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72" r:id="rId2"/>
  </p:sldMasterIdLst>
  <p:notesMasterIdLst>
    <p:notesMasterId r:id="rId15"/>
  </p:notesMasterIdLst>
  <p:sldIdLst>
    <p:sldId id="427" r:id="rId3"/>
    <p:sldId id="430" r:id="rId4"/>
    <p:sldId id="432" r:id="rId5"/>
    <p:sldId id="448" r:id="rId6"/>
    <p:sldId id="449" r:id="rId7"/>
    <p:sldId id="441" r:id="rId8"/>
    <p:sldId id="442" r:id="rId9"/>
    <p:sldId id="443" r:id="rId10"/>
    <p:sldId id="444" r:id="rId11"/>
    <p:sldId id="445" r:id="rId12"/>
    <p:sldId id="438" r:id="rId13"/>
    <p:sldId id="431" r:id="rId14"/>
  </p:sldIdLst>
  <p:sldSz cx="16276638" cy="9144000"/>
  <p:notesSz cx="6858000" cy="9144000"/>
  <p:custDataLst>
    <p:tags r:id="rId16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FF0066"/>
    <a:srgbClr val="FFE181"/>
    <a:srgbClr val="FFCB25"/>
    <a:srgbClr val="FF7C80"/>
    <a:srgbClr val="FF6600"/>
    <a:srgbClr val="6600CC"/>
    <a:srgbClr val="3333FF"/>
    <a:srgbClr val="FF00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77AB8ED-3ABB-45C3-873B-C6012E543EDF}" v="21" dt="2022-08-27T03:20:44.41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12" autoAdjust="0"/>
    <p:restoredTop sz="99290" autoAdjust="0"/>
  </p:normalViewPr>
  <p:slideViewPr>
    <p:cSldViewPr>
      <p:cViewPr varScale="1">
        <p:scale>
          <a:sx n="48" d="100"/>
          <a:sy n="48" d="100"/>
        </p:scale>
        <p:origin x="63" y="279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microsoft.com/office/2016/11/relationships/changesInfo" Target="changesInfos/changesInfo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tags" Target="tags/tag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microsoft.com/office/2015/10/relationships/revisionInfo" Target="revisionInfo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 H" userId="270efafb50020bd6" providerId="LiveId" clId="{C77AB8ED-3ABB-45C3-873B-C6012E543EDF}"/>
    <pc:docChg chg="modSld">
      <pc:chgData name="T H" userId="270efafb50020bd6" providerId="LiveId" clId="{C77AB8ED-3ABB-45C3-873B-C6012E543EDF}" dt="2022-08-27T03:20:44.412" v="20" actId="207"/>
      <pc:docMkLst>
        <pc:docMk/>
      </pc:docMkLst>
      <pc:sldChg chg="modSp">
        <pc:chgData name="T H" userId="270efafb50020bd6" providerId="LiveId" clId="{C77AB8ED-3ABB-45C3-873B-C6012E543EDF}" dt="2022-08-27T03:20:44.412" v="20" actId="207"/>
        <pc:sldMkLst>
          <pc:docMk/>
          <pc:sldMk cId="3638933607" sldId="441"/>
        </pc:sldMkLst>
        <pc:spChg chg="mod">
          <ac:chgData name="T H" userId="270efafb50020bd6" providerId="LiveId" clId="{C77AB8ED-3ABB-45C3-873B-C6012E543EDF}" dt="2022-08-27T03:20:44.412" v="20" actId="207"/>
          <ac:spMkLst>
            <pc:docMk/>
            <pc:sldMk cId="3638933607" sldId="441"/>
            <ac:spMk id="5" creationId="{00000000-0000-0000-0000-000000000000}"/>
          </ac:spMkLst>
        </pc:spChg>
      </pc:sldChg>
      <pc:sldChg chg="modAnim">
        <pc:chgData name="T H" userId="270efafb50020bd6" providerId="LiveId" clId="{C77AB8ED-3ABB-45C3-873B-C6012E543EDF}" dt="2022-08-27T03:15:49.332" v="14"/>
        <pc:sldMkLst>
          <pc:docMk/>
          <pc:sldMk cId="171787823" sldId="448"/>
        </pc:sldMkLst>
      </pc:sldChg>
      <pc:sldChg chg="modSp">
        <pc:chgData name="T H" userId="270efafb50020bd6" providerId="LiveId" clId="{C77AB8ED-3ABB-45C3-873B-C6012E543EDF}" dt="2022-08-27T03:19:29.959" v="19"/>
        <pc:sldMkLst>
          <pc:docMk/>
          <pc:sldMk cId="1968822137" sldId="449"/>
        </pc:sldMkLst>
        <pc:picChg chg="mod">
          <ac:chgData name="T H" userId="270efafb50020bd6" providerId="LiveId" clId="{C77AB8ED-3ABB-45C3-873B-C6012E543EDF}" dt="2022-08-27T03:19:26.390" v="18"/>
          <ac:picMkLst>
            <pc:docMk/>
            <pc:sldMk cId="1968822137" sldId="449"/>
            <ac:picMk id="22" creationId="{00000000-0000-0000-0000-000000000000}"/>
          </ac:picMkLst>
        </pc:picChg>
        <pc:picChg chg="mod">
          <ac:chgData name="T H" userId="270efafb50020bd6" providerId="LiveId" clId="{C77AB8ED-3ABB-45C3-873B-C6012E543EDF}" dt="2022-08-27T03:19:20.229" v="17"/>
          <ac:picMkLst>
            <pc:docMk/>
            <pc:sldMk cId="1968822137" sldId="449"/>
            <ac:picMk id="23" creationId="{00000000-0000-0000-0000-000000000000}"/>
          </ac:picMkLst>
        </pc:picChg>
        <pc:picChg chg="mod">
          <ac:chgData name="T H" userId="270efafb50020bd6" providerId="LiveId" clId="{C77AB8ED-3ABB-45C3-873B-C6012E543EDF}" dt="2022-08-27T03:19:29.959" v="19"/>
          <ac:picMkLst>
            <pc:docMk/>
            <pc:sldMk cId="1968822137" sldId="449"/>
            <ac:picMk id="3074" creationId="{00000000-0000-0000-0000-000000000000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51C4FA25-5DD5-485C-BCD2-EF739D2A7194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78955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082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97399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103119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3312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219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52680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732210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4500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99206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06601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93564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059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5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hyperlink" Target="Van%20dung/Cau%204.pptx" TargetMode="External"/><Relationship Id="rId13" Type="http://schemas.openxmlformats.org/officeDocument/2006/relationships/image" Target="../media/image30.jpeg"/><Relationship Id="rId3" Type="http://schemas.openxmlformats.org/officeDocument/2006/relationships/image" Target="../media/image6.jpg"/><Relationship Id="rId7" Type="http://schemas.openxmlformats.org/officeDocument/2006/relationships/image" Target="../media/image26.jpeg"/><Relationship Id="rId12" Type="http://schemas.openxmlformats.org/officeDocument/2006/relationships/image" Target="../media/image29.jpeg"/><Relationship Id="rId17" Type="http://schemas.openxmlformats.org/officeDocument/2006/relationships/image" Target="../media/image34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3.jpeg"/><Relationship Id="rId1" Type="http://schemas.openxmlformats.org/officeDocument/2006/relationships/slideLayout" Target="../slideLayouts/slideLayout2.xml"/><Relationship Id="rId6" Type="http://schemas.openxmlformats.org/officeDocument/2006/relationships/hyperlink" Target="Van%20dung/Cau%203.pptx" TargetMode="External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5" Type="http://schemas.openxmlformats.org/officeDocument/2006/relationships/image" Target="../media/image32.jpeg"/><Relationship Id="rId10" Type="http://schemas.openxmlformats.org/officeDocument/2006/relationships/hyperlink" Target="Van%20dung/Cau%201.pptx" TargetMode="External"/><Relationship Id="rId4" Type="http://schemas.openxmlformats.org/officeDocument/2006/relationships/hyperlink" Target="Van%20dung/Cau%202.pptx" TargetMode="External"/><Relationship Id="rId9" Type="http://schemas.openxmlformats.org/officeDocument/2006/relationships/image" Target="../media/image27.jpeg"/><Relationship Id="rId14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microsoft.com/office/2007/relationships/hdphoto" Target="../media/hdphoto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7" Type="http://schemas.microsoft.com/office/2007/relationships/hdphoto" Target="../media/hdphoto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8.png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microsoft.com/office/2007/relationships/hdphoto" Target="../media/hdphoto2.wdp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746919" y="3962400"/>
            <a:ext cx="13868400" cy="16685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9: HOẠT ĐỘNG SẢN XUẤT NÔNG NGHIỆP (T1)</a:t>
            </a: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viên:……………………………………</a:t>
            </a: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9233" y="5791200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604419" y="103853"/>
            <a:ext cx="9067800" cy="1569405"/>
            <a:chOff x="3604419" y="103853"/>
            <a:chExt cx="9067800" cy="1569405"/>
          </a:xfrm>
        </p:grpSpPr>
        <p:grpSp>
          <p:nvGrpSpPr>
            <p:cNvPr id="14" name="Group 13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17" name="Group 16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19" name="TextBox 18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20" name="TextBox 19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18" name="Straight Connector 17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(T1)</a:t>
              </a:r>
            </a:p>
          </p:txBody>
        </p:sp>
      </p:grpSp>
      <p:sp>
        <p:nvSpPr>
          <p:cNvPr id="21" name="Rectangle 20"/>
          <p:cNvSpPr/>
          <p:nvPr/>
        </p:nvSpPr>
        <p:spPr>
          <a:xfrm>
            <a:off x="1573149" y="1782783"/>
            <a:ext cx="11518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số sản phẩm của hoạt động sản xuất nông 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551146" y="2286000"/>
            <a:ext cx="13863023" cy="881723"/>
            <a:chOff x="1551146" y="2394877"/>
            <a:chExt cx="13863023" cy="881723"/>
          </a:xfrm>
        </p:grpSpPr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896" b="100000" l="0" r="97131">
                          <a14:foregroundMark x1="31967" y1="22749" x2="29098" y2="30806"/>
                          <a14:foregroundMark x1="29098" y1="30806" x2="29098" y2="49763"/>
                          <a14:foregroundMark x1="29098" y1="49763" x2="76230" y2="53081"/>
                          <a14:foregroundMark x1="76230" y1="53081" x2="65164" y2="77251"/>
                          <a14:foregroundMark x1="65164" y1="77251" x2="81967" y2="32227"/>
                          <a14:foregroundMark x1="81967" y1="32227" x2="37705" y2="46919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51146" y="2394877"/>
              <a:ext cx="1019623" cy="8817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575719" y="2554069"/>
              <a:ext cx="12838450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Ghép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cặp</a:t>
              </a:r>
              <a:endPara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25" name="Rectangle 24"/>
          <p:cNvSpPr/>
          <p:nvPr/>
        </p:nvSpPr>
        <p:spPr>
          <a:xfrm>
            <a:off x="1428049" y="3066871"/>
            <a:ext cx="134205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Ghép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ô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chữ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ích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”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phù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1737519" y="7258050"/>
            <a:ext cx="4071674" cy="685800"/>
            <a:chOff x="2060957" y="5943600"/>
            <a:chExt cx="4071674" cy="685800"/>
          </a:xfrm>
        </p:grpSpPr>
        <p:sp>
          <p:nvSpPr>
            <p:cNvPr id="8" name="Rounded Rectangle 7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Oval 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4</a:t>
              </a: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1737519" y="8229600"/>
            <a:ext cx="4071674" cy="685800"/>
            <a:chOff x="2060957" y="5943600"/>
            <a:chExt cx="4071674" cy="685800"/>
          </a:xfrm>
        </p:grpSpPr>
        <p:sp>
          <p:nvSpPr>
            <p:cNvPr id="30" name="Rounded Rectangle 29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bò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" name="Oval 30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5</a:t>
              </a: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1737519" y="6286500"/>
            <a:ext cx="4071674" cy="685800"/>
            <a:chOff x="2060957" y="5943600"/>
            <a:chExt cx="4071674" cy="685800"/>
          </a:xfrm>
        </p:grpSpPr>
        <p:sp>
          <p:nvSpPr>
            <p:cNvPr id="33" name="Rounded Rectangle 32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rừng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4" name="Oval 33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3</a:t>
              </a:r>
            </a:p>
          </p:txBody>
        </p:sp>
      </p:grpSp>
      <p:grpSp>
        <p:nvGrpSpPr>
          <p:cNvPr id="35" name="Group 34"/>
          <p:cNvGrpSpPr/>
          <p:nvPr/>
        </p:nvGrpSpPr>
        <p:grpSpPr>
          <a:xfrm>
            <a:off x="1737519" y="5314950"/>
            <a:ext cx="4071674" cy="685800"/>
            <a:chOff x="2060957" y="5943600"/>
            <a:chExt cx="4071674" cy="685800"/>
          </a:xfrm>
        </p:grpSpPr>
        <p:sp>
          <p:nvSpPr>
            <p:cNvPr id="36" name="Rounded Rectangle 35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vịt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7" name="Oval 3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</a:p>
          </p:txBody>
        </p:sp>
      </p:grpSp>
      <p:grpSp>
        <p:nvGrpSpPr>
          <p:cNvPr id="38" name="Group 37"/>
          <p:cNvGrpSpPr/>
          <p:nvPr/>
        </p:nvGrpSpPr>
        <p:grpSpPr>
          <a:xfrm>
            <a:off x="1737519" y="4343400"/>
            <a:ext cx="4071674" cy="685800"/>
            <a:chOff x="2060957" y="5943600"/>
            <a:chExt cx="4071674" cy="685800"/>
          </a:xfrm>
        </p:grpSpPr>
        <p:sp>
          <p:nvSpPr>
            <p:cNvPr id="39" name="Rounded Rectangle 38"/>
            <p:cNvSpPr/>
            <p:nvPr/>
          </p:nvSpPr>
          <p:spPr>
            <a:xfrm>
              <a:off x="2423319" y="5943600"/>
              <a:ext cx="3709312" cy="685800"/>
            </a:xfrm>
            <a:prstGeom prst="roundRect">
              <a:avLst>
                <a:gd name="adj" fmla="val 50000"/>
              </a:avLst>
            </a:prstGeom>
            <a:solidFill>
              <a:srgbClr val="FFE181"/>
            </a:solidFill>
            <a:ln w="44450">
              <a:solidFill>
                <a:srgbClr val="FFC000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lúa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0" name="Oval 39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FF0066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</a:p>
          </p:txBody>
        </p:sp>
      </p:grpSp>
      <p:grpSp>
        <p:nvGrpSpPr>
          <p:cNvPr id="42" name="Group 41"/>
          <p:cNvGrpSpPr/>
          <p:nvPr/>
        </p:nvGrpSpPr>
        <p:grpSpPr>
          <a:xfrm>
            <a:off x="8159097" y="8229600"/>
            <a:ext cx="7086600" cy="685800"/>
            <a:chOff x="2060957" y="5943600"/>
            <a:chExt cx="6538118" cy="685800"/>
          </a:xfrm>
        </p:grpSpPr>
        <p:sp>
          <p:nvSpPr>
            <p:cNvPr id="43" name="Rounded Rectangle 42"/>
            <p:cNvSpPr/>
            <p:nvPr/>
          </p:nvSpPr>
          <p:spPr>
            <a:xfrm>
              <a:off x="2423318" y="5943600"/>
              <a:ext cx="6175757" cy="685800"/>
            </a:xfrm>
            <a:prstGeom prst="roundRect">
              <a:avLst>
                <a:gd name="adj" fmla="val 34314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Lấy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gỗ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chống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xói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mòn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đất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Oval 43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e</a:t>
              </a:r>
            </a:p>
          </p:txBody>
        </p:sp>
      </p:grpSp>
      <p:grpSp>
        <p:nvGrpSpPr>
          <p:cNvPr id="45" name="Group 44"/>
          <p:cNvGrpSpPr/>
          <p:nvPr/>
        </p:nvGrpSpPr>
        <p:grpSpPr>
          <a:xfrm>
            <a:off x="8159097" y="7258050"/>
            <a:ext cx="5586646" cy="685800"/>
            <a:chOff x="2060957" y="5943600"/>
            <a:chExt cx="5154256" cy="685800"/>
          </a:xfrm>
        </p:grpSpPr>
        <p:sp>
          <p:nvSpPr>
            <p:cNvPr id="46" name="Rounded Rectangle 45"/>
            <p:cNvSpPr/>
            <p:nvPr/>
          </p:nvSpPr>
          <p:spPr>
            <a:xfrm>
              <a:off x="2423318" y="5943600"/>
              <a:ext cx="4791895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thịt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trứng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7" name="Oval 46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d</a:t>
              </a:r>
            </a:p>
          </p:txBody>
        </p:sp>
      </p:grpSp>
      <p:grpSp>
        <p:nvGrpSpPr>
          <p:cNvPr id="48" name="Group 47"/>
          <p:cNvGrpSpPr/>
          <p:nvPr/>
        </p:nvGrpSpPr>
        <p:grpSpPr>
          <a:xfrm>
            <a:off x="8159097" y="6286500"/>
            <a:ext cx="4932223" cy="685800"/>
            <a:chOff x="2060957" y="5943600"/>
            <a:chExt cx="4550483" cy="685800"/>
          </a:xfrm>
        </p:grpSpPr>
        <p:sp>
          <p:nvSpPr>
            <p:cNvPr id="49" name="Rounded Rectangle 48"/>
            <p:cNvSpPr/>
            <p:nvPr/>
          </p:nvSpPr>
          <p:spPr>
            <a:xfrm>
              <a:off x="2423318" y="5943600"/>
              <a:ext cx="4188122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cá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tôm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</a:p>
          </p:txBody>
        </p:sp>
      </p:grpSp>
      <p:grpSp>
        <p:nvGrpSpPr>
          <p:cNvPr id="51" name="Group 50"/>
          <p:cNvGrpSpPr/>
          <p:nvPr/>
        </p:nvGrpSpPr>
        <p:grpSpPr>
          <a:xfrm>
            <a:off x="8159097" y="5314950"/>
            <a:ext cx="4114801" cy="685800"/>
            <a:chOff x="2060957" y="5943600"/>
            <a:chExt cx="3796327" cy="685800"/>
          </a:xfrm>
        </p:grpSpPr>
        <p:sp>
          <p:nvSpPr>
            <p:cNvPr id="52" name="Rounded Rectangle 51"/>
            <p:cNvSpPr/>
            <p:nvPr/>
          </p:nvSpPr>
          <p:spPr>
            <a:xfrm>
              <a:off x="2423318" y="5943600"/>
              <a:ext cx="3433966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gạo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b</a:t>
              </a:r>
            </a:p>
          </p:txBody>
        </p:sp>
      </p:grpSp>
      <p:grpSp>
        <p:nvGrpSpPr>
          <p:cNvPr id="54" name="Group 53"/>
          <p:cNvGrpSpPr/>
          <p:nvPr/>
        </p:nvGrpSpPr>
        <p:grpSpPr>
          <a:xfrm>
            <a:off x="8159097" y="4343400"/>
            <a:ext cx="4932223" cy="685800"/>
            <a:chOff x="2060957" y="5943600"/>
            <a:chExt cx="4550483" cy="685800"/>
          </a:xfrm>
        </p:grpSpPr>
        <p:sp>
          <p:nvSpPr>
            <p:cNvPr id="55" name="Rounded Rectangle 54"/>
            <p:cNvSpPr/>
            <p:nvPr/>
          </p:nvSpPr>
          <p:spPr>
            <a:xfrm>
              <a:off x="2423318" y="5943600"/>
              <a:ext cx="4188122" cy="685800"/>
            </a:xfrm>
            <a:prstGeom prst="roundRect">
              <a:avLst>
                <a:gd name="adj" fmla="val 29085"/>
              </a:avLst>
            </a:prstGeom>
            <a:solidFill>
              <a:schemeClr val="bg1"/>
            </a:solidFill>
            <a:ln w="44450">
              <a:solidFill>
                <a:srgbClr val="00B05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cấp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thịt</a:t>
              </a:r>
              <a:r>
                <a:rPr lang="en-US" sz="3600" b="1" dirty="0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chemeClr val="tx1"/>
                  </a:solidFill>
                  <a:latin typeface="Times New Roman" pitchFamily="18" charset="0"/>
                  <a:cs typeface="Times New Roman" pitchFamily="18" charset="0"/>
                </a:rPr>
                <a:t>sữa</a:t>
              </a:r>
              <a:endParaRPr lang="en-US" sz="36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2060957" y="5943600"/>
              <a:ext cx="762000" cy="685800"/>
            </a:xfrm>
            <a:prstGeom prst="ellipse">
              <a:avLst/>
            </a:prstGeom>
            <a:solidFill>
              <a:schemeClr val="bg1"/>
            </a:solidFill>
            <a:ln w="38100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600" b="1" dirty="0">
                  <a:solidFill>
                    <a:srgbClr val="00B050"/>
                  </a:solidFill>
                  <a:latin typeface="Times New Roman" pitchFamily="18" charset="0"/>
                  <a:cs typeface="Times New Roman" pitchFamily="18" charset="0"/>
                </a:rPr>
                <a:t>a</a:t>
              </a:r>
            </a:p>
          </p:txBody>
        </p:sp>
      </p:grpSp>
      <p:cxnSp>
        <p:nvCxnSpPr>
          <p:cNvPr id="12" name="Straight Connector 11"/>
          <p:cNvCxnSpPr>
            <a:stCxn id="39" idx="3"/>
            <a:endCxn id="53" idx="2"/>
          </p:cNvCxnSpPr>
          <p:nvPr/>
        </p:nvCxnSpPr>
        <p:spPr>
          <a:xfrm>
            <a:off x="5809193" y="4686300"/>
            <a:ext cx="2349904" cy="9715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Connector 58"/>
          <p:cNvCxnSpPr>
            <a:stCxn id="36" idx="3"/>
            <a:endCxn id="47" idx="2"/>
          </p:cNvCxnSpPr>
          <p:nvPr/>
        </p:nvCxnSpPr>
        <p:spPr>
          <a:xfrm>
            <a:off x="5809193" y="5657850"/>
            <a:ext cx="2349904" cy="19431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Straight Connector 61"/>
          <p:cNvCxnSpPr>
            <a:stCxn id="33" idx="3"/>
          </p:cNvCxnSpPr>
          <p:nvPr/>
        </p:nvCxnSpPr>
        <p:spPr>
          <a:xfrm>
            <a:off x="5809193" y="6629400"/>
            <a:ext cx="2305080" cy="1965512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Straight Connector 63"/>
          <p:cNvCxnSpPr>
            <a:stCxn id="8" idx="3"/>
            <a:endCxn id="50" idx="2"/>
          </p:cNvCxnSpPr>
          <p:nvPr/>
        </p:nvCxnSpPr>
        <p:spPr>
          <a:xfrm flipV="1">
            <a:off x="5809193" y="6629400"/>
            <a:ext cx="2349904" cy="97155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Connector 66"/>
          <p:cNvCxnSpPr>
            <a:stCxn id="30" idx="3"/>
            <a:endCxn id="56" idx="2"/>
          </p:cNvCxnSpPr>
          <p:nvPr/>
        </p:nvCxnSpPr>
        <p:spPr>
          <a:xfrm flipV="1">
            <a:off x="5809193" y="4686300"/>
            <a:ext cx="2349904" cy="388620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2359045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TỰ NHIÊN VÀ XÃ HỘI</a:t>
                </a: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51" name="Rectangle 95"/>
          <p:cNvSpPr>
            <a:spLocks noChangeArrowheads="1"/>
          </p:cNvSpPr>
          <p:nvPr/>
        </p:nvSpPr>
        <p:spPr bwMode="auto">
          <a:xfrm>
            <a:off x="4709319" y="1219200"/>
            <a:ext cx="6629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en-GB" sz="3200" b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TRÒ CHƠI: TÂY DU KÍ</a:t>
            </a:r>
          </a:p>
        </p:txBody>
      </p:sp>
      <p:pic>
        <p:nvPicPr>
          <p:cNvPr id="52" name="Picture 2" descr="3 tài tử đóng Đường Tăng trong Tây du ký phiên bản 1986. Ảnh: NSCC.">
            <a:hlinkClick r:id="rId4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54" t="50000" r="33215" b="6576"/>
          <a:stretch/>
        </p:blipFill>
        <p:spPr bwMode="auto">
          <a:xfrm>
            <a:off x="6961732" y="2201357"/>
            <a:ext cx="2210029" cy="2048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3" name="Picture 4" descr="Nhân vật hư cấu Tôn Ngộ Không">
            <a:hlinkClick r:id="rId6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10" b="7814"/>
          <a:stretch/>
        </p:blipFill>
        <p:spPr bwMode="auto">
          <a:xfrm>
            <a:off x="1427038" y="2232181"/>
            <a:ext cx="2107266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" name="Picture 6" descr="Những phiên bản Trư Bát Giới đáng yêu nhất trong lịch sử Tây Du Ký -  VietNamNet">
            <a:hlinkClick r:id="rId8" action="ppaction://hlinkpres?slideindex=1&amp;slidetitle="/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9132" y="2263003"/>
            <a:ext cx="2090987" cy="19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" name="Picture 8" descr="Hình ảnh đẹp và hiếm về Sa Tăng, Trư Bát Giới - Giáo dục Việt Nam">
            <a:hlinkClick r:id="rId10" action="ppaction://hlinkpres?slideindex=1&amp;slidetitle="/>
          </p:cNvPr>
          <p:cNvPicPr>
            <a:picLocks noChangeAspect="1" noChangeArrowheads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b="23314"/>
          <a:stretch/>
        </p:blipFill>
        <p:spPr bwMode="auto">
          <a:xfrm>
            <a:off x="4158285" y="5507471"/>
            <a:ext cx="1965247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Phật tổ 'Tây du ký' 1986: Luôn được 'cúng' trái cây, càng già càng giống  Phật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8285" y="2230864"/>
            <a:ext cx="2193847" cy="1988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0" name="Picture 12" descr="Diễn viên đóng Ngọc Hoàng của 'Tây du ký' bị in ảnh trên tiền âm phủ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6531" y="2200382"/>
            <a:ext cx="2209800" cy="20494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2" name="Picture 14" descr="Ly kỳ chuyện &quot;Quan Âm&quot; (Tây Du Ký) được người dân quỳ lạy như &quot;Bồ Tát sống&quot;  và sự thật về cuộc sống độc thân tuổi 78"/>
          <p:cNvPicPr>
            <a:picLocks noChangeAspect="1" noChangeArrowheads="1"/>
          </p:cNvPicPr>
          <p:nvPr/>
        </p:nvPicPr>
        <p:blipFill rotWithShape="1"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10"/>
          <a:stretch/>
        </p:blipFill>
        <p:spPr bwMode="auto">
          <a:xfrm>
            <a:off x="1427038" y="5476991"/>
            <a:ext cx="2107266" cy="1915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4" name="Picture 16" descr="Yêu quái tàn ác nhất, máu lạnh nhất trong Tây Du Ký, 100 Bạch Cốt Tinh gộp  lại cũng &quot;không có cửa&quot;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1732" y="5507471"/>
            <a:ext cx="2210029" cy="19182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6" name="Picture 18" descr="Tống Tổ Nhi - &quot;Na Tra&quot; xinh nhất showbiz, mới 19 tuổi và đẹp không góc chết"/>
          <p:cNvPicPr>
            <a:picLocks noChangeAspect="1" noChangeArrowheads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0922"/>
          <a:stretch/>
        </p:blipFill>
        <p:spPr bwMode="auto">
          <a:xfrm>
            <a:off x="9796531" y="5507471"/>
            <a:ext cx="2209641" cy="1956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8" name="Picture 20" descr="Diễn viên đóng Phật Di Lặc trong 'Tây du ký' qua đời - VnExpress Giải trí"/>
          <p:cNvPicPr>
            <a:picLocks noChangeAspect="1" noChangeArrowheads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236"/>
          <a:stretch/>
        </p:blipFill>
        <p:spPr bwMode="auto">
          <a:xfrm>
            <a:off x="12798970" y="5476991"/>
            <a:ext cx="2121149" cy="1990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974692" y="53035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6870680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1299571" y="206738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12678444" y="2082620"/>
            <a:ext cx="2362200" cy="22860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72793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7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9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3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5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1000"/>
                            </p:stCondLst>
                            <p:childTnLst>
                              <p:par>
                                <p:cTn id="6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500"/>
                            </p:stCondLst>
                            <p:childTnLst>
                              <p:par>
                                <p:cTn id="6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0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4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500"/>
                            </p:stCondLst>
                            <p:childTnLst>
                              <p:par>
                                <p:cTn id="7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8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1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2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3500"/>
                            </p:stCondLst>
                            <p:childTnLst>
                              <p:par>
                                <p:cTn id="8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6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000"/>
                            </p:stCondLst>
                            <p:childTnLst>
                              <p:par>
                                <p:cTn id="8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0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500"/>
                            </p:stCondLst>
                            <p:childTnLst>
                              <p:par>
                                <p:cTn id="9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4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5000"/>
                            </p:stCondLst>
                            <p:childTnLst>
                              <p:par>
                                <p:cTn id="9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5500"/>
                            </p:stCondLst>
                            <p:childTnLst>
                              <p:par>
                                <p:cTn id="100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1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10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8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9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1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7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1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2000"/>
                            </p:stCondLst>
                            <p:childTnLst>
                              <p:par>
                                <p:cTn id="12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00"/>
                            </p:stCondLst>
                            <p:childTnLst>
                              <p:par>
                                <p:cTn id="127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9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3000"/>
                            </p:stCondLst>
                            <p:childTnLst>
                              <p:par>
                                <p:cTn id="131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2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3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3500"/>
                            </p:stCondLst>
                            <p:childTnLst>
                              <p:par>
                                <p:cTn id="135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6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7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4000"/>
                            </p:stCondLst>
                            <p:childTnLst>
                              <p:par>
                                <p:cTn id="139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1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2" fill="hold">
                            <p:stCondLst>
                              <p:cond delay="4500"/>
                            </p:stCondLst>
                            <p:childTnLst>
                              <p:par>
                                <p:cTn id="143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4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5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5000"/>
                            </p:stCondLst>
                            <p:childTnLst>
                              <p:par>
                                <p:cTn id="1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5500"/>
                            </p:stCondLst>
                            <p:childTnLst>
                              <p:par>
                                <p:cTn id="151" presetID="21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5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5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9" dur="500" tmFilter="0, 0; .2, .5; .8, .5; 1, 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0" dur="250" autoRev="1" fill="hold"/>
                                        <p:tgtEl>
                                          <p:spTgt spid="5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3" dur="500" tmFilter="0, 0; .2, .5; .8, .5; 1, 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4" dur="250" autoRev="1" fill="hold"/>
                                        <p:tgtEl>
                                          <p:spTgt spid="5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7" dur="500" tmFilter="0, 0; .2, .5; .8, .5; 1, 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8" dur="250" autoRev="1" fill="hold"/>
                                        <p:tgtEl>
                                          <p:spTgt spid="5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500"/>
                            </p:stCondLst>
                            <p:childTnLst>
                              <p:par>
                                <p:cTn id="17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1" dur="500" tmFilter="0, 0; .2, .5; .8, .5; 1, 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2" dur="250" autoRev="1" fill="hold"/>
                                        <p:tgtEl>
                                          <p:spTgt spid="5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3" fill="hold">
                            <p:stCondLst>
                              <p:cond delay="2000"/>
                            </p:stCondLst>
                            <p:childTnLst>
                              <p:par>
                                <p:cTn id="17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5" dur="500" tmFilter="0, 0; .2, .5; .8, .5; 1, 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6" dur="250" autoRev="1" fill="hold"/>
                                        <p:tgtEl>
                                          <p:spTgt spid="205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2500"/>
                            </p:stCondLst>
                            <p:childTnLst>
                              <p:par>
                                <p:cTn id="178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 tmFilter="0, 0; .2, .5; .8, .5; 1, 0"/>
                                        <p:tgtEl>
                                          <p:spTgt spid="206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0" dur="250" autoRev="1" fill="hold"/>
                                        <p:tgtEl>
                                          <p:spTgt spid="206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3000"/>
                            </p:stCondLst>
                            <p:childTnLst>
                              <p:par>
                                <p:cTn id="182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3" dur="500" tmFilter="0, 0; .2, .5; .8, .5; 1, 0"/>
                                        <p:tgtEl>
                                          <p:spTgt spid="206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4" dur="250" autoRev="1" fill="hold"/>
                                        <p:tgtEl>
                                          <p:spTgt spid="206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5" fill="hold">
                            <p:stCondLst>
                              <p:cond delay="3500"/>
                            </p:stCondLst>
                            <p:childTnLst>
                              <p:par>
                                <p:cTn id="186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7" dur="500" tmFilter="0, 0; .2, .5; .8, .5; 1, 0"/>
                                        <p:tgtEl>
                                          <p:spTgt spid="206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88" dur="250" autoRev="1" fill="hold"/>
                                        <p:tgtEl>
                                          <p:spTgt spid="206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000"/>
                            </p:stCondLst>
                            <p:childTnLst>
                              <p:par>
                                <p:cTn id="190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1" dur="500" tmFilter="0, 0; .2, .5; .8, .5; 1, 0"/>
                                        <p:tgtEl>
                                          <p:spTgt spid="206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2" dur="250" autoRev="1" fill="hold"/>
                                        <p:tgtEl>
                                          <p:spTgt spid="206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3" fill="hold">
                            <p:stCondLst>
                              <p:cond delay="4500"/>
                            </p:stCondLst>
                            <p:childTnLst>
                              <p:par>
                                <p:cTn id="194" presetID="2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5" dur="500" tmFilter="0, 0; .2, .5; .8, .5; 1, 0"/>
                                        <p:tgtEl>
                                          <p:spTgt spid="206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6" dur="250" autoRev="1" fill="hold"/>
                                        <p:tgtEl>
                                          <p:spTgt spid="206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7" fill="hold">
                            <p:stCondLst>
                              <p:cond delay="5000"/>
                            </p:stCondLst>
                            <p:childTnLst>
                              <p:par>
                                <p:cTn id="19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500"/>
                            </p:stCondLst>
                            <p:childTnLst>
                              <p:par>
                                <p:cTn id="202" presetID="24" presetClass="emph" presetSubtype="0" repeatCount="100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0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20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206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7" grpId="0" animBg="1"/>
      <p:bldP spid="57" grpId="1" animBg="1"/>
      <p:bldP spid="58" grpId="0" animBg="1"/>
      <p:bldP spid="58" grpId="1" animBg="1"/>
      <p:bldP spid="60" grpId="0" animBg="1"/>
      <p:bldP spid="60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/>
        </p:nvGrpSpPr>
        <p:grpSpPr>
          <a:xfrm>
            <a:off x="2036986" y="1487607"/>
            <a:ext cx="12266895" cy="2340038"/>
            <a:chOff x="2004077" y="4248834"/>
            <a:chExt cx="12266895" cy="2340038"/>
          </a:xfrm>
        </p:grpSpPr>
        <p:sp>
          <p:nvSpPr>
            <p:cNvPr id="6" name="Rounded Rectangle 1"/>
            <p:cNvSpPr/>
            <p:nvPr/>
          </p:nvSpPr>
          <p:spPr>
            <a:xfrm>
              <a:off x="2004077" y="4800600"/>
              <a:ext cx="12266895" cy="1788272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449249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944046"/>
                <a:gd name="connsiteY0" fmla="*/ 697435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697435 h 3977495"/>
                <a:gd name="connsiteX0" fmla="*/ 293298 w 12944046"/>
                <a:gd name="connsiteY0" fmla="*/ 889304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702834 w 12853655"/>
                <a:gd name="connsiteY4" fmla="*/ 3314566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558210 w 12853655"/>
                <a:gd name="connsiteY4" fmla="*/ 3161072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655" h="3977495">
                  <a:moveTo>
                    <a:pt x="293298" y="889304"/>
                  </a:moveTo>
                  <a:cubicBezTo>
                    <a:pt x="379562" y="505926"/>
                    <a:pt x="400320" y="138023"/>
                    <a:pt x="662929" y="0"/>
                  </a:cubicBezTo>
                  <a:lnTo>
                    <a:pt x="12449249" y="0"/>
                  </a:lnTo>
                  <a:cubicBezTo>
                    <a:pt x="12677352" y="69011"/>
                    <a:pt x="12784643" y="122188"/>
                    <a:pt x="12853655" y="488314"/>
                  </a:cubicBezTo>
                  <a:lnTo>
                    <a:pt x="12558210" y="3161072"/>
                  </a:lnTo>
                  <a:cubicBezTo>
                    <a:pt x="12558210" y="3527198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721424"/>
                    <a:pt x="293298" y="889304"/>
                  </a:cubicBezTo>
                  <a:close/>
                </a:path>
              </a:pathLst>
            </a:custGeom>
            <a:solidFill>
              <a:srgbClr val="FFE181"/>
            </a:solidFill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899945" y="5094571"/>
              <a:ext cx="10858358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bữa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hằng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ngày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,</a:t>
              </a:r>
            </a:p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bạn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thường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8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60606" l="0" r="9251">
                          <a14:foregroundMark x1="4493" y1="28485" x2="7665" y2="25455"/>
                          <a14:foregroundMark x1="7665" y1="25455" x2="7841" y2="21818"/>
                          <a14:foregroundMark x1="7665" y1="14545" x2="7225" y2="24242"/>
                          <a14:foregroundMark x1="5286" y1="12121" x2="6079" y2="9697"/>
                          <a14:foregroundMark x1="6079" y1="9697" x2="6256" y2="21212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01" b="41125"/>
            <a:stretch/>
          </p:blipFill>
          <p:spPr bwMode="auto">
            <a:xfrm>
              <a:off x="2004077" y="4248834"/>
              <a:ext cx="1537208" cy="14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9" name="Group 8"/>
          <p:cNvGrpSpPr/>
          <p:nvPr/>
        </p:nvGrpSpPr>
        <p:grpSpPr>
          <a:xfrm>
            <a:off x="1889919" y="4556185"/>
            <a:ext cx="12266895" cy="2340038"/>
            <a:chOff x="2004077" y="4248834"/>
            <a:chExt cx="12266895" cy="2340038"/>
          </a:xfrm>
        </p:grpSpPr>
        <p:sp>
          <p:nvSpPr>
            <p:cNvPr id="10" name="Rounded Rectangle 1"/>
            <p:cNvSpPr/>
            <p:nvPr/>
          </p:nvSpPr>
          <p:spPr>
            <a:xfrm>
              <a:off x="2004077" y="4800600"/>
              <a:ext cx="12266895" cy="1788272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449249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944046"/>
                <a:gd name="connsiteY0" fmla="*/ 697435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697435 h 3977495"/>
                <a:gd name="connsiteX0" fmla="*/ 293298 w 12944046"/>
                <a:gd name="connsiteY0" fmla="*/ 889304 h 3977495"/>
                <a:gd name="connsiteX1" fmla="*/ 662929 w 12944046"/>
                <a:gd name="connsiteY1" fmla="*/ 0 h 3977495"/>
                <a:gd name="connsiteX2" fmla="*/ 12449249 w 12944046"/>
                <a:gd name="connsiteY2" fmla="*/ 0 h 3977495"/>
                <a:gd name="connsiteX3" fmla="*/ 12944046 w 12944046"/>
                <a:gd name="connsiteY3" fmla="*/ 373191 h 3977495"/>
                <a:gd name="connsiteX4" fmla="*/ 12702834 w 12944046"/>
                <a:gd name="connsiteY4" fmla="*/ 3314566 h 3977495"/>
                <a:gd name="connsiteX5" fmla="*/ 12039905 w 12944046"/>
                <a:gd name="connsiteY5" fmla="*/ 3977495 h 3977495"/>
                <a:gd name="connsiteX6" fmla="*/ 662929 w 12944046"/>
                <a:gd name="connsiteY6" fmla="*/ 3977495 h 3977495"/>
                <a:gd name="connsiteX7" fmla="*/ 0 w 12944046"/>
                <a:gd name="connsiteY7" fmla="*/ 3314566 h 3977495"/>
                <a:gd name="connsiteX8" fmla="*/ 293298 w 12944046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702834 w 12853655"/>
                <a:gd name="connsiteY4" fmla="*/ 3314566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  <a:gd name="connsiteX0" fmla="*/ 293298 w 12853655"/>
                <a:gd name="connsiteY0" fmla="*/ 889304 h 3977495"/>
                <a:gd name="connsiteX1" fmla="*/ 662929 w 12853655"/>
                <a:gd name="connsiteY1" fmla="*/ 0 h 3977495"/>
                <a:gd name="connsiteX2" fmla="*/ 12449249 w 12853655"/>
                <a:gd name="connsiteY2" fmla="*/ 0 h 3977495"/>
                <a:gd name="connsiteX3" fmla="*/ 12853655 w 12853655"/>
                <a:gd name="connsiteY3" fmla="*/ 488314 h 3977495"/>
                <a:gd name="connsiteX4" fmla="*/ 12558210 w 12853655"/>
                <a:gd name="connsiteY4" fmla="*/ 3161072 h 3977495"/>
                <a:gd name="connsiteX5" fmla="*/ 12039905 w 12853655"/>
                <a:gd name="connsiteY5" fmla="*/ 3977495 h 3977495"/>
                <a:gd name="connsiteX6" fmla="*/ 662929 w 12853655"/>
                <a:gd name="connsiteY6" fmla="*/ 3977495 h 3977495"/>
                <a:gd name="connsiteX7" fmla="*/ 0 w 12853655"/>
                <a:gd name="connsiteY7" fmla="*/ 3314566 h 3977495"/>
                <a:gd name="connsiteX8" fmla="*/ 293298 w 12853655"/>
                <a:gd name="connsiteY8" fmla="*/ 889304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853655" h="3977495">
                  <a:moveTo>
                    <a:pt x="293298" y="889304"/>
                  </a:moveTo>
                  <a:cubicBezTo>
                    <a:pt x="379562" y="505926"/>
                    <a:pt x="400320" y="138023"/>
                    <a:pt x="662929" y="0"/>
                  </a:cubicBezTo>
                  <a:lnTo>
                    <a:pt x="12449249" y="0"/>
                  </a:lnTo>
                  <a:cubicBezTo>
                    <a:pt x="12677352" y="69011"/>
                    <a:pt x="12784643" y="122188"/>
                    <a:pt x="12853655" y="488314"/>
                  </a:cubicBezTo>
                  <a:lnTo>
                    <a:pt x="12558210" y="3161072"/>
                  </a:lnTo>
                  <a:cubicBezTo>
                    <a:pt x="12558210" y="3527198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721424"/>
                    <a:pt x="293298" y="889304"/>
                  </a:cubicBezTo>
                  <a:close/>
                </a:path>
              </a:pathLst>
            </a:custGeom>
            <a:solidFill>
              <a:srgbClr val="FFE181"/>
            </a:solidFill>
            <a:ln w="50800">
              <a:solidFill>
                <a:schemeClr val="tx1"/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047012" y="5371570"/>
              <a:ext cx="10858358" cy="64633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món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ăn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được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làm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từ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nào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12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60606" l="0" r="9251">
                          <a14:foregroundMark x1="4493" y1="28485" x2="7665" y2="25455"/>
                          <a14:foregroundMark x1="7665" y1="25455" x2="7841" y2="21818"/>
                          <a14:foregroundMark x1="7665" y1="14545" x2="7225" y2="24242"/>
                          <a14:foregroundMark x1="5286" y1="12121" x2="6079" y2="9697"/>
                          <a14:foregroundMark x1="6079" y1="9697" x2="6256" y2="21212"/>
                        </a14:backgroundRemoval>
                      </a14:imgEffect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90901" b="41125"/>
            <a:stretch/>
          </p:blipFill>
          <p:spPr bwMode="auto">
            <a:xfrm>
              <a:off x="2004077" y="4248834"/>
              <a:ext cx="1537208" cy="144590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30529191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604419" y="103853"/>
            <a:ext cx="9067800" cy="1569405"/>
            <a:chOff x="3604419" y="103853"/>
            <a:chExt cx="9067800" cy="1569405"/>
          </a:xfrm>
        </p:grpSpPr>
        <p:grpSp>
          <p:nvGrpSpPr>
            <p:cNvPr id="26" name="Group 25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(T1)</a:t>
              </a:r>
            </a:p>
          </p:txBody>
        </p:sp>
      </p:grp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3352801"/>
            <a:ext cx="3810000" cy="2715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7882" y="3352801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5682" y="3352800"/>
            <a:ext cx="3781673" cy="27282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319" y="3352800"/>
            <a:ext cx="3760428" cy="270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919" y="6180808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7325" y="6180807"/>
            <a:ext cx="3760428" cy="27345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3322" y="6180807"/>
            <a:ext cx="3760428" cy="27030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29319" y="6180808"/>
            <a:ext cx="3795837" cy="27345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1642894" y="2133600"/>
            <a:ext cx="13734425" cy="1200329"/>
            <a:chOff x="1642894" y="2362200"/>
            <a:chExt cx="13734425" cy="1200329"/>
          </a:xfrm>
        </p:grpSpPr>
        <p:sp>
          <p:nvSpPr>
            <p:cNvPr id="14" name="Rectangle 13"/>
            <p:cNvSpPr/>
            <p:nvPr/>
          </p:nvSpPr>
          <p:spPr>
            <a:xfrm>
              <a:off x="2538869" y="23622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mang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23" name="Picture 2"/>
            <p:cNvPicPr>
              <a:picLocks noChangeAspect="1" noChangeArrowheads="1"/>
            </p:cNvPicPr>
            <p:nvPr/>
          </p:nvPicPr>
          <p:blipFill rotWithShape="1"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5" name="Rectangle 24"/>
          <p:cNvSpPr/>
          <p:nvPr/>
        </p:nvSpPr>
        <p:spPr>
          <a:xfrm>
            <a:off x="1573149" y="16002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73149" y="15240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3604419" y="103853"/>
            <a:ext cx="9067800" cy="1569405"/>
            <a:chOff x="3604419" y="103853"/>
            <a:chExt cx="9067800" cy="1569405"/>
          </a:xfrm>
        </p:grpSpPr>
        <p:grpSp>
          <p:nvGrpSpPr>
            <p:cNvPr id="26" name="Group 25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(T1)</a:t>
              </a:r>
            </a:p>
          </p:txBody>
        </p:sp>
      </p:grp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2661057"/>
              </p:ext>
            </p:extLst>
          </p:nvPr>
        </p:nvGraphicFramePr>
        <p:xfrm>
          <a:off x="1127919" y="3344117"/>
          <a:ext cx="14173199" cy="5486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3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04205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995580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84200"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Hình</a:t>
                      </a:r>
                      <a:endParaRPr lang="en-US" sz="34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b="1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Tên</a:t>
                      </a:r>
                      <a:r>
                        <a:rPr lang="en-US" sz="3400" b="1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400" b="1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="1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3400" b="1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40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Lợi</a:t>
                      </a:r>
                      <a:r>
                        <a:rPr lang="en-US" sz="34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ích</a:t>
                      </a:r>
                      <a:r>
                        <a:rPr lang="en-US" sz="34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của</a:t>
                      </a:r>
                      <a:r>
                        <a:rPr lang="en-US" sz="34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hoạt</a:t>
                      </a:r>
                      <a:r>
                        <a:rPr lang="en-US" sz="3400" baseline="0" dirty="0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3400" baseline="0" dirty="0" err="1">
                          <a:solidFill>
                            <a:srgbClr val="0000CC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động</a:t>
                      </a:r>
                      <a:endParaRPr lang="en-US" sz="3400" dirty="0">
                        <a:solidFill>
                          <a:srgbClr val="0000CC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B2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84200">
                <a:tc>
                  <a:txBody>
                    <a:bodyPr/>
                    <a:lstStyle/>
                    <a:p>
                      <a:pPr algn="ctr"/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143688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3400" b="0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E18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" name="Rectangle 8"/>
          <p:cNvSpPr/>
          <p:nvPr/>
        </p:nvSpPr>
        <p:spPr>
          <a:xfrm>
            <a:off x="1127919" y="3926823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270919" y="3926823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5318919" y="3926823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gạo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0" name="Rectangle 39"/>
          <p:cNvSpPr/>
          <p:nvPr/>
        </p:nvSpPr>
        <p:spPr>
          <a:xfrm>
            <a:off x="1130347" y="4557364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41" name="Rectangle 40"/>
          <p:cNvSpPr/>
          <p:nvPr/>
        </p:nvSpPr>
        <p:spPr>
          <a:xfrm>
            <a:off x="2273347" y="4557364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321347" y="4557364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3" name="Rectangle 42"/>
          <p:cNvSpPr/>
          <p:nvPr/>
        </p:nvSpPr>
        <p:spPr>
          <a:xfrm>
            <a:off x="1141973" y="8223647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44" name="Rectangle 43"/>
          <p:cNvSpPr/>
          <p:nvPr/>
        </p:nvSpPr>
        <p:spPr>
          <a:xfrm>
            <a:off x="2284973" y="8223647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5332973" y="8223647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khẩu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1127919" y="5163882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47" name="Rectangle 46"/>
          <p:cNvSpPr/>
          <p:nvPr/>
        </p:nvSpPr>
        <p:spPr>
          <a:xfrm>
            <a:off x="2270919" y="5163882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5318919" y="5163882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gỗ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chống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xói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mòn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49" name="Rectangle 48"/>
          <p:cNvSpPr/>
          <p:nvPr/>
        </p:nvSpPr>
        <p:spPr>
          <a:xfrm>
            <a:off x="1127919" y="5761435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270919" y="5761435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gà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ectangle 50"/>
          <p:cNvSpPr/>
          <p:nvPr/>
        </p:nvSpPr>
        <p:spPr>
          <a:xfrm>
            <a:off x="5318919" y="5761435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thịt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trứng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2" name="Rectangle 51"/>
          <p:cNvSpPr/>
          <p:nvPr/>
        </p:nvSpPr>
        <p:spPr>
          <a:xfrm>
            <a:off x="1127919" y="6376988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53" name="Rectangle 52"/>
          <p:cNvSpPr/>
          <p:nvPr/>
        </p:nvSpPr>
        <p:spPr>
          <a:xfrm>
            <a:off x="2270919" y="6376988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phê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5318919" y="6376988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nguyên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liệu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phê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5" name="Rectangle 54"/>
          <p:cNvSpPr/>
          <p:nvPr/>
        </p:nvSpPr>
        <p:spPr>
          <a:xfrm>
            <a:off x="1127919" y="6992541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56" name="Rectangle 55"/>
          <p:cNvSpPr/>
          <p:nvPr/>
        </p:nvSpPr>
        <p:spPr>
          <a:xfrm>
            <a:off x="2270919" y="6992541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Thu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tôm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318919" y="6992541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tôm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khẩu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8" name="Rectangle 57"/>
          <p:cNvSpPr/>
          <p:nvPr/>
        </p:nvSpPr>
        <p:spPr>
          <a:xfrm>
            <a:off x="1127919" y="7608094"/>
            <a:ext cx="1143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59" name="Rectangle 58"/>
          <p:cNvSpPr/>
          <p:nvPr/>
        </p:nvSpPr>
        <p:spPr>
          <a:xfrm>
            <a:off x="2270919" y="7608094"/>
            <a:ext cx="30480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rau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5318919" y="7608094"/>
            <a:ext cx="9982200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36888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Cung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4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400" dirty="0" err="1">
                <a:latin typeface="Times New Roman" pitchFamily="18" charset="0"/>
                <a:cs typeface="Times New Roman" pitchFamily="18" charset="0"/>
              </a:rPr>
              <a:t>người</a:t>
            </a:r>
            <a:endParaRPr lang="en-US" sz="34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61" name="Group 60"/>
          <p:cNvGrpSpPr/>
          <p:nvPr/>
        </p:nvGrpSpPr>
        <p:grpSpPr>
          <a:xfrm>
            <a:off x="1642894" y="2133600"/>
            <a:ext cx="13734425" cy="1200329"/>
            <a:chOff x="1642894" y="2362200"/>
            <a:chExt cx="13734425" cy="1200329"/>
          </a:xfrm>
        </p:grpSpPr>
        <p:sp>
          <p:nvSpPr>
            <p:cNvPr id="62" name="Rectangle 61"/>
            <p:cNvSpPr/>
            <p:nvPr/>
          </p:nvSpPr>
          <p:spPr>
            <a:xfrm>
              <a:off x="2538869" y="23622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 </a:t>
              </a:r>
            </a:p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mang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lại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gì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?</a:t>
              </a:r>
            </a:p>
          </p:txBody>
        </p:sp>
        <p:pic>
          <p:nvPicPr>
            <p:cNvPr id="63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7178782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7160" t="27483" b="7831"/>
          <a:stretch/>
        </p:blipFill>
        <p:spPr bwMode="auto">
          <a:xfrm>
            <a:off x="11309954" y="3575648"/>
            <a:ext cx="4144848" cy="167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3604419" y="103853"/>
            <a:ext cx="9067800" cy="1569405"/>
            <a:chOff x="3604419" y="103853"/>
            <a:chExt cx="9067800" cy="1569405"/>
          </a:xfrm>
        </p:grpSpPr>
        <p:grpSp>
          <p:nvGrpSpPr>
            <p:cNvPr id="26" name="Group 25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27" name="Group 26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29" name="TextBox 28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30" name="TextBox 29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28" name="Straight Connector 27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5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(T1)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888" t="29037" r="66575"/>
          <a:stretch/>
        </p:blipFill>
        <p:spPr bwMode="auto">
          <a:xfrm>
            <a:off x="975519" y="3575648"/>
            <a:ext cx="3980388" cy="1834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1642894" y="2209800"/>
            <a:ext cx="12805991" cy="1200329"/>
            <a:chOff x="1642894" y="2362200"/>
            <a:chExt cx="12805991" cy="1200329"/>
          </a:xfrm>
        </p:grpSpPr>
        <p:sp>
          <p:nvSpPr>
            <p:cNvPr id="20" name="Rectangle 19"/>
            <p:cNvSpPr/>
            <p:nvPr/>
          </p:nvSpPr>
          <p:spPr>
            <a:xfrm>
              <a:off x="2538869" y="2362200"/>
              <a:ext cx="11910016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2.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xếp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vào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nhóm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ý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21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2840" r="34320" b="35314"/>
          <a:stretch/>
        </p:blipFill>
        <p:spPr bwMode="auto">
          <a:xfrm>
            <a:off x="6157119" y="3681232"/>
            <a:ext cx="4144848" cy="16722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4" name="Straight Connector 3"/>
          <p:cNvCxnSpPr/>
          <p:nvPr/>
        </p:nvCxnSpPr>
        <p:spPr>
          <a:xfrm>
            <a:off x="5547519" y="3728048"/>
            <a:ext cx="0" cy="53397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10805319" y="3728048"/>
            <a:ext cx="0" cy="5339752"/>
          </a:xfrm>
          <a:prstGeom prst="line">
            <a:avLst/>
          </a:prstGeom>
          <a:ln w="571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975519" y="5562600"/>
            <a:ext cx="353773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Thu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tôm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6309519" y="5562600"/>
            <a:ext cx="353773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lúa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lợn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1642276" y="5562600"/>
            <a:ext cx="353773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rừng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573149" y="15240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6882213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/>
      <p:bldP spid="33" grpId="0"/>
      <p:bldP spid="3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604419" y="103853"/>
            <a:ext cx="9067800" cy="1569405"/>
            <a:chOff x="3604419" y="103853"/>
            <a:chExt cx="9067800" cy="1569405"/>
          </a:xfrm>
        </p:grpSpPr>
        <p:grpSp>
          <p:nvGrpSpPr>
            <p:cNvPr id="14" name="Group 13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18" name="Group 17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20" name="TextBox 19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21" name="TextBox 20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19" name="Straight Connector 18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(T1)</a:t>
              </a:r>
            </a:p>
          </p:txBody>
        </p:sp>
      </p:grpSp>
      <p:sp>
        <p:nvSpPr>
          <p:cNvPr id="22" name="Rectangle 21"/>
          <p:cNvSpPr/>
          <p:nvPr/>
        </p:nvSpPr>
        <p:spPr>
          <a:xfrm>
            <a:off x="1573149" y="15240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661319" y="2133600"/>
            <a:ext cx="13572940" cy="1200329"/>
            <a:chOff x="1804379" y="2133600"/>
            <a:chExt cx="13572940" cy="1200329"/>
          </a:xfrm>
        </p:grpSpPr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379" y="2294929"/>
              <a:ext cx="736614" cy="877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4" name="Rectangle 23"/>
            <p:cNvSpPr/>
            <p:nvPr/>
          </p:nvSpPr>
          <p:spPr>
            <a:xfrm>
              <a:off x="2538869" y="21336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ích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lợi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một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số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  <p:sp>
        <p:nvSpPr>
          <p:cNvPr id="5" name="Rectangle 4"/>
          <p:cNvSpPr/>
          <p:nvPr/>
        </p:nvSpPr>
        <p:spPr>
          <a:xfrm>
            <a:off x="1889919" y="3505200"/>
            <a:ext cx="12649200" cy="44832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Một số hoạt động sản xuất nông nghiệp khác và ích lợi của các hoạt động đó mà em biết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 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 thanh long, dưa hấu để cung cấp các hoa quả đầy đủ chất dinh dưỡng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 bò để lấy sữa và lấy thịt cung cấp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Trồng mía để cung cấp đường và thực phẩm cho con người.</a:t>
            </a:r>
          </a:p>
          <a:p>
            <a:pPr algn="just">
              <a:spcAft>
                <a:spcPts val="1000"/>
              </a:spcAft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+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Nuôi trâu để cung cấp sức kéo và thịt.</a:t>
            </a:r>
          </a:p>
        </p:txBody>
      </p:sp>
    </p:spTree>
    <p:extLst>
      <p:ext uri="{BB962C8B-B14F-4D97-AF65-F5344CB8AC3E}">
        <p14:creationId xmlns:p14="http://schemas.microsoft.com/office/powerpoint/2010/main" val="3638933607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/>
        </p:nvGrpSpPr>
        <p:grpSpPr>
          <a:xfrm>
            <a:off x="3604419" y="103853"/>
            <a:ext cx="9067800" cy="1569405"/>
            <a:chOff x="3604419" y="103853"/>
            <a:chExt cx="9067800" cy="1569405"/>
          </a:xfrm>
        </p:grpSpPr>
        <p:grpSp>
          <p:nvGrpSpPr>
            <p:cNvPr id="17" name="Group 16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20" name="Group 19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22" name="TextBox 21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23" name="TextBox 22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21" name="Straight Connector 20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9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(T1)</a:t>
              </a:r>
            </a:p>
          </p:txBody>
        </p:sp>
      </p:grpSp>
      <p:sp>
        <p:nvSpPr>
          <p:cNvPr id="24" name="Rectangle 23"/>
          <p:cNvSpPr/>
          <p:nvPr/>
        </p:nvSpPr>
        <p:spPr>
          <a:xfrm>
            <a:off x="1573149" y="1828800"/>
            <a:ext cx="973680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sản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nông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u="sng" dirty="0" err="1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1441478" y="2993250"/>
            <a:ext cx="13469881" cy="3841629"/>
            <a:chOff x="1602638" y="2863971"/>
            <a:chExt cx="13469881" cy="3841629"/>
          </a:xfrm>
        </p:grpSpPr>
        <p:sp>
          <p:nvSpPr>
            <p:cNvPr id="2" name="Rounded Rectangle 1"/>
            <p:cNvSpPr/>
            <p:nvPr/>
          </p:nvSpPr>
          <p:spPr>
            <a:xfrm>
              <a:off x="1889919" y="3129055"/>
              <a:ext cx="13182600" cy="3576545"/>
            </a:xfrm>
            <a:custGeom>
              <a:avLst/>
              <a:gdLst>
                <a:gd name="connsiteX0" fmla="*/ 0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0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07034 w 12702834"/>
                <a:gd name="connsiteY0" fmla="*/ 662929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07034 w 12702834"/>
                <a:gd name="connsiteY8" fmla="*/ 662929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702834 w 12702834"/>
                <a:gd name="connsiteY3" fmla="*/ 662929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2039905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  <a:gd name="connsiteX0" fmla="*/ 293298 w 12702834"/>
                <a:gd name="connsiteY0" fmla="*/ 697435 h 3977495"/>
                <a:gd name="connsiteX1" fmla="*/ 662929 w 12702834"/>
                <a:gd name="connsiteY1" fmla="*/ 0 h 3977495"/>
                <a:gd name="connsiteX2" fmla="*/ 11867377 w 12702834"/>
                <a:gd name="connsiteY2" fmla="*/ 0 h 3977495"/>
                <a:gd name="connsiteX3" fmla="*/ 12478548 w 12702834"/>
                <a:gd name="connsiteY3" fmla="*/ 680182 h 3977495"/>
                <a:gd name="connsiteX4" fmla="*/ 12702834 w 12702834"/>
                <a:gd name="connsiteY4" fmla="*/ 3314566 h 3977495"/>
                <a:gd name="connsiteX5" fmla="*/ 12039905 w 12702834"/>
                <a:gd name="connsiteY5" fmla="*/ 3977495 h 3977495"/>
                <a:gd name="connsiteX6" fmla="*/ 662929 w 12702834"/>
                <a:gd name="connsiteY6" fmla="*/ 3977495 h 3977495"/>
                <a:gd name="connsiteX7" fmla="*/ 0 w 12702834"/>
                <a:gd name="connsiteY7" fmla="*/ 3314566 h 3977495"/>
                <a:gd name="connsiteX8" fmla="*/ 293298 w 12702834"/>
                <a:gd name="connsiteY8" fmla="*/ 697435 h 3977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702834" h="3977495">
                  <a:moveTo>
                    <a:pt x="293298" y="697435"/>
                  </a:moveTo>
                  <a:cubicBezTo>
                    <a:pt x="379562" y="314057"/>
                    <a:pt x="400320" y="138023"/>
                    <a:pt x="662929" y="0"/>
                  </a:cubicBezTo>
                  <a:lnTo>
                    <a:pt x="11867377" y="0"/>
                  </a:lnTo>
                  <a:cubicBezTo>
                    <a:pt x="12095480" y="69011"/>
                    <a:pt x="12409536" y="314056"/>
                    <a:pt x="12478548" y="680182"/>
                  </a:cubicBezTo>
                  <a:lnTo>
                    <a:pt x="12702834" y="3314566"/>
                  </a:lnTo>
                  <a:cubicBezTo>
                    <a:pt x="12702834" y="3680692"/>
                    <a:pt x="12406031" y="3977495"/>
                    <a:pt x="12039905" y="3977495"/>
                  </a:cubicBezTo>
                  <a:lnTo>
                    <a:pt x="662929" y="3977495"/>
                  </a:lnTo>
                  <a:cubicBezTo>
                    <a:pt x="296803" y="3977495"/>
                    <a:pt x="0" y="3680692"/>
                    <a:pt x="0" y="3314566"/>
                  </a:cubicBezTo>
                  <a:cubicBezTo>
                    <a:pt x="0" y="2430687"/>
                    <a:pt x="189781" y="1529555"/>
                    <a:pt x="293298" y="697435"/>
                  </a:cubicBezTo>
                  <a:close/>
                </a:path>
              </a:pathLst>
            </a:custGeom>
            <a:solidFill>
              <a:srgbClr val="FFE181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/>
              <a:endPara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2282421" y="3375085"/>
              <a:ext cx="12485298" cy="2973122"/>
            </a:xfrm>
            <a:custGeom>
              <a:avLst/>
              <a:gdLst>
                <a:gd name="connsiteX0" fmla="*/ 0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0 w 11506200"/>
                <a:gd name="connsiteY4" fmla="*/ 0 h 3416320"/>
                <a:gd name="connsiteX0" fmla="*/ 241539 w 11506200"/>
                <a:gd name="connsiteY0" fmla="*/ 0 h 3416320"/>
                <a:gd name="connsiteX1" fmla="*/ 11506200 w 11506200"/>
                <a:gd name="connsiteY1" fmla="*/ 0 h 3416320"/>
                <a:gd name="connsiteX2" fmla="*/ 11506200 w 11506200"/>
                <a:gd name="connsiteY2" fmla="*/ 3416320 h 3416320"/>
                <a:gd name="connsiteX3" fmla="*/ 0 w 11506200"/>
                <a:gd name="connsiteY3" fmla="*/ 3416320 h 3416320"/>
                <a:gd name="connsiteX4" fmla="*/ 241539 w 11506200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534837 w 11799498"/>
                <a:gd name="connsiteY4" fmla="*/ 0 h 3416320"/>
                <a:gd name="connsiteX0" fmla="*/ 534837 w 11799498"/>
                <a:gd name="connsiteY0" fmla="*/ 0 h 3416320"/>
                <a:gd name="connsiteX1" fmla="*/ 11799498 w 11799498"/>
                <a:gd name="connsiteY1" fmla="*/ 0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1799498"/>
                <a:gd name="connsiteY0" fmla="*/ 0 h 3416320"/>
                <a:gd name="connsiteX1" fmla="*/ 11609717 w 11799498"/>
                <a:gd name="connsiteY1" fmla="*/ 86264 h 3416320"/>
                <a:gd name="connsiteX2" fmla="*/ 11799498 w 11799498"/>
                <a:gd name="connsiteY2" fmla="*/ 3416320 h 3416320"/>
                <a:gd name="connsiteX3" fmla="*/ 0 w 11799498"/>
                <a:gd name="connsiteY3" fmla="*/ 3364561 h 3416320"/>
                <a:gd name="connsiteX4" fmla="*/ 426273 w 11799498"/>
                <a:gd name="connsiteY4" fmla="*/ 58227 h 3416320"/>
                <a:gd name="connsiteX5" fmla="*/ 534837 w 11799498"/>
                <a:gd name="connsiteY5" fmla="*/ 0 h 3416320"/>
                <a:gd name="connsiteX0" fmla="*/ 534837 w 12006532"/>
                <a:gd name="connsiteY0" fmla="*/ 0 h 3364561"/>
                <a:gd name="connsiteX1" fmla="*/ 11609717 w 12006532"/>
                <a:gd name="connsiteY1" fmla="*/ 86264 h 3364561"/>
                <a:gd name="connsiteX2" fmla="*/ 12006532 w 12006532"/>
                <a:gd name="connsiteY2" fmla="*/ 3295550 h 3364561"/>
                <a:gd name="connsiteX3" fmla="*/ 0 w 12006532"/>
                <a:gd name="connsiteY3" fmla="*/ 3364561 h 3364561"/>
                <a:gd name="connsiteX4" fmla="*/ 426273 w 12006532"/>
                <a:gd name="connsiteY4" fmla="*/ 58227 h 3364561"/>
                <a:gd name="connsiteX5" fmla="*/ 534837 w 12006532"/>
                <a:gd name="connsiteY5" fmla="*/ 0 h 33645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006532" h="3364561">
                  <a:moveTo>
                    <a:pt x="534837" y="0"/>
                  </a:moveTo>
                  <a:lnTo>
                    <a:pt x="11609717" y="86264"/>
                  </a:lnTo>
                  <a:lnTo>
                    <a:pt x="12006532" y="3295550"/>
                  </a:lnTo>
                  <a:lnTo>
                    <a:pt x="0" y="3364561"/>
                  </a:lnTo>
                  <a:cubicBezTo>
                    <a:pt x="170846" y="2262450"/>
                    <a:pt x="255427" y="1160338"/>
                    <a:pt x="426273" y="58227"/>
                  </a:cubicBezTo>
                  <a:lnTo>
                    <a:pt x="534837" y="0"/>
                  </a:lnTo>
                  <a:close/>
                </a:path>
              </a:pathLst>
            </a:custGeom>
            <a:noFill/>
          </p:spPr>
          <p:txBody>
            <a:bodyPr wrap="square" rtlCol="0">
              <a:spAutoFit/>
            </a:bodyPr>
            <a:lstStyle/>
            <a:p>
              <a:pPr algn="just">
                <a:lnSpc>
                  <a:spcPct val="130000"/>
                </a:lnSpc>
              </a:pP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bao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gồm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: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trọt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chăn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đánh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bắt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nuôi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thủy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trồng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chăm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sóc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rừng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…</a:t>
              </a:r>
            </a:p>
            <a:p>
              <a:pPr algn="just">
                <a:lnSpc>
                  <a:spcPct val="130000"/>
                </a:lnSpc>
              </a:pP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  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đó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cung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cấp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lương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,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thực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con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người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;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nguyên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liệu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cho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và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khẩu</a:t>
              </a:r>
              <a:r>
                <a:rPr lang="en-US" sz="3600" b="1" dirty="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  <a:endParaRPr lang="en-US" sz="3600" dirty="0"/>
            </a:p>
          </p:txBody>
        </p:sp>
        <p:pic>
          <p:nvPicPr>
            <p:cNvPr id="5123" name="Picture 3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backgroundRemoval t="10000" b="90000" l="10000" r="90000">
                          <a14:foregroundMark x1="19718" y1="27778" x2="36620" y2="26068"/>
                          <a14:foregroundMark x1="36620" y1="26068" x2="41784" y2="30769"/>
                          <a14:foregroundMark x1="41784" y1="30769" x2="47887" y2="16239"/>
                          <a14:foregroundMark x1="47887" y1="16239" x2="14085" y2="30342"/>
                          <a14:foregroundMark x1="14085" y1="30342" x2="23005" y2="34615"/>
                          <a14:foregroundMark x1="14085" y1="29487" x2="17371" y2="2222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212" t="13111" r="3828" b="17223"/>
            <a:stretch/>
          </p:blipFill>
          <p:spPr bwMode="auto">
            <a:xfrm>
              <a:off x="1602638" y="2863971"/>
              <a:ext cx="1201555" cy="102223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62513508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573149" y="1782783"/>
            <a:ext cx="11518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số sản phẩm của hoạt động sản xuất nông 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Rectangle 1"/>
          <p:cNvSpPr/>
          <p:nvPr/>
        </p:nvSpPr>
        <p:spPr>
          <a:xfrm>
            <a:off x="975519" y="6952129"/>
            <a:ext cx="441960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 1: 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Gạo, ngô, lạc, trứng, sữa, rau củ quả, thịt.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04419" y="103853"/>
            <a:ext cx="9067800" cy="1569405"/>
            <a:chOff x="3604419" y="103853"/>
            <a:chExt cx="9067800" cy="1569405"/>
          </a:xfrm>
        </p:grpSpPr>
        <p:grpSp>
          <p:nvGrpSpPr>
            <p:cNvPr id="13" name="Group 12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(T1)</a:t>
              </a:r>
            </a:p>
          </p:txBody>
        </p:sp>
      </p:grp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739" y="3798239"/>
            <a:ext cx="4875184" cy="31253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2940" y="3798239"/>
            <a:ext cx="4760563" cy="3117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74"/>
          <a:stretch/>
        </p:blipFill>
        <p:spPr bwMode="auto">
          <a:xfrm>
            <a:off x="10881519" y="3886200"/>
            <a:ext cx="4760563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0" name="Group 19"/>
          <p:cNvGrpSpPr/>
          <p:nvPr/>
        </p:nvGrpSpPr>
        <p:grpSpPr>
          <a:xfrm>
            <a:off x="1573149" y="2499593"/>
            <a:ext cx="13727969" cy="1200329"/>
            <a:chOff x="1642894" y="2362200"/>
            <a:chExt cx="13727969" cy="1200329"/>
          </a:xfrm>
        </p:grpSpPr>
        <p:sp>
          <p:nvSpPr>
            <p:cNvPr id="21" name="Rectangle 20"/>
            <p:cNvSpPr/>
            <p:nvPr/>
          </p:nvSpPr>
          <p:spPr>
            <a:xfrm>
              <a:off x="2538868" y="2362200"/>
              <a:ext cx="12831995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tên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trong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hình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dưới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đây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0" b="100000" l="0" r="100000">
                          <a14:foregroundMark x1="51822" y1="20000" x2="74494" y2="32917"/>
                          <a14:foregroundMark x1="55061" y1="23333" x2="56275" y2="32917"/>
                          <a14:foregroundMark x1="56275" y1="32917" x2="40081" y2="52917"/>
                          <a14:foregroundMark x1="40081" y1="23333" x2="73279" y2="29583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3976" t="8233" b="9433"/>
            <a:stretch/>
          </p:blipFill>
          <p:spPr bwMode="auto">
            <a:xfrm>
              <a:off x="1642894" y="2474238"/>
              <a:ext cx="895975" cy="8332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3" name="Rectangle 22"/>
          <p:cNvSpPr/>
          <p:nvPr/>
        </p:nvSpPr>
        <p:spPr>
          <a:xfrm>
            <a:off x="5882940" y="6952129"/>
            <a:ext cx="4541380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 2: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Cá, cua, tôm, hàu, mực, bạch tuộc.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0881519" y="6908722"/>
            <a:ext cx="4833135" cy="1754326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Hình 3: </a:t>
            </a:r>
          </a:p>
          <a:p>
            <a:pPr algn="ctr"/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Cây trồng cung cấp gỗ, các loại dược liệu.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571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2" grpId="0" animBg="1"/>
      <p:bldP spid="23" grpId="0" animBg="1"/>
      <p:bldP spid="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05185" y="4419600"/>
            <a:ext cx="13420540" cy="22529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30000"/>
              </a:lnSpc>
            </a:pP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Những sản phẩm khác của hoạt động sản xuất nông nghiệp mà em biết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: cà phê, ca cao,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hạt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rau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bưởi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quýt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vải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nhãn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bò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sữa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ngan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vịt</a:t>
            </a:r>
            <a:r>
              <a:rPr lang="en-US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vi-VN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...</a:t>
            </a:r>
            <a:r>
              <a:rPr lang="nl-NL" sz="3600" b="1" dirty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3600" b="1" dirty="0">
              <a:solidFill>
                <a:srgbClr val="0000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3604419" y="103853"/>
            <a:ext cx="9067800" cy="1569405"/>
            <a:chOff x="3604419" y="103853"/>
            <a:chExt cx="9067800" cy="1569405"/>
          </a:xfrm>
        </p:grpSpPr>
        <p:grpSp>
          <p:nvGrpSpPr>
            <p:cNvPr id="13" name="Group 12"/>
            <p:cNvGrpSpPr/>
            <p:nvPr/>
          </p:nvGrpSpPr>
          <p:grpSpPr>
            <a:xfrm>
              <a:off x="5199053" y="103853"/>
              <a:ext cx="5878532" cy="994830"/>
              <a:chOff x="5051402" y="164812"/>
              <a:chExt cx="5779343" cy="99483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5051402" y="164812"/>
                <a:ext cx="5779343" cy="994830"/>
                <a:chOff x="5051402" y="164812"/>
                <a:chExt cx="5779343" cy="994830"/>
              </a:xfrm>
            </p:grpSpPr>
            <p:sp>
              <p:nvSpPr>
                <p:cNvPr id="18" name="TextBox 17"/>
                <p:cNvSpPr txBox="1"/>
                <p:nvPr/>
              </p:nvSpPr>
              <p:spPr>
                <a:xfrm>
                  <a:off x="5051402" y="164812"/>
                  <a:ext cx="5779343" cy="553998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Thứ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ngày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tháng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…..</a:t>
                  </a:r>
                  <a:r>
                    <a:rPr lang="en-US" sz="3000" dirty="0" err="1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năm</a:t>
                  </a:r>
                  <a:r>
                    <a:rPr lang="en-US" sz="3000" dirty="0">
                      <a:solidFill>
                        <a:srgbClr val="0000CC"/>
                      </a:solidFill>
                      <a:latin typeface="Times New Roman" pitchFamily="18" charset="0"/>
                      <a:cs typeface="Times New Roman" pitchFamily="18" charset="0"/>
                    </a:rPr>
                    <a:t>…….</a:t>
                  </a:r>
                </a:p>
              </p:txBody>
            </p:sp>
            <p:sp>
              <p:nvSpPr>
                <p:cNvPr id="19" name="TextBox 18"/>
                <p:cNvSpPr txBox="1"/>
                <p:nvPr/>
              </p:nvSpPr>
              <p:spPr>
                <a:xfrm>
                  <a:off x="5987551" y="636422"/>
                  <a:ext cx="3907046" cy="523220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en-US" sz="2800" b="1" dirty="0">
                      <a:solidFill>
                        <a:srgbClr val="FF0066"/>
                      </a:solidFill>
                      <a:latin typeface="Times New Roman" pitchFamily="18" charset="0"/>
                      <a:cs typeface="Times New Roman" pitchFamily="18" charset="0"/>
                    </a:rPr>
                    <a:t>TỰ NHIÊN VÀ XÃ HỘI</a:t>
                  </a:r>
                </a:p>
              </p:txBody>
            </p:sp>
          </p:grpSp>
          <p:cxnSp>
            <p:nvCxnSpPr>
              <p:cNvPr id="17" name="Straight Connector 16"/>
              <p:cNvCxnSpPr/>
              <p:nvPr/>
            </p:nvCxnSpPr>
            <p:spPr>
              <a:xfrm>
                <a:off x="6143131" y="1136154"/>
                <a:ext cx="3595885" cy="0"/>
              </a:xfrm>
              <a:prstGeom prst="line">
                <a:avLst/>
              </a:prstGeom>
              <a:ln>
                <a:solidFill>
                  <a:srgbClr val="FF0066"/>
                </a:solidFill>
              </a:ln>
            </p:spPr>
            <p:style>
              <a:lnRef idx="2">
                <a:schemeClr val="dk1"/>
              </a:lnRef>
              <a:fillRef idx="0">
                <a:schemeClr val="dk1"/>
              </a:fillRef>
              <a:effectRef idx="1">
                <a:schemeClr val="dk1"/>
              </a:effectRef>
              <a:fontRef idx="minor">
                <a:schemeClr val="tx1"/>
              </a:fontRef>
            </p:style>
          </p:cxnSp>
        </p:grpSp>
        <p:sp>
          <p:nvSpPr>
            <p:cNvPr id="14" name="Text Box 14"/>
            <p:cNvSpPr txBox="1">
              <a:spLocks noChangeArrowheads="1"/>
            </p:cNvSpPr>
            <p:nvPr/>
          </p:nvSpPr>
          <p:spPr bwMode="auto">
            <a:xfrm>
              <a:off x="3604419" y="1097280"/>
              <a:ext cx="9067800" cy="57597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square" lIns="143689" tIns="71844" rIns="143689" bIns="71844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algn="ctr" eaLnBrk="1" hangingPunct="1">
                <a:spcBef>
                  <a:spcPts val="0"/>
                </a:spcBef>
                <a:defRPr/>
              </a:pPr>
              <a:r>
                <a:rPr lang="en-US" sz="2800" b="1" dirty="0" err="1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Bài</a:t>
              </a:r>
              <a:r>
                <a:rPr lang="en-US" sz="28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Times New Roman" pitchFamily="18" charset="0"/>
                </a:rPr>
                <a:t> 9: HOẠT ĐỘNG SẢN XUẤT NÔNG NGHIỆP (T1)</a:t>
              </a:r>
            </a:p>
          </p:txBody>
        </p:sp>
      </p:grpSp>
      <p:sp>
        <p:nvSpPr>
          <p:cNvPr id="15" name="Rectangle 14"/>
          <p:cNvSpPr/>
          <p:nvPr/>
        </p:nvSpPr>
        <p:spPr>
          <a:xfrm>
            <a:off x="1573149" y="1782783"/>
            <a:ext cx="115181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nl-NL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Một số sản phẩm của hoạt động sản xuất nông nghiệp</a:t>
            </a:r>
            <a:r>
              <a:rPr lang="en-US" sz="3600" b="1" u="sng" dirty="0">
                <a:solidFill>
                  <a:srgbClr val="FF0066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1552785" y="2743200"/>
            <a:ext cx="13572940" cy="1200329"/>
            <a:chOff x="1804379" y="2133600"/>
            <a:chExt cx="13572940" cy="1200329"/>
          </a:xfrm>
        </p:grpSpPr>
        <p:pic>
          <p:nvPicPr>
            <p:cNvPr id="21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804379" y="2294929"/>
              <a:ext cx="736614" cy="87766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2" name="Rectangle 21"/>
            <p:cNvSpPr/>
            <p:nvPr/>
          </p:nvSpPr>
          <p:spPr>
            <a:xfrm>
              <a:off x="2538869" y="2133600"/>
              <a:ext cx="12838450" cy="120032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/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Hãy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kể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những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phẩm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khác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của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hoạt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động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sản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xuất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nông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nghiệp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mà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em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3600" b="1" dirty="0" err="1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biết</a:t>
              </a:r>
              <a:r>
                <a:rPr lang="en-US" sz="3600" b="1" dirty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6613726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9971</TotalTime>
  <Words>987</Words>
  <Application>Microsoft Office PowerPoint</Application>
  <PresentationFormat>Custom</PresentationFormat>
  <Paragraphs>127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Times New Roman</vt:lpstr>
      <vt:lpstr>Default Design</vt:lpstr>
      <vt:lpstr>2_Default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T H</cp:lastModifiedBy>
  <cp:revision>1154</cp:revision>
  <dcterms:created xsi:type="dcterms:W3CDTF">2008-09-09T22:52:10Z</dcterms:created>
  <dcterms:modified xsi:type="dcterms:W3CDTF">2022-08-27T03:20:55Z</dcterms:modified>
</cp:coreProperties>
</file>