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5" r:id="rId3"/>
    <p:sldId id="276" r:id="rId4"/>
    <p:sldId id="260" r:id="rId5"/>
    <p:sldId id="261" r:id="rId6"/>
    <p:sldId id="286" r:id="rId7"/>
    <p:sldId id="264" r:id="rId8"/>
    <p:sldId id="270" r:id="rId9"/>
    <p:sldId id="265" r:id="rId10"/>
    <p:sldId id="263" r:id="rId11"/>
    <p:sldId id="266" r:id="rId12"/>
    <p:sldId id="267" r:id="rId13"/>
    <p:sldId id="283" r:id="rId14"/>
    <p:sldId id="284" r:id="rId15"/>
    <p:sldId id="285" r:id="rId16"/>
    <p:sldId id="288" r:id="rId17"/>
    <p:sldId id="287" r:id="rId18"/>
    <p:sldId id="289" r:id="rId19"/>
    <p:sldId id="290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9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7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4921-844A-4804-8539-6944B9C995F9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680D-B293-4B7C-A925-7397CD60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21.jpeg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20.jpeg"/><Relationship Id="rId2" Type="http://schemas.openxmlformats.org/officeDocument/2006/relationships/audio" Target="../media/audio3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wmf"/><Relationship Id="rId5" Type="http://schemas.openxmlformats.org/officeDocument/2006/relationships/audio" Target="../media/audio6.wav"/><Relationship Id="rId15" Type="http://schemas.openxmlformats.org/officeDocument/2006/relationships/image" Target="../media/image23.png"/><Relationship Id="rId10" Type="http://schemas.openxmlformats.org/officeDocument/2006/relationships/image" Target="../media/image7.gi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21" Type="http://schemas.openxmlformats.org/officeDocument/2006/relationships/image" Target="../media/image26.png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21" Type="http://schemas.openxmlformats.org/officeDocument/2006/relationships/image" Target="../media/image18.png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audio" Target="../media/audio3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8.gif"/><Relationship Id="rId5" Type="http://schemas.openxmlformats.org/officeDocument/2006/relationships/audio" Target="../media/audio6.wav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19" Type="http://schemas.openxmlformats.org/officeDocument/2006/relationships/image" Target="../media/image16.wmf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342900" y="304800"/>
            <a:ext cx="8458200" cy="1905000"/>
            <a:chOff x="216" y="192"/>
            <a:chExt cx="5328" cy="1200"/>
          </a:xfrm>
        </p:grpSpPr>
        <p:pic>
          <p:nvPicPr>
            <p:cNvPr id="2062" name="Picture 14" descr="an30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 descr="33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13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 descr="13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CHUÔNG 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ahamasBH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162300" y="24384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Cuộc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thi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lackH" pitchFamily="34" charset="0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beep311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12"/>
          <p:cNvSpPr>
            <a:spLocks noChangeArrowheads="1" noChangeShapeType="1" noTextEdit="1"/>
          </p:cNvSpPr>
          <p:nvPr/>
        </p:nvSpPr>
        <p:spPr bwMode="auto">
          <a:xfrm>
            <a:off x="1143000" y="5334000"/>
            <a:ext cx="6858000" cy="7477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04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98111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132608" y="2359830"/>
            <a:ext cx="78509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is the gas use in the respiration process? </a:t>
            </a: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2895600" y="4111868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: OXY</a:t>
            </a: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9628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333500" y="2057281"/>
            <a:ext cx="765001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Mốc giải phẫu để phân chia bộ máy hô hấp thành đường hô hấp trên và đường hô hấp dưới: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2915226" y="2343050"/>
            <a:ext cx="356177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+mj-lt"/>
              <a:buAutoNum type="alphaUcPeriod"/>
            </a:pP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Họng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Khí quản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Nắp thanh quản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Thanh quản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2801071" y="4330700"/>
            <a:ext cx="5715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628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295400" y="2209562"/>
            <a:ext cx="768811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254880" y="2680707"/>
            <a:ext cx="2971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+mj-lt"/>
              <a:buAutoNum type="alphaUcPeriod"/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3277070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3242434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3122974" y="4961082"/>
            <a:ext cx="5715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379628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7661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7696200" y="2550526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7696200" y="2550525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content.fhan3-2.fna.fbcdn.net/v/t1.15752-9/43660744_558694037913103_8327059675539308544_n.jpg?_nc_cat=103&amp;_nc_ht=scontent.fhan3-2.fna&amp;oh=eaedb6a6407ef2db480cc1d623343e5a&amp;oe=5C41A1C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9049"/>
            <a:ext cx="3406775" cy="25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424" y="22026"/>
            <a:ext cx="44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https://scontent.fhan3-3.fna.fbcdn.net/v/t1.15752-9/44738551_683215852061123_7175232494239744_n.jpg?_nc_cat=108&amp;_nc_ht=scontent.fhan3-3.fna&amp;oh=a98dc206f59c23c90b6478957da81a3c&amp;oe=5C41373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26"/>
            <a:ext cx="2695575" cy="251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2577" y="487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0" name="Picture 6" descr="https://scontent.fhan3-3.fna.fbcdn.net/v/t1.15752-9/44819280_2747037475521428_7185723003399831552_n.jpg?_nc_cat=100&amp;_nc_ht=scontent.fhan3-3.fna&amp;oh=808a7d5586bb42f95e7bb115bcd97426&amp;oe=5C436C9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72" y="22026"/>
            <a:ext cx="3526528" cy="251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09138" y="717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31" y="2550525"/>
            <a:ext cx="2749256" cy="243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37" y="2550526"/>
            <a:ext cx="2956663" cy="222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318" y="4970202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Câu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hỏi</a:t>
            </a:r>
            <a:r>
              <a:rPr lang="en-US" sz="2800" dirty="0" smtClean="0">
                <a:latin typeface="+mj-lt"/>
              </a:rPr>
              <a:t>: </a:t>
            </a:r>
            <a:r>
              <a:rPr lang="en-US" sz="2800" dirty="0">
                <a:latin typeface="+mj-lt"/>
              </a:rPr>
              <a:t>S</a:t>
            </a:r>
            <a:r>
              <a:rPr lang="vi-VN" sz="2800" dirty="0" smtClean="0">
                <a:latin typeface="+mj-lt"/>
              </a:rPr>
              <a:t>ắp </a:t>
            </a:r>
            <a:r>
              <a:rPr lang="vi-VN" sz="2800" dirty="0">
                <a:latin typeface="+mj-lt"/>
              </a:rPr>
              <a:t>xếp các hình sau theo thứ tự từ ngoài vào của đường đẫn khí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4131" y="26939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3010" y="2505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8359" y="5986790"/>
            <a:ext cx="712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3,5,2,4,1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81525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228600" y="75218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207102" y="2337238"/>
            <a:ext cx="77844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là chất hóa học chính, có trong thuốc lá,gây ra ung thư phổi?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4655" y="3820510"/>
            <a:ext cx="348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Nicotine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81525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3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84" grpId="0"/>
      <p:bldP spid="186396" grpId="0" animBg="1"/>
      <p:bldP spid="186396" grpId="1" animBg="1"/>
      <p:bldP spid="18644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276350" y="2391676"/>
            <a:ext cx="77071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người có thể nín thở trong trung bình bao nhiêu phút?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8150" y="3962400"/>
            <a:ext cx="303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81525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3256308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439338" y="3815108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439338" y="3699806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content.fhan3-1.fna.fbcdn.net/v/t1.15752-9/43596038_310055136392974_267112494403682304_n.png?_nc_cat=110&amp;_nc_ht=scontent.fhan3-1.fna&amp;oh=f4628a864d28587f0577ca8d7454cd83&amp;oe=5C5052F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36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han3-2.fna.fbcdn.net/v/t1.15752-9/44838438_718002425227822_6440368395962548224_n.png?_nc_cat=107&amp;_nc_ht=scontent.fhan3-2.fna&amp;oh=65f21024aa4689d328886b1c9ccf883c&amp;oe=5C86486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04" y="-1"/>
            <a:ext cx="4367596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6311" y="3200400"/>
            <a:ext cx="5377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28900" y="4766606"/>
            <a:ext cx="356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81525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276350" y="2391676"/>
            <a:ext cx="77071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cơ quan nào là hệ thống phòng vệ đầu tiên, tạo kháng thể và các lympho bào trong hệ hô hấp?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1807" y="3797300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1807" y="3665507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6268" y="4518967"/>
            <a:ext cx="303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amidan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81525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3277394" y="4587461"/>
            <a:ext cx="5715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81525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3277394" y="4587461"/>
            <a:ext cx="5715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392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731000" y="4483100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731000" y="43688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4871" y="3581400"/>
            <a:ext cx="458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790661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13779" y="1462811"/>
            <a:ext cx="3295479" cy="2194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83377" y="1442207"/>
            <a:ext cx="2916501" cy="219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9628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3277394" y="4587461"/>
            <a:ext cx="5715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392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3277394" y="4587461"/>
            <a:ext cx="5715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392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3277394" y="4587461"/>
            <a:ext cx="5715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392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3277394" y="4587461"/>
            <a:ext cx="5715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392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333500" y="2391676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6919" y="3842114"/>
            <a:ext cx="295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9628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856528" y="2253131"/>
            <a:ext cx="81929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2895600" y="3351818"/>
            <a:ext cx="2971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50000"/>
              </a:spcBef>
            </a:pP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339436" y="363018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318654" y="36449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18653" y="3666624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5873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3333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10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10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0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5513903" y="5080000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5520830" y="5008418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35" y="2236599"/>
            <a:ext cx="6194136" cy="287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5364" y="5042114"/>
            <a:ext cx="219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nose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9628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276350" y="2266146"/>
            <a:ext cx="77071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Bộ phận nào dưới đây ngoài chức năng hô hấp còn kiêm thêm vai trò khác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467100" y="2861441"/>
            <a:ext cx="2971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+mj-lt"/>
              <a:buAutoNum type="alphaUcPeriod"/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3220253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3371850" y="4009769"/>
            <a:ext cx="5715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81525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154112" y="2209562"/>
            <a:ext cx="789535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phổi được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bởi mấy lớp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276600" y="2857500"/>
            <a:ext cx="2971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+mj-lt"/>
              <a:buAutoNum type="alphaUcPeriod"/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Font typeface="+mj-lt"/>
              <a:buAutoNum type="alphaUcPeriod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Font typeface="+mj-lt"/>
              <a:buAutoNum type="alphaUcPeriod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3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Font typeface="+mj-lt"/>
              <a:buAutoNum type="alphaUcPeriod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Font typeface="+mj-lt"/>
              <a:buAutoNum type="alphaUcPeriod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4210050" y="4495800"/>
            <a:ext cx="5715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628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276350" y="2391676"/>
            <a:ext cx="77071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Phần nào sau đây là hệ thống trao đổi khí ở hệ hô hấp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704467" y="2793782"/>
            <a:ext cx="374166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+mj-lt"/>
              <a:buAutoNum type="alphaUcPeriod"/>
            </a:pP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Hầu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Thanh quản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Khí quản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3559175" y="5427393"/>
            <a:ext cx="5715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628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ChangeArrowheads="1"/>
          </p:cNvSpPr>
          <p:nvPr/>
        </p:nvSpPr>
        <p:spPr bwMode="auto">
          <a:xfrm>
            <a:off x="144318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63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3844925" y="1639888"/>
            <a:ext cx="161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6378" name="Picture 10" descr="ani3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181600"/>
            <a:ext cx="685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0" name="WordArt 12"/>
          <p:cNvSpPr>
            <a:spLocks noChangeArrowheads="1" noChangeShapeType="1" noTextEdit="1"/>
          </p:cNvSpPr>
          <p:nvPr/>
        </p:nvSpPr>
        <p:spPr bwMode="auto">
          <a:xfrm>
            <a:off x="1981200" y="1685925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56A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6381" name="WordArt 13"/>
          <p:cNvSpPr>
            <a:spLocks noChangeArrowheads="1" noChangeShapeType="1" noTextEdit="1"/>
          </p:cNvSpPr>
          <p:nvPr/>
        </p:nvSpPr>
        <p:spPr bwMode="auto">
          <a:xfrm>
            <a:off x="5638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</a:p>
        </p:txBody>
      </p:sp>
      <p:pic>
        <p:nvPicPr>
          <p:cNvPr id="186382" name="Picture 14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83" name="Picture 15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192212" y="2133600"/>
            <a:ext cx="77913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467100" y="2841707"/>
            <a:ext cx="2971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+mj-lt"/>
              <a:buAutoNum type="alphaUcPeriod"/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 err="1"/>
              <a:t>quản</a:t>
            </a:r>
            <a:r>
              <a:rPr lang="en-US" sz="2400" dirty="0"/>
              <a:t> 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quản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  <a:r>
              <a:rPr lang="en-US" sz="2400" dirty="0"/>
              <a:t>q</a:t>
            </a:r>
            <a:r>
              <a:rPr lang="vi-VN" sz="2400" dirty="0"/>
              <a:t>uản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+mj-lt"/>
              <a:buAutoNum type="alphaUcPeriod"/>
            </a:pPr>
            <a:r>
              <a:rPr lang="en-US" sz="2400" dirty="0" err="1" smtClean="0"/>
              <a:t>Phế</a:t>
            </a:r>
            <a:r>
              <a:rPr lang="en-US" sz="2400" dirty="0" smtClean="0"/>
              <a:t> </a:t>
            </a:r>
            <a:r>
              <a:rPr lang="en-US" sz="2400" dirty="0" err="1"/>
              <a:t>quản</a:t>
            </a:r>
            <a:endParaRPr lang="en-US" sz="2400" dirty="0"/>
          </a:p>
          <a:p>
            <a:pPr>
              <a:spcBef>
                <a:spcPct val="50000"/>
              </a:spcBef>
              <a:buFont typeface="+mj-lt"/>
              <a:buAutoNum type="alphaUcPeriod"/>
            </a:pP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1524000" y="6202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(Gâ phÝm </a:t>
            </a:r>
            <a:r>
              <a:rPr lang="en-US" sz="1200" b="0">
                <a:solidFill>
                  <a:srgbClr val="FF6600"/>
                </a:solidFill>
                <a:latin typeface=".VnArial Narrow" pitchFamily="34" charset="0"/>
              </a:rPr>
              <a:t>ENTER</a:t>
            </a:r>
            <a:r>
              <a:rPr lang="en-US" sz="1200" b="0">
                <a:solidFill>
                  <a:schemeClr val="tx1"/>
                </a:solidFill>
                <a:latin typeface=".VnArial Narrow" pitchFamily="34" charset="0"/>
              </a:rPr>
              <a:t> ®Ó xem ®¸p ¸n)</a:t>
            </a:r>
          </a:p>
        </p:txBody>
      </p:sp>
      <p:grpSp>
        <p:nvGrpSpPr>
          <p:cNvPr id="186387" name="Group 19"/>
          <p:cNvGrpSpPr>
            <a:grpSpLocks/>
          </p:cNvGrpSpPr>
          <p:nvPr/>
        </p:nvGrpSpPr>
        <p:grpSpPr bwMode="auto">
          <a:xfrm>
            <a:off x="762000" y="5486400"/>
            <a:ext cx="7340600" cy="1028700"/>
            <a:chOff x="560" y="3384"/>
            <a:chExt cx="4624" cy="648"/>
          </a:xfrm>
        </p:grpSpPr>
        <p:pic>
          <p:nvPicPr>
            <p:cNvPr id="186388" name="Picture 20" descr="4408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89" name="Picture 21" descr="463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0" name="Picture 22" descr="boo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1" name="Picture 23" descr="email001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2" name="Picture 24" descr="et5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3" name="Picture 25" descr="glob_anm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4" name="Picture 26" descr="ani5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395" name="Picture 27" descr="mu37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396" name="AutoShape 28"/>
          <p:cNvSpPr>
            <a:spLocks noChangeArrowheads="1"/>
          </p:cNvSpPr>
          <p:nvPr/>
        </p:nvSpPr>
        <p:spPr bwMode="auto">
          <a:xfrm>
            <a:off x="6667500" y="2885661"/>
            <a:ext cx="1524000" cy="1905000"/>
          </a:xfrm>
          <a:prstGeom prst="cloudCallout">
            <a:avLst>
              <a:gd name="adj1" fmla="val 84065"/>
              <a:gd name="adj2" fmla="val 5989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6397" name="Group 29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398" name="Picture 3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9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86400" name="Group 32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01" name="Picture 3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2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4" name="Picture 3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07" name="Picture 3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08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86409" name="Group 41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10" name="Picture 4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86412" name="Group 44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3" name="Picture 45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4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86415" name="Group 47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6" name="Picture 48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19" name="Picture 51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0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266700" y="3644900"/>
            <a:ext cx="1774825" cy="1371600"/>
            <a:chOff x="4450" y="0"/>
            <a:chExt cx="1118" cy="1104"/>
          </a:xfrm>
        </p:grpSpPr>
        <p:pic>
          <p:nvPicPr>
            <p:cNvPr id="186422" name="Picture 54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86424" name="Group 56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25" name="Picture 57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6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28" name="Picture 60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2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86430" name="Group 62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31" name="Picture 63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2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86433" name="Group 65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4" name="Picture 66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82575" y="3657600"/>
            <a:ext cx="1774825" cy="1371600"/>
            <a:chOff x="4450" y="0"/>
            <a:chExt cx="1118" cy="1104"/>
          </a:xfrm>
        </p:grpSpPr>
        <p:pic>
          <p:nvPicPr>
            <p:cNvPr id="186437" name="Picture 69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38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86439" name="Group 71"/>
          <p:cNvGrpSpPr>
            <a:grpSpLocks/>
          </p:cNvGrpSpPr>
          <p:nvPr/>
        </p:nvGrpSpPr>
        <p:grpSpPr bwMode="auto">
          <a:xfrm>
            <a:off x="304800" y="3657600"/>
            <a:ext cx="1774825" cy="1371600"/>
            <a:chOff x="4450" y="0"/>
            <a:chExt cx="1118" cy="1104"/>
          </a:xfrm>
        </p:grpSpPr>
        <p:pic>
          <p:nvPicPr>
            <p:cNvPr id="186440" name="Picture 72" descr="CLOCK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6600" dirty="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6442" name="AutoShape 74"/>
          <p:cNvSpPr>
            <a:spLocks noChangeArrowheads="1"/>
          </p:cNvSpPr>
          <p:nvPr/>
        </p:nvSpPr>
        <p:spPr bwMode="auto">
          <a:xfrm>
            <a:off x="6667500" y="2743200"/>
            <a:ext cx="1524000" cy="2133600"/>
          </a:xfrm>
          <a:prstGeom prst="cloudCallout">
            <a:avLst>
              <a:gd name="adj1" fmla="val 83440"/>
              <a:gd name="adj2" fmla="val 5394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443" name="AutoShape 75"/>
          <p:cNvSpPr>
            <a:spLocks noChangeArrowheads="1"/>
          </p:cNvSpPr>
          <p:nvPr/>
        </p:nvSpPr>
        <p:spPr bwMode="auto">
          <a:xfrm>
            <a:off x="3371850" y="3928234"/>
            <a:ext cx="571500" cy="5293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628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50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186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6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 animBg="1"/>
      <p:bldP spid="186381" grpId="0" animBg="1"/>
      <p:bldP spid="186396" grpId="0" animBg="1"/>
      <p:bldP spid="186396" grpId="1" animBg="1"/>
      <p:bldP spid="186442" grpId="0" animBg="1"/>
      <p:bldP spid="186443" grpId="0" animBg="1"/>
      <p:bldP spid="18644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1223</Words>
  <PresentationFormat>On-screen Show (4:3)</PresentationFormat>
  <Paragraphs>547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2018-10-24T02:21:07Z</dcterms:created>
  <dcterms:modified xsi:type="dcterms:W3CDTF">2018-10-25T17:59:29Z</dcterms:modified>
</cp:coreProperties>
</file>