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71" r:id="rId4"/>
    <p:sldId id="266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4"/>
                <a:ext cx="11989406" cy="28190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vi-VN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không gian, cho hai đường thẳng phân biệt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Những mệnh đề nào sau đây là đúng?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Nếu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điểm chung thì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Nếu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điểm chung thì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nhau.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Nếu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Nếu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4"/>
                <a:ext cx="11989406" cy="2819074"/>
              </a:xfrm>
              <a:prstGeom prst="rect">
                <a:avLst/>
              </a:prstGeom>
              <a:blipFill>
                <a:blip r:embed="rId2"/>
                <a:stretch>
                  <a:fillRect l="-965" t="-2155" r="-1270" b="-64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634878"/>
                <a:ext cx="11989406" cy="309878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a)Đúng.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b) Sai. a có thể thuộc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nếu có nhiều hơn 1 điểm chung.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c) Sai. Vì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có thể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 Để mệnh đề đúng phải thêm điều kiện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không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d) Sai. Vì khi đó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có thể cắt nhau hoặc chéo nhau.</a:t>
                </a:r>
                <a:br>
                  <a:rPr lang="en-US" sz="2800">
                    <a:ea typeface="Calibri" panose="020F0502020204030204" pitchFamily="34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634878"/>
                <a:ext cx="11989406" cy="3098782"/>
              </a:xfrm>
              <a:prstGeom prst="rect">
                <a:avLst/>
              </a:prstGeom>
              <a:blipFill>
                <a:blip r:embed="rId6"/>
                <a:stretch>
                  <a:fillRect l="-863" t="-2544" b="-97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908" y="796753"/>
                <a:ext cx="11989406" cy="25232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hai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không cùng nằm trong một mặt phẳng.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𝐴𝐶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có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hay không? Hãy giải thích tại sao.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có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hay không? Hãy giải thích tại sao.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8" y="796753"/>
                <a:ext cx="11989406" cy="2523222"/>
              </a:xfrm>
              <a:prstGeom prst="rect">
                <a:avLst/>
              </a:prstGeom>
              <a:blipFill>
                <a:blip r:embed="rId2"/>
                <a:stretch>
                  <a:fillRect l="-965" t="-4567" r="-1625" b="-264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319975"/>
                <a:ext cx="11989406" cy="315623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không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AC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AD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MN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đường trung bình của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ACD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CD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br>
                  <a:rPr lang="en-US">
                    <a:ea typeface="Calibri" panose="020F0502020204030204" pitchFamily="34" charset="0"/>
                  </a:rPr>
                </a:b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319975"/>
                <a:ext cx="11989406" cy="3156238"/>
              </a:xfrm>
              <a:prstGeom prst="rect">
                <a:avLst/>
              </a:prstGeom>
              <a:blipFill>
                <a:blip r:embed="rId6"/>
                <a:stretch>
                  <a:fillRect l="-1117" t="-250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87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3"/>
                <a:ext cx="11989406" cy="121492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là trung điểm của hai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Chứng minh rằng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𝐴𝑀𝑁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3"/>
                <a:ext cx="11989406" cy="1214927"/>
              </a:xfrm>
              <a:prstGeom prst="rect">
                <a:avLst/>
              </a:prstGeom>
              <a:blipFill>
                <a:blip r:embed="rId2"/>
                <a:stretch>
                  <a:fillRect t="-3483" r="-1016" b="-99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030731"/>
                <a:ext cx="11989406" cy="482727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i="1"/>
              </a:p>
              <a:p>
                <a14:m>
                  <m:oMath xmlns:m="http://schemas.openxmlformats.org/officeDocument/2006/math">
                    <m:r>
                      <a:rPr lang="en-US" i="1"/>
                      <m:t>𝑀</m:t>
                    </m:r>
                    <m:r>
                      <a:rPr lang="en-US" i="1"/>
                      <m:t>,</m:t>
                    </m:r>
                    <m:r>
                      <a:rPr lang="en-US" i="1"/>
                      <m:t>𝑁</m:t>
                    </m:r>
                  </m:oMath>
                </a14:m>
                <a:r>
                  <a:rPr lang="en-US"/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BC</m:t>
                    </m:r>
                    <m: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CD</m:t>
                    </m:r>
                  </m:oMath>
                </a14:m>
                <a:r>
                  <a:rPr lang="en-US"/>
                  <a:t>, </a:t>
                </a:r>
              </a:p>
              <a:p>
                <a:r>
                  <a:rPr lang="en-US"/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MN</m:t>
                    </m:r>
                    <m:r>
                      <a:rPr lang="en-US"/>
                      <m:t>//</m:t>
                    </m:r>
                    <m:r>
                      <m:rPr>
                        <m:nor/>
                      </m:rPr>
                      <a:rPr lang="en-US"/>
                      <m:t>BD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Ta có: </a:t>
                </a:r>
                <a14:m>
                  <m:oMath xmlns:m="http://schemas.openxmlformats.org/officeDocument/2006/math">
                    <m:r>
                      <a:rPr lang="en-US" i="1"/>
                      <m:t>𝐵𝐷</m:t>
                    </m:r>
                  </m:oMath>
                </a14:m>
                <a:r>
                  <a:rPr lang="en-US"/>
                  <a:t>không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𝐴𝑀𝑁</m:t>
                        </m:r>
                      </m:e>
                    </m:d>
                    <m:r>
                      <a:rPr lang="en-US" i="1"/>
                      <m:t>,</m:t>
                    </m:r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r>
                      <a:rPr lang="en-US" i="1"/>
                      <m:t>𝑀𝑁</m:t>
                    </m:r>
                  </m:oMath>
                </a14:m>
                <a:r>
                  <a:rPr lang="en-US"/>
                  <a:t>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𝐴𝑀𝑁</m:t>
                        </m:r>
                      </m:e>
                    </m:d>
                    <m:r>
                      <a:rPr lang="en-US" i="1"/>
                      <m:t>, </m:t>
                    </m:r>
                    <m:r>
                      <a:rPr lang="en-US" i="1"/>
                      <m:t>𝑀𝑁</m:t>
                    </m:r>
                    <m:r>
                      <a:rPr lang="en-US" i="1"/>
                      <m:t>//</m:t>
                    </m:r>
                    <m:r>
                      <a:rPr lang="en-US" i="1"/>
                      <m:t>𝐵𝐷</m:t>
                    </m:r>
                  </m:oMath>
                </a14:m>
                <a:endParaRPr lang="en-US"/>
              </a:p>
              <a:p>
                <a:r>
                  <a:rPr lang="en-US"/>
                  <a:t>suy ra </a:t>
                </a:r>
                <a14:m>
                  <m:oMath xmlns:m="http://schemas.openxmlformats.org/officeDocument/2006/math">
                    <m:r>
                      <a:rPr lang="en-US" i="1"/>
                      <m:t>𝐵𝐷</m:t>
                    </m:r>
                    <m:r>
                      <a:rPr lang="en-US" i="1"/>
                      <m:t>//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𝐴𝑀𝑁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030731"/>
                <a:ext cx="11989406" cy="4827270"/>
              </a:xfrm>
              <a:prstGeom prst="rect">
                <a:avLst/>
              </a:prstGeom>
              <a:blipFill>
                <a:blip r:embed="rId5"/>
                <a:stretch>
                  <a:fillRect l="-1118" t="-264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D9277AC-22EB-4A64-AB54-3A3C3ADE6F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6595" y="2249345"/>
            <a:ext cx="2878278" cy="23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636" y="807273"/>
                <a:ext cx="11989406" cy="20484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là hình thang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//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một điểm nằm giữa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mặt phẳng qua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song song với hai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Xác định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các mặt bên của hình chóp. Hình tạo bởi các giao tuyến là hình gì?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36" y="807273"/>
                <a:ext cx="11989406" cy="2048470"/>
              </a:xfrm>
              <a:prstGeom prst="rect">
                <a:avLst/>
              </a:prstGeom>
              <a:blipFill>
                <a:blip r:embed="rId2"/>
                <a:stretch>
                  <a:fillRect l="-965" t="-2959" b="-35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855742"/>
                <a:ext cx="9181090" cy="400225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 sz="280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𝑆𝐴𝐷</m:t>
                        </m:r>
                      </m:e>
                    </m:d>
                  </m:oMath>
                </a14:m>
                <a:r>
                  <a:rPr lang="en-US" sz="2800"/>
                  <a:t> chứa đường thẳng </a:t>
                </a:r>
                <a14:m>
                  <m:oMath xmlns:m="http://schemas.openxmlformats.org/officeDocument/2006/math">
                    <m:r>
                      <a:rPr lang="en-US" sz="2800" i="1"/>
                      <m:t>𝐴𝐷</m:t>
                    </m:r>
                  </m:oMath>
                </a14:m>
                <a:r>
                  <a:rPr lang="en-US" sz="2800"/>
                  <a:t> song song với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nên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𝑆𝐴𝐷</m:t>
                        </m:r>
                      </m:e>
                    </m:d>
                  </m:oMath>
                </a14:m>
                <a:r>
                  <a:rPr lang="en-US" sz="2800"/>
                  <a:t> theo giao tuyến song song với </a:t>
                </a:r>
                <a14:m>
                  <m:oMath xmlns:m="http://schemas.openxmlformats.org/officeDocument/2006/math">
                    <m:r>
                      <a:rPr lang="en-US" sz="2800" i="1"/>
                      <m:t>𝐴𝐷</m:t>
                    </m:r>
                  </m:oMath>
                </a14:m>
                <a:r>
                  <a:rPr lang="en-US" sz="2800"/>
                  <a:t>. Vẽ </a:t>
                </a:r>
                <a14:m>
                  <m:oMath xmlns:m="http://schemas.openxmlformats.org/officeDocument/2006/math">
                    <m:r>
                      <a:rPr lang="en-US" sz="2800" i="1"/>
                      <m:t>𝐸𝐻</m:t>
                    </m:r>
                    <m:r>
                      <a:rPr lang="en-US" sz="2800" i="1"/>
                      <m:t>//</m:t>
                    </m:r>
                    <m:r>
                      <a:rPr lang="en-US" sz="2800" i="1"/>
                      <m:t>𝐴𝐷</m:t>
                    </m:r>
                  </m:oMath>
                </a14:m>
                <a:r>
                  <a:rPr lang="en-US" sz="2800"/>
                  <a:t> (H thuộc </a:t>
                </a:r>
                <a14:m>
                  <m:oMath xmlns:m="http://schemas.openxmlformats.org/officeDocument/2006/math">
                    <m:r>
                      <a:rPr lang="en-US" sz="2800" i="1"/>
                      <m:t>𝑆𝐷</m:t>
                    </m:r>
                    <m:r>
                      <a:rPr lang="en-US" sz="2800" i="1"/>
                      <m:t>)</m:t>
                    </m:r>
                  </m:oMath>
                </a14:m>
                <a:r>
                  <a:rPr lang="en-US" sz="2800"/>
                  <a:t> thì EH là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𝑆𝐴𝐷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SAB</m:t>
                        </m:r>
                      </m:e>
                    </m:d>
                  </m:oMath>
                </a14:m>
                <a:r>
                  <a:rPr lang="en-US" sz="2800"/>
                  <a:t> chứa đường tng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AB</m:t>
                    </m:r>
                  </m:oMath>
                </a14:m>
                <a:r>
                  <a:rPr lang="en-US" sz="2800"/>
                  <a:t> song song với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mp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nên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SAB</m:t>
                        </m:r>
                      </m:e>
                    </m:d>
                  </m:oMath>
                </a14:m>
                <a:r>
                  <a:rPr lang="en-US" sz="2800"/>
                  <a:t> theo giao tuyến song song với </a:t>
                </a:r>
                <a14:m>
                  <m:oMath xmlns:m="http://schemas.openxmlformats.org/officeDocument/2006/math">
                    <m:r>
                      <a:rPr lang="en-US" sz="2800" i="1"/>
                      <m:t>𝐴𝐵</m:t>
                    </m:r>
                  </m:oMath>
                </a14:m>
                <a:r>
                  <a:rPr lang="en-US" sz="2800"/>
                  <a:t>. Vẽ </a:t>
                </a:r>
                <a14:m>
                  <m:oMath xmlns:m="http://schemas.openxmlformats.org/officeDocument/2006/math">
                    <m:r>
                      <a:rPr lang="en-US" sz="2800" i="1"/>
                      <m:t>𝐸𝐹</m:t>
                    </m:r>
                    <m:r>
                      <a:rPr lang="en-US" sz="2800" i="1"/>
                      <m:t>//</m:t>
                    </m:r>
                    <m:r>
                      <a:rPr lang="en-US" sz="2800" i="1"/>
                      <m:t>𝐴𝐵</m:t>
                    </m:r>
                  </m:oMath>
                </a14:m>
                <a:r>
                  <a:rPr lang="en-US" sz="2800"/>
                  <a:t>.  (F thuộc </a:t>
                </a:r>
                <a14:m>
                  <m:oMath xmlns:m="http://schemas.openxmlformats.org/officeDocument/2006/math">
                    <m:r>
                      <a:rPr lang="en-US" sz="2800" i="1"/>
                      <m:t>𝑆𝐵</m:t>
                    </m:r>
                    <m:r>
                      <a:rPr lang="en-US" sz="2800" i="1"/>
                      <m:t>)</m:t>
                    </m:r>
                  </m:oMath>
                </a14:m>
                <a:r>
                  <a:rPr lang="en-US" sz="2800"/>
                  <a:t> thì </a:t>
                </a:r>
                <a14:m>
                  <m:oMath xmlns:m="http://schemas.openxmlformats.org/officeDocument/2006/math">
                    <m:r>
                      <a:rPr lang="en-US" sz="2800" i="1"/>
                      <m:t>𝐸𝐹</m:t>
                    </m:r>
                  </m:oMath>
                </a14:m>
                <a:r>
                  <a:rPr lang="en-US" sz="2800"/>
                  <a:t> là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𝑆𝐴𝐵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855742"/>
                <a:ext cx="9181090" cy="4002257"/>
              </a:xfrm>
              <a:prstGeom prst="rect">
                <a:avLst/>
              </a:prstGeom>
              <a:blipFill>
                <a:blip r:embed="rId5"/>
                <a:stretch>
                  <a:fillRect l="-1459" t="-3187" r="-2255" b="-45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1D867B-8066-42AB-8968-47DFE05026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3829" y="4002258"/>
            <a:ext cx="2358610" cy="21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636" y="807273"/>
                <a:ext cx="11989406" cy="20484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là hình thang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//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một điểm nằm giữa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mặt phẳng qua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song song với hai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Xác định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các mặt bên của hình chóp. Hình tạo bởi các giao tuyến là hình gì?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36" y="807273"/>
                <a:ext cx="11989406" cy="2048470"/>
              </a:xfrm>
              <a:prstGeom prst="rect">
                <a:avLst/>
              </a:prstGeom>
              <a:blipFill>
                <a:blip r:embed="rId2"/>
                <a:stretch>
                  <a:fillRect l="-965" t="-2959" b="-35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855742"/>
                <a:ext cx="11984184" cy="400225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 sz="2800"/>
                  <a:t>Ta có </a:t>
                </a:r>
                <a14:m>
                  <m:oMath xmlns:m="http://schemas.openxmlformats.org/officeDocument/2006/math">
                    <m:r>
                      <a:rPr lang="en-US" sz="2800" i="1"/>
                      <m:t>𝐴𝐵</m:t>
                    </m:r>
                    <m:r>
                      <a:rPr lang="en-US" sz="2800" i="1"/>
                      <m:t>//</m:t>
                    </m:r>
                    <m:r>
                      <a:rPr lang="en-US" sz="2800" i="1"/>
                      <m:t>𝐶𝐷</m:t>
                    </m:r>
                    <m:r>
                      <a:rPr lang="en-US" sz="2800" i="1"/>
                      <m:t>,</m:t>
                    </m:r>
                    <m:r>
                      <a:rPr lang="en-US" sz="2800" i="1"/>
                      <m:t>𝐸𝐹</m:t>
                    </m:r>
                    <m:r>
                      <a:rPr lang="en-US" sz="2800" i="1"/>
                      <m:t>//</m:t>
                    </m:r>
                    <m:r>
                      <a:rPr lang="en-US" sz="2800" i="1"/>
                      <m:t>𝐴𝐵</m:t>
                    </m:r>
                  </m:oMath>
                </a14:m>
                <a:r>
                  <a:rPr lang="en-US" sz="2800"/>
                  <a:t> suy ra </a:t>
                </a:r>
                <a14:m>
                  <m:oMath xmlns:m="http://schemas.openxmlformats.org/officeDocument/2006/math">
                    <m:r>
                      <a:rPr lang="en-US" sz="2800" i="1"/>
                      <m:t>𝐶𝐷</m:t>
                    </m:r>
                    <m:r>
                      <a:rPr lang="en-US" sz="2800" i="1"/>
                      <m:t>//</m:t>
                    </m:r>
                    <m:r>
                      <a:rPr lang="en-US" sz="2800" i="1"/>
                      <m:t>𝐸𝐹</m:t>
                    </m:r>
                  </m:oMath>
                </a14:m>
                <a:r>
                  <a:rPr lang="en-US" sz="2800"/>
                  <a:t> hay </a:t>
                </a:r>
                <a14:m>
                  <m:oMath xmlns:m="http://schemas.openxmlformats.org/officeDocument/2006/math">
                    <m:r>
                      <a:rPr lang="en-US" sz="2800" i="1"/>
                      <m:t>𝐶𝐷</m:t>
                    </m:r>
                    <m:r>
                      <a:rPr lang="en-US" sz="2800" i="1"/>
                      <m:t>//</m:t>
                    </m:r>
                    <m:r>
                      <m:rPr>
                        <m:nor/>
                      </m:rPr>
                      <a:rPr lang="en-US" sz="2800"/>
                      <m:t>mp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  <a:br>
                  <a:rPr lang="en-US" sz="2800"/>
                </a:br>
                <a:r>
                  <a:rPr lang="en-US" sz="2800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SCD</m:t>
                        </m:r>
                      </m:e>
                    </m:d>
                  </m:oMath>
                </a14:m>
                <a:r>
                  <a:rPr lang="en-US" sz="2800"/>
                  <a:t> chứa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CD</m:t>
                    </m:r>
                  </m:oMath>
                </a14:m>
                <a:r>
                  <a:rPr lang="en-US" sz="2800"/>
                  <a:t> song song với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mp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nên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SCD</m:t>
                        </m:r>
                      </m:e>
                    </m:d>
                  </m:oMath>
                </a14:m>
                <a:r>
                  <a:rPr lang="en-US" sz="2800"/>
                  <a:t> theo giao tuyến song song với </a:t>
                </a:r>
                <a14:m>
                  <m:oMath xmlns:m="http://schemas.openxmlformats.org/officeDocument/2006/math">
                    <m:r>
                      <a:rPr lang="en-US" sz="2800" i="1"/>
                      <m:t>𝐶𝐷</m:t>
                    </m:r>
                  </m:oMath>
                </a14:m>
                <a:r>
                  <a:rPr lang="en-US" sz="2800"/>
                  <a:t>. </a:t>
                </a:r>
              </a:p>
              <a:p>
                <a:r>
                  <a:rPr lang="en-US" sz="2800"/>
                  <a:t>Vẽ </a:t>
                </a:r>
                <a14:m>
                  <m:oMath xmlns:m="http://schemas.openxmlformats.org/officeDocument/2006/math">
                    <m:r>
                      <a:rPr lang="en-US" sz="2800" i="1"/>
                      <m:t>𝐸𝐺</m:t>
                    </m:r>
                    <m:r>
                      <a:rPr lang="en-US" sz="2800" i="1"/>
                      <m:t>//</m:t>
                    </m:r>
                    <m:r>
                      <a:rPr lang="en-US" sz="2800" i="1"/>
                      <m:t>𝐶𝐷</m:t>
                    </m:r>
                  </m:oMath>
                </a14:m>
                <a:r>
                  <a:rPr lang="en-US" sz="2800"/>
                  <a:t>   (G thuộc </a:t>
                </a:r>
                <a14:m>
                  <m:oMath xmlns:m="http://schemas.openxmlformats.org/officeDocument/2006/math">
                    <m:r>
                      <a:rPr lang="en-US" sz="2800" i="1"/>
                      <m:t>𝑆𝐶</m:t>
                    </m:r>
                    <m:r>
                      <a:rPr lang="en-US" sz="2800" i="1"/>
                      <m:t>)</m:t>
                    </m:r>
                  </m:oMath>
                </a14:m>
                <a:r>
                  <a:rPr lang="en-US" sz="2800"/>
                  <a:t> thì </a:t>
                </a:r>
                <a14:m>
                  <m:oMath xmlns:m="http://schemas.openxmlformats.org/officeDocument/2006/math">
                    <m:r>
                      <a:rPr lang="en-US" sz="2800" i="1"/>
                      <m:t>𝐸𝐺</m:t>
                    </m:r>
                  </m:oMath>
                </a14:m>
                <a:r>
                  <a:rPr lang="en-US" sz="2800"/>
                  <a:t> là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𝑆𝐶𝐷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  <a:br>
                  <a:rPr lang="en-US" sz="2800"/>
                </a:br>
                <a:r>
                  <a:rPr lang="en-US" sz="2800"/>
                  <a:t>FG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  <m:r>
                      <a:rPr lang="en-US" sz="2800" i="1"/>
                      <m:t>,</m:t>
                    </m:r>
                    <m:r>
                      <a:rPr lang="en-US" sz="2800" i="1"/>
                      <m:t>𝐹𝐺</m:t>
                    </m:r>
                  </m:oMath>
                </a14:m>
                <a:r>
                  <a:rPr lang="en-US" sz="2800"/>
                  <a:t> thuộc (SBC) suy ra </a:t>
                </a:r>
                <a14:m>
                  <m:oMath xmlns:m="http://schemas.openxmlformats.org/officeDocument/2006/math">
                    <m:r>
                      <a:rPr lang="en-US" sz="2800" i="1"/>
                      <m:t>𝐹𝐺</m:t>
                    </m:r>
                  </m:oMath>
                </a14:m>
                <a:r>
                  <a:rPr lang="en-US" sz="2800"/>
                  <a:t> là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SBC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  <a:br>
                  <a:rPr lang="en-US" sz="2800"/>
                </a:br>
                <a:r>
                  <a:rPr lang="en-US" sz="2800"/>
                  <a:t>Tứ giác </a:t>
                </a:r>
                <a14:m>
                  <m:oMath xmlns:m="http://schemas.openxmlformats.org/officeDocument/2006/math">
                    <m:r>
                      <a:rPr lang="en-US" sz="2800" i="1"/>
                      <m:t>𝐸𝐹𝐺𝐻</m:t>
                    </m:r>
                  </m:oMath>
                </a14:m>
                <a:r>
                  <a:rPr lang="en-US" sz="2800"/>
                  <a:t>có </a:t>
                </a:r>
                <a14:m>
                  <m:oMath xmlns:m="http://schemas.openxmlformats.org/officeDocument/2006/math">
                    <m:r>
                      <a:rPr lang="en-US" sz="2800" i="1"/>
                      <m:t>𝐸𝐹</m:t>
                    </m:r>
                    <m:r>
                      <a:rPr lang="en-US" sz="2800" i="1"/>
                      <m:t>//</m:t>
                    </m:r>
                    <m:r>
                      <a:rPr lang="en-US" sz="2800" i="1"/>
                      <m:t>𝐺𝐻</m:t>
                    </m:r>
                  </m:oMath>
                </a14:m>
                <a:r>
                  <a:rPr lang="en-US" sz="2800"/>
                  <a:t> (vì cùng song song với CD) suy ra </a:t>
                </a:r>
                <a14:m>
                  <m:oMath xmlns:m="http://schemas.openxmlformats.org/officeDocument/2006/math">
                    <m:r>
                      <a:rPr lang="en-US" sz="2800" i="1"/>
                      <m:t>𝐸𝐹𝐺𝐻</m:t>
                    </m:r>
                  </m:oMath>
                </a14:m>
                <a:r>
                  <a:rPr lang="en-US" sz="2800"/>
                  <a:t> là hình thang.</a:t>
                </a:r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855742"/>
                <a:ext cx="11984184" cy="4002257"/>
              </a:xfrm>
              <a:prstGeom prst="rect">
                <a:avLst/>
              </a:prstGeom>
              <a:blipFill>
                <a:blip r:embed="rId5"/>
                <a:stretch>
                  <a:fillRect l="-1118" t="-318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21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781</Words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Cambria Math</vt:lpstr>
      <vt:lpstr>Georgia Pro Cond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2023-08-02T02:32:10Z</dcterms:modified>
</cp:coreProperties>
</file>