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56" r:id="rId4"/>
    <p:sldId id="257" r:id="rId5"/>
    <p:sldId id="267" r:id="rId6"/>
    <p:sldId id="258" r:id="rId7"/>
    <p:sldId id="307" r:id="rId8"/>
    <p:sldId id="308" r:id="rId9"/>
    <p:sldId id="259" r:id="rId10"/>
    <p:sldId id="309" r:id="rId11"/>
    <p:sldId id="311" r:id="rId12"/>
    <p:sldId id="310" r:id="rId13"/>
    <p:sldId id="260" r:id="rId14"/>
    <p:sldId id="283" r:id="rId15"/>
    <p:sldId id="261" r:id="rId16"/>
    <p:sldId id="285" r:id="rId17"/>
    <p:sldId id="284" r:id="rId18"/>
    <p:sldId id="287" r:id="rId19"/>
    <p:sldId id="312" r:id="rId20"/>
    <p:sldId id="263" r:id="rId21"/>
    <p:sldId id="289" r:id="rId22"/>
    <p:sldId id="291" r:id="rId23"/>
    <p:sldId id="297" r:id="rId24"/>
    <p:sldId id="269" r:id="rId25"/>
    <p:sldId id="270" r:id="rId26"/>
    <p:sldId id="298" r:id="rId27"/>
    <p:sldId id="271" r:id="rId28"/>
    <p:sldId id="313" r:id="rId29"/>
    <p:sldId id="273" r:id="rId30"/>
    <p:sldId id="299" r:id="rId31"/>
    <p:sldId id="300" r:id="rId32"/>
    <p:sldId id="314" r:id="rId33"/>
    <p:sldId id="274" r:id="rId34"/>
    <p:sldId id="301" r:id="rId35"/>
    <p:sldId id="302" r:id="rId36"/>
    <p:sldId id="315" r:id="rId37"/>
    <p:sldId id="276" r:id="rId38"/>
    <p:sldId id="316" r:id="rId39"/>
    <p:sldId id="303" r:id="rId40"/>
    <p:sldId id="317" r:id="rId41"/>
    <p:sldId id="277" r:id="rId42"/>
    <p:sldId id="304" r:id="rId43"/>
    <p:sldId id="278" r:id="rId44"/>
    <p:sldId id="305" r:id="rId45"/>
    <p:sldId id="306" r:id="rId46"/>
    <p:sldId id="2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46A19-D4ED-44C6-B55B-1F2C18794920}" type="doc">
      <dgm:prSet loTypeId="urn:microsoft.com/office/officeart/2005/8/layout/hList7" loCatId="list" qsTypeId="urn:microsoft.com/office/officeart/2005/8/quickstyle/simple3" qsCatId="simple" csTypeId="urn:microsoft.com/office/officeart/2005/8/colors/accent1_2" csCatId="accent1" phldr="1"/>
      <dgm:spPr/>
    </dgm:pt>
    <dgm:pt modelId="{6598DE4F-9E6F-402E-9F4E-B6F218FEA14B}">
      <dgm:prSet phldrT="[Text]" custT="1"/>
      <dgm:spPr/>
      <dgm:t>
        <a:bodyPr/>
        <a:lstStyle/>
        <a:p>
          <a:pPr algn="l"/>
          <a:r>
            <a:rPr lang="en-US" sz="2800" b="0" smtClean="0"/>
            <a:t>MỞ BÀI: Giới thiệu vấn đề cần bàn luận.</a:t>
          </a:r>
          <a:endParaRPr lang="en-US" sz="2800" b="0"/>
        </a:p>
      </dgm:t>
    </dgm:pt>
    <dgm:pt modelId="{8985898F-6F60-49DE-8A18-22E18CE66E04}" type="parTrans" cxnId="{FDE88A76-F96E-4640-95B9-01C06D528CBB}">
      <dgm:prSet/>
      <dgm:spPr/>
      <dgm:t>
        <a:bodyPr/>
        <a:lstStyle/>
        <a:p>
          <a:endParaRPr lang="en-US"/>
        </a:p>
      </dgm:t>
    </dgm:pt>
    <dgm:pt modelId="{B2D9765C-02B3-434B-BCB7-049ABA381A5C}" type="sibTrans" cxnId="{FDE88A76-F96E-4640-95B9-01C06D528CBB}">
      <dgm:prSet/>
      <dgm:spPr/>
      <dgm:t>
        <a:bodyPr/>
        <a:lstStyle/>
        <a:p>
          <a:endParaRPr lang="en-US"/>
        </a:p>
      </dgm:t>
    </dgm:pt>
    <dgm:pt modelId="{751C9A1C-5EA2-4A18-9672-452CC18A4C97}">
      <dgm:prSet phldrT="[Text]" custT="1"/>
      <dgm:spPr/>
      <dgm:t>
        <a:bodyPr/>
        <a:lstStyle/>
        <a:p>
          <a:pPr algn="l"/>
          <a:r>
            <a:rPr lang="en-US" sz="2000" smtClean="0"/>
            <a:t>THÂN BÀI: </a:t>
          </a:r>
        </a:p>
        <a:p>
          <a:pPr algn="l"/>
          <a:r>
            <a:rPr lang="en-US" sz="2000" smtClean="0"/>
            <a:t>- Giải thích</a:t>
          </a:r>
        </a:p>
        <a:p>
          <a:pPr algn="l"/>
          <a:r>
            <a:rPr lang="en-US" sz="2000" smtClean="0"/>
            <a:t>- Bình luận, phân tích</a:t>
          </a:r>
        </a:p>
        <a:p>
          <a:pPr algn="l"/>
          <a:r>
            <a:rPr lang="en-US" sz="2000" smtClean="0"/>
            <a:t>- Chứng minh</a:t>
          </a:r>
        </a:p>
        <a:p>
          <a:pPr algn="l"/>
          <a:r>
            <a:rPr lang="en-US" sz="2000" smtClean="0"/>
            <a:t>- Lật ngược vấn đề</a:t>
          </a:r>
        </a:p>
        <a:p>
          <a:pPr algn="l"/>
          <a:r>
            <a:rPr lang="en-US" sz="2000" smtClean="0"/>
            <a:t>- Liên hệ bản thân</a:t>
          </a:r>
        </a:p>
        <a:p>
          <a:pPr algn="ctr"/>
          <a:endParaRPr lang="en-US" sz="2000" smtClean="0"/>
        </a:p>
        <a:p>
          <a:pPr algn="ctr"/>
          <a:endParaRPr lang="en-US" sz="2000"/>
        </a:p>
      </dgm:t>
    </dgm:pt>
    <dgm:pt modelId="{EB1518F8-59A3-46BD-AAFE-89FB2E8DA41E}" type="parTrans" cxnId="{7650F1C6-10E4-4D1E-B412-2D808383FEF7}">
      <dgm:prSet/>
      <dgm:spPr/>
      <dgm:t>
        <a:bodyPr/>
        <a:lstStyle/>
        <a:p>
          <a:endParaRPr lang="en-US"/>
        </a:p>
      </dgm:t>
    </dgm:pt>
    <dgm:pt modelId="{C373E717-0A39-4270-9074-2D7DC0A96292}" type="sibTrans" cxnId="{7650F1C6-10E4-4D1E-B412-2D808383FEF7}">
      <dgm:prSet/>
      <dgm:spPr/>
      <dgm:t>
        <a:bodyPr/>
        <a:lstStyle/>
        <a:p>
          <a:endParaRPr lang="en-US"/>
        </a:p>
      </dgm:t>
    </dgm:pt>
    <dgm:pt modelId="{A8D238AD-35D5-443E-A0BF-CFF0F227D01D}">
      <dgm:prSet phldrT="[Text]" custT="1"/>
      <dgm:spPr/>
      <dgm:t>
        <a:bodyPr/>
        <a:lstStyle/>
        <a:p>
          <a:r>
            <a:rPr lang="en-US" sz="2000" smtClean="0"/>
            <a:t>KẾT BÀI:</a:t>
          </a:r>
        </a:p>
        <a:p>
          <a:r>
            <a:rPr lang="en-US" sz="2000" smtClean="0"/>
            <a:t>Khẳng định lại vấn đề bàn luận.</a:t>
          </a:r>
          <a:endParaRPr lang="en-US" sz="2000"/>
        </a:p>
      </dgm:t>
    </dgm:pt>
    <dgm:pt modelId="{9DC4601D-E01A-4048-8E8A-B58BE81657CE}" type="parTrans" cxnId="{13657E4A-F3BB-47DF-B7A8-558C7CB6077C}">
      <dgm:prSet/>
      <dgm:spPr/>
      <dgm:t>
        <a:bodyPr/>
        <a:lstStyle/>
        <a:p>
          <a:endParaRPr lang="en-US"/>
        </a:p>
      </dgm:t>
    </dgm:pt>
    <dgm:pt modelId="{3499E3B0-0BB8-4750-A24D-874FA22D1217}" type="sibTrans" cxnId="{13657E4A-F3BB-47DF-B7A8-558C7CB6077C}">
      <dgm:prSet/>
      <dgm:spPr/>
      <dgm:t>
        <a:bodyPr/>
        <a:lstStyle/>
        <a:p>
          <a:endParaRPr lang="en-US"/>
        </a:p>
      </dgm:t>
    </dgm:pt>
    <dgm:pt modelId="{C332DA03-92C4-4EF7-911D-78E44F207A4B}" type="pres">
      <dgm:prSet presAssocID="{F0F46A19-D4ED-44C6-B55B-1F2C18794920}" presName="Name0" presStyleCnt="0">
        <dgm:presLayoutVars>
          <dgm:dir/>
          <dgm:resizeHandles val="exact"/>
        </dgm:presLayoutVars>
      </dgm:prSet>
      <dgm:spPr/>
    </dgm:pt>
    <dgm:pt modelId="{FF0960A7-4410-4C67-AD26-3BF4400B3FCC}" type="pres">
      <dgm:prSet presAssocID="{F0F46A19-D4ED-44C6-B55B-1F2C18794920}" presName="fgShape" presStyleLbl="fgShp" presStyleIdx="0" presStyleCnt="1" custScaleY="97756"/>
      <dgm:spPr/>
    </dgm:pt>
    <dgm:pt modelId="{0F88F43A-48FF-4CF6-A6D3-85BDE9BF5273}" type="pres">
      <dgm:prSet presAssocID="{F0F46A19-D4ED-44C6-B55B-1F2C18794920}" presName="linComp" presStyleCnt="0"/>
      <dgm:spPr/>
    </dgm:pt>
    <dgm:pt modelId="{DDA50A80-8524-42B6-8D95-273489FEBEAD}" type="pres">
      <dgm:prSet presAssocID="{6598DE4F-9E6F-402E-9F4E-B6F218FEA14B}" presName="compNode" presStyleCnt="0"/>
      <dgm:spPr/>
    </dgm:pt>
    <dgm:pt modelId="{B2A95EFE-FD7A-4FB5-AC39-F4C0B47C4E8B}" type="pres">
      <dgm:prSet presAssocID="{6598DE4F-9E6F-402E-9F4E-B6F218FEA14B}" presName="bkgdShape" presStyleLbl="node1" presStyleIdx="0" presStyleCnt="3"/>
      <dgm:spPr/>
      <dgm:t>
        <a:bodyPr/>
        <a:lstStyle/>
        <a:p>
          <a:endParaRPr lang="en-US"/>
        </a:p>
      </dgm:t>
    </dgm:pt>
    <dgm:pt modelId="{FDB4BC56-8A10-4BE5-A488-CC7A58CF8125}" type="pres">
      <dgm:prSet presAssocID="{6598DE4F-9E6F-402E-9F4E-B6F218FEA14B}" presName="nodeTx" presStyleLbl="node1" presStyleIdx="0" presStyleCnt="3">
        <dgm:presLayoutVars>
          <dgm:bulletEnabled val="1"/>
        </dgm:presLayoutVars>
      </dgm:prSet>
      <dgm:spPr/>
      <dgm:t>
        <a:bodyPr/>
        <a:lstStyle/>
        <a:p>
          <a:endParaRPr lang="en-US"/>
        </a:p>
      </dgm:t>
    </dgm:pt>
    <dgm:pt modelId="{808C2184-DED0-408D-8C25-966613CCE807}" type="pres">
      <dgm:prSet presAssocID="{6598DE4F-9E6F-402E-9F4E-B6F218FEA14B}" presName="invisiNode" presStyleLbl="node1" presStyleIdx="0" presStyleCnt="3"/>
      <dgm:spPr/>
    </dgm:pt>
    <dgm:pt modelId="{2A625115-7F3F-47D0-B8AD-E4887EB208DC}" type="pres">
      <dgm:prSet presAssocID="{6598DE4F-9E6F-402E-9F4E-B6F218FEA14B}" presName="imagNode" presStyleLbl="fgImgPlace1" presStyleIdx="0" presStyleCnt="3" custScaleX="58583" custScaleY="54691" custLinFactNeighborY="-26213"/>
      <dgm:spPr/>
    </dgm:pt>
    <dgm:pt modelId="{519BC806-126F-46FF-BAC7-F5268F8C4F30}" type="pres">
      <dgm:prSet presAssocID="{B2D9765C-02B3-434B-BCB7-049ABA381A5C}" presName="sibTrans" presStyleLbl="sibTrans2D1" presStyleIdx="0" presStyleCnt="0"/>
      <dgm:spPr/>
      <dgm:t>
        <a:bodyPr/>
        <a:lstStyle/>
        <a:p>
          <a:endParaRPr lang="en-US"/>
        </a:p>
      </dgm:t>
    </dgm:pt>
    <dgm:pt modelId="{63B8BA99-AA9C-43E9-B7A8-E175D938204F}" type="pres">
      <dgm:prSet presAssocID="{751C9A1C-5EA2-4A18-9672-452CC18A4C97}" presName="compNode" presStyleCnt="0"/>
      <dgm:spPr/>
    </dgm:pt>
    <dgm:pt modelId="{0E694ADF-338A-424E-8B2B-8D8EB633621C}" type="pres">
      <dgm:prSet presAssocID="{751C9A1C-5EA2-4A18-9672-452CC18A4C97}" presName="bkgdShape" presStyleLbl="node1" presStyleIdx="1" presStyleCnt="3" custLinFactNeighborX="819" custLinFactNeighborY="147"/>
      <dgm:spPr/>
      <dgm:t>
        <a:bodyPr/>
        <a:lstStyle/>
        <a:p>
          <a:endParaRPr lang="en-US"/>
        </a:p>
      </dgm:t>
    </dgm:pt>
    <dgm:pt modelId="{8C725FB2-497A-43A7-BD07-A53491C9A82B}" type="pres">
      <dgm:prSet presAssocID="{751C9A1C-5EA2-4A18-9672-452CC18A4C97}" presName="nodeTx" presStyleLbl="node1" presStyleIdx="1" presStyleCnt="3">
        <dgm:presLayoutVars>
          <dgm:bulletEnabled val="1"/>
        </dgm:presLayoutVars>
      </dgm:prSet>
      <dgm:spPr/>
      <dgm:t>
        <a:bodyPr/>
        <a:lstStyle/>
        <a:p>
          <a:endParaRPr lang="en-US"/>
        </a:p>
      </dgm:t>
    </dgm:pt>
    <dgm:pt modelId="{D52DC3BC-52DD-41FF-9C12-7BBA342DEB1B}" type="pres">
      <dgm:prSet presAssocID="{751C9A1C-5EA2-4A18-9672-452CC18A4C97}" presName="invisiNode" presStyleLbl="node1" presStyleIdx="1" presStyleCnt="3"/>
      <dgm:spPr/>
    </dgm:pt>
    <dgm:pt modelId="{731E05C7-115B-4497-8DD0-489A2A0EEC4D}" type="pres">
      <dgm:prSet presAssocID="{751C9A1C-5EA2-4A18-9672-452CC18A4C97}" presName="imagNode" presStyleLbl="fgImgPlace1" presStyleIdx="1" presStyleCnt="3" custScaleX="59546" custScaleY="54691" custLinFactNeighborX="0" custLinFactNeighborY="-27184"/>
      <dgm:spPr/>
    </dgm:pt>
    <dgm:pt modelId="{5A0A158D-2B99-457A-AE6A-B93034969578}" type="pres">
      <dgm:prSet presAssocID="{C373E717-0A39-4270-9074-2D7DC0A96292}" presName="sibTrans" presStyleLbl="sibTrans2D1" presStyleIdx="0" presStyleCnt="0"/>
      <dgm:spPr/>
      <dgm:t>
        <a:bodyPr/>
        <a:lstStyle/>
        <a:p>
          <a:endParaRPr lang="en-US"/>
        </a:p>
      </dgm:t>
    </dgm:pt>
    <dgm:pt modelId="{B782EB1C-B5A4-4BAB-A8E8-11ACF7CDF949}" type="pres">
      <dgm:prSet presAssocID="{A8D238AD-35D5-443E-A0BF-CFF0F227D01D}" presName="compNode" presStyleCnt="0"/>
      <dgm:spPr/>
    </dgm:pt>
    <dgm:pt modelId="{5D903CE6-E58D-4762-9C4B-3C4600DBBD44}" type="pres">
      <dgm:prSet presAssocID="{A8D238AD-35D5-443E-A0BF-CFF0F227D01D}" presName="bkgdShape" presStyleLbl="node1" presStyleIdx="2" presStyleCnt="3"/>
      <dgm:spPr/>
      <dgm:t>
        <a:bodyPr/>
        <a:lstStyle/>
        <a:p>
          <a:endParaRPr lang="en-US"/>
        </a:p>
      </dgm:t>
    </dgm:pt>
    <dgm:pt modelId="{DC19C915-8A80-4F21-A95E-0E44DDE84561}" type="pres">
      <dgm:prSet presAssocID="{A8D238AD-35D5-443E-A0BF-CFF0F227D01D}" presName="nodeTx" presStyleLbl="node1" presStyleIdx="2" presStyleCnt="3">
        <dgm:presLayoutVars>
          <dgm:bulletEnabled val="1"/>
        </dgm:presLayoutVars>
      </dgm:prSet>
      <dgm:spPr/>
      <dgm:t>
        <a:bodyPr/>
        <a:lstStyle/>
        <a:p>
          <a:endParaRPr lang="en-US"/>
        </a:p>
      </dgm:t>
    </dgm:pt>
    <dgm:pt modelId="{F5395010-8484-42C7-9C92-9228196AFCE4}" type="pres">
      <dgm:prSet presAssocID="{A8D238AD-35D5-443E-A0BF-CFF0F227D01D}" presName="invisiNode" presStyleLbl="node1" presStyleIdx="2" presStyleCnt="3"/>
      <dgm:spPr/>
    </dgm:pt>
    <dgm:pt modelId="{B6FB8C55-27F5-4B96-8324-2C0DAFCC2709}" type="pres">
      <dgm:prSet presAssocID="{A8D238AD-35D5-443E-A0BF-CFF0F227D01D}" presName="imagNode" presStyleLbl="fgImgPlace1" presStyleIdx="2" presStyleCnt="3" custScaleX="60510" custScaleY="60515" custLinFactNeighborX="-1942" custLinFactNeighborY="-26213"/>
      <dgm:spPr/>
    </dgm:pt>
  </dgm:ptLst>
  <dgm:cxnLst>
    <dgm:cxn modelId="{0381E204-C4FF-432D-B3FC-DBFB543DA237}" type="presOf" srcId="{751C9A1C-5EA2-4A18-9672-452CC18A4C97}" destId="{8C725FB2-497A-43A7-BD07-A53491C9A82B}" srcOrd="1" destOrd="0" presId="urn:microsoft.com/office/officeart/2005/8/layout/hList7"/>
    <dgm:cxn modelId="{EBE8FFB4-0C5F-4BEB-86B2-1262B81E997A}" type="presOf" srcId="{F0F46A19-D4ED-44C6-B55B-1F2C18794920}" destId="{C332DA03-92C4-4EF7-911D-78E44F207A4B}" srcOrd="0" destOrd="0" presId="urn:microsoft.com/office/officeart/2005/8/layout/hList7"/>
    <dgm:cxn modelId="{A7468FC5-AFCA-41B5-A52C-2B9A41D6CFE4}" type="presOf" srcId="{6598DE4F-9E6F-402E-9F4E-B6F218FEA14B}" destId="{FDB4BC56-8A10-4BE5-A488-CC7A58CF8125}" srcOrd="1" destOrd="0" presId="urn:microsoft.com/office/officeart/2005/8/layout/hList7"/>
    <dgm:cxn modelId="{3771DCE9-4815-4192-9284-386E9AC9E578}" type="presOf" srcId="{C373E717-0A39-4270-9074-2D7DC0A96292}" destId="{5A0A158D-2B99-457A-AE6A-B93034969578}" srcOrd="0" destOrd="0" presId="urn:microsoft.com/office/officeart/2005/8/layout/hList7"/>
    <dgm:cxn modelId="{21419C29-35DD-4347-882E-908015AC4E11}" type="presOf" srcId="{6598DE4F-9E6F-402E-9F4E-B6F218FEA14B}" destId="{B2A95EFE-FD7A-4FB5-AC39-F4C0B47C4E8B}" srcOrd="0" destOrd="0" presId="urn:microsoft.com/office/officeart/2005/8/layout/hList7"/>
    <dgm:cxn modelId="{A4C91695-FC02-4132-8525-DF7182835851}" type="presOf" srcId="{A8D238AD-35D5-443E-A0BF-CFF0F227D01D}" destId="{5D903CE6-E58D-4762-9C4B-3C4600DBBD44}" srcOrd="0" destOrd="0" presId="urn:microsoft.com/office/officeart/2005/8/layout/hList7"/>
    <dgm:cxn modelId="{AA8FFD22-8A0B-4B88-B3AF-B02818DDC3A5}" type="presOf" srcId="{A8D238AD-35D5-443E-A0BF-CFF0F227D01D}" destId="{DC19C915-8A80-4F21-A95E-0E44DDE84561}" srcOrd="1" destOrd="0" presId="urn:microsoft.com/office/officeart/2005/8/layout/hList7"/>
    <dgm:cxn modelId="{13657E4A-F3BB-47DF-B7A8-558C7CB6077C}" srcId="{F0F46A19-D4ED-44C6-B55B-1F2C18794920}" destId="{A8D238AD-35D5-443E-A0BF-CFF0F227D01D}" srcOrd="2" destOrd="0" parTransId="{9DC4601D-E01A-4048-8E8A-B58BE81657CE}" sibTransId="{3499E3B0-0BB8-4750-A24D-874FA22D1217}"/>
    <dgm:cxn modelId="{036DEBDE-D4CD-4FC2-9B02-433F6B5698AC}" type="presOf" srcId="{B2D9765C-02B3-434B-BCB7-049ABA381A5C}" destId="{519BC806-126F-46FF-BAC7-F5268F8C4F30}" srcOrd="0" destOrd="0" presId="urn:microsoft.com/office/officeart/2005/8/layout/hList7"/>
    <dgm:cxn modelId="{00F8D4F1-8193-40FF-8135-91EFE2E9B537}" type="presOf" srcId="{751C9A1C-5EA2-4A18-9672-452CC18A4C97}" destId="{0E694ADF-338A-424E-8B2B-8D8EB633621C}" srcOrd="0" destOrd="0" presId="urn:microsoft.com/office/officeart/2005/8/layout/hList7"/>
    <dgm:cxn modelId="{FDE88A76-F96E-4640-95B9-01C06D528CBB}" srcId="{F0F46A19-D4ED-44C6-B55B-1F2C18794920}" destId="{6598DE4F-9E6F-402E-9F4E-B6F218FEA14B}" srcOrd="0" destOrd="0" parTransId="{8985898F-6F60-49DE-8A18-22E18CE66E04}" sibTransId="{B2D9765C-02B3-434B-BCB7-049ABA381A5C}"/>
    <dgm:cxn modelId="{7650F1C6-10E4-4D1E-B412-2D808383FEF7}" srcId="{F0F46A19-D4ED-44C6-B55B-1F2C18794920}" destId="{751C9A1C-5EA2-4A18-9672-452CC18A4C97}" srcOrd="1" destOrd="0" parTransId="{EB1518F8-59A3-46BD-AAFE-89FB2E8DA41E}" sibTransId="{C373E717-0A39-4270-9074-2D7DC0A96292}"/>
    <dgm:cxn modelId="{45183012-BEFD-4FE2-8204-E354F5967BD4}" type="presParOf" srcId="{C332DA03-92C4-4EF7-911D-78E44F207A4B}" destId="{FF0960A7-4410-4C67-AD26-3BF4400B3FCC}" srcOrd="0" destOrd="0" presId="urn:microsoft.com/office/officeart/2005/8/layout/hList7"/>
    <dgm:cxn modelId="{BDEAA685-9AD7-4ED3-A606-B7A1CAA37EE2}" type="presParOf" srcId="{C332DA03-92C4-4EF7-911D-78E44F207A4B}" destId="{0F88F43A-48FF-4CF6-A6D3-85BDE9BF5273}" srcOrd="1" destOrd="0" presId="urn:microsoft.com/office/officeart/2005/8/layout/hList7"/>
    <dgm:cxn modelId="{DD21E02B-B8BA-45B2-8992-E354D637116C}" type="presParOf" srcId="{0F88F43A-48FF-4CF6-A6D3-85BDE9BF5273}" destId="{DDA50A80-8524-42B6-8D95-273489FEBEAD}" srcOrd="0" destOrd="0" presId="urn:microsoft.com/office/officeart/2005/8/layout/hList7"/>
    <dgm:cxn modelId="{F19B3EBF-F964-4A87-8BFB-7FB2CE4EE4F1}" type="presParOf" srcId="{DDA50A80-8524-42B6-8D95-273489FEBEAD}" destId="{B2A95EFE-FD7A-4FB5-AC39-F4C0B47C4E8B}" srcOrd="0" destOrd="0" presId="urn:microsoft.com/office/officeart/2005/8/layout/hList7"/>
    <dgm:cxn modelId="{59534610-1AA4-4E88-BC79-5BA6F9107BBE}" type="presParOf" srcId="{DDA50A80-8524-42B6-8D95-273489FEBEAD}" destId="{FDB4BC56-8A10-4BE5-A488-CC7A58CF8125}" srcOrd="1" destOrd="0" presId="urn:microsoft.com/office/officeart/2005/8/layout/hList7"/>
    <dgm:cxn modelId="{EB0BF5F2-BBE2-42F0-BC97-23BD03435098}" type="presParOf" srcId="{DDA50A80-8524-42B6-8D95-273489FEBEAD}" destId="{808C2184-DED0-408D-8C25-966613CCE807}" srcOrd="2" destOrd="0" presId="urn:microsoft.com/office/officeart/2005/8/layout/hList7"/>
    <dgm:cxn modelId="{B8256B7E-6490-43AE-BBCE-78ED78456BA7}" type="presParOf" srcId="{DDA50A80-8524-42B6-8D95-273489FEBEAD}" destId="{2A625115-7F3F-47D0-B8AD-E4887EB208DC}" srcOrd="3" destOrd="0" presId="urn:microsoft.com/office/officeart/2005/8/layout/hList7"/>
    <dgm:cxn modelId="{A8DA5C9C-EAB2-4C07-95CC-1F1F192B5C65}" type="presParOf" srcId="{0F88F43A-48FF-4CF6-A6D3-85BDE9BF5273}" destId="{519BC806-126F-46FF-BAC7-F5268F8C4F30}" srcOrd="1" destOrd="0" presId="urn:microsoft.com/office/officeart/2005/8/layout/hList7"/>
    <dgm:cxn modelId="{931DF7E4-852A-49B1-9D13-C6FA17937738}" type="presParOf" srcId="{0F88F43A-48FF-4CF6-A6D3-85BDE9BF5273}" destId="{63B8BA99-AA9C-43E9-B7A8-E175D938204F}" srcOrd="2" destOrd="0" presId="urn:microsoft.com/office/officeart/2005/8/layout/hList7"/>
    <dgm:cxn modelId="{A597EF29-9E65-4E7F-BB3F-EF687FEFF5BD}" type="presParOf" srcId="{63B8BA99-AA9C-43E9-B7A8-E175D938204F}" destId="{0E694ADF-338A-424E-8B2B-8D8EB633621C}" srcOrd="0" destOrd="0" presId="urn:microsoft.com/office/officeart/2005/8/layout/hList7"/>
    <dgm:cxn modelId="{38074788-6AA2-4CB5-AB49-508F25364A6B}" type="presParOf" srcId="{63B8BA99-AA9C-43E9-B7A8-E175D938204F}" destId="{8C725FB2-497A-43A7-BD07-A53491C9A82B}" srcOrd="1" destOrd="0" presId="urn:microsoft.com/office/officeart/2005/8/layout/hList7"/>
    <dgm:cxn modelId="{97A7C615-4CAE-443E-9395-D374EBA69710}" type="presParOf" srcId="{63B8BA99-AA9C-43E9-B7A8-E175D938204F}" destId="{D52DC3BC-52DD-41FF-9C12-7BBA342DEB1B}" srcOrd="2" destOrd="0" presId="urn:microsoft.com/office/officeart/2005/8/layout/hList7"/>
    <dgm:cxn modelId="{5A2A9A0B-42C9-466F-8205-57509974DA77}" type="presParOf" srcId="{63B8BA99-AA9C-43E9-B7A8-E175D938204F}" destId="{731E05C7-115B-4497-8DD0-489A2A0EEC4D}" srcOrd="3" destOrd="0" presId="urn:microsoft.com/office/officeart/2005/8/layout/hList7"/>
    <dgm:cxn modelId="{67D17F84-4BB3-4633-AF87-741AD6CA326A}" type="presParOf" srcId="{0F88F43A-48FF-4CF6-A6D3-85BDE9BF5273}" destId="{5A0A158D-2B99-457A-AE6A-B93034969578}" srcOrd="3" destOrd="0" presId="urn:microsoft.com/office/officeart/2005/8/layout/hList7"/>
    <dgm:cxn modelId="{625C6132-6C4C-4DEC-BB7A-08DD38F1C07C}" type="presParOf" srcId="{0F88F43A-48FF-4CF6-A6D3-85BDE9BF5273}" destId="{B782EB1C-B5A4-4BAB-A8E8-11ACF7CDF949}" srcOrd="4" destOrd="0" presId="urn:microsoft.com/office/officeart/2005/8/layout/hList7"/>
    <dgm:cxn modelId="{1647D16B-5592-47D0-8D1E-59202C157708}" type="presParOf" srcId="{B782EB1C-B5A4-4BAB-A8E8-11ACF7CDF949}" destId="{5D903CE6-E58D-4762-9C4B-3C4600DBBD44}" srcOrd="0" destOrd="0" presId="urn:microsoft.com/office/officeart/2005/8/layout/hList7"/>
    <dgm:cxn modelId="{B1662BC9-1858-4F1F-8652-B07F25267587}" type="presParOf" srcId="{B782EB1C-B5A4-4BAB-A8E8-11ACF7CDF949}" destId="{DC19C915-8A80-4F21-A95E-0E44DDE84561}" srcOrd="1" destOrd="0" presId="urn:microsoft.com/office/officeart/2005/8/layout/hList7"/>
    <dgm:cxn modelId="{C47B9DD6-5BB5-47F6-99D2-92D44F571B52}" type="presParOf" srcId="{B782EB1C-B5A4-4BAB-A8E8-11ACF7CDF949}" destId="{F5395010-8484-42C7-9C92-9228196AFCE4}" srcOrd="2" destOrd="0" presId="urn:microsoft.com/office/officeart/2005/8/layout/hList7"/>
    <dgm:cxn modelId="{597E892C-ECB2-4D91-8461-0F29EAC1F3B3}" type="presParOf" srcId="{B782EB1C-B5A4-4BAB-A8E8-11ACF7CDF949}" destId="{B6FB8C55-27F5-4B96-8324-2C0DAFCC27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46A19-D4ED-44C6-B55B-1F2C18794920}" type="doc">
      <dgm:prSet loTypeId="urn:microsoft.com/office/officeart/2005/8/layout/hList7" loCatId="list" qsTypeId="urn:microsoft.com/office/officeart/2005/8/quickstyle/simple3" qsCatId="simple" csTypeId="urn:microsoft.com/office/officeart/2005/8/colors/accent1_2" csCatId="accent1" phldr="1"/>
      <dgm:spPr/>
    </dgm:pt>
    <dgm:pt modelId="{6598DE4F-9E6F-402E-9F4E-B6F218FEA14B}">
      <dgm:prSet phldrT="[Text]" custT="1"/>
      <dgm:spPr/>
      <dgm:t>
        <a:bodyPr/>
        <a:lstStyle/>
        <a:p>
          <a:r>
            <a:rPr lang="en-US" sz="2400" smtClean="0"/>
            <a:t>Chủ đề: Suy nghĩ của con người về sự trưởng thành.</a:t>
          </a:r>
          <a:endParaRPr lang="en-US" sz="2400"/>
        </a:p>
      </dgm:t>
    </dgm:pt>
    <dgm:pt modelId="{8985898F-6F60-49DE-8A18-22E18CE66E04}" type="parTrans" cxnId="{FDE88A76-F96E-4640-95B9-01C06D528CBB}">
      <dgm:prSet/>
      <dgm:spPr/>
      <dgm:t>
        <a:bodyPr/>
        <a:lstStyle/>
        <a:p>
          <a:endParaRPr lang="en-US"/>
        </a:p>
      </dgm:t>
    </dgm:pt>
    <dgm:pt modelId="{B2D9765C-02B3-434B-BCB7-049ABA381A5C}" type="sibTrans" cxnId="{FDE88A76-F96E-4640-95B9-01C06D528CBB}">
      <dgm:prSet/>
      <dgm:spPr/>
      <dgm:t>
        <a:bodyPr/>
        <a:lstStyle/>
        <a:p>
          <a:endParaRPr lang="en-US"/>
        </a:p>
      </dgm:t>
    </dgm:pt>
    <dgm:pt modelId="{A8D238AD-35D5-443E-A0BF-CFF0F227D01D}">
      <dgm:prSet phldrT="[Text]" custT="1"/>
      <dgm:spPr/>
      <dgm:t>
        <a:bodyPr/>
        <a:lstStyle/>
        <a:p>
          <a:pPr algn="l"/>
          <a:r>
            <a:rPr lang="en-US" sz="2000" smtClean="0"/>
            <a:t>Tính mạch lạc:</a:t>
          </a:r>
        </a:p>
        <a:p>
          <a:pPr algn="l"/>
          <a:r>
            <a:rPr lang="en-US" sz="2000" smtClean="0"/>
            <a:t>- Đoạn văn được sắp xếp theo trình tự thời gian: Còn nhỏ - trưởng thành – về già -&gt; Cách sắp xếp logic, chặt chẽ, các câu bổ sung cho nhau.</a:t>
          </a:r>
        </a:p>
        <a:p>
          <a:pPr algn="l"/>
          <a:r>
            <a:rPr lang="en-US" sz="2000" smtClean="0"/>
            <a:t>- Liên kết các câu bằng phép lặp cấu trúc: Khi – thì…</a:t>
          </a:r>
        </a:p>
        <a:p>
          <a:pPr algn="l"/>
          <a:r>
            <a:rPr lang="en-US" sz="2000" smtClean="0"/>
            <a:t>- Tất cả các câu đều hướng về làm rõ chủ đề.</a:t>
          </a:r>
        </a:p>
        <a:p>
          <a:pPr algn="l"/>
          <a:r>
            <a:rPr lang="en-US" sz="2000" smtClean="0"/>
            <a:t>- </a:t>
          </a:r>
          <a:endParaRPr lang="en-US" sz="2000"/>
        </a:p>
      </dgm:t>
    </dgm:pt>
    <dgm:pt modelId="{9DC4601D-E01A-4048-8E8A-B58BE81657CE}" type="parTrans" cxnId="{13657E4A-F3BB-47DF-B7A8-558C7CB6077C}">
      <dgm:prSet/>
      <dgm:spPr/>
      <dgm:t>
        <a:bodyPr/>
        <a:lstStyle/>
        <a:p>
          <a:endParaRPr lang="en-US"/>
        </a:p>
      </dgm:t>
    </dgm:pt>
    <dgm:pt modelId="{3499E3B0-0BB8-4750-A24D-874FA22D1217}" type="sibTrans" cxnId="{13657E4A-F3BB-47DF-B7A8-558C7CB6077C}">
      <dgm:prSet/>
      <dgm:spPr/>
      <dgm:t>
        <a:bodyPr/>
        <a:lstStyle/>
        <a:p>
          <a:endParaRPr lang="en-US"/>
        </a:p>
      </dgm:t>
    </dgm:pt>
    <dgm:pt modelId="{C332DA03-92C4-4EF7-911D-78E44F207A4B}" type="pres">
      <dgm:prSet presAssocID="{F0F46A19-D4ED-44C6-B55B-1F2C18794920}" presName="Name0" presStyleCnt="0">
        <dgm:presLayoutVars>
          <dgm:dir/>
          <dgm:resizeHandles val="exact"/>
        </dgm:presLayoutVars>
      </dgm:prSet>
      <dgm:spPr/>
    </dgm:pt>
    <dgm:pt modelId="{FF0960A7-4410-4C67-AD26-3BF4400B3FCC}" type="pres">
      <dgm:prSet presAssocID="{F0F46A19-D4ED-44C6-B55B-1F2C18794920}" presName="fgShape" presStyleLbl="fgShp" presStyleIdx="0" presStyleCnt="1" custScaleY="97756"/>
      <dgm:spPr/>
    </dgm:pt>
    <dgm:pt modelId="{0F88F43A-48FF-4CF6-A6D3-85BDE9BF5273}" type="pres">
      <dgm:prSet presAssocID="{F0F46A19-D4ED-44C6-B55B-1F2C18794920}" presName="linComp" presStyleCnt="0"/>
      <dgm:spPr/>
    </dgm:pt>
    <dgm:pt modelId="{DDA50A80-8524-42B6-8D95-273489FEBEAD}" type="pres">
      <dgm:prSet presAssocID="{6598DE4F-9E6F-402E-9F4E-B6F218FEA14B}" presName="compNode" presStyleCnt="0"/>
      <dgm:spPr/>
    </dgm:pt>
    <dgm:pt modelId="{B2A95EFE-FD7A-4FB5-AC39-F4C0B47C4E8B}" type="pres">
      <dgm:prSet presAssocID="{6598DE4F-9E6F-402E-9F4E-B6F218FEA14B}" presName="bkgdShape" presStyleLbl="node1" presStyleIdx="0" presStyleCnt="2"/>
      <dgm:spPr/>
      <dgm:t>
        <a:bodyPr/>
        <a:lstStyle/>
        <a:p>
          <a:endParaRPr lang="en-US"/>
        </a:p>
      </dgm:t>
    </dgm:pt>
    <dgm:pt modelId="{FDB4BC56-8A10-4BE5-A488-CC7A58CF8125}" type="pres">
      <dgm:prSet presAssocID="{6598DE4F-9E6F-402E-9F4E-B6F218FEA14B}" presName="nodeTx" presStyleLbl="node1" presStyleIdx="0" presStyleCnt="2">
        <dgm:presLayoutVars>
          <dgm:bulletEnabled val="1"/>
        </dgm:presLayoutVars>
      </dgm:prSet>
      <dgm:spPr/>
      <dgm:t>
        <a:bodyPr/>
        <a:lstStyle/>
        <a:p>
          <a:endParaRPr lang="en-US"/>
        </a:p>
      </dgm:t>
    </dgm:pt>
    <dgm:pt modelId="{808C2184-DED0-408D-8C25-966613CCE807}" type="pres">
      <dgm:prSet presAssocID="{6598DE4F-9E6F-402E-9F4E-B6F218FEA14B}" presName="invisiNode" presStyleLbl="node1" presStyleIdx="0" presStyleCnt="2"/>
      <dgm:spPr/>
    </dgm:pt>
    <dgm:pt modelId="{2A625115-7F3F-47D0-B8AD-E4887EB208DC}" type="pres">
      <dgm:prSet presAssocID="{6598DE4F-9E6F-402E-9F4E-B6F218FEA14B}" presName="imagNode" presStyleLbl="fgImgPlace1" presStyleIdx="0" presStyleCnt="2" custScaleX="58583" custScaleY="54691" custLinFactNeighborY="-26213"/>
      <dgm:spPr/>
    </dgm:pt>
    <dgm:pt modelId="{519BC806-126F-46FF-BAC7-F5268F8C4F30}" type="pres">
      <dgm:prSet presAssocID="{B2D9765C-02B3-434B-BCB7-049ABA381A5C}" presName="sibTrans" presStyleLbl="sibTrans2D1" presStyleIdx="0" presStyleCnt="0"/>
      <dgm:spPr/>
      <dgm:t>
        <a:bodyPr/>
        <a:lstStyle/>
        <a:p>
          <a:endParaRPr lang="en-US"/>
        </a:p>
      </dgm:t>
    </dgm:pt>
    <dgm:pt modelId="{B782EB1C-B5A4-4BAB-A8E8-11ACF7CDF949}" type="pres">
      <dgm:prSet presAssocID="{A8D238AD-35D5-443E-A0BF-CFF0F227D01D}" presName="compNode" presStyleCnt="0"/>
      <dgm:spPr/>
    </dgm:pt>
    <dgm:pt modelId="{5D903CE6-E58D-4762-9C4B-3C4600DBBD44}" type="pres">
      <dgm:prSet presAssocID="{A8D238AD-35D5-443E-A0BF-CFF0F227D01D}" presName="bkgdShape" presStyleLbl="node1" presStyleIdx="1" presStyleCnt="2"/>
      <dgm:spPr/>
      <dgm:t>
        <a:bodyPr/>
        <a:lstStyle/>
        <a:p>
          <a:endParaRPr lang="en-US"/>
        </a:p>
      </dgm:t>
    </dgm:pt>
    <dgm:pt modelId="{DC19C915-8A80-4F21-A95E-0E44DDE84561}" type="pres">
      <dgm:prSet presAssocID="{A8D238AD-35D5-443E-A0BF-CFF0F227D01D}" presName="nodeTx" presStyleLbl="node1" presStyleIdx="1" presStyleCnt="2">
        <dgm:presLayoutVars>
          <dgm:bulletEnabled val="1"/>
        </dgm:presLayoutVars>
      </dgm:prSet>
      <dgm:spPr/>
      <dgm:t>
        <a:bodyPr/>
        <a:lstStyle/>
        <a:p>
          <a:endParaRPr lang="en-US"/>
        </a:p>
      </dgm:t>
    </dgm:pt>
    <dgm:pt modelId="{F5395010-8484-42C7-9C92-9228196AFCE4}" type="pres">
      <dgm:prSet presAssocID="{A8D238AD-35D5-443E-A0BF-CFF0F227D01D}" presName="invisiNode" presStyleLbl="node1" presStyleIdx="1" presStyleCnt="2"/>
      <dgm:spPr/>
    </dgm:pt>
    <dgm:pt modelId="{B6FB8C55-27F5-4B96-8324-2C0DAFCC2709}" type="pres">
      <dgm:prSet presAssocID="{A8D238AD-35D5-443E-A0BF-CFF0F227D01D}" presName="imagNode" presStyleLbl="fgImgPlace1" presStyleIdx="1" presStyleCnt="2" custScaleX="60510" custScaleY="60515" custLinFactNeighborX="-1942" custLinFactNeighborY="-26213"/>
      <dgm:spPr/>
    </dgm:pt>
  </dgm:ptLst>
  <dgm:cxnLst>
    <dgm:cxn modelId="{EBE8FFB4-0C5F-4BEB-86B2-1262B81E997A}" type="presOf" srcId="{F0F46A19-D4ED-44C6-B55B-1F2C18794920}" destId="{C332DA03-92C4-4EF7-911D-78E44F207A4B}" srcOrd="0" destOrd="0" presId="urn:microsoft.com/office/officeart/2005/8/layout/hList7"/>
    <dgm:cxn modelId="{A7468FC5-AFCA-41B5-A52C-2B9A41D6CFE4}" type="presOf" srcId="{6598DE4F-9E6F-402E-9F4E-B6F218FEA14B}" destId="{FDB4BC56-8A10-4BE5-A488-CC7A58CF8125}" srcOrd="1" destOrd="0" presId="urn:microsoft.com/office/officeart/2005/8/layout/hList7"/>
    <dgm:cxn modelId="{21419C29-35DD-4347-882E-908015AC4E11}" type="presOf" srcId="{6598DE4F-9E6F-402E-9F4E-B6F218FEA14B}" destId="{B2A95EFE-FD7A-4FB5-AC39-F4C0B47C4E8B}" srcOrd="0" destOrd="0" presId="urn:microsoft.com/office/officeart/2005/8/layout/hList7"/>
    <dgm:cxn modelId="{A4C91695-FC02-4132-8525-DF7182835851}" type="presOf" srcId="{A8D238AD-35D5-443E-A0BF-CFF0F227D01D}" destId="{5D903CE6-E58D-4762-9C4B-3C4600DBBD44}" srcOrd="0" destOrd="0" presId="urn:microsoft.com/office/officeart/2005/8/layout/hList7"/>
    <dgm:cxn modelId="{AA8FFD22-8A0B-4B88-B3AF-B02818DDC3A5}" type="presOf" srcId="{A8D238AD-35D5-443E-A0BF-CFF0F227D01D}" destId="{DC19C915-8A80-4F21-A95E-0E44DDE84561}" srcOrd="1" destOrd="0" presId="urn:microsoft.com/office/officeart/2005/8/layout/hList7"/>
    <dgm:cxn modelId="{13657E4A-F3BB-47DF-B7A8-558C7CB6077C}" srcId="{F0F46A19-D4ED-44C6-B55B-1F2C18794920}" destId="{A8D238AD-35D5-443E-A0BF-CFF0F227D01D}" srcOrd="1" destOrd="0" parTransId="{9DC4601D-E01A-4048-8E8A-B58BE81657CE}" sibTransId="{3499E3B0-0BB8-4750-A24D-874FA22D1217}"/>
    <dgm:cxn modelId="{036DEBDE-D4CD-4FC2-9B02-433F6B5698AC}" type="presOf" srcId="{B2D9765C-02B3-434B-BCB7-049ABA381A5C}" destId="{519BC806-126F-46FF-BAC7-F5268F8C4F30}" srcOrd="0" destOrd="0" presId="urn:microsoft.com/office/officeart/2005/8/layout/hList7"/>
    <dgm:cxn modelId="{FDE88A76-F96E-4640-95B9-01C06D528CBB}" srcId="{F0F46A19-D4ED-44C6-B55B-1F2C18794920}" destId="{6598DE4F-9E6F-402E-9F4E-B6F218FEA14B}" srcOrd="0" destOrd="0" parTransId="{8985898F-6F60-49DE-8A18-22E18CE66E04}" sibTransId="{B2D9765C-02B3-434B-BCB7-049ABA381A5C}"/>
    <dgm:cxn modelId="{45183012-BEFD-4FE2-8204-E354F5967BD4}" type="presParOf" srcId="{C332DA03-92C4-4EF7-911D-78E44F207A4B}" destId="{FF0960A7-4410-4C67-AD26-3BF4400B3FCC}" srcOrd="0" destOrd="0" presId="urn:microsoft.com/office/officeart/2005/8/layout/hList7"/>
    <dgm:cxn modelId="{BDEAA685-9AD7-4ED3-A606-B7A1CAA37EE2}" type="presParOf" srcId="{C332DA03-92C4-4EF7-911D-78E44F207A4B}" destId="{0F88F43A-48FF-4CF6-A6D3-85BDE9BF5273}" srcOrd="1" destOrd="0" presId="urn:microsoft.com/office/officeart/2005/8/layout/hList7"/>
    <dgm:cxn modelId="{DD21E02B-B8BA-45B2-8992-E354D637116C}" type="presParOf" srcId="{0F88F43A-48FF-4CF6-A6D3-85BDE9BF5273}" destId="{DDA50A80-8524-42B6-8D95-273489FEBEAD}" srcOrd="0" destOrd="0" presId="urn:microsoft.com/office/officeart/2005/8/layout/hList7"/>
    <dgm:cxn modelId="{F19B3EBF-F964-4A87-8BFB-7FB2CE4EE4F1}" type="presParOf" srcId="{DDA50A80-8524-42B6-8D95-273489FEBEAD}" destId="{B2A95EFE-FD7A-4FB5-AC39-F4C0B47C4E8B}" srcOrd="0" destOrd="0" presId="urn:microsoft.com/office/officeart/2005/8/layout/hList7"/>
    <dgm:cxn modelId="{59534610-1AA4-4E88-BC79-5BA6F9107BBE}" type="presParOf" srcId="{DDA50A80-8524-42B6-8D95-273489FEBEAD}" destId="{FDB4BC56-8A10-4BE5-A488-CC7A58CF8125}" srcOrd="1" destOrd="0" presId="urn:microsoft.com/office/officeart/2005/8/layout/hList7"/>
    <dgm:cxn modelId="{EB0BF5F2-BBE2-42F0-BC97-23BD03435098}" type="presParOf" srcId="{DDA50A80-8524-42B6-8D95-273489FEBEAD}" destId="{808C2184-DED0-408D-8C25-966613CCE807}" srcOrd="2" destOrd="0" presId="urn:microsoft.com/office/officeart/2005/8/layout/hList7"/>
    <dgm:cxn modelId="{B8256B7E-6490-43AE-BBCE-78ED78456BA7}" type="presParOf" srcId="{DDA50A80-8524-42B6-8D95-273489FEBEAD}" destId="{2A625115-7F3F-47D0-B8AD-E4887EB208DC}" srcOrd="3" destOrd="0" presId="urn:microsoft.com/office/officeart/2005/8/layout/hList7"/>
    <dgm:cxn modelId="{A8DA5C9C-EAB2-4C07-95CC-1F1F192B5C65}" type="presParOf" srcId="{0F88F43A-48FF-4CF6-A6D3-85BDE9BF5273}" destId="{519BC806-126F-46FF-BAC7-F5268F8C4F30}" srcOrd="1" destOrd="0" presId="urn:microsoft.com/office/officeart/2005/8/layout/hList7"/>
    <dgm:cxn modelId="{625C6132-6C4C-4DEC-BB7A-08DD38F1C07C}" type="presParOf" srcId="{0F88F43A-48FF-4CF6-A6D3-85BDE9BF5273}" destId="{B782EB1C-B5A4-4BAB-A8E8-11ACF7CDF949}" srcOrd="2" destOrd="0" presId="urn:microsoft.com/office/officeart/2005/8/layout/hList7"/>
    <dgm:cxn modelId="{1647D16B-5592-47D0-8D1E-59202C157708}" type="presParOf" srcId="{B782EB1C-B5A4-4BAB-A8E8-11ACF7CDF949}" destId="{5D903CE6-E58D-4762-9C4B-3C4600DBBD44}" srcOrd="0" destOrd="0" presId="urn:microsoft.com/office/officeart/2005/8/layout/hList7"/>
    <dgm:cxn modelId="{B1662BC9-1858-4F1F-8652-B07F25267587}" type="presParOf" srcId="{B782EB1C-B5A4-4BAB-A8E8-11ACF7CDF949}" destId="{DC19C915-8A80-4F21-A95E-0E44DDE84561}" srcOrd="1" destOrd="0" presId="urn:microsoft.com/office/officeart/2005/8/layout/hList7"/>
    <dgm:cxn modelId="{C47B9DD6-5BB5-47F6-99D2-92D44F571B52}" type="presParOf" srcId="{B782EB1C-B5A4-4BAB-A8E8-11ACF7CDF949}" destId="{F5395010-8484-42C7-9C92-9228196AFCE4}" srcOrd="2" destOrd="0" presId="urn:microsoft.com/office/officeart/2005/8/layout/hList7"/>
    <dgm:cxn modelId="{597E892C-ECB2-4D91-8461-0F29EAC1F3B3}" type="presParOf" srcId="{B782EB1C-B5A4-4BAB-A8E8-11ACF7CDF949}" destId="{B6FB8C55-27F5-4B96-8324-2C0DAFCC27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46A19-D4ED-44C6-B55B-1F2C18794920}" type="doc">
      <dgm:prSet loTypeId="urn:microsoft.com/office/officeart/2005/8/layout/hList7" loCatId="list" qsTypeId="urn:microsoft.com/office/officeart/2005/8/quickstyle/simple3" qsCatId="simple" csTypeId="urn:microsoft.com/office/officeart/2005/8/colors/accent1_2" csCatId="accent1" phldr="1"/>
      <dgm:spPr/>
    </dgm:pt>
    <dgm:pt modelId="{6598DE4F-9E6F-402E-9F4E-B6F218FEA14B}">
      <dgm:prSet phldrT="[Text]" custT="1"/>
      <dgm:spPr/>
      <dgm:t>
        <a:bodyPr/>
        <a:lstStyle/>
        <a:p>
          <a:pPr algn="ctr"/>
          <a:r>
            <a:rPr lang="pt-BR" sz="2800" smtClean="0"/>
            <a:t>NỘI DUNG</a:t>
          </a:r>
        </a:p>
        <a:p>
          <a:pPr algn="l"/>
          <a:r>
            <a:rPr lang="pt-BR" sz="2800" smtClean="0"/>
            <a:t>Các phần, đoạn, câu:</a:t>
          </a:r>
          <a:endParaRPr lang="en-US" sz="2800" smtClean="0"/>
        </a:p>
        <a:p>
          <a:pPr algn="l"/>
          <a:r>
            <a:rPr lang="pt-BR" sz="2800" smtClean="0"/>
            <a:t>Đều nói về cùng đề tài, biểu hiện chủ đề chung xuyên suốt.</a:t>
          </a:r>
          <a:endParaRPr lang="en-US" sz="2800" smtClean="0"/>
        </a:p>
        <a:p>
          <a:pPr algn="ctr"/>
          <a:endParaRPr lang="en-US" sz="2400"/>
        </a:p>
      </dgm:t>
    </dgm:pt>
    <dgm:pt modelId="{8985898F-6F60-49DE-8A18-22E18CE66E04}" type="parTrans" cxnId="{FDE88A76-F96E-4640-95B9-01C06D528CBB}">
      <dgm:prSet/>
      <dgm:spPr/>
      <dgm:t>
        <a:bodyPr/>
        <a:lstStyle/>
        <a:p>
          <a:endParaRPr lang="en-US"/>
        </a:p>
      </dgm:t>
    </dgm:pt>
    <dgm:pt modelId="{B2D9765C-02B3-434B-BCB7-049ABA381A5C}" type="sibTrans" cxnId="{FDE88A76-F96E-4640-95B9-01C06D528CBB}">
      <dgm:prSet/>
      <dgm:spPr/>
      <dgm:t>
        <a:bodyPr/>
        <a:lstStyle/>
        <a:p>
          <a:endParaRPr lang="en-US"/>
        </a:p>
      </dgm:t>
    </dgm:pt>
    <dgm:pt modelId="{751C9A1C-5EA2-4A18-9672-452CC18A4C97}">
      <dgm:prSet phldrT="[Text]" custT="1"/>
      <dgm:spPr/>
      <dgm:t>
        <a:bodyPr/>
        <a:lstStyle/>
        <a:p>
          <a:pPr algn="ctr"/>
          <a:r>
            <a:rPr lang="pt-BR" sz="2400" smtClean="0"/>
            <a:t>HÌNH THỨC</a:t>
          </a:r>
        </a:p>
        <a:p>
          <a:pPr algn="l"/>
          <a:r>
            <a:rPr lang="pt-BR" sz="2400" smtClean="0"/>
            <a:t>Các phần, đoạn, câu: Được sắp xếp theo một trình tự hợp lý</a:t>
          </a:r>
          <a:endParaRPr lang="en-US" sz="2400" smtClean="0"/>
        </a:p>
      </dgm:t>
    </dgm:pt>
    <dgm:pt modelId="{EB1518F8-59A3-46BD-AAFE-89FB2E8DA41E}" type="parTrans" cxnId="{7650F1C6-10E4-4D1E-B412-2D808383FEF7}">
      <dgm:prSet/>
      <dgm:spPr/>
      <dgm:t>
        <a:bodyPr/>
        <a:lstStyle/>
        <a:p>
          <a:endParaRPr lang="en-US"/>
        </a:p>
      </dgm:t>
    </dgm:pt>
    <dgm:pt modelId="{C373E717-0A39-4270-9074-2D7DC0A96292}" type="sibTrans" cxnId="{7650F1C6-10E4-4D1E-B412-2D808383FEF7}">
      <dgm:prSet/>
      <dgm:spPr/>
      <dgm:t>
        <a:bodyPr/>
        <a:lstStyle/>
        <a:p>
          <a:endParaRPr lang="en-US"/>
        </a:p>
      </dgm:t>
    </dgm:pt>
    <dgm:pt modelId="{C332DA03-92C4-4EF7-911D-78E44F207A4B}" type="pres">
      <dgm:prSet presAssocID="{F0F46A19-D4ED-44C6-B55B-1F2C18794920}" presName="Name0" presStyleCnt="0">
        <dgm:presLayoutVars>
          <dgm:dir/>
          <dgm:resizeHandles val="exact"/>
        </dgm:presLayoutVars>
      </dgm:prSet>
      <dgm:spPr/>
    </dgm:pt>
    <dgm:pt modelId="{FF0960A7-4410-4C67-AD26-3BF4400B3FCC}" type="pres">
      <dgm:prSet presAssocID="{F0F46A19-D4ED-44C6-B55B-1F2C18794920}" presName="fgShape" presStyleLbl="fgShp" presStyleIdx="0" presStyleCnt="1" custFlipVert="1" custScaleY="107217" custLinFactNeighborX="0" custLinFactNeighborY="80994"/>
      <dgm:spPr/>
    </dgm:pt>
    <dgm:pt modelId="{0F88F43A-48FF-4CF6-A6D3-85BDE9BF5273}" type="pres">
      <dgm:prSet presAssocID="{F0F46A19-D4ED-44C6-B55B-1F2C18794920}" presName="linComp" presStyleCnt="0"/>
      <dgm:spPr/>
    </dgm:pt>
    <dgm:pt modelId="{DDA50A80-8524-42B6-8D95-273489FEBEAD}" type="pres">
      <dgm:prSet presAssocID="{6598DE4F-9E6F-402E-9F4E-B6F218FEA14B}" presName="compNode" presStyleCnt="0"/>
      <dgm:spPr/>
    </dgm:pt>
    <dgm:pt modelId="{B2A95EFE-FD7A-4FB5-AC39-F4C0B47C4E8B}" type="pres">
      <dgm:prSet presAssocID="{6598DE4F-9E6F-402E-9F4E-B6F218FEA14B}" presName="bkgdShape" presStyleLbl="node1" presStyleIdx="0" presStyleCnt="2"/>
      <dgm:spPr/>
      <dgm:t>
        <a:bodyPr/>
        <a:lstStyle/>
        <a:p>
          <a:endParaRPr lang="en-US"/>
        </a:p>
      </dgm:t>
    </dgm:pt>
    <dgm:pt modelId="{FDB4BC56-8A10-4BE5-A488-CC7A58CF8125}" type="pres">
      <dgm:prSet presAssocID="{6598DE4F-9E6F-402E-9F4E-B6F218FEA14B}" presName="nodeTx" presStyleLbl="node1" presStyleIdx="0" presStyleCnt="2">
        <dgm:presLayoutVars>
          <dgm:bulletEnabled val="1"/>
        </dgm:presLayoutVars>
      </dgm:prSet>
      <dgm:spPr/>
      <dgm:t>
        <a:bodyPr/>
        <a:lstStyle/>
        <a:p>
          <a:endParaRPr lang="en-US"/>
        </a:p>
      </dgm:t>
    </dgm:pt>
    <dgm:pt modelId="{808C2184-DED0-408D-8C25-966613CCE807}" type="pres">
      <dgm:prSet presAssocID="{6598DE4F-9E6F-402E-9F4E-B6F218FEA14B}" presName="invisiNode" presStyleLbl="node1" presStyleIdx="0" presStyleCnt="2"/>
      <dgm:spPr/>
    </dgm:pt>
    <dgm:pt modelId="{2A625115-7F3F-47D0-B8AD-E4887EB208DC}" type="pres">
      <dgm:prSet presAssocID="{6598DE4F-9E6F-402E-9F4E-B6F218FEA14B}" presName="imagNode" presStyleLbl="fgImgPlace1" presStyleIdx="0" presStyleCnt="2" custScaleX="58583" custScaleY="54691" custLinFactNeighborY="-26213"/>
      <dgm:spPr/>
    </dgm:pt>
    <dgm:pt modelId="{519BC806-126F-46FF-BAC7-F5268F8C4F30}" type="pres">
      <dgm:prSet presAssocID="{B2D9765C-02B3-434B-BCB7-049ABA381A5C}" presName="sibTrans" presStyleLbl="sibTrans2D1" presStyleIdx="0" presStyleCnt="0"/>
      <dgm:spPr/>
      <dgm:t>
        <a:bodyPr/>
        <a:lstStyle/>
        <a:p>
          <a:endParaRPr lang="en-US"/>
        </a:p>
      </dgm:t>
    </dgm:pt>
    <dgm:pt modelId="{63B8BA99-AA9C-43E9-B7A8-E175D938204F}" type="pres">
      <dgm:prSet presAssocID="{751C9A1C-5EA2-4A18-9672-452CC18A4C97}" presName="compNode" presStyleCnt="0"/>
      <dgm:spPr/>
    </dgm:pt>
    <dgm:pt modelId="{0E694ADF-338A-424E-8B2B-8D8EB633621C}" type="pres">
      <dgm:prSet presAssocID="{751C9A1C-5EA2-4A18-9672-452CC18A4C97}" presName="bkgdShape" presStyleLbl="node1" presStyleIdx="1" presStyleCnt="2" custLinFactNeighborX="819" custLinFactNeighborY="147"/>
      <dgm:spPr/>
      <dgm:t>
        <a:bodyPr/>
        <a:lstStyle/>
        <a:p>
          <a:endParaRPr lang="en-US"/>
        </a:p>
      </dgm:t>
    </dgm:pt>
    <dgm:pt modelId="{8C725FB2-497A-43A7-BD07-A53491C9A82B}" type="pres">
      <dgm:prSet presAssocID="{751C9A1C-5EA2-4A18-9672-452CC18A4C97}" presName="nodeTx" presStyleLbl="node1" presStyleIdx="1" presStyleCnt="2">
        <dgm:presLayoutVars>
          <dgm:bulletEnabled val="1"/>
        </dgm:presLayoutVars>
      </dgm:prSet>
      <dgm:spPr/>
      <dgm:t>
        <a:bodyPr/>
        <a:lstStyle/>
        <a:p>
          <a:endParaRPr lang="en-US"/>
        </a:p>
      </dgm:t>
    </dgm:pt>
    <dgm:pt modelId="{D52DC3BC-52DD-41FF-9C12-7BBA342DEB1B}" type="pres">
      <dgm:prSet presAssocID="{751C9A1C-5EA2-4A18-9672-452CC18A4C97}" presName="invisiNode" presStyleLbl="node1" presStyleIdx="1" presStyleCnt="2"/>
      <dgm:spPr/>
    </dgm:pt>
    <dgm:pt modelId="{731E05C7-115B-4497-8DD0-489A2A0EEC4D}" type="pres">
      <dgm:prSet presAssocID="{751C9A1C-5EA2-4A18-9672-452CC18A4C97}" presName="imagNode" presStyleLbl="fgImgPlace1" presStyleIdx="1" presStyleCnt="2" custScaleX="59546" custScaleY="54691" custLinFactNeighborX="0" custLinFactNeighborY="-27184"/>
      <dgm:spPr/>
    </dgm:pt>
  </dgm:ptLst>
  <dgm:cxnLst>
    <dgm:cxn modelId="{0381E204-C4FF-432D-B3FC-DBFB543DA237}" type="presOf" srcId="{751C9A1C-5EA2-4A18-9672-452CC18A4C97}" destId="{8C725FB2-497A-43A7-BD07-A53491C9A82B}" srcOrd="1" destOrd="0" presId="urn:microsoft.com/office/officeart/2005/8/layout/hList7"/>
    <dgm:cxn modelId="{EBE8FFB4-0C5F-4BEB-86B2-1262B81E997A}" type="presOf" srcId="{F0F46A19-D4ED-44C6-B55B-1F2C18794920}" destId="{C332DA03-92C4-4EF7-911D-78E44F207A4B}" srcOrd="0" destOrd="0" presId="urn:microsoft.com/office/officeart/2005/8/layout/hList7"/>
    <dgm:cxn modelId="{A7468FC5-AFCA-41B5-A52C-2B9A41D6CFE4}" type="presOf" srcId="{6598DE4F-9E6F-402E-9F4E-B6F218FEA14B}" destId="{FDB4BC56-8A10-4BE5-A488-CC7A58CF8125}" srcOrd="1" destOrd="0" presId="urn:microsoft.com/office/officeart/2005/8/layout/hList7"/>
    <dgm:cxn modelId="{21419C29-35DD-4347-882E-908015AC4E11}" type="presOf" srcId="{6598DE4F-9E6F-402E-9F4E-B6F218FEA14B}" destId="{B2A95EFE-FD7A-4FB5-AC39-F4C0B47C4E8B}" srcOrd="0" destOrd="0" presId="urn:microsoft.com/office/officeart/2005/8/layout/hList7"/>
    <dgm:cxn modelId="{036DEBDE-D4CD-4FC2-9B02-433F6B5698AC}" type="presOf" srcId="{B2D9765C-02B3-434B-BCB7-049ABA381A5C}" destId="{519BC806-126F-46FF-BAC7-F5268F8C4F30}" srcOrd="0" destOrd="0" presId="urn:microsoft.com/office/officeart/2005/8/layout/hList7"/>
    <dgm:cxn modelId="{00F8D4F1-8193-40FF-8135-91EFE2E9B537}" type="presOf" srcId="{751C9A1C-5EA2-4A18-9672-452CC18A4C97}" destId="{0E694ADF-338A-424E-8B2B-8D8EB633621C}" srcOrd="0" destOrd="0" presId="urn:microsoft.com/office/officeart/2005/8/layout/hList7"/>
    <dgm:cxn modelId="{FDE88A76-F96E-4640-95B9-01C06D528CBB}" srcId="{F0F46A19-D4ED-44C6-B55B-1F2C18794920}" destId="{6598DE4F-9E6F-402E-9F4E-B6F218FEA14B}" srcOrd="0" destOrd="0" parTransId="{8985898F-6F60-49DE-8A18-22E18CE66E04}" sibTransId="{B2D9765C-02B3-434B-BCB7-049ABA381A5C}"/>
    <dgm:cxn modelId="{7650F1C6-10E4-4D1E-B412-2D808383FEF7}" srcId="{F0F46A19-D4ED-44C6-B55B-1F2C18794920}" destId="{751C9A1C-5EA2-4A18-9672-452CC18A4C97}" srcOrd="1" destOrd="0" parTransId="{EB1518F8-59A3-46BD-AAFE-89FB2E8DA41E}" sibTransId="{C373E717-0A39-4270-9074-2D7DC0A96292}"/>
    <dgm:cxn modelId="{45183012-BEFD-4FE2-8204-E354F5967BD4}" type="presParOf" srcId="{C332DA03-92C4-4EF7-911D-78E44F207A4B}" destId="{FF0960A7-4410-4C67-AD26-3BF4400B3FCC}" srcOrd="0" destOrd="0" presId="urn:microsoft.com/office/officeart/2005/8/layout/hList7"/>
    <dgm:cxn modelId="{BDEAA685-9AD7-4ED3-A606-B7A1CAA37EE2}" type="presParOf" srcId="{C332DA03-92C4-4EF7-911D-78E44F207A4B}" destId="{0F88F43A-48FF-4CF6-A6D3-85BDE9BF5273}" srcOrd="1" destOrd="0" presId="urn:microsoft.com/office/officeart/2005/8/layout/hList7"/>
    <dgm:cxn modelId="{DD21E02B-B8BA-45B2-8992-E354D637116C}" type="presParOf" srcId="{0F88F43A-48FF-4CF6-A6D3-85BDE9BF5273}" destId="{DDA50A80-8524-42B6-8D95-273489FEBEAD}" srcOrd="0" destOrd="0" presId="urn:microsoft.com/office/officeart/2005/8/layout/hList7"/>
    <dgm:cxn modelId="{F19B3EBF-F964-4A87-8BFB-7FB2CE4EE4F1}" type="presParOf" srcId="{DDA50A80-8524-42B6-8D95-273489FEBEAD}" destId="{B2A95EFE-FD7A-4FB5-AC39-F4C0B47C4E8B}" srcOrd="0" destOrd="0" presId="urn:microsoft.com/office/officeart/2005/8/layout/hList7"/>
    <dgm:cxn modelId="{59534610-1AA4-4E88-BC79-5BA6F9107BBE}" type="presParOf" srcId="{DDA50A80-8524-42B6-8D95-273489FEBEAD}" destId="{FDB4BC56-8A10-4BE5-A488-CC7A58CF8125}" srcOrd="1" destOrd="0" presId="urn:microsoft.com/office/officeart/2005/8/layout/hList7"/>
    <dgm:cxn modelId="{EB0BF5F2-BBE2-42F0-BC97-23BD03435098}" type="presParOf" srcId="{DDA50A80-8524-42B6-8D95-273489FEBEAD}" destId="{808C2184-DED0-408D-8C25-966613CCE807}" srcOrd="2" destOrd="0" presId="urn:microsoft.com/office/officeart/2005/8/layout/hList7"/>
    <dgm:cxn modelId="{B8256B7E-6490-43AE-BBCE-78ED78456BA7}" type="presParOf" srcId="{DDA50A80-8524-42B6-8D95-273489FEBEAD}" destId="{2A625115-7F3F-47D0-B8AD-E4887EB208DC}" srcOrd="3" destOrd="0" presId="urn:microsoft.com/office/officeart/2005/8/layout/hList7"/>
    <dgm:cxn modelId="{A8DA5C9C-EAB2-4C07-95CC-1F1F192B5C65}" type="presParOf" srcId="{0F88F43A-48FF-4CF6-A6D3-85BDE9BF5273}" destId="{519BC806-126F-46FF-BAC7-F5268F8C4F30}" srcOrd="1" destOrd="0" presId="urn:microsoft.com/office/officeart/2005/8/layout/hList7"/>
    <dgm:cxn modelId="{931DF7E4-852A-49B1-9D13-C6FA17937738}" type="presParOf" srcId="{0F88F43A-48FF-4CF6-A6D3-85BDE9BF5273}" destId="{63B8BA99-AA9C-43E9-B7A8-E175D938204F}" srcOrd="2" destOrd="0" presId="urn:microsoft.com/office/officeart/2005/8/layout/hList7"/>
    <dgm:cxn modelId="{A597EF29-9E65-4E7F-BB3F-EF687FEFF5BD}" type="presParOf" srcId="{63B8BA99-AA9C-43E9-B7A8-E175D938204F}" destId="{0E694ADF-338A-424E-8B2B-8D8EB633621C}" srcOrd="0" destOrd="0" presId="urn:microsoft.com/office/officeart/2005/8/layout/hList7"/>
    <dgm:cxn modelId="{38074788-6AA2-4CB5-AB49-508F25364A6B}" type="presParOf" srcId="{63B8BA99-AA9C-43E9-B7A8-E175D938204F}" destId="{8C725FB2-497A-43A7-BD07-A53491C9A82B}" srcOrd="1" destOrd="0" presId="urn:microsoft.com/office/officeart/2005/8/layout/hList7"/>
    <dgm:cxn modelId="{97A7C615-4CAE-443E-9395-D374EBA69710}" type="presParOf" srcId="{63B8BA99-AA9C-43E9-B7A8-E175D938204F}" destId="{D52DC3BC-52DD-41FF-9C12-7BBA342DEB1B}" srcOrd="2" destOrd="0" presId="urn:microsoft.com/office/officeart/2005/8/layout/hList7"/>
    <dgm:cxn modelId="{5A2A9A0B-42C9-466F-8205-57509974DA77}" type="presParOf" srcId="{63B8BA99-AA9C-43E9-B7A8-E175D938204F}" destId="{731E05C7-115B-4497-8DD0-489A2A0EEC4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5EFE-FD7A-4FB5-AC39-F4C0B47C4E8B}">
      <dsp:nvSpPr>
        <dsp:cNvPr id="0" name=""/>
        <dsp:cNvSpPr/>
      </dsp:nvSpPr>
      <dsp:spPr>
        <a:xfrm>
          <a:off x="2207" y="0"/>
          <a:ext cx="3435027"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b="0" kern="1200" smtClean="0"/>
            <a:t>MỞ BÀI: Giới thiệu vấn đề cần bàn luận.</a:t>
          </a:r>
          <a:endParaRPr lang="en-US" sz="2800" b="0" kern="1200"/>
        </a:p>
      </dsp:txBody>
      <dsp:txXfrm>
        <a:off x="2207" y="1621096"/>
        <a:ext cx="3435027" cy="1621096"/>
      </dsp:txXfrm>
    </dsp:sp>
    <dsp:sp modelId="{2A625115-7F3F-47D0-B8AD-E4887EB208DC}">
      <dsp:nvSpPr>
        <dsp:cNvPr id="0" name=""/>
        <dsp:cNvSpPr/>
      </dsp:nvSpPr>
      <dsp:spPr>
        <a:xfrm>
          <a:off x="1324414" y="195140"/>
          <a:ext cx="790614"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E694ADF-338A-424E-8B2B-8D8EB633621C}">
      <dsp:nvSpPr>
        <dsp:cNvPr id="0" name=""/>
        <dsp:cNvSpPr/>
      </dsp:nvSpPr>
      <dsp:spPr>
        <a:xfrm>
          <a:off x="3568419" y="0"/>
          <a:ext cx="3435027"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smtClean="0"/>
            <a:t>THÂN BÀI: </a:t>
          </a:r>
        </a:p>
        <a:p>
          <a:pPr lvl="0" algn="l" defTabSz="889000">
            <a:lnSpc>
              <a:spcPct val="90000"/>
            </a:lnSpc>
            <a:spcBef>
              <a:spcPct val="0"/>
            </a:spcBef>
            <a:spcAft>
              <a:spcPct val="35000"/>
            </a:spcAft>
          </a:pPr>
          <a:r>
            <a:rPr lang="en-US" sz="2000" kern="1200" smtClean="0"/>
            <a:t>- Giải thích</a:t>
          </a:r>
        </a:p>
        <a:p>
          <a:pPr lvl="0" algn="l" defTabSz="889000">
            <a:lnSpc>
              <a:spcPct val="90000"/>
            </a:lnSpc>
            <a:spcBef>
              <a:spcPct val="0"/>
            </a:spcBef>
            <a:spcAft>
              <a:spcPct val="35000"/>
            </a:spcAft>
          </a:pPr>
          <a:r>
            <a:rPr lang="en-US" sz="2000" kern="1200" smtClean="0"/>
            <a:t>- Bình luận, phân tích</a:t>
          </a:r>
        </a:p>
        <a:p>
          <a:pPr lvl="0" algn="l" defTabSz="889000">
            <a:lnSpc>
              <a:spcPct val="90000"/>
            </a:lnSpc>
            <a:spcBef>
              <a:spcPct val="0"/>
            </a:spcBef>
            <a:spcAft>
              <a:spcPct val="35000"/>
            </a:spcAft>
          </a:pPr>
          <a:r>
            <a:rPr lang="en-US" sz="2000" kern="1200" smtClean="0"/>
            <a:t>- Chứng minh</a:t>
          </a:r>
        </a:p>
        <a:p>
          <a:pPr lvl="0" algn="l" defTabSz="889000">
            <a:lnSpc>
              <a:spcPct val="90000"/>
            </a:lnSpc>
            <a:spcBef>
              <a:spcPct val="0"/>
            </a:spcBef>
            <a:spcAft>
              <a:spcPct val="35000"/>
            </a:spcAft>
          </a:pPr>
          <a:r>
            <a:rPr lang="en-US" sz="2000" kern="1200" smtClean="0"/>
            <a:t>- Lật ngược vấn đề</a:t>
          </a:r>
        </a:p>
        <a:p>
          <a:pPr lvl="0" algn="l" defTabSz="889000">
            <a:lnSpc>
              <a:spcPct val="90000"/>
            </a:lnSpc>
            <a:spcBef>
              <a:spcPct val="0"/>
            </a:spcBef>
            <a:spcAft>
              <a:spcPct val="35000"/>
            </a:spcAft>
          </a:pPr>
          <a:r>
            <a:rPr lang="en-US" sz="2000" kern="1200" smtClean="0"/>
            <a:t>- Liên hệ bản thân</a:t>
          </a:r>
        </a:p>
        <a:p>
          <a:pPr lvl="0" algn="ctr" defTabSz="889000">
            <a:lnSpc>
              <a:spcPct val="90000"/>
            </a:lnSpc>
            <a:spcBef>
              <a:spcPct val="0"/>
            </a:spcBef>
            <a:spcAft>
              <a:spcPct val="35000"/>
            </a:spcAft>
          </a:pPr>
          <a:endParaRPr lang="en-US" sz="2000" kern="1200" smtClean="0"/>
        </a:p>
        <a:p>
          <a:pPr lvl="0" algn="ctr" defTabSz="889000">
            <a:lnSpc>
              <a:spcPct val="90000"/>
            </a:lnSpc>
            <a:spcBef>
              <a:spcPct val="0"/>
            </a:spcBef>
            <a:spcAft>
              <a:spcPct val="35000"/>
            </a:spcAft>
          </a:pPr>
          <a:endParaRPr lang="en-US" sz="2000" kern="1200"/>
        </a:p>
      </dsp:txBody>
      <dsp:txXfrm>
        <a:off x="3568419" y="1621096"/>
        <a:ext cx="3435027" cy="1621096"/>
      </dsp:txXfrm>
    </dsp:sp>
    <dsp:sp modelId="{731E05C7-115B-4497-8DD0-489A2A0EEC4D}">
      <dsp:nvSpPr>
        <dsp:cNvPr id="0" name=""/>
        <dsp:cNvSpPr/>
      </dsp:nvSpPr>
      <dsp:spPr>
        <a:xfrm>
          <a:off x="4855994" y="182035"/>
          <a:ext cx="803610"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D903CE6-E58D-4762-9C4B-3C4600DBBD44}">
      <dsp:nvSpPr>
        <dsp:cNvPr id="0" name=""/>
        <dsp:cNvSpPr/>
      </dsp:nvSpPr>
      <dsp:spPr>
        <a:xfrm>
          <a:off x="7078364" y="0"/>
          <a:ext cx="3435027"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KẾT BÀI:</a:t>
          </a:r>
        </a:p>
        <a:p>
          <a:pPr lvl="0" algn="ctr" defTabSz="889000">
            <a:lnSpc>
              <a:spcPct val="90000"/>
            </a:lnSpc>
            <a:spcBef>
              <a:spcPct val="0"/>
            </a:spcBef>
            <a:spcAft>
              <a:spcPct val="35000"/>
            </a:spcAft>
          </a:pPr>
          <a:r>
            <a:rPr lang="en-US" sz="2000" kern="1200" smtClean="0"/>
            <a:t>Khẳng định lại vấn đề bàn luận.</a:t>
          </a:r>
          <a:endParaRPr lang="en-US" sz="2000" kern="1200"/>
        </a:p>
      </dsp:txBody>
      <dsp:txXfrm>
        <a:off x="7078364" y="1621096"/>
        <a:ext cx="3435027" cy="1621096"/>
      </dsp:txXfrm>
    </dsp:sp>
    <dsp:sp modelId="{B6FB8C55-27F5-4B96-8324-2C0DAFCC2709}">
      <dsp:nvSpPr>
        <dsp:cNvPr id="0" name=""/>
        <dsp:cNvSpPr/>
      </dsp:nvSpPr>
      <dsp:spPr>
        <a:xfrm>
          <a:off x="8361359" y="155840"/>
          <a:ext cx="816620" cy="816687"/>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F0960A7-4410-4C67-AD26-3BF4400B3FCC}">
      <dsp:nvSpPr>
        <dsp:cNvPr id="0" name=""/>
        <dsp:cNvSpPr/>
      </dsp:nvSpPr>
      <dsp:spPr>
        <a:xfrm>
          <a:off x="420623" y="3249012"/>
          <a:ext cx="9674352" cy="594269"/>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5EFE-FD7A-4FB5-AC39-F4C0B47C4E8B}">
      <dsp:nvSpPr>
        <dsp:cNvPr id="0" name=""/>
        <dsp:cNvSpPr/>
      </dsp:nvSpPr>
      <dsp:spPr>
        <a:xfrm>
          <a:off x="4518" y="0"/>
          <a:ext cx="5175646" cy="502599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Chủ đề: Suy nghĩ của con người về sự trưởng thành.</a:t>
          </a:r>
          <a:endParaRPr lang="en-US" sz="2400" kern="1200"/>
        </a:p>
      </dsp:txBody>
      <dsp:txXfrm>
        <a:off x="4518" y="2010399"/>
        <a:ext cx="5175646" cy="2010399"/>
      </dsp:txXfrm>
    </dsp:sp>
    <dsp:sp modelId="{2A625115-7F3F-47D0-B8AD-E4887EB208DC}">
      <dsp:nvSpPr>
        <dsp:cNvPr id="0" name=""/>
        <dsp:cNvSpPr/>
      </dsp:nvSpPr>
      <dsp:spPr>
        <a:xfrm>
          <a:off x="2102102" y="242002"/>
          <a:ext cx="980478" cy="915340"/>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D903CE6-E58D-4762-9C4B-3C4600DBBD44}">
      <dsp:nvSpPr>
        <dsp:cNvPr id="0" name=""/>
        <dsp:cNvSpPr/>
      </dsp:nvSpPr>
      <dsp:spPr>
        <a:xfrm>
          <a:off x="5335434" y="0"/>
          <a:ext cx="5175646" cy="502599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smtClean="0"/>
            <a:t>Tính mạch lạc:</a:t>
          </a:r>
        </a:p>
        <a:p>
          <a:pPr lvl="0" algn="l" defTabSz="889000">
            <a:lnSpc>
              <a:spcPct val="90000"/>
            </a:lnSpc>
            <a:spcBef>
              <a:spcPct val="0"/>
            </a:spcBef>
            <a:spcAft>
              <a:spcPct val="35000"/>
            </a:spcAft>
          </a:pPr>
          <a:r>
            <a:rPr lang="en-US" sz="2000" kern="1200" smtClean="0"/>
            <a:t>- Đoạn văn được sắp xếp theo trình tự thời gian: Còn nhỏ - trưởng thành – về già -&gt; Cách sắp xếp logic, chặt chẽ, các câu bổ sung cho nhau.</a:t>
          </a:r>
        </a:p>
        <a:p>
          <a:pPr lvl="0" algn="l" defTabSz="889000">
            <a:lnSpc>
              <a:spcPct val="90000"/>
            </a:lnSpc>
            <a:spcBef>
              <a:spcPct val="0"/>
            </a:spcBef>
            <a:spcAft>
              <a:spcPct val="35000"/>
            </a:spcAft>
          </a:pPr>
          <a:r>
            <a:rPr lang="en-US" sz="2000" kern="1200" smtClean="0"/>
            <a:t>- Liên kết các câu bằng phép lặp cấu trúc: Khi – thì…</a:t>
          </a:r>
        </a:p>
        <a:p>
          <a:pPr lvl="0" algn="l" defTabSz="889000">
            <a:lnSpc>
              <a:spcPct val="90000"/>
            </a:lnSpc>
            <a:spcBef>
              <a:spcPct val="0"/>
            </a:spcBef>
            <a:spcAft>
              <a:spcPct val="35000"/>
            </a:spcAft>
          </a:pPr>
          <a:r>
            <a:rPr lang="en-US" sz="2000" kern="1200" smtClean="0"/>
            <a:t>- Tất cả các câu đều hướng về làm rõ chủ đề.</a:t>
          </a:r>
        </a:p>
        <a:p>
          <a:pPr lvl="0" algn="l" defTabSz="889000">
            <a:lnSpc>
              <a:spcPct val="90000"/>
            </a:lnSpc>
            <a:spcBef>
              <a:spcPct val="0"/>
            </a:spcBef>
            <a:spcAft>
              <a:spcPct val="35000"/>
            </a:spcAft>
          </a:pPr>
          <a:r>
            <a:rPr lang="en-US" sz="2000" kern="1200" smtClean="0"/>
            <a:t>- </a:t>
          </a:r>
          <a:endParaRPr lang="en-US" sz="2000" kern="1200"/>
        </a:p>
      </dsp:txBody>
      <dsp:txXfrm>
        <a:off x="5335434" y="2010399"/>
        <a:ext cx="5175646" cy="2010399"/>
      </dsp:txXfrm>
    </dsp:sp>
    <dsp:sp modelId="{B6FB8C55-27F5-4B96-8324-2C0DAFCC2709}">
      <dsp:nvSpPr>
        <dsp:cNvPr id="0" name=""/>
        <dsp:cNvSpPr/>
      </dsp:nvSpPr>
      <dsp:spPr>
        <a:xfrm>
          <a:off x="7384390" y="193265"/>
          <a:ext cx="1012730" cy="1012813"/>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F0960A7-4410-4C67-AD26-3BF4400B3FCC}">
      <dsp:nvSpPr>
        <dsp:cNvPr id="0" name=""/>
        <dsp:cNvSpPr/>
      </dsp:nvSpPr>
      <dsp:spPr>
        <a:xfrm>
          <a:off x="420623" y="4029257"/>
          <a:ext cx="9674352" cy="736982"/>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95EFE-FD7A-4FB5-AC39-F4C0B47C4E8B}">
      <dsp:nvSpPr>
        <dsp:cNvPr id="0" name=""/>
        <dsp:cNvSpPr/>
      </dsp:nvSpPr>
      <dsp:spPr>
        <a:xfrm>
          <a:off x="4518" y="0"/>
          <a:ext cx="5175646"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kern="1200" smtClean="0"/>
            <a:t>NỘI DUNG</a:t>
          </a:r>
        </a:p>
        <a:p>
          <a:pPr lvl="0" algn="l" defTabSz="1244600">
            <a:lnSpc>
              <a:spcPct val="90000"/>
            </a:lnSpc>
            <a:spcBef>
              <a:spcPct val="0"/>
            </a:spcBef>
            <a:spcAft>
              <a:spcPct val="35000"/>
            </a:spcAft>
          </a:pPr>
          <a:r>
            <a:rPr lang="pt-BR" sz="2800" kern="1200" smtClean="0"/>
            <a:t>Các phần, đoạn, câu:</a:t>
          </a:r>
          <a:endParaRPr lang="en-US" sz="2800" kern="1200" smtClean="0"/>
        </a:p>
        <a:p>
          <a:pPr lvl="0" algn="l" defTabSz="1244600">
            <a:lnSpc>
              <a:spcPct val="90000"/>
            </a:lnSpc>
            <a:spcBef>
              <a:spcPct val="0"/>
            </a:spcBef>
            <a:spcAft>
              <a:spcPct val="35000"/>
            </a:spcAft>
          </a:pPr>
          <a:r>
            <a:rPr lang="pt-BR" sz="2800" kern="1200" smtClean="0"/>
            <a:t>Đều nói về cùng đề tài, biểu hiện chủ đề chung xuyên suốt.</a:t>
          </a:r>
          <a:endParaRPr lang="en-US" sz="2800" kern="1200" smtClean="0"/>
        </a:p>
        <a:p>
          <a:pPr lvl="0" algn="ctr" defTabSz="1244600">
            <a:lnSpc>
              <a:spcPct val="90000"/>
            </a:lnSpc>
            <a:spcBef>
              <a:spcPct val="0"/>
            </a:spcBef>
            <a:spcAft>
              <a:spcPct val="35000"/>
            </a:spcAft>
          </a:pPr>
          <a:endParaRPr lang="en-US" sz="2400" kern="1200"/>
        </a:p>
      </dsp:txBody>
      <dsp:txXfrm>
        <a:off x="4518" y="1621096"/>
        <a:ext cx="5175646" cy="1621096"/>
      </dsp:txXfrm>
    </dsp:sp>
    <dsp:sp modelId="{2A625115-7F3F-47D0-B8AD-E4887EB208DC}">
      <dsp:nvSpPr>
        <dsp:cNvPr id="0" name=""/>
        <dsp:cNvSpPr/>
      </dsp:nvSpPr>
      <dsp:spPr>
        <a:xfrm>
          <a:off x="2197034" y="195140"/>
          <a:ext cx="790614"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E694ADF-338A-424E-8B2B-8D8EB633621C}">
      <dsp:nvSpPr>
        <dsp:cNvPr id="0" name=""/>
        <dsp:cNvSpPr/>
      </dsp:nvSpPr>
      <dsp:spPr>
        <a:xfrm>
          <a:off x="5339953" y="0"/>
          <a:ext cx="5175646" cy="405274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smtClean="0"/>
            <a:t>HÌNH THỨC</a:t>
          </a:r>
        </a:p>
        <a:p>
          <a:pPr lvl="0" algn="l" defTabSz="1066800">
            <a:lnSpc>
              <a:spcPct val="90000"/>
            </a:lnSpc>
            <a:spcBef>
              <a:spcPct val="0"/>
            </a:spcBef>
            <a:spcAft>
              <a:spcPct val="35000"/>
            </a:spcAft>
          </a:pPr>
          <a:r>
            <a:rPr lang="pt-BR" sz="2400" kern="1200" smtClean="0"/>
            <a:t>Các phần, đoạn, câu: Được sắp xếp theo một trình tự hợp lý</a:t>
          </a:r>
          <a:endParaRPr lang="en-US" sz="2400" kern="1200" smtClean="0"/>
        </a:p>
      </dsp:txBody>
      <dsp:txXfrm>
        <a:off x="5339953" y="1621096"/>
        <a:ext cx="5175646" cy="1621096"/>
      </dsp:txXfrm>
    </dsp:sp>
    <dsp:sp modelId="{731E05C7-115B-4497-8DD0-489A2A0EEC4D}">
      <dsp:nvSpPr>
        <dsp:cNvPr id="0" name=""/>
        <dsp:cNvSpPr/>
      </dsp:nvSpPr>
      <dsp:spPr>
        <a:xfrm>
          <a:off x="7521452" y="182035"/>
          <a:ext cx="803610" cy="738089"/>
        </a:xfrm>
        <a:prstGeom prst="ellipse">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F0960A7-4410-4C67-AD26-3BF4400B3FCC}">
      <dsp:nvSpPr>
        <dsp:cNvPr id="0" name=""/>
        <dsp:cNvSpPr/>
      </dsp:nvSpPr>
      <dsp:spPr>
        <a:xfrm flipV="1">
          <a:off x="420623" y="3400956"/>
          <a:ext cx="9674352" cy="651783"/>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57853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199141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182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404016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F32AD2-04E3-4892-B43E-492863B1AD2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79978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F32AD2-04E3-4892-B43E-492863B1AD2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167861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F32AD2-04E3-4892-B43E-492863B1AD24}"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89233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F32AD2-04E3-4892-B43E-492863B1AD24}"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4003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32AD2-04E3-4892-B43E-492863B1AD24}"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366590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32AD2-04E3-4892-B43E-492863B1AD2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3140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32AD2-04E3-4892-B43E-492863B1AD2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471A6-B64D-4741-A672-436DF5DB4DB2}" type="slidenum">
              <a:rPr lang="en-US" smtClean="0"/>
              <a:t>‹#›</a:t>
            </a:fld>
            <a:endParaRPr lang="en-US"/>
          </a:p>
        </p:txBody>
      </p:sp>
    </p:spTree>
    <p:extLst>
      <p:ext uri="{BB962C8B-B14F-4D97-AF65-F5344CB8AC3E}">
        <p14:creationId xmlns:p14="http://schemas.microsoft.com/office/powerpoint/2010/main" val="212482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32AD2-04E3-4892-B43E-492863B1AD24}" type="datetimeFigureOut">
              <a:rPr lang="en-US" smtClean="0"/>
              <a:t>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471A6-B64D-4741-A672-436DF5DB4DB2}" type="slidenum">
              <a:rPr lang="en-US" smtClean="0"/>
              <a:t>‹#›</a:t>
            </a:fld>
            <a:endParaRPr lang="en-US"/>
          </a:p>
        </p:txBody>
      </p:sp>
    </p:spTree>
    <p:extLst>
      <p:ext uri="{BB962C8B-B14F-4D97-AF65-F5344CB8AC3E}">
        <p14:creationId xmlns:p14="http://schemas.microsoft.com/office/powerpoint/2010/main" val="185972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a:blipFill>
            <a:blip r:embed="rId2"/>
            <a:stretch>
              <a:fillRect/>
            </a:stretch>
          </a:blipFill>
        </p:spPr>
        <p:txBody>
          <a:bodyPr/>
          <a:lstStyle/>
          <a:p>
            <a:endParaRPr lang="en-US"/>
          </a:p>
        </p:txBody>
      </p:sp>
    </p:spTree>
    <p:extLst>
      <p:ext uri="{BB962C8B-B14F-4D97-AF65-F5344CB8AC3E}">
        <p14:creationId xmlns:p14="http://schemas.microsoft.com/office/powerpoint/2010/main" val="2949452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1057"/>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88720" y="548639"/>
            <a:ext cx="9952892" cy="53879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smtClean="0"/>
              <a:t>PHIẾU BÀI TẬP: Đọc đoạn văn sau, xác định phương thức liên kết? Chỉ ra dấu hiệu của phương thức liên kết đó?</a:t>
            </a:r>
          </a:p>
          <a:p>
            <a:pPr algn="just"/>
            <a:r>
              <a:rPr lang="en-US" sz="2800" smtClean="0"/>
              <a:t>Những người lính trên chặng đường hành quân gian khổ. Dù trải qua khắc nghiệt của chiến tranh nhưng trong các anh vẫn luôn có sự yêu đời, lạc quan và hơn hết là tâm hồn thơ mộng. Ngày qua ngày, tháng qua tháng, năm qua năm, các anh làm bạn với màn trời, chiếu đất. Rải hồn trên chiến đường máu lửa, bảo vệ quê hương tươi đẹp, đất nước phồn vinh. Các anh ra đi nhưng công lao của các anh còn sống mãi.</a:t>
            </a:r>
            <a:endParaRPr lang="en-US" sz="2800"/>
          </a:p>
        </p:txBody>
      </p:sp>
    </p:spTree>
    <p:extLst>
      <p:ext uri="{BB962C8B-B14F-4D97-AF65-F5344CB8AC3E}">
        <p14:creationId xmlns:p14="http://schemas.microsoft.com/office/powerpoint/2010/main" val="30485453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75657" y="365125"/>
            <a:ext cx="9993086" cy="56046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smtClean="0">
                <a:solidFill>
                  <a:srgbClr val="FF0000"/>
                </a:solidFill>
              </a:rPr>
              <a:t>Hướng dẫn trả lời:</a:t>
            </a:r>
          </a:p>
          <a:p>
            <a:pPr algn="just"/>
            <a:r>
              <a:rPr lang="en-US" sz="3200" smtClean="0">
                <a:solidFill>
                  <a:schemeClr val="tx1"/>
                </a:solidFill>
              </a:rPr>
              <a:t>Liên kết hình thức được thể hiện ở việc đoạn văn sử dụng các phương tiện của ngôn ngữ để nối các câu:</a:t>
            </a:r>
          </a:p>
          <a:p>
            <a:pPr marL="457200" indent="-457200" algn="just">
              <a:buFontTx/>
              <a:buChar char="-"/>
            </a:pPr>
            <a:r>
              <a:rPr lang="en-US" sz="3200" smtClean="0">
                <a:solidFill>
                  <a:schemeClr val="tx1"/>
                </a:solidFill>
              </a:rPr>
              <a:t>Quan hệ từ: Dù … Nhưng</a:t>
            </a:r>
          </a:p>
          <a:p>
            <a:pPr marL="457200" indent="-457200" algn="just">
              <a:buFontTx/>
              <a:buChar char="-"/>
            </a:pPr>
            <a:r>
              <a:rPr lang="en-US" sz="3200" smtClean="0">
                <a:solidFill>
                  <a:schemeClr val="tx1"/>
                </a:solidFill>
              </a:rPr>
              <a:t>Phép thế: Những người lính -&gt; các anh</a:t>
            </a:r>
          </a:p>
          <a:p>
            <a:pPr marL="457200" indent="-457200" algn="just">
              <a:buFontTx/>
              <a:buChar char="-"/>
            </a:pPr>
            <a:r>
              <a:rPr lang="en-US" sz="3200" smtClean="0">
                <a:solidFill>
                  <a:schemeClr val="tx1"/>
                </a:solidFill>
              </a:rPr>
              <a:t>Phép lặp: Ngày qua ngày, tháng qua tháng, năm qua năm</a:t>
            </a:r>
          </a:p>
          <a:p>
            <a:pPr marL="457200" indent="-457200" algn="just">
              <a:buFontTx/>
              <a:buChar char="-"/>
            </a:pPr>
            <a:r>
              <a:rPr lang="en-US" sz="3200" smtClean="0">
                <a:solidFill>
                  <a:schemeClr val="tx1"/>
                </a:solidFill>
              </a:rPr>
              <a:t>Phép liên tưởng: Rải hồn – ra đi</a:t>
            </a:r>
          </a:p>
          <a:p>
            <a:pPr algn="just"/>
            <a:endParaRPr lang="en-US" sz="3200" smtClean="0">
              <a:solidFill>
                <a:schemeClr val="tx1"/>
              </a:solidFill>
            </a:endParaRPr>
          </a:p>
        </p:txBody>
      </p:sp>
    </p:spTree>
    <p:extLst>
      <p:ext uri="{BB962C8B-B14F-4D97-AF65-F5344CB8AC3E}">
        <p14:creationId xmlns:p14="http://schemas.microsoft.com/office/powerpoint/2010/main" val="5722771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4867421" y="365125"/>
            <a:ext cx="1856936" cy="15474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t>LIÊN KẾT</a:t>
            </a:r>
            <a:endParaRPr lang="en-US" sz="3600"/>
          </a:p>
        </p:txBody>
      </p:sp>
      <p:sp>
        <p:nvSpPr>
          <p:cNvPr id="5" name="Oval 4"/>
          <p:cNvSpPr/>
          <p:nvPr/>
        </p:nvSpPr>
        <p:spPr>
          <a:xfrm>
            <a:off x="1308295" y="2363372"/>
            <a:ext cx="4417256" cy="29542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t>Liên kết nội dung: Thể hiện liên kết về chủ </a:t>
            </a:r>
            <a:r>
              <a:rPr lang="en-US" sz="3200"/>
              <a:t>đề </a:t>
            </a:r>
            <a:endParaRPr lang="en-US" sz="3200"/>
          </a:p>
        </p:txBody>
      </p:sp>
      <p:sp>
        <p:nvSpPr>
          <p:cNvPr id="6" name="Oval 5"/>
          <p:cNvSpPr/>
          <p:nvPr/>
        </p:nvSpPr>
        <p:spPr>
          <a:xfrm>
            <a:off x="6312877" y="2239304"/>
            <a:ext cx="4453597" cy="307828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a:t>Liên kết hình </a:t>
            </a:r>
            <a:r>
              <a:rPr lang="en-US" sz="2800"/>
              <a:t>thức</a:t>
            </a:r>
            <a:r>
              <a:rPr lang="en-US" sz="2800" smtClean="0"/>
              <a:t>: </a:t>
            </a:r>
            <a:r>
              <a:rPr lang="en-US" sz="2800"/>
              <a:t>sử dụng các phương tiện liên kết của ngôn ngữ để nối các câu, các đoạn với nhau</a:t>
            </a:r>
          </a:p>
        </p:txBody>
      </p:sp>
      <p:cxnSp>
        <p:nvCxnSpPr>
          <p:cNvPr id="9" name="Straight Arrow Connector 8"/>
          <p:cNvCxnSpPr>
            <a:stCxn id="4" idx="4"/>
          </p:cNvCxnSpPr>
          <p:nvPr/>
        </p:nvCxnSpPr>
        <p:spPr>
          <a:xfrm flipH="1">
            <a:off x="4740814" y="1912571"/>
            <a:ext cx="1055075" cy="718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6" idx="1"/>
          </p:cNvCxnSpPr>
          <p:nvPr/>
        </p:nvCxnSpPr>
        <p:spPr>
          <a:xfrm>
            <a:off x="5795889" y="1912571"/>
            <a:ext cx="1169202" cy="77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652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9497" y="1031964"/>
            <a:ext cx="9144000" cy="5382903"/>
          </a:xfrm>
        </p:spPr>
        <p:txBody>
          <a:bodyPr>
            <a:normAutofit/>
          </a:bodyPr>
          <a:lstStyle/>
          <a:p>
            <a:r>
              <a:rPr lang="en-US" sz="9600" b="1" smtClean="0">
                <a:solidFill>
                  <a:srgbClr val="FF0000"/>
                </a:solidFill>
                <a:latin typeface="Times New Roman" panose="02020603050405020304" pitchFamily="18" charset="0"/>
                <a:cs typeface="Times New Roman" panose="02020603050405020304" pitchFamily="18" charset="0"/>
              </a:rPr>
              <a:t>II. </a:t>
            </a:r>
            <a:r>
              <a:rPr lang="en-US" sz="9600" b="1" smtClean="0">
                <a:solidFill>
                  <a:srgbClr val="FF0000"/>
                </a:solidFill>
                <a:latin typeface="Times New Roman" panose="02020603050405020304" pitchFamily="18" charset="0"/>
                <a:cs typeface="Times New Roman" panose="02020603050405020304" pitchFamily="18" charset="0"/>
              </a:rPr>
              <a:t>Bố cục trong văn bản</a:t>
            </a:r>
            <a:br>
              <a:rPr lang="en-US" sz="9600" b="1" smtClean="0">
                <a:solidFill>
                  <a:srgbClr val="FF0000"/>
                </a:solidFill>
                <a:latin typeface="Times New Roman" panose="02020603050405020304" pitchFamily="18" charset="0"/>
                <a:cs typeface="Times New Roman" panose="02020603050405020304" pitchFamily="18" charset="0"/>
              </a:rPr>
            </a:br>
            <a:endParaRPr lang="en-US" sz="9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207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79828"/>
            <a:ext cx="5112434" cy="8721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t>CÂU HỎI ÔN TẬP</a:t>
            </a:r>
            <a:endParaRPr lang="en-US" sz="3200"/>
          </a:p>
        </p:txBody>
      </p:sp>
      <p:sp>
        <p:nvSpPr>
          <p:cNvPr id="5" name="Rounded Rectangle 4"/>
          <p:cNvSpPr/>
          <p:nvPr/>
        </p:nvSpPr>
        <p:spPr>
          <a:xfrm>
            <a:off x="820029" y="1705390"/>
            <a:ext cx="10261209" cy="44715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smtClean="0"/>
              <a:t>Bố </a:t>
            </a:r>
            <a:r>
              <a:rPr lang="en-US" sz="3200"/>
              <a:t>cục trong văn bản là gì?</a:t>
            </a:r>
          </a:p>
          <a:p>
            <a:r>
              <a:rPr lang="en-US" sz="3200"/>
              <a:t>Các yêu cầu cần có trong một văn bản.</a:t>
            </a:r>
          </a:p>
          <a:p>
            <a:pPr marL="457200" indent="-457200">
              <a:buFontTx/>
              <a:buChar char="-"/>
            </a:pPr>
            <a:r>
              <a:rPr lang="en-US" sz="3200"/>
              <a:t>Nội dung?</a:t>
            </a:r>
          </a:p>
          <a:p>
            <a:pPr marL="457200" indent="-457200">
              <a:buFontTx/>
              <a:buChar char="-"/>
            </a:pPr>
            <a:r>
              <a:rPr lang="en-US" sz="3200"/>
              <a:t>Cách sắp xếp các chi tiết, sự việc…?</a:t>
            </a:r>
          </a:p>
          <a:p>
            <a:pPr marL="457200" indent="-457200">
              <a:buFontTx/>
              <a:buChar char="-"/>
            </a:pPr>
            <a:r>
              <a:rPr lang="en-US" sz="3200"/>
              <a:t>Bố </a:t>
            </a:r>
            <a:r>
              <a:rPr lang="en-US" sz="3200"/>
              <a:t>cục</a:t>
            </a:r>
            <a:r>
              <a:rPr lang="en-US" sz="3200" smtClean="0"/>
              <a:t>?</a:t>
            </a:r>
          </a:p>
          <a:p>
            <a:endParaRPr lang="en-US" sz="3200" smtClean="0"/>
          </a:p>
        </p:txBody>
      </p:sp>
    </p:spTree>
    <p:extLst>
      <p:ext uri="{BB962C8B-B14F-4D97-AF65-F5344CB8AC3E}">
        <p14:creationId xmlns:p14="http://schemas.microsoft.com/office/powerpoint/2010/main" val="3232230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24222" y="225084"/>
            <a:ext cx="9144000" cy="1392701"/>
          </a:xfrm>
        </p:spPr>
        <p:txBody>
          <a:bodyPr>
            <a:normAutofit/>
          </a:bodyPr>
          <a:lstStyle/>
          <a:p>
            <a:endParaRPr lang="en-US" sz="4800" i="1">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24222" y="1619794"/>
            <a:ext cx="8543778" cy="4990012"/>
          </a:xfrm>
        </p:spPr>
        <p:txBody>
          <a:bodyPr>
            <a:normAutofit/>
          </a:bodyPr>
          <a:lstStyle/>
          <a:p>
            <a:pPr algn="l"/>
            <a:endParaRPr lang="en-US">
              <a:latin typeface="Times New Roman" panose="02020603050405020304" pitchFamily="18" charset="0"/>
              <a:cs typeface="Times New Roman" panose="02020603050405020304" pitchFamily="18" charset="0"/>
            </a:endParaRPr>
          </a:p>
        </p:txBody>
      </p:sp>
      <p:sp>
        <p:nvSpPr>
          <p:cNvPr id="4" name="Rounded Rectangle 3"/>
          <p:cNvSpPr/>
          <p:nvPr/>
        </p:nvSpPr>
        <p:spPr>
          <a:xfrm>
            <a:off x="2532185" y="295422"/>
            <a:ext cx="3863926" cy="61897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t>GỢI Ý TRẢ LỜI</a:t>
            </a:r>
            <a:endParaRPr lang="en-US" sz="3200"/>
          </a:p>
        </p:txBody>
      </p:sp>
      <p:sp>
        <p:nvSpPr>
          <p:cNvPr id="5" name="Rounded Rectangle 4"/>
          <p:cNvSpPr/>
          <p:nvPr/>
        </p:nvSpPr>
        <p:spPr>
          <a:xfrm>
            <a:off x="2124222" y="1111348"/>
            <a:ext cx="8525021" cy="55969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200" i="1" smtClean="0">
                <a:solidFill>
                  <a:srgbClr val="FF0000"/>
                </a:solidFill>
              </a:rPr>
              <a:t>1. Khái niệm</a:t>
            </a:r>
          </a:p>
          <a:p>
            <a:pPr marL="457200" indent="-457200" algn="just">
              <a:buFontTx/>
              <a:buChar char="-"/>
            </a:pPr>
            <a:r>
              <a:rPr lang="pt-BR" sz="3200" smtClean="0"/>
              <a:t>Là </a:t>
            </a:r>
            <a:r>
              <a:rPr lang="pt-BR" sz="3200"/>
              <a:t>sự bố trí các ý, sắp xếp các phần các đoạn theo một trình tự hợp lý</a:t>
            </a:r>
            <a:r>
              <a:rPr lang="pt-BR" sz="3200"/>
              <a:t>. </a:t>
            </a:r>
            <a:endParaRPr lang="pt-BR" sz="3200" smtClean="0"/>
          </a:p>
          <a:p>
            <a:pPr algn="just"/>
            <a:r>
              <a:rPr lang="pt-BR" sz="3200" i="1" smtClean="0">
                <a:solidFill>
                  <a:srgbClr val="FF0000"/>
                </a:solidFill>
              </a:rPr>
              <a:t>2. Nội dung, hình thức.</a:t>
            </a:r>
            <a:endParaRPr lang="en-US" sz="3200" i="1">
              <a:solidFill>
                <a:srgbClr val="FF0000"/>
              </a:solidFill>
            </a:endParaRPr>
          </a:p>
          <a:p>
            <a:pPr algn="just"/>
            <a:r>
              <a:rPr lang="pt-BR" sz="3200"/>
              <a:t>- Các phần, các đoạn phải có:</a:t>
            </a:r>
            <a:endParaRPr lang="en-US" sz="3200"/>
          </a:p>
          <a:p>
            <a:pPr algn="just"/>
            <a:r>
              <a:rPr lang="pt-BR" sz="3200"/>
              <a:t>  + Nội dung vừa thống nhất chặt chẽ, vừa phân biệt rạch ròi.</a:t>
            </a:r>
            <a:endParaRPr lang="en-US" sz="3200"/>
          </a:p>
          <a:p>
            <a:pPr algn="just"/>
            <a:r>
              <a:rPr lang="pt-BR" sz="3200"/>
              <a:t>  + Được sắp xếp theo một trình tự hợp lý.</a:t>
            </a:r>
            <a:endParaRPr lang="en-US" sz="3200"/>
          </a:p>
          <a:p>
            <a:pPr algn="just"/>
            <a:r>
              <a:rPr lang="pt-BR" sz="3200"/>
              <a:t>- 3 phần: mở bài-thân bài-kết bài</a:t>
            </a:r>
            <a:endParaRPr lang="en-US" sz="3200"/>
          </a:p>
        </p:txBody>
      </p:sp>
    </p:spTree>
    <p:extLst>
      <p:ext uri="{BB962C8B-B14F-4D97-AF65-F5344CB8AC3E}">
        <p14:creationId xmlns:p14="http://schemas.microsoft.com/office/powerpoint/2010/main" val="3211581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478303"/>
            <a:ext cx="105156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PHIẾU BÀI TẬP</a:t>
            </a:r>
            <a:r>
              <a:rPr lang="en-US" sz="2800" smtClean="0">
                <a:latin typeface="Times New Roman" panose="02020603050405020304" pitchFamily="18" charset="0"/>
                <a:cs typeface="Times New Roman" panose="02020603050405020304" pitchFamily="18" charset="0"/>
              </a:rPr>
              <a:t>: Xác định bố cục khi triển khai chủ đề “Tình mẫu tử”?</a:t>
            </a:r>
          </a:p>
          <a:p>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838200" y="1589649"/>
            <a:ext cx="10515600" cy="4587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000" smtClean="0"/>
              <a:t>HƯỚNG DẪN TRẢ LỜI:</a:t>
            </a:r>
          </a:p>
          <a:p>
            <a:pPr marL="342900" indent="-342900" algn="just">
              <a:buAutoNum type="arabicPeriod"/>
            </a:pPr>
            <a:r>
              <a:rPr lang="en-US" sz="2000" smtClean="0"/>
              <a:t>Mở bài: Giới thiệu chủ đề “Tình mẫu tử”</a:t>
            </a:r>
          </a:p>
          <a:p>
            <a:pPr marL="342900" indent="-342900" algn="just">
              <a:buAutoNum type="arabicPeriod"/>
            </a:pPr>
            <a:r>
              <a:rPr lang="en-US" sz="2000" smtClean="0"/>
              <a:t>Thân bài:</a:t>
            </a:r>
          </a:p>
          <a:p>
            <a:pPr marL="285750" indent="-285750" algn="just">
              <a:buFontTx/>
              <a:buChar char="-"/>
            </a:pPr>
            <a:r>
              <a:rPr lang="en-US" sz="2000" smtClean="0"/>
              <a:t>Giải thích “Tình mẫu tử” là gì? (Tình cảm thiêng liêng của mẹ dành cho con…)</a:t>
            </a:r>
          </a:p>
          <a:p>
            <a:pPr marL="285750" indent="-285750" algn="just">
              <a:buFontTx/>
              <a:buChar char="-"/>
            </a:pPr>
            <a:r>
              <a:rPr lang="en-US" sz="2000" smtClean="0"/>
              <a:t>Bình luận và phân tích về những biểu hiện của tình mẫu tử?</a:t>
            </a:r>
          </a:p>
          <a:p>
            <a:pPr algn="just"/>
            <a:r>
              <a:rPr lang="en-US" sz="2000" smtClean="0"/>
              <a:t>( + Trong cuộc sống người mẹ luôn yêu thương, chăm sóc, mang đến cho con những điều tuyệt với nhất…</a:t>
            </a:r>
          </a:p>
          <a:p>
            <a:pPr algn="just"/>
            <a:r>
              <a:rPr lang="en-US" sz="2000" smtClean="0"/>
              <a:t>+ Mẹ bao dung, vị tha, hết lòng hi sinh vì con cái…)</a:t>
            </a:r>
          </a:p>
          <a:p>
            <a:pPr marL="285750" indent="-285750" algn="just">
              <a:buFontTx/>
              <a:buChar char="-"/>
            </a:pPr>
            <a:r>
              <a:rPr lang="en-US" sz="2000" smtClean="0"/>
              <a:t>Chứng minh? ( Mẹ lo lắng cho chúng ta từng bữa ăn, giấc ngủ. Trằn trọc lo nghĩ sớm khuya chỉ mong con có thể có cuộc sống bình an, trưởng thành khôn lớn…)</a:t>
            </a:r>
          </a:p>
          <a:p>
            <a:pPr marL="285750" indent="-285750" algn="just">
              <a:buFontTx/>
              <a:buChar char="-"/>
            </a:pPr>
            <a:r>
              <a:rPr lang="en-US" sz="2000" smtClean="0"/>
              <a:t>Lật ngược vấn đề (Đưa ra những dẫn chứng xấu trong xã hội)</a:t>
            </a:r>
          </a:p>
          <a:p>
            <a:pPr marL="285750" indent="-285750" algn="just">
              <a:buFontTx/>
              <a:buChar char="-"/>
            </a:pPr>
            <a:r>
              <a:rPr lang="en-US" sz="2000" smtClean="0"/>
              <a:t>Liên hệ bản thân</a:t>
            </a:r>
          </a:p>
          <a:p>
            <a:pPr algn="just"/>
            <a:r>
              <a:rPr lang="en-US" sz="2000" smtClean="0"/>
              <a:t>3. Kết bài: Khẳng định lại vấn đề?</a:t>
            </a:r>
          </a:p>
          <a:p>
            <a:pPr algn="just"/>
            <a:endParaRPr lang="en-US" smtClean="0"/>
          </a:p>
          <a:p>
            <a:pPr marL="285750" indent="-285750" algn="just">
              <a:buFontTx/>
              <a:buChar char="-"/>
            </a:pPr>
            <a:endParaRPr lang="en-US"/>
          </a:p>
        </p:txBody>
      </p:sp>
    </p:spTree>
    <p:extLst>
      <p:ext uri="{BB962C8B-B14F-4D97-AF65-F5344CB8AC3E}">
        <p14:creationId xmlns:p14="http://schemas.microsoft.com/office/powerpoint/2010/main" val="700453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62713948"/>
              </p:ext>
            </p:extLst>
          </p:nvPr>
        </p:nvGraphicFramePr>
        <p:xfrm>
          <a:off x="838200" y="2124223"/>
          <a:ext cx="10515600" cy="405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3577883" y="1215585"/>
            <a:ext cx="5036234" cy="6324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BỐ CỤC TRONG VĂN BẢN</a:t>
            </a:r>
            <a:endParaRPr lang="en-US" sz="3200"/>
          </a:p>
        </p:txBody>
      </p:sp>
    </p:spTree>
    <p:extLst>
      <p:ext uri="{BB962C8B-B14F-4D97-AF65-F5344CB8AC3E}">
        <p14:creationId xmlns:p14="http://schemas.microsoft.com/office/powerpoint/2010/main" val="3062910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825625"/>
            <a:ext cx="10289345" cy="40265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400" smtClean="0"/>
              <a:t>Mạch lạc trong văn bản là gì?</a:t>
            </a:r>
          </a:p>
          <a:p>
            <a:pPr algn="just"/>
            <a:r>
              <a:rPr lang="en-US" sz="4400" smtClean="0"/>
              <a:t>Mạch lạc trong văn bản được thể hiện như thế nào?</a:t>
            </a:r>
          </a:p>
          <a:p>
            <a:pPr marL="571500" indent="-571500" algn="just">
              <a:buFontTx/>
              <a:buChar char="-"/>
            </a:pPr>
            <a:r>
              <a:rPr lang="en-US" sz="4400" smtClean="0"/>
              <a:t>Đề tài, chủ đề</a:t>
            </a:r>
          </a:p>
          <a:p>
            <a:pPr marL="571500" indent="-571500" algn="just">
              <a:buFontTx/>
              <a:buChar char="-"/>
            </a:pPr>
            <a:r>
              <a:rPr lang="en-US" sz="4400" smtClean="0"/>
              <a:t>Cách sắp xếp các phần, các câu, các đoạn.</a:t>
            </a:r>
            <a:endParaRPr lang="en-US" sz="4400"/>
          </a:p>
        </p:txBody>
      </p:sp>
      <p:sp>
        <p:nvSpPr>
          <p:cNvPr id="5" name="Rounded Rectangle 4"/>
          <p:cNvSpPr/>
          <p:nvPr/>
        </p:nvSpPr>
        <p:spPr>
          <a:xfrm>
            <a:off x="1125415" y="464234"/>
            <a:ext cx="5809957"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smtClean="0"/>
              <a:t>CÂU HỎI ÔN TẬP</a:t>
            </a:r>
            <a:endParaRPr lang="en-US" sz="4000"/>
          </a:p>
        </p:txBody>
      </p:sp>
    </p:spTree>
    <p:extLst>
      <p:ext uri="{BB962C8B-B14F-4D97-AF65-F5344CB8AC3E}">
        <p14:creationId xmlns:p14="http://schemas.microsoft.com/office/powerpoint/2010/main" val="2870110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i="1" smtClean="0">
                <a:solidFill>
                  <a:srgbClr val="FF0000"/>
                </a:solidFill>
              </a:rPr>
              <a:t>III. Mạch lạc </a:t>
            </a:r>
          </a:p>
          <a:p>
            <a:pPr marL="0" indent="0" algn="ctr">
              <a:buNone/>
            </a:pPr>
            <a:r>
              <a:rPr lang="en-US" sz="9600" i="1" smtClean="0">
                <a:solidFill>
                  <a:srgbClr val="FF0000"/>
                </a:solidFill>
              </a:rPr>
              <a:t>trong văn bản</a:t>
            </a:r>
            <a:endParaRPr lang="en-US" sz="9600" i="1">
              <a:solidFill>
                <a:srgbClr val="FF0000"/>
              </a:solidFill>
            </a:endParaRPr>
          </a:p>
        </p:txBody>
      </p:sp>
    </p:spTree>
    <p:extLst>
      <p:ext uri="{BB962C8B-B14F-4D97-AF65-F5344CB8AC3E}">
        <p14:creationId xmlns:p14="http://schemas.microsoft.com/office/powerpoint/2010/main" val="35428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70671" y="365125"/>
            <a:ext cx="6344529" cy="886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HOẠT ĐỘNG KHỞI ĐỘNG</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838201" y="1825624"/>
            <a:ext cx="10275276" cy="42234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smtClean="0">
                <a:latin typeface="Times New Roman" panose="02020603050405020304" pitchFamily="18" charset="0"/>
                <a:cs typeface="Times New Roman" panose="02020603050405020304" pitchFamily="18" charset="0"/>
              </a:rPr>
              <a:t>ĐỂ TẠO LẬP MỘT VĂN BẢN, CẦN CHÚ Ý ĐẾN NHỮNG YẾU TỐ NÀO?</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59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8774"/>
            <a:ext cx="9144000" cy="1335426"/>
          </a:xfrm>
        </p:spPr>
        <p:txBody>
          <a:bodyPr>
            <a:normAutofit/>
          </a:bodyPr>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704200"/>
            <a:ext cx="9144000" cy="4637314"/>
          </a:xfrm>
        </p:spPr>
        <p:txBody>
          <a:bodyPr>
            <a:normAutofit/>
          </a:bodyPr>
          <a:lstStyle/>
          <a:p>
            <a:endParaRPr lang="nl-NL" i="1" smtClean="0">
              <a:solidFill>
                <a:srgbClr val="FF0000"/>
              </a:solidFill>
            </a:endParaRPr>
          </a:p>
          <a:p>
            <a:endParaRPr lang="en-US"/>
          </a:p>
        </p:txBody>
      </p:sp>
      <p:sp>
        <p:nvSpPr>
          <p:cNvPr id="4" name="Rounded Rectangle 3"/>
          <p:cNvSpPr/>
          <p:nvPr/>
        </p:nvSpPr>
        <p:spPr>
          <a:xfrm>
            <a:off x="1524000" y="267286"/>
            <a:ext cx="4215618" cy="6330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GỢI Ý TRẢ LỜI</a:t>
            </a:r>
            <a:endParaRPr lang="en-US" sz="3200"/>
          </a:p>
        </p:txBody>
      </p:sp>
      <p:sp>
        <p:nvSpPr>
          <p:cNvPr id="5" name="Rounded Rectangle 4"/>
          <p:cNvSpPr/>
          <p:nvPr/>
        </p:nvSpPr>
        <p:spPr>
          <a:xfrm>
            <a:off x="1631852" y="1111349"/>
            <a:ext cx="9036148" cy="5331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200" i="1" smtClean="0">
                <a:solidFill>
                  <a:srgbClr val="FF0000"/>
                </a:solidFill>
              </a:rPr>
              <a:t>1. Khái niệm.</a:t>
            </a:r>
          </a:p>
          <a:p>
            <a:pPr marL="457200" indent="-457200" algn="just">
              <a:buFontTx/>
              <a:buChar char="-"/>
            </a:pPr>
            <a:r>
              <a:rPr lang="pt-BR" sz="3200" smtClean="0"/>
              <a:t>Mạch </a:t>
            </a:r>
            <a:r>
              <a:rPr lang="pt-BR" sz="3200"/>
              <a:t>lạc là sự kết nối các câu, các đoạn, các ý trên một ý chủ đạo, thống </a:t>
            </a:r>
            <a:r>
              <a:rPr lang="pt-BR" sz="3200"/>
              <a:t>nhất</a:t>
            </a:r>
            <a:r>
              <a:rPr lang="pt-BR" sz="3200" smtClean="0"/>
              <a:t>.</a:t>
            </a:r>
          </a:p>
          <a:p>
            <a:pPr algn="just"/>
            <a:r>
              <a:rPr lang="pt-BR" sz="3200" i="1" smtClean="0">
                <a:solidFill>
                  <a:srgbClr val="FF0000"/>
                </a:solidFill>
              </a:rPr>
              <a:t>2. Nội dung, hình thức.</a:t>
            </a:r>
            <a:endParaRPr lang="en-US" sz="3200" i="1">
              <a:solidFill>
                <a:srgbClr val="FF0000"/>
              </a:solidFill>
            </a:endParaRPr>
          </a:p>
          <a:p>
            <a:pPr algn="just"/>
            <a:r>
              <a:rPr lang="pt-BR" sz="3200"/>
              <a:t>- Các phần, đoạn, câu:</a:t>
            </a:r>
            <a:endParaRPr lang="en-US" sz="3200"/>
          </a:p>
          <a:p>
            <a:pPr algn="just"/>
            <a:r>
              <a:rPr lang="pt-BR" sz="3200"/>
              <a:t>  + Đều nói về cùng đề tài, biểu hiện chủ đề chung xuyên suốt.</a:t>
            </a:r>
            <a:endParaRPr lang="en-US" sz="3200"/>
          </a:p>
          <a:p>
            <a:pPr algn="just"/>
            <a:r>
              <a:rPr lang="pt-BR" sz="3200"/>
              <a:t>  + Được sắp xếp theo một trình tự hợp lý</a:t>
            </a:r>
            <a:endParaRPr lang="en-US" sz="3200"/>
          </a:p>
        </p:txBody>
      </p:sp>
    </p:spTree>
    <p:extLst>
      <p:ext uri="{BB962C8B-B14F-4D97-AF65-F5344CB8AC3E}">
        <p14:creationId xmlns:p14="http://schemas.microsoft.com/office/powerpoint/2010/main" val="1711069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98806" y="464234"/>
            <a:ext cx="10354994" cy="53879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400"/>
              <a:t>PHIẾU BÀI TẬP:</a:t>
            </a:r>
          </a:p>
          <a:p>
            <a:pPr algn="just"/>
            <a:r>
              <a:rPr lang="en-US" sz="3600" smtClean="0"/>
              <a:t>Đọc đoạn văn sau, nhận xét chủ đề, tính mạch lạc trong đoạn.</a:t>
            </a:r>
          </a:p>
          <a:p>
            <a:pPr algn="just"/>
            <a:r>
              <a:rPr lang="en-US" sz="3600" smtClean="0"/>
              <a:t>Khi còn nhỏ thì con người mong muốn bản thân có thể lớn nhanh. Khi trưởng thành thì họ lại mong có thể quay về thời thơ ấu. Và khi họ đã về già thì họ hoài niệm lại thời còn trẻ.</a:t>
            </a:r>
          </a:p>
          <a:p>
            <a:pPr algn="just"/>
            <a:endParaRPr lang="en-US" sz="4400"/>
          </a:p>
          <a:p>
            <a:pPr marL="457200" indent="-457200" algn="just">
              <a:buFontTx/>
              <a:buChar char="-"/>
            </a:pPr>
            <a:endParaRPr lang="en-US" sz="1200"/>
          </a:p>
        </p:txBody>
      </p:sp>
    </p:spTree>
    <p:extLst>
      <p:ext uri="{BB962C8B-B14F-4D97-AF65-F5344CB8AC3E}">
        <p14:creationId xmlns:p14="http://schemas.microsoft.com/office/powerpoint/2010/main" val="3954879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1078120"/>
              </p:ext>
            </p:extLst>
          </p:nvPr>
        </p:nvGraphicFramePr>
        <p:xfrm>
          <a:off x="838200" y="1832000"/>
          <a:ext cx="10515600" cy="502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4551485" y="1058276"/>
            <a:ext cx="2912012" cy="6324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ĐOẠN VĂN</a:t>
            </a:r>
            <a:endParaRPr lang="en-US" sz="3200"/>
          </a:p>
        </p:txBody>
      </p:sp>
      <p:sp>
        <p:nvSpPr>
          <p:cNvPr id="10" name="Rounded Rectangle 9"/>
          <p:cNvSpPr/>
          <p:nvPr/>
        </p:nvSpPr>
        <p:spPr>
          <a:xfrm>
            <a:off x="838200" y="506437"/>
            <a:ext cx="2734994" cy="7347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t>GỢI Ý TRẢ LỜI</a:t>
            </a:r>
            <a:endParaRPr lang="en-US" sz="2400"/>
          </a:p>
        </p:txBody>
      </p:sp>
    </p:spTree>
    <p:extLst>
      <p:ext uri="{BB962C8B-B14F-4D97-AF65-F5344CB8AC3E}">
        <p14:creationId xmlns:p14="http://schemas.microsoft.com/office/powerpoint/2010/main" val="48363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73942056"/>
              </p:ext>
            </p:extLst>
          </p:nvPr>
        </p:nvGraphicFramePr>
        <p:xfrm>
          <a:off x="838200" y="2124223"/>
          <a:ext cx="10515600" cy="405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3289495" y="624741"/>
            <a:ext cx="5613009" cy="10659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Mạch lạch trong văn bản</a:t>
            </a:r>
            <a:endParaRPr lang="en-US" sz="3200"/>
          </a:p>
        </p:txBody>
      </p:sp>
    </p:spTree>
    <p:extLst>
      <p:ext uri="{BB962C8B-B14F-4D97-AF65-F5344CB8AC3E}">
        <p14:creationId xmlns:p14="http://schemas.microsoft.com/office/powerpoint/2010/main" val="267280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1156" y="1528353"/>
            <a:ext cx="7596555" cy="2312127"/>
          </a:xfrm>
        </p:spPr>
        <p:txBody>
          <a:bodyPr>
            <a:normAutofit/>
          </a:bodyPr>
          <a:lstStyle/>
          <a:p>
            <a:r>
              <a:rPr lang="en-US" sz="9600" i="1" smtClean="0">
                <a:solidFill>
                  <a:srgbClr val="FF0000"/>
                </a:solidFill>
                <a:latin typeface="Times New Roman" panose="02020603050405020304" pitchFamily="18" charset="0"/>
                <a:cs typeface="Times New Roman" panose="02020603050405020304" pitchFamily="18" charset="0"/>
              </a:rPr>
              <a:t>LUYỆN TẬP</a:t>
            </a:r>
            <a:endParaRPr lang="en-US" sz="96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564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0263"/>
            <a:ext cx="9144000" cy="875211"/>
          </a:xfrm>
        </p:spPr>
        <p:txBody>
          <a:bodyPr>
            <a:normAutofit/>
          </a:bodyPr>
          <a:lstStyle/>
          <a:p>
            <a:r>
              <a:rPr lang="en-US" sz="4000" b="1" i="1" u="sng" smtClean="0">
                <a:solidFill>
                  <a:srgbClr val="FF0000"/>
                </a:solidFill>
                <a:latin typeface="Times New Roman" panose="02020603050405020304" pitchFamily="18" charset="0"/>
                <a:cs typeface="Times New Roman" panose="02020603050405020304" pitchFamily="18" charset="0"/>
              </a:rPr>
              <a:t>1. </a:t>
            </a:r>
            <a:r>
              <a:rPr lang="en-US" sz="4000" b="1" i="1" u="sng" smtClean="0">
                <a:solidFill>
                  <a:srgbClr val="FF0000"/>
                </a:solidFill>
                <a:latin typeface="Times New Roman" panose="02020603050405020304" pitchFamily="18" charset="0"/>
                <a:cs typeface="Times New Roman" panose="02020603050405020304" pitchFamily="18" charset="0"/>
              </a:rPr>
              <a:t>LIÊN KẾT TRONG VĂN BẢN</a:t>
            </a:r>
            <a:endParaRPr lang="en-US" sz="4000" b="1" i="1" u="sng">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528354"/>
            <a:ext cx="9144000" cy="4506686"/>
          </a:xfrm>
        </p:spPr>
        <p:txBody>
          <a:bodyPr>
            <a:normAutofit/>
          </a:bodyPr>
          <a:lstStyle/>
          <a:p>
            <a:pPr algn="just"/>
            <a:r>
              <a:rPr lang="en-US" sz="3200" b="1"/>
              <a:t>Bài tập 1</a:t>
            </a:r>
            <a:r>
              <a:rPr lang="en-US" sz="3200" b="1"/>
              <a:t>: </a:t>
            </a:r>
            <a:r>
              <a:rPr lang="en-US" sz="3200" b="1" smtClean="0"/>
              <a:t>Đọc </a:t>
            </a:r>
            <a:r>
              <a:rPr lang="en-US" sz="3200" b="1"/>
              <a:t>các văn bản sau và chỉ ra sự chưa thống nhất của chúng. Hãy sửa lại để đoạn văn đảm bảo tính thống nhất.</a:t>
            </a:r>
            <a:endParaRPr lang="en-US" sz="3200"/>
          </a:p>
          <a:p>
            <a:pPr algn="just"/>
            <a:r>
              <a:rPr lang="en-US" sz="3200" i="1"/>
              <a:t>Một ngày kia, còn xa lắm, ngày đó con sẽ biết thế nào là không ngủ được. Giấc ngủ đến với con dễ dàng như uống li sữa, ăn một cái kẹo. Gương mặt thanh thoát của đứa trẻ tựa nghiêng trên gối mềm, đôi môi hé mở thỉnh thoảng chúm lại như đang mút kẹo.</a:t>
            </a:r>
            <a:endParaRPr lang="en-US" sz="3200"/>
          </a:p>
        </p:txBody>
      </p:sp>
    </p:spTree>
    <p:extLst>
      <p:ext uri="{BB962C8B-B14F-4D97-AF65-F5344CB8AC3E}">
        <p14:creationId xmlns:p14="http://schemas.microsoft.com/office/powerpoint/2010/main" val="39077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012874" y="365125"/>
            <a:ext cx="4740812" cy="7462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t>GỢI Ý TRẢ LỜI</a:t>
            </a:r>
            <a:endParaRPr lang="en-US" sz="3600"/>
          </a:p>
        </p:txBody>
      </p:sp>
      <p:sp>
        <p:nvSpPr>
          <p:cNvPr id="5" name="Rounded Rectangle 4"/>
          <p:cNvSpPr/>
          <p:nvPr/>
        </p:nvSpPr>
        <p:spPr>
          <a:xfrm>
            <a:off x="998806" y="1308295"/>
            <a:ext cx="10227212" cy="49799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smtClean="0"/>
              <a:t>Bài tập 1: </a:t>
            </a:r>
            <a:endParaRPr lang="en-US" sz="2800" smtClean="0"/>
          </a:p>
          <a:p>
            <a:pPr algn="just"/>
            <a:r>
              <a:rPr lang="en-US" sz="2800" smtClean="0"/>
              <a:t>Đoạn văn trên còn thiếu sự liên kết giữa các câu trên phương diện ngôn ngữ về khía cạnh thời gian, làm cho mối quan hệ giữa các câu không được đảm đảm bảo. Vì vậy có thể sửa như sau:</a:t>
            </a:r>
          </a:p>
          <a:p>
            <a:pPr algn="just"/>
            <a:r>
              <a:rPr lang="en-US" sz="2800" i="1" smtClean="0"/>
              <a:t>        Một ngày kia, còn xa lắm, ngày đó con sẽ biết thế nào là ko ngủ được. </a:t>
            </a:r>
            <a:r>
              <a:rPr lang="en-US" sz="2800" b="1" i="1" smtClean="0"/>
              <a:t>Còn bây giờ,</a:t>
            </a:r>
            <a:r>
              <a:rPr lang="en-US" sz="2800" i="1" smtClean="0"/>
              <a:t> giấc ngủ đến với con dễ dàng như uống li sữa, ăn một cái kẹo. Gương mặt thanh thoát của đứa trẻ tựa nghiêng trên gối mềm, đôi môi hé mở thỉnh thoảng chúm lại như đang mút kẹo.</a:t>
            </a:r>
            <a:endParaRPr lang="en-US" sz="2800"/>
          </a:p>
        </p:txBody>
      </p:sp>
    </p:spTree>
    <p:extLst>
      <p:ext uri="{BB962C8B-B14F-4D97-AF65-F5344CB8AC3E}">
        <p14:creationId xmlns:p14="http://schemas.microsoft.com/office/powerpoint/2010/main" val="2495810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238205"/>
          </a:xfrm>
        </p:spPr>
        <p:txBody>
          <a:bodyPr>
            <a:normAutofit/>
          </a:bodyPr>
          <a:lstStyle/>
          <a:p>
            <a:pPr algn="just"/>
            <a:r>
              <a:rPr lang="en-US" sz="3200" b="1"/>
              <a:t>Bài tập 2: Đọc hai đoạn văn sau và thực hiện các yêu cầu ở dưới:</a:t>
            </a:r>
            <a:endParaRPr lang="en-US" sz="3200"/>
          </a:p>
          <a:p>
            <a:pPr algn="just"/>
            <a:r>
              <a:rPr lang="en-US" sz="3200" i="1"/>
              <a:t>(1) En-ri-cô yêu dấu của bố! Việc học quả là khó nhọc đối với con. Như mẹ đã nói, con vẫn chưa đến trường với thái độ hăm hở và vẻ mặt tươi cười. Nhưng con thử nghĩ xem, một ngày sẽ trống trải biết bao nếu con không đến trường…. Sách vở là vũ khí của con, lớp học là đơn vị của con, trận địa là cả hoàn cầu và chiến thắng là nền văn minh nhân loại ...</a:t>
            </a:r>
            <a:endParaRPr lang="en-US" sz="3200"/>
          </a:p>
          <a:p>
            <a:pPr algn="just"/>
            <a:r>
              <a:rPr lang="en-US" sz="3200"/>
              <a:t>(Theo Ét-môn-đô đơ A-mi-xi, Những tấm lòng cao cả)</a:t>
            </a:r>
          </a:p>
        </p:txBody>
      </p:sp>
    </p:spTree>
    <p:extLst>
      <p:ext uri="{BB962C8B-B14F-4D97-AF65-F5344CB8AC3E}">
        <p14:creationId xmlns:p14="http://schemas.microsoft.com/office/powerpoint/2010/main" val="6781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2461846" y="590550"/>
            <a:ext cx="8891954" cy="5586413"/>
          </a:xfrm>
        </p:spPr>
        <p:txBody>
          <a:bodyPr>
            <a:noAutofit/>
          </a:bodyPr>
          <a:lstStyle/>
          <a:p>
            <a:pPr marL="0" indent="0" algn="just">
              <a:buNone/>
            </a:pPr>
            <a:r>
              <a:rPr lang="en-US" sz="3600"/>
              <a:t>(</a:t>
            </a:r>
            <a:r>
              <a:rPr lang="en-US" sz="3600" i="1"/>
              <a:t>2) Bố nhớ, cách đây mấy năm, mẹ đã phải thức suốt đêm, cúi mính trên chiếc nôi trông chừng hơi thở hổn hển của con, quằn quại vì nỗi lo sợ, khóc nức nở khi nghĩ rằng có thể mất con!.....… Người mẹ sẵn sàng bỏ hết một năm hạnh phúc để tránh cho con một giờ đau đớn, người mẹ có thể đi ăn xin để nuôi con, có thể hi sinh tính mạng để cứu sống con!</a:t>
            </a:r>
            <a:endParaRPr lang="en-US" sz="3600"/>
          </a:p>
          <a:p>
            <a:pPr marL="0" indent="0" algn="just">
              <a:buNone/>
            </a:pPr>
            <a:r>
              <a:rPr lang="en-US" sz="3600"/>
              <a:t>(Theo Ét-môn-đô đơ A-mi-xi, Những tấm lòng cao cả)</a:t>
            </a:r>
          </a:p>
        </p:txBody>
      </p:sp>
    </p:spTree>
    <p:extLst>
      <p:ext uri="{BB962C8B-B14F-4D97-AF65-F5344CB8AC3E}">
        <p14:creationId xmlns:p14="http://schemas.microsoft.com/office/powerpoint/2010/main" val="561691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00891"/>
            <a:ext cx="9144000" cy="5238206"/>
          </a:xfrm>
        </p:spPr>
        <p:txBody>
          <a:bodyPr/>
          <a:lstStyle/>
          <a:p>
            <a:endParaRPr lang="en-US"/>
          </a:p>
        </p:txBody>
      </p:sp>
      <p:sp>
        <p:nvSpPr>
          <p:cNvPr id="4" name="Rounded Rectangle 3"/>
          <p:cNvSpPr/>
          <p:nvPr/>
        </p:nvSpPr>
        <p:spPr>
          <a:xfrm>
            <a:off x="1881051" y="966651"/>
            <a:ext cx="8647612" cy="47026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3200" b="1"/>
              <a:t>a. Xác định nội dung chính và đặt nhan đề cho mỗi đoạn văn trên.</a:t>
            </a:r>
            <a:endParaRPr lang="en-US" sz="3200"/>
          </a:p>
          <a:p>
            <a:pPr algn="just"/>
            <a:r>
              <a:rPr lang="vi-VN" sz="3200" b="1"/>
              <a:t>b. Nội dung hai đoạn văn trên có gì giống với văn bản Cổng trường mở ra của Lý Lan ?</a:t>
            </a:r>
            <a:endParaRPr lang="en-US" sz="3200"/>
          </a:p>
          <a:p>
            <a:pPr algn="just"/>
            <a:r>
              <a:rPr lang="vi-VN" sz="3200" b="1"/>
              <a:t>c. Em hãy viết một đến hai câu vào đầu hoặc cuối mỗi đoạn văn để khái quát lại nội dung </a:t>
            </a:r>
            <a:r>
              <a:rPr lang="vi-VN" sz="3200" b="1"/>
              <a:t>của </a:t>
            </a:r>
            <a:r>
              <a:rPr lang="vi-VN" sz="3200" b="1" smtClean="0"/>
              <a:t>đoạn</a:t>
            </a:r>
            <a:r>
              <a:rPr lang="en-US" sz="3200" b="1" smtClean="0"/>
              <a:t>?</a:t>
            </a:r>
            <a:endParaRPr lang="en-US" sz="3200"/>
          </a:p>
        </p:txBody>
      </p:sp>
    </p:spTree>
    <p:extLst>
      <p:ext uri="{BB962C8B-B14F-4D97-AF65-F5344CB8AC3E}">
        <p14:creationId xmlns:p14="http://schemas.microsoft.com/office/powerpoint/2010/main" val="4117042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0505"/>
            <a:ext cx="9144000" cy="2797461"/>
          </a:xfrm>
        </p:spPr>
        <p:txBody>
          <a:bodyPr>
            <a:normAutofit fontScale="90000"/>
          </a:bodyPr>
          <a:lstStyle/>
          <a:p>
            <a:r>
              <a:rPr lang="en-US" sz="5400" b="1">
                <a:solidFill>
                  <a:srgbClr val="FF0000"/>
                </a:solidFill>
                <a:latin typeface="Times New Roman" panose="02020603050405020304" pitchFamily="18" charset="0"/>
                <a:cs typeface="Times New Roman" panose="02020603050405020304" pitchFamily="18" charset="0"/>
              </a:rPr>
              <a:t>CHUYÊN </a:t>
            </a:r>
            <a:r>
              <a:rPr lang="en-US" sz="5400" b="1" smtClean="0">
                <a:solidFill>
                  <a:srgbClr val="FF0000"/>
                </a:solidFill>
                <a:latin typeface="Times New Roman" panose="02020603050405020304" pitchFamily="18" charset="0"/>
                <a:cs typeface="Times New Roman" panose="02020603050405020304" pitchFamily="18" charset="0"/>
              </a:rPr>
              <a:t>ĐỀ </a:t>
            </a:r>
            <a:br>
              <a:rPr lang="en-US" sz="5400" b="1" smtClean="0">
                <a:solidFill>
                  <a:srgbClr val="FF0000"/>
                </a:solidFill>
                <a:latin typeface="Times New Roman" panose="02020603050405020304" pitchFamily="18" charset="0"/>
                <a:cs typeface="Times New Roman" panose="02020603050405020304" pitchFamily="18" charset="0"/>
              </a:rPr>
            </a:br>
            <a:r>
              <a:rPr lang="en-US" sz="5400" b="1" smtClean="0">
                <a:solidFill>
                  <a:srgbClr val="FF0000"/>
                </a:solidFill>
                <a:latin typeface="Times New Roman" panose="02020603050405020304" pitchFamily="18" charset="0"/>
                <a:cs typeface="Times New Roman" panose="02020603050405020304" pitchFamily="18" charset="0"/>
              </a:rPr>
              <a:t>CÁC KĨ NĂNG TẠO LẬP TRONG VĂN BẢN</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endParaRPr lang="en-US" sz="400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2897945"/>
            <a:ext cx="9144000" cy="2359855"/>
          </a:xfrm>
        </p:spPr>
        <p:txBody>
          <a:bodyPr>
            <a:normAutofit/>
          </a:bodyPr>
          <a:lstStyle/>
          <a:p>
            <a:pPr marL="571500" indent="-571500">
              <a:buFontTx/>
              <a:buChar char="-"/>
            </a:pPr>
            <a:r>
              <a:rPr lang="en-US" sz="4000" b="1" smtClean="0">
                <a:latin typeface="Times New Roman" panose="02020603050405020304" pitchFamily="18" charset="0"/>
                <a:cs typeface="Times New Roman" panose="02020603050405020304" pitchFamily="18" charset="0"/>
              </a:rPr>
              <a:t>Liên kết trong văn bản</a:t>
            </a:r>
          </a:p>
          <a:p>
            <a:pPr marL="571500" indent="-571500">
              <a:buFontTx/>
              <a:buChar char="-"/>
            </a:pPr>
            <a:r>
              <a:rPr lang="en-US" sz="4000" b="1" smtClean="0">
                <a:latin typeface="Times New Roman" panose="02020603050405020304" pitchFamily="18" charset="0"/>
                <a:cs typeface="Times New Roman" panose="02020603050405020304" pitchFamily="18" charset="0"/>
              </a:rPr>
              <a:t>Bố cục trong văn bản</a:t>
            </a:r>
          </a:p>
          <a:p>
            <a:pPr marL="571500" indent="-571500">
              <a:buFontTx/>
              <a:buChar char="-"/>
            </a:pPr>
            <a:r>
              <a:rPr lang="en-US" sz="4000" b="1" smtClean="0">
                <a:latin typeface="Times New Roman" panose="02020603050405020304" pitchFamily="18" charset="0"/>
                <a:cs typeface="Times New Roman" panose="02020603050405020304" pitchFamily="18" charset="0"/>
              </a:rPr>
              <a:t>Mạch lạc trong văn bản</a:t>
            </a:r>
            <a:endParaRPr lang="en-US" sz="4000"/>
          </a:p>
        </p:txBody>
      </p:sp>
    </p:spTree>
    <p:extLst>
      <p:ext uri="{BB962C8B-B14F-4D97-AF65-F5344CB8AC3E}">
        <p14:creationId xmlns:p14="http://schemas.microsoft.com/office/powerpoint/2010/main" val="2097289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1012873"/>
            <a:ext cx="10515600" cy="51640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b="1"/>
              <a:t>a</a:t>
            </a:r>
            <a:r>
              <a:rPr lang="en-US" sz="3200"/>
              <a:t>.Nội dung đoạn 1: Người bố giảng dạy cho En-ri- cô về vai trò của việc học tập. Nhan đề: </a:t>
            </a:r>
            <a:r>
              <a:rPr lang="en-US" sz="3200" b="1"/>
              <a:t>Vai trò của việc học.</a:t>
            </a:r>
            <a:endParaRPr lang="en-US" sz="3200"/>
          </a:p>
          <a:p>
            <a:pPr algn="just"/>
            <a:r>
              <a:rPr lang="en-US" sz="3200"/>
              <a:t>Nội dung đoạn 2: Sự hi sinh và tình yêu thương của người mẹ dành cho con. Nhan đề: </a:t>
            </a:r>
            <a:r>
              <a:rPr lang="en-US" sz="3200" b="1"/>
              <a:t>Tình thương của mẹ</a:t>
            </a:r>
            <a:endParaRPr lang="en-US" sz="3200"/>
          </a:p>
          <a:p>
            <a:pPr algn="just"/>
            <a:r>
              <a:rPr lang="en-US" sz="3200" b="1"/>
              <a:t>b.</a:t>
            </a:r>
            <a:r>
              <a:rPr lang="en-US" sz="3200"/>
              <a:t> Nội dung của hai đoạn văn trên trong văn bản Những tấm lòng cao cả có nét giống với văn bản Cổng trường mở ra là đều đề cập đến vai trò quan trọng của giáo dục nhà trường và tình thương yêu sâu sắc của gia đình dành cho con cái.</a:t>
            </a:r>
          </a:p>
        </p:txBody>
      </p:sp>
      <p:sp>
        <p:nvSpPr>
          <p:cNvPr id="5" name="Rounded Rectangle 4"/>
          <p:cNvSpPr/>
          <p:nvPr/>
        </p:nvSpPr>
        <p:spPr>
          <a:xfrm>
            <a:off x="1083212" y="281354"/>
            <a:ext cx="4628271" cy="5767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smtClean="0"/>
              <a:t>GỢI Ý TRẢ LỜI</a:t>
            </a:r>
            <a:endParaRPr lang="en-US" sz="3200"/>
          </a:p>
        </p:txBody>
      </p:sp>
    </p:spTree>
    <p:extLst>
      <p:ext uri="{BB962C8B-B14F-4D97-AF65-F5344CB8AC3E}">
        <p14:creationId xmlns:p14="http://schemas.microsoft.com/office/powerpoint/2010/main" val="3382537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604911"/>
            <a:ext cx="10515600" cy="5572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i="1"/>
              <a:t>c. Thêm câu chủ đề cho mỗi đoạn</a:t>
            </a:r>
            <a:endParaRPr lang="en-US" sz="2400"/>
          </a:p>
          <a:p>
            <a:r>
              <a:rPr lang="en-US" sz="2400" smtClean="0"/>
              <a:t>(1) En-ri-cô </a:t>
            </a:r>
            <a:r>
              <a:rPr lang="en-US" sz="2400"/>
              <a:t>yêu dấu của bố ! Việc học quả là khó nhọc đối với con. Như mẹ đã nói, con vẫn chưa đến trường với thái độ hăm hở và vẻ mặt tươi cười. Nhưng con thử nghĩ xem, một ngày sẽ trống trải biết bao nếu con không đến trường. Và chắc chắn chỉ một tuần lễ thôi, thế nào </a:t>
            </a:r>
            <a:r>
              <a:rPr lang="en-US" sz="2400"/>
              <a:t>con </a:t>
            </a:r>
            <a:r>
              <a:rPr lang="en-US" sz="2400" smtClean="0"/>
              <a:t>cũng </a:t>
            </a:r>
            <a:r>
              <a:rPr lang="en-US" sz="2400"/>
              <a:t>xin trở lại lớp học. Hiện nay tất cả thiếu niên đều đi học, En-ri-cô yêu dấu ạ. Con hãy nghĩ đến những người </a:t>
            </a:r>
            <a:r>
              <a:rPr lang="en-US" sz="2400"/>
              <a:t>thợ </a:t>
            </a:r>
            <a:r>
              <a:rPr lang="en-US" sz="2400" smtClean="0"/>
              <a:t>tối </a:t>
            </a:r>
            <a:r>
              <a:rPr lang="en-US" sz="2400"/>
              <a:t>vẫn đến trường sau khi lao động vất vả suốt ngày ; hãy nghĩ đến những cô gái đã đi học ngày chủ nhật vì cả tuần lễ phải bận rộn trong các xưởng </a:t>
            </a:r>
            <a:r>
              <a:rPr lang="en-US" sz="2400"/>
              <a:t>thợ</a:t>
            </a:r>
            <a:r>
              <a:rPr lang="en-US" sz="2400" smtClean="0"/>
              <a:t>, đến </a:t>
            </a:r>
            <a:r>
              <a:rPr lang="en-US" sz="2400"/>
              <a:t>những người lính ở thao trường trở về là đã viết viết, đọc đọc. Con hãy nghĩ đến những cậu bé câm và mù mà vẫn phải học [...]. Hãy can đảm lên con, người lính nhỏ của đạo quân mênh mông ấy. Sách vở là vũ khí của con, lớp học là đơn vị của con, trận địa là cả hoàn cầu và chiến thắng là nền văn minh nhân loại ...</a:t>
            </a:r>
            <a:r>
              <a:rPr lang="en-US" sz="2400" b="1"/>
              <a:t>Con phải hiểu việc học có vai trò vô cùng quan trọng đối với mỗi người và sự phát triển của nhân loại.</a:t>
            </a:r>
            <a:endParaRPr lang="en-US" sz="2400"/>
          </a:p>
        </p:txBody>
      </p:sp>
    </p:spTree>
    <p:extLst>
      <p:ext uri="{BB962C8B-B14F-4D97-AF65-F5344CB8AC3E}">
        <p14:creationId xmlns:p14="http://schemas.microsoft.com/office/powerpoint/2010/main" val="215939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548640"/>
            <a:ext cx="10359683" cy="56283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b="1"/>
              <a:t>Mẹ của con rất yêu thương con và luôn dành những điều tốt đẹp nhất cho con</a:t>
            </a:r>
            <a:r>
              <a:rPr lang="en-US" sz="3200"/>
              <a:t>. Bố nhớ, cách đây mấy năm, mẹ đã phải thức suốt đêm, cúi mính trên chiếc nôi trông chừng hơi thở hổn hển của con, quằn quại vì nỗi lo sợ, khóc nức nở khi nghĩ rằng có thể mất con!.... Nhớ lại điều ấy, bố ko thể nén được cơn tức giận đối với con. Hãy nghĩ xem, En-ri-cô à! Con mà lại xúc phạm đến mẹ con ư? Người mẹ sẵn sàng bỏ hết một năm hạnh phúc để tránh cho con một giờ đau đớn, người mẹ có thể đi ăn xin để nuôi con, có thể hi sinh tính mạng để cứu sống con.</a:t>
            </a:r>
            <a:endParaRPr lang="en-US" sz="3200"/>
          </a:p>
        </p:txBody>
      </p:sp>
    </p:spTree>
    <p:extLst>
      <p:ext uri="{BB962C8B-B14F-4D97-AF65-F5344CB8AC3E}">
        <p14:creationId xmlns:p14="http://schemas.microsoft.com/office/powerpoint/2010/main" val="26187222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itle 1"/>
          <p:cNvSpPr>
            <a:spLocks noGrp="1"/>
          </p:cNvSpPr>
          <p:nvPr>
            <p:ph type="subTitle" idx="1"/>
          </p:nvPr>
        </p:nvSpPr>
        <p:spPr>
          <a:xfrm>
            <a:off x="1524000" y="627063"/>
            <a:ext cx="9144000" cy="5473700"/>
          </a:xfrm>
        </p:spPr>
        <p:txBody>
          <a:bodyPr>
            <a:normAutofit/>
          </a:bodyPr>
          <a:lstStyle/>
          <a:p>
            <a:pPr algn="just"/>
            <a:r>
              <a:rPr lang="nl-NL" sz="3600" b="1"/>
              <a:t>Bài 3: Hãy sắp xếp các câu sau theo một trình tự hợp lý để có một đoạn văn hoàn chỉnh</a:t>
            </a:r>
            <a:r>
              <a:rPr lang="nl-NL" sz="3600"/>
              <a:t> :</a:t>
            </a:r>
            <a:endParaRPr lang="en-US" sz="3600"/>
          </a:p>
          <a:p>
            <a:pPr algn="just"/>
            <a:r>
              <a:rPr lang="nl-NL" sz="3600"/>
              <a:t>      </a:t>
            </a:r>
            <a:r>
              <a:rPr lang="vi-VN" sz="3600"/>
              <a:t>(1) </a:t>
            </a:r>
            <a:r>
              <a:rPr lang="nl-NL" sz="3600"/>
              <a:t>Ông đang nằm nghỉ trên giường trộm nẻn vào.</a:t>
            </a:r>
            <a:r>
              <a:rPr lang="vi-VN" sz="3600"/>
              <a:t>(2) Hắn nhẹ nhàng mở ngăn kéo tủ lục tìm tiền. (3) Một lần nhà văn Ban- giắc đi ngủ quên không đóng cửa. (4) Bỗng hắn nghe tiếng chủ: “anh bạn ơi, anh đừng hoài công tìm tiền ở cái chỗ mà ngay giữa ban ngày đốt đuốc tôi cũng chẳng vét nổi một xu”. </a:t>
            </a:r>
            <a:endParaRPr lang="en-US" sz="3600"/>
          </a:p>
        </p:txBody>
      </p:sp>
    </p:spTree>
    <p:extLst>
      <p:ext uri="{BB962C8B-B14F-4D97-AF65-F5344CB8AC3E}">
        <p14:creationId xmlns:p14="http://schemas.microsoft.com/office/powerpoint/2010/main" val="350436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4352778" cy="456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t>GỢI Ý TRẢ LỜI</a:t>
            </a:r>
            <a:endParaRPr lang="en-US" sz="2800"/>
          </a:p>
        </p:txBody>
      </p:sp>
      <p:sp>
        <p:nvSpPr>
          <p:cNvPr id="5" name="Rounded Rectangle 4"/>
          <p:cNvSpPr/>
          <p:nvPr/>
        </p:nvSpPr>
        <p:spPr>
          <a:xfrm>
            <a:off x="838200" y="956603"/>
            <a:ext cx="10515600" cy="5220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nl-NL" sz="3200"/>
              <a:t>Sắp xếp</a:t>
            </a:r>
            <a:r>
              <a:rPr lang="nl-NL" sz="3200"/>
              <a:t>: </a:t>
            </a:r>
            <a:r>
              <a:rPr lang="nl-NL" sz="3200" smtClean="0"/>
              <a:t>3-1-2-4</a:t>
            </a:r>
          </a:p>
          <a:p>
            <a:pPr algn="just"/>
            <a:r>
              <a:rPr lang="vi-VN" sz="3200"/>
              <a:t>(3) Một lần nhà văn Ban- giắc đi ngủ quên không </a:t>
            </a:r>
            <a:r>
              <a:rPr lang="vi-VN" sz="3200"/>
              <a:t>đóng </a:t>
            </a:r>
            <a:r>
              <a:rPr lang="vi-VN" sz="3200" smtClean="0"/>
              <a:t>cửa</a:t>
            </a:r>
            <a:r>
              <a:rPr lang="en-US" sz="3200" smtClean="0"/>
              <a:t>. </a:t>
            </a:r>
            <a:r>
              <a:rPr lang="vi-VN" sz="3200" smtClean="0"/>
              <a:t>(1</a:t>
            </a:r>
            <a:r>
              <a:rPr lang="vi-VN" sz="3200"/>
              <a:t>) </a:t>
            </a:r>
            <a:r>
              <a:rPr lang="nl-NL" sz="3200"/>
              <a:t>Ông đang nằm nghỉ trên giường trộm nẻn vào.</a:t>
            </a:r>
            <a:r>
              <a:rPr lang="vi-VN" sz="3200"/>
              <a:t>(2) Hắn nhẹ nhàng mở ngăn kéo tủ lục tìm tiền</a:t>
            </a:r>
            <a:r>
              <a:rPr lang="vi-VN" sz="3200"/>
              <a:t>. </a:t>
            </a:r>
            <a:r>
              <a:rPr lang="vi-VN" sz="3200" smtClean="0"/>
              <a:t>(</a:t>
            </a:r>
            <a:r>
              <a:rPr lang="vi-VN" sz="3200"/>
              <a:t>4) Bỗng hắn nghe tiếng chủ: “anh bạn ơi, anh đừng hoài công tìm tiền ở cái chỗ mà ngay giữa ban ngày đốt đuốc tôi cũng chẳng vét nổi một xu”. </a:t>
            </a:r>
            <a:endParaRPr lang="en-US" sz="3200"/>
          </a:p>
          <a:p>
            <a:pPr algn="just"/>
            <a:endParaRPr lang="en-US" sz="3200"/>
          </a:p>
        </p:txBody>
      </p:sp>
    </p:spTree>
    <p:extLst>
      <p:ext uri="{BB962C8B-B14F-4D97-AF65-F5344CB8AC3E}">
        <p14:creationId xmlns:p14="http://schemas.microsoft.com/office/powerpoint/2010/main" val="2348022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506437"/>
            <a:ext cx="10515600" cy="56705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nl-NL" sz="4800" b="1"/>
              <a:t>Bài 4:</a:t>
            </a:r>
            <a:endParaRPr lang="en-US" sz="4800"/>
          </a:p>
          <a:p>
            <a:pPr algn="just"/>
            <a:r>
              <a:rPr lang="vi-VN" sz="4800" b="1" i="1"/>
              <a:t>Viết một đoạn văn ngắn (từ 3-5 câu) đảm bảo tính liên kết với chủ đề “Mẹ tôi”.</a:t>
            </a:r>
            <a:endParaRPr lang="en-US" sz="4800"/>
          </a:p>
        </p:txBody>
      </p:sp>
    </p:spTree>
    <p:extLst>
      <p:ext uri="{BB962C8B-B14F-4D97-AF65-F5344CB8AC3E}">
        <p14:creationId xmlns:p14="http://schemas.microsoft.com/office/powerpoint/2010/main" val="33794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515600" cy="58118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3200"/>
              <a:t>Đoạn văn tham khảo</a:t>
            </a:r>
            <a:endParaRPr lang="en-US" sz="3200"/>
          </a:p>
          <a:p>
            <a:pPr algn="just"/>
            <a:r>
              <a:rPr lang="vi-VN" sz="3200" i="1"/>
              <a:t>Mẹ tôi là một người phụ nữ giàu lòng yêu thương con cái và gia đình. Mỗi ngày mẹ đều thức dậy sớm để chuẩn bị bữa sáng và dọn dẹp nhà cửa rồi mới đi làm. Tuy mẹ rất bận rộn, nhưng mỗi tối mẹ đều quan tâm, hỏi han tôi về việc học tập. Có những lúc tôi bị suốt, cả đêm mẹ không ngủ vì lo lắng, chăm sóc cho tôi. Lúc tôi làm điều gì sai trái mẹ không la mắng tôi mà chỉ khuyên răn nhẹ nhàng về cách ứng xử trong cuộc đời. Tôi rất yêu mẹ và tôi sẽ cố gắng học tập tốt để mẹ vui lòng</a:t>
            </a:r>
            <a:r>
              <a:rPr lang="vi-VN" i="1"/>
              <a:t>.</a:t>
            </a:r>
            <a:endParaRPr lang="en-US"/>
          </a:p>
        </p:txBody>
      </p:sp>
    </p:spTree>
    <p:extLst>
      <p:ext uri="{BB962C8B-B14F-4D97-AF65-F5344CB8AC3E}">
        <p14:creationId xmlns:p14="http://schemas.microsoft.com/office/powerpoint/2010/main" val="17161860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7829"/>
            <a:ext cx="9144000" cy="4251457"/>
          </a:xfrm>
        </p:spPr>
        <p:txBody>
          <a:bodyPr>
            <a:normAutofit/>
          </a:bodyPr>
          <a:lstStyle/>
          <a:p>
            <a:r>
              <a:rPr lang="en-US" sz="6600" b="1" i="1" u="sng" smtClean="0">
                <a:solidFill>
                  <a:srgbClr val="FF0000"/>
                </a:solidFill>
                <a:latin typeface="Times New Roman" panose="02020603050405020304" pitchFamily="18" charset="0"/>
                <a:cs typeface="Times New Roman" panose="02020603050405020304" pitchFamily="18" charset="0"/>
              </a:rPr>
              <a:t>2.BỐ CỤC TRONG VĂN BẢN, MẠCH LẠC TRONG VĂN BẢN</a:t>
            </a:r>
            <a:endParaRPr lang="en-US" sz="6600" b="1" i="1" u="sng">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9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012874" y="365124"/>
            <a:ext cx="10016197" cy="64928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2800" b="1" u="sng"/>
              <a:t>Bài 1</a:t>
            </a:r>
            <a:r>
              <a:rPr lang="fr-FR" sz="2800"/>
              <a:t>:</a:t>
            </a:r>
            <a:endParaRPr lang="en-US" sz="2800"/>
          </a:p>
          <a:p>
            <a:pPr algn="just"/>
            <a:r>
              <a:rPr lang="fr-FR" sz="2800"/>
              <a:t>Có một tập hợp câu như sau:</a:t>
            </a:r>
            <a:endParaRPr lang="en-US" sz="2800"/>
          </a:p>
          <a:p>
            <a:pPr algn="just"/>
            <a:r>
              <a:rPr lang="fr-FR" sz="2800"/>
              <a:t>(1)Chiếc xe lao mỗi lúc một nhanh</a:t>
            </a:r>
            <a:endParaRPr lang="en-US" sz="2800"/>
          </a:p>
          <a:p>
            <a:pPr algn="just"/>
            <a:r>
              <a:rPr lang="fr-FR" sz="2800"/>
              <a:t>(2),”Không được! Tôi phải đuổi theo nó, vì tôi là tài xế chiễc xe mà</a:t>
            </a:r>
            <a:r>
              <a:rPr lang="fr-FR" sz="2800"/>
              <a:t>!”. </a:t>
            </a:r>
            <a:endParaRPr lang="fr-FR" sz="2800" smtClean="0"/>
          </a:p>
          <a:p>
            <a:pPr algn="just"/>
            <a:r>
              <a:rPr lang="fr-FR" sz="2800" smtClean="0"/>
              <a:t>(</a:t>
            </a:r>
            <a:r>
              <a:rPr lang="fr-FR" sz="2800"/>
              <a:t>3) Một chiếc xe ô tô buýt chở đầy khách đang lao xuống dốc. (4) Thấy vậy, một bà thò đầu ra cửa, kêu lớn</a:t>
            </a:r>
            <a:r>
              <a:rPr lang="fr-FR" sz="2800"/>
              <a:t>: </a:t>
            </a:r>
            <a:endParaRPr lang="fr-FR" sz="2800" smtClean="0"/>
          </a:p>
          <a:p>
            <a:pPr algn="just"/>
            <a:r>
              <a:rPr lang="fr-FR" sz="2800" smtClean="0"/>
              <a:t>(</a:t>
            </a:r>
            <a:r>
              <a:rPr lang="fr-FR" sz="2800"/>
              <a:t>5)Một người đàn ông mập mạp, mồ hôi nhễ nhại đang gắng sức chạy theo chiếc xe</a:t>
            </a:r>
            <a:r>
              <a:rPr lang="fr-FR" sz="2800"/>
              <a:t>, </a:t>
            </a:r>
            <a:endParaRPr lang="fr-FR" sz="2800" smtClean="0"/>
          </a:p>
          <a:p>
            <a:pPr algn="just"/>
            <a:r>
              <a:rPr lang="fr-FR" sz="2800" smtClean="0"/>
              <a:t>(</a:t>
            </a:r>
            <a:r>
              <a:rPr lang="fr-FR" sz="2800"/>
              <a:t>6) “Ông ơi! Không kịp đâu! Đừng đuổi theo vô </a:t>
            </a:r>
            <a:r>
              <a:rPr lang="fr-FR" sz="2800"/>
              <a:t>ích</a:t>
            </a:r>
            <a:r>
              <a:rPr lang="fr-FR" sz="2800" smtClean="0"/>
              <a:t>!”</a:t>
            </a:r>
          </a:p>
          <a:p>
            <a:pPr algn="just"/>
            <a:r>
              <a:rPr lang="fr-FR" sz="2800" smtClean="0"/>
              <a:t>(</a:t>
            </a:r>
            <a:r>
              <a:rPr lang="fr-FR" sz="2800"/>
              <a:t>7) Người đàn ông vội gào lên.</a:t>
            </a:r>
            <a:endParaRPr lang="en-US" sz="2800"/>
          </a:p>
          <a:p>
            <a:pPr algn="just"/>
            <a:r>
              <a:rPr lang="fr-FR" sz="2800"/>
              <a:t>a. Sắp xếp lại trật tự các câu trên theo một trình tự hợp lí.</a:t>
            </a:r>
            <a:endParaRPr lang="en-US" sz="2800"/>
          </a:p>
          <a:p>
            <a:pPr algn="just"/>
            <a:r>
              <a:rPr lang="fr-FR" sz="2800"/>
              <a:t>b. Có thể đặt nhan đề cho văn bản trên được không?</a:t>
            </a:r>
            <a:endParaRPr lang="en-US" sz="2800"/>
          </a:p>
          <a:p>
            <a:pPr algn="just"/>
            <a:r>
              <a:rPr lang="fr-FR" sz="2800"/>
              <a:t>c. Phương thức biểu đạt của văn bản trên là gì?</a:t>
            </a:r>
            <a:endParaRPr lang="en-US" sz="2800"/>
          </a:p>
        </p:txBody>
      </p:sp>
    </p:spTree>
    <p:extLst>
      <p:ext uri="{BB962C8B-B14F-4D97-AF65-F5344CB8AC3E}">
        <p14:creationId xmlns:p14="http://schemas.microsoft.com/office/powerpoint/2010/main" val="1564954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1" y="365125"/>
            <a:ext cx="3452446" cy="619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smtClean="0"/>
              <a:t>GỢI Ý TRẢ LỜI</a:t>
            </a:r>
            <a:endParaRPr lang="en-US" sz="2800"/>
          </a:p>
        </p:txBody>
      </p:sp>
      <p:sp>
        <p:nvSpPr>
          <p:cNvPr id="5" name="Rounded Rectangle 4"/>
          <p:cNvSpPr/>
          <p:nvPr/>
        </p:nvSpPr>
        <p:spPr>
          <a:xfrm>
            <a:off x="838200" y="1336431"/>
            <a:ext cx="10317480" cy="5092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200"/>
              <a:t>a.Trật tự sắp xếp như sau: 3, 5, 1, 4, 6, 7, 2</a:t>
            </a:r>
            <a:endParaRPr lang="en-US" sz="3200"/>
          </a:p>
          <a:p>
            <a:pPr algn="just"/>
            <a:r>
              <a:rPr lang="fr-FR" sz="3200" smtClean="0"/>
              <a:t>(</a:t>
            </a:r>
            <a:r>
              <a:rPr lang="fr-FR" sz="3200"/>
              <a:t>3) Một chiếc xe ô tô buýt chở đầy khách đang lao </a:t>
            </a:r>
            <a:r>
              <a:rPr lang="fr-FR" sz="3200"/>
              <a:t>xuống </a:t>
            </a:r>
            <a:r>
              <a:rPr lang="fr-FR" sz="3200" smtClean="0"/>
              <a:t>dốc. </a:t>
            </a:r>
            <a:r>
              <a:rPr lang="fr-FR" sz="3200"/>
              <a:t>(5)Một người đàn ông mập mạp, mồ hôi nhễ nhại đang gắng sức chạy theo chiếc xe</a:t>
            </a:r>
            <a:r>
              <a:rPr lang="fr-FR" sz="3200"/>
              <a:t>, </a:t>
            </a:r>
            <a:r>
              <a:rPr lang="fr-FR" sz="3200" smtClean="0"/>
              <a:t>(1)Chiếc </a:t>
            </a:r>
            <a:r>
              <a:rPr lang="fr-FR" sz="3200"/>
              <a:t>xe lao mỗi lúc </a:t>
            </a:r>
            <a:r>
              <a:rPr lang="fr-FR" sz="3200"/>
              <a:t>một </a:t>
            </a:r>
            <a:r>
              <a:rPr lang="fr-FR" sz="3200" smtClean="0"/>
              <a:t>nhanh. </a:t>
            </a:r>
            <a:r>
              <a:rPr lang="fr-FR" sz="3200"/>
              <a:t>(4) Thấy vậy, một bà thò đầu ra cửa, kêu lớn</a:t>
            </a:r>
            <a:r>
              <a:rPr lang="fr-FR" sz="3200"/>
              <a:t>: </a:t>
            </a:r>
            <a:r>
              <a:rPr lang="fr-FR" sz="3200"/>
              <a:t>(6) “Ông ơi! Không kịp đâu! Đừng đuổi theo vô </a:t>
            </a:r>
            <a:r>
              <a:rPr lang="fr-FR" sz="3200"/>
              <a:t>ích</a:t>
            </a:r>
            <a:r>
              <a:rPr lang="fr-FR" sz="3200" smtClean="0"/>
              <a:t>!”. (7</a:t>
            </a:r>
            <a:r>
              <a:rPr lang="fr-FR" sz="3200"/>
              <a:t>) Người đàn ông vội </a:t>
            </a:r>
            <a:r>
              <a:rPr lang="fr-FR" sz="3200"/>
              <a:t>gào </a:t>
            </a:r>
            <a:r>
              <a:rPr lang="fr-FR" sz="3200" smtClean="0"/>
              <a:t>lên (2</a:t>
            </a:r>
            <a:r>
              <a:rPr lang="fr-FR" sz="3200"/>
              <a:t>),”Không được! Tôi phải đuổi theo nó, vì tôi là tài xế chiễc xe mà!”. </a:t>
            </a:r>
          </a:p>
          <a:p>
            <a:pPr algn="just"/>
            <a:endParaRPr lang="en-US"/>
          </a:p>
          <a:p>
            <a:pPr algn="just"/>
            <a:endParaRPr lang="en-US"/>
          </a:p>
          <a:p>
            <a:pPr algn="just"/>
            <a:endParaRPr lang="en-US"/>
          </a:p>
        </p:txBody>
      </p:sp>
    </p:spTree>
    <p:extLst>
      <p:ext uri="{BB962C8B-B14F-4D97-AF65-F5344CB8AC3E}">
        <p14:creationId xmlns:p14="http://schemas.microsoft.com/office/powerpoint/2010/main" val="21470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8503" y="576775"/>
            <a:ext cx="9144000" cy="5430130"/>
          </a:xfrm>
        </p:spPr>
        <p:txBody>
          <a:bodyPr>
            <a:noAutofit/>
          </a:bodyPr>
          <a:lstStyle/>
          <a:p>
            <a:r>
              <a:rPr lang="en-US" sz="5400" b="1">
                <a:solidFill>
                  <a:srgbClr val="FF0000"/>
                </a:solidFill>
                <a:latin typeface="Times New Roman" panose="02020603050405020304" pitchFamily="18" charset="0"/>
                <a:cs typeface="Times New Roman" panose="02020603050405020304" pitchFamily="18" charset="0"/>
              </a:rPr>
              <a:t>I. </a:t>
            </a:r>
            <a:r>
              <a:rPr lang="en-US" sz="5400" b="1" smtClean="0">
                <a:solidFill>
                  <a:srgbClr val="FF0000"/>
                </a:solidFill>
                <a:latin typeface="Times New Roman" panose="02020603050405020304" pitchFamily="18" charset="0"/>
                <a:cs typeface="Times New Roman" panose="02020603050405020304" pitchFamily="18" charset="0"/>
              </a:rPr>
              <a:t>LIÊN KẾT TRONG VĂN BẢN</a:t>
            </a:r>
            <a:br>
              <a:rPr lang="en-US" sz="5400" b="1" smtClean="0">
                <a:solidFill>
                  <a:srgbClr val="FF0000"/>
                </a:solidFill>
                <a:latin typeface="Times New Roman" panose="02020603050405020304" pitchFamily="18" charset="0"/>
                <a:cs typeface="Times New Roman" panose="02020603050405020304" pitchFamily="18" charset="0"/>
              </a:rPr>
            </a:br>
            <a:r>
              <a:rPr lang="en-US" sz="5400" b="1">
                <a:solidFill>
                  <a:srgbClr val="FF0000"/>
                </a:solidFill>
                <a:latin typeface="Times New Roman" panose="02020603050405020304" pitchFamily="18" charset="0"/>
                <a:cs typeface="Times New Roman" panose="02020603050405020304" pitchFamily="18" charset="0"/>
              </a:rPr>
              <a:t/>
            </a:r>
            <a:br>
              <a:rPr lang="en-US" sz="5400" b="1">
                <a:solidFill>
                  <a:srgbClr val="FF0000"/>
                </a:solidFill>
                <a:latin typeface="Times New Roman" panose="02020603050405020304" pitchFamily="18" charset="0"/>
                <a:cs typeface="Times New Roman" panose="02020603050405020304" pitchFamily="18" charset="0"/>
              </a:rPr>
            </a:br>
            <a:r>
              <a:rPr lang="en-US" sz="5400" b="1" smtClean="0">
                <a:solidFill>
                  <a:srgbClr val="FF0000"/>
                </a:solidFill>
                <a:latin typeface="Times New Roman" panose="02020603050405020304" pitchFamily="18" charset="0"/>
                <a:cs typeface="Times New Roman" panose="02020603050405020304" pitchFamily="18" charset="0"/>
              </a:rPr>
              <a:t/>
            </a:r>
            <a:br>
              <a:rPr lang="en-US" sz="5400" b="1" smtClean="0">
                <a:solidFill>
                  <a:srgbClr val="FF0000"/>
                </a:solidFill>
                <a:latin typeface="Times New Roman" panose="02020603050405020304" pitchFamily="18" charset="0"/>
                <a:cs typeface="Times New Roman" panose="02020603050405020304" pitchFamily="18" charset="0"/>
              </a:rPr>
            </a:br>
            <a:r>
              <a:rPr lang="en-US" sz="5400" b="1">
                <a:solidFill>
                  <a:srgbClr val="FF0000"/>
                </a:solidFill>
                <a:latin typeface="Times New Roman" panose="02020603050405020304" pitchFamily="18" charset="0"/>
                <a:cs typeface="Times New Roman" panose="02020603050405020304" pitchFamily="18" charset="0"/>
              </a:rPr>
              <a:t/>
            </a:r>
            <a:br>
              <a:rPr lang="en-US" sz="5400" b="1">
                <a:solidFill>
                  <a:srgbClr val="FF0000"/>
                </a:solidFill>
                <a:latin typeface="Times New Roman" panose="02020603050405020304" pitchFamily="18" charset="0"/>
                <a:cs typeface="Times New Roman" panose="02020603050405020304" pitchFamily="18" charset="0"/>
              </a:rPr>
            </a:br>
            <a:r>
              <a:rPr lang="en-US" sz="5400" b="1" smtClean="0">
                <a:solidFill>
                  <a:srgbClr val="FF0000"/>
                </a:solidFill>
                <a:latin typeface="Times New Roman" panose="02020603050405020304" pitchFamily="18" charset="0"/>
                <a:cs typeface="Times New Roman" panose="02020603050405020304" pitchFamily="18" charset="0"/>
              </a:rPr>
              <a:t/>
            </a:r>
            <a:br>
              <a:rPr lang="en-US" sz="5400" b="1" smtClean="0">
                <a:solidFill>
                  <a:srgbClr val="FF0000"/>
                </a:solidFill>
                <a:latin typeface="Times New Roman" panose="02020603050405020304" pitchFamily="18" charset="0"/>
                <a:cs typeface="Times New Roman" panose="02020603050405020304" pitchFamily="18" charset="0"/>
              </a:rPr>
            </a:br>
            <a:endParaRPr lang="en-US" sz="540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039815" y="2363371"/>
            <a:ext cx="8398413" cy="36435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800" smtClean="0">
                <a:latin typeface="Times New Roman" panose="02020603050405020304" pitchFamily="18" charset="0"/>
                <a:cs typeface="Times New Roman" panose="02020603050405020304" pitchFamily="18" charset="0"/>
              </a:rPr>
              <a:t>CÂU HỎI ÔN TẬP: Em hiểu liên kết trong văn bản là gì? Liên kết trong văn bản được thể hiện qua mấy hình thức? Kể tên các hình thức đó?</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802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98806" y="478302"/>
            <a:ext cx="10156874" cy="56986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7200"/>
              <a:t>b.Không kịp đâu, một tài xế mất </a:t>
            </a:r>
            <a:r>
              <a:rPr lang="pt-BR" sz="7200"/>
              <a:t>xe</a:t>
            </a:r>
            <a:r>
              <a:rPr lang="pt-BR" sz="7200" smtClean="0"/>
              <a:t>...</a:t>
            </a:r>
            <a:endParaRPr lang="en-US" sz="7200"/>
          </a:p>
          <a:p>
            <a:pPr algn="just"/>
            <a:r>
              <a:rPr lang="pt-BR" sz="7200"/>
              <a:t>c.Tự sự.</a:t>
            </a:r>
            <a:endParaRPr lang="en-US" sz="7200"/>
          </a:p>
        </p:txBody>
      </p:sp>
    </p:spTree>
    <p:extLst>
      <p:ext uri="{BB962C8B-B14F-4D97-AF65-F5344CB8AC3E}">
        <p14:creationId xmlns:p14="http://schemas.microsoft.com/office/powerpoint/2010/main" val="12645396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44583"/>
            <a:ext cx="9144000" cy="5251268"/>
          </a:xfrm>
        </p:spPr>
        <p:txBody>
          <a:bodyPr>
            <a:noAutofit/>
          </a:bodyPr>
          <a:lstStyle/>
          <a:p>
            <a:pPr algn="just"/>
            <a:r>
              <a:rPr lang="pt-BR" sz="4800" b="1"/>
              <a:t>Bài 2. </a:t>
            </a:r>
            <a:r>
              <a:rPr lang="pt-BR" sz="4800"/>
              <a:t>Hãy viết một đoạn văn (từ 10 đến 12 câu) kể về kỉ niệm đáng nhớ nhất trong ngày khai trường đầu tiên của em.Trong đoạn văn đó em hãy chỉ rõ sự liên kết của các câu trong đoạn văn.</a:t>
            </a:r>
            <a:endParaRPr lang="en-US" sz="4800"/>
          </a:p>
        </p:txBody>
      </p:sp>
    </p:spTree>
    <p:extLst>
      <p:ext uri="{BB962C8B-B14F-4D97-AF65-F5344CB8AC3E}">
        <p14:creationId xmlns:p14="http://schemas.microsoft.com/office/powerpoint/2010/main" val="2689502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3396175" cy="6055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t>GỢI Ý TRẢ LỜI</a:t>
            </a:r>
            <a:endParaRPr lang="en-US" sz="2400"/>
          </a:p>
        </p:txBody>
      </p:sp>
      <p:sp>
        <p:nvSpPr>
          <p:cNvPr id="5" name="Rounded Rectangle 4"/>
          <p:cNvSpPr/>
          <p:nvPr/>
        </p:nvSpPr>
        <p:spPr>
          <a:xfrm>
            <a:off x="838200" y="1420837"/>
            <a:ext cx="10515600" cy="4756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3200" smtClean="0"/>
              <a:t>- </a:t>
            </a:r>
            <a:r>
              <a:rPr lang="fr-FR" sz="3200"/>
              <a:t>Câu mở đoạn : giới thiệu ngắn gọn vấn đề</a:t>
            </a:r>
            <a:endParaRPr lang="en-US" sz="3200"/>
          </a:p>
          <a:p>
            <a:pPr algn="just"/>
            <a:r>
              <a:rPr lang="fr-FR" sz="3200"/>
              <a:t>- Thân đoạn : triển khai theo các ý :</a:t>
            </a:r>
            <a:endParaRPr lang="en-US" sz="3200"/>
          </a:p>
          <a:p>
            <a:pPr algn="just"/>
            <a:r>
              <a:rPr lang="fr-FR" sz="3200"/>
              <a:t>+ Thời gian, không gian  (Miêu tả ngắn gọn, chú ý gây ấn tượng bằng việc sử dụng các tính từ, biện pháp nghệ thuật)</a:t>
            </a:r>
            <a:endParaRPr lang="en-US" sz="3200"/>
          </a:p>
          <a:p>
            <a:pPr algn="just"/>
            <a:r>
              <a:rPr lang="fr-FR" sz="3200"/>
              <a:t>+ Kể về kỉ niệm đáng nhớ nhất của em (kể theo trình tự hợp lí, chú ý lồng ghép cảm xúc của bản thân/các nhân vật xuất hiện trong câu chuyện) </a:t>
            </a:r>
            <a:endParaRPr lang="en-US" sz="3200"/>
          </a:p>
          <a:p>
            <a:pPr algn="just"/>
            <a:r>
              <a:rPr lang="fr-FR" sz="3200"/>
              <a:t>+ Cảm xúc của bản thân</a:t>
            </a:r>
            <a:endParaRPr lang="en-US" sz="3200"/>
          </a:p>
          <a:p>
            <a:pPr algn="just"/>
            <a:r>
              <a:rPr lang="en-US"/>
              <a:t> </a:t>
            </a:r>
          </a:p>
        </p:txBody>
      </p:sp>
    </p:spTree>
    <p:extLst>
      <p:ext uri="{BB962C8B-B14F-4D97-AF65-F5344CB8AC3E}">
        <p14:creationId xmlns:p14="http://schemas.microsoft.com/office/powerpoint/2010/main" val="370778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994" y="562708"/>
            <a:ext cx="10958732" cy="5614255"/>
          </a:xfrm>
        </p:spPr>
        <p:txBody>
          <a:bodyPr>
            <a:normAutofit lnSpcReduction="10000"/>
          </a:bodyPr>
          <a:lstStyle/>
          <a:p>
            <a:pPr marL="0" indent="0" algn="just">
              <a:buNone/>
            </a:pPr>
            <a:endParaRPr lang="en-US" sz="4000" b="1" i="1" u="sng" smtClean="0">
              <a:latin typeface="Times New Roman" panose="02020603050405020304" pitchFamily="18" charset="0"/>
              <a:cs typeface="Times New Roman" panose="02020603050405020304" pitchFamily="18" charset="0"/>
            </a:endParaRPr>
          </a:p>
          <a:p>
            <a:pPr marL="0" indent="0" algn="just">
              <a:buNone/>
            </a:pPr>
            <a:endParaRPr lang="en-US" sz="4000" b="1" i="1" u="sng">
              <a:latin typeface="Times New Roman" panose="02020603050405020304" pitchFamily="18" charset="0"/>
              <a:cs typeface="Times New Roman" panose="02020603050405020304" pitchFamily="18" charset="0"/>
            </a:endParaRPr>
          </a:p>
          <a:p>
            <a:pPr marL="0" indent="0" algn="just">
              <a:buNone/>
            </a:pPr>
            <a:r>
              <a:rPr lang="fr-FR" b="1"/>
              <a:t>Bài 3</a:t>
            </a:r>
            <a:r>
              <a:rPr lang="fr-FR"/>
              <a:t>: Có một văn bản tự sự như </a:t>
            </a:r>
            <a:r>
              <a:rPr lang="fr-FR"/>
              <a:t>sau</a:t>
            </a:r>
            <a:r>
              <a:rPr lang="fr-FR" smtClean="0"/>
              <a:t>:</a:t>
            </a:r>
            <a:r>
              <a:rPr lang="en-US"/>
              <a:t> </a:t>
            </a:r>
            <a:r>
              <a:rPr lang="fr-FR" smtClean="0"/>
              <a:t>“ </a:t>
            </a:r>
            <a:r>
              <a:rPr lang="fr-FR"/>
              <a:t>Ngày xưa có một  em bé gái đi tìm thuốc cho mẹ. </a:t>
            </a:r>
            <a:r>
              <a:rPr lang="pt-BR"/>
              <a:t>Em được phật trao cho một bông cúc. Sau khi dặn em cách làm thuốc cho mẹ, phật nói thêm: “Hoa cúc có bao nhiêu cánh người mẹ sẽ sống thêm được bấy nhiêu năm”. Vì muốn mẹ sống thật lâu cô bé dừng lại bên đường tước các cánh hoa ra thành nhiều cánh nhỏ. Từ đó hoa cúc có rất nhiều cánh. Ngày nay, cúc vẫn được dùng chữ bệnh. Tên y học của cúc là Liêu Chi”.</a:t>
            </a:r>
            <a:endParaRPr lang="en-US"/>
          </a:p>
          <a:p>
            <a:pPr marL="0" indent="0" algn="just">
              <a:buNone/>
            </a:pPr>
            <a:r>
              <a:rPr lang="pt-BR"/>
              <a:t>a. Phân tích bố cục, sự liên kết của văn bản trên.</a:t>
            </a:r>
            <a:endParaRPr lang="en-US"/>
          </a:p>
          <a:p>
            <a:pPr marL="0" indent="0" algn="just">
              <a:buNone/>
            </a:pPr>
            <a:r>
              <a:rPr lang="pt-BR"/>
              <a:t>b. Có thể đặt tên cho câu chuyện trên thế nào?</a:t>
            </a:r>
            <a:endParaRPr lang="en-US"/>
          </a:p>
          <a:p>
            <a:pPr marL="0" indent="0" algn="just">
              <a:buNone/>
            </a:pPr>
            <a:r>
              <a:rPr lang="pt-BR"/>
              <a:t>c. Cảm nghĩ của em sau khi đọc truyện.</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1476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charRg st="2" end="444"/>
                                            </p:txEl>
                                          </p:spTgt>
                                        </p:tgtEl>
                                        <p:attrNameLst>
                                          <p:attrName>style.visibility</p:attrName>
                                        </p:attrNameLst>
                                      </p:cBhvr>
                                      <p:to>
                                        <p:strVal val="visible"/>
                                      </p:to>
                                    </p:set>
                                    <p:animEffect transition="in" filter="barn(inVertical)">
                                      <p:cBhvr>
                                        <p:cTn id="7" dur="500"/>
                                        <p:tgtEl>
                                          <p:spTgt spid="3">
                                            <p:txEl>
                                              <p:charRg st="2" end="4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charRg st="444" end="495"/>
                                            </p:txEl>
                                          </p:spTgt>
                                        </p:tgtEl>
                                        <p:attrNameLst>
                                          <p:attrName>style.visibility</p:attrName>
                                        </p:attrNameLst>
                                      </p:cBhvr>
                                      <p:to>
                                        <p:strVal val="visible"/>
                                      </p:to>
                                    </p:set>
                                    <p:animEffect transition="in" filter="barn(inVertical)">
                                      <p:cBhvr>
                                        <p:cTn id="12" dur="500"/>
                                        <p:tgtEl>
                                          <p:spTgt spid="3">
                                            <p:txEl>
                                              <p:charRg st="444" end="4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charRg st="495" end="542"/>
                                            </p:txEl>
                                          </p:spTgt>
                                        </p:tgtEl>
                                        <p:attrNameLst>
                                          <p:attrName>style.visibility</p:attrName>
                                        </p:attrNameLst>
                                      </p:cBhvr>
                                      <p:to>
                                        <p:strVal val="visible"/>
                                      </p:to>
                                    </p:set>
                                    <p:animEffect transition="in" filter="barn(inVertical)">
                                      <p:cBhvr>
                                        <p:cTn id="17" dur="500"/>
                                        <p:tgtEl>
                                          <p:spTgt spid="3">
                                            <p:txEl>
                                              <p:charRg st="495" end="5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charRg st="542" end="581"/>
                                            </p:txEl>
                                          </p:spTgt>
                                        </p:tgtEl>
                                        <p:attrNameLst>
                                          <p:attrName>style.visibility</p:attrName>
                                        </p:attrNameLst>
                                      </p:cBhvr>
                                      <p:to>
                                        <p:strVal val="visible"/>
                                      </p:to>
                                    </p:set>
                                    <p:animEffect transition="in" filter="barn(inVertical)">
                                      <p:cBhvr>
                                        <p:cTn id="22" dur="500"/>
                                        <p:tgtEl>
                                          <p:spTgt spid="3">
                                            <p:txEl>
                                              <p:charRg st="542" end="5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3480582" cy="619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t>GỢI Ý TRẢ LỜI</a:t>
            </a:r>
            <a:endParaRPr lang="en-US" sz="2400"/>
          </a:p>
        </p:txBody>
      </p:sp>
      <p:sp>
        <p:nvSpPr>
          <p:cNvPr id="5" name="Rounded Rectangle 4"/>
          <p:cNvSpPr/>
          <p:nvPr/>
        </p:nvSpPr>
        <p:spPr>
          <a:xfrm>
            <a:off x="838200" y="1223888"/>
            <a:ext cx="10515600" cy="5528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2800"/>
              <a:t>a. </a:t>
            </a:r>
            <a:endParaRPr lang="en-US" sz="2800"/>
          </a:p>
          <a:p>
            <a:pPr algn="just"/>
            <a:r>
              <a:rPr lang="pt-BR" sz="2800"/>
              <a:t>- Bố cục của văn bản</a:t>
            </a:r>
            <a:endParaRPr lang="en-US" sz="2800"/>
          </a:p>
          <a:p>
            <a:pPr algn="just"/>
            <a:r>
              <a:rPr lang="pt-BR" sz="2400"/>
              <a:t>+ </a:t>
            </a:r>
            <a:r>
              <a:rPr lang="pt-BR" sz="2400"/>
              <a:t>Phần </a:t>
            </a:r>
            <a:r>
              <a:rPr lang="pt-BR" sz="2400" smtClean="0"/>
              <a:t>1(Câu </a:t>
            </a:r>
            <a:r>
              <a:rPr lang="pt-BR" sz="2400"/>
              <a:t>mở đầu</a:t>
            </a:r>
            <a:r>
              <a:rPr lang="pt-BR" sz="2400"/>
              <a:t>): </a:t>
            </a:r>
            <a:r>
              <a:rPr lang="pt-BR" sz="2400"/>
              <a:t>G</a:t>
            </a:r>
            <a:r>
              <a:rPr lang="pt-BR" sz="2400" smtClean="0"/>
              <a:t>iới </a:t>
            </a:r>
            <a:r>
              <a:rPr lang="pt-BR" sz="2400"/>
              <a:t>thiệu hoàn cảnh của chuyện và nhân vật chính</a:t>
            </a:r>
            <a:endParaRPr lang="en-US" sz="2400"/>
          </a:p>
          <a:p>
            <a:pPr algn="just"/>
            <a:r>
              <a:rPr lang="pt-BR" sz="2400"/>
              <a:t>+ Phần 2 (Từ câu 2 đến câu 6</a:t>
            </a:r>
            <a:r>
              <a:rPr lang="pt-BR" sz="2400"/>
              <a:t>): </a:t>
            </a:r>
            <a:r>
              <a:rPr lang="pt-BR" sz="2400" smtClean="0"/>
              <a:t>Diễn </a:t>
            </a:r>
            <a:r>
              <a:rPr lang="pt-BR" sz="2400"/>
              <a:t>biến câu chuyện</a:t>
            </a:r>
            <a:endParaRPr lang="en-US" sz="2400"/>
          </a:p>
          <a:p>
            <a:pPr algn="just"/>
            <a:r>
              <a:rPr lang="pt-BR" sz="2400"/>
              <a:t>+ Phần </a:t>
            </a:r>
            <a:r>
              <a:rPr lang="pt-BR" sz="2400"/>
              <a:t>3 </a:t>
            </a:r>
            <a:r>
              <a:rPr lang="pt-BR" sz="2400" smtClean="0"/>
              <a:t>(Hai </a:t>
            </a:r>
            <a:r>
              <a:rPr lang="pt-BR" sz="2400"/>
              <a:t>câu cuối): Khẳng định giá trị của hoa cúc</a:t>
            </a:r>
            <a:endParaRPr lang="en-US" sz="2400"/>
          </a:p>
          <a:p>
            <a:pPr algn="just"/>
            <a:r>
              <a:rPr lang="pt-BR" sz="2400"/>
              <a:t>- Liên kết của văn bản</a:t>
            </a:r>
            <a:endParaRPr lang="en-US" sz="2400"/>
          </a:p>
          <a:p>
            <a:pPr algn="just"/>
            <a:r>
              <a:rPr lang="pt-BR" sz="2400"/>
              <a:t>+ Mở đầu: Việc tìm thuốc cho mẹ</a:t>
            </a:r>
            <a:endParaRPr lang="en-US" sz="2400"/>
          </a:p>
          <a:p>
            <a:pPr algn="just"/>
            <a:r>
              <a:rPr lang="pt-BR" sz="2400"/>
              <a:t>+ Tiếp theo: Được Phật cho bông cúc, hướng dẫn cách làm thuốc, nói cách để mẹ sống được nhiều năm.  Hành động hiếu thảo của cô bé.</a:t>
            </a:r>
            <a:endParaRPr lang="en-US" sz="2400"/>
          </a:p>
          <a:p>
            <a:pPr algn="just"/>
            <a:r>
              <a:rPr lang="pt-BR" sz="2400"/>
              <a:t>+ Kết thúc: Vai trò của hoa cúc trong </a:t>
            </a:r>
            <a:r>
              <a:rPr lang="pt-BR" sz="2400"/>
              <a:t>y </a:t>
            </a:r>
            <a:r>
              <a:rPr lang="pt-BR" sz="2400" smtClean="0"/>
              <a:t>học</a:t>
            </a:r>
          </a:p>
          <a:p>
            <a:pPr algn="just"/>
            <a:r>
              <a:rPr lang="pt-BR" sz="2400"/>
              <a:t>=&gt; Văn bản mạch lạc: ý xuyên suốt là thuốc chữa bệnh cho mẹ, rõ nét hơn khi thể hiện được lòng hiếu thảo của cô bé</a:t>
            </a:r>
            <a:endParaRPr lang="en-US" sz="2400"/>
          </a:p>
          <a:p>
            <a:pPr algn="just"/>
            <a:endParaRPr lang="en-US" sz="2800"/>
          </a:p>
          <a:p>
            <a:pPr algn="just"/>
            <a:endParaRPr lang="en-US" sz="2400"/>
          </a:p>
        </p:txBody>
      </p:sp>
    </p:spTree>
    <p:extLst>
      <p:ext uri="{BB962C8B-B14F-4D97-AF65-F5344CB8AC3E}">
        <p14:creationId xmlns:p14="http://schemas.microsoft.com/office/powerpoint/2010/main" val="2785183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ounded Rectangle 4"/>
          <p:cNvSpPr/>
          <p:nvPr/>
        </p:nvSpPr>
        <p:spPr>
          <a:xfrm>
            <a:off x="838200" y="365126"/>
            <a:ext cx="10515600" cy="58118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3600"/>
              <a:t>b. Đặt tên “Tại sao hoa cúc có nhiều </a:t>
            </a:r>
            <a:r>
              <a:rPr lang="pt-BR" sz="3600"/>
              <a:t>cánh</a:t>
            </a:r>
            <a:r>
              <a:rPr lang="pt-BR" sz="3600" smtClean="0"/>
              <a:t>”</a:t>
            </a:r>
            <a:endParaRPr lang="en-US" sz="3600"/>
          </a:p>
          <a:p>
            <a:pPr algn="just"/>
            <a:r>
              <a:rPr lang="pt-BR" sz="3600"/>
              <a:t>c. Cảm nghĩ</a:t>
            </a:r>
            <a:endParaRPr lang="en-US" sz="3600"/>
          </a:p>
          <a:p>
            <a:pPr algn="just"/>
            <a:r>
              <a:rPr lang="pt-BR" sz="3600"/>
              <a:t>Văn bản đã mang tới cho mỗi chúng ta một thông điệp vô cùng ý nghĩa: hiếu thảo với cha mẹ là điều mà mỗi người con đều phải thực hiện. Từ câu chuyện, em hiểu hơn về tình mẫu tử thiêng liêng và tinh thần trách nhiệm của bản thân mình. </a:t>
            </a:r>
            <a:endParaRPr lang="en-US" sz="3600"/>
          </a:p>
        </p:txBody>
      </p:sp>
    </p:spTree>
    <p:extLst>
      <p:ext uri="{BB962C8B-B14F-4D97-AF65-F5344CB8AC3E}">
        <p14:creationId xmlns:p14="http://schemas.microsoft.com/office/powerpoint/2010/main" val="7307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45" y="309488"/>
            <a:ext cx="11746523" cy="6231989"/>
          </a:xfrm>
          <a:blipFill>
            <a:blip r:embed="rId2"/>
            <a:stretch>
              <a:fillRect/>
            </a:stretch>
          </a:blipFill>
        </p:spPr>
        <p:txBody>
          <a:bodyPr/>
          <a:lstStyle/>
          <a:p>
            <a:endParaRPr lang="en-US"/>
          </a:p>
        </p:txBody>
      </p:sp>
    </p:spTree>
    <p:extLst>
      <p:ext uri="{BB962C8B-B14F-4D97-AF65-F5344CB8AC3E}">
        <p14:creationId xmlns:p14="http://schemas.microsoft.com/office/powerpoint/2010/main" val="252408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0422" y="337625"/>
            <a:ext cx="8917578" cy="1621804"/>
          </a:xfrm>
        </p:spPr>
        <p:txBody>
          <a:bodyPr>
            <a:normAutofit/>
          </a:bodyPr>
          <a:lstStyle/>
          <a:p>
            <a:r>
              <a:rPr lang="en-US" b="1" i="1">
                <a:solidFill>
                  <a:srgbClr val="FF0000"/>
                </a:solidFill>
                <a:latin typeface="Times New Roman" panose="02020603050405020304" pitchFamily="18" charset="0"/>
                <a:cs typeface="Times New Roman" panose="02020603050405020304" pitchFamily="18" charset="0"/>
              </a:rPr>
              <a:t>1. Khái niệm</a:t>
            </a:r>
            <a:endParaRPr lang="en-US" i="1">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941342" y="464234"/>
            <a:ext cx="4079630" cy="6752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GỢI Ý TRẢ LỜI</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2293034" y="1959429"/>
            <a:ext cx="8032652" cy="37379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a:t>Liên kết là một trong những tính chất quan trọng nhất của văn bản. Nó tạo nên mối quan hệ chặt chẽ </a:t>
            </a:r>
            <a:r>
              <a:rPr lang="en-US" sz="3200" smtClean="0"/>
              <a:t>giữa </a:t>
            </a:r>
            <a:r>
              <a:rPr lang="en-US" sz="3200"/>
              <a:t>các câu trong đoạn, giữa các đoạn trong văn bản.</a:t>
            </a:r>
          </a:p>
        </p:txBody>
      </p:sp>
    </p:spTree>
    <p:extLst>
      <p:ext uri="{BB962C8B-B14F-4D97-AF65-F5344CB8AC3E}">
        <p14:creationId xmlns:p14="http://schemas.microsoft.com/office/powerpoint/2010/main" val="30541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0891"/>
            <a:ext cx="9434732" cy="1384663"/>
          </a:xfrm>
        </p:spPr>
        <p:txBody>
          <a:bodyPr>
            <a:noAutofit/>
          </a:bodyPr>
          <a:lstStyle/>
          <a:p>
            <a:r>
              <a:rPr lang="en-US" sz="4400" b="1" i="1">
                <a:solidFill>
                  <a:srgbClr val="FF0000"/>
                </a:solidFill>
                <a:latin typeface="Times New Roman" panose="02020603050405020304" pitchFamily="18" charset="0"/>
                <a:cs typeface="Times New Roman" panose="02020603050405020304" pitchFamily="18" charset="0"/>
              </a:rPr>
              <a:t>2. </a:t>
            </a:r>
            <a:r>
              <a:rPr lang="en-US" sz="4400" b="1" i="1" smtClean="0">
                <a:solidFill>
                  <a:srgbClr val="FF0000"/>
                </a:solidFill>
                <a:latin typeface="Times New Roman" panose="02020603050405020304" pitchFamily="18" charset="0"/>
                <a:cs typeface="Times New Roman" panose="02020603050405020304" pitchFamily="18" charset="0"/>
              </a:rPr>
              <a:t>Các hình thức liên kết trong văn bản</a:t>
            </a:r>
            <a:endParaRPr lang="en-US" sz="4400" i="1">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786597" y="2236763"/>
            <a:ext cx="8567225" cy="43609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a:t>Gồm 2 hình thức:</a:t>
            </a:r>
          </a:p>
          <a:p>
            <a:pPr algn="just"/>
            <a:r>
              <a:rPr lang="en-US" sz="3600" smtClean="0"/>
              <a:t>- Liên </a:t>
            </a:r>
            <a:r>
              <a:rPr lang="en-US" sz="3600"/>
              <a:t>kết nội dung: </a:t>
            </a:r>
            <a:r>
              <a:rPr lang="en-US" sz="3600" smtClean="0"/>
              <a:t>Thể </a:t>
            </a:r>
            <a:r>
              <a:rPr lang="en-US" sz="3600"/>
              <a:t>hiện liên kết về chủ đề tức là các ý được sắp xếp theo một trình tự hợp lí, cùng hướng về một đề tài, một chủ đề nhất định.</a:t>
            </a:r>
          </a:p>
        </p:txBody>
      </p:sp>
    </p:spTree>
    <p:extLst>
      <p:ext uri="{BB962C8B-B14F-4D97-AF65-F5344CB8AC3E}">
        <p14:creationId xmlns:p14="http://schemas.microsoft.com/office/powerpoint/2010/main" val="2308956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8200" y="365125"/>
            <a:ext cx="10809849" cy="53322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i="1" smtClean="0"/>
          </a:p>
          <a:p>
            <a:pPr algn="just"/>
            <a:r>
              <a:rPr lang="en-US" sz="2800" b="1" i="1" smtClean="0"/>
              <a:t>PHIẾU BÀI TẬP</a:t>
            </a:r>
            <a:r>
              <a:rPr lang="en-US" sz="2800" b="1" i="1" smtClean="0"/>
              <a:t>: </a:t>
            </a:r>
            <a:r>
              <a:rPr lang="en-US" sz="2800" b="1" i="1" smtClean="0"/>
              <a:t>Phân tích tính liên kết về nội dung trong đoạn văn sau:</a:t>
            </a:r>
          </a:p>
          <a:p>
            <a:pPr algn="just" fontAlgn="base"/>
            <a:r>
              <a:rPr lang="vi-VN" sz="2800" i="1"/>
              <a:t>Nhân dân ta có truyền thống lâu đời đùm bọc, đoàn kết với nhau theo phương châm “nhiễu điều phủ lấy giá gương”. Bản sắc này thể hiện mạnh mẽ nhất trong cảnh đất nước lâm nguy, ngoại bang đe doạ. Nhưng tiếc rằng phẩm chất cao qúy ấy thường lại không đậm nét trong việc làm ăn, có thể do ảnh hưởng của phương thức sản xuất nhỏ, tính đố kị vốn có của lối sống theo thứ bậc không phải theo năng lực và lối nghĩ “trâu buộc ghét trâu ăn” đối với người hơn mình ở làng quê thời phong kiến.</a:t>
            </a:r>
            <a:endParaRPr lang="vi-VN" sz="2800"/>
          </a:p>
          <a:p>
            <a:pPr algn="just"/>
            <a:r>
              <a:rPr lang="vi-VN" sz="2800" smtClean="0"/>
              <a:t/>
            </a:r>
            <a:br>
              <a:rPr lang="vi-VN" sz="2800" smtClean="0"/>
            </a:br>
            <a:endParaRPr lang="en-US" sz="2800"/>
          </a:p>
        </p:txBody>
      </p:sp>
    </p:spTree>
    <p:extLst>
      <p:ext uri="{BB962C8B-B14F-4D97-AF65-F5344CB8AC3E}">
        <p14:creationId xmlns:p14="http://schemas.microsoft.com/office/powerpoint/2010/main" val="21923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913206" y="365125"/>
            <a:ext cx="5190979" cy="8024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t>HƯỚNG DẪN TRẢ LỜI</a:t>
            </a:r>
            <a:endParaRPr lang="en-US" sz="3200"/>
          </a:p>
        </p:txBody>
      </p:sp>
      <p:sp>
        <p:nvSpPr>
          <p:cNvPr id="5" name="Rounded Rectangle 4"/>
          <p:cNvSpPr/>
          <p:nvPr/>
        </p:nvSpPr>
        <p:spPr>
          <a:xfrm>
            <a:off x="1885071" y="1589649"/>
            <a:ext cx="9115864" cy="3854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a:t>Xác định chủ đề của đoạn </a:t>
            </a:r>
            <a:r>
              <a:rPr lang="vi-VN" sz="3200" smtClean="0"/>
              <a:t>v</a:t>
            </a:r>
            <a:r>
              <a:rPr lang="en-US" sz="3600"/>
              <a:t>ă</a:t>
            </a:r>
            <a:r>
              <a:rPr lang="vi-VN" sz="3200" smtClean="0"/>
              <a:t>n</a:t>
            </a:r>
            <a:r>
              <a:rPr lang="vi-VN" sz="3200"/>
              <a:t>: </a:t>
            </a:r>
            <a:r>
              <a:rPr lang="en-US" sz="3200" smtClean="0"/>
              <a:t>Đ</a:t>
            </a:r>
            <a:r>
              <a:rPr lang="vi-VN" sz="3200" smtClean="0"/>
              <a:t>iểm </a:t>
            </a:r>
            <a:r>
              <a:rPr lang="vi-VN" sz="3200"/>
              <a:t>mạnh và điểm yếu trong tính cách, thói quen của con người Việt Nam. Các câu trong đoạn đều hướng đến việc thể hiện nội dung đó.</a:t>
            </a:r>
            <a:endParaRPr lang="en-US" sz="3200"/>
          </a:p>
        </p:txBody>
      </p:sp>
    </p:spTree>
    <p:extLst>
      <p:ext uri="{BB962C8B-B14F-4D97-AF65-F5344CB8AC3E}">
        <p14:creationId xmlns:p14="http://schemas.microsoft.com/office/powerpoint/2010/main" val="39413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ounded Rectangle 4"/>
          <p:cNvSpPr/>
          <p:nvPr/>
        </p:nvSpPr>
        <p:spPr>
          <a:xfrm>
            <a:off x="1209822" y="590843"/>
            <a:ext cx="9495692" cy="5641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a:t>Liên kết hình thức: là việc sử dụng các phương tiện liên kết của ngôn ngữ để nối các câu, các đoạn với nhau làm cho chúng gắn bó chặt chẽ với nhau nhằm biểu hiện nội dung của văn bản</a:t>
            </a:r>
            <a:r>
              <a:rPr lang="en-US" sz="3600" smtClean="0"/>
              <a:t>. (Có </a:t>
            </a:r>
            <a:r>
              <a:rPr lang="en-US" sz="3600"/>
              <a:t>thể dùng các từ để gắn kết các câu như: </a:t>
            </a:r>
            <a:r>
              <a:rPr lang="en-US" sz="3600" i="1"/>
              <a:t>trái lại, bên cạnh đó, mặt khác,…hoặc có thể dùng các từ thay thế bằng các từ đồng nghĩa, trái nghĩa, đại từ.)</a:t>
            </a:r>
            <a:endParaRPr lang="en-US" sz="3600"/>
          </a:p>
        </p:txBody>
      </p:sp>
    </p:spTree>
    <p:extLst>
      <p:ext uri="{BB962C8B-B14F-4D97-AF65-F5344CB8AC3E}">
        <p14:creationId xmlns:p14="http://schemas.microsoft.com/office/powerpoint/2010/main" val="2357668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3337</Words>
  <Application>Microsoft Office PowerPoint</Application>
  <PresentationFormat>Widescreen</PresentationFormat>
  <Paragraphs>179</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PowerPoint Presentation</vt:lpstr>
      <vt:lpstr>PowerPoint Presentation</vt:lpstr>
      <vt:lpstr>CHUYÊN ĐỀ  CÁC KĨ NĂNG TẠO LẬP TRONG VĂN BẢN </vt:lpstr>
      <vt:lpstr>I. LIÊN KẾT TRONG VĂN BẢN     </vt:lpstr>
      <vt:lpstr>1. Khái niệm</vt:lpstr>
      <vt:lpstr>2. Các hình thức liên kết trong văn bản</vt:lpstr>
      <vt:lpstr>PowerPoint Presentation</vt:lpstr>
      <vt:lpstr>PowerPoint Presentation</vt:lpstr>
      <vt:lpstr>PowerPoint Presentation</vt:lpstr>
      <vt:lpstr>PowerPoint Presentation</vt:lpstr>
      <vt:lpstr>PowerPoint Presentation</vt:lpstr>
      <vt:lpstr>PowerPoint Presentation</vt:lpstr>
      <vt:lpstr>II. Bố cục trong 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1. LIÊN KẾT TRONG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2.BỐ CỤC TRONG VĂN BẢN, MẠCH LẠC TRONG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VĂN BẢN NHẬT DỤNG</dc:title>
  <dc:creator>Windows User</dc:creator>
  <cp:lastModifiedBy>Windows User</cp:lastModifiedBy>
  <cp:revision>53</cp:revision>
  <dcterms:created xsi:type="dcterms:W3CDTF">2021-09-05T08:31:27Z</dcterms:created>
  <dcterms:modified xsi:type="dcterms:W3CDTF">2021-09-08T01:47:16Z</dcterms:modified>
</cp:coreProperties>
</file>