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3" r:id="rId14"/>
    <p:sldId id="269" r:id="rId15"/>
    <p:sldId id="274" r:id="rId16"/>
    <p:sldId id="270"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p:scale>
          <a:sx n="70" d="100"/>
          <a:sy n="70" d="100"/>
        </p:scale>
        <p:origin x="426"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5B538B-CBCC-4C75-878B-3B6AF42BCAE3}"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77033-903B-4C6A-9B06-376BBC018866}" type="slidenum">
              <a:rPr lang="en-US" smtClean="0"/>
              <a:t>‹#›</a:t>
            </a:fld>
            <a:endParaRPr lang="en-US"/>
          </a:p>
        </p:txBody>
      </p:sp>
    </p:spTree>
    <p:extLst>
      <p:ext uri="{BB962C8B-B14F-4D97-AF65-F5344CB8AC3E}">
        <p14:creationId xmlns:p14="http://schemas.microsoft.com/office/powerpoint/2010/main" val="1859301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5B538B-CBCC-4C75-878B-3B6AF42BCAE3}"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77033-903B-4C6A-9B06-376BBC018866}" type="slidenum">
              <a:rPr lang="en-US" smtClean="0"/>
              <a:t>‹#›</a:t>
            </a:fld>
            <a:endParaRPr lang="en-US"/>
          </a:p>
        </p:txBody>
      </p:sp>
    </p:spTree>
    <p:extLst>
      <p:ext uri="{BB962C8B-B14F-4D97-AF65-F5344CB8AC3E}">
        <p14:creationId xmlns:p14="http://schemas.microsoft.com/office/powerpoint/2010/main" val="140778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5B538B-CBCC-4C75-878B-3B6AF42BCAE3}"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77033-903B-4C6A-9B06-376BBC018866}" type="slidenum">
              <a:rPr lang="en-US" smtClean="0"/>
              <a:t>‹#›</a:t>
            </a:fld>
            <a:endParaRPr lang="en-US"/>
          </a:p>
        </p:txBody>
      </p:sp>
    </p:spTree>
    <p:extLst>
      <p:ext uri="{BB962C8B-B14F-4D97-AF65-F5344CB8AC3E}">
        <p14:creationId xmlns:p14="http://schemas.microsoft.com/office/powerpoint/2010/main" val="1783475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1"/>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p:cNvPr>
          <p:cNvSpPr>
            <a:spLocks noGrp="1" noChangeArrowheads="1"/>
          </p:cNvSpPr>
          <p:nvPr>
            <p:ph type="sldNum" sz="quarter" idx="12"/>
          </p:nvPr>
        </p:nvSpPr>
        <p:spPr>
          <a:ln/>
        </p:spPr>
        <p:txBody>
          <a:bodyPr/>
          <a:lstStyle>
            <a:lvl1pPr>
              <a:defRPr/>
            </a:lvl1pPr>
          </a:lstStyle>
          <a:p>
            <a:fld id="{50332943-8241-4239-819E-C1D195152F26}" type="slidenum">
              <a:rPr lang="vi-VN" altLang="vi-VN"/>
              <a:pPr/>
              <a:t>‹#›</a:t>
            </a:fld>
            <a:endParaRPr lang="vi-VN" altLang="vi-VN"/>
          </a:p>
        </p:txBody>
      </p:sp>
    </p:spTree>
    <p:extLst>
      <p:ext uri="{BB962C8B-B14F-4D97-AF65-F5344CB8AC3E}">
        <p14:creationId xmlns:p14="http://schemas.microsoft.com/office/powerpoint/2010/main" val="3618732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5B538B-CBCC-4C75-878B-3B6AF42BCAE3}"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77033-903B-4C6A-9B06-376BBC018866}" type="slidenum">
              <a:rPr lang="en-US" smtClean="0"/>
              <a:t>‹#›</a:t>
            </a:fld>
            <a:endParaRPr lang="en-US"/>
          </a:p>
        </p:txBody>
      </p:sp>
    </p:spTree>
    <p:extLst>
      <p:ext uri="{BB962C8B-B14F-4D97-AF65-F5344CB8AC3E}">
        <p14:creationId xmlns:p14="http://schemas.microsoft.com/office/powerpoint/2010/main" val="2769755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5B538B-CBCC-4C75-878B-3B6AF42BCAE3}"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77033-903B-4C6A-9B06-376BBC018866}" type="slidenum">
              <a:rPr lang="en-US" smtClean="0"/>
              <a:t>‹#›</a:t>
            </a:fld>
            <a:endParaRPr lang="en-US"/>
          </a:p>
        </p:txBody>
      </p:sp>
    </p:spTree>
    <p:extLst>
      <p:ext uri="{BB962C8B-B14F-4D97-AF65-F5344CB8AC3E}">
        <p14:creationId xmlns:p14="http://schemas.microsoft.com/office/powerpoint/2010/main" val="2959002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B538B-CBCC-4C75-878B-3B6AF42BCAE3}" type="datetimeFigureOut">
              <a:rPr lang="en-US" smtClean="0"/>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77033-903B-4C6A-9B06-376BBC018866}" type="slidenum">
              <a:rPr lang="en-US" smtClean="0"/>
              <a:t>‹#›</a:t>
            </a:fld>
            <a:endParaRPr lang="en-US"/>
          </a:p>
        </p:txBody>
      </p:sp>
    </p:spTree>
    <p:extLst>
      <p:ext uri="{BB962C8B-B14F-4D97-AF65-F5344CB8AC3E}">
        <p14:creationId xmlns:p14="http://schemas.microsoft.com/office/powerpoint/2010/main" val="3678931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5B538B-CBCC-4C75-878B-3B6AF42BCAE3}" type="datetimeFigureOut">
              <a:rPr lang="en-US" smtClean="0"/>
              <a:t>9/17/2022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77033-903B-4C6A-9B06-376BBC018866}" type="slidenum">
              <a:rPr lang="en-US" smtClean="0"/>
              <a:t>‹#›</a:t>
            </a:fld>
            <a:endParaRPr lang="en-US"/>
          </a:p>
        </p:txBody>
      </p:sp>
    </p:spTree>
    <p:extLst>
      <p:ext uri="{BB962C8B-B14F-4D97-AF65-F5344CB8AC3E}">
        <p14:creationId xmlns:p14="http://schemas.microsoft.com/office/powerpoint/2010/main" val="61733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5B538B-CBCC-4C75-878B-3B6AF42BCAE3}" type="datetimeFigureOut">
              <a:rPr lang="en-US" smtClean="0"/>
              <a:t>9/17/2022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77033-903B-4C6A-9B06-376BBC018866}" type="slidenum">
              <a:rPr lang="en-US" smtClean="0"/>
              <a:t>‹#›</a:t>
            </a:fld>
            <a:endParaRPr lang="en-US"/>
          </a:p>
        </p:txBody>
      </p:sp>
    </p:spTree>
    <p:extLst>
      <p:ext uri="{BB962C8B-B14F-4D97-AF65-F5344CB8AC3E}">
        <p14:creationId xmlns:p14="http://schemas.microsoft.com/office/powerpoint/2010/main" val="2169287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B538B-CBCC-4C75-878B-3B6AF42BCAE3}" type="datetimeFigureOut">
              <a:rPr lang="en-US" smtClean="0"/>
              <a:t>9/17/2022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77033-903B-4C6A-9B06-376BBC018866}" type="slidenum">
              <a:rPr lang="en-US" smtClean="0"/>
              <a:t>‹#›</a:t>
            </a:fld>
            <a:endParaRPr lang="en-US"/>
          </a:p>
        </p:txBody>
      </p:sp>
    </p:spTree>
    <p:extLst>
      <p:ext uri="{BB962C8B-B14F-4D97-AF65-F5344CB8AC3E}">
        <p14:creationId xmlns:p14="http://schemas.microsoft.com/office/powerpoint/2010/main" val="950873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5B538B-CBCC-4C75-878B-3B6AF42BCAE3}" type="datetimeFigureOut">
              <a:rPr lang="en-US" smtClean="0"/>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77033-903B-4C6A-9B06-376BBC018866}" type="slidenum">
              <a:rPr lang="en-US" smtClean="0"/>
              <a:t>‹#›</a:t>
            </a:fld>
            <a:endParaRPr lang="en-US"/>
          </a:p>
        </p:txBody>
      </p:sp>
    </p:spTree>
    <p:extLst>
      <p:ext uri="{BB962C8B-B14F-4D97-AF65-F5344CB8AC3E}">
        <p14:creationId xmlns:p14="http://schemas.microsoft.com/office/powerpoint/2010/main" val="112697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5B538B-CBCC-4C75-878B-3B6AF42BCAE3}" type="datetimeFigureOut">
              <a:rPr lang="en-US" smtClean="0"/>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77033-903B-4C6A-9B06-376BBC018866}" type="slidenum">
              <a:rPr lang="en-US" smtClean="0"/>
              <a:t>‹#›</a:t>
            </a:fld>
            <a:endParaRPr lang="en-US"/>
          </a:p>
        </p:txBody>
      </p:sp>
    </p:spTree>
    <p:extLst>
      <p:ext uri="{BB962C8B-B14F-4D97-AF65-F5344CB8AC3E}">
        <p14:creationId xmlns:p14="http://schemas.microsoft.com/office/powerpoint/2010/main" val="3815494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B538B-CBCC-4C75-878B-3B6AF42BCAE3}" type="datetimeFigureOut">
              <a:rPr lang="en-US" smtClean="0"/>
              <a:t>9/17/2022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77033-903B-4C6A-9B06-376BBC018866}" type="slidenum">
              <a:rPr lang="en-US" smtClean="0"/>
              <a:t>‹#›</a:t>
            </a:fld>
            <a:endParaRPr lang="en-US"/>
          </a:p>
        </p:txBody>
      </p:sp>
    </p:spTree>
    <p:extLst>
      <p:ext uri="{BB962C8B-B14F-4D97-AF65-F5344CB8AC3E}">
        <p14:creationId xmlns:p14="http://schemas.microsoft.com/office/powerpoint/2010/main" val="298036053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images.google.com.vn/imgres?imgurl=http://www.biomed-vietnam.com/?do%3Dproduct%26dtd%3Dthumbnail%26id%3D21172%26w%3D200%26h%3D200&amp;imgrefurl=http://www.biomed-vietnam.com/?do%3Dproduct%26dtd%3Dview%26id%3D21172&amp;h=200&amp;w=160&amp;sz=24&amp;hl=vi&amp;start=35&amp;usg=__ZZZXJ0mRVHtUdKyzhU83egOz1lw=&amp;tbnid=XSwFyY5N2FIP-M:&amp;tbnh=104&amp;tbnw=83&amp;prev=/images?q%3Dc%C3%A2n%2Bx%C3%A1ch%26start%3D20%26gbv%3D2%26ndsp%3D20%26hl%3Dvi%26sa%3D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gif"/><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21.wmf"/><Relationship Id="rId5" Type="http://schemas.openxmlformats.org/officeDocument/2006/relationships/image" Target="../media/image20.gif"/><Relationship Id="rId4" Type="http://schemas.openxmlformats.org/officeDocument/2006/relationships/image" Target="../media/image19.w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untitl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857250"/>
            <a:ext cx="6858000" cy="5143500"/>
          </a:xfrm>
        </p:spPr>
      </p:pic>
      <p:sp>
        <p:nvSpPr>
          <p:cNvPr id="6149" name="WordArt 5"/>
          <p:cNvSpPr>
            <a:spLocks noChangeArrowheads="1" noChangeShapeType="1" noTextEdit="1"/>
          </p:cNvSpPr>
          <p:nvPr/>
        </p:nvSpPr>
        <p:spPr bwMode="auto">
          <a:xfrm>
            <a:off x="2628900" y="3257551"/>
            <a:ext cx="3771900" cy="959644"/>
          </a:xfrm>
          <a:prstGeom prst="rect">
            <a:avLst/>
          </a:prstGeom>
        </p:spPr>
        <p:txBody>
          <a:bodyPr wrap="none" fromWordArt="1">
            <a:prstTxWarp prst="textPlain">
              <a:avLst>
                <a:gd name="adj" fmla="val 50000"/>
              </a:avLst>
            </a:prstTxWarp>
          </a:bodyPr>
          <a:lstStyle/>
          <a:p>
            <a:pPr algn="ctr"/>
            <a:r>
              <a:rPr lang="en-US" sz="2700" kern="10" dirty="0">
                <a:ln w="19050">
                  <a:solidFill>
                    <a:srgbClr val="FF0000"/>
                  </a:solidFill>
                  <a:round/>
                  <a:headEnd/>
                  <a:tailEnd/>
                </a:ln>
                <a:solidFill>
                  <a:schemeClr val="bg1"/>
                </a:solidFill>
                <a:effectLst>
                  <a:outerShdw dist="35921" dir="2700000" algn="ctr" rotWithShape="0">
                    <a:srgbClr val="990000"/>
                  </a:outerShdw>
                </a:effectLst>
                <a:latin typeface="VNI-Times"/>
              </a:rPr>
              <a:t>KHTN 6</a:t>
            </a:r>
          </a:p>
        </p:txBody>
      </p:sp>
      <p:sp>
        <p:nvSpPr>
          <p:cNvPr id="6150" name="WordArt 6"/>
          <p:cNvSpPr>
            <a:spLocks noChangeArrowheads="1" noChangeShapeType="1" noTextEdit="1"/>
          </p:cNvSpPr>
          <p:nvPr/>
        </p:nvSpPr>
        <p:spPr bwMode="auto">
          <a:xfrm>
            <a:off x="2057400" y="1314450"/>
            <a:ext cx="5029200" cy="4229100"/>
          </a:xfrm>
          <a:prstGeom prst="rect">
            <a:avLst/>
          </a:prstGeom>
        </p:spPr>
        <p:txBody>
          <a:bodyPr spcFirstLastPara="1" wrap="none" fromWordArt="1">
            <a:prstTxWarp prst="textArchUp">
              <a:avLst>
                <a:gd name="adj" fmla="val 10800004"/>
              </a:avLst>
            </a:prstTxWarp>
          </a:bodyPr>
          <a:lstStyle/>
          <a:p>
            <a:pPr algn="ctr"/>
            <a:r>
              <a:rPr lang="en-US" sz="2400" kern="10" spc="-240">
                <a:ln w="12700">
                  <a:solidFill>
                    <a:srgbClr val="000099"/>
                  </a:solidFill>
                  <a:round/>
                  <a:headEnd/>
                  <a:tailEnd/>
                </a:ln>
                <a:solidFill>
                  <a:srgbClr val="0000FF"/>
                </a:solidFill>
                <a:effectLst>
                  <a:outerShdw dist="52363" dir="20757825" algn="ctr" rotWithShape="0">
                    <a:srgbClr val="FF9900"/>
                  </a:outerShdw>
                </a:effectLst>
                <a:latin typeface="VNI-Times"/>
              </a:rPr>
              <a:t>TRÖÔØNG THCS  HỒNG AN</a:t>
            </a:r>
          </a:p>
        </p:txBody>
      </p:sp>
      <p:sp>
        <p:nvSpPr>
          <p:cNvPr id="6151" name="WordArt 7"/>
          <p:cNvSpPr>
            <a:spLocks noChangeArrowheads="1" noChangeShapeType="1" noTextEdit="1"/>
          </p:cNvSpPr>
          <p:nvPr/>
        </p:nvSpPr>
        <p:spPr bwMode="auto">
          <a:xfrm>
            <a:off x="2971800" y="4972050"/>
            <a:ext cx="2971800" cy="571500"/>
          </a:xfrm>
          <a:prstGeom prst="rect">
            <a:avLst/>
          </a:prstGeom>
        </p:spPr>
        <p:txBody>
          <a:bodyPr wrap="none" fromWordArt="1">
            <a:prstTxWarp prst="textPlain">
              <a:avLst>
                <a:gd name="adj" fmla="val 50000"/>
              </a:avLst>
            </a:prstTxWarp>
          </a:bodyPr>
          <a:lstStyle/>
          <a:p>
            <a:pPr algn="ctr"/>
            <a:r>
              <a:rPr lang="en-US" sz="1350" kern="10">
                <a:ln w="9525">
                  <a:solidFill>
                    <a:srgbClr val="FF0000"/>
                  </a:solidFill>
                  <a:round/>
                  <a:headEnd/>
                  <a:tailEnd/>
                </a:ln>
                <a:solidFill>
                  <a:srgbClr val="FFFF00"/>
                </a:solidFill>
                <a:effectLst>
                  <a:outerShdw dist="35921" dir="2700000" algn="ctr" rotWithShape="0">
                    <a:srgbClr val="868686"/>
                  </a:outerShdw>
                </a:effectLst>
                <a:latin typeface="Arial"/>
                <a:cs typeface="Arial"/>
              </a:rPr>
              <a:t>Giáo viên: Trần Hữu Thanh Thủy</a:t>
            </a:r>
          </a:p>
        </p:txBody>
      </p:sp>
      <p:pic>
        <p:nvPicPr>
          <p:cNvPr id="2054" name="Picture 8" descr="Copy (6) of 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743450"/>
            <a:ext cx="14287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9" descr="Copy (6) of 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515100" y="4572000"/>
            <a:ext cx="14859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7"/>
          <p:cNvSpPr>
            <a:spLocks noChangeArrowheads="1"/>
          </p:cNvSpPr>
          <p:nvPr/>
        </p:nvSpPr>
        <p:spPr bwMode="auto">
          <a:xfrm>
            <a:off x="4343400" y="2400300"/>
            <a:ext cx="514350" cy="342900"/>
          </a:xfrm>
          <a:prstGeom prst="rect">
            <a:avLst/>
          </a:prstGeom>
          <a:solidFill>
            <a:srgbClr val="FF0000"/>
          </a:solidFill>
          <a:ln w="12700" algn="ctr">
            <a:solidFill>
              <a:srgbClr val="0000FF"/>
            </a:solidFill>
            <a:round/>
            <a:headEnd/>
            <a:tailEnd/>
          </a:ln>
        </p:spPr>
        <p:txBody>
          <a:bodyPr/>
          <a:lstStyle/>
          <a:p>
            <a:pPr eaLnBrk="1" hangingPunct="1"/>
            <a:endParaRPr lang="en-US" altLang="en-US" sz="2100" b="1">
              <a:solidFill>
                <a:srgbClr val="FF3300"/>
              </a:solidFill>
              <a:latin typeface="VNI-Times" pitchFamily="2" charset="0"/>
            </a:endParaRPr>
          </a:p>
        </p:txBody>
      </p:sp>
      <p:sp>
        <p:nvSpPr>
          <p:cNvPr id="2057" name="Rectangle 8"/>
          <p:cNvSpPr>
            <a:spLocks noChangeArrowheads="1"/>
          </p:cNvSpPr>
          <p:nvPr/>
        </p:nvSpPr>
        <p:spPr bwMode="auto">
          <a:xfrm>
            <a:off x="4229100" y="2571750"/>
            <a:ext cx="800100" cy="171450"/>
          </a:xfrm>
          <a:prstGeom prst="rect">
            <a:avLst/>
          </a:prstGeom>
          <a:solidFill>
            <a:srgbClr val="FF0000"/>
          </a:solidFill>
          <a:ln w="12700" algn="ctr">
            <a:solidFill>
              <a:srgbClr val="0000FF"/>
            </a:solidFill>
            <a:round/>
            <a:headEnd/>
            <a:tailEnd/>
          </a:ln>
        </p:spPr>
        <p:txBody>
          <a:bodyPr/>
          <a:lstStyle/>
          <a:p>
            <a:pPr eaLnBrk="1" hangingPunct="1"/>
            <a:endParaRPr lang="en-US" altLang="en-US" sz="2100" b="1">
              <a:solidFill>
                <a:srgbClr val="FF3300"/>
              </a:solidFill>
              <a:latin typeface="VNI-Times" pitchFamily="2" charset="0"/>
            </a:endParaRPr>
          </a:p>
        </p:txBody>
      </p:sp>
      <p:sp>
        <p:nvSpPr>
          <p:cNvPr id="2058" name="Rectangle 9"/>
          <p:cNvSpPr>
            <a:spLocks noChangeArrowheads="1"/>
          </p:cNvSpPr>
          <p:nvPr/>
        </p:nvSpPr>
        <p:spPr bwMode="auto">
          <a:xfrm>
            <a:off x="4057650" y="2686050"/>
            <a:ext cx="1200150" cy="114300"/>
          </a:xfrm>
          <a:prstGeom prst="rect">
            <a:avLst/>
          </a:prstGeom>
          <a:solidFill>
            <a:srgbClr val="FF0000"/>
          </a:solidFill>
          <a:ln w="12700" algn="ctr">
            <a:solidFill>
              <a:srgbClr val="0000FF"/>
            </a:solidFill>
            <a:round/>
            <a:headEnd/>
            <a:tailEnd/>
          </a:ln>
        </p:spPr>
        <p:txBody>
          <a:bodyPr/>
          <a:lstStyle/>
          <a:p>
            <a:pPr eaLnBrk="1" hangingPunct="1"/>
            <a:endParaRPr lang="en-US" altLang="en-US" sz="2100" b="1">
              <a:solidFill>
                <a:srgbClr val="FF3300"/>
              </a:solidFill>
              <a:latin typeface="VNI-Times" pitchFamily="2" charset="0"/>
            </a:endParaRPr>
          </a:p>
        </p:txBody>
      </p:sp>
    </p:spTree>
    <p:extLst>
      <p:ext uri="{BB962C8B-B14F-4D97-AF65-F5344CB8AC3E}">
        <p14:creationId xmlns:p14="http://schemas.microsoft.com/office/powerpoint/2010/main" val="3380039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32" fill="hold" grpId="0" nodeType="afterEffect">
                                  <p:stCondLst>
                                    <p:cond delay="0"/>
                                  </p:stCondLst>
                                  <p:childTnLst>
                                    <p:set>
                                      <p:cBhvr>
                                        <p:cTn id="6" dur="1" fill="hold">
                                          <p:stCondLst>
                                            <p:cond delay="0"/>
                                          </p:stCondLst>
                                        </p:cTn>
                                        <p:tgtEl>
                                          <p:spTgt spid="6148">
                                            <p:bg/>
                                          </p:spTgt>
                                        </p:tgtEl>
                                        <p:attrNameLst>
                                          <p:attrName>style.visibility</p:attrName>
                                        </p:attrNameLst>
                                      </p:cBhvr>
                                      <p:to>
                                        <p:strVal val="visible"/>
                                      </p:to>
                                    </p:set>
                                    <p:animEffect transition="in" filter="plus(out)">
                                      <p:cBhvr>
                                        <p:cTn id="7" dur="1000"/>
                                        <p:tgtEl>
                                          <p:spTgt spid="6148">
                                            <p:bg/>
                                          </p:spTgt>
                                        </p:tgtEl>
                                      </p:cBhvr>
                                    </p:animEffect>
                                  </p:childTnLst>
                                </p:cTn>
                              </p:par>
                            </p:childTnLst>
                          </p:cTn>
                        </p:par>
                        <p:par>
                          <p:cTn id="8" fill="hold" nodeType="afterGroup">
                            <p:stCondLst>
                              <p:cond delay="1000"/>
                            </p:stCondLst>
                            <p:childTnLst>
                              <p:par>
                                <p:cTn id="9" presetID="21" presetClass="entr" presetSubtype="4"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Effect transition="in" filter="wheel(4)">
                                      <p:cBhvr>
                                        <p:cTn id="11" dur="2000"/>
                                        <p:tgtEl>
                                          <p:spTgt spid="6149"/>
                                        </p:tgtEl>
                                      </p:cBhvr>
                                    </p:animEffect>
                                  </p:childTnLst>
                                </p:cTn>
                              </p:par>
                              <p:par>
                                <p:cTn id="12" presetID="15" presetClass="entr" presetSubtype="0" fill="hold" grpId="0" nodeType="withEffect">
                                  <p:stCondLst>
                                    <p:cond delay="0"/>
                                  </p:stCondLst>
                                  <p:childTnLst>
                                    <p:set>
                                      <p:cBhvr>
                                        <p:cTn id="13" dur="1" fill="hold">
                                          <p:stCondLst>
                                            <p:cond delay="0"/>
                                          </p:stCondLst>
                                        </p:cTn>
                                        <p:tgtEl>
                                          <p:spTgt spid="6150"/>
                                        </p:tgtEl>
                                        <p:attrNameLst>
                                          <p:attrName>style.visibility</p:attrName>
                                        </p:attrNameLst>
                                      </p:cBhvr>
                                      <p:to>
                                        <p:strVal val="visible"/>
                                      </p:to>
                                    </p:set>
                                    <p:anim calcmode="lin" valueType="num">
                                      <p:cBhvr>
                                        <p:cTn id="14" dur="5000" fill="hold"/>
                                        <p:tgtEl>
                                          <p:spTgt spid="6150"/>
                                        </p:tgtEl>
                                        <p:attrNameLst>
                                          <p:attrName>ppt_w</p:attrName>
                                        </p:attrNameLst>
                                      </p:cBhvr>
                                      <p:tavLst>
                                        <p:tav tm="0">
                                          <p:val>
                                            <p:fltVal val="0"/>
                                          </p:val>
                                        </p:tav>
                                        <p:tav tm="100000">
                                          <p:val>
                                            <p:strVal val="#ppt_w"/>
                                          </p:val>
                                        </p:tav>
                                      </p:tavLst>
                                    </p:anim>
                                    <p:anim calcmode="lin" valueType="num">
                                      <p:cBhvr>
                                        <p:cTn id="15" dur="5000" fill="hold"/>
                                        <p:tgtEl>
                                          <p:spTgt spid="6150"/>
                                        </p:tgtEl>
                                        <p:attrNameLst>
                                          <p:attrName>ppt_h</p:attrName>
                                        </p:attrNameLst>
                                      </p:cBhvr>
                                      <p:tavLst>
                                        <p:tav tm="0">
                                          <p:val>
                                            <p:fltVal val="0"/>
                                          </p:val>
                                        </p:tav>
                                        <p:tav tm="100000">
                                          <p:val>
                                            <p:strVal val="#ppt_h"/>
                                          </p:val>
                                        </p:tav>
                                      </p:tavLst>
                                    </p:anim>
                                    <p:anim calcmode="lin" valueType="num">
                                      <p:cBhvr>
                                        <p:cTn id="16" dur="5000" fill="hold"/>
                                        <p:tgtEl>
                                          <p:spTgt spid="6150"/>
                                        </p:tgtEl>
                                        <p:attrNameLst>
                                          <p:attrName>ppt_x</p:attrName>
                                        </p:attrNameLst>
                                      </p:cBhvr>
                                      <p:tavLst>
                                        <p:tav tm="0" fmla="#ppt_x+(cos(-2*pi*(1-$))*-#ppt_x-sin(-2*pi*(1-$))*(1-#ppt_y))*(1-$)">
                                          <p:val>
                                            <p:fltVal val="0"/>
                                          </p:val>
                                        </p:tav>
                                        <p:tav tm="100000">
                                          <p:val>
                                            <p:fltVal val="1"/>
                                          </p:val>
                                        </p:tav>
                                      </p:tavLst>
                                    </p:anim>
                                    <p:anim calcmode="lin" valueType="num">
                                      <p:cBhvr>
                                        <p:cTn id="17" dur="5000" fill="hold"/>
                                        <p:tgtEl>
                                          <p:spTgt spid="6150"/>
                                        </p:tgtEl>
                                        <p:attrNameLst>
                                          <p:attrName>ppt_y</p:attrName>
                                        </p:attrNameLst>
                                      </p:cBhvr>
                                      <p:tavLst>
                                        <p:tav tm="0" fmla="#ppt_y+(sin(-2*pi*(1-$))*-#ppt_x+cos(-2*pi*(1-$))*(1-#ppt_y))*(1-$)">
                                          <p:val>
                                            <p:fltVal val="0"/>
                                          </p:val>
                                        </p:tav>
                                        <p:tav tm="100000">
                                          <p:val>
                                            <p:fltVal val="1"/>
                                          </p:val>
                                        </p:tav>
                                      </p:tavLst>
                                    </p:anim>
                                  </p:childTnLst>
                                </p:cTn>
                              </p:par>
                              <p:par>
                                <p:cTn id="18" presetID="22" presetClass="emph" presetSubtype="0" repeatCount="indefinite" fill="hold" grpId="1" nodeType="withEffect">
                                  <p:stCondLst>
                                    <p:cond delay="0"/>
                                  </p:stCondLst>
                                  <p:childTnLst>
                                    <p:animClr clrSpc="hsl" dir="cw">
                                      <p:cBhvr override="childStyle">
                                        <p:cTn id="19" dur="5000" fill="hold"/>
                                        <p:tgtEl>
                                          <p:spTgt spid="6150"/>
                                        </p:tgtEl>
                                        <p:attrNameLst>
                                          <p:attrName>style.color</p:attrName>
                                        </p:attrNameLst>
                                      </p:cBhvr>
                                      <p:by>
                                        <p:hsl h="-7200000" s="0" l="0"/>
                                      </p:by>
                                    </p:animClr>
                                    <p:animClr clrSpc="hsl" dir="cw">
                                      <p:cBhvr>
                                        <p:cTn id="20" dur="5000" fill="hold"/>
                                        <p:tgtEl>
                                          <p:spTgt spid="6150"/>
                                        </p:tgtEl>
                                        <p:attrNameLst>
                                          <p:attrName>fillcolor</p:attrName>
                                        </p:attrNameLst>
                                      </p:cBhvr>
                                      <p:by>
                                        <p:hsl h="-7200000" s="0" l="0"/>
                                      </p:by>
                                    </p:animClr>
                                    <p:animClr clrSpc="hsl" dir="cw">
                                      <p:cBhvr>
                                        <p:cTn id="21" dur="5000" fill="hold"/>
                                        <p:tgtEl>
                                          <p:spTgt spid="6150"/>
                                        </p:tgtEl>
                                        <p:attrNameLst>
                                          <p:attrName>stroke.color</p:attrName>
                                        </p:attrNameLst>
                                      </p:cBhvr>
                                      <p:by>
                                        <p:hsl h="-7200000" s="0" l="0"/>
                                      </p:by>
                                    </p:animClr>
                                    <p:set>
                                      <p:cBhvr>
                                        <p:cTn id="22" dur="5000" fill="hold"/>
                                        <p:tgtEl>
                                          <p:spTgt spid="6150"/>
                                        </p:tgtEl>
                                        <p:attrNameLst>
                                          <p:attrName>fill.type</p:attrName>
                                        </p:attrNameLst>
                                      </p:cBhvr>
                                      <p:to>
                                        <p:strVal val="solid"/>
                                      </p:to>
                                    </p:set>
                                  </p:childTnLst>
                                </p:cTn>
                              </p:par>
                            </p:childTnLst>
                          </p:cTn>
                        </p:par>
                        <p:par>
                          <p:cTn id="23" fill="hold" nodeType="afterGroup">
                            <p:stCondLst>
                              <p:cond delay="6000"/>
                            </p:stCondLst>
                            <p:childTnLst>
                              <p:par>
                                <p:cTn id="24" presetID="6" presetClass="entr" presetSubtype="16" fill="hold" grpId="0" nodeType="afterEffect">
                                  <p:stCondLst>
                                    <p:cond delay="0"/>
                                  </p:stCondLst>
                                  <p:childTnLst>
                                    <p:set>
                                      <p:cBhvr>
                                        <p:cTn id="25" dur="1" fill="hold">
                                          <p:stCondLst>
                                            <p:cond delay="0"/>
                                          </p:stCondLst>
                                        </p:cTn>
                                        <p:tgtEl>
                                          <p:spTgt spid="6151"/>
                                        </p:tgtEl>
                                        <p:attrNameLst>
                                          <p:attrName>style.visibility</p:attrName>
                                        </p:attrNameLst>
                                      </p:cBhvr>
                                      <p:to>
                                        <p:strVal val="visible"/>
                                      </p:to>
                                    </p:set>
                                    <p:animEffect transition="in" filter="circle(in)">
                                      <p:cBhvr>
                                        <p:cTn id="26" dur="2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allAtOnce" animBg="1"/>
      <p:bldP spid="6149" grpId="0" animBg="1"/>
      <p:bldP spid="6150" grpId="0" animBg="1"/>
      <p:bldP spid="6150" grpId="1" animBg="1"/>
      <p:bldP spid="615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4882" y="857250"/>
            <a:ext cx="6524222" cy="369332"/>
          </a:xfrm>
          <a:prstGeom prst="rect">
            <a:avLst/>
          </a:prstGeom>
        </p:spPr>
        <p:txBody>
          <a:bodyPr wrap="none">
            <a:spAutoFit/>
          </a:bodyPr>
          <a:lstStyle/>
          <a:p>
            <a:pPr lvl="0" fontAlgn="base"/>
            <a:r>
              <a:rPr lang="vi-VN" b="1" dirty="0">
                <a:solidFill>
                  <a:srgbClr val="990099"/>
                </a:solidFill>
                <a:latin typeface="Times New Roman" panose="02020603050405020304" pitchFamily="18" charset="0"/>
              </a:rPr>
              <a:t>BÀI 3: ĐO CHIỀU DÀI, KHỐI LƯỢNG VÀ THỜI GIAN</a:t>
            </a:r>
            <a:r>
              <a:rPr lang="en-US" b="1" dirty="0">
                <a:solidFill>
                  <a:srgbClr val="990099"/>
                </a:solidFill>
                <a:latin typeface="Calibri Light" panose="020F0302020204030204"/>
              </a:rPr>
              <a:t>(6 </a:t>
            </a:r>
            <a:r>
              <a:rPr lang="en-US" b="1" dirty="0" err="1">
                <a:solidFill>
                  <a:srgbClr val="990099"/>
                </a:solidFill>
                <a:latin typeface="Calibri Light" panose="020F0302020204030204"/>
              </a:rPr>
              <a:t>tiết</a:t>
            </a:r>
            <a:r>
              <a:rPr lang="en-US" b="1" dirty="0">
                <a:solidFill>
                  <a:srgbClr val="990099"/>
                </a:solidFill>
                <a:latin typeface="Calibri Light" panose="020F0302020204030204"/>
              </a:rPr>
              <a:t>)</a:t>
            </a:r>
            <a:endParaRPr lang="vi-VN" b="1" dirty="0">
              <a:solidFill>
                <a:srgbClr val="990099"/>
              </a:solidFill>
              <a:latin typeface="Times New Roman" panose="02020603050405020304" pitchFamily="18" charset="0"/>
            </a:endParaRPr>
          </a:p>
        </p:txBody>
      </p:sp>
      <p:cxnSp>
        <p:nvCxnSpPr>
          <p:cNvPr id="4" name="Straight Connector 3"/>
          <p:cNvCxnSpPr/>
          <p:nvPr/>
        </p:nvCxnSpPr>
        <p:spPr>
          <a:xfrm>
            <a:off x="4887573" y="1109606"/>
            <a:ext cx="545" cy="479725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 y="1112639"/>
            <a:ext cx="2807179" cy="369332"/>
          </a:xfrm>
          <a:prstGeom prst="rect">
            <a:avLst/>
          </a:prstGeom>
        </p:spPr>
        <p:txBody>
          <a:bodyPr wrap="none">
            <a:spAutoFit/>
          </a:bodyPr>
          <a:lstStyle/>
          <a:p>
            <a:r>
              <a:rPr lang="vi-VN" b="1" dirty="0">
                <a:solidFill>
                  <a:srgbClr val="C00000"/>
                </a:solidFill>
                <a:latin typeface="+mj-lt"/>
              </a:rPr>
              <a:t>I. Sự cảm nhận hiện tượng</a:t>
            </a:r>
          </a:p>
        </p:txBody>
      </p:sp>
      <p:sp>
        <p:nvSpPr>
          <p:cNvPr id="17" name="TextBox 6"/>
          <p:cNvSpPr txBox="1">
            <a:spLocks noChangeArrowheads="1"/>
          </p:cNvSpPr>
          <p:nvPr/>
        </p:nvSpPr>
        <p:spPr bwMode="auto">
          <a:xfrm>
            <a:off x="-29224" y="1394699"/>
            <a:ext cx="45807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b="1" dirty="0">
                <a:solidFill>
                  <a:srgbClr val="C00000"/>
                </a:solidFill>
                <a:latin typeface="Times New Roman" panose="02020603050405020304" pitchFamily="18" charset="0"/>
                <a:cs typeface="Times New Roman" panose="02020603050405020304" pitchFamily="18" charset="0"/>
              </a:rPr>
              <a:t>II. </a:t>
            </a:r>
            <a:r>
              <a:rPr lang="en-US" altLang="en-US" b="1" dirty="0" err="1">
                <a:solidFill>
                  <a:srgbClr val="C00000"/>
                </a:solidFill>
                <a:latin typeface="Times New Roman" panose="02020603050405020304" pitchFamily="18" charset="0"/>
                <a:cs typeface="Times New Roman" panose="02020603050405020304" pitchFamily="18" charset="0"/>
              </a:rPr>
              <a:t>Đo</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chiều</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dài</a:t>
            </a:r>
            <a:endParaRPr lang="en-US" altLang="en-US" b="1" dirty="0">
              <a:solidFill>
                <a:srgbClr val="C00000"/>
              </a:solidFill>
              <a:latin typeface="Times New Roman" panose="02020603050405020304" pitchFamily="18" charset="0"/>
              <a:cs typeface="Times New Roman" panose="02020603050405020304" pitchFamily="18" charset="0"/>
            </a:endParaRPr>
          </a:p>
        </p:txBody>
      </p:sp>
      <p:sp>
        <p:nvSpPr>
          <p:cNvPr id="16" name="Rectangle 15"/>
          <p:cNvSpPr>
            <a:spLocks noChangeArrowheads="1"/>
          </p:cNvSpPr>
          <p:nvPr/>
        </p:nvSpPr>
        <p:spPr bwMode="auto">
          <a:xfrm>
            <a:off x="15328" y="2209024"/>
            <a:ext cx="25026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fontAlgn="base" hangingPunct="0">
              <a:lnSpc>
                <a:spcPts val="1238"/>
              </a:lnSpc>
              <a:spcBef>
                <a:spcPct val="0"/>
              </a:spcBef>
              <a:spcAft>
                <a:spcPct val="0"/>
              </a:spcAft>
            </a:pPr>
            <a:r>
              <a:rPr lang="en-US" altLang="en-US" b="1" dirty="0">
                <a:solidFill>
                  <a:srgbClr val="660033"/>
                </a:solidFill>
                <a:latin typeface="Times New Roman" panose="02020603050405020304" pitchFamily="18" charset="0"/>
                <a:cs typeface="Times New Roman" panose="02020603050405020304" pitchFamily="18" charset="0"/>
              </a:rPr>
              <a:t>1. </a:t>
            </a:r>
            <a:r>
              <a:rPr lang="en-US" altLang="en-US" b="1" dirty="0" err="1">
                <a:solidFill>
                  <a:srgbClr val="660033"/>
                </a:solidFill>
                <a:latin typeface="Times New Roman" panose="02020603050405020304" pitchFamily="18" charset="0"/>
                <a:cs typeface="Times New Roman" panose="02020603050405020304" pitchFamily="18" charset="0"/>
              </a:rPr>
              <a:t>Đơn</a:t>
            </a:r>
            <a:r>
              <a:rPr lang="en-US" altLang="en-US" b="1" dirty="0">
                <a:solidFill>
                  <a:srgbClr val="660033"/>
                </a:solidFill>
                <a:latin typeface="Times New Roman" panose="02020603050405020304" pitchFamily="18" charset="0"/>
                <a:cs typeface="Times New Roman" panose="02020603050405020304" pitchFamily="18" charset="0"/>
              </a:rPr>
              <a:t> </a:t>
            </a:r>
            <a:r>
              <a:rPr lang="en-US" altLang="en-US" b="1" dirty="0" err="1">
                <a:solidFill>
                  <a:srgbClr val="660033"/>
                </a:solidFill>
                <a:latin typeface="Times New Roman" panose="02020603050405020304" pitchFamily="18" charset="0"/>
                <a:cs typeface="Times New Roman" panose="02020603050405020304" pitchFamily="18" charset="0"/>
              </a:rPr>
              <a:t>vị</a:t>
            </a:r>
            <a:r>
              <a:rPr lang="en-US" altLang="en-US" b="1" dirty="0">
                <a:solidFill>
                  <a:srgbClr val="660033"/>
                </a:solidFill>
                <a:latin typeface="Times New Roman" panose="02020603050405020304" pitchFamily="18" charset="0"/>
                <a:cs typeface="Times New Roman" panose="02020603050405020304" pitchFamily="18" charset="0"/>
              </a:rPr>
              <a:t> </a:t>
            </a:r>
            <a:r>
              <a:rPr lang="en-US" altLang="en-US" b="1" dirty="0" err="1">
                <a:solidFill>
                  <a:srgbClr val="660033"/>
                </a:solidFill>
                <a:latin typeface="Times New Roman" panose="02020603050405020304" pitchFamily="18" charset="0"/>
                <a:cs typeface="Times New Roman" panose="02020603050405020304" pitchFamily="18" charset="0"/>
              </a:rPr>
              <a:t>đo</a:t>
            </a:r>
            <a:r>
              <a:rPr lang="en-US" altLang="en-US" b="1" dirty="0">
                <a:solidFill>
                  <a:srgbClr val="660033"/>
                </a:solidFill>
                <a:latin typeface="Times New Roman" panose="02020603050405020304" pitchFamily="18" charset="0"/>
                <a:cs typeface="Times New Roman" panose="02020603050405020304" pitchFamily="18" charset="0"/>
              </a:rPr>
              <a:t> </a:t>
            </a:r>
            <a:r>
              <a:rPr lang="en-US" altLang="en-US" b="1" dirty="0" err="1">
                <a:solidFill>
                  <a:srgbClr val="660033"/>
                </a:solidFill>
                <a:latin typeface="Times New Roman" panose="02020603050405020304" pitchFamily="18" charset="0"/>
                <a:cs typeface="Times New Roman" panose="02020603050405020304" pitchFamily="18" charset="0"/>
              </a:rPr>
              <a:t>khối</a:t>
            </a:r>
            <a:r>
              <a:rPr lang="en-US" altLang="en-US" b="1" dirty="0">
                <a:solidFill>
                  <a:srgbClr val="660033"/>
                </a:solidFill>
                <a:latin typeface="Times New Roman" panose="02020603050405020304" pitchFamily="18" charset="0"/>
                <a:cs typeface="Times New Roman" panose="02020603050405020304" pitchFamily="18" charset="0"/>
              </a:rPr>
              <a:t> </a:t>
            </a:r>
            <a:r>
              <a:rPr lang="en-US" altLang="en-US" b="1" dirty="0" err="1">
                <a:solidFill>
                  <a:srgbClr val="660033"/>
                </a:solidFill>
                <a:latin typeface="Times New Roman" panose="02020603050405020304" pitchFamily="18" charset="0"/>
                <a:cs typeface="Times New Roman" panose="02020603050405020304" pitchFamily="18" charset="0"/>
              </a:rPr>
              <a:t>lượng</a:t>
            </a:r>
            <a:endParaRPr lang="en-US" altLang="en-US" dirty="0">
              <a:solidFill>
                <a:srgbClr val="660033"/>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29222" y="1779809"/>
            <a:ext cx="1976823" cy="369332"/>
          </a:xfrm>
          <a:prstGeom prst="rect">
            <a:avLst/>
          </a:prstGeom>
        </p:spPr>
        <p:txBody>
          <a:bodyPr wrap="none">
            <a:spAutoFit/>
          </a:bodyPr>
          <a:lstStyle/>
          <a:p>
            <a:r>
              <a:rPr lang="vi-VN" b="1" dirty="0">
                <a:solidFill>
                  <a:srgbClr val="C00000"/>
                </a:solidFill>
                <a:latin typeface="+mj-lt"/>
              </a:rPr>
              <a:t>III. Đo khối lượng</a:t>
            </a:r>
            <a:endParaRPr lang="en-US" b="1" dirty="0">
              <a:solidFill>
                <a:srgbClr val="C00000"/>
              </a:solidFill>
              <a:latin typeface="+mj-lt"/>
            </a:endParaRPr>
          </a:p>
        </p:txBody>
      </p:sp>
      <p:sp>
        <p:nvSpPr>
          <p:cNvPr id="13" name="Rectangle 12"/>
          <p:cNvSpPr/>
          <p:nvPr/>
        </p:nvSpPr>
        <p:spPr>
          <a:xfrm>
            <a:off x="38411" y="2435656"/>
            <a:ext cx="2355132" cy="369332"/>
          </a:xfrm>
          <a:prstGeom prst="rect">
            <a:avLst/>
          </a:prstGeom>
        </p:spPr>
        <p:txBody>
          <a:bodyPr wrap="none">
            <a:spAutoFit/>
          </a:bodyPr>
          <a:lstStyle/>
          <a:p>
            <a:r>
              <a:rPr lang="vi-VN" b="1" dirty="0">
                <a:solidFill>
                  <a:srgbClr val="3A1029"/>
                </a:solidFill>
                <a:latin typeface="+mj-lt"/>
              </a:rPr>
              <a:t>2. Cách đo khối lượng</a:t>
            </a:r>
            <a:endParaRPr lang="vi-VN" b="1" dirty="0">
              <a:solidFill>
                <a:srgbClr val="3A1029"/>
              </a:solidFill>
              <a:latin typeface="+mj-lt"/>
            </a:endParaRPr>
          </a:p>
        </p:txBody>
      </p:sp>
      <p:sp>
        <p:nvSpPr>
          <p:cNvPr id="7" name="Rectangle 6"/>
          <p:cNvSpPr/>
          <p:nvPr/>
        </p:nvSpPr>
        <p:spPr>
          <a:xfrm>
            <a:off x="39755" y="3536382"/>
            <a:ext cx="4824699" cy="64633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a:t>
            </a:r>
            <a:r>
              <a:rPr lang="vi-VN" b="1" dirty="0">
                <a:latin typeface="Times New Roman" panose="02020603050405020304" pitchFamily="18" charset="0"/>
                <a:cs typeface="Times New Roman" panose="02020603050405020304" pitchFamily="18" charset="0"/>
              </a:rPr>
              <a:t>Cân đồng hồ là một trong số các loại cân thường dùng để đo khối lượng.</a:t>
            </a:r>
            <a:endParaRPr lang="en-US" b="1" dirty="0">
              <a:latin typeface="Times New Roman" panose="02020603050405020304" pitchFamily="18" charset="0"/>
              <a:cs typeface="Times New Roman" panose="02020603050405020304" pitchFamily="18" charset="0"/>
            </a:endParaRPr>
          </a:p>
        </p:txBody>
      </p:sp>
      <p:sp>
        <p:nvSpPr>
          <p:cNvPr id="8" name="Rectangle 7"/>
          <p:cNvSpPr/>
          <p:nvPr/>
        </p:nvSpPr>
        <p:spPr>
          <a:xfrm>
            <a:off x="38411" y="4203551"/>
            <a:ext cx="4849160" cy="1200329"/>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a:t>
            </a:r>
            <a:r>
              <a:rPr lang="vi-VN" b="1" dirty="0">
                <a:latin typeface="Times New Roman" panose="02020603050405020304" pitchFamily="18" charset="0"/>
                <a:cs typeface="Times New Roman" panose="02020603050405020304" pitchFamily="18" charset="0"/>
              </a:rPr>
              <a:t>Khi dùng cân đồng hồ để đo khối lượng một vật, cần ước lượng khối lượng vật đem cân để chọn cân có giới hạn đo và độ chia nhỏ nhất phù hợp.</a:t>
            </a:r>
            <a:endParaRPr lang="en-US" b="1" dirty="0">
              <a:latin typeface="Times New Roman" panose="02020603050405020304" pitchFamily="18" charset="0"/>
              <a:cs typeface="Times New Roman" panose="02020603050405020304" pitchFamily="18" charset="0"/>
            </a:endParaRPr>
          </a:p>
        </p:txBody>
      </p:sp>
      <p:sp>
        <p:nvSpPr>
          <p:cNvPr id="15" name="Rectangle 14"/>
          <p:cNvSpPr/>
          <p:nvPr/>
        </p:nvSpPr>
        <p:spPr>
          <a:xfrm>
            <a:off x="-29224" y="2830867"/>
            <a:ext cx="4851972" cy="923330"/>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a:t>
            </a:r>
            <a:r>
              <a:rPr lang="vi-VN" b="1" dirty="0">
                <a:latin typeface="Times New Roman" panose="02020603050405020304" pitchFamily="18" charset="0"/>
                <a:cs typeface="Times New Roman" panose="02020603050405020304" pitchFamily="18" charset="0"/>
              </a:rPr>
              <a:t>Người ta đo khối lượng bằng cân. Tùy vào từng trường hợp người ra chọn loại cân phù hợp.</a:t>
            </a:r>
          </a:p>
        </p:txBody>
      </p:sp>
      <p:sp>
        <p:nvSpPr>
          <p:cNvPr id="9" name="Rectangle 8"/>
          <p:cNvSpPr/>
          <p:nvPr/>
        </p:nvSpPr>
        <p:spPr>
          <a:xfrm>
            <a:off x="4887573" y="1285765"/>
            <a:ext cx="3938765" cy="2585323"/>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a:t>
            </a:r>
            <a:r>
              <a:rPr lang="vi-VN" b="1" dirty="0">
                <a:latin typeface="Times New Roman" panose="02020603050405020304" pitchFamily="18" charset="0"/>
                <a:cs typeface="Times New Roman" panose="02020603050405020304" pitchFamily="18" charset="0"/>
              </a:rPr>
              <a:t>Khi đo khối lượng bằng cân, cần:</a:t>
            </a:r>
          </a:p>
          <a:p>
            <a:r>
              <a:rPr lang="en-US" b="1" dirty="0">
                <a:latin typeface="Times New Roman" panose="02020603050405020304" pitchFamily="18" charset="0"/>
                <a:cs typeface="Times New Roman" panose="02020603050405020304" pitchFamily="18" charset="0"/>
              </a:rPr>
              <a:t>+</a:t>
            </a:r>
            <a:r>
              <a:rPr lang="vi-VN" b="1" dirty="0">
                <a:latin typeface="Times New Roman" panose="02020603050405020304" pitchFamily="18" charset="0"/>
                <a:cs typeface="Times New Roman" panose="02020603050405020304" pitchFamily="18" charset="0"/>
              </a:rPr>
              <a:t>Ước lượng khối lượng cần đo để chọn cân phù hợp.</a:t>
            </a:r>
          </a:p>
          <a:p>
            <a:r>
              <a:rPr lang="en-US" b="1" dirty="0">
                <a:latin typeface="Times New Roman" panose="02020603050405020304" pitchFamily="18" charset="0"/>
                <a:cs typeface="Times New Roman" panose="02020603050405020304" pitchFamily="18" charset="0"/>
              </a:rPr>
              <a:t>+</a:t>
            </a:r>
            <a:r>
              <a:rPr lang="vi-VN" b="1" dirty="0">
                <a:latin typeface="Times New Roman" panose="02020603050405020304" pitchFamily="18" charset="0"/>
                <a:cs typeface="Times New Roman" panose="02020603050405020304" pitchFamily="18" charset="0"/>
              </a:rPr>
              <a:t>Điều chỉnh để kim cân chỉ đúng vạch số 0.</a:t>
            </a:r>
          </a:p>
          <a:p>
            <a:r>
              <a:rPr lang="en-US" b="1" dirty="0">
                <a:latin typeface="Times New Roman" panose="02020603050405020304" pitchFamily="18" charset="0"/>
                <a:cs typeface="Times New Roman" panose="02020603050405020304" pitchFamily="18" charset="0"/>
              </a:rPr>
              <a:t>+</a:t>
            </a:r>
            <a:r>
              <a:rPr lang="vi-VN" b="1" dirty="0">
                <a:latin typeface="Times New Roman" panose="02020603050405020304" pitchFamily="18" charset="0"/>
                <a:cs typeface="Times New Roman" panose="02020603050405020304" pitchFamily="18" charset="0"/>
              </a:rPr>
              <a:t>Đặt vật lên đĩa cân hoặc treo vật lên móc cân.</a:t>
            </a:r>
          </a:p>
          <a:p>
            <a:r>
              <a:rPr lang="en-US" b="1" dirty="0">
                <a:latin typeface="Times New Roman" panose="02020603050405020304" pitchFamily="18" charset="0"/>
                <a:cs typeface="Times New Roman" panose="02020603050405020304" pitchFamily="18" charset="0"/>
              </a:rPr>
              <a:t>+</a:t>
            </a:r>
            <a:r>
              <a:rPr lang="vi-VN" b="1" dirty="0">
                <a:latin typeface="Times New Roman" panose="02020603050405020304" pitchFamily="18" charset="0"/>
                <a:cs typeface="Times New Roman" panose="02020603050405020304" pitchFamily="18" charset="0"/>
              </a:rPr>
              <a:t>Đặt mắt nhìn, đọc và ghi kết quả đúng quy định.</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814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ircle(in)">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arn(inVertic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1000"/>
                                        <p:tgtEl>
                                          <p:spTgt spid="9">
                                            <p:txEl>
                                              <p:pRg st="3" end="3"/>
                                            </p:txEl>
                                          </p:spTgt>
                                        </p:tgtEl>
                                      </p:cBhvr>
                                    </p:animEffect>
                                    <p:anim calcmode="lin" valueType="num">
                                      <p:cBhvr>
                                        <p:cTn id="2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 calcmode="lin" valueType="num">
                                      <p:cBhvr additive="base">
                                        <p:cTn id="34"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ChangeArrowheads="1"/>
          </p:cNvSpPr>
          <p:nvPr/>
        </p:nvSpPr>
        <p:spPr bwMode="auto">
          <a:xfrm>
            <a:off x="159684" y="1790251"/>
            <a:ext cx="8866654" cy="84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2471">
                <a:solidFill>
                  <a:schemeClr val="accent2"/>
                </a:solidFill>
                <a:latin typeface="Times New Roman" panose="02020603050405020304" pitchFamily="18" charset="0"/>
                <a:cs typeface="Times New Roman" panose="02020603050405020304" pitchFamily="18" charset="0"/>
              </a:rPr>
              <a:t>  </a:t>
            </a:r>
            <a:r>
              <a:rPr lang="en-US" altLang="vi-VN" sz="2471" b="1">
                <a:solidFill>
                  <a:schemeClr val="accent2"/>
                </a:solidFill>
                <a:latin typeface="Times New Roman" panose="02020603050405020304" pitchFamily="18" charset="0"/>
                <a:cs typeface="Times New Roman" panose="02020603050405020304" pitchFamily="18" charset="0"/>
              </a:rPr>
              <a:t>1.</a:t>
            </a:r>
            <a:r>
              <a:rPr lang="en-US" altLang="vi-VN" sz="2471">
                <a:solidFill>
                  <a:schemeClr val="accent2"/>
                </a:solidFill>
                <a:latin typeface="Times New Roman" panose="02020603050405020304" pitchFamily="18" charset="0"/>
                <a:cs typeface="Times New Roman" panose="02020603050405020304" pitchFamily="18" charset="0"/>
              </a:rPr>
              <a:t> </a:t>
            </a:r>
            <a:r>
              <a:rPr lang="en-US" altLang="vi-VN" sz="2471" b="1" i="1">
                <a:solidFill>
                  <a:schemeClr val="accent2"/>
                </a:solidFill>
                <a:latin typeface="Times New Roman" panose="02020603050405020304" pitchFamily="18" charset="0"/>
                <a:cs typeface="Times New Roman" panose="02020603050405020304" pitchFamily="18" charset="0"/>
              </a:rPr>
              <a:t>Quan sát các hình vẽ dưới đây, hãy chỉ ra đâu là cân tiểu ly, cân điện tử, cân đồng hồ, cân xách?</a:t>
            </a:r>
          </a:p>
        </p:txBody>
      </p:sp>
      <p:sp>
        <p:nvSpPr>
          <p:cNvPr id="47107" name="AutoShape 10"/>
          <p:cNvSpPr>
            <a:spLocks noChangeArrowheads="1"/>
          </p:cNvSpPr>
          <p:nvPr/>
        </p:nvSpPr>
        <p:spPr bwMode="auto">
          <a:xfrm>
            <a:off x="2340161" y="1117788"/>
            <a:ext cx="4034118" cy="559360"/>
          </a:xfrm>
          <a:prstGeom prst="horizontalScroll">
            <a:avLst>
              <a:gd name="adj" fmla="val 12500"/>
            </a:avLst>
          </a:prstGeom>
          <a:solidFill>
            <a:schemeClr val="accent1"/>
          </a:solidFill>
          <a:ln w="9525">
            <a:solidFill>
              <a:schemeClr val="tx1"/>
            </a:solidFill>
            <a:round/>
            <a:headEnd/>
            <a:tailEnd/>
          </a:ln>
        </p:spPr>
        <p:txBody>
          <a:bodyPr wrap="none" lIns="79913" tIns="39956" rIns="79913" bIns="39956"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471" b="1">
                <a:solidFill>
                  <a:srgbClr val="FF0000"/>
                </a:solidFill>
                <a:latin typeface="Times New Roman" panose="02020603050405020304" pitchFamily="18" charset="0"/>
                <a:cs typeface="Times New Roman" panose="02020603050405020304" pitchFamily="18" charset="0"/>
              </a:rPr>
              <a:t>LUYỆN TẬP</a:t>
            </a:r>
            <a:endParaRPr lang="vi-VN" altLang="vi-VN" sz="2471" b="1">
              <a:solidFill>
                <a:srgbClr val="FF0000"/>
              </a:solidFill>
              <a:latin typeface="Times New Roman" panose="02020603050405020304" pitchFamily="18" charset="0"/>
              <a:cs typeface="Times New Roman" panose="02020603050405020304" pitchFamily="18" charset="0"/>
            </a:endParaRPr>
          </a:p>
        </p:txBody>
      </p:sp>
      <p:sp>
        <p:nvSpPr>
          <p:cNvPr id="23567" name="Text Box 15"/>
          <p:cNvSpPr txBox="1">
            <a:spLocks noChangeArrowheads="1"/>
          </p:cNvSpPr>
          <p:nvPr/>
        </p:nvSpPr>
        <p:spPr bwMode="auto">
          <a:xfrm>
            <a:off x="274544" y="5291981"/>
            <a:ext cx="1871382" cy="4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117" b="1" i="1">
                <a:solidFill>
                  <a:srgbClr val="A50021"/>
                </a:solidFill>
                <a:latin typeface="Times New Roman" panose="02020603050405020304" pitchFamily="18" charset="0"/>
                <a:cs typeface="Times New Roman" panose="02020603050405020304" pitchFamily="18" charset="0"/>
              </a:rPr>
              <a:t>Cân điện tử</a:t>
            </a:r>
            <a:endParaRPr lang="vi-VN" altLang="vi-VN" sz="2117" b="1" i="1">
              <a:solidFill>
                <a:srgbClr val="A50021"/>
              </a:solidFill>
              <a:latin typeface="Times New Roman" panose="02020603050405020304" pitchFamily="18" charset="0"/>
              <a:cs typeface="Times New Roman" panose="02020603050405020304" pitchFamily="18" charset="0"/>
            </a:endParaRPr>
          </a:p>
        </p:txBody>
      </p:sp>
      <p:sp>
        <p:nvSpPr>
          <p:cNvPr id="23568" name="Text Box 16"/>
          <p:cNvSpPr txBox="1">
            <a:spLocks noChangeArrowheads="1"/>
          </p:cNvSpPr>
          <p:nvPr/>
        </p:nvSpPr>
        <p:spPr bwMode="auto">
          <a:xfrm>
            <a:off x="2922870" y="5319995"/>
            <a:ext cx="2016125" cy="4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117" b="1" i="1">
                <a:solidFill>
                  <a:srgbClr val="A50021"/>
                </a:solidFill>
                <a:latin typeface="Times New Roman" panose="02020603050405020304" pitchFamily="18" charset="0"/>
                <a:cs typeface="Times New Roman" panose="02020603050405020304" pitchFamily="18" charset="0"/>
              </a:rPr>
              <a:t>Cân đồng hồ</a:t>
            </a:r>
            <a:endParaRPr lang="vi-VN" altLang="vi-VN" sz="2117" b="1" i="1">
              <a:solidFill>
                <a:srgbClr val="A50021"/>
              </a:solidFill>
              <a:latin typeface="Times New Roman" panose="02020603050405020304" pitchFamily="18" charset="0"/>
              <a:cs typeface="Times New Roman" panose="02020603050405020304" pitchFamily="18" charset="0"/>
            </a:endParaRPr>
          </a:p>
        </p:txBody>
      </p:sp>
      <p:sp>
        <p:nvSpPr>
          <p:cNvPr id="23569" name="Text Box 17"/>
          <p:cNvSpPr txBox="1">
            <a:spLocks noChangeArrowheads="1"/>
          </p:cNvSpPr>
          <p:nvPr/>
        </p:nvSpPr>
        <p:spPr bwMode="auto">
          <a:xfrm>
            <a:off x="5330268" y="5291981"/>
            <a:ext cx="2088029" cy="4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117" b="1" i="1">
                <a:solidFill>
                  <a:srgbClr val="A50021"/>
                </a:solidFill>
                <a:latin typeface="Times New Roman" panose="02020603050405020304" pitchFamily="18" charset="0"/>
                <a:cs typeface="Times New Roman" panose="02020603050405020304" pitchFamily="18" charset="0"/>
              </a:rPr>
              <a:t>Cân tiểu ly</a:t>
            </a:r>
            <a:endParaRPr lang="vi-VN" altLang="vi-VN" sz="2117" b="1" i="1">
              <a:solidFill>
                <a:srgbClr val="A50021"/>
              </a:solidFill>
              <a:latin typeface="Times New Roman" panose="02020603050405020304" pitchFamily="18" charset="0"/>
              <a:cs typeface="Times New Roman" panose="02020603050405020304" pitchFamily="18" charset="0"/>
            </a:endParaRPr>
          </a:p>
        </p:txBody>
      </p:sp>
      <p:sp>
        <p:nvSpPr>
          <p:cNvPr id="23570" name="Text Box 18"/>
          <p:cNvSpPr txBox="1">
            <a:spLocks noChangeArrowheads="1"/>
          </p:cNvSpPr>
          <p:nvPr/>
        </p:nvSpPr>
        <p:spPr bwMode="auto">
          <a:xfrm>
            <a:off x="7611597" y="5319995"/>
            <a:ext cx="1584698" cy="4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117" b="1" i="1">
                <a:solidFill>
                  <a:srgbClr val="A50021"/>
                </a:solidFill>
                <a:latin typeface="Times New Roman" panose="02020603050405020304" pitchFamily="18" charset="0"/>
                <a:cs typeface="Times New Roman" panose="02020603050405020304" pitchFamily="18" charset="0"/>
              </a:rPr>
              <a:t>Cân x</a:t>
            </a:r>
            <a:r>
              <a:rPr lang="vi-VN" altLang="vi-VN" sz="2117" b="1" i="1">
                <a:solidFill>
                  <a:srgbClr val="A50021"/>
                </a:solidFill>
                <a:latin typeface="Times New Roman" panose="02020603050405020304" pitchFamily="18" charset="0"/>
                <a:cs typeface="Times New Roman" panose="02020603050405020304" pitchFamily="18" charset="0"/>
              </a:rPr>
              <a:t>ách</a:t>
            </a:r>
          </a:p>
        </p:txBody>
      </p:sp>
      <p:sp>
        <p:nvSpPr>
          <p:cNvPr id="23573" name="Text Box 21"/>
          <p:cNvSpPr txBox="1">
            <a:spLocks noChangeArrowheads="1"/>
          </p:cNvSpPr>
          <p:nvPr/>
        </p:nvSpPr>
        <p:spPr bwMode="auto">
          <a:xfrm>
            <a:off x="3059206" y="5319995"/>
            <a:ext cx="1368052" cy="4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vi-VN" sz="2117" b="1" i="1">
                <a:latin typeface="Times New Roman" panose="02020603050405020304" pitchFamily="18" charset="0"/>
                <a:cs typeface="Times New Roman" panose="02020603050405020304" pitchFamily="18" charset="0"/>
              </a:rPr>
              <a:t>Hình 2</a:t>
            </a:r>
          </a:p>
        </p:txBody>
      </p:sp>
      <p:sp>
        <p:nvSpPr>
          <p:cNvPr id="23574" name="Text Box 22"/>
          <p:cNvSpPr txBox="1">
            <a:spLocks noChangeArrowheads="1"/>
          </p:cNvSpPr>
          <p:nvPr/>
        </p:nvSpPr>
        <p:spPr bwMode="auto">
          <a:xfrm>
            <a:off x="5451662" y="5291981"/>
            <a:ext cx="1368052" cy="4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vi-VN" sz="2117" b="1" i="1">
                <a:latin typeface="Times New Roman" panose="02020603050405020304" pitchFamily="18" charset="0"/>
                <a:cs typeface="Times New Roman" panose="02020603050405020304" pitchFamily="18" charset="0"/>
              </a:rPr>
              <a:t>Hình 3</a:t>
            </a:r>
          </a:p>
        </p:txBody>
      </p:sp>
      <p:sp>
        <p:nvSpPr>
          <p:cNvPr id="23575" name="Text Box 23"/>
          <p:cNvSpPr txBox="1">
            <a:spLocks noChangeArrowheads="1"/>
          </p:cNvSpPr>
          <p:nvPr/>
        </p:nvSpPr>
        <p:spPr bwMode="auto">
          <a:xfrm>
            <a:off x="7563037" y="5291981"/>
            <a:ext cx="1368986" cy="4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vi-VN" sz="2117" b="1" i="1">
                <a:latin typeface="Times New Roman" panose="02020603050405020304" pitchFamily="18" charset="0"/>
                <a:cs typeface="Times New Roman" panose="02020603050405020304" pitchFamily="18" charset="0"/>
              </a:rPr>
              <a:t>Hình 4</a:t>
            </a:r>
          </a:p>
        </p:txBody>
      </p:sp>
      <p:pic>
        <p:nvPicPr>
          <p:cNvPr id="47115" name="Picture 24" descr="can dien t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21" y="3021854"/>
            <a:ext cx="2353235" cy="221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25" descr="can dong 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040" y="3021854"/>
            <a:ext cx="2376581" cy="221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Picture 26" descr="%3Fdo%3Dproduct%26dtd%3Dthumbnail%26id%3D21172%26w%3D200%26h%3D20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3324" y="2882716"/>
            <a:ext cx="2050676" cy="222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8" name="Picture 27" descr="cantieul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0202" y="2920067"/>
            <a:ext cx="2395257" cy="218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1" name="Text Box 29"/>
          <p:cNvSpPr txBox="1">
            <a:spLocks noChangeArrowheads="1"/>
          </p:cNvSpPr>
          <p:nvPr/>
        </p:nvSpPr>
        <p:spPr bwMode="auto">
          <a:xfrm>
            <a:off x="361393" y="5336804"/>
            <a:ext cx="1368051" cy="4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vi-VN" sz="2117" b="1" i="1">
                <a:latin typeface="Times New Roman" panose="02020603050405020304" pitchFamily="18" charset="0"/>
                <a:cs typeface="Times New Roman" panose="02020603050405020304" pitchFamily="18" charset="0"/>
              </a:rPr>
              <a:t>Hình </a:t>
            </a:r>
            <a:r>
              <a:rPr lang="en-US" altLang="vi-VN" sz="2117" b="1" i="1">
                <a:latin typeface="Times New Roman" panose="02020603050405020304" pitchFamily="18" charset="0"/>
                <a:cs typeface="Times New Roman" panose="02020603050405020304" pitchFamily="18" charset="0"/>
              </a:rPr>
              <a:t>1</a:t>
            </a:r>
            <a:endParaRPr lang="vi-VN" altLang="vi-VN" sz="2117"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125331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23581"/>
                                        </p:tgtEl>
                                      </p:cBhvr>
                                    </p:animEffect>
                                    <p:set>
                                      <p:cBhvr>
                                        <p:cTn id="7" dur="1" fill="hold">
                                          <p:stCondLst>
                                            <p:cond delay="499"/>
                                          </p:stCondLst>
                                        </p:cTn>
                                        <p:tgtEl>
                                          <p:spTgt spid="23581"/>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23567"/>
                                        </p:tgtEl>
                                        <p:attrNameLst>
                                          <p:attrName>style.visibility</p:attrName>
                                        </p:attrNameLst>
                                      </p:cBhvr>
                                      <p:to>
                                        <p:strVal val="visible"/>
                                      </p:to>
                                    </p:set>
                                    <p:animEffect transition="in" filter="blinds(horizontal)">
                                      <p:cBhvr>
                                        <p:cTn id="10" dur="500"/>
                                        <p:tgtEl>
                                          <p:spTgt spid="235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grpId="0" nodeType="clickEffect">
                                  <p:stCondLst>
                                    <p:cond delay="0"/>
                                  </p:stCondLst>
                                  <p:childTnLst>
                                    <p:animEffect transition="out" filter="blinds(horizontal)">
                                      <p:cBhvr>
                                        <p:cTn id="14" dur="500"/>
                                        <p:tgtEl>
                                          <p:spTgt spid="23573"/>
                                        </p:tgtEl>
                                      </p:cBhvr>
                                    </p:animEffect>
                                    <p:set>
                                      <p:cBhvr>
                                        <p:cTn id="15" dur="1" fill="hold">
                                          <p:stCondLst>
                                            <p:cond delay="499"/>
                                          </p:stCondLst>
                                        </p:cTn>
                                        <p:tgtEl>
                                          <p:spTgt spid="23573"/>
                                        </p:tgtEl>
                                        <p:attrNameLst>
                                          <p:attrName>style.visibility</p:attrName>
                                        </p:attrNameLst>
                                      </p:cBhvr>
                                      <p:to>
                                        <p:strVal val="hidden"/>
                                      </p:to>
                                    </p:set>
                                  </p:childTnLst>
                                </p:cTn>
                              </p:par>
                              <p:par>
                                <p:cTn id="16" presetID="3" presetClass="entr" presetSubtype="10" fill="hold" grpId="0" nodeType="withEffect">
                                  <p:stCondLst>
                                    <p:cond delay="0"/>
                                  </p:stCondLst>
                                  <p:childTnLst>
                                    <p:set>
                                      <p:cBhvr>
                                        <p:cTn id="17" dur="1" fill="hold">
                                          <p:stCondLst>
                                            <p:cond delay="0"/>
                                          </p:stCondLst>
                                        </p:cTn>
                                        <p:tgtEl>
                                          <p:spTgt spid="23568"/>
                                        </p:tgtEl>
                                        <p:attrNameLst>
                                          <p:attrName>style.visibility</p:attrName>
                                        </p:attrNameLst>
                                      </p:cBhvr>
                                      <p:to>
                                        <p:strVal val="visible"/>
                                      </p:to>
                                    </p:set>
                                    <p:animEffect transition="in" filter="blinds(horizontal)">
                                      <p:cBhvr>
                                        <p:cTn id="18" dur="500"/>
                                        <p:tgtEl>
                                          <p:spTgt spid="2356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grpId="0" nodeType="clickEffect">
                                  <p:stCondLst>
                                    <p:cond delay="0"/>
                                  </p:stCondLst>
                                  <p:childTnLst>
                                    <p:animEffect transition="out" filter="blinds(horizontal)">
                                      <p:cBhvr>
                                        <p:cTn id="22" dur="500"/>
                                        <p:tgtEl>
                                          <p:spTgt spid="23574"/>
                                        </p:tgtEl>
                                      </p:cBhvr>
                                    </p:animEffect>
                                    <p:set>
                                      <p:cBhvr>
                                        <p:cTn id="23" dur="1" fill="hold">
                                          <p:stCondLst>
                                            <p:cond delay="499"/>
                                          </p:stCondLst>
                                        </p:cTn>
                                        <p:tgtEl>
                                          <p:spTgt spid="23574"/>
                                        </p:tgtEl>
                                        <p:attrNameLst>
                                          <p:attrName>style.visibility</p:attrName>
                                        </p:attrNameLst>
                                      </p:cBhvr>
                                      <p:to>
                                        <p:strVal val="hidden"/>
                                      </p:to>
                                    </p:set>
                                  </p:childTnLst>
                                </p:cTn>
                              </p:par>
                              <p:par>
                                <p:cTn id="24" presetID="3" presetClass="entr" presetSubtype="10" fill="hold" grpId="0" nodeType="withEffect">
                                  <p:stCondLst>
                                    <p:cond delay="0"/>
                                  </p:stCondLst>
                                  <p:childTnLst>
                                    <p:set>
                                      <p:cBhvr>
                                        <p:cTn id="25" dur="1" fill="hold">
                                          <p:stCondLst>
                                            <p:cond delay="0"/>
                                          </p:stCondLst>
                                        </p:cTn>
                                        <p:tgtEl>
                                          <p:spTgt spid="23569"/>
                                        </p:tgtEl>
                                        <p:attrNameLst>
                                          <p:attrName>style.visibility</p:attrName>
                                        </p:attrNameLst>
                                      </p:cBhvr>
                                      <p:to>
                                        <p:strVal val="visible"/>
                                      </p:to>
                                    </p:set>
                                    <p:animEffect transition="in" filter="blinds(horizontal)">
                                      <p:cBhvr>
                                        <p:cTn id="26" dur="500"/>
                                        <p:tgtEl>
                                          <p:spTgt spid="2356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xit" presetSubtype="10" fill="hold" grpId="0" nodeType="clickEffect">
                                  <p:stCondLst>
                                    <p:cond delay="0"/>
                                  </p:stCondLst>
                                  <p:childTnLst>
                                    <p:animEffect transition="out" filter="blinds(horizontal)">
                                      <p:cBhvr>
                                        <p:cTn id="30" dur="500"/>
                                        <p:tgtEl>
                                          <p:spTgt spid="23575"/>
                                        </p:tgtEl>
                                      </p:cBhvr>
                                    </p:animEffect>
                                    <p:set>
                                      <p:cBhvr>
                                        <p:cTn id="31" dur="1" fill="hold">
                                          <p:stCondLst>
                                            <p:cond delay="499"/>
                                          </p:stCondLst>
                                        </p:cTn>
                                        <p:tgtEl>
                                          <p:spTgt spid="23575"/>
                                        </p:tgtEl>
                                        <p:attrNameLst>
                                          <p:attrName>style.visibility</p:attrName>
                                        </p:attrNameLst>
                                      </p:cBhvr>
                                      <p:to>
                                        <p:strVal val="hidden"/>
                                      </p:to>
                                    </p:set>
                                  </p:childTnLst>
                                </p:cTn>
                              </p:par>
                              <p:par>
                                <p:cTn id="32" presetID="3" presetClass="entr" presetSubtype="10" fill="hold" grpId="0" nodeType="withEffect">
                                  <p:stCondLst>
                                    <p:cond delay="0"/>
                                  </p:stCondLst>
                                  <p:childTnLst>
                                    <p:set>
                                      <p:cBhvr>
                                        <p:cTn id="33" dur="1" fill="hold">
                                          <p:stCondLst>
                                            <p:cond delay="0"/>
                                          </p:stCondLst>
                                        </p:cTn>
                                        <p:tgtEl>
                                          <p:spTgt spid="23570"/>
                                        </p:tgtEl>
                                        <p:attrNameLst>
                                          <p:attrName>style.visibility</p:attrName>
                                        </p:attrNameLst>
                                      </p:cBhvr>
                                      <p:to>
                                        <p:strVal val="visible"/>
                                      </p:to>
                                    </p:set>
                                    <p:animEffect transition="in" filter="blinds(horizontal)">
                                      <p:cBhvr>
                                        <p:cTn id="34" dur="500"/>
                                        <p:tgtEl>
                                          <p:spTgt spid="23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7" grpId="0"/>
      <p:bldP spid="23568" grpId="0"/>
      <p:bldP spid="23569" grpId="0"/>
      <p:bldP spid="23570" grpId="0"/>
      <p:bldP spid="23573" grpId="0"/>
      <p:bldP spid="23574" grpId="0"/>
      <p:bldP spid="23575" grpId="0"/>
      <p:bldP spid="235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p:cNvPr>
          <p:cNvSpPr>
            <a:spLocks noChangeArrowheads="1"/>
          </p:cNvSpPr>
          <p:nvPr/>
        </p:nvSpPr>
        <p:spPr bwMode="auto">
          <a:xfrm>
            <a:off x="506133" y="971867"/>
            <a:ext cx="8216714" cy="40037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r>
              <a:rPr lang="vi-VN" sz="2824" b="1" dirty="0">
                <a:latin typeface="Times New Roman" panose="02020603050405020304" pitchFamily="18" charset="0"/>
                <a:cs typeface="Times New Roman" panose="02020603050405020304" pitchFamily="18" charset="0"/>
              </a:rPr>
              <a:t>Câu 2: Khi mua trái cây ở chợ, loại cân thích hợp là</a:t>
            </a:r>
          </a:p>
          <a:p>
            <a:pPr>
              <a:defRPr/>
            </a:pPr>
            <a:r>
              <a:rPr lang="en-US" sz="2824" b="1" dirty="0">
                <a:latin typeface="Times New Roman" panose="02020603050405020304" pitchFamily="18" charset="0"/>
                <a:cs typeface="Times New Roman" panose="02020603050405020304" pitchFamily="18" charset="0"/>
              </a:rPr>
              <a:t>	</a:t>
            </a:r>
            <a:r>
              <a:rPr lang="vi-VN" sz="2824" b="1" dirty="0">
                <a:latin typeface="Times New Roman" panose="02020603050405020304" pitchFamily="18" charset="0"/>
                <a:cs typeface="Times New Roman" panose="02020603050405020304" pitchFamily="18" charset="0"/>
              </a:rPr>
              <a:t>A. cân tạ.                       </a:t>
            </a:r>
            <a:r>
              <a:rPr lang="en-US" sz="2824" b="1" dirty="0">
                <a:latin typeface="Times New Roman" panose="02020603050405020304" pitchFamily="18" charset="0"/>
                <a:cs typeface="Times New Roman" panose="02020603050405020304" pitchFamily="18" charset="0"/>
              </a:rPr>
              <a:t>		</a:t>
            </a:r>
            <a:r>
              <a:rPr lang="vi-VN" sz="2824" b="1" dirty="0">
                <a:latin typeface="Times New Roman" panose="02020603050405020304" pitchFamily="18" charset="0"/>
                <a:cs typeface="Times New Roman" panose="02020603050405020304" pitchFamily="18" charset="0"/>
              </a:rPr>
              <a:t>B. cân Roberval.          </a:t>
            </a:r>
            <a:endParaRPr lang="en-US" sz="2824" b="1" dirty="0">
              <a:latin typeface="Times New Roman" panose="02020603050405020304" pitchFamily="18" charset="0"/>
              <a:cs typeface="Times New Roman" panose="02020603050405020304" pitchFamily="18" charset="0"/>
            </a:endParaRPr>
          </a:p>
          <a:p>
            <a:pPr>
              <a:defRPr/>
            </a:pPr>
            <a:r>
              <a:rPr lang="en-US" sz="2824" b="1" dirty="0">
                <a:latin typeface="Times New Roman" panose="02020603050405020304" pitchFamily="18" charset="0"/>
                <a:cs typeface="Times New Roman" panose="02020603050405020304" pitchFamily="18" charset="0"/>
              </a:rPr>
              <a:t>	</a:t>
            </a:r>
            <a:r>
              <a:rPr lang="vi-VN" sz="2824" b="1" dirty="0">
                <a:latin typeface="Times New Roman" panose="02020603050405020304" pitchFamily="18" charset="0"/>
                <a:cs typeface="Times New Roman" panose="02020603050405020304" pitchFamily="18" charset="0"/>
              </a:rPr>
              <a:t>C. cân đồng hồ.             </a:t>
            </a:r>
            <a:r>
              <a:rPr lang="en-US" sz="2824" b="1" dirty="0">
                <a:latin typeface="Times New Roman" panose="02020603050405020304" pitchFamily="18" charset="0"/>
                <a:cs typeface="Times New Roman" panose="02020603050405020304" pitchFamily="18" charset="0"/>
              </a:rPr>
              <a:t>		</a:t>
            </a:r>
            <a:r>
              <a:rPr lang="vi-VN" sz="2824" b="1" dirty="0">
                <a:latin typeface="Times New Roman" panose="02020603050405020304" pitchFamily="18" charset="0"/>
                <a:cs typeface="Times New Roman" panose="02020603050405020304" pitchFamily="18" charset="0"/>
              </a:rPr>
              <a:t>D. cân tiểu li.</a:t>
            </a:r>
          </a:p>
          <a:p>
            <a:pPr>
              <a:defRPr/>
            </a:pPr>
            <a:r>
              <a:rPr lang="vi-VN" sz="2824" b="1" dirty="0">
                <a:latin typeface="Times New Roman" panose="02020603050405020304" pitchFamily="18" charset="0"/>
                <a:cs typeface="Times New Roman" panose="02020603050405020304" pitchFamily="18" charset="0"/>
              </a:rPr>
              <a:t>Câu 3: Loại cân thích hợp để sử dụng cân vàng, bạc ở các tiệm vàng là</a:t>
            </a:r>
          </a:p>
          <a:p>
            <a:pPr>
              <a:defRPr/>
            </a:pPr>
            <a:r>
              <a:rPr lang="en-US" sz="2824" b="1" dirty="0">
                <a:latin typeface="Times New Roman" panose="02020603050405020304" pitchFamily="18" charset="0"/>
                <a:cs typeface="Times New Roman" panose="02020603050405020304" pitchFamily="18" charset="0"/>
              </a:rPr>
              <a:t>	</a:t>
            </a:r>
            <a:r>
              <a:rPr lang="vi-VN" sz="2824" b="1" dirty="0">
                <a:latin typeface="Times New Roman" panose="02020603050405020304" pitchFamily="18" charset="0"/>
                <a:cs typeface="Times New Roman" panose="02020603050405020304" pitchFamily="18" charset="0"/>
              </a:rPr>
              <a:t>A. cân tạ                      </a:t>
            </a:r>
            <a:r>
              <a:rPr lang="en-US" sz="2824" b="1" dirty="0">
                <a:latin typeface="Times New Roman" panose="02020603050405020304" pitchFamily="18" charset="0"/>
                <a:cs typeface="Times New Roman" panose="02020603050405020304" pitchFamily="18" charset="0"/>
              </a:rPr>
              <a:t>		</a:t>
            </a:r>
            <a:r>
              <a:rPr lang="vi-VN" sz="2824" b="1" dirty="0">
                <a:latin typeface="Times New Roman" panose="02020603050405020304" pitchFamily="18" charset="0"/>
                <a:cs typeface="Times New Roman" panose="02020603050405020304" pitchFamily="18" charset="0"/>
              </a:rPr>
              <a:t>B. cân đòn                     </a:t>
            </a:r>
            <a:r>
              <a:rPr lang="en-US" sz="2824" b="1" dirty="0">
                <a:latin typeface="Times New Roman" panose="02020603050405020304" pitchFamily="18" charset="0"/>
                <a:cs typeface="Times New Roman" panose="02020603050405020304" pitchFamily="18" charset="0"/>
              </a:rPr>
              <a:t>	</a:t>
            </a:r>
            <a:r>
              <a:rPr lang="vi-VN" sz="2824" b="1" dirty="0">
                <a:latin typeface="Times New Roman" panose="02020603050405020304" pitchFamily="18" charset="0"/>
                <a:cs typeface="Times New Roman" panose="02020603050405020304" pitchFamily="18" charset="0"/>
              </a:rPr>
              <a:t>C. cân đồng hồ.         </a:t>
            </a:r>
            <a:r>
              <a:rPr lang="en-US" sz="2824" b="1" dirty="0">
                <a:latin typeface="Times New Roman" panose="02020603050405020304" pitchFamily="18" charset="0"/>
                <a:cs typeface="Times New Roman" panose="02020603050405020304" pitchFamily="18" charset="0"/>
              </a:rPr>
              <a:t>			</a:t>
            </a:r>
            <a:r>
              <a:rPr lang="vi-VN" sz="2824" b="1" dirty="0">
                <a:latin typeface="Times New Roman" panose="02020603050405020304" pitchFamily="18" charset="0"/>
                <a:cs typeface="Times New Roman" panose="02020603050405020304" pitchFamily="18" charset="0"/>
              </a:rPr>
              <a:t>D. cân tiểu li.</a:t>
            </a:r>
          </a:p>
        </p:txBody>
      </p:sp>
      <p:sp>
        <p:nvSpPr>
          <p:cNvPr id="5" name="Oval 4">
            <a:extLst/>
          </p:cNvPr>
          <p:cNvSpPr/>
          <p:nvPr/>
        </p:nvSpPr>
        <p:spPr>
          <a:xfrm>
            <a:off x="1169583" y="2346310"/>
            <a:ext cx="462243" cy="4547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059"/>
          </a:p>
        </p:txBody>
      </p:sp>
      <p:sp>
        <p:nvSpPr>
          <p:cNvPr id="6" name="Oval 5">
            <a:extLst/>
          </p:cNvPr>
          <p:cNvSpPr/>
          <p:nvPr/>
        </p:nvSpPr>
        <p:spPr>
          <a:xfrm>
            <a:off x="5996066" y="4071710"/>
            <a:ext cx="465978" cy="45757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059"/>
          </a:p>
        </p:txBody>
      </p:sp>
    </p:spTree>
    <p:extLst>
      <p:ext uri="{BB962C8B-B14F-4D97-AF65-F5344CB8AC3E}">
        <p14:creationId xmlns:p14="http://schemas.microsoft.com/office/powerpoint/2010/main" val="1192700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016" y="1067784"/>
            <a:ext cx="8750808" cy="646331"/>
          </a:xfrm>
          <a:prstGeom prst="rect">
            <a:avLst/>
          </a:prstGeom>
        </p:spPr>
        <p:txBody>
          <a:bodyPr wrap="square">
            <a:spAutoFit/>
          </a:bodyPr>
          <a:lstStyle/>
          <a:p>
            <a:r>
              <a:rPr lang="vi-VN" b="1" i="1" dirty="0">
                <a:solidFill>
                  <a:srgbClr val="0000CC"/>
                </a:solidFill>
                <a:latin typeface="Times New Roman" panose="02020603050405020304" pitchFamily="18" charset="0"/>
                <a:cs typeface="Times New Roman" panose="02020603050405020304" pitchFamily="18" charset="0"/>
              </a:rPr>
              <a:t>Câu 4: Người bán hàng sử dụng cân đồng hồ như hình bên để cân hoa quả. Hãy cho biết GHĐ, ĐCNN của cân này và đọc giá trị khối lượng của lượng hoa quả đã đặt trên đĩa cân</a:t>
            </a:r>
            <a:endParaRPr lang="en-US" b="1" i="1" dirty="0">
              <a:solidFill>
                <a:srgbClr val="0000CC"/>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835851" y="1746842"/>
            <a:ext cx="3361400" cy="4253911"/>
          </a:xfrm>
          <a:prstGeom prst="rect">
            <a:avLst/>
          </a:prstGeom>
        </p:spPr>
      </p:pic>
      <p:sp>
        <p:nvSpPr>
          <p:cNvPr id="6" name="Rectangle 5"/>
          <p:cNvSpPr/>
          <p:nvPr/>
        </p:nvSpPr>
        <p:spPr>
          <a:xfrm>
            <a:off x="128019" y="2979605"/>
            <a:ext cx="4067139" cy="369332"/>
          </a:xfrm>
          <a:prstGeom prst="rect">
            <a:avLst/>
          </a:prstGeom>
        </p:spPr>
        <p:txBody>
          <a:bodyPr wrap="none">
            <a:spAutoFit/>
          </a:bodyPr>
          <a:lstStyle/>
          <a:p>
            <a:r>
              <a:rPr lang="en-US" b="1" dirty="0">
                <a:solidFill>
                  <a:srgbClr val="00B050"/>
                </a:solidFill>
                <a:latin typeface="Times New Roman" panose="02020603050405020304" pitchFamily="18" charset="0"/>
                <a:cs typeface="Times New Roman" panose="02020603050405020304" pitchFamily="18" charset="0"/>
              </a:rPr>
              <a:t>. GHĐ: 10kg;  ĐCNN: 0,25kg;  m = 2kg</a:t>
            </a:r>
            <a:endParaRPr lang="en-US"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143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536951" y="959122"/>
            <a:ext cx="8083177" cy="96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294" b="1" dirty="0" err="1">
                <a:solidFill>
                  <a:srgbClr val="FF0000"/>
                </a:solidFill>
                <a:latin typeface="Times New Roman" panose="02020603050405020304" pitchFamily="18" charset="0"/>
                <a:cs typeface="Times New Roman" panose="02020603050405020304" pitchFamily="18" charset="0"/>
              </a:rPr>
              <a:t>Vận</a:t>
            </a:r>
            <a:r>
              <a:rPr lang="en-US" altLang="vi-VN" sz="2294" b="1" dirty="0">
                <a:solidFill>
                  <a:srgbClr val="FF0000"/>
                </a:solidFill>
                <a:latin typeface="Times New Roman" panose="02020603050405020304" pitchFamily="18" charset="0"/>
                <a:cs typeface="Times New Roman" panose="02020603050405020304" pitchFamily="18" charset="0"/>
              </a:rPr>
              <a:t> </a:t>
            </a:r>
            <a:r>
              <a:rPr lang="en-US" altLang="vi-VN" sz="2294" b="1" dirty="0" err="1">
                <a:solidFill>
                  <a:srgbClr val="FF0000"/>
                </a:solidFill>
                <a:latin typeface="Times New Roman" panose="02020603050405020304" pitchFamily="18" charset="0"/>
                <a:cs typeface="Times New Roman" panose="02020603050405020304" pitchFamily="18" charset="0"/>
              </a:rPr>
              <a:t>dụng</a:t>
            </a:r>
            <a:r>
              <a:rPr lang="vi-VN" altLang="vi-VN" sz="2294" b="1" dirty="0">
                <a:solidFill>
                  <a:srgbClr val="FF0000"/>
                </a:solidFill>
                <a:latin typeface="Times New Roman" panose="02020603050405020304" pitchFamily="18" charset="0"/>
                <a:cs typeface="Times New Roman" panose="02020603050405020304" pitchFamily="18" charset="0"/>
              </a:rPr>
              <a:t> </a:t>
            </a:r>
            <a:endParaRPr lang="en-US" altLang="vi-VN" sz="2294" b="1" i="1"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50000"/>
              </a:spcBef>
            </a:pPr>
            <a:r>
              <a:rPr lang="en-US" altLang="vi-VN" sz="2294" b="1" i="1" dirty="0">
                <a:solidFill>
                  <a:srgbClr val="FF0000"/>
                </a:solidFill>
                <a:latin typeface="Times New Roman" panose="02020603050405020304" pitchFamily="18" charset="0"/>
                <a:cs typeface="Times New Roman" panose="02020603050405020304" pitchFamily="18" charset="0"/>
              </a:rPr>
              <a:t> </a:t>
            </a:r>
            <a:r>
              <a:rPr lang="en-US" altLang="vi-VN" sz="2294" b="1" i="1" dirty="0" err="1">
                <a:solidFill>
                  <a:srgbClr val="FF0000"/>
                </a:solidFill>
                <a:latin typeface="Times New Roman" panose="02020603050405020304" pitchFamily="18" charset="0"/>
                <a:cs typeface="Times New Roman" panose="02020603050405020304" pitchFamily="18" charset="0"/>
              </a:rPr>
              <a:t>Thiết</a:t>
            </a:r>
            <a:r>
              <a:rPr lang="en-US" altLang="vi-VN" sz="2294" b="1" i="1" dirty="0">
                <a:solidFill>
                  <a:srgbClr val="FF0000"/>
                </a:solidFill>
                <a:latin typeface="Times New Roman" panose="02020603050405020304" pitchFamily="18" charset="0"/>
                <a:cs typeface="Times New Roman" panose="02020603050405020304" pitchFamily="18" charset="0"/>
              </a:rPr>
              <a:t> </a:t>
            </a:r>
            <a:r>
              <a:rPr lang="en-US" altLang="vi-VN" sz="2294" b="1" i="1" dirty="0" err="1">
                <a:solidFill>
                  <a:srgbClr val="FF0000"/>
                </a:solidFill>
                <a:latin typeface="Times New Roman" panose="02020603050405020304" pitchFamily="18" charset="0"/>
                <a:cs typeface="Times New Roman" panose="02020603050405020304" pitchFamily="18" charset="0"/>
              </a:rPr>
              <a:t>kế</a:t>
            </a:r>
            <a:r>
              <a:rPr lang="en-US" altLang="vi-VN" sz="2294" b="1" i="1" dirty="0">
                <a:solidFill>
                  <a:srgbClr val="FF0000"/>
                </a:solidFill>
                <a:latin typeface="Times New Roman" panose="02020603050405020304" pitchFamily="18" charset="0"/>
                <a:cs typeface="Times New Roman" panose="02020603050405020304" pitchFamily="18" charset="0"/>
              </a:rPr>
              <a:t> </a:t>
            </a:r>
            <a:r>
              <a:rPr lang="en-US" altLang="vi-VN" sz="2294" b="1" i="1" dirty="0" err="1">
                <a:solidFill>
                  <a:srgbClr val="FF0000"/>
                </a:solidFill>
                <a:latin typeface="Times New Roman" panose="02020603050405020304" pitchFamily="18" charset="0"/>
                <a:cs typeface="Times New Roman" panose="02020603050405020304" pitchFamily="18" charset="0"/>
              </a:rPr>
              <a:t>dụng</a:t>
            </a:r>
            <a:r>
              <a:rPr lang="en-US" altLang="vi-VN" sz="2294" b="1" i="1" dirty="0">
                <a:solidFill>
                  <a:srgbClr val="FF0000"/>
                </a:solidFill>
                <a:latin typeface="Times New Roman" panose="02020603050405020304" pitchFamily="18" charset="0"/>
                <a:cs typeface="Times New Roman" panose="02020603050405020304" pitchFamily="18" charset="0"/>
              </a:rPr>
              <a:t> </a:t>
            </a:r>
            <a:r>
              <a:rPr lang="en-US" altLang="vi-VN" sz="2294" b="1" i="1" dirty="0" err="1">
                <a:solidFill>
                  <a:srgbClr val="FF0000"/>
                </a:solidFill>
                <a:latin typeface="Times New Roman" panose="02020603050405020304" pitchFamily="18" charset="0"/>
                <a:cs typeface="Times New Roman" panose="02020603050405020304" pitchFamily="18" charset="0"/>
              </a:rPr>
              <a:t>cụ</a:t>
            </a:r>
            <a:r>
              <a:rPr lang="en-US" altLang="vi-VN" sz="2294" b="1" i="1" dirty="0">
                <a:solidFill>
                  <a:srgbClr val="FF0000"/>
                </a:solidFill>
                <a:latin typeface="Times New Roman" panose="02020603050405020304" pitchFamily="18" charset="0"/>
                <a:cs typeface="Times New Roman" panose="02020603050405020304" pitchFamily="18" charset="0"/>
              </a:rPr>
              <a:t> </a:t>
            </a:r>
            <a:r>
              <a:rPr lang="en-US" altLang="vi-VN" sz="2294" b="1" i="1" dirty="0" err="1">
                <a:solidFill>
                  <a:srgbClr val="FF0000"/>
                </a:solidFill>
                <a:latin typeface="Times New Roman" panose="02020603050405020304" pitchFamily="18" charset="0"/>
                <a:cs typeface="Times New Roman" panose="02020603050405020304" pitchFamily="18" charset="0"/>
              </a:rPr>
              <a:t>đo</a:t>
            </a:r>
            <a:r>
              <a:rPr lang="en-US" altLang="vi-VN" sz="2294" b="1" i="1" dirty="0">
                <a:solidFill>
                  <a:srgbClr val="FF0000"/>
                </a:solidFill>
                <a:latin typeface="Times New Roman" panose="02020603050405020304" pitchFamily="18" charset="0"/>
                <a:cs typeface="Times New Roman" panose="02020603050405020304" pitchFamily="18" charset="0"/>
              </a:rPr>
              <a:t> </a:t>
            </a:r>
            <a:r>
              <a:rPr lang="en-US" altLang="vi-VN" sz="2294" b="1" i="1" dirty="0" err="1">
                <a:solidFill>
                  <a:srgbClr val="FF0000"/>
                </a:solidFill>
                <a:latin typeface="Times New Roman" panose="02020603050405020304" pitchFamily="18" charset="0"/>
                <a:cs typeface="Times New Roman" panose="02020603050405020304" pitchFamily="18" charset="0"/>
              </a:rPr>
              <a:t>khối</a:t>
            </a:r>
            <a:r>
              <a:rPr lang="en-US" altLang="vi-VN" sz="2294" b="1" i="1" dirty="0">
                <a:solidFill>
                  <a:srgbClr val="FF0000"/>
                </a:solidFill>
                <a:latin typeface="Times New Roman" panose="02020603050405020304" pitchFamily="18" charset="0"/>
                <a:cs typeface="Times New Roman" panose="02020603050405020304" pitchFamily="18" charset="0"/>
              </a:rPr>
              <a:t> </a:t>
            </a:r>
            <a:r>
              <a:rPr lang="en-US" altLang="vi-VN" sz="2294" b="1" i="1" dirty="0" err="1">
                <a:solidFill>
                  <a:srgbClr val="FF0000"/>
                </a:solidFill>
                <a:latin typeface="Times New Roman" panose="02020603050405020304" pitchFamily="18" charset="0"/>
                <a:cs typeface="Times New Roman" panose="02020603050405020304" pitchFamily="18" charset="0"/>
              </a:rPr>
              <a:t>lượng</a:t>
            </a:r>
            <a:endParaRPr lang="vi-VN" altLang="vi-VN" sz="2294" b="1" dirty="0">
              <a:solidFill>
                <a:srgbClr val="FF0000"/>
              </a:solidFill>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536951" y="2031067"/>
            <a:ext cx="8083177" cy="343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vi-VN" altLang="vi-VN" sz="2294" b="1">
                <a:latin typeface="Times New Roman" panose="02020603050405020304" pitchFamily="18" charset="0"/>
                <a:cs typeface="Times New Roman" panose="02020603050405020304" pitchFamily="18" charset="0"/>
              </a:rPr>
              <a:t> </a:t>
            </a:r>
            <a:r>
              <a:rPr lang="en-US" altLang="vi-VN" sz="2294" b="1" i="1">
                <a:latin typeface="Times New Roman" panose="02020603050405020304" pitchFamily="18" charset="0"/>
                <a:cs typeface="Times New Roman" panose="02020603050405020304" pitchFamily="18" charset="0"/>
              </a:rPr>
              <a:t>Vật liệu gồm: </a:t>
            </a:r>
          </a:p>
          <a:p>
            <a:pPr eaLnBrk="1" hangingPunct="1">
              <a:spcBef>
                <a:spcPct val="50000"/>
              </a:spcBef>
            </a:pPr>
            <a:r>
              <a:rPr lang="en-US" altLang="vi-VN" sz="2294" b="1" i="1">
                <a:latin typeface="Times New Roman" panose="02020603050405020304" pitchFamily="18" charset="0"/>
                <a:cs typeface="Times New Roman" panose="02020603050405020304" pitchFamily="18" charset="0"/>
              </a:rPr>
              <a:t>		+ 1 cái móc áo </a:t>
            </a:r>
          </a:p>
          <a:p>
            <a:pPr eaLnBrk="1" hangingPunct="1">
              <a:spcBef>
                <a:spcPct val="50000"/>
              </a:spcBef>
            </a:pPr>
            <a:r>
              <a:rPr lang="en-US" altLang="vi-VN" sz="2294" b="1" i="1">
                <a:latin typeface="Times New Roman" panose="02020603050405020304" pitchFamily="18" charset="0"/>
                <a:cs typeface="Times New Roman" panose="02020603050405020304" pitchFamily="18" charset="0"/>
              </a:rPr>
              <a:t>		+ 2 cốc giấy (nhựa)</a:t>
            </a:r>
          </a:p>
          <a:p>
            <a:pPr eaLnBrk="1" hangingPunct="1">
              <a:spcBef>
                <a:spcPct val="50000"/>
              </a:spcBef>
            </a:pPr>
            <a:r>
              <a:rPr lang="en-US" altLang="vi-VN" sz="2294" b="1" i="1">
                <a:latin typeface="Times New Roman" panose="02020603050405020304" pitchFamily="18" charset="0"/>
                <a:cs typeface="Times New Roman" panose="02020603050405020304" pitchFamily="18" charset="0"/>
              </a:rPr>
              <a:t>		+ Bộ quả cân (mẫu vật biết trước khối lượng)</a:t>
            </a:r>
          </a:p>
          <a:p>
            <a:pPr eaLnBrk="1" hangingPunct="1">
              <a:spcBef>
                <a:spcPct val="50000"/>
              </a:spcBef>
            </a:pPr>
            <a:r>
              <a:rPr lang="en-US" altLang="vi-VN" sz="2294" b="1" i="1">
                <a:latin typeface="Times New Roman" panose="02020603050405020304" pitchFamily="18" charset="0"/>
                <a:cs typeface="Times New Roman" panose="02020603050405020304" pitchFamily="18" charset="0"/>
              </a:rPr>
              <a:t>		+ dây sợi</a:t>
            </a:r>
          </a:p>
          <a:p>
            <a:pPr eaLnBrk="1" hangingPunct="1">
              <a:spcBef>
                <a:spcPct val="50000"/>
              </a:spcBef>
            </a:pPr>
            <a:r>
              <a:rPr lang="en-US" altLang="vi-VN" sz="2294" b="1" i="1">
                <a:latin typeface="Times New Roman" panose="02020603050405020304" pitchFamily="18" charset="0"/>
                <a:cs typeface="Times New Roman" panose="02020603050405020304" pitchFamily="18" charset="0"/>
              </a:rPr>
              <a:t>		+ Thước các loại, kéo, bút, giấy bìa, băng kéo dính …</a:t>
            </a:r>
            <a:endParaRPr lang="vi-VN" altLang="vi-VN" sz="2294" b="1">
              <a:latin typeface="Times New Roman" panose="02020603050405020304" pitchFamily="18" charset="0"/>
              <a:cs typeface="Times New Roman" panose="02020603050405020304" pitchFamily="18" charset="0"/>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9443" y="1893796"/>
            <a:ext cx="1792941" cy="179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3589" y="2304677"/>
            <a:ext cx="1098176" cy="109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4914" y="2304676"/>
            <a:ext cx="1604309" cy="112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2" descr="cuộn dây dù to sợi 0.7mm - Dayduto07m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2656" y="3721290"/>
            <a:ext cx="1277471" cy="100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8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8152" y="1234921"/>
            <a:ext cx="1750800" cy="410882"/>
          </a:xfrm>
          <a:prstGeom prst="rect">
            <a:avLst/>
          </a:prstGeom>
        </p:spPr>
        <p:txBody>
          <a:bodyPr wrap="none">
            <a:spAutoFit/>
          </a:bodyPr>
          <a:lstStyle/>
          <a:p>
            <a:pPr algn="just">
              <a:lnSpc>
                <a:spcPct val="115000"/>
              </a:lnSpc>
            </a:pPr>
            <a:r>
              <a:rPr lang="en-US" b="1" i="1" dirty="0" err="1">
                <a:solidFill>
                  <a:srgbClr val="0000CC"/>
                </a:solidFill>
                <a:latin typeface="Times New Roman" panose="02020603050405020304" pitchFamily="18" charset="0"/>
                <a:ea typeface="Times New Roman" panose="02020603050405020304" pitchFamily="18" charset="0"/>
              </a:rPr>
              <a:t>Sản</a:t>
            </a:r>
            <a:r>
              <a:rPr lang="en-US" b="1" i="1" dirty="0">
                <a:solidFill>
                  <a:srgbClr val="0000CC"/>
                </a:solidFill>
                <a:latin typeface="Times New Roman" panose="02020603050405020304" pitchFamily="18" charset="0"/>
                <a:ea typeface="Times New Roman" panose="02020603050405020304" pitchFamily="18" charset="0"/>
              </a:rPr>
              <a:t> </a:t>
            </a:r>
            <a:r>
              <a:rPr lang="en-US" b="1" i="1" dirty="0" err="1">
                <a:solidFill>
                  <a:srgbClr val="0000CC"/>
                </a:solidFill>
                <a:latin typeface="Times New Roman" panose="02020603050405020304" pitchFamily="18" charset="0"/>
                <a:ea typeface="Times New Roman" panose="02020603050405020304" pitchFamily="18" charset="0"/>
              </a:rPr>
              <a:t>phẩm</a:t>
            </a:r>
            <a:r>
              <a:rPr lang="en-US" b="1" i="1" dirty="0">
                <a:solidFill>
                  <a:srgbClr val="0000CC"/>
                </a:solidFill>
                <a:latin typeface="Times New Roman" panose="02020603050405020304" pitchFamily="18" charset="0"/>
                <a:ea typeface="Times New Roman" panose="02020603050405020304" pitchFamily="18" charset="0"/>
              </a:rPr>
              <a:t> </a:t>
            </a:r>
            <a:r>
              <a:rPr lang="en-US" b="1" i="1" dirty="0" err="1">
                <a:solidFill>
                  <a:srgbClr val="0000CC"/>
                </a:solidFill>
                <a:latin typeface="Times New Roman" panose="02020603050405020304" pitchFamily="18" charset="0"/>
                <a:ea typeface="Times New Roman" panose="02020603050405020304" pitchFamily="18" charset="0"/>
              </a:rPr>
              <a:t>gợi</a:t>
            </a:r>
            <a:r>
              <a:rPr lang="en-US" b="1" i="1" dirty="0">
                <a:solidFill>
                  <a:srgbClr val="0000CC"/>
                </a:solidFill>
                <a:latin typeface="Times New Roman" panose="02020603050405020304" pitchFamily="18" charset="0"/>
                <a:ea typeface="Times New Roman" panose="02020603050405020304" pitchFamily="18" charset="0"/>
              </a:rPr>
              <a:t> ý:</a:t>
            </a:r>
            <a:endParaRPr lang="en-US" b="1" dirty="0">
              <a:solidFill>
                <a:srgbClr val="0000CC"/>
              </a:solidFill>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808157" y="2061903"/>
            <a:ext cx="3614237" cy="3665429"/>
          </a:xfrm>
          <a:prstGeom prst="rect">
            <a:avLst/>
          </a:prstGeom>
        </p:spPr>
      </p:pic>
    </p:spTree>
    <p:extLst>
      <p:ext uri="{BB962C8B-B14F-4D97-AF65-F5344CB8AC3E}">
        <p14:creationId xmlns:p14="http://schemas.microsoft.com/office/powerpoint/2010/main" val="10905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6"/>
          <p:cNvSpPr>
            <a:spLocks noGrp="1" noChangeArrowheads="1"/>
          </p:cNvSpPr>
          <p:nvPr>
            <p:ph type="title"/>
          </p:nvPr>
        </p:nvSpPr>
        <p:spPr>
          <a:xfrm>
            <a:off x="457576" y="1159809"/>
            <a:ext cx="8228853" cy="806824"/>
          </a:xfrm>
          <a:prstGeom prst="ribbon">
            <a:avLst>
              <a:gd name="adj1" fmla="val 12500"/>
              <a:gd name="adj2" fmla="val 50000"/>
            </a:avLst>
          </a:prstGeom>
          <a:solidFill>
            <a:schemeClr val="accent1"/>
          </a:solidFill>
          <a:ln>
            <a:solidFill>
              <a:schemeClr val="tx1"/>
            </a:solidFill>
            <a:round/>
            <a:headEnd/>
            <a:tailEnd/>
          </a:ln>
        </p:spPr>
        <p:txBody>
          <a:bodyPr wrap="none"/>
          <a:lstStyle/>
          <a:p>
            <a:r>
              <a:rPr lang="en-US" altLang="vi-VN" sz="2588" b="1" i="1">
                <a:solidFill>
                  <a:srgbClr val="FF0000"/>
                </a:solidFill>
                <a:latin typeface="Times New Roman" panose="02020603050405020304" pitchFamily="18" charset="0"/>
                <a:cs typeface="Times New Roman" panose="02020603050405020304" pitchFamily="18" charset="0"/>
              </a:rPr>
              <a:t>GHI NHỚ</a:t>
            </a:r>
            <a:endParaRPr lang="vi-VN" altLang="vi-VN" sz="2588" b="1" i="1">
              <a:solidFill>
                <a:srgbClr val="FF0000"/>
              </a:solidFill>
              <a:latin typeface="Times New Roman" panose="02020603050405020304" pitchFamily="18" charset="0"/>
              <a:cs typeface="Times New Roman" panose="02020603050405020304" pitchFamily="18" charset="0"/>
            </a:endParaRPr>
          </a:p>
        </p:txBody>
      </p:sp>
      <p:sp>
        <p:nvSpPr>
          <p:cNvPr id="50179" name="Text Box 4"/>
          <p:cNvSpPr>
            <a:spLocks noGrp="1" noChangeArrowheads="1"/>
          </p:cNvSpPr>
          <p:nvPr>
            <p:ph idx="1"/>
          </p:nvPr>
        </p:nvSpPr>
        <p:spPr>
          <a:xfrm>
            <a:off x="117662" y="2168341"/>
            <a:ext cx="8824632" cy="2373727"/>
          </a:xfrm>
        </p:spPr>
        <p:txBody>
          <a:bodyPr>
            <a:spAutoFit/>
          </a:bodyPr>
          <a:lstStyle/>
          <a:p>
            <a:pPr algn="just">
              <a:lnSpc>
                <a:spcPct val="150000"/>
              </a:lnSpc>
              <a:spcBef>
                <a:spcPct val="0"/>
              </a:spcBef>
              <a:buFontTx/>
              <a:buNone/>
            </a:pPr>
            <a:r>
              <a:rPr lang="vi-VN" altLang="vi-VN" sz="2471" b="1" i="1">
                <a:latin typeface="Times New Roman" panose="02020603050405020304" pitchFamily="18" charset="0"/>
                <a:cs typeface="Times New Roman" panose="02020603050405020304" pitchFamily="18" charset="0"/>
                <a:sym typeface="Wingdings" panose="05000000000000000000" pitchFamily="2" charset="2"/>
              </a:rPr>
              <a:t></a:t>
            </a:r>
            <a:r>
              <a:rPr lang="vi-VN" altLang="vi-VN" sz="2471" b="1" i="1">
                <a:latin typeface="Times New Roman" panose="02020603050405020304" pitchFamily="18" charset="0"/>
                <a:cs typeface="Times New Roman" panose="02020603050405020304" pitchFamily="18" charset="0"/>
              </a:rPr>
              <a:t> Khối lượng của một vật chỉ lượng chất tạo thành vật đó.</a:t>
            </a:r>
          </a:p>
          <a:p>
            <a:pPr algn="just">
              <a:lnSpc>
                <a:spcPct val="150000"/>
              </a:lnSpc>
              <a:spcBef>
                <a:spcPct val="0"/>
              </a:spcBef>
              <a:buFontTx/>
              <a:buNone/>
            </a:pPr>
            <a:r>
              <a:rPr lang="vi-VN" altLang="vi-VN" sz="2471" b="1" i="1">
                <a:latin typeface="Times New Roman" panose="02020603050405020304" pitchFamily="18" charset="0"/>
                <a:cs typeface="Times New Roman" panose="02020603050405020304" pitchFamily="18" charset="0"/>
                <a:sym typeface="Wingdings" panose="05000000000000000000" pitchFamily="2" charset="2"/>
              </a:rPr>
              <a:t></a:t>
            </a:r>
            <a:r>
              <a:rPr lang="vi-VN" altLang="vi-VN" sz="2471" b="1" i="1">
                <a:latin typeface="Times New Roman" panose="02020603050405020304" pitchFamily="18" charset="0"/>
                <a:cs typeface="Times New Roman" panose="02020603050405020304" pitchFamily="18" charset="0"/>
              </a:rPr>
              <a:t> Đơn vị của khối lượng là kilôgam (kg).</a:t>
            </a:r>
          </a:p>
          <a:p>
            <a:pPr algn="just">
              <a:lnSpc>
                <a:spcPct val="150000"/>
              </a:lnSpc>
              <a:spcBef>
                <a:spcPct val="0"/>
              </a:spcBef>
              <a:buFont typeface="Wingdings" panose="05000000000000000000" pitchFamily="2" charset="2"/>
              <a:buChar char="@"/>
            </a:pPr>
            <a:r>
              <a:rPr lang="vi-VN" altLang="vi-VN" sz="2471" b="1" i="1">
                <a:latin typeface="Times New Roman" panose="02020603050405020304" pitchFamily="18" charset="0"/>
                <a:cs typeface="Times New Roman" panose="02020603050405020304" pitchFamily="18" charset="0"/>
              </a:rPr>
              <a:t>Người ta dùng cân để đo khối lượng.  </a:t>
            </a:r>
            <a:endParaRPr lang="en-US" altLang="vi-VN" sz="2471" b="1" i="1">
              <a:latin typeface="Times New Roman" panose="02020603050405020304" pitchFamily="18" charset="0"/>
              <a:cs typeface="Times New Roman" panose="02020603050405020304" pitchFamily="18" charset="0"/>
            </a:endParaRPr>
          </a:p>
          <a:p>
            <a:pPr algn="just">
              <a:lnSpc>
                <a:spcPct val="150000"/>
              </a:lnSpc>
              <a:spcBef>
                <a:spcPct val="0"/>
              </a:spcBef>
              <a:buFont typeface="Wingdings" panose="05000000000000000000" pitchFamily="2" charset="2"/>
              <a:buChar char="@"/>
            </a:pPr>
            <a:r>
              <a:rPr lang="en-US" altLang="vi-VN" sz="2471" b="1" i="1">
                <a:latin typeface="Times New Roman" panose="02020603050405020304" pitchFamily="18" charset="0"/>
                <a:cs typeface="Times New Roman" panose="02020603050405020304" pitchFamily="18" charset="0"/>
              </a:rPr>
              <a:t>Cách đo khối l</a:t>
            </a:r>
            <a:r>
              <a:rPr lang="vi-VN" altLang="vi-VN" sz="2471" b="1" i="1">
                <a:latin typeface="Times New Roman" panose="02020603050405020304" pitchFamily="18" charset="0"/>
                <a:cs typeface="Times New Roman" panose="02020603050405020304" pitchFamily="18" charset="0"/>
              </a:rPr>
              <a:t>ư</a:t>
            </a:r>
            <a:r>
              <a:rPr lang="en-US" altLang="vi-VN" sz="2471" b="1" i="1">
                <a:latin typeface="Times New Roman" panose="02020603050405020304" pitchFamily="18" charset="0"/>
                <a:cs typeface="Times New Roman" panose="02020603050405020304" pitchFamily="18" charset="0"/>
              </a:rPr>
              <a:t>ợng bằng cân đồng hồ, cân điện tử.</a:t>
            </a:r>
            <a:endParaRPr lang="vi-VN" altLang="vi-VN" sz="2471"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913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7"/>
          <p:cNvGraphicFramePr>
            <a:graphicFrameLocks noGrp="1" noChangeAspect="1"/>
          </p:cNvGraphicFramePr>
          <p:nvPr>
            <p:ph/>
          </p:nvPr>
        </p:nvGraphicFramePr>
        <p:xfrm>
          <a:off x="2974975" y="1325563"/>
          <a:ext cx="3192463" cy="3749675"/>
        </p:xfrm>
        <a:graphic>
          <a:graphicData uri="http://schemas.openxmlformats.org/presentationml/2006/ole">
            <mc:AlternateContent xmlns:mc="http://schemas.openxmlformats.org/markup-compatibility/2006">
              <mc:Choice xmlns:v="urn:schemas-microsoft-com:vml" Requires="v">
                <p:oleObj spid="_x0000_s1029" name="Clip" r:id="rId3" imgW="3192463" imgH="3749675" progId="MS_ClipArt_Gallery.2">
                  <p:embed/>
                </p:oleObj>
              </mc:Choice>
              <mc:Fallback>
                <p:oleObj name="Clip" r:id="rId3" imgW="3192463" imgH="3749675" progId="MS_ClipArt_Gallery.2">
                  <p:embed/>
                  <p:pic>
                    <p:nvPicPr>
                      <p:cNvPr id="51202"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4975" y="1325563"/>
                        <a:ext cx="3192463" cy="374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03" name="Text Box 5"/>
          <p:cNvSpPr txBox="1">
            <a:spLocks noChangeArrowheads="1"/>
          </p:cNvSpPr>
          <p:nvPr/>
        </p:nvSpPr>
        <p:spPr bwMode="auto">
          <a:xfrm>
            <a:off x="3720355" y="1905002"/>
            <a:ext cx="1944221" cy="51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vi-VN" altLang="vi-VN" sz="2824" b="1">
                <a:solidFill>
                  <a:srgbClr val="FF0000"/>
                </a:solidFill>
                <a:latin typeface="Times New Roman" panose="02020603050405020304" pitchFamily="18" charset="0"/>
                <a:cs typeface="Times New Roman" panose="02020603050405020304" pitchFamily="18" charset="0"/>
              </a:rPr>
              <a:t>Dặn dò</a:t>
            </a:r>
          </a:p>
        </p:txBody>
      </p:sp>
      <p:sp>
        <p:nvSpPr>
          <p:cNvPr id="26630" name="Text Box 6"/>
          <p:cNvSpPr txBox="1">
            <a:spLocks noChangeArrowheads="1"/>
          </p:cNvSpPr>
          <p:nvPr/>
        </p:nvSpPr>
        <p:spPr bwMode="auto">
          <a:xfrm>
            <a:off x="2285069" y="2328023"/>
            <a:ext cx="4912845" cy="236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vi-VN" altLang="vi-VN" sz="2471"/>
              <a:t> </a:t>
            </a:r>
            <a:r>
              <a:rPr lang="vi-VN" altLang="vi-VN" sz="2471" b="1" i="1">
                <a:latin typeface="Times New Roman" panose="02020603050405020304" pitchFamily="18" charset="0"/>
                <a:cs typeface="Times New Roman" panose="02020603050405020304" pitchFamily="18" charset="0"/>
              </a:rPr>
              <a:t>Học thuộc ghi nhớ.</a:t>
            </a:r>
          </a:p>
          <a:p>
            <a:pPr eaLnBrk="1" hangingPunct="1">
              <a:spcBef>
                <a:spcPct val="50000"/>
              </a:spcBef>
              <a:buFontTx/>
              <a:buChar char="-"/>
            </a:pPr>
            <a:r>
              <a:rPr lang="vi-VN" altLang="vi-VN" sz="2471" b="1" i="1">
                <a:latin typeface="Times New Roman" panose="02020603050405020304" pitchFamily="18" charset="0"/>
                <a:cs typeface="Times New Roman" panose="02020603050405020304" pitchFamily="18" charset="0"/>
              </a:rPr>
              <a:t> Làm bài tập </a:t>
            </a:r>
            <a:r>
              <a:rPr lang="en-US" altLang="vi-VN" sz="2471" b="1" i="1">
                <a:latin typeface="Times New Roman" panose="02020603050405020304" pitchFamily="18" charset="0"/>
                <a:cs typeface="Times New Roman" panose="02020603050405020304" pitchFamily="18" charset="0"/>
              </a:rPr>
              <a:t>6. SBT</a:t>
            </a:r>
          </a:p>
          <a:p>
            <a:pPr eaLnBrk="1" hangingPunct="1">
              <a:spcBef>
                <a:spcPct val="50000"/>
              </a:spcBef>
              <a:buFontTx/>
              <a:buChar char="-"/>
            </a:pPr>
            <a:r>
              <a:rPr lang="en-US" altLang="vi-VN" sz="2471" b="1" i="1">
                <a:latin typeface="Times New Roman" panose="02020603050405020304" pitchFamily="18" charset="0"/>
                <a:cs typeface="Times New Roman" panose="02020603050405020304" pitchFamily="18" charset="0"/>
              </a:rPr>
              <a:t> Hoàn thiện thiết kế cân đơn giản và thiết kế một cân đơn giản khác như cân đòn, cân lò xo…</a:t>
            </a:r>
          </a:p>
        </p:txBody>
      </p:sp>
    </p:spTree>
    <p:extLst>
      <p:ext uri="{BB962C8B-B14F-4D97-AF65-F5344CB8AC3E}">
        <p14:creationId xmlns:p14="http://schemas.microsoft.com/office/powerpoint/2010/main" val="257342983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fade">
                                      <p:cBhvr>
                                        <p:cTn id="7" dur="1000"/>
                                        <p:tgtEl>
                                          <p:spTgt spid="26630"/>
                                        </p:tgtEl>
                                      </p:cBhvr>
                                    </p:animEffect>
                                    <p:anim calcmode="lin" valueType="num">
                                      <p:cBhvr>
                                        <p:cTn id="8" dur="1000" fill="hold"/>
                                        <p:tgtEl>
                                          <p:spTgt spid="26630"/>
                                        </p:tgtEl>
                                        <p:attrNameLst>
                                          <p:attrName>ppt_x</p:attrName>
                                        </p:attrNameLst>
                                      </p:cBhvr>
                                      <p:tavLst>
                                        <p:tav tm="0">
                                          <p:val>
                                            <p:strVal val="#ppt_x"/>
                                          </p:val>
                                        </p:tav>
                                        <p:tav tm="100000">
                                          <p:val>
                                            <p:strVal val="#ppt_x"/>
                                          </p:val>
                                        </p:tav>
                                      </p:tavLst>
                                    </p:anim>
                                    <p:anim calcmode="lin" valueType="num">
                                      <p:cBhvr>
                                        <p:cTn id="9" dur="900" decel="100000" fill="hold"/>
                                        <p:tgtEl>
                                          <p:spTgt spid="266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66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vi-VN" smtClean="0"/>
              <a:t>`</a:t>
            </a:r>
          </a:p>
        </p:txBody>
      </p:sp>
      <p:pic>
        <p:nvPicPr>
          <p:cNvPr id="52227" name="Picture 3" descr="POINSET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902379" y="3086669"/>
            <a:ext cx="2005242" cy="1829250"/>
          </a:xfrm>
          <a:noFill/>
        </p:spPr>
      </p:pic>
      <p:pic>
        <p:nvPicPr>
          <p:cNvPr id="52228" name="Picture 4"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08531"/>
            <a:ext cx="1981574" cy="139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descr="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39883" y="1265332"/>
            <a:ext cx="1544544" cy="112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descr="FIREWRK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6011" y="3105898"/>
            <a:ext cx="5190191" cy="350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8" descr="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8787" y="4501030"/>
            <a:ext cx="1979706" cy="131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WordArt 11"/>
          <p:cNvSpPr>
            <a:spLocks noChangeArrowheads="1" noChangeShapeType="1" noTextEdit="1"/>
          </p:cNvSpPr>
          <p:nvPr/>
        </p:nvSpPr>
        <p:spPr bwMode="auto">
          <a:xfrm>
            <a:off x="990789" y="2138456"/>
            <a:ext cx="7010213" cy="806824"/>
          </a:xfrm>
          <a:prstGeom prst="rect">
            <a:avLst/>
          </a:prstGeom>
        </p:spPr>
        <p:txBody>
          <a:bodyPr wrap="none" fromWordArt="1">
            <a:prstTxWarp prst="textPlain">
              <a:avLst>
                <a:gd name="adj" fmla="val 50000"/>
              </a:avLst>
            </a:prstTxWarp>
          </a:bodyPr>
          <a:lstStyle/>
          <a:p>
            <a:pPr algn="ctr"/>
            <a:r>
              <a:rPr lang="en-US" sz="3118" kern="1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XIN CHÀO CÁC EM</a:t>
            </a:r>
          </a:p>
        </p:txBody>
      </p:sp>
      <p:pic>
        <p:nvPicPr>
          <p:cNvPr id="52233" name="Picture 12"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457982" y="721381"/>
            <a:ext cx="1398868" cy="197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WordArt 11"/>
          <p:cNvSpPr>
            <a:spLocks noChangeArrowheads="1" noChangeShapeType="1" noTextEdit="1"/>
          </p:cNvSpPr>
          <p:nvPr/>
        </p:nvSpPr>
        <p:spPr bwMode="auto">
          <a:xfrm>
            <a:off x="1147672" y="3456081"/>
            <a:ext cx="7010213" cy="806824"/>
          </a:xfrm>
          <a:prstGeom prst="rect">
            <a:avLst/>
          </a:prstGeom>
        </p:spPr>
        <p:txBody>
          <a:bodyPr wrap="none" fromWordArt="1">
            <a:prstTxWarp prst="textPlain">
              <a:avLst>
                <a:gd name="adj" fmla="val 50000"/>
              </a:avLst>
            </a:prstTxWarp>
          </a:bodyPr>
          <a:lstStyle/>
          <a:p>
            <a:pPr algn="ctr"/>
            <a:r>
              <a:rPr lang="en-US" sz="3118" kern="10">
                <a:ln w="19050">
                  <a:solidFill>
                    <a:srgbClr val="99CCFF"/>
                  </a:solidFill>
                  <a:round/>
                  <a:headEnd/>
                  <a:tailEnd/>
                </a:ln>
                <a:solidFill>
                  <a:srgbClr val="FFC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HẸN GẶP LẠI VÀO TIẾT SAU</a:t>
            </a:r>
          </a:p>
        </p:txBody>
      </p:sp>
    </p:spTree>
    <p:extLst>
      <p:ext uri="{BB962C8B-B14F-4D97-AF65-F5344CB8AC3E}">
        <p14:creationId xmlns:p14="http://schemas.microsoft.com/office/powerpoint/2010/main" val="787437694"/>
      </p:ext>
    </p:extLst>
  </p:cSld>
  <p:clrMapOvr>
    <a:masterClrMapping/>
  </p:clrMapOvr>
  <p:transition spd="med">
    <p:newsflash/>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9417" y="-9206"/>
            <a:ext cx="6524222" cy="369332"/>
          </a:xfrm>
          <a:prstGeom prst="rect">
            <a:avLst/>
          </a:prstGeom>
        </p:spPr>
        <p:txBody>
          <a:bodyPr wrap="none">
            <a:spAutoFit/>
          </a:bodyPr>
          <a:lstStyle/>
          <a:p>
            <a:pPr lvl="0" fontAlgn="base"/>
            <a:r>
              <a:rPr lang="vi-VN" b="1" dirty="0">
                <a:solidFill>
                  <a:srgbClr val="990099"/>
                </a:solidFill>
                <a:latin typeface="Times New Roman" panose="02020603050405020304" pitchFamily="18" charset="0"/>
              </a:rPr>
              <a:t>BÀI 3: ĐO CHIỀU DÀI, KHỐI LƯỢNG VÀ THỜI GIAN</a:t>
            </a:r>
            <a:r>
              <a:rPr lang="en-US" b="1" dirty="0">
                <a:solidFill>
                  <a:srgbClr val="990099"/>
                </a:solidFill>
                <a:latin typeface="Calibri Light" panose="020F0302020204030204"/>
              </a:rPr>
              <a:t>(6 </a:t>
            </a:r>
            <a:r>
              <a:rPr lang="en-US" b="1" dirty="0" err="1">
                <a:solidFill>
                  <a:srgbClr val="990099"/>
                </a:solidFill>
                <a:latin typeface="Calibri Light" panose="020F0302020204030204"/>
              </a:rPr>
              <a:t>tiết</a:t>
            </a:r>
            <a:r>
              <a:rPr lang="en-US" b="1" dirty="0">
                <a:solidFill>
                  <a:srgbClr val="990099"/>
                </a:solidFill>
                <a:latin typeface="Calibri Light" panose="020F0302020204030204"/>
              </a:rPr>
              <a:t>)</a:t>
            </a:r>
            <a:endParaRPr lang="vi-VN" b="1" dirty="0">
              <a:solidFill>
                <a:srgbClr val="990099"/>
              </a:solidFill>
              <a:latin typeface="Times New Roman" panose="02020603050405020304" pitchFamily="18" charset="0"/>
            </a:endParaRPr>
          </a:p>
        </p:txBody>
      </p:sp>
      <p:cxnSp>
        <p:nvCxnSpPr>
          <p:cNvPr id="4" name="Straight Connector 3"/>
          <p:cNvCxnSpPr/>
          <p:nvPr/>
        </p:nvCxnSpPr>
        <p:spPr>
          <a:xfrm>
            <a:off x="4887573" y="1109606"/>
            <a:ext cx="545" cy="479725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750" y="650484"/>
            <a:ext cx="2807179" cy="369332"/>
          </a:xfrm>
          <a:prstGeom prst="rect">
            <a:avLst/>
          </a:prstGeom>
        </p:spPr>
        <p:txBody>
          <a:bodyPr wrap="none">
            <a:spAutoFit/>
          </a:bodyPr>
          <a:lstStyle/>
          <a:p>
            <a:r>
              <a:rPr lang="vi-VN" b="1" dirty="0">
                <a:solidFill>
                  <a:srgbClr val="C00000"/>
                </a:solidFill>
                <a:latin typeface="+mj-lt"/>
              </a:rPr>
              <a:t>I. Sự cảm nhận hiện tượng</a:t>
            </a:r>
          </a:p>
        </p:txBody>
      </p:sp>
      <p:sp>
        <p:nvSpPr>
          <p:cNvPr id="17" name="TextBox 6"/>
          <p:cNvSpPr txBox="1">
            <a:spLocks noChangeArrowheads="1"/>
          </p:cNvSpPr>
          <p:nvPr/>
        </p:nvSpPr>
        <p:spPr bwMode="auto">
          <a:xfrm>
            <a:off x="-35587" y="324156"/>
            <a:ext cx="45807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b="1" dirty="0">
                <a:solidFill>
                  <a:srgbClr val="C00000"/>
                </a:solidFill>
                <a:latin typeface="Times New Roman" panose="02020603050405020304" pitchFamily="18" charset="0"/>
                <a:cs typeface="Times New Roman" panose="02020603050405020304" pitchFamily="18" charset="0"/>
              </a:rPr>
              <a:t>II. </a:t>
            </a:r>
            <a:r>
              <a:rPr lang="en-US" altLang="en-US" b="1" dirty="0" err="1">
                <a:solidFill>
                  <a:srgbClr val="C00000"/>
                </a:solidFill>
                <a:latin typeface="Times New Roman" panose="02020603050405020304" pitchFamily="18" charset="0"/>
                <a:cs typeface="Times New Roman" panose="02020603050405020304" pitchFamily="18" charset="0"/>
              </a:rPr>
              <a:t>Đo</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chiều</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dài</a:t>
            </a:r>
            <a:endParaRPr lang="en-US" altLang="en-US" b="1" dirty="0">
              <a:solidFill>
                <a:srgbClr val="C00000"/>
              </a:solidFill>
              <a:latin typeface="Times New Roman" panose="02020603050405020304" pitchFamily="18" charset="0"/>
              <a:cs typeface="Times New Roman" panose="02020603050405020304" pitchFamily="18" charset="0"/>
            </a:endParaRPr>
          </a:p>
        </p:txBody>
      </p:sp>
      <p:sp>
        <p:nvSpPr>
          <p:cNvPr id="16" name="Rectangle 15"/>
          <p:cNvSpPr>
            <a:spLocks noChangeArrowheads="1"/>
          </p:cNvSpPr>
          <p:nvPr/>
        </p:nvSpPr>
        <p:spPr bwMode="auto">
          <a:xfrm>
            <a:off x="-32087" y="1932230"/>
            <a:ext cx="25026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fontAlgn="base" hangingPunct="0">
              <a:lnSpc>
                <a:spcPts val="1238"/>
              </a:lnSpc>
              <a:spcBef>
                <a:spcPct val="0"/>
              </a:spcBef>
              <a:spcAft>
                <a:spcPct val="0"/>
              </a:spcAft>
            </a:pPr>
            <a:r>
              <a:rPr lang="en-US" altLang="en-US" b="1" dirty="0">
                <a:solidFill>
                  <a:srgbClr val="660033"/>
                </a:solidFill>
                <a:latin typeface="Times New Roman" panose="02020603050405020304" pitchFamily="18" charset="0"/>
                <a:cs typeface="Times New Roman" panose="02020603050405020304" pitchFamily="18" charset="0"/>
              </a:rPr>
              <a:t>1. </a:t>
            </a:r>
            <a:r>
              <a:rPr lang="en-US" altLang="en-US" b="1" dirty="0" err="1">
                <a:solidFill>
                  <a:srgbClr val="660033"/>
                </a:solidFill>
                <a:latin typeface="Times New Roman" panose="02020603050405020304" pitchFamily="18" charset="0"/>
                <a:cs typeface="Times New Roman" panose="02020603050405020304" pitchFamily="18" charset="0"/>
              </a:rPr>
              <a:t>Đơn</a:t>
            </a:r>
            <a:r>
              <a:rPr lang="en-US" altLang="en-US" b="1" dirty="0">
                <a:solidFill>
                  <a:srgbClr val="660033"/>
                </a:solidFill>
                <a:latin typeface="Times New Roman" panose="02020603050405020304" pitchFamily="18" charset="0"/>
                <a:cs typeface="Times New Roman" panose="02020603050405020304" pitchFamily="18" charset="0"/>
              </a:rPr>
              <a:t> </a:t>
            </a:r>
            <a:r>
              <a:rPr lang="en-US" altLang="en-US" b="1" dirty="0" err="1">
                <a:solidFill>
                  <a:srgbClr val="660033"/>
                </a:solidFill>
                <a:latin typeface="Times New Roman" panose="02020603050405020304" pitchFamily="18" charset="0"/>
                <a:cs typeface="Times New Roman" panose="02020603050405020304" pitchFamily="18" charset="0"/>
              </a:rPr>
              <a:t>vị</a:t>
            </a:r>
            <a:r>
              <a:rPr lang="en-US" altLang="en-US" b="1" dirty="0">
                <a:solidFill>
                  <a:srgbClr val="660033"/>
                </a:solidFill>
                <a:latin typeface="Times New Roman" panose="02020603050405020304" pitchFamily="18" charset="0"/>
                <a:cs typeface="Times New Roman" panose="02020603050405020304" pitchFamily="18" charset="0"/>
              </a:rPr>
              <a:t> </a:t>
            </a:r>
            <a:r>
              <a:rPr lang="en-US" altLang="en-US" b="1" dirty="0" err="1">
                <a:solidFill>
                  <a:srgbClr val="660033"/>
                </a:solidFill>
                <a:latin typeface="Times New Roman" panose="02020603050405020304" pitchFamily="18" charset="0"/>
                <a:cs typeface="Times New Roman" panose="02020603050405020304" pitchFamily="18" charset="0"/>
              </a:rPr>
              <a:t>đo</a:t>
            </a:r>
            <a:r>
              <a:rPr lang="en-US" altLang="en-US" b="1" dirty="0">
                <a:solidFill>
                  <a:srgbClr val="660033"/>
                </a:solidFill>
                <a:latin typeface="Times New Roman" panose="02020603050405020304" pitchFamily="18" charset="0"/>
                <a:cs typeface="Times New Roman" panose="02020603050405020304" pitchFamily="18" charset="0"/>
              </a:rPr>
              <a:t> </a:t>
            </a:r>
            <a:r>
              <a:rPr lang="en-US" altLang="en-US" b="1" dirty="0" err="1">
                <a:solidFill>
                  <a:srgbClr val="660033"/>
                </a:solidFill>
                <a:latin typeface="Times New Roman" panose="02020603050405020304" pitchFamily="18" charset="0"/>
                <a:cs typeface="Times New Roman" panose="02020603050405020304" pitchFamily="18" charset="0"/>
              </a:rPr>
              <a:t>khối</a:t>
            </a:r>
            <a:r>
              <a:rPr lang="en-US" altLang="en-US" b="1" dirty="0">
                <a:solidFill>
                  <a:srgbClr val="660033"/>
                </a:solidFill>
                <a:latin typeface="Times New Roman" panose="02020603050405020304" pitchFamily="18" charset="0"/>
                <a:cs typeface="Times New Roman" panose="02020603050405020304" pitchFamily="18" charset="0"/>
              </a:rPr>
              <a:t> </a:t>
            </a:r>
            <a:r>
              <a:rPr lang="en-US" altLang="en-US" b="1" dirty="0" err="1">
                <a:solidFill>
                  <a:srgbClr val="660033"/>
                </a:solidFill>
                <a:latin typeface="Times New Roman" panose="02020603050405020304" pitchFamily="18" charset="0"/>
                <a:cs typeface="Times New Roman" panose="02020603050405020304" pitchFamily="18" charset="0"/>
              </a:rPr>
              <a:t>lượng</a:t>
            </a:r>
            <a:endParaRPr lang="en-US" altLang="en-US" dirty="0">
              <a:solidFill>
                <a:srgbClr val="660033"/>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0" y="1052336"/>
            <a:ext cx="1976823" cy="369332"/>
          </a:xfrm>
          <a:prstGeom prst="rect">
            <a:avLst/>
          </a:prstGeom>
        </p:spPr>
        <p:txBody>
          <a:bodyPr wrap="none">
            <a:spAutoFit/>
          </a:bodyPr>
          <a:lstStyle/>
          <a:p>
            <a:r>
              <a:rPr lang="vi-VN" b="1" dirty="0">
                <a:solidFill>
                  <a:srgbClr val="C00000"/>
                </a:solidFill>
                <a:latin typeface="+mj-lt"/>
              </a:rPr>
              <a:t>III. Đo khối lượng</a:t>
            </a:r>
            <a:endParaRPr lang="en-US" b="1" dirty="0">
              <a:solidFill>
                <a:srgbClr val="C00000"/>
              </a:solidFill>
              <a:latin typeface="+mj-lt"/>
            </a:endParaRPr>
          </a:p>
        </p:txBody>
      </p:sp>
      <p:sp>
        <p:nvSpPr>
          <p:cNvPr id="13" name="Rectangle 12"/>
          <p:cNvSpPr/>
          <p:nvPr/>
        </p:nvSpPr>
        <p:spPr>
          <a:xfrm>
            <a:off x="-29224" y="2164400"/>
            <a:ext cx="2355132" cy="369332"/>
          </a:xfrm>
          <a:prstGeom prst="rect">
            <a:avLst/>
          </a:prstGeom>
        </p:spPr>
        <p:txBody>
          <a:bodyPr wrap="none">
            <a:spAutoFit/>
          </a:bodyPr>
          <a:lstStyle/>
          <a:p>
            <a:r>
              <a:rPr lang="vi-VN" b="1" dirty="0">
                <a:solidFill>
                  <a:srgbClr val="3A1029"/>
                </a:solidFill>
                <a:latin typeface="+mj-lt"/>
              </a:rPr>
              <a:t>2. Cách đo khối lượng</a:t>
            </a:r>
            <a:endParaRPr lang="vi-VN" b="1" dirty="0">
              <a:solidFill>
                <a:srgbClr val="3A1029"/>
              </a:solidFill>
              <a:latin typeface="+mj-lt"/>
            </a:endParaRPr>
          </a:p>
        </p:txBody>
      </p:sp>
      <p:sp>
        <p:nvSpPr>
          <p:cNvPr id="20" name="Rectangle 19"/>
          <p:cNvSpPr/>
          <p:nvPr/>
        </p:nvSpPr>
        <p:spPr>
          <a:xfrm>
            <a:off x="35599" y="2500063"/>
            <a:ext cx="4851972" cy="923330"/>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a:t>
            </a:r>
            <a:r>
              <a:rPr lang="vi-VN" b="1" dirty="0">
                <a:latin typeface="Times New Roman" panose="02020603050405020304" pitchFamily="18" charset="0"/>
                <a:cs typeface="Times New Roman" panose="02020603050405020304" pitchFamily="18" charset="0"/>
              </a:rPr>
              <a:t>Người ta đo khối lượng bằng cân. Tùy vào từng trường hợp người ra chọn loại cân phù hợp.</a:t>
            </a:r>
          </a:p>
        </p:txBody>
      </p:sp>
      <p:pic>
        <p:nvPicPr>
          <p:cNvPr id="5" name="Picture 4"/>
          <p:cNvPicPr>
            <a:picLocks noChangeAspect="1"/>
          </p:cNvPicPr>
          <p:nvPr/>
        </p:nvPicPr>
        <p:blipFill>
          <a:blip r:embed="rId2"/>
          <a:stretch>
            <a:fillRect/>
          </a:stretch>
        </p:blipFill>
        <p:spPr>
          <a:xfrm>
            <a:off x="4946998" y="1922026"/>
            <a:ext cx="4197002" cy="1906796"/>
          </a:xfrm>
          <a:prstGeom prst="rect">
            <a:avLst/>
          </a:prstGeom>
        </p:spPr>
      </p:pic>
      <p:sp>
        <p:nvSpPr>
          <p:cNvPr id="7" name="Rectangle 6"/>
          <p:cNvSpPr/>
          <p:nvPr/>
        </p:nvSpPr>
        <p:spPr>
          <a:xfrm>
            <a:off x="3991" y="3371405"/>
            <a:ext cx="4824699" cy="64633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a:t>
            </a:r>
            <a:r>
              <a:rPr lang="vi-VN" b="1" dirty="0">
                <a:latin typeface="Times New Roman" panose="02020603050405020304" pitchFamily="18" charset="0"/>
                <a:cs typeface="Times New Roman" panose="02020603050405020304" pitchFamily="18" charset="0"/>
              </a:rPr>
              <a:t>Cân đồng hồ là một trong số các loại cân thường dùng để đo khối lượng.</a:t>
            </a:r>
            <a:endParaRPr lang="en-US" b="1" dirty="0">
              <a:latin typeface="Times New Roman" panose="02020603050405020304" pitchFamily="18" charset="0"/>
              <a:cs typeface="Times New Roman" panose="02020603050405020304" pitchFamily="18" charset="0"/>
            </a:endParaRPr>
          </a:p>
        </p:txBody>
      </p:sp>
      <p:sp>
        <p:nvSpPr>
          <p:cNvPr id="8" name="Rectangle 7"/>
          <p:cNvSpPr/>
          <p:nvPr/>
        </p:nvSpPr>
        <p:spPr>
          <a:xfrm>
            <a:off x="-8750" y="4049071"/>
            <a:ext cx="4849160" cy="1200329"/>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a:t>
            </a:r>
            <a:r>
              <a:rPr lang="vi-VN" b="1" dirty="0">
                <a:latin typeface="Times New Roman" panose="02020603050405020304" pitchFamily="18" charset="0"/>
                <a:cs typeface="Times New Roman" panose="02020603050405020304" pitchFamily="18" charset="0"/>
              </a:rPr>
              <a:t>Khi dùng cân đồng hồ để đo khối lượng một vật, cần ước lượng khối lượng vật đem cân để chọn cân có giới hạn đo và độ chia nhỏ nhất phù hợp.</a:t>
            </a:r>
            <a:endParaRPr lang="en-US" b="1" dirty="0">
              <a:latin typeface="Times New Roman" panose="02020603050405020304" pitchFamily="18" charset="0"/>
              <a:cs typeface="Times New Roman" panose="02020603050405020304" pitchFamily="18" charset="0"/>
            </a:endParaRPr>
          </a:p>
        </p:txBody>
      </p:sp>
      <p:sp>
        <p:nvSpPr>
          <p:cNvPr id="3" name="Rectangle 2"/>
          <p:cNvSpPr/>
          <p:nvPr/>
        </p:nvSpPr>
        <p:spPr>
          <a:xfrm>
            <a:off x="4994478" y="1109606"/>
            <a:ext cx="4081241" cy="646331"/>
          </a:xfrm>
          <a:prstGeom prst="rect">
            <a:avLst/>
          </a:prstGeom>
        </p:spPr>
        <p:txBody>
          <a:bodyPr wrap="square">
            <a:spAutoFit/>
          </a:bodyPr>
          <a:lstStyle/>
          <a:p>
            <a:r>
              <a:rPr lang="en-US" b="1" dirty="0" err="1">
                <a:solidFill>
                  <a:srgbClr val="0000CC"/>
                </a:solidFill>
                <a:latin typeface="Times New Roman" panose="02020603050405020304" pitchFamily="18" charset="0"/>
                <a:cs typeface="Times New Roman" panose="02020603050405020304" pitchFamily="18" charset="0"/>
              </a:rPr>
              <a:t>Quan</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sát</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và</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điền</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tên</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các</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bộ</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phận</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cân</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đồng</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hồ</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cân</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điện</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tử</a:t>
            </a:r>
            <a:endParaRPr lang="en-US"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66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can dong 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677" y="1523068"/>
            <a:ext cx="4308662" cy="34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Line 11"/>
          <p:cNvSpPr>
            <a:spLocks noChangeShapeType="1"/>
          </p:cNvSpPr>
          <p:nvPr/>
        </p:nvSpPr>
        <p:spPr bwMode="auto">
          <a:xfrm flipH="1" flipV="1">
            <a:off x="1014132" y="2356040"/>
            <a:ext cx="3854824" cy="3343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9913" tIns="39956" rIns="79913" bIns="39956"/>
          <a:lstStyle/>
          <a:p>
            <a:endParaRPr lang="en-US" sz="1059"/>
          </a:p>
        </p:txBody>
      </p:sp>
      <p:sp>
        <p:nvSpPr>
          <p:cNvPr id="13325" name="Line 13"/>
          <p:cNvSpPr>
            <a:spLocks noChangeShapeType="1"/>
          </p:cNvSpPr>
          <p:nvPr/>
        </p:nvSpPr>
        <p:spPr bwMode="auto">
          <a:xfrm flipH="1">
            <a:off x="809628" y="2160868"/>
            <a:ext cx="3593353" cy="10029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9913" tIns="39956" rIns="79913" bIns="39956"/>
          <a:lstStyle/>
          <a:p>
            <a:endParaRPr lang="en-US" sz="1059"/>
          </a:p>
        </p:txBody>
      </p:sp>
      <p:sp>
        <p:nvSpPr>
          <p:cNvPr id="13326" name="Text Box 14"/>
          <p:cNvSpPr txBox="1">
            <a:spLocks noChangeArrowheads="1"/>
          </p:cNvSpPr>
          <p:nvPr/>
        </p:nvSpPr>
        <p:spPr bwMode="auto">
          <a:xfrm>
            <a:off x="7446309" y="4003304"/>
            <a:ext cx="1368052" cy="4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vi-VN" altLang="vi-VN" sz="2117" b="1" i="1">
                <a:solidFill>
                  <a:srgbClr val="FF0000"/>
                </a:solidFill>
                <a:latin typeface="Times New Roman" panose="02020603050405020304" pitchFamily="18" charset="0"/>
                <a:cs typeface="Times New Roman" panose="02020603050405020304" pitchFamily="18" charset="0"/>
              </a:rPr>
              <a:t>kim cân</a:t>
            </a:r>
          </a:p>
        </p:txBody>
      </p:sp>
      <p:sp>
        <p:nvSpPr>
          <p:cNvPr id="13327" name="Line 15"/>
          <p:cNvSpPr>
            <a:spLocks noChangeShapeType="1"/>
          </p:cNvSpPr>
          <p:nvPr/>
        </p:nvSpPr>
        <p:spPr bwMode="auto">
          <a:xfrm>
            <a:off x="5412444" y="1700495"/>
            <a:ext cx="2269191" cy="460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9913" tIns="39956" rIns="79913" bIns="39956"/>
          <a:lstStyle/>
          <a:p>
            <a:endParaRPr lang="en-US" sz="1059"/>
          </a:p>
        </p:txBody>
      </p:sp>
      <p:sp>
        <p:nvSpPr>
          <p:cNvPr id="13328" name="Text Box 16"/>
          <p:cNvSpPr txBox="1">
            <a:spLocks noChangeArrowheads="1"/>
          </p:cNvSpPr>
          <p:nvPr/>
        </p:nvSpPr>
        <p:spPr bwMode="auto">
          <a:xfrm>
            <a:off x="7446309" y="3537326"/>
            <a:ext cx="1368052" cy="4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117" b="1" i="1">
                <a:solidFill>
                  <a:srgbClr val="FF0000"/>
                </a:solidFill>
                <a:latin typeface="Times New Roman" panose="02020603050405020304" pitchFamily="18" charset="0"/>
                <a:cs typeface="Times New Roman" panose="02020603050405020304" pitchFamily="18" charset="0"/>
              </a:rPr>
              <a:t>thân</a:t>
            </a:r>
            <a:r>
              <a:rPr lang="vi-VN" altLang="vi-VN" sz="2117" b="1" i="1">
                <a:solidFill>
                  <a:srgbClr val="FF0000"/>
                </a:solidFill>
                <a:latin typeface="Times New Roman" panose="02020603050405020304" pitchFamily="18" charset="0"/>
                <a:cs typeface="Times New Roman" panose="02020603050405020304" pitchFamily="18" charset="0"/>
              </a:rPr>
              <a:t> cân</a:t>
            </a:r>
          </a:p>
        </p:txBody>
      </p:sp>
      <p:sp>
        <p:nvSpPr>
          <p:cNvPr id="38920" name="Line 21"/>
          <p:cNvSpPr>
            <a:spLocks noChangeShapeType="1"/>
          </p:cNvSpPr>
          <p:nvPr/>
        </p:nvSpPr>
        <p:spPr bwMode="auto">
          <a:xfrm>
            <a:off x="3059206" y="434321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9913" tIns="39956" rIns="79913" bIns="39956"/>
          <a:lstStyle/>
          <a:p>
            <a:endParaRPr lang="en-US" sz="1059"/>
          </a:p>
        </p:txBody>
      </p:sp>
      <p:sp>
        <p:nvSpPr>
          <p:cNvPr id="13343" name="Text Box 31"/>
          <p:cNvSpPr txBox="1">
            <a:spLocks noChangeArrowheads="1"/>
          </p:cNvSpPr>
          <p:nvPr/>
        </p:nvSpPr>
        <p:spPr bwMode="auto">
          <a:xfrm>
            <a:off x="7157760" y="3070415"/>
            <a:ext cx="1944221" cy="4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vi-VN" altLang="vi-VN" sz="2117" b="1" i="1">
                <a:solidFill>
                  <a:srgbClr val="FF0000"/>
                </a:solidFill>
                <a:latin typeface="Times New Roman" panose="02020603050405020304" pitchFamily="18" charset="0"/>
                <a:cs typeface="Times New Roman" panose="02020603050405020304" pitchFamily="18" charset="0"/>
              </a:rPr>
              <a:t>ốc điều chỉnh</a:t>
            </a:r>
          </a:p>
        </p:txBody>
      </p:sp>
      <p:sp>
        <p:nvSpPr>
          <p:cNvPr id="13344" name="Line 32"/>
          <p:cNvSpPr>
            <a:spLocks noChangeShapeType="1"/>
          </p:cNvSpPr>
          <p:nvPr/>
        </p:nvSpPr>
        <p:spPr bwMode="auto">
          <a:xfrm flipH="1">
            <a:off x="1316691" y="4241427"/>
            <a:ext cx="3592420" cy="5967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9913" tIns="39956" rIns="79913" bIns="39956"/>
          <a:lstStyle/>
          <a:p>
            <a:endParaRPr lang="en-US" sz="1059"/>
          </a:p>
        </p:txBody>
      </p:sp>
      <p:sp>
        <p:nvSpPr>
          <p:cNvPr id="13345" name="Text Box 33"/>
          <p:cNvSpPr txBox="1">
            <a:spLocks noChangeArrowheads="1"/>
          </p:cNvSpPr>
          <p:nvPr/>
        </p:nvSpPr>
        <p:spPr bwMode="auto">
          <a:xfrm>
            <a:off x="7136281" y="4409517"/>
            <a:ext cx="1890993" cy="4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117" b="1" i="1">
                <a:solidFill>
                  <a:srgbClr val="FF0000"/>
                </a:solidFill>
                <a:latin typeface="Times New Roman" panose="02020603050405020304" pitchFamily="18" charset="0"/>
                <a:cs typeface="Times New Roman" panose="02020603050405020304" pitchFamily="18" charset="0"/>
              </a:rPr>
              <a:t>Bảng số cân</a:t>
            </a:r>
            <a:endParaRPr lang="vi-VN" altLang="vi-VN" sz="2117" b="1" i="1">
              <a:solidFill>
                <a:srgbClr val="FF0000"/>
              </a:solidFill>
              <a:latin typeface="Times New Roman" panose="02020603050405020304" pitchFamily="18" charset="0"/>
              <a:cs typeface="Times New Roman" panose="02020603050405020304" pitchFamily="18" charset="0"/>
            </a:endParaRPr>
          </a:p>
        </p:txBody>
      </p:sp>
      <p:sp>
        <p:nvSpPr>
          <p:cNvPr id="13348" name="Text Box 36"/>
          <p:cNvSpPr txBox="1">
            <a:spLocks noChangeArrowheads="1"/>
          </p:cNvSpPr>
          <p:nvPr/>
        </p:nvSpPr>
        <p:spPr bwMode="auto">
          <a:xfrm>
            <a:off x="4148047" y="5458202"/>
            <a:ext cx="1055221" cy="35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vi-VN" altLang="vi-VN" sz="1765" b="1">
                <a:latin typeface="Times New Roman" panose="02020603050405020304" pitchFamily="18" charset="0"/>
                <a:cs typeface="Times New Roman" panose="02020603050405020304" pitchFamily="18" charset="0"/>
              </a:rPr>
              <a:t>Hình 5.2</a:t>
            </a:r>
          </a:p>
        </p:txBody>
      </p:sp>
      <p:sp>
        <p:nvSpPr>
          <p:cNvPr id="16" name="Text Box 16"/>
          <p:cNvSpPr txBox="1">
            <a:spLocks noChangeArrowheads="1"/>
          </p:cNvSpPr>
          <p:nvPr/>
        </p:nvSpPr>
        <p:spPr bwMode="auto">
          <a:xfrm>
            <a:off x="7526620" y="2605370"/>
            <a:ext cx="1073897" cy="4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vi-VN" altLang="vi-VN" sz="2117" b="1" i="1">
                <a:solidFill>
                  <a:srgbClr val="FF0000"/>
                </a:solidFill>
                <a:latin typeface="Times New Roman" panose="02020603050405020304" pitchFamily="18" charset="0"/>
                <a:cs typeface="Times New Roman" panose="02020603050405020304" pitchFamily="18" charset="0"/>
              </a:rPr>
              <a:t>đĩa cân</a:t>
            </a:r>
          </a:p>
        </p:txBody>
      </p:sp>
      <p:sp>
        <p:nvSpPr>
          <p:cNvPr id="17" name="Text Box 16"/>
          <p:cNvSpPr txBox="1">
            <a:spLocks noChangeArrowheads="1"/>
          </p:cNvSpPr>
          <p:nvPr/>
        </p:nvSpPr>
        <p:spPr bwMode="auto">
          <a:xfrm>
            <a:off x="627532" y="2019863"/>
            <a:ext cx="1073897" cy="4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117" b="1" i="1">
                <a:solidFill>
                  <a:srgbClr val="FF0000"/>
                </a:solidFill>
                <a:latin typeface="Times New Roman" panose="02020603050405020304" pitchFamily="18" charset="0"/>
                <a:cs typeface="Times New Roman" panose="02020603050405020304" pitchFamily="18" charset="0"/>
              </a:rPr>
              <a:t>3.</a:t>
            </a:r>
            <a:endParaRPr lang="vi-VN" altLang="vi-VN" sz="2117" b="1" i="1">
              <a:solidFill>
                <a:srgbClr val="FF0000"/>
              </a:solidFill>
              <a:latin typeface="Times New Roman" panose="02020603050405020304" pitchFamily="18" charset="0"/>
              <a:cs typeface="Times New Roman" panose="02020603050405020304" pitchFamily="18" charset="0"/>
            </a:endParaRPr>
          </a:p>
        </p:txBody>
      </p:sp>
      <p:sp>
        <p:nvSpPr>
          <p:cNvPr id="18" name="Text Box 16"/>
          <p:cNvSpPr txBox="1">
            <a:spLocks noChangeArrowheads="1"/>
          </p:cNvSpPr>
          <p:nvPr/>
        </p:nvSpPr>
        <p:spPr bwMode="auto">
          <a:xfrm>
            <a:off x="590179" y="3112437"/>
            <a:ext cx="1073897" cy="4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117" b="1" i="1">
                <a:solidFill>
                  <a:srgbClr val="FF0000"/>
                </a:solidFill>
                <a:latin typeface="Times New Roman" panose="02020603050405020304" pitchFamily="18" charset="0"/>
                <a:cs typeface="Times New Roman" panose="02020603050405020304" pitchFamily="18" charset="0"/>
              </a:rPr>
              <a:t>5.</a:t>
            </a:r>
            <a:endParaRPr lang="vi-VN" altLang="vi-VN" sz="2117" b="1" i="1">
              <a:solidFill>
                <a:srgbClr val="FF0000"/>
              </a:solidFill>
              <a:latin typeface="Times New Roman" panose="02020603050405020304" pitchFamily="18" charset="0"/>
              <a:cs typeface="Times New Roman" panose="02020603050405020304" pitchFamily="18" charset="0"/>
            </a:endParaRPr>
          </a:p>
        </p:txBody>
      </p:sp>
      <p:sp>
        <p:nvSpPr>
          <p:cNvPr id="19" name="Text Box 16"/>
          <p:cNvSpPr txBox="1">
            <a:spLocks noChangeArrowheads="1"/>
          </p:cNvSpPr>
          <p:nvPr/>
        </p:nvSpPr>
        <p:spPr bwMode="auto">
          <a:xfrm>
            <a:off x="590179" y="3647517"/>
            <a:ext cx="1073897" cy="4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117" b="1" i="1">
                <a:solidFill>
                  <a:srgbClr val="FF0000"/>
                </a:solidFill>
                <a:latin typeface="Times New Roman" panose="02020603050405020304" pitchFamily="18" charset="0"/>
                <a:cs typeface="Times New Roman" panose="02020603050405020304" pitchFamily="18" charset="0"/>
              </a:rPr>
              <a:t>1.</a:t>
            </a:r>
            <a:endParaRPr lang="vi-VN" altLang="vi-VN" sz="2117" b="1" i="1">
              <a:solidFill>
                <a:srgbClr val="FF0000"/>
              </a:solidFill>
              <a:latin typeface="Times New Roman" panose="02020603050405020304" pitchFamily="18" charset="0"/>
              <a:cs typeface="Times New Roman" panose="02020603050405020304" pitchFamily="18" charset="0"/>
            </a:endParaRPr>
          </a:p>
        </p:txBody>
      </p:sp>
      <p:sp>
        <p:nvSpPr>
          <p:cNvPr id="20" name="Line 32"/>
          <p:cNvSpPr>
            <a:spLocks noChangeShapeType="1"/>
          </p:cNvSpPr>
          <p:nvPr/>
        </p:nvSpPr>
        <p:spPr bwMode="auto">
          <a:xfrm flipH="1">
            <a:off x="916081" y="3827743"/>
            <a:ext cx="2521324" cy="1820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9913" tIns="39956" rIns="79913" bIns="39956"/>
          <a:lstStyle/>
          <a:p>
            <a:endParaRPr lang="en-US" sz="1059"/>
          </a:p>
        </p:txBody>
      </p:sp>
      <p:sp>
        <p:nvSpPr>
          <p:cNvPr id="21" name="Text Box 16"/>
          <p:cNvSpPr txBox="1">
            <a:spLocks noChangeArrowheads="1"/>
          </p:cNvSpPr>
          <p:nvPr/>
        </p:nvSpPr>
        <p:spPr bwMode="auto">
          <a:xfrm>
            <a:off x="7451915" y="1786407"/>
            <a:ext cx="1073897" cy="4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117" b="1" i="1">
                <a:solidFill>
                  <a:srgbClr val="FF0000"/>
                </a:solidFill>
                <a:latin typeface="Times New Roman" panose="02020603050405020304" pitchFamily="18" charset="0"/>
                <a:cs typeface="Times New Roman" panose="02020603050405020304" pitchFamily="18" charset="0"/>
              </a:rPr>
              <a:t>2.</a:t>
            </a:r>
            <a:endParaRPr lang="vi-VN" altLang="vi-VN" sz="2117" b="1" i="1">
              <a:solidFill>
                <a:srgbClr val="FF0000"/>
              </a:solidFill>
              <a:latin typeface="Times New Roman" panose="02020603050405020304" pitchFamily="18" charset="0"/>
              <a:cs typeface="Times New Roman" panose="02020603050405020304" pitchFamily="18" charset="0"/>
            </a:endParaRPr>
          </a:p>
        </p:txBody>
      </p:sp>
      <p:sp>
        <p:nvSpPr>
          <p:cNvPr id="22" name="Text Box 16"/>
          <p:cNvSpPr txBox="1">
            <a:spLocks noChangeArrowheads="1"/>
          </p:cNvSpPr>
          <p:nvPr/>
        </p:nvSpPr>
        <p:spPr bwMode="auto">
          <a:xfrm>
            <a:off x="897408" y="4766238"/>
            <a:ext cx="1073897" cy="4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117" b="1" i="1">
                <a:solidFill>
                  <a:srgbClr val="FF0000"/>
                </a:solidFill>
                <a:latin typeface="Times New Roman" panose="02020603050405020304" pitchFamily="18" charset="0"/>
                <a:cs typeface="Times New Roman" panose="02020603050405020304" pitchFamily="18" charset="0"/>
              </a:rPr>
              <a:t>4.</a:t>
            </a:r>
            <a:endParaRPr lang="vi-VN" altLang="vi-VN" sz="2117" b="1" i="1">
              <a:solidFill>
                <a:srgbClr val="FF0000"/>
              </a:solidFill>
              <a:latin typeface="Times New Roman" panose="02020603050405020304" pitchFamily="18" charset="0"/>
              <a:cs typeface="Times New Roman" panose="02020603050405020304" pitchFamily="18" charset="0"/>
            </a:endParaRPr>
          </a:p>
        </p:txBody>
      </p:sp>
      <p:sp>
        <p:nvSpPr>
          <p:cNvPr id="23" name="Title 1"/>
          <p:cNvSpPr txBox="1">
            <a:spLocks noChangeArrowheads="1"/>
          </p:cNvSpPr>
          <p:nvPr/>
        </p:nvSpPr>
        <p:spPr bwMode="auto">
          <a:xfrm>
            <a:off x="288554" y="979581"/>
            <a:ext cx="8228853" cy="80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lstStyle>
            <a:lvl1pPr marL="508000" indent="-508000" algn="l" rtl="0" eaLnBrk="0" fontAlgn="base" hangingPunct="0">
              <a:spcBef>
                <a:spcPct val="20000"/>
              </a:spcBef>
              <a:spcAft>
                <a:spcPct val="0"/>
              </a:spcAft>
              <a:buChar char="•"/>
              <a:defRPr sz="4800">
                <a:solidFill>
                  <a:schemeClr val="tx1"/>
                </a:solidFill>
                <a:latin typeface="+mn-lt"/>
                <a:ea typeface="+mn-ea"/>
                <a:cs typeface="+mn-cs"/>
              </a:defRPr>
            </a:lvl1pPr>
            <a:lvl2pPr marL="1103313" indent="-423863" algn="l" rtl="0" eaLnBrk="0" fontAlgn="base" hangingPunct="0">
              <a:spcBef>
                <a:spcPct val="20000"/>
              </a:spcBef>
              <a:spcAft>
                <a:spcPct val="0"/>
              </a:spcAft>
              <a:buChar char="–"/>
              <a:defRPr sz="4200">
                <a:solidFill>
                  <a:schemeClr val="tx1"/>
                </a:solidFill>
                <a:latin typeface="+mn-lt"/>
                <a:cs typeface="+mn-cs"/>
              </a:defRPr>
            </a:lvl2pPr>
            <a:lvl3pPr marL="1697038" indent="-338138" algn="l" rtl="0" eaLnBrk="0" fontAlgn="base" hangingPunct="0">
              <a:spcBef>
                <a:spcPct val="20000"/>
              </a:spcBef>
              <a:spcAft>
                <a:spcPct val="0"/>
              </a:spcAft>
              <a:buChar char="•"/>
              <a:defRPr sz="3600">
                <a:solidFill>
                  <a:schemeClr val="tx1"/>
                </a:solidFill>
                <a:latin typeface="+mn-lt"/>
                <a:cs typeface="+mn-cs"/>
              </a:defRPr>
            </a:lvl3pPr>
            <a:lvl4pPr marL="2376488" indent="-338138" algn="l" rtl="0" eaLnBrk="0" fontAlgn="base" hangingPunct="0">
              <a:spcBef>
                <a:spcPct val="20000"/>
              </a:spcBef>
              <a:spcAft>
                <a:spcPct val="0"/>
              </a:spcAft>
              <a:buChar char="–"/>
              <a:defRPr sz="3000">
                <a:solidFill>
                  <a:schemeClr val="tx1"/>
                </a:solidFill>
                <a:latin typeface="+mn-lt"/>
                <a:cs typeface="+mn-cs"/>
              </a:defRPr>
            </a:lvl4pPr>
            <a:lvl5pPr marL="3055938" indent="-338138" algn="l" rtl="0" eaLnBrk="0" fontAlgn="base" hangingPunct="0">
              <a:spcBef>
                <a:spcPct val="20000"/>
              </a:spcBef>
              <a:spcAft>
                <a:spcPct val="0"/>
              </a:spcAft>
              <a:buChar char="»"/>
              <a:defRPr sz="3000">
                <a:solidFill>
                  <a:schemeClr val="tx1"/>
                </a:solidFill>
                <a:latin typeface="+mn-lt"/>
                <a:cs typeface="+mn-cs"/>
              </a:defRPr>
            </a:lvl5pPr>
            <a:lvl6pPr marL="3735941" indent="-339631" algn="l" rtl="0" fontAlgn="base">
              <a:spcBef>
                <a:spcPct val="20000"/>
              </a:spcBef>
              <a:spcAft>
                <a:spcPct val="0"/>
              </a:spcAft>
              <a:buChar char="»"/>
              <a:defRPr sz="3000">
                <a:solidFill>
                  <a:schemeClr val="tx1"/>
                </a:solidFill>
                <a:latin typeface="+mn-lt"/>
                <a:cs typeface="+mn-cs"/>
              </a:defRPr>
            </a:lvl6pPr>
            <a:lvl7pPr marL="4415203" indent="-339631" algn="l" rtl="0" fontAlgn="base">
              <a:spcBef>
                <a:spcPct val="20000"/>
              </a:spcBef>
              <a:spcAft>
                <a:spcPct val="0"/>
              </a:spcAft>
              <a:buChar char="»"/>
              <a:defRPr sz="3000">
                <a:solidFill>
                  <a:schemeClr val="tx1"/>
                </a:solidFill>
                <a:latin typeface="+mn-lt"/>
                <a:cs typeface="+mn-cs"/>
              </a:defRPr>
            </a:lvl7pPr>
            <a:lvl8pPr marL="5094465" indent="-339631" algn="l" rtl="0" fontAlgn="base">
              <a:spcBef>
                <a:spcPct val="20000"/>
              </a:spcBef>
              <a:spcAft>
                <a:spcPct val="0"/>
              </a:spcAft>
              <a:buChar char="»"/>
              <a:defRPr sz="3000">
                <a:solidFill>
                  <a:schemeClr val="tx1"/>
                </a:solidFill>
                <a:latin typeface="+mn-lt"/>
                <a:cs typeface="+mn-cs"/>
              </a:defRPr>
            </a:lvl8pPr>
            <a:lvl9pPr marL="5773727" indent="-339631" algn="l" rtl="0" fontAlgn="base">
              <a:spcBef>
                <a:spcPct val="20000"/>
              </a:spcBef>
              <a:spcAft>
                <a:spcPct val="0"/>
              </a:spcAft>
              <a:buChar char="»"/>
              <a:defRPr sz="3000">
                <a:solidFill>
                  <a:schemeClr val="tx1"/>
                </a:solidFill>
                <a:latin typeface="+mn-lt"/>
                <a:cs typeface="+mn-cs"/>
              </a:defRPr>
            </a:lvl9pPr>
          </a:lstStyle>
          <a:p>
            <a:pPr marL="0" indent="0">
              <a:buNone/>
              <a:defRPr/>
            </a:pPr>
            <a:r>
              <a:rPr lang="en-US" altLang="en-US" sz="2824" b="1" kern="0" dirty="0">
                <a:solidFill>
                  <a:srgbClr val="C00000"/>
                </a:solidFill>
                <a:latin typeface="Times New Roman" panose="02020603050405020304" pitchFamily="18" charset="0"/>
                <a:cs typeface="Times New Roman" panose="02020603050405020304" pitchFamily="18" charset="0"/>
              </a:rPr>
              <a:t> </a:t>
            </a:r>
            <a:r>
              <a:rPr lang="vi-VN" altLang="en-US" sz="2824" b="1" kern="0" dirty="0">
                <a:solidFill>
                  <a:srgbClr val="C00000"/>
                </a:solidFill>
                <a:latin typeface="Times New Roman" panose="02020603050405020304" pitchFamily="18" charset="0"/>
                <a:cs typeface="Times New Roman" panose="02020603050405020304" pitchFamily="18" charset="0"/>
              </a:rPr>
              <a:t>*. Cấu tạo của cân đồng hồ:</a:t>
            </a:r>
          </a:p>
        </p:txBody>
      </p:sp>
    </p:spTree>
    <p:extLst>
      <p:ext uri="{BB962C8B-B14F-4D97-AF65-F5344CB8AC3E}">
        <p14:creationId xmlns:p14="http://schemas.microsoft.com/office/powerpoint/2010/main" val="1845261213"/>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par>
                                <p:cTn id="9" presetID="3" presetClass="entr" presetSubtype="1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linds(horizontal)">
                                      <p:cBhvr>
                                        <p:cTn id="11" dur="500"/>
                                        <p:tgtEl>
                                          <p:spTgt spid="21"/>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linds(horizontal)">
                                      <p:cBhvr>
                                        <p:cTn id="14" dur="500"/>
                                        <p:tgtEl>
                                          <p:spTgt spid="19"/>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par>
                                <p:cTn id="24" presetID="23" presetClass="entr" presetSubtype="16" fill="hold" nodeType="withEffect">
                                  <p:stCondLst>
                                    <p:cond delay="0"/>
                                  </p:stCondLst>
                                  <p:childTnLst>
                                    <p:set>
                                      <p:cBhvr>
                                        <p:cTn id="25" dur="1" fill="hold">
                                          <p:stCondLst>
                                            <p:cond delay="0"/>
                                          </p:stCondLst>
                                        </p:cTn>
                                        <p:tgtEl>
                                          <p:spTgt spid="13344"/>
                                        </p:tgtEl>
                                        <p:attrNameLst>
                                          <p:attrName>style.visibility</p:attrName>
                                        </p:attrNameLst>
                                      </p:cBhvr>
                                      <p:to>
                                        <p:strVal val="visible"/>
                                      </p:to>
                                    </p:set>
                                    <p:anim calcmode="lin" valueType="num">
                                      <p:cBhvr>
                                        <p:cTn id="26" dur="500" fill="hold"/>
                                        <p:tgtEl>
                                          <p:spTgt spid="13344"/>
                                        </p:tgtEl>
                                        <p:attrNameLst>
                                          <p:attrName>ppt_w</p:attrName>
                                        </p:attrNameLst>
                                      </p:cBhvr>
                                      <p:tavLst>
                                        <p:tav tm="0">
                                          <p:val>
                                            <p:fltVal val="0"/>
                                          </p:val>
                                        </p:tav>
                                        <p:tav tm="100000">
                                          <p:val>
                                            <p:strVal val="#ppt_w"/>
                                          </p:val>
                                        </p:tav>
                                      </p:tavLst>
                                    </p:anim>
                                    <p:anim calcmode="lin" valueType="num">
                                      <p:cBhvr>
                                        <p:cTn id="27" dur="500" fill="hold"/>
                                        <p:tgtEl>
                                          <p:spTgt spid="13344"/>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13325"/>
                                        </p:tgtEl>
                                        <p:attrNameLst>
                                          <p:attrName>style.visibility</p:attrName>
                                        </p:attrNameLst>
                                      </p:cBhvr>
                                      <p:to>
                                        <p:strVal val="visible"/>
                                      </p:to>
                                    </p:set>
                                    <p:anim calcmode="lin" valueType="num">
                                      <p:cBhvr>
                                        <p:cTn id="30" dur="500" fill="hold"/>
                                        <p:tgtEl>
                                          <p:spTgt spid="13325"/>
                                        </p:tgtEl>
                                        <p:attrNameLst>
                                          <p:attrName>ppt_w</p:attrName>
                                        </p:attrNameLst>
                                      </p:cBhvr>
                                      <p:tavLst>
                                        <p:tav tm="0">
                                          <p:val>
                                            <p:fltVal val="0"/>
                                          </p:val>
                                        </p:tav>
                                        <p:tav tm="100000">
                                          <p:val>
                                            <p:strVal val="#ppt_w"/>
                                          </p:val>
                                        </p:tav>
                                      </p:tavLst>
                                    </p:anim>
                                    <p:anim calcmode="lin" valueType="num">
                                      <p:cBhvr>
                                        <p:cTn id="31" dur="500" fill="hold"/>
                                        <p:tgtEl>
                                          <p:spTgt spid="13325"/>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13323"/>
                                        </p:tgtEl>
                                        <p:attrNameLst>
                                          <p:attrName>style.visibility</p:attrName>
                                        </p:attrNameLst>
                                      </p:cBhvr>
                                      <p:to>
                                        <p:strVal val="visible"/>
                                      </p:to>
                                    </p:set>
                                    <p:anim calcmode="lin" valueType="num">
                                      <p:cBhvr>
                                        <p:cTn id="34" dur="500" fill="hold"/>
                                        <p:tgtEl>
                                          <p:spTgt spid="13323"/>
                                        </p:tgtEl>
                                        <p:attrNameLst>
                                          <p:attrName>ppt_w</p:attrName>
                                        </p:attrNameLst>
                                      </p:cBhvr>
                                      <p:tavLst>
                                        <p:tav tm="0">
                                          <p:val>
                                            <p:fltVal val="0"/>
                                          </p:val>
                                        </p:tav>
                                        <p:tav tm="100000">
                                          <p:val>
                                            <p:strVal val="#ppt_w"/>
                                          </p:val>
                                        </p:tav>
                                      </p:tavLst>
                                    </p:anim>
                                    <p:anim calcmode="lin" valueType="num">
                                      <p:cBhvr>
                                        <p:cTn id="35" dur="500" fill="hold"/>
                                        <p:tgtEl>
                                          <p:spTgt spid="13323"/>
                                        </p:tgtEl>
                                        <p:attrNameLst>
                                          <p:attrName>ppt_h</p:attrName>
                                        </p:attrNameLst>
                                      </p:cBhvr>
                                      <p:tavLst>
                                        <p:tav tm="0">
                                          <p:val>
                                            <p:fltVal val="0"/>
                                          </p:val>
                                        </p:tav>
                                        <p:tav tm="100000">
                                          <p:val>
                                            <p:strVal val="#ppt_h"/>
                                          </p:val>
                                        </p:tav>
                                      </p:tavLst>
                                    </p:anim>
                                  </p:childTnLst>
                                </p:cTn>
                              </p:par>
                              <p:par>
                                <p:cTn id="36" presetID="3" presetClass="entr" presetSubtype="10" fill="hold" grpId="0" nodeType="withEffect">
                                  <p:stCondLst>
                                    <p:cond delay="0"/>
                                  </p:stCondLst>
                                  <p:childTnLst>
                                    <p:set>
                                      <p:cBhvr>
                                        <p:cTn id="37" dur="1" fill="hold">
                                          <p:stCondLst>
                                            <p:cond delay="0"/>
                                          </p:stCondLst>
                                        </p:cTn>
                                        <p:tgtEl>
                                          <p:spTgt spid="13348"/>
                                        </p:tgtEl>
                                        <p:attrNameLst>
                                          <p:attrName>style.visibility</p:attrName>
                                        </p:attrNameLst>
                                      </p:cBhvr>
                                      <p:to>
                                        <p:strVal val="visible"/>
                                      </p:to>
                                    </p:set>
                                    <p:animEffect transition="in" filter="blinds(horizontal)">
                                      <p:cBhvr>
                                        <p:cTn id="38" dur="500"/>
                                        <p:tgtEl>
                                          <p:spTgt spid="13348"/>
                                        </p:tgtEl>
                                      </p:cBhvr>
                                    </p:animEffect>
                                  </p:childTnLst>
                                </p:cTn>
                              </p:par>
                              <p:par>
                                <p:cTn id="39" presetID="3" presetClass="entr" presetSubtype="10" fill="hold" nodeType="withEffect">
                                  <p:stCondLst>
                                    <p:cond delay="0"/>
                                  </p:stCondLst>
                                  <p:childTnLst>
                                    <p:set>
                                      <p:cBhvr>
                                        <p:cTn id="40" dur="1" fill="hold">
                                          <p:stCondLst>
                                            <p:cond delay="0"/>
                                          </p:stCondLst>
                                        </p:cTn>
                                        <p:tgtEl>
                                          <p:spTgt spid="13327"/>
                                        </p:tgtEl>
                                        <p:attrNameLst>
                                          <p:attrName>style.visibility</p:attrName>
                                        </p:attrNameLst>
                                      </p:cBhvr>
                                      <p:to>
                                        <p:strVal val="visible"/>
                                      </p:to>
                                    </p:set>
                                    <p:animEffect transition="in" filter="blinds(horizontal)">
                                      <p:cBhvr>
                                        <p:cTn id="41" dur="500"/>
                                        <p:tgtEl>
                                          <p:spTgt spid="1332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332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334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332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334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42" presetClass="path" presetSubtype="0" accel="50000" decel="50000" fill="hold" grpId="1" nodeType="clickEffect">
                                  <p:stCondLst>
                                    <p:cond delay="0"/>
                                  </p:stCondLst>
                                  <p:childTnLst>
                                    <p:animMotion origin="layout" path="M -3.13725E-6 3.88889E-6 L -0.70302 0.01967 " pathEditMode="relative" rAng="0" ptsTypes="AA">
                                      <p:cBhvr>
                                        <p:cTn id="57" dur="2000" fill="hold"/>
                                        <p:tgtEl>
                                          <p:spTgt spid="13328"/>
                                        </p:tgtEl>
                                        <p:attrNameLst>
                                          <p:attrName>ppt_x</p:attrName>
                                          <p:attrName>ppt_y</p:attrName>
                                        </p:attrNameLst>
                                      </p:cBhvr>
                                      <p:rCtr x="-35151" y="984"/>
                                    </p:animMotion>
                                  </p:childTnLst>
                                </p:cTn>
                              </p:par>
                            </p:childTnLst>
                          </p:cTn>
                        </p:par>
                      </p:childTnLst>
                    </p:cTn>
                  </p:par>
                  <p:par>
                    <p:cTn id="58" fill="hold" nodeType="clickPar">
                      <p:stCondLst>
                        <p:cond delay="indefinite"/>
                      </p:stCondLst>
                      <p:childTnLst>
                        <p:par>
                          <p:cTn id="59" fill="hold" nodeType="withGroup">
                            <p:stCondLst>
                              <p:cond delay="0"/>
                            </p:stCondLst>
                            <p:childTnLst>
                              <p:par>
                                <p:cTn id="60" presetID="42" presetClass="path" presetSubtype="0" accel="50000" decel="50000" fill="hold" grpId="1" nodeType="clickEffect">
                                  <p:stCondLst>
                                    <p:cond delay="0"/>
                                  </p:stCondLst>
                                  <p:childTnLst>
                                    <p:animMotion origin="layout" path="M -2.32026E-6 -6.79012E-7 L 0.02962 -0.16281 " pathEditMode="relative" rAng="0" ptsTypes="AA">
                                      <p:cBhvr>
                                        <p:cTn id="61" dur="2000" fill="hold"/>
                                        <p:tgtEl>
                                          <p:spTgt spid="16"/>
                                        </p:tgtEl>
                                        <p:attrNameLst>
                                          <p:attrName>ppt_x</p:attrName>
                                          <p:attrName>ppt_y</p:attrName>
                                        </p:attrNameLst>
                                      </p:cBhvr>
                                      <p:rCtr x="1481" y="-8140"/>
                                    </p:animMotion>
                                  </p:childTnLst>
                                </p:cTn>
                              </p:par>
                            </p:childTnLst>
                          </p:cTn>
                        </p:par>
                      </p:childTnLst>
                    </p:cTn>
                  </p:par>
                  <p:par>
                    <p:cTn id="62" fill="hold" nodeType="clickPar">
                      <p:stCondLst>
                        <p:cond delay="indefinite"/>
                      </p:stCondLst>
                      <p:childTnLst>
                        <p:par>
                          <p:cTn id="63" fill="hold" nodeType="withGroup">
                            <p:stCondLst>
                              <p:cond delay="0"/>
                            </p:stCondLst>
                            <p:childTnLst>
                              <p:par>
                                <p:cTn id="64" presetID="42" presetClass="path" presetSubtype="0" accel="50000" decel="50000" fill="hold" grpId="1" nodeType="clickEffect">
                                  <p:stCondLst>
                                    <p:cond delay="0"/>
                                  </p:stCondLst>
                                  <p:childTnLst>
                                    <p:animMotion origin="layout" path="M -3.13725E-6 -3.82716E-6 L -0.71997 -0.40451 " pathEditMode="relative" rAng="0" ptsTypes="AA">
                                      <p:cBhvr>
                                        <p:cTn id="65" dur="2000" fill="hold"/>
                                        <p:tgtEl>
                                          <p:spTgt spid="13326"/>
                                        </p:tgtEl>
                                        <p:attrNameLst>
                                          <p:attrName>ppt_x</p:attrName>
                                          <p:attrName>ppt_y</p:attrName>
                                        </p:attrNameLst>
                                      </p:cBhvr>
                                      <p:rCtr x="-35999" y="-20235"/>
                                    </p:animMotion>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path" presetSubtype="0" accel="50000" decel="50000" fill="hold" grpId="1" nodeType="clickEffect">
                                  <p:stCondLst>
                                    <p:cond delay="0"/>
                                  </p:stCondLst>
                                  <p:childTnLst>
                                    <p:animMotion origin="layout" path="M -2.67974E-6 4.1358E-6 L -0.65492 0.08738 " pathEditMode="relative" rAng="0" ptsTypes="AA">
                                      <p:cBhvr>
                                        <p:cTn id="69" dur="2000" fill="hold"/>
                                        <p:tgtEl>
                                          <p:spTgt spid="13345"/>
                                        </p:tgtEl>
                                        <p:attrNameLst>
                                          <p:attrName>ppt_x</p:attrName>
                                          <p:attrName>ppt_y</p:attrName>
                                        </p:attrNameLst>
                                      </p:cBhvr>
                                      <p:rCtr x="-32751" y="4360"/>
                                    </p:animMotion>
                                  </p:childTnLst>
                                </p:cTn>
                              </p:par>
                            </p:childTnLst>
                          </p:cTn>
                        </p:par>
                      </p:childTnLst>
                    </p:cTn>
                  </p:par>
                  <p:par>
                    <p:cTn id="70" fill="hold" nodeType="clickPar">
                      <p:stCondLst>
                        <p:cond delay="indefinite"/>
                      </p:stCondLst>
                      <p:childTnLst>
                        <p:par>
                          <p:cTn id="71" fill="hold" nodeType="withGroup">
                            <p:stCondLst>
                              <p:cond delay="0"/>
                            </p:stCondLst>
                            <p:childTnLst>
                              <p:par>
                                <p:cTn id="72" presetID="42" presetClass="path" presetSubtype="0" accel="50000" decel="50000" fill="hold" grpId="1" nodeType="clickEffect">
                                  <p:stCondLst>
                                    <p:cond delay="0"/>
                                  </p:stCondLst>
                                  <p:childTnLst>
                                    <p:animMotion origin="layout" path="M -3.13725E-6 1.60494E-6 L -0.69546 0.01196 " pathEditMode="relative" rAng="0" ptsTypes="AA">
                                      <p:cBhvr>
                                        <p:cTn id="73" dur="2000" fill="hold"/>
                                        <p:tgtEl>
                                          <p:spTgt spid="13343"/>
                                        </p:tgtEl>
                                        <p:attrNameLst>
                                          <p:attrName>ppt_x</p:attrName>
                                          <p:attrName>ppt_y</p:attrName>
                                        </p:attrNameLst>
                                      </p:cBhvr>
                                      <p:rCtr x="-34773" y="5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p:bldP spid="13326" grpId="1"/>
      <p:bldP spid="13328" grpId="0"/>
      <p:bldP spid="13328" grpId="1"/>
      <p:bldP spid="13343" grpId="0"/>
      <p:bldP spid="13343" grpId="1"/>
      <p:bldP spid="13345" grpId="0"/>
      <p:bldP spid="13345" grpId="1"/>
      <p:bldP spid="13348" grpId="0"/>
      <p:bldP spid="16" grpId="0"/>
      <p:bldP spid="16" grpId="1"/>
      <p:bldP spid="17" grpId="0"/>
      <p:bldP spid="18" grpId="0"/>
      <p:bldP spid="19"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133" y="1419412"/>
            <a:ext cx="4476750" cy="4235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4"/>
          <p:cNvSpPr txBox="1">
            <a:spLocks noChangeArrowheads="1"/>
          </p:cNvSpPr>
          <p:nvPr/>
        </p:nvSpPr>
        <p:spPr bwMode="auto">
          <a:xfrm>
            <a:off x="6852399" y="3612032"/>
            <a:ext cx="1913405" cy="4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117" b="1" i="1">
                <a:solidFill>
                  <a:srgbClr val="FF0000"/>
                </a:solidFill>
                <a:latin typeface="Times New Roman" panose="02020603050405020304" pitchFamily="18" charset="0"/>
                <a:cs typeface="Times New Roman" panose="02020603050405020304" pitchFamily="18" charset="0"/>
              </a:rPr>
              <a:t>Bộ chỉ thị cân</a:t>
            </a:r>
            <a:endParaRPr lang="vi-VN" altLang="vi-VN" sz="2117" b="1" i="1">
              <a:solidFill>
                <a:srgbClr val="FF0000"/>
              </a:solidFill>
              <a:latin typeface="Times New Roman" panose="02020603050405020304" pitchFamily="18" charset="0"/>
              <a:cs typeface="Times New Roman" panose="02020603050405020304" pitchFamily="18" charset="0"/>
            </a:endParaRPr>
          </a:p>
        </p:txBody>
      </p:sp>
      <p:sp>
        <p:nvSpPr>
          <p:cNvPr id="12" name="Text Box 16"/>
          <p:cNvSpPr txBox="1">
            <a:spLocks noChangeArrowheads="1"/>
          </p:cNvSpPr>
          <p:nvPr/>
        </p:nvSpPr>
        <p:spPr bwMode="auto">
          <a:xfrm>
            <a:off x="6373347" y="2673540"/>
            <a:ext cx="2770654" cy="4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117" b="1" i="1">
                <a:solidFill>
                  <a:srgbClr val="FF0000"/>
                </a:solidFill>
                <a:latin typeface="Times New Roman" panose="02020603050405020304" pitchFamily="18" charset="0"/>
                <a:cs typeface="Times New Roman" panose="02020603050405020304" pitchFamily="18" charset="0"/>
              </a:rPr>
              <a:t>Cảm biến trọng lượng</a:t>
            </a:r>
            <a:endParaRPr lang="vi-VN" altLang="vi-VN" sz="2117" b="1" i="1">
              <a:solidFill>
                <a:srgbClr val="FF0000"/>
              </a:solidFill>
              <a:latin typeface="Times New Roman" panose="02020603050405020304" pitchFamily="18" charset="0"/>
              <a:cs typeface="Times New Roman" panose="02020603050405020304" pitchFamily="18" charset="0"/>
            </a:endParaRPr>
          </a:p>
        </p:txBody>
      </p:sp>
      <p:sp>
        <p:nvSpPr>
          <p:cNvPr id="13" name="Text Box 31"/>
          <p:cNvSpPr txBox="1">
            <a:spLocks noChangeArrowheads="1"/>
          </p:cNvSpPr>
          <p:nvPr/>
        </p:nvSpPr>
        <p:spPr bwMode="auto">
          <a:xfrm>
            <a:off x="7015818" y="3104032"/>
            <a:ext cx="1944221" cy="4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117" b="1" i="1">
                <a:solidFill>
                  <a:srgbClr val="FF0000"/>
                </a:solidFill>
                <a:latin typeface="Times New Roman" panose="02020603050405020304" pitchFamily="18" charset="0"/>
                <a:cs typeface="Times New Roman" panose="02020603050405020304" pitchFamily="18" charset="0"/>
              </a:rPr>
              <a:t>Bàn cân</a:t>
            </a:r>
            <a:endParaRPr lang="vi-VN" altLang="vi-VN" sz="2117" b="1" i="1">
              <a:solidFill>
                <a:srgbClr val="FF0000"/>
              </a:solidFill>
              <a:latin typeface="Times New Roman" panose="02020603050405020304" pitchFamily="18" charset="0"/>
              <a:cs typeface="Times New Roman" panose="02020603050405020304" pitchFamily="18" charset="0"/>
            </a:endParaRPr>
          </a:p>
        </p:txBody>
      </p:sp>
      <p:sp>
        <p:nvSpPr>
          <p:cNvPr id="15" name="Text Box 16"/>
          <p:cNvSpPr txBox="1">
            <a:spLocks noChangeArrowheads="1"/>
          </p:cNvSpPr>
          <p:nvPr/>
        </p:nvSpPr>
        <p:spPr bwMode="auto">
          <a:xfrm>
            <a:off x="6881347" y="2200091"/>
            <a:ext cx="1574426" cy="4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117" b="1" i="1">
                <a:solidFill>
                  <a:srgbClr val="FF0000"/>
                </a:solidFill>
                <a:latin typeface="Times New Roman" panose="02020603050405020304" pitchFamily="18" charset="0"/>
                <a:cs typeface="Times New Roman" panose="02020603050405020304" pitchFamily="18" charset="0"/>
              </a:rPr>
              <a:t>Khung cân</a:t>
            </a:r>
            <a:endParaRPr lang="vi-VN" altLang="vi-VN" sz="2117" b="1" i="1">
              <a:solidFill>
                <a:srgbClr val="FF0000"/>
              </a:solidFill>
              <a:latin typeface="Times New Roman" panose="02020603050405020304" pitchFamily="18" charset="0"/>
              <a:cs typeface="Times New Roman" panose="02020603050405020304" pitchFamily="18" charset="0"/>
            </a:endParaRPr>
          </a:p>
        </p:txBody>
      </p:sp>
      <p:sp>
        <p:nvSpPr>
          <p:cNvPr id="16" name="Text Box 16"/>
          <p:cNvSpPr txBox="1">
            <a:spLocks noChangeArrowheads="1"/>
          </p:cNvSpPr>
          <p:nvPr/>
        </p:nvSpPr>
        <p:spPr bwMode="auto">
          <a:xfrm>
            <a:off x="5931650" y="1555753"/>
            <a:ext cx="367927" cy="4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117" b="1" i="1">
                <a:solidFill>
                  <a:srgbClr val="FF0000"/>
                </a:solidFill>
                <a:latin typeface="Times New Roman" panose="02020603050405020304" pitchFamily="18" charset="0"/>
                <a:cs typeface="Times New Roman" panose="02020603050405020304" pitchFamily="18" charset="0"/>
              </a:rPr>
              <a:t>3.</a:t>
            </a:r>
            <a:endParaRPr lang="vi-VN" altLang="vi-VN" sz="2117" b="1" i="1">
              <a:solidFill>
                <a:srgbClr val="FF0000"/>
              </a:solidFill>
              <a:latin typeface="Times New Roman" panose="02020603050405020304" pitchFamily="18" charset="0"/>
              <a:cs typeface="Times New Roman" panose="02020603050405020304" pitchFamily="18" charset="0"/>
            </a:endParaRPr>
          </a:p>
        </p:txBody>
      </p:sp>
      <p:sp>
        <p:nvSpPr>
          <p:cNvPr id="17" name="Line 15"/>
          <p:cNvSpPr>
            <a:spLocks noChangeShapeType="1"/>
          </p:cNvSpPr>
          <p:nvPr/>
        </p:nvSpPr>
        <p:spPr bwMode="auto">
          <a:xfrm flipV="1">
            <a:off x="3475694" y="3937002"/>
            <a:ext cx="2113243" cy="165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9913" tIns="39956" rIns="79913" bIns="39956"/>
          <a:lstStyle/>
          <a:p>
            <a:endParaRPr lang="en-US" sz="1059"/>
          </a:p>
        </p:txBody>
      </p:sp>
      <p:sp>
        <p:nvSpPr>
          <p:cNvPr id="18" name="Line 15"/>
          <p:cNvSpPr>
            <a:spLocks noChangeShapeType="1"/>
          </p:cNvSpPr>
          <p:nvPr/>
        </p:nvSpPr>
        <p:spPr bwMode="auto">
          <a:xfrm>
            <a:off x="477186" y="1967569"/>
            <a:ext cx="1784537" cy="6387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9913" tIns="39956" rIns="79913" bIns="39956"/>
          <a:lstStyle/>
          <a:p>
            <a:endParaRPr lang="en-US" sz="1059"/>
          </a:p>
        </p:txBody>
      </p:sp>
      <p:sp>
        <p:nvSpPr>
          <p:cNvPr id="19" name="Text Box 16"/>
          <p:cNvSpPr txBox="1">
            <a:spLocks noChangeArrowheads="1"/>
          </p:cNvSpPr>
          <p:nvPr/>
        </p:nvSpPr>
        <p:spPr bwMode="auto">
          <a:xfrm>
            <a:off x="5539441" y="3556937"/>
            <a:ext cx="393140" cy="4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117" b="1" i="1">
                <a:solidFill>
                  <a:srgbClr val="FF0000"/>
                </a:solidFill>
                <a:latin typeface="Times New Roman" panose="02020603050405020304" pitchFamily="18" charset="0"/>
                <a:cs typeface="Times New Roman" panose="02020603050405020304" pitchFamily="18" charset="0"/>
              </a:rPr>
              <a:t>2.</a:t>
            </a:r>
            <a:endParaRPr lang="vi-VN" altLang="vi-VN" sz="2117" b="1" i="1">
              <a:solidFill>
                <a:srgbClr val="FF0000"/>
              </a:solidFill>
              <a:latin typeface="Times New Roman" panose="02020603050405020304" pitchFamily="18" charset="0"/>
              <a:cs typeface="Times New Roman" panose="02020603050405020304" pitchFamily="18" charset="0"/>
            </a:endParaRPr>
          </a:p>
        </p:txBody>
      </p:sp>
      <p:sp>
        <p:nvSpPr>
          <p:cNvPr id="39947" name="Text Box 16"/>
          <p:cNvSpPr txBox="1">
            <a:spLocks noChangeArrowheads="1"/>
          </p:cNvSpPr>
          <p:nvPr/>
        </p:nvSpPr>
        <p:spPr bwMode="auto">
          <a:xfrm>
            <a:off x="314702" y="1612716"/>
            <a:ext cx="1073897" cy="4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117" b="1" i="1">
                <a:solidFill>
                  <a:srgbClr val="FF0000"/>
                </a:solidFill>
                <a:latin typeface="Times New Roman" panose="02020603050405020304" pitchFamily="18" charset="0"/>
                <a:cs typeface="Times New Roman" panose="02020603050405020304" pitchFamily="18" charset="0"/>
              </a:rPr>
              <a:t>1.</a:t>
            </a:r>
            <a:endParaRPr lang="vi-VN" altLang="vi-VN" sz="2117" b="1" i="1">
              <a:solidFill>
                <a:srgbClr val="FF0000"/>
              </a:solidFill>
              <a:latin typeface="Times New Roman" panose="02020603050405020304" pitchFamily="18" charset="0"/>
              <a:cs typeface="Times New Roman" panose="02020603050405020304" pitchFamily="18" charset="0"/>
            </a:endParaRPr>
          </a:p>
        </p:txBody>
      </p:sp>
      <p:sp>
        <p:nvSpPr>
          <p:cNvPr id="39948" name="Text Box 16"/>
          <p:cNvSpPr txBox="1">
            <a:spLocks noChangeArrowheads="1"/>
          </p:cNvSpPr>
          <p:nvPr/>
        </p:nvSpPr>
        <p:spPr bwMode="auto">
          <a:xfrm>
            <a:off x="50430" y="3077885"/>
            <a:ext cx="1073897" cy="4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117" b="1" i="1">
                <a:solidFill>
                  <a:srgbClr val="FF0000"/>
                </a:solidFill>
                <a:latin typeface="Times New Roman" panose="02020603050405020304" pitchFamily="18" charset="0"/>
                <a:cs typeface="Times New Roman" panose="02020603050405020304" pitchFamily="18" charset="0"/>
              </a:rPr>
              <a:t>4.</a:t>
            </a:r>
            <a:endParaRPr lang="vi-VN" altLang="vi-VN" sz="2117" b="1" i="1">
              <a:solidFill>
                <a:srgbClr val="FF0000"/>
              </a:solidFill>
              <a:latin typeface="Times New Roman" panose="02020603050405020304" pitchFamily="18" charset="0"/>
              <a:cs typeface="Times New Roman" panose="02020603050405020304" pitchFamily="18" charset="0"/>
            </a:endParaRPr>
          </a:p>
        </p:txBody>
      </p:sp>
      <p:sp>
        <p:nvSpPr>
          <p:cNvPr id="22" name="Line 15"/>
          <p:cNvSpPr>
            <a:spLocks noChangeShapeType="1"/>
          </p:cNvSpPr>
          <p:nvPr/>
        </p:nvSpPr>
        <p:spPr bwMode="auto">
          <a:xfrm flipV="1">
            <a:off x="573370" y="2767853"/>
            <a:ext cx="2216897" cy="4062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9913" tIns="39956" rIns="79913" bIns="39956"/>
          <a:lstStyle/>
          <a:p>
            <a:endParaRPr lang="en-US" sz="1059"/>
          </a:p>
        </p:txBody>
      </p:sp>
      <p:sp>
        <p:nvSpPr>
          <p:cNvPr id="23" name="Line 15"/>
          <p:cNvSpPr>
            <a:spLocks noChangeShapeType="1"/>
          </p:cNvSpPr>
          <p:nvPr/>
        </p:nvSpPr>
        <p:spPr bwMode="auto">
          <a:xfrm flipV="1">
            <a:off x="4147113" y="1855508"/>
            <a:ext cx="1784537" cy="571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9913" tIns="39956" rIns="79913" bIns="39956"/>
          <a:lstStyle/>
          <a:p>
            <a:endParaRPr lang="en-US" sz="1059"/>
          </a:p>
        </p:txBody>
      </p:sp>
      <p:sp>
        <p:nvSpPr>
          <p:cNvPr id="20" name="Title 1"/>
          <p:cNvSpPr txBox="1">
            <a:spLocks noChangeArrowheads="1"/>
          </p:cNvSpPr>
          <p:nvPr/>
        </p:nvSpPr>
        <p:spPr bwMode="auto">
          <a:xfrm>
            <a:off x="288554" y="979581"/>
            <a:ext cx="8228853" cy="80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lstStyle>
            <a:lvl1pPr marL="508000" indent="-508000" algn="l" rtl="0" eaLnBrk="0" fontAlgn="base" hangingPunct="0">
              <a:spcBef>
                <a:spcPct val="20000"/>
              </a:spcBef>
              <a:spcAft>
                <a:spcPct val="0"/>
              </a:spcAft>
              <a:buChar char="•"/>
              <a:defRPr sz="4800">
                <a:solidFill>
                  <a:schemeClr val="tx1"/>
                </a:solidFill>
                <a:latin typeface="+mn-lt"/>
                <a:ea typeface="+mn-ea"/>
                <a:cs typeface="+mn-cs"/>
              </a:defRPr>
            </a:lvl1pPr>
            <a:lvl2pPr marL="1103313" indent="-423863" algn="l" rtl="0" eaLnBrk="0" fontAlgn="base" hangingPunct="0">
              <a:spcBef>
                <a:spcPct val="20000"/>
              </a:spcBef>
              <a:spcAft>
                <a:spcPct val="0"/>
              </a:spcAft>
              <a:buChar char="–"/>
              <a:defRPr sz="4200">
                <a:solidFill>
                  <a:schemeClr val="tx1"/>
                </a:solidFill>
                <a:latin typeface="+mn-lt"/>
                <a:cs typeface="+mn-cs"/>
              </a:defRPr>
            </a:lvl2pPr>
            <a:lvl3pPr marL="1697038" indent="-338138" algn="l" rtl="0" eaLnBrk="0" fontAlgn="base" hangingPunct="0">
              <a:spcBef>
                <a:spcPct val="20000"/>
              </a:spcBef>
              <a:spcAft>
                <a:spcPct val="0"/>
              </a:spcAft>
              <a:buChar char="•"/>
              <a:defRPr sz="3600">
                <a:solidFill>
                  <a:schemeClr val="tx1"/>
                </a:solidFill>
                <a:latin typeface="+mn-lt"/>
                <a:cs typeface="+mn-cs"/>
              </a:defRPr>
            </a:lvl3pPr>
            <a:lvl4pPr marL="2376488" indent="-338138" algn="l" rtl="0" eaLnBrk="0" fontAlgn="base" hangingPunct="0">
              <a:spcBef>
                <a:spcPct val="20000"/>
              </a:spcBef>
              <a:spcAft>
                <a:spcPct val="0"/>
              </a:spcAft>
              <a:buChar char="–"/>
              <a:defRPr sz="3000">
                <a:solidFill>
                  <a:schemeClr val="tx1"/>
                </a:solidFill>
                <a:latin typeface="+mn-lt"/>
                <a:cs typeface="+mn-cs"/>
              </a:defRPr>
            </a:lvl4pPr>
            <a:lvl5pPr marL="3055938" indent="-338138" algn="l" rtl="0" eaLnBrk="0" fontAlgn="base" hangingPunct="0">
              <a:spcBef>
                <a:spcPct val="20000"/>
              </a:spcBef>
              <a:spcAft>
                <a:spcPct val="0"/>
              </a:spcAft>
              <a:buChar char="»"/>
              <a:defRPr sz="3000">
                <a:solidFill>
                  <a:schemeClr val="tx1"/>
                </a:solidFill>
                <a:latin typeface="+mn-lt"/>
                <a:cs typeface="+mn-cs"/>
              </a:defRPr>
            </a:lvl5pPr>
            <a:lvl6pPr marL="3735941" indent="-339631" algn="l" rtl="0" fontAlgn="base">
              <a:spcBef>
                <a:spcPct val="20000"/>
              </a:spcBef>
              <a:spcAft>
                <a:spcPct val="0"/>
              </a:spcAft>
              <a:buChar char="»"/>
              <a:defRPr sz="3000">
                <a:solidFill>
                  <a:schemeClr val="tx1"/>
                </a:solidFill>
                <a:latin typeface="+mn-lt"/>
                <a:cs typeface="+mn-cs"/>
              </a:defRPr>
            </a:lvl6pPr>
            <a:lvl7pPr marL="4415203" indent="-339631" algn="l" rtl="0" fontAlgn="base">
              <a:spcBef>
                <a:spcPct val="20000"/>
              </a:spcBef>
              <a:spcAft>
                <a:spcPct val="0"/>
              </a:spcAft>
              <a:buChar char="»"/>
              <a:defRPr sz="3000">
                <a:solidFill>
                  <a:schemeClr val="tx1"/>
                </a:solidFill>
                <a:latin typeface="+mn-lt"/>
                <a:cs typeface="+mn-cs"/>
              </a:defRPr>
            </a:lvl7pPr>
            <a:lvl8pPr marL="5094465" indent="-339631" algn="l" rtl="0" fontAlgn="base">
              <a:spcBef>
                <a:spcPct val="20000"/>
              </a:spcBef>
              <a:spcAft>
                <a:spcPct val="0"/>
              </a:spcAft>
              <a:buChar char="»"/>
              <a:defRPr sz="3000">
                <a:solidFill>
                  <a:schemeClr val="tx1"/>
                </a:solidFill>
                <a:latin typeface="+mn-lt"/>
                <a:cs typeface="+mn-cs"/>
              </a:defRPr>
            </a:lvl8pPr>
            <a:lvl9pPr marL="5773727" indent="-339631" algn="l" rtl="0" fontAlgn="base">
              <a:spcBef>
                <a:spcPct val="20000"/>
              </a:spcBef>
              <a:spcAft>
                <a:spcPct val="0"/>
              </a:spcAft>
              <a:buChar char="»"/>
              <a:defRPr sz="3000">
                <a:solidFill>
                  <a:schemeClr val="tx1"/>
                </a:solidFill>
                <a:latin typeface="+mn-lt"/>
                <a:cs typeface="+mn-cs"/>
              </a:defRPr>
            </a:lvl9pPr>
          </a:lstStyle>
          <a:p>
            <a:pPr marL="0" indent="0">
              <a:buNone/>
              <a:defRPr/>
            </a:pPr>
            <a:r>
              <a:rPr lang="en-US" altLang="en-US" sz="2824" b="1" kern="0" dirty="0">
                <a:solidFill>
                  <a:srgbClr val="C00000"/>
                </a:solidFill>
                <a:latin typeface="Times New Roman" panose="02020603050405020304" pitchFamily="18" charset="0"/>
                <a:cs typeface="Times New Roman" panose="02020603050405020304" pitchFamily="18" charset="0"/>
              </a:rPr>
              <a:t> </a:t>
            </a:r>
            <a:r>
              <a:rPr lang="vi-VN" altLang="en-US" sz="2824" b="1" kern="0" dirty="0">
                <a:solidFill>
                  <a:srgbClr val="C00000"/>
                </a:solidFill>
                <a:latin typeface="Times New Roman" panose="02020603050405020304" pitchFamily="18" charset="0"/>
                <a:cs typeface="Times New Roman" panose="02020603050405020304" pitchFamily="18" charset="0"/>
              </a:rPr>
              <a:t>*. Cấu tạo của cân điện tử:</a:t>
            </a:r>
          </a:p>
        </p:txBody>
      </p:sp>
    </p:spTree>
    <p:extLst>
      <p:ext uri="{BB962C8B-B14F-4D97-AF65-F5344CB8AC3E}">
        <p14:creationId xmlns:p14="http://schemas.microsoft.com/office/powerpoint/2010/main" val="3116180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par>
                                <p:cTn id="17" presetID="3" presetClass="entr" presetSubtype="1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linds(horizontal)">
                                      <p:cBhvr>
                                        <p:cTn id="19" dur="500"/>
                                        <p:tgtEl>
                                          <p:spTgt spid="2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path" presetSubtype="0" accel="50000" decel="50000" fill="hold" grpId="1" nodeType="clickEffect">
                                  <p:stCondLst>
                                    <p:cond delay="0"/>
                                  </p:stCondLst>
                                  <p:childTnLst>
                                    <p:animMotion origin="layout" path="M -3.79085E-6 -1.54321E-6 L -0.67432 -0.13175 " pathEditMode="relative" rAng="0" ptsTypes="AA">
                                      <p:cBhvr>
                                        <p:cTn id="36" dur="2000" fill="hold"/>
                                        <p:tgtEl>
                                          <p:spTgt spid="15"/>
                                        </p:tgtEl>
                                        <p:attrNameLst>
                                          <p:attrName>ppt_x</p:attrName>
                                          <p:attrName>ppt_y</p:attrName>
                                        </p:attrNameLst>
                                      </p:cBhvr>
                                      <p:rCtr x="-33721" y="-6597"/>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path" presetSubtype="0" accel="50000" decel="50000" fill="hold" grpId="1" nodeType="clickEffect">
                                  <p:stCondLst>
                                    <p:cond delay="0"/>
                                  </p:stCondLst>
                                  <p:childTnLst>
                                    <p:animMotion origin="layout" path="M -2.4183E-6 1.79012E-6 L -0.11305 -0.00752 " pathEditMode="relative" rAng="0" ptsTypes="AA">
                                      <p:cBhvr>
                                        <p:cTn id="40" dur="2000" fill="hold"/>
                                        <p:tgtEl>
                                          <p:spTgt spid="11"/>
                                        </p:tgtEl>
                                        <p:attrNameLst>
                                          <p:attrName>ppt_x</p:attrName>
                                          <p:attrName>ppt_y</p:attrName>
                                        </p:attrNameLst>
                                      </p:cBhvr>
                                      <p:rCtr x="-5658" y="-386"/>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path" presetSubtype="0" accel="50000" decel="50000" fill="hold" grpId="1" nodeType="clickEffect">
                                  <p:stCondLst>
                                    <p:cond delay="0"/>
                                  </p:stCondLst>
                                  <p:childTnLst>
                                    <p:animMotion origin="layout" path="M 2.28758E-6 -2.46914E-6 L -0.02421 -0.22955 " pathEditMode="relative" rAng="0" ptsTypes="AA">
                                      <p:cBhvr>
                                        <p:cTn id="44" dur="2000" fill="hold"/>
                                        <p:tgtEl>
                                          <p:spTgt spid="12"/>
                                        </p:tgtEl>
                                        <p:attrNameLst>
                                          <p:attrName>ppt_x</p:attrName>
                                          <p:attrName>ppt_y</p:attrName>
                                        </p:attrNameLst>
                                      </p:cBhvr>
                                      <p:rCtr x="-1215" y="-11478"/>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path" presetSubtype="0" accel="50000" decel="50000" fill="hold" grpId="1" nodeType="clickEffect">
                                  <p:stCondLst>
                                    <p:cond delay="0"/>
                                  </p:stCondLst>
                                  <p:childTnLst>
                                    <p:animMotion origin="layout" path="M -2.61438E-7 -2.83951E-6 L -0.73774 -0.00135 " pathEditMode="relative" rAng="0" ptsTypes="AA">
                                      <p:cBhvr>
                                        <p:cTn id="48" dur="2000" fill="hold"/>
                                        <p:tgtEl>
                                          <p:spTgt spid="13"/>
                                        </p:tgtEl>
                                        <p:attrNameLst>
                                          <p:attrName>ppt_x</p:attrName>
                                          <p:attrName>ppt_y</p:attrName>
                                        </p:attrNameLst>
                                      </p:cBhvr>
                                      <p:rCtr x="-36887" y="-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P spid="13" grpId="1"/>
      <p:bldP spid="15" grpId="0"/>
      <p:bldP spid="15" grpId="1"/>
      <p:bldP spid="16"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4882" y="857250"/>
            <a:ext cx="6524222" cy="369332"/>
          </a:xfrm>
          <a:prstGeom prst="rect">
            <a:avLst/>
          </a:prstGeom>
        </p:spPr>
        <p:txBody>
          <a:bodyPr wrap="none">
            <a:spAutoFit/>
          </a:bodyPr>
          <a:lstStyle/>
          <a:p>
            <a:pPr lvl="0" fontAlgn="base"/>
            <a:r>
              <a:rPr lang="vi-VN" b="1" dirty="0">
                <a:solidFill>
                  <a:srgbClr val="990099"/>
                </a:solidFill>
                <a:latin typeface="Times New Roman" panose="02020603050405020304" pitchFamily="18" charset="0"/>
              </a:rPr>
              <a:t>BÀI 3: ĐO CHIỀU DÀI, KHỐI LƯỢNG VÀ THỜI GIAN</a:t>
            </a:r>
            <a:r>
              <a:rPr lang="en-US" b="1" dirty="0">
                <a:solidFill>
                  <a:srgbClr val="990099"/>
                </a:solidFill>
                <a:latin typeface="Calibri Light" panose="020F0302020204030204"/>
              </a:rPr>
              <a:t>(6 </a:t>
            </a:r>
            <a:r>
              <a:rPr lang="en-US" b="1" dirty="0" err="1">
                <a:solidFill>
                  <a:srgbClr val="990099"/>
                </a:solidFill>
                <a:latin typeface="Calibri Light" panose="020F0302020204030204"/>
              </a:rPr>
              <a:t>tiết</a:t>
            </a:r>
            <a:r>
              <a:rPr lang="en-US" b="1" dirty="0">
                <a:solidFill>
                  <a:srgbClr val="990099"/>
                </a:solidFill>
                <a:latin typeface="Calibri Light" panose="020F0302020204030204"/>
              </a:rPr>
              <a:t>)</a:t>
            </a:r>
            <a:endParaRPr lang="vi-VN" b="1" dirty="0">
              <a:solidFill>
                <a:srgbClr val="990099"/>
              </a:solidFill>
              <a:latin typeface="Times New Roman" panose="02020603050405020304" pitchFamily="18" charset="0"/>
            </a:endParaRPr>
          </a:p>
        </p:txBody>
      </p:sp>
      <p:cxnSp>
        <p:nvCxnSpPr>
          <p:cNvPr id="4" name="Straight Connector 3"/>
          <p:cNvCxnSpPr/>
          <p:nvPr/>
        </p:nvCxnSpPr>
        <p:spPr>
          <a:xfrm>
            <a:off x="4887573" y="1109606"/>
            <a:ext cx="545" cy="479725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750" y="1030374"/>
            <a:ext cx="2807179" cy="369332"/>
          </a:xfrm>
          <a:prstGeom prst="rect">
            <a:avLst/>
          </a:prstGeom>
        </p:spPr>
        <p:txBody>
          <a:bodyPr wrap="none">
            <a:spAutoFit/>
          </a:bodyPr>
          <a:lstStyle/>
          <a:p>
            <a:r>
              <a:rPr lang="vi-VN" b="1" dirty="0">
                <a:solidFill>
                  <a:srgbClr val="C00000"/>
                </a:solidFill>
                <a:latin typeface="+mj-lt"/>
              </a:rPr>
              <a:t>I. Sự cảm nhận hiện tượng</a:t>
            </a:r>
          </a:p>
        </p:txBody>
      </p:sp>
      <p:sp>
        <p:nvSpPr>
          <p:cNvPr id="17" name="TextBox 6"/>
          <p:cNvSpPr txBox="1">
            <a:spLocks noChangeArrowheads="1"/>
          </p:cNvSpPr>
          <p:nvPr/>
        </p:nvSpPr>
        <p:spPr bwMode="auto">
          <a:xfrm>
            <a:off x="-29224" y="1251138"/>
            <a:ext cx="45807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b="1" dirty="0">
                <a:solidFill>
                  <a:srgbClr val="C00000"/>
                </a:solidFill>
                <a:latin typeface="Times New Roman" panose="02020603050405020304" pitchFamily="18" charset="0"/>
                <a:cs typeface="Times New Roman" panose="02020603050405020304" pitchFamily="18" charset="0"/>
              </a:rPr>
              <a:t>II. </a:t>
            </a:r>
            <a:r>
              <a:rPr lang="en-US" altLang="en-US" b="1" dirty="0" err="1">
                <a:solidFill>
                  <a:srgbClr val="C00000"/>
                </a:solidFill>
                <a:latin typeface="Times New Roman" panose="02020603050405020304" pitchFamily="18" charset="0"/>
                <a:cs typeface="Times New Roman" panose="02020603050405020304" pitchFamily="18" charset="0"/>
              </a:rPr>
              <a:t>Đo</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chiều</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dài</a:t>
            </a:r>
            <a:endParaRPr lang="en-US" altLang="en-US" b="1" dirty="0">
              <a:solidFill>
                <a:srgbClr val="C00000"/>
              </a:solidFill>
              <a:latin typeface="Times New Roman" panose="02020603050405020304" pitchFamily="18" charset="0"/>
              <a:cs typeface="Times New Roman" panose="02020603050405020304" pitchFamily="18" charset="0"/>
            </a:endParaRPr>
          </a:p>
        </p:txBody>
      </p:sp>
      <p:sp>
        <p:nvSpPr>
          <p:cNvPr id="16" name="Rectangle 15"/>
          <p:cNvSpPr>
            <a:spLocks noChangeArrowheads="1"/>
          </p:cNvSpPr>
          <p:nvPr/>
        </p:nvSpPr>
        <p:spPr bwMode="auto">
          <a:xfrm>
            <a:off x="-32087" y="1932230"/>
            <a:ext cx="25026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fontAlgn="base" hangingPunct="0">
              <a:lnSpc>
                <a:spcPts val="1238"/>
              </a:lnSpc>
              <a:spcBef>
                <a:spcPct val="0"/>
              </a:spcBef>
              <a:spcAft>
                <a:spcPct val="0"/>
              </a:spcAft>
            </a:pPr>
            <a:r>
              <a:rPr lang="en-US" altLang="en-US" b="1" dirty="0">
                <a:solidFill>
                  <a:srgbClr val="660033"/>
                </a:solidFill>
                <a:latin typeface="Times New Roman" panose="02020603050405020304" pitchFamily="18" charset="0"/>
                <a:cs typeface="Times New Roman" panose="02020603050405020304" pitchFamily="18" charset="0"/>
              </a:rPr>
              <a:t>1. </a:t>
            </a:r>
            <a:r>
              <a:rPr lang="en-US" altLang="en-US" b="1" dirty="0" err="1">
                <a:solidFill>
                  <a:srgbClr val="660033"/>
                </a:solidFill>
                <a:latin typeface="Times New Roman" panose="02020603050405020304" pitchFamily="18" charset="0"/>
                <a:cs typeface="Times New Roman" panose="02020603050405020304" pitchFamily="18" charset="0"/>
              </a:rPr>
              <a:t>Đơn</a:t>
            </a:r>
            <a:r>
              <a:rPr lang="en-US" altLang="en-US" b="1" dirty="0">
                <a:solidFill>
                  <a:srgbClr val="660033"/>
                </a:solidFill>
                <a:latin typeface="Times New Roman" panose="02020603050405020304" pitchFamily="18" charset="0"/>
                <a:cs typeface="Times New Roman" panose="02020603050405020304" pitchFamily="18" charset="0"/>
              </a:rPr>
              <a:t> </a:t>
            </a:r>
            <a:r>
              <a:rPr lang="en-US" altLang="en-US" b="1" dirty="0" err="1">
                <a:solidFill>
                  <a:srgbClr val="660033"/>
                </a:solidFill>
                <a:latin typeface="Times New Roman" panose="02020603050405020304" pitchFamily="18" charset="0"/>
                <a:cs typeface="Times New Roman" panose="02020603050405020304" pitchFamily="18" charset="0"/>
              </a:rPr>
              <a:t>vị</a:t>
            </a:r>
            <a:r>
              <a:rPr lang="en-US" altLang="en-US" b="1" dirty="0">
                <a:solidFill>
                  <a:srgbClr val="660033"/>
                </a:solidFill>
                <a:latin typeface="Times New Roman" panose="02020603050405020304" pitchFamily="18" charset="0"/>
                <a:cs typeface="Times New Roman" panose="02020603050405020304" pitchFamily="18" charset="0"/>
              </a:rPr>
              <a:t> </a:t>
            </a:r>
            <a:r>
              <a:rPr lang="en-US" altLang="en-US" b="1" dirty="0" err="1">
                <a:solidFill>
                  <a:srgbClr val="660033"/>
                </a:solidFill>
                <a:latin typeface="Times New Roman" panose="02020603050405020304" pitchFamily="18" charset="0"/>
                <a:cs typeface="Times New Roman" panose="02020603050405020304" pitchFamily="18" charset="0"/>
              </a:rPr>
              <a:t>đo</a:t>
            </a:r>
            <a:r>
              <a:rPr lang="en-US" altLang="en-US" b="1" dirty="0">
                <a:solidFill>
                  <a:srgbClr val="660033"/>
                </a:solidFill>
                <a:latin typeface="Times New Roman" panose="02020603050405020304" pitchFamily="18" charset="0"/>
                <a:cs typeface="Times New Roman" panose="02020603050405020304" pitchFamily="18" charset="0"/>
              </a:rPr>
              <a:t> </a:t>
            </a:r>
            <a:r>
              <a:rPr lang="en-US" altLang="en-US" b="1" dirty="0" err="1">
                <a:solidFill>
                  <a:srgbClr val="660033"/>
                </a:solidFill>
                <a:latin typeface="Times New Roman" panose="02020603050405020304" pitchFamily="18" charset="0"/>
                <a:cs typeface="Times New Roman" panose="02020603050405020304" pitchFamily="18" charset="0"/>
              </a:rPr>
              <a:t>khối</a:t>
            </a:r>
            <a:r>
              <a:rPr lang="en-US" altLang="en-US" b="1" dirty="0">
                <a:solidFill>
                  <a:srgbClr val="660033"/>
                </a:solidFill>
                <a:latin typeface="Times New Roman" panose="02020603050405020304" pitchFamily="18" charset="0"/>
                <a:cs typeface="Times New Roman" panose="02020603050405020304" pitchFamily="18" charset="0"/>
              </a:rPr>
              <a:t> </a:t>
            </a:r>
            <a:r>
              <a:rPr lang="en-US" altLang="en-US" b="1" dirty="0" err="1">
                <a:solidFill>
                  <a:srgbClr val="660033"/>
                </a:solidFill>
                <a:latin typeface="Times New Roman" panose="02020603050405020304" pitchFamily="18" charset="0"/>
                <a:cs typeface="Times New Roman" panose="02020603050405020304" pitchFamily="18" charset="0"/>
              </a:rPr>
              <a:t>lượng</a:t>
            </a:r>
            <a:endParaRPr lang="en-US" altLang="en-US" dirty="0">
              <a:solidFill>
                <a:srgbClr val="660033"/>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3" y="1597387"/>
            <a:ext cx="1976823" cy="369332"/>
          </a:xfrm>
          <a:prstGeom prst="rect">
            <a:avLst/>
          </a:prstGeom>
        </p:spPr>
        <p:txBody>
          <a:bodyPr wrap="none">
            <a:spAutoFit/>
          </a:bodyPr>
          <a:lstStyle/>
          <a:p>
            <a:r>
              <a:rPr lang="vi-VN" b="1" dirty="0">
                <a:solidFill>
                  <a:srgbClr val="C00000"/>
                </a:solidFill>
                <a:latin typeface="+mj-lt"/>
              </a:rPr>
              <a:t>III. Đo khối lượng</a:t>
            </a:r>
            <a:endParaRPr lang="en-US" b="1" dirty="0">
              <a:solidFill>
                <a:srgbClr val="C00000"/>
              </a:solidFill>
              <a:latin typeface="+mj-lt"/>
            </a:endParaRPr>
          </a:p>
        </p:txBody>
      </p:sp>
      <p:sp>
        <p:nvSpPr>
          <p:cNvPr id="13" name="Rectangle 12"/>
          <p:cNvSpPr/>
          <p:nvPr/>
        </p:nvSpPr>
        <p:spPr>
          <a:xfrm>
            <a:off x="-29224" y="2164400"/>
            <a:ext cx="2355132" cy="369332"/>
          </a:xfrm>
          <a:prstGeom prst="rect">
            <a:avLst/>
          </a:prstGeom>
        </p:spPr>
        <p:txBody>
          <a:bodyPr wrap="none">
            <a:spAutoFit/>
          </a:bodyPr>
          <a:lstStyle/>
          <a:p>
            <a:r>
              <a:rPr lang="vi-VN" b="1" dirty="0">
                <a:solidFill>
                  <a:srgbClr val="3A1029"/>
                </a:solidFill>
                <a:latin typeface="+mj-lt"/>
              </a:rPr>
              <a:t>2. Cách đo khối lượng</a:t>
            </a:r>
            <a:endParaRPr lang="vi-VN" b="1" dirty="0">
              <a:solidFill>
                <a:srgbClr val="3A1029"/>
              </a:solidFill>
              <a:latin typeface="+mj-lt"/>
            </a:endParaRPr>
          </a:p>
        </p:txBody>
      </p:sp>
      <p:sp>
        <p:nvSpPr>
          <p:cNvPr id="20" name="Rectangle 19"/>
          <p:cNvSpPr/>
          <p:nvPr/>
        </p:nvSpPr>
        <p:spPr>
          <a:xfrm>
            <a:off x="35599" y="2500063"/>
            <a:ext cx="4851972" cy="923330"/>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a:t>
            </a:r>
            <a:r>
              <a:rPr lang="vi-VN" b="1" dirty="0">
                <a:latin typeface="Times New Roman" panose="02020603050405020304" pitchFamily="18" charset="0"/>
                <a:cs typeface="Times New Roman" panose="02020603050405020304" pitchFamily="18" charset="0"/>
              </a:rPr>
              <a:t>Người ta đo khối lượng bằng cân. Tùy vào từng trường hợp người ra chọn loại cân phù hợp.</a:t>
            </a:r>
          </a:p>
        </p:txBody>
      </p:sp>
      <p:pic>
        <p:nvPicPr>
          <p:cNvPr id="5" name="Picture 4"/>
          <p:cNvPicPr>
            <a:picLocks noChangeAspect="1"/>
          </p:cNvPicPr>
          <p:nvPr/>
        </p:nvPicPr>
        <p:blipFill>
          <a:blip r:embed="rId2"/>
          <a:stretch>
            <a:fillRect/>
          </a:stretch>
        </p:blipFill>
        <p:spPr>
          <a:xfrm>
            <a:off x="4946998" y="1922026"/>
            <a:ext cx="4197002" cy="1906796"/>
          </a:xfrm>
          <a:prstGeom prst="rect">
            <a:avLst/>
          </a:prstGeom>
        </p:spPr>
      </p:pic>
      <p:sp>
        <p:nvSpPr>
          <p:cNvPr id="7" name="Rectangle 6"/>
          <p:cNvSpPr/>
          <p:nvPr/>
        </p:nvSpPr>
        <p:spPr>
          <a:xfrm>
            <a:off x="3991" y="3125741"/>
            <a:ext cx="4824699" cy="64633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a:t>
            </a:r>
            <a:r>
              <a:rPr lang="vi-VN" b="1" dirty="0">
                <a:latin typeface="Times New Roman" panose="02020603050405020304" pitchFamily="18" charset="0"/>
                <a:cs typeface="Times New Roman" panose="02020603050405020304" pitchFamily="18" charset="0"/>
              </a:rPr>
              <a:t>Cân đồng hồ là một trong số các loại cân thường dùng để đo khối lượng.</a:t>
            </a:r>
            <a:endParaRPr lang="en-US" b="1" dirty="0">
              <a:latin typeface="Times New Roman" panose="02020603050405020304" pitchFamily="18" charset="0"/>
              <a:cs typeface="Times New Roman" panose="02020603050405020304" pitchFamily="18" charset="0"/>
            </a:endParaRPr>
          </a:p>
        </p:txBody>
      </p:sp>
      <p:sp>
        <p:nvSpPr>
          <p:cNvPr id="8" name="Rectangle 7"/>
          <p:cNvSpPr/>
          <p:nvPr/>
        </p:nvSpPr>
        <p:spPr>
          <a:xfrm>
            <a:off x="-20472" y="3748988"/>
            <a:ext cx="4849160" cy="1200329"/>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a:t>
            </a:r>
            <a:r>
              <a:rPr lang="vi-VN" b="1" dirty="0">
                <a:latin typeface="Times New Roman" panose="02020603050405020304" pitchFamily="18" charset="0"/>
                <a:cs typeface="Times New Roman" panose="02020603050405020304" pitchFamily="18" charset="0"/>
              </a:rPr>
              <a:t>Khi dùng cân đồng hồ để đo khối lượng một vật, cần ước lượng khối lượng vật đem cân để chọn cân có giới hạn đo và độ chia nhỏ nhất phù hợp.</a:t>
            </a:r>
            <a:endParaRPr lang="en-US" b="1" dirty="0">
              <a:latin typeface="Times New Roman" panose="02020603050405020304" pitchFamily="18" charset="0"/>
              <a:cs typeface="Times New Roman" panose="02020603050405020304" pitchFamily="18" charset="0"/>
            </a:endParaRPr>
          </a:p>
        </p:txBody>
      </p:sp>
      <p:sp>
        <p:nvSpPr>
          <p:cNvPr id="3" name="Rectangle 2"/>
          <p:cNvSpPr/>
          <p:nvPr/>
        </p:nvSpPr>
        <p:spPr>
          <a:xfrm>
            <a:off x="4994478" y="1109604"/>
            <a:ext cx="4081241" cy="923330"/>
          </a:xfrm>
          <a:prstGeom prst="rect">
            <a:avLst/>
          </a:prstGeom>
        </p:spPr>
        <p:txBody>
          <a:bodyPr wrap="square">
            <a:spAutoFit/>
          </a:bodyPr>
          <a:lstStyle/>
          <a:p>
            <a:r>
              <a:rPr lang="vi-VN" b="1" i="1" dirty="0">
                <a:solidFill>
                  <a:srgbClr val="0000CC"/>
                </a:solidFill>
                <a:latin typeface="Times New Roman" panose="02020603050405020304" pitchFamily="18" charset="0"/>
                <a:cs typeface="Times New Roman" panose="02020603050405020304" pitchFamily="18" charset="0"/>
              </a:rPr>
              <a:t>Trình bày các bước dùng cân đồng hồ và cân điện tử điện tử để cân khối lượng 1 vật.</a:t>
            </a:r>
            <a:endParaRPr lang="en-US" b="1" i="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315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251199" y="1707032"/>
            <a:ext cx="3977154" cy="47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vi-VN" altLang="vi-VN" sz="2588" b="1">
                <a:latin typeface="Times New Roman" panose="02020603050405020304" pitchFamily="18" charset="0"/>
                <a:cs typeface="Times New Roman" panose="02020603050405020304" pitchFamily="18" charset="0"/>
              </a:rPr>
              <a:t> </a:t>
            </a:r>
            <a:r>
              <a:rPr lang="en-US" altLang="vi-VN" sz="2588" b="1">
                <a:latin typeface="Times New Roman" panose="02020603050405020304" pitchFamily="18" charset="0"/>
                <a:cs typeface="Times New Roman" panose="02020603050405020304" pitchFamily="18" charset="0"/>
              </a:rPr>
              <a:t>a. Dùng</a:t>
            </a:r>
            <a:r>
              <a:rPr lang="vi-VN" altLang="vi-VN" sz="2588" b="1">
                <a:latin typeface="Times New Roman" panose="02020603050405020304" pitchFamily="18" charset="0"/>
                <a:cs typeface="Times New Roman" panose="02020603050405020304" pitchFamily="18" charset="0"/>
              </a:rPr>
              <a:t> cân </a:t>
            </a:r>
            <a:r>
              <a:rPr lang="en-US" altLang="vi-VN" sz="2588" b="1">
                <a:latin typeface="Times New Roman" panose="02020603050405020304" pitchFamily="18" charset="0"/>
                <a:cs typeface="Times New Roman" panose="02020603050405020304" pitchFamily="18" charset="0"/>
              </a:rPr>
              <a:t>đồng hồ</a:t>
            </a:r>
            <a:r>
              <a:rPr lang="vi-VN" altLang="vi-VN" sz="2588" b="1">
                <a:latin typeface="Times New Roman" panose="02020603050405020304" pitchFamily="18" charset="0"/>
                <a:cs typeface="Times New Roman" panose="02020603050405020304" pitchFamily="18" charset="0"/>
              </a:rPr>
              <a:t> </a:t>
            </a:r>
          </a:p>
        </p:txBody>
      </p:sp>
      <p:sp>
        <p:nvSpPr>
          <p:cNvPr id="20488" name="Text Box 8"/>
          <p:cNvSpPr txBox="1">
            <a:spLocks noChangeArrowheads="1"/>
          </p:cNvSpPr>
          <p:nvPr/>
        </p:nvSpPr>
        <p:spPr bwMode="auto">
          <a:xfrm>
            <a:off x="3739032" y="1738782"/>
            <a:ext cx="5256493" cy="80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vi-VN" sz="2353" b="1" i="1">
                <a:solidFill>
                  <a:srgbClr val="0000FF"/>
                </a:solidFill>
                <a:latin typeface="Times New Roman" panose="02020603050405020304" pitchFamily="18" charset="0"/>
                <a:cs typeface="Times New Roman" panose="02020603050405020304" pitchFamily="18" charset="0"/>
              </a:rPr>
              <a:t>- B1: Ước lượng khối lượng của vật để chọn cân có GHĐ và ĐCNN thích hợp.</a:t>
            </a:r>
          </a:p>
        </p:txBody>
      </p:sp>
      <p:sp>
        <p:nvSpPr>
          <p:cNvPr id="20489" name="Text Box 9"/>
          <p:cNvSpPr txBox="1">
            <a:spLocks noChangeArrowheads="1"/>
          </p:cNvSpPr>
          <p:nvPr/>
        </p:nvSpPr>
        <p:spPr bwMode="auto">
          <a:xfrm>
            <a:off x="3734361" y="3444878"/>
            <a:ext cx="4868956" cy="44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vi-VN" sz="2353" b="1" i="1">
                <a:solidFill>
                  <a:srgbClr val="0000FF"/>
                </a:solidFill>
                <a:latin typeface="Times New Roman" panose="02020603050405020304" pitchFamily="18" charset="0"/>
                <a:cs typeface="Times New Roman" panose="02020603050405020304" pitchFamily="18" charset="0"/>
              </a:rPr>
              <a:t>- B3: Đặt vật cần cân lên đĩa cân.</a:t>
            </a:r>
          </a:p>
        </p:txBody>
      </p:sp>
      <p:sp>
        <p:nvSpPr>
          <p:cNvPr id="20490" name="Text Box 10"/>
          <p:cNvSpPr txBox="1">
            <a:spLocks noChangeArrowheads="1"/>
          </p:cNvSpPr>
          <p:nvPr/>
        </p:nvSpPr>
        <p:spPr bwMode="auto">
          <a:xfrm>
            <a:off x="3734363" y="3919260"/>
            <a:ext cx="5084669" cy="80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353" b="1" i="1">
                <a:solidFill>
                  <a:srgbClr val="0000FF"/>
                </a:solidFill>
                <a:latin typeface="Times New Roman" panose="02020603050405020304" pitchFamily="18" charset="0"/>
                <a:cs typeface="Times New Roman" panose="02020603050405020304" pitchFamily="18" charset="0"/>
              </a:rPr>
              <a:t>- B4: Mắt nhìn vuông góc với vạch chia trên mặt cân ở đầu kim cân.</a:t>
            </a:r>
          </a:p>
        </p:txBody>
      </p:sp>
      <p:pic>
        <p:nvPicPr>
          <p:cNvPr id="40966" name="Picture 4" descr="can dong 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2" y="2359774"/>
            <a:ext cx="3507441" cy="279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3739032" y="2589496"/>
            <a:ext cx="5256493" cy="80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vi-VN" sz="2353" b="1" i="1">
                <a:solidFill>
                  <a:srgbClr val="0000FF"/>
                </a:solidFill>
                <a:latin typeface="Times New Roman" panose="02020603050405020304" pitchFamily="18" charset="0"/>
                <a:cs typeface="Times New Roman" panose="02020603050405020304" pitchFamily="18" charset="0"/>
              </a:rPr>
              <a:t>- B2: Vặn ốc điều chỉnh để kim cân chỉ đúng vạch số 0.</a:t>
            </a:r>
          </a:p>
        </p:txBody>
      </p:sp>
      <p:sp>
        <p:nvSpPr>
          <p:cNvPr id="8" name="Text Box 10"/>
          <p:cNvSpPr txBox="1">
            <a:spLocks noChangeArrowheads="1"/>
          </p:cNvSpPr>
          <p:nvPr/>
        </p:nvSpPr>
        <p:spPr bwMode="auto">
          <a:xfrm>
            <a:off x="3734363" y="4788650"/>
            <a:ext cx="5084669" cy="44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353" b="1" i="1">
                <a:solidFill>
                  <a:srgbClr val="0000FF"/>
                </a:solidFill>
                <a:latin typeface="Times New Roman" panose="02020603050405020304" pitchFamily="18" charset="0"/>
                <a:cs typeface="Times New Roman" panose="02020603050405020304" pitchFamily="18" charset="0"/>
              </a:rPr>
              <a:t>- B5: Đọc và ghi kết quả.</a:t>
            </a:r>
          </a:p>
        </p:txBody>
      </p:sp>
      <p:sp>
        <p:nvSpPr>
          <p:cNvPr id="9" name="Title 1"/>
          <p:cNvSpPr txBox="1">
            <a:spLocks noChangeArrowheads="1"/>
          </p:cNvSpPr>
          <p:nvPr/>
        </p:nvSpPr>
        <p:spPr bwMode="auto">
          <a:xfrm>
            <a:off x="374466" y="1036545"/>
            <a:ext cx="8228853" cy="80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lstStyle>
            <a:lvl1pPr marL="508000" indent="-508000" algn="l" rtl="0" eaLnBrk="0" fontAlgn="base" hangingPunct="0">
              <a:spcBef>
                <a:spcPct val="20000"/>
              </a:spcBef>
              <a:spcAft>
                <a:spcPct val="0"/>
              </a:spcAft>
              <a:buChar char="•"/>
              <a:defRPr sz="4800">
                <a:solidFill>
                  <a:schemeClr val="tx1"/>
                </a:solidFill>
                <a:latin typeface="+mn-lt"/>
                <a:ea typeface="+mn-ea"/>
                <a:cs typeface="+mn-cs"/>
              </a:defRPr>
            </a:lvl1pPr>
            <a:lvl2pPr marL="1103313" indent="-423863" algn="l" rtl="0" eaLnBrk="0" fontAlgn="base" hangingPunct="0">
              <a:spcBef>
                <a:spcPct val="20000"/>
              </a:spcBef>
              <a:spcAft>
                <a:spcPct val="0"/>
              </a:spcAft>
              <a:buChar char="–"/>
              <a:defRPr sz="4200">
                <a:solidFill>
                  <a:schemeClr val="tx1"/>
                </a:solidFill>
                <a:latin typeface="+mn-lt"/>
                <a:cs typeface="+mn-cs"/>
              </a:defRPr>
            </a:lvl2pPr>
            <a:lvl3pPr marL="1697038" indent="-338138" algn="l" rtl="0" eaLnBrk="0" fontAlgn="base" hangingPunct="0">
              <a:spcBef>
                <a:spcPct val="20000"/>
              </a:spcBef>
              <a:spcAft>
                <a:spcPct val="0"/>
              </a:spcAft>
              <a:buChar char="•"/>
              <a:defRPr sz="3600">
                <a:solidFill>
                  <a:schemeClr val="tx1"/>
                </a:solidFill>
                <a:latin typeface="+mn-lt"/>
                <a:cs typeface="+mn-cs"/>
              </a:defRPr>
            </a:lvl3pPr>
            <a:lvl4pPr marL="2376488" indent="-338138" algn="l" rtl="0" eaLnBrk="0" fontAlgn="base" hangingPunct="0">
              <a:spcBef>
                <a:spcPct val="20000"/>
              </a:spcBef>
              <a:spcAft>
                <a:spcPct val="0"/>
              </a:spcAft>
              <a:buChar char="–"/>
              <a:defRPr sz="3000">
                <a:solidFill>
                  <a:schemeClr val="tx1"/>
                </a:solidFill>
                <a:latin typeface="+mn-lt"/>
                <a:cs typeface="+mn-cs"/>
              </a:defRPr>
            </a:lvl4pPr>
            <a:lvl5pPr marL="3055938" indent="-338138" algn="l" rtl="0" eaLnBrk="0" fontAlgn="base" hangingPunct="0">
              <a:spcBef>
                <a:spcPct val="20000"/>
              </a:spcBef>
              <a:spcAft>
                <a:spcPct val="0"/>
              </a:spcAft>
              <a:buChar char="»"/>
              <a:defRPr sz="3000">
                <a:solidFill>
                  <a:schemeClr val="tx1"/>
                </a:solidFill>
                <a:latin typeface="+mn-lt"/>
                <a:cs typeface="+mn-cs"/>
              </a:defRPr>
            </a:lvl5pPr>
            <a:lvl6pPr marL="3735941" indent="-339631" algn="l" rtl="0" fontAlgn="base">
              <a:spcBef>
                <a:spcPct val="20000"/>
              </a:spcBef>
              <a:spcAft>
                <a:spcPct val="0"/>
              </a:spcAft>
              <a:buChar char="»"/>
              <a:defRPr sz="3000">
                <a:solidFill>
                  <a:schemeClr val="tx1"/>
                </a:solidFill>
                <a:latin typeface="+mn-lt"/>
                <a:cs typeface="+mn-cs"/>
              </a:defRPr>
            </a:lvl6pPr>
            <a:lvl7pPr marL="4415203" indent="-339631" algn="l" rtl="0" fontAlgn="base">
              <a:spcBef>
                <a:spcPct val="20000"/>
              </a:spcBef>
              <a:spcAft>
                <a:spcPct val="0"/>
              </a:spcAft>
              <a:buChar char="»"/>
              <a:defRPr sz="3000">
                <a:solidFill>
                  <a:schemeClr val="tx1"/>
                </a:solidFill>
                <a:latin typeface="+mn-lt"/>
                <a:cs typeface="+mn-cs"/>
              </a:defRPr>
            </a:lvl7pPr>
            <a:lvl8pPr marL="5094465" indent="-339631" algn="l" rtl="0" fontAlgn="base">
              <a:spcBef>
                <a:spcPct val="20000"/>
              </a:spcBef>
              <a:spcAft>
                <a:spcPct val="0"/>
              </a:spcAft>
              <a:buChar char="»"/>
              <a:defRPr sz="3000">
                <a:solidFill>
                  <a:schemeClr val="tx1"/>
                </a:solidFill>
                <a:latin typeface="+mn-lt"/>
                <a:cs typeface="+mn-cs"/>
              </a:defRPr>
            </a:lvl8pPr>
            <a:lvl9pPr marL="5773727" indent="-339631" algn="l" rtl="0" fontAlgn="base">
              <a:spcBef>
                <a:spcPct val="20000"/>
              </a:spcBef>
              <a:spcAft>
                <a:spcPct val="0"/>
              </a:spcAft>
              <a:buChar char="»"/>
              <a:defRPr sz="3000">
                <a:solidFill>
                  <a:schemeClr val="tx1"/>
                </a:solidFill>
                <a:latin typeface="+mn-lt"/>
                <a:cs typeface="+mn-cs"/>
              </a:defRPr>
            </a:lvl9pPr>
          </a:lstStyle>
          <a:p>
            <a:pPr marL="0" indent="0">
              <a:buNone/>
              <a:defRPr/>
            </a:pPr>
            <a:r>
              <a:rPr lang="en-US" altLang="en-US" sz="2824" b="1" kern="0" dirty="0">
                <a:latin typeface="Times New Roman" panose="02020603050405020304" pitchFamily="18" charset="0"/>
                <a:cs typeface="Times New Roman" panose="02020603050405020304" pitchFamily="18" charset="0"/>
              </a:rPr>
              <a:t>2. </a:t>
            </a:r>
            <a:r>
              <a:rPr lang="en-US" altLang="en-US" sz="2824" b="1" kern="0" dirty="0" err="1">
                <a:latin typeface="Times New Roman" panose="02020603050405020304" pitchFamily="18" charset="0"/>
                <a:cs typeface="Times New Roman" panose="02020603050405020304" pitchFamily="18" charset="0"/>
              </a:rPr>
              <a:t>Cách</a:t>
            </a:r>
            <a:r>
              <a:rPr lang="en-US" altLang="en-US" sz="2824" b="1" kern="0" dirty="0">
                <a:latin typeface="Times New Roman" panose="02020603050405020304" pitchFamily="18" charset="0"/>
                <a:cs typeface="Times New Roman" panose="02020603050405020304" pitchFamily="18" charset="0"/>
              </a:rPr>
              <a:t> </a:t>
            </a:r>
            <a:r>
              <a:rPr lang="en-US" altLang="en-US" sz="2824" b="1" kern="0" dirty="0" err="1">
                <a:latin typeface="Times New Roman" panose="02020603050405020304" pitchFamily="18" charset="0"/>
                <a:cs typeface="Times New Roman" panose="02020603050405020304" pitchFamily="18" charset="0"/>
              </a:rPr>
              <a:t>đo</a:t>
            </a:r>
            <a:r>
              <a:rPr lang="en-US" altLang="en-US" sz="2824" b="1" kern="0" dirty="0">
                <a:latin typeface="Times New Roman" panose="02020603050405020304" pitchFamily="18" charset="0"/>
                <a:cs typeface="Times New Roman" panose="02020603050405020304" pitchFamily="18" charset="0"/>
              </a:rPr>
              <a:t> </a:t>
            </a:r>
            <a:r>
              <a:rPr lang="en-US" altLang="en-US" sz="2824" b="1" kern="0" dirty="0" err="1">
                <a:latin typeface="Times New Roman" panose="02020603050405020304" pitchFamily="18" charset="0"/>
                <a:cs typeface="Times New Roman" panose="02020603050405020304" pitchFamily="18" charset="0"/>
              </a:rPr>
              <a:t>khối</a:t>
            </a:r>
            <a:r>
              <a:rPr lang="en-US" altLang="en-US" sz="2824" b="1" kern="0" dirty="0">
                <a:latin typeface="Times New Roman" panose="02020603050405020304" pitchFamily="18" charset="0"/>
                <a:cs typeface="Times New Roman" panose="02020603050405020304" pitchFamily="18" charset="0"/>
              </a:rPr>
              <a:t> l</a:t>
            </a:r>
            <a:r>
              <a:rPr lang="vi-VN" altLang="en-US" sz="2824" b="1" kern="0" dirty="0">
                <a:latin typeface="Times New Roman" panose="02020603050405020304" pitchFamily="18" charset="0"/>
                <a:cs typeface="Times New Roman" panose="02020603050405020304" pitchFamily="18" charset="0"/>
              </a:rPr>
              <a:t>ư</a:t>
            </a:r>
            <a:r>
              <a:rPr lang="en-US" altLang="en-US" sz="2824" b="1" kern="0" dirty="0" err="1">
                <a:latin typeface="Times New Roman" panose="02020603050405020304" pitchFamily="18" charset="0"/>
                <a:cs typeface="Times New Roman" panose="02020603050405020304" pitchFamily="18" charset="0"/>
              </a:rPr>
              <a:t>ợng</a:t>
            </a:r>
            <a:endParaRPr lang="vi-VN" altLang="en-US" sz="2824" b="1"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1938484"/>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from="(-#ppt_w/2)" to="(#ppt_x)" calcmode="lin" valueType="num">
                                      <p:cBhvr>
                                        <p:cTn id="7" dur="600" fill="hold">
                                          <p:stCondLst>
                                            <p:cond delay="0"/>
                                          </p:stCondLst>
                                        </p:cTn>
                                        <p:tgtEl>
                                          <p:spTgt spid="20484"/>
                                        </p:tgtEl>
                                        <p:attrNameLst>
                                          <p:attrName>ppt_x</p:attrName>
                                        </p:attrNameLst>
                                      </p:cBhvr>
                                    </p:anim>
                                    <p:anim from="0" to="-1.0" calcmode="lin" valueType="num">
                                      <p:cBhvr>
                                        <p:cTn id="8" dur="200" decel="50000" autoRev="1" fill="hold">
                                          <p:stCondLst>
                                            <p:cond delay="600"/>
                                          </p:stCondLst>
                                        </p:cTn>
                                        <p:tgtEl>
                                          <p:spTgt spid="20484"/>
                                        </p:tgtEl>
                                        <p:attrNameLst>
                                          <p:attrName>xshear</p:attrName>
                                        </p:attrNameLst>
                                      </p:cBhvr>
                                    </p:anim>
                                    <p:animScale>
                                      <p:cBhvr>
                                        <p:cTn id="9" dur="200" decel="100000" autoRev="1" fill="hold">
                                          <p:stCondLst>
                                            <p:cond delay="600"/>
                                          </p:stCondLst>
                                        </p:cTn>
                                        <p:tgtEl>
                                          <p:spTgt spid="20484"/>
                                        </p:tgtEl>
                                      </p:cBhvr>
                                      <p:from x="100000" y="100000"/>
                                      <p:to x="80000" y="100000"/>
                                    </p:animScale>
                                    <p:anim by="(#ppt_h/3+#ppt_w*0.1)" calcmode="lin" valueType="num">
                                      <p:cBhvr additive="sum">
                                        <p:cTn id="10" dur="200" decel="100000" autoRev="1" fill="hold">
                                          <p:stCondLst>
                                            <p:cond delay="600"/>
                                          </p:stCondLst>
                                        </p:cTn>
                                        <p:tgtEl>
                                          <p:spTgt spid="20484"/>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0488"/>
                                        </p:tgtEl>
                                        <p:attrNameLst>
                                          <p:attrName>style.visibility</p:attrName>
                                        </p:attrNameLst>
                                      </p:cBhvr>
                                      <p:to>
                                        <p:strVal val="visible"/>
                                      </p:to>
                                    </p:set>
                                    <p:anim calcmode="lin" valueType="num">
                                      <p:cBhvr additive="base">
                                        <p:cTn id="15" dur="500" fill="hold"/>
                                        <p:tgtEl>
                                          <p:spTgt spid="20488"/>
                                        </p:tgtEl>
                                        <p:attrNameLst>
                                          <p:attrName>ppt_x</p:attrName>
                                        </p:attrNameLst>
                                      </p:cBhvr>
                                      <p:tavLst>
                                        <p:tav tm="0">
                                          <p:val>
                                            <p:strVal val="#ppt_x"/>
                                          </p:val>
                                        </p:tav>
                                        <p:tav tm="100000">
                                          <p:val>
                                            <p:strVal val="#ppt_x"/>
                                          </p:val>
                                        </p:tav>
                                      </p:tavLst>
                                    </p:anim>
                                    <p:anim calcmode="lin" valueType="num">
                                      <p:cBhvr additive="base">
                                        <p:cTn id="16"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489"/>
                                        </p:tgtEl>
                                        <p:attrNameLst>
                                          <p:attrName>style.visibility</p:attrName>
                                        </p:attrNameLst>
                                      </p:cBhvr>
                                      <p:to>
                                        <p:strVal val="visible"/>
                                      </p:to>
                                    </p:set>
                                    <p:anim calcmode="lin" valueType="num">
                                      <p:cBhvr additive="base">
                                        <p:cTn id="27" dur="500" fill="hold"/>
                                        <p:tgtEl>
                                          <p:spTgt spid="20489"/>
                                        </p:tgtEl>
                                        <p:attrNameLst>
                                          <p:attrName>ppt_x</p:attrName>
                                        </p:attrNameLst>
                                      </p:cBhvr>
                                      <p:tavLst>
                                        <p:tav tm="0">
                                          <p:val>
                                            <p:strVal val="#ppt_x"/>
                                          </p:val>
                                        </p:tav>
                                        <p:tav tm="100000">
                                          <p:val>
                                            <p:strVal val="#ppt_x"/>
                                          </p:val>
                                        </p:tav>
                                      </p:tavLst>
                                    </p:anim>
                                    <p:anim calcmode="lin" valueType="num">
                                      <p:cBhvr additive="base">
                                        <p:cTn id="28" dur="500" fill="hold"/>
                                        <p:tgtEl>
                                          <p:spTgt spid="20489"/>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490"/>
                                        </p:tgtEl>
                                        <p:attrNameLst>
                                          <p:attrName>style.visibility</p:attrName>
                                        </p:attrNameLst>
                                      </p:cBhvr>
                                      <p:to>
                                        <p:strVal val="visible"/>
                                      </p:to>
                                    </p:set>
                                    <p:anim calcmode="lin" valueType="num">
                                      <p:cBhvr additive="base">
                                        <p:cTn id="33" dur="500" fill="hold"/>
                                        <p:tgtEl>
                                          <p:spTgt spid="20490"/>
                                        </p:tgtEl>
                                        <p:attrNameLst>
                                          <p:attrName>ppt_x</p:attrName>
                                        </p:attrNameLst>
                                      </p:cBhvr>
                                      <p:tavLst>
                                        <p:tav tm="0">
                                          <p:val>
                                            <p:strVal val="#ppt_x"/>
                                          </p:val>
                                        </p:tav>
                                        <p:tav tm="100000">
                                          <p:val>
                                            <p:strVal val="#ppt_x"/>
                                          </p:val>
                                        </p:tav>
                                      </p:tavLst>
                                    </p:anim>
                                    <p:anim calcmode="lin" valueType="num">
                                      <p:cBhvr additive="base">
                                        <p:cTn id="34" dur="500" fill="hold"/>
                                        <p:tgtEl>
                                          <p:spTgt spid="20490"/>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8" grpId="0"/>
      <p:bldP spid="20489" grpId="0"/>
      <p:bldP spid="20490"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548155" y="1500657"/>
            <a:ext cx="3977154" cy="47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vi-VN" altLang="vi-VN" sz="2588" b="1">
                <a:latin typeface="Times New Roman" panose="02020603050405020304" pitchFamily="18" charset="0"/>
                <a:cs typeface="Times New Roman" panose="02020603050405020304" pitchFamily="18" charset="0"/>
              </a:rPr>
              <a:t> </a:t>
            </a:r>
            <a:r>
              <a:rPr lang="en-US" altLang="vi-VN" sz="2588" b="1">
                <a:latin typeface="Times New Roman" panose="02020603050405020304" pitchFamily="18" charset="0"/>
                <a:cs typeface="Times New Roman" panose="02020603050405020304" pitchFamily="18" charset="0"/>
              </a:rPr>
              <a:t>b. Dùng</a:t>
            </a:r>
            <a:r>
              <a:rPr lang="vi-VN" altLang="vi-VN" sz="2588" b="1">
                <a:latin typeface="Times New Roman" panose="02020603050405020304" pitchFamily="18" charset="0"/>
                <a:cs typeface="Times New Roman" panose="02020603050405020304" pitchFamily="18" charset="0"/>
              </a:rPr>
              <a:t> cân </a:t>
            </a:r>
            <a:r>
              <a:rPr lang="en-US" altLang="vi-VN" sz="2588" b="1">
                <a:latin typeface="Times New Roman" panose="02020603050405020304" pitchFamily="18" charset="0"/>
                <a:cs typeface="Times New Roman" panose="02020603050405020304" pitchFamily="18" charset="0"/>
              </a:rPr>
              <a:t>điện tử</a:t>
            </a:r>
            <a:endParaRPr lang="vi-VN" altLang="vi-VN" sz="2588" b="1">
              <a:latin typeface="Times New Roman" panose="02020603050405020304" pitchFamily="18" charset="0"/>
              <a:cs typeface="Times New Roman" panose="02020603050405020304" pitchFamily="18" charset="0"/>
            </a:endParaRPr>
          </a:p>
        </p:txBody>
      </p:sp>
      <p:sp>
        <p:nvSpPr>
          <p:cNvPr id="20488" name="Text Box 8"/>
          <p:cNvSpPr txBox="1">
            <a:spLocks noChangeArrowheads="1"/>
          </p:cNvSpPr>
          <p:nvPr/>
        </p:nvSpPr>
        <p:spPr bwMode="auto">
          <a:xfrm>
            <a:off x="3728758" y="1516531"/>
            <a:ext cx="5256492" cy="116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vi-VN" sz="2353" b="1" i="1">
                <a:solidFill>
                  <a:srgbClr val="0000FF"/>
                </a:solidFill>
                <a:latin typeface="Times New Roman" panose="02020603050405020304" pitchFamily="18" charset="0"/>
                <a:cs typeface="Times New Roman" panose="02020603050405020304" pitchFamily="18" charset="0"/>
              </a:rPr>
              <a:t>- B1: Ước lượng khối lượng cần cân để chọn đơn vị thích hợp (nhấn nút “Units”.- chọn g, kg…)</a:t>
            </a:r>
          </a:p>
        </p:txBody>
      </p:sp>
      <p:sp>
        <p:nvSpPr>
          <p:cNvPr id="20489" name="Text Box 9"/>
          <p:cNvSpPr txBox="1">
            <a:spLocks noChangeArrowheads="1"/>
          </p:cNvSpPr>
          <p:nvPr/>
        </p:nvSpPr>
        <p:spPr bwMode="auto">
          <a:xfrm>
            <a:off x="3651252" y="3851088"/>
            <a:ext cx="5256493" cy="189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vi-VN" sz="2353" b="1" i="1">
                <a:solidFill>
                  <a:srgbClr val="0000FF"/>
                </a:solidFill>
                <a:latin typeface="Times New Roman" panose="02020603050405020304" pitchFamily="18" charset="0"/>
                <a:cs typeface="Times New Roman" panose="02020603050405020304" pitchFamily="18" charset="0"/>
              </a:rPr>
              <a:t>- B3: Sử dụng kẹp hoặc găng tay để đặt bình đựng hoá chất/ dụng cụ đựng vật mẫu lên đĩa cân (tránh để dầu, mỡ… dính vào vật cần đo sẽ làm sai lệch kết quả đo.</a:t>
            </a:r>
          </a:p>
        </p:txBody>
      </p:sp>
      <p:sp>
        <p:nvSpPr>
          <p:cNvPr id="7" name="Text Box 8"/>
          <p:cNvSpPr txBox="1">
            <a:spLocks noChangeArrowheads="1"/>
          </p:cNvSpPr>
          <p:nvPr/>
        </p:nvSpPr>
        <p:spPr bwMode="auto">
          <a:xfrm>
            <a:off x="3699812" y="2683809"/>
            <a:ext cx="5256493" cy="116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vi-VN" sz="2353" b="1" i="1">
                <a:solidFill>
                  <a:srgbClr val="0000FF"/>
                </a:solidFill>
                <a:latin typeface="Times New Roman" panose="02020603050405020304" pitchFamily="18" charset="0"/>
                <a:cs typeface="Times New Roman" panose="02020603050405020304" pitchFamily="18" charset="0"/>
              </a:rPr>
              <a:t>- B2: Đặt mẫu vật cần cân nhẹ nhàng trên đĩa cân (nhấn nút “TARE” để cân tự động khấu trừ khối lượng vật chứa)</a:t>
            </a:r>
          </a:p>
        </p:txBody>
      </p:sp>
      <p:pic>
        <p:nvPicPr>
          <p:cNvPr id="4199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1" y="1927413"/>
            <a:ext cx="3492500" cy="330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noChangeArrowheads="1"/>
          </p:cNvSpPr>
          <p:nvPr/>
        </p:nvSpPr>
        <p:spPr bwMode="auto">
          <a:xfrm>
            <a:off x="374466" y="1036546"/>
            <a:ext cx="8228853" cy="46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lstStyle>
            <a:lvl1pPr marL="508000" indent="-508000" algn="l" rtl="0" eaLnBrk="0" fontAlgn="base" hangingPunct="0">
              <a:spcBef>
                <a:spcPct val="20000"/>
              </a:spcBef>
              <a:spcAft>
                <a:spcPct val="0"/>
              </a:spcAft>
              <a:buChar char="•"/>
              <a:defRPr sz="4800">
                <a:solidFill>
                  <a:schemeClr val="tx1"/>
                </a:solidFill>
                <a:latin typeface="+mn-lt"/>
                <a:ea typeface="+mn-ea"/>
                <a:cs typeface="+mn-cs"/>
              </a:defRPr>
            </a:lvl1pPr>
            <a:lvl2pPr marL="1103313" indent="-423863" algn="l" rtl="0" eaLnBrk="0" fontAlgn="base" hangingPunct="0">
              <a:spcBef>
                <a:spcPct val="20000"/>
              </a:spcBef>
              <a:spcAft>
                <a:spcPct val="0"/>
              </a:spcAft>
              <a:buChar char="–"/>
              <a:defRPr sz="4200">
                <a:solidFill>
                  <a:schemeClr val="tx1"/>
                </a:solidFill>
                <a:latin typeface="+mn-lt"/>
                <a:cs typeface="+mn-cs"/>
              </a:defRPr>
            </a:lvl2pPr>
            <a:lvl3pPr marL="1697038" indent="-338138" algn="l" rtl="0" eaLnBrk="0" fontAlgn="base" hangingPunct="0">
              <a:spcBef>
                <a:spcPct val="20000"/>
              </a:spcBef>
              <a:spcAft>
                <a:spcPct val="0"/>
              </a:spcAft>
              <a:buChar char="•"/>
              <a:defRPr sz="3600">
                <a:solidFill>
                  <a:schemeClr val="tx1"/>
                </a:solidFill>
                <a:latin typeface="+mn-lt"/>
                <a:cs typeface="+mn-cs"/>
              </a:defRPr>
            </a:lvl3pPr>
            <a:lvl4pPr marL="2376488" indent="-338138" algn="l" rtl="0" eaLnBrk="0" fontAlgn="base" hangingPunct="0">
              <a:spcBef>
                <a:spcPct val="20000"/>
              </a:spcBef>
              <a:spcAft>
                <a:spcPct val="0"/>
              </a:spcAft>
              <a:buChar char="–"/>
              <a:defRPr sz="3000">
                <a:solidFill>
                  <a:schemeClr val="tx1"/>
                </a:solidFill>
                <a:latin typeface="+mn-lt"/>
                <a:cs typeface="+mn-cs"/>
              </a:defRPr>
            </a:lvl4pPr>
            <a:lvl5pPr marL="3055938" indent="-338138" algn="l" rtl="0" eaLnBrk="0" fontAlgn="base" hangingPunct="0">
              <a:spcBef>
                <a:spcPct val="20000"/>
              </a:spcBef>
              <a:spcAft>
                <a:spcPct val="0"/>
              </a:spcAft>
              <a:buChar char="»"/>
              <a:defRPr sz="3000">
                <a:solidFill>
                  <a:schemeClr val="tx1"/>
                </a:solidFill>
                <a:latin typeface="+mn-lt"/>
                <a:cs typeface="+mn-cs"/>
              </a:defRPr>
            </a:lvl5pPr>
            <a:lvl6pPr marL="3735941" indent="-339631" algn="l" rtl="0" fontAlgn="base">
              <a:spcBef>
                <a:spcPct val="20000"/>
              </a:spcBef>
              <a:spcAft>
                <a:spcPct val="0"/>
              </a:spcAft>
              <a:buChar char="»"/>
              <a:defRPr sz="3000">
                <a:solidFill>
                  <a:schemeClr val="tx1"/>
                </a:solidFill>
                <a:latin typeface="+mn-lt"/>
                <a:cs typeface="+mn-cs"/>
              </a:defRPr>
            </a:lvl6pPr>
            <a:lvl7pPr marL="4415203" indent="-339631" algn="l" rtl="0" fontAlgn="base">
              <a:spcBef>
                <a:spcPct val="20000"/>
              </a:spcBef>
              <a:spcAft>
                <a:spcPct val="0"/>
              </a:spcAft>
              <a:buChar char="»"/>
              <a:defRPr sz="3000">
                <a:solidFill>
                  <a:schemeClr val="tx1"/>
                </a:solidFill>
                <a:latin typeface="+mn-lt"/>
                <a:cs typeface="+mn-cs"/>
              </a:defRPr>
            </a:lvl7pPr>
            <a:lvl8pPr marL="5094465" indent="-339631" algn="l" rtl="0" fontAlgn="base">
              <a:spcBef>
                <a:spcPct val="20000"/>
              </a:spcBef>
              <a:spcAft>
                <a:spcPct val="0"/>
              </a:spcAft>
              <a:buChar char="»"/>
              <a:defRPr sz="3000">
                <a:solidFill>
                  <a:schemeClr val="tx1"/>
                </a:solidFill>
                <a:latin typeface="+mn-lt"/>
                <a:cs typeface="+mn-cs"/>
              </a:defRPr>
            </a:lvl8pPr>
            <a:lvl9pPr marL="5773727" indent="-339631" algn="l" rtl="0" fontAlgn="base">
              <a:spcBef>
                <a:spcPct val="20000"/>
              </a:spcBef>
              <a:spcAft>
                <a:spcPct val="0"/>
              </a:spcAft>
              <a:buChar char="»"/>
              <a:defRPr sz="3000">
                <a:solidFill>
                  <a:schemeClr val="tx1"/>
                </a:solidFill>
                <a:latin typeface="+mn-lt"/>
                <a:cs typeface="+mn-cs"/>
              </a:defRPr>
            </a:lvl9pPr>
          </a:lstStyle>
          <a:p>
            <a:pPr marL="0" indent="0">
              <a:buNone/>
              <a:defRPr/>
            </a:pPr>
            <a:r>
              <a:rPr lang="en-US" altLang="en-US" sz="2824" b="1" kern="0" dirty="0">
                <a:latin typeface="Times New Roman" panose="02020603050405020304" pitchFamily="18" charset="0"/>
                <a:cs typeface="Times New Roman" panose="02020603050405020304" pitchFamily="18" charset="0"/>
              </a:rPr>
              <a:t>2. </a:t>
            </a:r>
            <a:r>
              <a:rPr lang="en-US" altLang="en-US" sz="2824" b="1" kern="0" dirty="0" err="1">
                <a:latin typeface="Times New Roman" panose="02020603050405020304" pitchFamily="18" charset="0"/>
                <a:cs typeface="Times New Roman" panose="02020603050405020304" pitchFamily="18" charset="0"/>
              </a:rPr>
              <a:t>Cách</a:t>
            </a:r>
            <a:r>
              <a:rPr lang="en-US" altLang="en-US" sz="2824" b="1" kern="0" dirty="0">
                <a:latin typeface="Times New Roman" panose="02020603050405020304" pitchFamily="18" charset="0"/>
                <a:cs typeface="Times New Roman" panose="02020603050405020304" pitchFamily="18" charset="0"/>
              </a:rPr>
              <a:t> </a:t>
            </a:r>
            <a:r>
              <a:rPr lang="en-US" altLang="en-US" sz="2824" b="1" kern="0" dirty="0" err="1">
                <a:latin typeface="Times New Roman" panose="02020603050405020304" pitchFamily="18" charset="0"/>
                <a:cs typeface="Times New Roman" panose="02020603050405020304" pitchFamily="18" charset="0"/>
              </a:rPr>
              <a:t>đo</a:t>
            </a:r>
            <a:r>
              <a:rPr lang="en-US" altLang="en-US" sz="2824" b="1" kern="0" dirty="0">
                <a:latin typeface="Times New Roman" panose="02020603050405020304" pitchFamily="18" charset="0"/>
                <a:cs typeface="Times New Roman" panose="02020603050405020304" pitchFamily="18" charset="0"/>
              </a:rPr>
              <a:t> </a:t>
            </a:r>
            <a:r>
              <a:rPr lang="en-US" altLang="en-US" sz="2824" b="1" kern="0" dirty="0" err="1">
                <a:latin typeface="Times New Roman" panose="02020603050405020304" pitchFamily="18" charset="0"/>
                <a:cs typeface="Times New Roman" panose="02020603050405020304" pitchFamily="18" charset="0"/>
              </a:rPr>
              <a:t>khối</a:t>
            </a:r>
            <a:r>
              <a:rPr lang="en-US" altLang="en-US" sz="2824" b="1" kern="0" dirty="0">
                <a:latin typeface="Times New Roman" panose="02020603050405020304" pitchFamily="18" charset="0"/>
                <a:cs typeface="Times New Roman" panose="02020603050405020304" pitchFamily="18" charset="0"/>
              </a:rPr>
              <a:t> l</a:t>
            </a:r>
            <a:r>
              <a:rPr lang="vi-VN" altLang="en-US" sz="2824" b="1" kern="0" dirty="0">
                <a:latin typeface="Times New Roman" panose="02020603050405020304" pitchFamily="18" charset="0"/>
                <a:cs typeface="Times New Roman" panose="02020603050405020304" pitchFamily="18" charset="0"/>
              </a:rPr>
              <a:t>ư</a:t>
            </a:r>
            <a:r>
              <a:rPr lang="en-US" altLang="en-US" sz="2824" b="1" kern="0" dirty="0" err="1">
                <a:latin typeface="Times New Roman" panose="02020603050405020304" pitchFamily="18" charset="0"/>
                <a:cs typeface="Times New Roman" panose="02020603050405020304" pitchFamily="18" charset="0"/>
              </a:rPr>
              <a:t>ợng</a:t>
            </a:r>
            <a:endParaRPr lang="vi-VN" altLang="en-US" sz="2824" b="1"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672566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from="(-#ppt_w/2)" to="(#ppt_x)" calcmode="lin" valueType="num">
                                      <p:cBhvr>
                                        <p:cTn id="7" dur="600" fill="hold">
                                          <p:stCondLst>
                                            <p:cond delay="0"/>
                                          </p:stCondLst>
                                        </p:cTn>
                                        <p:tgtEl>
                                          <p:spTgt spid="20484"/>
                                        </p:tgtEl>
                                        <p:attrNameLst>
                                          <p:attrName>ppt_x</p:attrName>
                                        </p:attrNameLst>
                                      </p:cBhvr>
                                    </p:anim>
                                    <p:anim from="0" to="-1.0" calcmode="lin" valueType="num">
                                      <p:cBhvr>
                                        <p:cTn id="8" dur="200" decel="50000" autoRev="1" fill="hold">
                                          <p:stCondLst>
                                            <p:cond delay="600"/>
                                          </p:stCondLst>
                                        </p:cTn>
                                        <p:tgtEl>
                                          <p:spTgt spid="20484"/>
                                        </p:tgtEl>
                                        <p:attrNameLst>
                                          <p:attrName>xshear</p:attrName>
                                        </p:attrNameLst>
                                      </p:cBhvr>
                                    </p:anim>
                                    <p:animScale>
                                      <p:cBhvr>
                                        <p:cTn id="9" dur="200" decel="100000" autoRev="1" fill="hold">
                                          <p:stCondLst>
                                            <p:cond delay="600"/>
                                          </p:stCondLst>
                                        </p:cTn>
                                        <p:tgtEl>
                                          <p:spTgt spid="20484"/>
                                        </p:tgtEl>
                                      </p:cBhvr>
                                      <p:from x="100000" y="100000"/>
                                      <p:to x="80000" y="100000"/>
                                    </p:animScale>
                                    <p:anim by="(#ppt_h/3+#ppt_w*0.1)" calcmode="lin" valueType="num">
                                      <p:cBhvr additive="sum">
                                        <p:cTn id="10" dur="200" decel="100000" autoRev="1" fill="hold">
                                          <p:stCondLst>
                                            <p:cond delay="600"/>
                                          </p:stCondLst>
                                        </p:cTn>
                                        <p:tgtEl>
                                          <p:spTgt spid="20484"/>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0488"/>
                                        </p:tgtEl>
                                        <p:attrNameLst>
                                          <p:attrName>style.visibility</p:attrName>
                                        </p:attrNameLst>
                                      </p:cBhvr>
                                      <p:to>
                                        <p:strVal val="visible"/>
                                      </p:to>
                                    </p:set>
                                    <p:anim calcmode="lin" valueType="num">
                                      <p:cBhvr additive="base">
                                        <p:cTn id="15" dur="500" fill="hold"/>
                                        <p:tgtEl>
                                          <p:spTgt spid="20488"/>
                                        </p:tgtEl>
                                        <p:attrNameLst>
                                          <p:attrName>ppt_x</p:attrName>
                                        </p:attrNameLst>
                                      </p:cBhvr>
                                      <p:tavLst>
                                        <p:tav tm="0">
                                          <p:val>
                                            <p:strVal val="#ppt_x"/>
                                          </p:val>
                                        </p:tav>
                                        <p:tav tm="100000">
                                          <p:val>
                                            <p:strVal val="#ppt_x"/>
                                          </p:val>
                                        </p:tav>
                                      </p:tavLst>
                                    </p:anim>
                                    <p:anim calcmode="lin" valueType="num">
                                      <p:cBhvr additive="base">
                                        <p:cTn id="16"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489"/>
                                        </p:tgtEl>
                                        <p:attrNameLst>
                                          <p:attrName>style.visibility</p:attrName>
                                        </p:attrNameLst>
                                      </p:cBhvr>
                                      <p:to>
                                        <p:strVal val="visible"/>
                                      </p:to>
                                    </p:set>
                                    <p:anim calcmode="lin" valueType="num">
                                      <p:cBhvr additive="base">
                                        <p:cTn id="27" dur="500" fill="hold"/>
                                        <p:tgtEl>
                                          <p:spTgt spid="20489"/>
                                        </p:tgtEl>
                                        <p:attrNameLst>
                                          <p:attrName>ppt_x</p:attrName>
                                        </p:attrNameLst>
                                      </p:cBhvr>
                                      <p:tavLst>
                                        <p:tav tm="0">
                                          <p:val>
                                            <p:strVal val="#ppt_x"/>
                                          </p:val>
                                        </p:tav>
                                        <p:tav tm="100000">
                                          <p:val>
                                            <p:strVal val="#ppt_x"/>
                                          </p:val>
                                        </p:tav>
                                      </p:tavLst>
                                    </p:anim>
                                    <p:anim calcmode="lin" valueType="num">
                                      <p:cBhvr additive="base">
                                        <p:cTn id="28" dur="500" fill="hold"/>
                                        <p:tgtEl>
                                          <p:spTgt spid="204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8" grpId="0"/>
      <p:bldP spid="20489"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1734111" y="992654"/>
            <a:ext cx="4213412" cy="33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1647" b="1">
                <a:solidFill>
                  <a:srgbClr val="FF0000"/>
                </a:solidFill>
                <a:latin typeface="Times New Roman" panose="02020603050405020304" pitchFamily="18" charset="0"/>
                <a:cs typeface="Times New Roman" panose="02020603050405020304" pitchFamily="18" charset="0"/>
              </a:rPr>
              <a:t>CHỦ ĐỀ 2. CÁC PHÉP ĐO</a:t>
            </a:r>
            <a:endParaRPr lang="vi-VN" altLang="vi-VN" sz="1647" b="1">
              <a:solidFill>
                <a:srgbClr val="FF0000"/>
              </a:solidFill>
              <a:latin typeface="Times New Roman" panose="02020603050405020304" pitchFamily="18" charset="0"/>
              <a:cs typeface="Times New Roman" panose="02020603050405020304" pitchFamily="18" charset="0"/>
            </a:endParaRPr>
          </a:p>
        </p:txBody>
      </p:sp>
      <p:sp>
        <p:nvSpPr>
          <p:cNvPr id="45059" name="Text Box 4"/>
          <p:cNvSpPr txBox="1">
            <a:spLocks noChangeArrowheads="1"/>
          </p:cNvSpPr>
          <p:nvPr/>
        </p:nvSpPr>
        <p:spPr bwMode="auto">
          <a:xfrm>
            <a:off x="-9339" y="1326964"/>
            <a:ext cx="4213412" cy="33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vi-VN" altLang="vi-VN" sz="1647" b="1">
                <a:solidFill>
                  <a:srgbClr val="0000FF"/>
                </a:solidFill>
                <a:latin typeface="Times New Roman" panose="02020603050405020304" pitchFamily="18" charset="0"/>
                <a:cs typeface="Times New Roman" panose="02020603050405020304" pitchFamily="18" charset="0"/>
              </a:rPr>
              <a:t>II</a:t>
            </a:r>
            <a:r>
              <a:rPr lang="en-US" altLang="vi-VN" sz="1647" b="1">
                <a:solidFill>
                  <a:srgbClr val="0000FF"/>
                </a:solidFill>
                <a:latin typeface="Times New Roman" panose="02020603050405020304" pitchFamily="18" charset="0"/>
                <a:cs typeface="Times New Roman" panose="02020603050405020304" pitchFamily="18" charset="0"/>
              </a:rPr>
              <a:t>I</a:t>
            </a:r>
            <a:r>
              <a:rPr lang="vi-VN" altLang="vi-VN" sz="1647" b="1">
                <a:solidFill>
                  <a:srgbClr val="0000FF"/>
                </a:solidFill>
                <a:latin typeface="Times New Roman" panose="02020603050405020304" pitchFamily="18" charset="0"/>
                <a:cs typeface="Times New Roman" panose="02020603050405020304" pitchFamily="18" charset="0"/>
              </a:rPr>
              <a:t>: </a:t>
            </a:r>
            <a:r>
              <a:rPr lang="en-US" altLang="vi-VN" sz="1647" b="1">
                <a:solidFill>
                  <a:srgbClr val="0000FF"/>
                </a:solidFill>
                <a:latin typeface="Times New Roman" panose="02020603050405020304" pitchFamily="18" charset="0"/>
                <a:cs typeface="Times New Roman" panose="02020603050405020304" pitchFamily="18" charset="0"/>
              </a:rPr>
              <a:t>ĐO KHỐI LƯỢNG</a:t>
            </a:r>
            <a:endParaRPr lang="vi-VN" altLang="vi-VN" sz="1647" b="1">
              <a:solidFill>
                <a:srgbClr val="0000FF"/>
              </a:solidFill>
              <a:latin typeface="Times New Roman" panose="02020603050405020304" pitchFamily="18" charset="0"/>
              <a:cs typeface="Times New Roman" panose="02020603050405020304" pitchFamily="18" charset="0"/>
            </a:endParaRPr>
          </a:p>
        </p:txBody>
      </p:sp>
      <p:sp>
        <p:nvSpPr>
          <p:cNvPr id="45060" name="Rectangle 2"/>
          <p:cNvSpPr>
            <a:spLocks noChangeArrowheads="1"/>
          </p:cNvSpPr>
          <p:nvPr/>
        </p:nvSpPr>
        <p:spPr bwMode="auto">
          <a:xfrm>
            <a:off x="-26863" y="1661275"/>
            <a:ext cx="2307042" cy="22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ts val="971"/>
              </a:lnSpc>
            </a:pPr>
            <a:r>
              <a:rPr lang="en-US" altLang="en-US" sz="1647" b="1">
                <a:solidFill>
                  <a:srgbClr val="660033"/>
                </a:solidFill>
                <a:latin typeface="Times New Roman" panose="02020603050405020304" pitchFamily="18" charset="0"/>
                <a:cs typeface="Times New Roman" panose="02020603050405020304" pitchFamily="18" charset="0"/>
              </a:rPr>
              <a:t>1. Đơn vị đo khối lượng</a:t>
            </a:r>
            <a:endParaRPr lang="en-US" altLang="en-US" sz="1647">
              <a:solidFill>
                <a:srgbClr val="660033"/>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5061" name="Rectangle 3"/>
          <p:cNvSpPr>
            <a:spLocks noChangeArrowheads="1"/>
          </p:cNvSpPr>
          <p:nvPr/>
        </p:nvSpPr>
        <p:spPr bwMode="auto">
          <a:xfrm>
            <a:off x="82179" y="1859246"/>
            <a:ext cx="8513669" cy="66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ts val="530"/>
              </a:spcAft>
            </a:pPr>
            <a:r>
              <a:rPr lang="en-US" altLang="en-US" sz="1647" b="1">
                <a:solidFill>
                  <a:srgbClr val="000000"/>
                </a:solidFill>
                <a:latin typeface="Times New Roman" panose="02020603050405020304" pitchFamily="18" charset="0"/>
                <a:cs typeface="Times New Roman" panose="02020603050405020304" pitchFamily="18" charset="0"/>
              </a:rPr>
              <a:t>- Đơn vị đo khối lượng là kilôgam, kí hiệu là: kg.</a:t>
            </a:r>
            <a:endParaRPr lang="en-US" altLang="en-US" sz="1647" b="1">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530"/>
              </a:spcAft>
            </a:pPr>
            <a:r>
              <a:rPr lang="en-US" altLang="en-US" sz="1647" b="1">
                <a:solidFill>
                  <a:srgbClr val="000000"/>
                </a:solidFill>
                <a:latin typeface="Times New Roman" panose="02020603050405020304" pitchFamily="18" charset="0"/>
                <a:cs typeface="Times New Roman" panose="02020603050405020304" pitchFamily="18" charset="0"/>
              </a:rPr>
              <a:t>- Ngoài ra, người ta còn dùng những đơn vị đo khối lượng nhỏ hơn hoặc lớn hơn kg.</a:t>
            </a:r>
            <a:endParaRPr lang="en-US" altLang="en-US" sz="1647" b="1">
              <a:latin typeface="Times New Roman" panose="02020603050405020304" pitchFamily="18" charset="0"/>
              <a:cs typeface="Calibri" panose="020F0502020204030204" pitchFamily="34" charset="0"/>
            </a:endParaRPr>
          </a:p>
        </p:txBody>
      </p:sp>
      <p:sp>
        <p:nvSpPr>
          <p:cNvPr id="45062" name="Rectangle 1"/>
          <p:cNvSpPr>
            <a:spLocks noChangeArrowheads="1"/>
          </p:cNvSpPr>
          <p:nvPr/>
        </p:nvSpPr>
        <p:spPr bwMode="auto">
          <a:xfrm>
            <a:off x="-18498" y="2551208"/>
            <a:ext cx="2170787" cy="22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ts val="971"/>
              </a:lnSpc>
            </a:pPr>
            <a:r>
              <a:rPr lang="en-US" altLang="en-US" sz="1647" b="1">
                <a:solidFill>
                  <a:srgbClr val="660033"/>
                </a:solidFill>
                <a:latin typeface="Times New Roman" panose="02020603050405020304" pitchFamily="18" charset="0"/>
                <a:cs typeface="Times New Roman" panose="02020603050405020304" pitchFamily="18" charset="0"/>
              </a:rPr>
              <a:t>2. Cách đo khối lượng</a:t>
            </a:r>
            <a:endParaRPr lang="en-US" altLang="en-US" sz="1647">
              <a:solidFill>
                <a:srgbClr val="660033"/>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a:spLocks noChangeArrowheads="1"/>
          </p:cNvSpPr>
          <p:nvPr/>
        </p:nvSpPr>
        <p:spPr bwMode="auto">
          <a:xfrm>
            <a:off x="82176" y="2803338"/>
            <a:ext cx="8640670" cy="34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1647" b="1">
                <a:solidFill>
                  <a:srgbClr val="006600"/>
                </a:solidFill>
                <a:latin typeface="Times New Roman" panose="02020603050405020304" pitchFamily="18" charset="0"/>
                <a:cs typeface="Times New Roman" panose="02020603050405020304" pitchFamily="18" charset="0"/>
              </a:rPr>
              <a:t>1. Hãy cho biết vị trí nhìn cân như bạn A và bạn C (hình 3.8) thì kết quả thay đổi thế nào?</a:t>
            </a:r>
            <a:endParaRPr lang="en-US" altLang="en-US" sz="1647" b="1">
              <a:solidFill>
                <a:srgbClr val="006600"/>
              </a:solidFill>
              <a:latin typeface="Times New Roman" panose="02020603050405020304" pitchFamily="18" charset="0"/>
              <a:cs typeface="Times New Roman" panose="02020603050405020304" pitchFamily="18" charset="0"/>
            </a:endParaRPr>
          </a:p>
        </p:txBody>
      </p:sp>
      <p:pic>
        <p:nvPicPr>
          <p:cNvPr id="53250" name="Picture 2"/>
          <p:cNvPicPr>
            <a:picLocks noChangeAspect="1" noChangeArrowheads="1"/>
          </p:cNvPicPr>
          <p:nvPr/>
        </p:nvPicPr>
        <p:blipFill>
          <a:blip r:embed="rId2"/>
          <a:srcRect/>
          <a:stretch>
            <a:fillRect/>
          </a:stretch>
        </p:blipFill>
        <p:spPr bwMode="auto">
          <a:xfrm>
            <a:off x="46692" y="3120839"/>
            <a:ext cx="2909794" cy="27286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a:spLocks noChangeArrowheads="1"/>
          </p:cNvSpPr>
          <p:nvPr/>
        </p:nvSpPr>
        <p:spPr bwMode="auto">
          <a:xfrm>
            <a:off x="3005044" y="3132044"/>
            <a:ext cx="4572000" cy="110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1647" b="1">
                <a:solidFill>
                  <a:srgbClr val="0000FF"/>
                </a:solidFill>
                <a:latin typeface="Times New Roman" panose="02020603050405020304" pitchFamily="18" charset="0"/>
                <a:cs typeface="Times New Roman" panose="02020603050405020304" pitchFamily="18" charset="0"/>
              </a:rPr>
              <a:t>1.Nếu đứng ở vị trí nhìn cân như bạn A và C thì kết quả không chính xác:</a:t>
            </a:r>
          </a:p>
          <a:p>
            <a:r>
              <a:rPr lang="vi-VN" altLang="en-US" sz="1647" b="1">
                <a:solidFill>
                  <a:srgbClr val="0000FF"/>
                </a:solidFill>
                <a:latin typeface="Times New Roman" panose="02020603050405020304" pitchFamily="18" charset="0"/>
                <a:cs typeface="Times New Roman" panose="02020603050405020304" pitchFamily="18" charset="0"/>
              </a:rPr>
              <a:t>+ Vị trí A: kết quả nhỏ hơn 250g</a:t>
            </a:r>
          </a:p>
          <a:p>
            <a:r>
              <a:rPr lang="vi-VN" altLang="en-US" sz="1647" b="1">
                <a:solidFill>
                  <a:srgbClr val="0000FF"/>
                </a:solidFill>
                <a:latin typeface="Times New Roman" panose="02020603050405020304" pitchFamily="18" charset="0"/>
                <a:cs typeface="Times New Roman" panose="02020603050405020304" pitchFamily="18" charset="0"/>
              </a:rPr>
              <a:t>+ Vị trí C: kết quả lớn hơn 250g.</a:t>
            </a:r>
          </a:p>
        </p:txBody>
      </p:sp>
      <p:sp>
        <p:nvSpPr>
          <p:cNvPr id="10" name="Rectangle 9"/>
          <p:cNvSpPr>
            <a:spLocks noChangeArrowheads="1"/>
          </p:cNvSpPr>
          <p:nvPr/>
        </p:nvSpPr>
        <p:spPr bwMode="auto">
          <a:xfrm>
            <a:off x="3007846" y="4207809"/>
            <a:ext cx="6053978" cy="34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1647" b="1" i="1">
                <a:solidFill>
                  <a:srgbClr val="006600"/>
                </a:solidFill>
                <a:latin typeface="Times New Roman" panose="02020603050405020304" pitchFamily="18" charset="0"/>
                <a:cs typeface="Times New Roman" panose="02020603050405020304" pitchFamily="18" charset="0"/>
              </a:rPr>
              <a:t>2. Hãy cho biết cách đặt mắt nhìn đúng và đọc đúng chỉ số của cân.</a:t>
            </a:r>
            <a:endParaRPr lang="en-US" altLang="en-US" sz="1647" b="1" i="1">
              <a:solidFill>
                <a:srgbClr val="00660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3007846" y="4509437"/>
            <a:ext cx="4572000" cy="139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1412" b="1">
                <a:solidFill>
                  <a:srgbClr val="0000FF"/>
                </a:solidFill>
                <a:latin typeface="Times New Roman" panose="02020603050405020304" pitchFamily="18" charset="0"/>
                <a:cs typeface="Times New Roman" panose="02020603050405020304" pitchFamily="18" charset="0"/>
              </a:rPr>
              <a:t>2.Cách đặt mắt nhìn đúng và đọc đúng chỉ số của cân là:</a:t>
            </a:r>
          </a:p>
          <a:p>
            <a:r>
              <a:rPr lang="vi-VN" altLang="en-US" sz="1412" b="1">
                <a:solidFill>
                  <a:srgbClr val="0000FF"/>
                </a:solidFill>
                <a:latin typeface="Times New Roman" panose="02020603050405020304" pitchFamily="18" charset="0"/>
                <a:cs typeface="Times New Roman" panose="02020603050405020304" pitchFamily="18" charset="0"/>
              </a:rPr>
              <a:t>- Điều chỉnh để kim cân chỉ đúng vạch số 0</a:t>
            </a:r>
          </a:p>
          <a:p>
            <a:r>
              <a:rPr lang="vi-VN" altLang="en-US" sz="1412" b="1">
                <a:solidFill>
                  <a:srgbClr val="0000FF"/>
                </a:solidFill>
                <a:latin typeface="Times New Roman" panose="02020603050405020304" pitchFamily="18" charset="0"/>
                <a:cs typeface="Times New Roman" panose="02020603050405020304" pitchFamily="18" charset="0"/>
              </a:rPr>
              <a:t>- Đặt vật lên đĩa cân</a:t>
            </a:r>
          </a:p>
          <a:p>
            <a:r>
              <a:rPr lang="vi-VN" altLang="en-US" sz="1412" b="1">
                <a:solidFill>
                  <a:srgbClr val="0000FF"/>
                </a:solidFill>
                <a:latin typeface="Times New Roman" panose="02020603050405020304" pitchFamily="18" charset="0"/>
                <a:cs typeface="Times New Roman" panose="02020603050405020304" pitchFamily="18" charset="0"/>
              </a:rPr>
              <a:t>- Đặt mắt nhìn theo hướng vuông góc với mặt số để ghi chỉ số kim cân theo vạch chia gần nhất. Khối lượng của vật đem cân là số chỉ của kim cân.</a:t>
            </a:r>
          </a:p>
        </p:txBody>
      </p:sp>
    </p:spTree>
    <p:extLst>
      <p:ext uri="{BB962C8B-B14F-4D97-AF65-F5344CB8AC3E}">
        <p14:creationId xmlns:p14="http://schemas.microsoft.com/office/powerpoint/2010/main" val="669354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53250"/>
                                        </p:tgtEl>
                                        <p:attrNameLst>
                                          <p:attrName>style.visibility</p:attrName>
                                        </p:attrNameLst>
                                      </p:cBhvr>
                                      <p:to>
                                        <p:strVal val="visible"/>
                                      </p:to>
                                    </p:set>
                                    <p:animEffect transition="in" filter="wheel(1)">
                                      <p:cBhvr>
                                        <p:cTn id="12" dur="2000"/>
                                        <p:tgtEl>
                                          <p:spTgt spid="532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559363" y="1490383"/>
            <a:ext cx="8083177" cy="4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vi-VN" sz="2294" b="1">
                <a:solidFill>
                  <a:srgbClr val="FF0000"/>
                </a:solidFill>
                <a:latin typeface="Times New Roman" panose="02020603050405020304" pitchFamily="18" charset="0"/>
                <a:cs typeface="Times New Roman" panose="02020603050405020304" pitchFamily="18" charset="0"/>
              </a:rPr>
              <a:t> </a:t>
            </a:r>
            <a:r>
              <a:rPr lang="en-US" altLang="vi-VN" sz="2294" b="1" i="1">
                <a:solidFill>
                  <a:srgbClr val="FF0000"/>
                </a:solidFill>
                <a:latin typeface="Times New Roman" panose="02020603050405020304" pitchFamily="18" charset="0"/>
                <a:cs typeface="Times New Roman" panose="02020603050405020304" pitchFamily="18" charset="0"/>
              </a:rPr>
              <a:t>Trải nghiệm: Pha một cốc trà quất (trà tắc)</a:t>
            </a:r>
            <a:endParaRPr lang="vi-VN" altLang="vi-VN" sz="2294" b="1">
              <a:solidFill>
                <a:srgbClr val="FF0000"/>
              </a:solidFill>
              <a:latin typeface="Times New Roman" panose="02020603050405020304" pitchFamily="18" charset="0"/>
              <a:cs typeface="Times New Roman" panose="02020603050405020304" pitchFamily="18" charset="0"/>
            </a:endParaRPr>
          </a:p>
        </p:txBody>
      </p:sp>
      <p:sp>
        <p:nvSpPr>
          <p:cNvPr id="5" name="Text Box 4"/>
          <p:cNvSpPr txBox="1">
            <a:spLocks noChangeArrowheads="1"/>
          </p:cNvSpPr>
          <p:nvPr/>
        </p:nvSpPr>
        <p:spPr bwMode="auto">
          <a:xfrm>
            <a:off x="530414" y="2116047"/>
            <a:ext cx="8083177" cy="308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3" tIns="39956" rIns="79913" bIns="3995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vi-VN" altLang="vi-VN" sz="2294" b="1">
                <a:latin typeface="Times New Roman" panose="02020603050405020304" pitchFamily="18" charset="0"/>
                <a:cs typeface="Times New Roman" panose="02020603050405020304" pitchFamily="18" charset="0"/>
              </a:rPr>
              <a:t> </a:t>
            </a:r>
            <a:r>
              <a:rPr lang="en-US" altLang="vi-VN" sz="2294" b="1" i="1">
                <a:latin typeface="Times New Roman" panose="02020603050405020304" pitchFamily="18" charset="0"/>
                <a:cs typeface="Times New Roman" panose="02020603050405020304" pitchFamily="18" charset="0"/>
              </a:rPr>
              <a:t>Nguyên liệu gồm: </a:t>
            </a:r>
          </a:p>
          <a:p>
            <a:pPr eaLnBrk="1" hangingPunct="1">
              <a:spcBef>
                <a:spcPct val="50000"/>
              </a:spcBef>
            </a:pPr>
            <a:r>
              <a:rPr lang="en-US" altLang="vi-VN" sz="2294" b="1" i="1">
                <a:latin typeface="Times New Roman" panose="02020603050405020304" pitchFamily="18" charset="0"/>
                <a:cs typeface="Times New Roman" panose="02020603050405020304" pitchFamily="18" charset="0"/>
              </a:rPr>
              <a:t>		 + 50g đường (vàng, trắng)</a:t>
            </a:r>
          </a:p>
          <a:p>
            <a:pPr eaLnBrk="1" hangingPunct="1">
              <a:spcBef>
                <a:spcPct val="50000"/>
              </a:spcBef>
            </a:pPr>
            <a:r>
              <a:rPr lang="en-US" altLang="vi-VN" sz="2294" b="1" i="1">
                <a:latin typeface="Times New Roman" panose="02020603050405020304" pitchFamily="18" charset="0"/>
                <a:cs typeface="Times New Roman" panose="02020603050405020304" pitchFamily="18" charset="0"/>
              </a:rPr>
              <a:t>		 + 50g quất </a:t>
            </a:r>
          </a:p>
          <a:p>
            <a:pPr eaLnBrk="1" hangingPunct="1">
              <a:spcBef>
                <a:spcPct val="50000"/>
              </a:spcBef>
            </a:pPr>
            <a:r>
              <a:rPr lang="en-US" altLang="vi-VN" sz="2294" b="1" i="1">
                <a:latin typeface="Times New Roman" panose="02020603050405020304" pitchFamily="18" charset="0"/>
                <a:cs typeface="Times New Roman" panose="02020603050405020304" pitchFamily="18" charset="0"/>
              </a:rPr>
              <a:t>		 + 200ml nước trà</a:t>
            </a:r>
          </a:p>
          <a:p>
            <a:pPr eaLnBrk="1" hangingPunct="1">
              <a:spcBef>
                <a:spcPct val="50000"/>
              </a:spcBef>
            </a:pPr>
            <a:r>
              <a:rPr lang="en-US" altLang="vi-VN" sz="2294" b="1" i="1">
                <a:solidFill>
                  <a:srgbClr val="FF0000"/>
                </a:solidFill>
                <a:latin typeface="Times New Roman" panose="02020603050405020304" pitchFamily="18" charset="0"/>
                <a:cs typeface="Times New Roman" panose="02020603050405020304" pitchFamily="18" charset="0"/>
              </a:rPr>
              <a:t>Chú ý:</a:t>
            </a:r>
            <a:r>
              <a:rPr lang="en-US" altLang="vi-VN" sz="2294" b="1" i="1">
                <a:latin typeface="Times New Roman" panose="02020603050405020304" pitchFamily="18" charset="0"/>
                <a:cs typeface="Times New Roman" panose="02020603050405020304" pitchFamily="18" charset="0"/>
              </a:rPr>
              <a:t> </a:t>
            </a:r>
          </a:p>
          <a:p>
            <a:pPr eaLnBrk="1" hangingPunct="1">
              <a:spcBef>
                <a:spcPct val="50000"/>
              </a:spcBef>
            </a:pPr>
            <a:r>
              <a:rPr lang="en-US" altLang="vi-VN" sz="2294" b="1" i="1">
                <a:latin typeface="Times New Roman" panose="02020603050405020304" pitchFamily="18" charset="0"/>
                <a:cs typeface="Times New Roman" panose="02020603050405020304" pitchFamily="18" charset="0"/>
              </a:rPr>
              <a:t>	Tuỳ theo sở thích có thể cho thêm đá</a:t>
            </a:r>
            <a:endParaRPr lang="vi-VN" altLang="vi-VN" sz="2294" b="1">
              <a:latin typeface="Times New Roman" panose="02020603050405020304" pitchFamily="18" charset="0"/>
              <a:cs typeface="Times New Roman" panose="02020603050405020304" pitchFamily="18" charset="0"/>
            </a:endParaRPr>
          </a:p>
        </p:txBody>
      </p:sp>
      <p:pic>
        <p:nvPicPr>
          <p:cNvPr id="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8981" y="2285067"/>
            <a:ext cx="3388845" cy="210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16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TotalTime>
  <Words>1216</Words>
  <Application>Microsoft Office PowerPoint</Application>
  <PresentationFormat>On-screen Show (4:3)</PresentationFormat>
  <Paragraphs>130</Paragraphs>
  <Slides>18</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Arial</vt:lpstr>
      <vt:lpstr>Calibri</vt:lpstr>
      <vt:lpstr>Calibri Light</vt:lpstr>
      <vt:lpstr>Times New Roman</vt:lpstr>
      <vt:lpstr>VNI-Times</vt:lpstr>
      <vt:lpstr>Wingdings</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NHỚ</vt:lpstr>
      <vt:lpstr>PowerPoint Presentation</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cp:revision>
  <dcterms:created xsi:type="dcterms:W3CDTF">2022-09-14T09:51:50Z</dcterms:created>
  <dcterms:modified xsi:type="dcterms:W3CDTF">2022-09-17T03:00:25Z</dcterms:modified>
</cp:coreProperties>
</file>