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2" r:id="rId3"/>
    <p:sldId id="257" r:id="rId4"/>
    <p:sldId id="267" r:id="rId5"/>
    <p:sldId id="266" r:id="rId6"/>
    <p:sldId id="268" r:id="rId7"/>
    <p:sldId id="269" r:id="rId8"/>
    <p:sldId id="270" r:id="rId9"/>
    <p:sldId id="273" r:id="rId10"/>
    <p:sldId id="272" r:id="rId11"/>
    <p:sldId id="271" r:id="rId12"/>
    <p:sldId id="274" r:id="rId13"/>
    <p:sldId id="263" r:id="rId14"/>
    <p:sldId id="275" r:id="rId15"/>
    <p:sldId id="276" r:id="rId16"/>
    <p:sldId id="277" r:id="rId17"/>
    <p:sldId id="278" r:id="rId18"/>
    <p:sldId id="279" r:id="rId19"/>
    <p:sldId id="330" r:id="rId20"/>
    <p:sldId id="280" r:id="rId21"/>
    <p:sldId id="281" r:id="rId22"/>
    <p:sldId id="282" r:id="rId23"/>
    <p:sldId id="331" r:id="rId24"/>
    <p:sldId id="283" r:id="rId25"/>
    <p:sldId id="258" r:id="rId26"/>
    <p:sldId id="284" r:id="rId27"/>
    <p:sldId id="285" r:id="rId28"/>
    <p:sldId id="286" r:id="rId29"/>
    <p:sldId id="260" r:id="rId30"/>
    <p:sldId id="287" r:id="rId31"/>
    <p:sldId id="288" r:id="rId32"/>
    <p:sldId id="289" r:id="rId33"/>
    <p:sldId id="290" r:id="rId34"/>
    <p:sldId id="302" r:id="rId35"/>
    <p:sldId id="303" r:id="rId36"/>
    <p:sldId id="291" r:id="rId37"/>
    <p:sldId id="304" r:id="rId38"/>
    <p:sldId id="305" r:id="rId39"/>
    <p:sldId id="292" r:id="rId40"/>
    <p:sldId id="306" r:id="rId41"/>
    <p:sldId id="293" r:id="rId42"/>
    <p:sldId id="294" r:id="rId43"/>
    <p:sldId id="307" r:id="rId44"/>
    <p:sldId id="295" r:id="rId45"/>
    <p:sldId id="308" r:id="rId46"/>
    <p:sldId id="309" r:id="rId47"/>
    <p:sldId id="296" r:id="rId48"/>
    <p:sldId id="297" r:id="rId49"/>
    <p:sldId id="310" r:id="rId50"/>
    <p:sldId id="298" r:id="rId51"/>
    <p:sldId id="299" r:id="rId52"/>
    <p:sldId id="311" r:id="rId53"/>
    <p:sldId id="300" r:id="rId54"/>
    <p:sldId id="312" r:id="rId55"/>
    <p:sldId id="313" r:id="rId56"/>
    <p:sldId id="314" r:id="rId57"/>
    <p:sldId id="301" r:id="rId58"/>
    <p:sldId id="320" r:id="rId59"/>
    <p:sldId id="315" r:id="rId60"/>
    <p:sldId id="321" r:id="rId61"/>
    <p:sldId id="322" r:id="rId62"/>
    <p:sldId id="323" r:id="rId63"/>
    <p:sldId id="324" r:id="rId64"/>
    <p:sldId id="316" r:id="rId65"/>
    <p:sldId id="325" r:id="rId66"/>
    <p:sldId id="326" r:id="rId67"/>
    <p:sldId id="327" r:id="rId68"/>
    <p:sldId id="317" r:id="rId69"/>
    <p:sldId id="318" r:id="rId70"/>
    <p:sldId id="328" r:id="rId71"/>
    <p:sldId id="319" r:id="rId72"/>
    <p:sldId id="329" r:id="rId73"/>
    <p:sldId id="259" r:id="rId74"/>
  </p:sldIdLst>
  <p:sldSz cx="18288000" cy="10287000"/>
  <p:notesSz cx="6858000" cy="9144000"/>
  <p:embeddedFontLst>
    <p:embeddedFont>
      <p:font typeface="Calibri" panose="020F0502020204030204" pitchFamily="34" charset="0"/>
      <p:regular r:id="rId75"/>
      <p:bold r:id="rId76"/>
      <p:italic r:id="rId77"/>
      <p:boldItalic r:id="rId78"/>
    </p:embeddedFont>
    <p:embeddedFont>
      <p:font typeface="Cambria" panose="02040503050406030204" pitchFamily="18" charset="0"/>
      <p:regular r:id="rId79"/>
      <p:bold r:id="rId80"/>
      <p:italic r:id="rId81"/>
      <p:boldItalic r:id="rId82"/>
    </p:embeddedFont>
    <p:embeddedFont>
      <p:font typeface="Wedges" panose="020B0604020202020204"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C9B"/>
    <a:srgbClr val="F8EB9E"/>
    <a:srgbClr val="F4E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9" d="100"/>
          <a:sy n="49" d="100"/>
        </p:scale>
        <p:origin x="576" y="48"/>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ordwall.net/resource/31006914" TargetMode="External"/><Relationship Id="rId5" Type="http://schemas.openxmlformats.org/officeDocument/2006/relationships/image" Target="../media/image10.svg"/><Relationship Id="rId10" Type="http://schemas.openxmlformats.org/officeDocument/2006/relationships/hyperlink" Target="https://wordwall.net/resource/31454745" TargetMode="External"/><Relationship Id="rId4" Type="http://schemas.openxmlformats.org/officeDocument/2006/relationships/image" Target="../media/image9.pn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ordwall.net/resource/27149900" TargetMode="External"/><Relationship Id="rId5" Type="http://schemas.openxmlformats.org/officeDocument/2006/relationships/image" Target="../media/image10.svg"/><Relationship Id="rId10" Type="http://schemas.openxmlformats.org/officeDocument/2006/relationships/hyperlink" Target="https://wordwall.net/resource/58144016" TargetMode="External"/><Relationship Id="rId4" Type="http://schemas.openxmlformats.org/officeDocument/2006/relationships/image" Target="../media/image9.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ordwall.net/resource/22353271" TargetMode="External"/><Relationship Id="rId5" Type="http://schemas.openxmlformats.org/officeDocument/2006/relationships/image" Target="../media/image10.svg"/><Relationship Id="rId10" Type="http://schemas.openxmlformats.org/officeDocument/2006/relationships/hyperlink" Target="https://wordwall.net/resource/27524475" TargetMode="External"/><Relationship Id="rId4" Type="http://schemas.openxmlformats.org/officeDocument/2006/relationships/image" Target="../media/image9.png"/><Relationship Id="rId9"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microsoft.com/office/2007/relationships/media" Target="../media/media5.mp3"/><Relationship Id="rId7" Type="http://schemas.openxmlformats.org/officeDocument/2006/relationships/slideLayout" Target="../slideLayouts/slideLayout7.xml"/><Relationship Id="rId12"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18.png"/><Relationship Id="rId5" Type="http://schemas.microsoft.com/office/2007/relationships/media" Target="../media/media6.mp3"/><Relationship Id="rId10" Type="http://schemas.openxmlformats.org/officeDocument/2006/relationships/image" Target="../media/image17.png"/><Relationship Id="rId4" Type="http://schemas.openxmlformats.org/officeDocument/2006/relationships/audio" Target="../media/media5.mp3"/><Relationship Id="rId9"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image" Target="../media/image21.png"/><Relationship Id="rId3" Type="http://schemas.microsoft.com/office/2007/relationships/media" Target="../media/media8.mp3"/><Relationship Id="rId7" Type="http://schemas.microsoft.com/office/2007/relationships/media" Target="../media/media10.mp3"/><Relationship Id="rId12" Type="http://schemas.openxmlformats.org/officeDocument/2006/relationships/image" Target="../media/image20.png"/><Relationship Id="rId2" Type="http://schemas.openxmlformats.org/officeDocument/2006/relationships/audio" Target="../media/media7.mp3"/><Relationship Id="rId16" Type="http://schemas.openxmlformats.org/officeDocument/2006/relationships/image" Target="../media/image16.png"/><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4.svg"/><Relationship Id="rId5" Type="http://schemas.microsoft.com/office/2007/relationships/media" Target="../media/media9.mp3"/><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audio" Target="../media/media8.mp3"/><Relationship Id="rId9" Type="http://schemas.openxmlformats.org/officeDocument/2006/relationships/slideLayout" Target="../slideLayouts/slideLayout7.xml"/><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12.sv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2.sv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2.sv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2.sv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25.png"/><Relationship Id="rId3" Type="http://schemas.microsoft.com/office/2007/relationships/media" Target="../media/media12.mp3"/><Relationship Id="rId7" Type="http://schemas.microsoft.com/office/2007/relationships/media" Target="../media/media14.mp3"/><Relationship Id="rId12" Type="http://schemas.openxmlformats.org/officeDocument/2006/relationships/image" Target="../media/image24.png"/><Relationship Id="rId2" Type="http://schemas.openxmlformats.org/officeDocument/2006/relationships/audio" Target="../media/media11.mp3"/><Relationship Id="rId16" Type="http://schemas.openxmlformats.org/officeDocument/2006/relationships/image" Target="../media/image16.png"/><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4.svg"/><Relationship Id="rId5" Type="http://schemas.microsoft.com/office/2007/relationships/media" Target="../media/media13.mp3"/><Relationship Id="rId15" Type="http://schemas.openxmlformats.org/officeDocument/2006/relationships/image" Target="../media/image27.png"/><Relationship Id="rId10" Type="http://schemas.openxmlformats.org/officeDocument/2006/relationships/image" Target="../media/image3.png"/><Relationship Id="rId4" Type="http://schemas.openxmlformats.org/officeDocument/2006/relationships/audio" Target="../media/media12.mp3"/><Relationship Id="rId9" Type="http://schemas.openxmlformats.org/officeDocument/2006/relationships/slideLayout" Target="../slideLayouts/slideLayout7.xml"/><Relationship Id="rId1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svg"/></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media18.mp3"/><Relationship Id="rId13" Type="http://schemas.openxmlformats.org/officeDocument/2006/relationships/image" Target="../media/image10.svg"/><Relationship Id="rId18" Type="http://schemas.openxmlformats.org/officeDocument/2006/relationships/image" Target="../media/image16.png"/><Relationship Id="rId3" Type="http://schemas.microsoft.com/office/2007/relationships/media" Target="../media/media16.mp3"/><Relationship Id="rId7" Type="http://schemas.microsoft.com/office/2007/relationships/media" Target="../media/media18.mp3"/><Relationship Id="rId12" Type="http://schemas.openxmlformats.org/officeDocument/2006/relationships/image" Target="../media/image9.png"/><Relationship Id="rId17" Type="http://schemas.openxmlformats.org/officeDocument/2006/relationships/image" Target="../media/image31.jpeg"/><Relationship Id="rId2" Type="http://schemas.openxmlformats.org/officeDocument/2006/relationships/audio" Target="../media/media15.mp3"/><Relationship Id="rId16" Type="http://schemas.openxmlformats.org/officeDocument/2006/relationships/image" Target="../media/image30.png"/><Relationship Id="rId1" Type="http://schemas.microsoft.com/office/2007/relationships/media" Target="../media/media15.mp3"/><Relationship Id="rId6" Type="http://schemas.openxmlformats.org/officeDocument/2006/relationships/audio" Target="../media/media17.mp3"/><Relationship Id="rId11" Type="http://schemas.openxmlformats.org/officeDocument/2006/relationships/image" Target="../media/image4.svg"/><Relationship Id="rId5" Type="http://schemas.microsoft.com/office/2007/relationships/media" Target="../media/media17.mp3"/><Relationship Id="rId15" Type="http://schemas.openxmlformats.org/officeDocument/2006/relationships/image" Target="../media/image29.png"/><Relationship Id="rId10" Type="http://schemas.openxmlformats.org/officeDocument/2006/relationships/image" Target="../media/image3.png"/><Relationship Id="rId4" Type="http://schemas.openxmlformats.org/officeDocument/2006/relationships/audio" Target="../media/media16.mp3"/><Relationship Id="rId9" Type="http://schemas.openxmlformats.org/officeDocument/2006/relationships/slideLayout" Target="../slideLayouts/slideLayout7.xml"/><Relationship Id="rId1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audio" Target="../media/media22.mp3"/><Relationship Id="rId13" Type="http://schemas.openxmlformats.org/officeDocument/2006/relationships/image" Target="../media/image10.svg"/><Relationship Id="rId18" Type="http://schemas.openxmlformats.org/officeDocument/2006/relationships/image" Target="../media/image16.png"/><Relationship Id="rId3" Type="http://schemas.microsoft.com/office/2007/relationships/media" Target="../media/media20.mp3"/><Relationship Id="rId7" Type="http://schemas.microsoft.com/office/2007/relationships/media" Target="../media/media22.mp3"/><Relationship Id="rId12"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audio" Target="../media/media19.mp3"/><Relationship Id="rId16" Type="http://schemas.openxmlformats.org/officeDocument/2006/relationships/image" Target="../media/image34.png"/><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4.svg"/><Relationship Id="rId5" Type="http://schemas.microsoft.com/office/2007/relationships/media" Target="../media/media21.mp3"/><Relationship Id="rId1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audio" Target="../media/media20.mp3"/><Relationship Id="rId9" Type="http://schemas.openxmlformats.org/officeDocument/2006/relationships/slideLayout" Target="../slideLayouts/slideLayout7.xml"/><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D315891-9C2B-6FAF-4306-D9E5D733FC24}"/>
              </a:ext>
            </a:extLst>
          </p:cNvPr>
          <p:cNvSpPr txBox="1"/>
          <p:nvPr/>
        </p:nvSpPr>
        <p:spPr>
          <a:xfrm>
            <a:off x="5427302" y="3711383"/>
            <a:ext cx="2857500" cy="369332"/>
          </a:xfrm>
          <a:prstGeom prst="rect">
            <a:avLst/>
          </a:prstGeom>
          <a:noFill/>
        </p:spPr>
        <p:txBody>
          <a:bodyPr wrap="square" rtlCol="0">
            <a:spAutoFit/>
          </a:bodyPr>
          <a:lstStyle/>
          <a:p>
            <a:r>
              <a:rPr lang="en-US" dirty="0"/>
              <a:t>CT: 0869444191</a:t>
            </a:r>
          </a:p>
        </p:txBody>
      </p:sp>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0718164">
            <a:off x="-2888740" y="-578424"/>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597303" y="7651176"/>
            <a:ext cx="12449553" cy="3214248"/>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7651176"/>
            <a:ext cx="3501321" cy="4114800"/>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2275A7C0-78E7-4A89-8E07-EA172A8055EB}"/>
              </a:ext>
            </a:extLst>
          </p:cNvPr>
          <p:cNvGrpSpPr/>
          <p:nvPr/>
        </p:nvGrpSpPr>
        <p:grpSpPr>
          <a:xfrm rot="241844">
            <a:off x="3946192" y="2175148"/>
            <a:ext cx="11378557" cy="2037685"/>
            <a:chOff x="-3944751" y="3221120"/>
            <a:chExt cx="11378557" cy="2037685"/>
          </a:xfrm>
        </p:grpSpPr>
        <p:sp>
          <p:nvSpPr>
            <p:cNvPr id="8" name="Freeform 8"/>
            <p:cNvSpPr/>
            <p:nvPr/>
          </p:nvSpPr>
          <p:spPr>
            <a:xfrm rot="-298675">
              <a:off x="-2716025" y="3221120"/>
              <a:ext cx="8826936" cy="1980028"/>
            </a:xfrm>
            <a:custGeom>
              <a:avLst/>
              <a:gdLst/>
              <a:ahLst/>
              <a:cxnLst/>
              <a:rect l="l" t="t" r="r" b="b"/>
              <a:pathLst>
                <a:path w="11709841" h="1980028">
                  <a:moveTo>
                    <a:pt x="0" y="0"/>
                  </a:moveTo>
                  <a:lnTo>
                    <a:pt x="11709840" y="0"/>
                  </a:lnTo>
                  <a:lnTo>
                    <a:pt x="11709840" y="1980027"/>
                  </a:lnTo>
                  <a:lnTo>
                    <a:pt x="0" y="19800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rot="-237529">
              <a:off x="-3944751" y="3441000"/>
              <a:ext cx="11378557" cy="1817805"/>
            </a:xfrm>
            <a:prstGeom prst="rect">
              <a:avLst/>
            </a:prstGeom>
          </p:spPr>
          <p:txBody>
            <a:bodyPr lIns="0" tIns="0" rIns="0" bIns="0" rtlCol="0" anchor="t">
              <a:spAutoFit/>
            </a:bodyPr>
            <a:lstStyle/>
            <a:p>
              <a:pPr algn="ctr">
                <a:lnSpc>
                  <a:spcPts val="13877"/>
                </a:lnSpc>
              </a:pPr>
              <a:r>
                <a:rPr lang="en-US" sz="12501" spc="412" dirty="0">
                  <a:solidFill>
                    <a:srgbClr val="FFFFFF"/>
                  </a:solidFill>
                  <a:latin typeface="Wedges"/>
                </a:rPr>
                <a:t>UNIT 11. </a:t>
              </a:r>
            </a:p>
          </p:txBody>
        </p:sp>
      </p:grpSp>
      <p:grpSp>
        <p:nvGrpSpPr>
          <p:cNvPr id="16" name="Group 15">
            <a:extLst>
              <a:ext uri="{FF2B5EF4-FFF2-40B4-BE49-F238E27FC236}">
                <a16:creationId xmlns:a16="http://schemas.microsoft.com/office/drawing/2014/main" id="{F15C6E75-080C-4211-9DC8-AF19100524E5}"/>
              </a:ext>
            </a:extLst>
          </p:cNvPr>
          <p:cNvGrpSpPr/>
          <p:nvPr/>
        </p:nvGrpSpPr>
        <p:grpSpPr>
          <a:xfrm>
            <a:off x="-2309" y="4643942"/>
            <a:ext cx="18468423" cy="2142340"/>
            <a:chOff x="-2309" y="4643942"/>
            <a:chExt cx="18468423" cy="2142340"/>
          </a:xfrm>
        </p:grpSpPr>
        <p:sp>
          <p:nvSpPr>
            <p:cNvPr id="9" name="Freeform 9"/>
            <p:cNvSpPr/>
            <p:nvPr/>
          </p:nvSpPr>
          <p:spPr>
            <a:xfrm rot="158185">
              <a:off x="-2309" y="4643942"/>
              <a:ext cx="18293121" cy="1980028"/>
            </a:xfrm>
            <a:custGeom>
              <a:avLst/>
              <a:gdLst/>
              <a:ahLst/>
              <a:cxnLst/>
              <a:rect l="l" t="t" r="r" b="b"/>
              <a:pathLst>
                <a:path w="11709841" h="1980028">
                  <a:moveTo>
                    <a:pt x="0" y="0"/>
                  </a:moveTo>
                  <a:lnTo>
                    <a:pt x="11709840" y="0"/>
                  </a:lnTo>
                  <a:lnTo>
                    <a:pt x="11709840" y="1980027"/>
                  </a:lnTo>
                  <a:lnTo>
                    <a:pt x="0" y="1980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273974">
              <a:off x="272085" y="4968477"/>
              <a:ext cx="18194029" cy="1817805"/>
            </a:xfrm>
            <a:prstGeom prst="rect">
              <a:avLst/>
            </a:prstGeom>
          </p:spPr>
          <p:txBody>
            <a:bodyPr wrap="square" lIns="0" tIns="0" rIns="0" bIns="0" rtlCol="0" anchor="t">
              <a:spAutoFit/>
            </a:bodyPr>
            <a:lstStyle/>
            <a:p>
              <a:pPr algn="ctr">
                <a:lnSpc>
                  <a:spcPts val="13877"/>
                </a:lnSpc>
              </a:pPr>
              <a:r>
                <a:rPr lang="en-US" sz="12501" spc="412">
                  <a:solidFill>
                    <a:srgbClr val="FFFFFF"/>
                  </a:solidFill>
                  <a:latin typeface="Wedges"/>
                </a:rPr>
                <a:t>OUR GREENER WORLD</a:t>
              </a:r>
            </a:p>
          </p:txBody>
        </p:sp>
      </p:grpSp>
      <p:sp>
        <p:nvSpPr>
          <p:cNvPr id="14" name="Freeform 14"/>
          <p:cNvSpPr/>
          <p:nvPr/>
        </p:nvSpPr>
        <p:spPr>
          <a:xfrm rot="-10439930">
            <a:off x="16310264" y="-1314447"/>
            <a:ext cx="3501321" cy="4114800"/>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33399"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4">
            <a:extLst>
              <a:ext uri="{FF2B5EF4-FFF2-40B4-BE49-F238E27FC236}">
                <a16:creationId xmlns:a16="http://schemas.microsoft.com/office/drawing/2014/main" id="{3EFCD444-27C1-420E-AA9A-841A069CA77B}"/>
              </a:ext>
            </a:extLst>
          </p:cNvPr>
          <p:cNvGrpSpPr/>
          <p:nvPr/>
        </p:nvGrpSpPr>
        <p:grpSpPr>
          <a:xfrm>
            <a:off x="2961733" y="-14743"/>
            <a:ext cx="12364534" cy="1819721"/>
            <a:chOff x="3940289" y="666124"/>
            <a:chExt cx="10353408" cy="2519023"/>
          </a:xfrm>
        </p:grpSpPr>
        <p:sp>
          <p:nvSpPr>
            <p:cNvPr id="16" name="Freeform 6">
              <a:extLst>
                <a:ext uri="{FF2B5EF4-FFF2-40B4-BE49-F238E27FC236}">
                  <a16:creationId xmlns:a16="http://schemas.microsoft.com/office/drawing/2014/main" id="{FAD8ED63-E925-489C-97D2-A343F1D41CC9}"/>
                </a:ext>
              </a:extLst>
            </p:cNvPr>
            <p:cNvSpPr/>
            <p:nvPr/>
          </p:nvSpPr>
          <p:spPr>
            <a:xfrm rot="-18242">
              <a:off x="3940289" y="867914"/>
              <a:ext cx="10353408" cy="1750667"/>
            </a:xfrm>
            <a:custGeom>
              <a:avLst/>
              <a:gdLst/>
              <a:ahLst/>
              <a:cxnLst/>
              <a:rect l="l" t="t" r="r" b="b"/>
              <a:pathLst>
                <a:path w="10353408" h="1750667">
                  <a:moveTo>
                    <a:pt x="0" y="0"/>
                  </a:moveTo>
                  <a:lnTo>
                    <a:pt x="10353408" y="0"/>
                  </a:lnTo>
                  <a:lnTo>
                    <a:pt x="10353408" y="1750668"/>
                  </a:lnTo>
                  <a:lnTo>
                    <a:pt x="0" y="1750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1">
              <a:extLst>
                <a:ext uri="{FF2B5EF4-FFF2-40B4-BE49-F238E27FC236}">
                  <a16:creationId xmlns:a16="http://schemas.microsoft.com/office/drawing/2014/main" id="{73FA08E2-C205-4BC2-802B-DA4007708A0A}"/>
                </a:ext>
              </a:extLst>
            </p:cNvPr>
            <p:cNvSpPr txBox="1"/>
            <p:nvPr/>
          </p:nvSpPr>
          <p:spPr>
            <a:xfrm rot="42902">
              <a:off x="4345248" y="666124"/>
              <a:ext cx="9543489" cy="2519023"/>
            </a:xfrm>
            <a:prstGeom prst="rect">
              <a:avLst/>
            </a:prstGeom>
          </p:spPr>
          <p:txBody>
            <a:bodyPr lIns="0" tIns="0" rIns="0" bIns="0" rtlCol="0" anchor="t">
              <a:spAutoFit/>
            </a:bodyPr>
            <a:lstStyle/>
            <a:p>
              <a:pPr algn="ctr">
                <a:lnSpc>
                  <a:spcPts val="10227"/>
                </a:lnSpc>
              </a:pPr>
              <a:r>
                <a:rPr lang="vi-VN" sz="6000" b="1" spc="304" dirty="0">
                  <a:solidFill>
                    <a:srgbClr val="FFFFFF"/>
                  </a:solidFill>
                  <a:latin typeface="Calibri" panose="020F0502020204030204" pitchFamily="34" charset="0"/>
                  <a:ea typeface="Calibri" panose="020F0502020204030204" pitchFamily="34" charset="0"/>
                  <a:cs typeface="Calibri" panose="020F0502020204030204" pitchFamily="34" charset="0"/>
                </a:rPr>
                <a:t>Một số động từ thường gặp</a:t>
              </a:r>
              <a:endParaRPr lang="en-US" sz="6000" b="1" spc="304"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BB50DFEE-9880-4749-9988-0210058DEBCF}"/>
              </a:ext>
            </a:extLst>
          </p:cNvPr>
          <p:cNvSpPr txBox="1"/>
          <p:nvPr/>
        </p:nvSpPr>
        <p:spPr>
          <a:xfrm>
            <a:off x="1390120" y="2060042"/>
            <a:ext cx="8229600" cy="7284558"/>
          </a:xfrm>
          <a:prstGeom prst="rect">
            <a:avLst/>
          </a:prstGeom>
          <a:noFill/>
        </p:spPr>
        <p:txBody>
          <a:bodyPr wrap="square">
            <a:spAutoFit/>
          </a:bodyPr>
          <a:lstStyle/>
          <a:p>
            <a:pPr marL="1143000" marR="0" indent="-1143000" algn="just">
              <a:lnSpc>
                <a:spcPct val="150000"/>
              </a:lnSpc>
              <a:spcBef>
                <a:spcPts val="0"/>
              </a:spcBef>
              <a:spcAft>
                <a:spcPts val="800"/>
              </a:spcAft>
              <a:buFont typeface="+mj-lt"/>
              <a:buAutoNum type="arabicPeriod"/>
            </a:pPr>
            <a:r>
              <a:rPr lang="en-US" sz="6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contaminate</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gn="just">
              <a:lnSpc>
                <a:spcPct val="150000"/>
              </a:lnSpc>
              <a:spcBef>
                <a:spcPts val="0"/>
              </a:spcBef>
              <a:spcAft>
                <a:spcPts val="800"/>
              </a:spcAft>
              <a:buFont typeface="+mj-lt"/>
              <a:buAutoNum type="arabicPeriod"/>
            </a:pPr>
            <a:r>
              <a:rPr lang="en-US" sz="6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control</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gn="just">
              <a:lnSpc>
                <a:spcPct val="150000"/>
              </a:lnSpc>
              <a:spcBef>
                <a:spcPts val="0"/>
              </a:spcBef>
              <a:spcAft>
                <a:spcPts val="800"/>
              </a:spcAft>
              <a:buFont typeface="+mj-lt"/>
              <a:buAutoNum type="arabicPeriod"/>
            </a:pPr>
            <a:r>
              <a:rPr lang="en-US" sz="6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destroy</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gn="just">
              <a:lnSpc>
                <a:spcPct val="150000"/>
              </a:lnSpc>
              <a:spcBef>
                <a:spcPts val="0"/>
              </a:spcBef>
              <a:spcAft>
                <a:spcPts val="800"/>
              </a:spcAft>
              <a:buFont typeface="+mj-lt"/>
              <a:buAutoNum type="arabicPeriod"/>
            </a:pPr>
            <a:r>
              <a:rPr lang="en-US" sz="6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preserve biodiversity</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gn="just">
              <a:lnSpc>
                <a:spcPct val="150000"/>
              </a:lnSpc>
              <a:spcBef>
                <a:spcPts val="0"/>
              </a:spcBef>
              <a:spcAft>
                <a:spcPts val="800"/>
              </a:spcAft>
              <a:buFont typeface="+mj-lt"/>
              <a:buAutoNum type="arabicPeriod"/>
            </a:pPr>
            <a:endParaRPr lang="en-US" sz="6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4BD7E08-871F-474D-B9D0-CB15FBD3339B}"/>
              </a:ext>
            </a:extLst>
          </p:cNvPr>
          <p:cNvSpPr txBox="1"/>
          <p:nvPr/>
        </p:nvSpPr>
        <p:spPr>
          <a:xfrm>
            <a:off x="11049000" y="2009976"/>
            <a:ext cx="10163174" cy="5796972"/>
          </a:xfrm>
          <a:prstGeom prst="rect">
            <a:avLst/>
          </a:prstGeom>
          <a:noFill/>
        </p:spPr>
        <p:txBody>
          <a:bodyPr wrap="square">
            <a:spAutoFit/>
          </a:bodyPr>
          <a:lstStyle/>
          <a:p>
            <a:pPr marL="1143000" marR="0" lvl="0" indent="-1143000" algn="just" defTabSz="914400" rtl="0" eaLnBrk="1" fontAlgn="auto" latinLnBrk="0" hangingPunct="1">
              <a:lnSpc>
                <a:spcPct val="150000"/>
              </a:lnSpc>
              <a:spcBef>
                <a:spcPts val="0"/>
              </a:spcBef>
              <a:spcAft>
                <a:spcPts val="800"/>
              </a:spcAft>
              <a:buClrTx/>
              <a:buSzTx/>
              <a:buFont typeface="+mj-lt"/>
              <a:buAutoNum type="arabicPeriod" startAt="5"/>
              <a:tabLst/>
              <a:defRPr/>
            </a:pPr>
            <a:r>
              <a:rPr kumimoji="0" lang="en-US"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recycle</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143000" marR="0" lvl="0" indent="-1143000" algn="just" defTabSz="914400" rtl="0" eaLnBrk="1" fontAlgn="auto" latinLnBrk="0" hangingPunct="1">
              <a:lnSpc>
                <a:spcPct val="150000"/>
              </a:lnSpc>
              <a:spcBef>
                <a:spcPts val="0"/>
              </a:spcBef>
              <a:spcAft>
                <a:spcPts val="800"/>
              </a:spcAft>
              <a:buClrTx/>
              <a:buSzTx/>
              <a:buFont typeface="+mj-lt"/>
              <a:buAutoNum type="arabicPeriod" startAt="5"/>
              <a:tabLst/>
              <a:defRPr/>
            </a:pPr>
            <a:r>
              <a:rPr kumimoji="0" lang="en-US"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reduce</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143000" marR="0" lvl="0" indent="-1143000" algn="just" defTabSz="914400" rtl="0" eaLnBrk="1" fontAlgn="auto" latinLnBrk="0" hangingPunct="1">
              <a:lnSpc>
                <a:spcPct val="150000"/>
              </a:lnSpc>
              <a:spcBef>
                <a:spcPts val="0"/>
              </a:spcBef>
              <a:spcAft>
                <a:spcPts val="800"/>
              </a:spcAft>
              <a:buClrTx/>
              <a:buSzTx/>
              <a:buFont typeface="+mj-lt"/>
              <a:buAutoNum type="arabicPeriod" startAt="5"/>
              <a:tabLst/>
              <a:defRPr/>
            </a:pPr>
            <a:r>
              <a:rPr kumimoji="0" lang="en-US"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reuse</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143000" marR="0" lvl="0" indent="-11430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US"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reusable</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76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barn(inVertical)">
                                      <p:cBhvr>
                                        <p:cTn id="21" dur="500"/>
                                        <p:tgtEl>
                                          <p:spTgt spid="2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xEl>
                                              <p:pRg st="1" end="1"/>
                                            </p:txEl>
                                          </p:spTgt>
                                        </p:tgtEl>
                                        <p:attrNameLst>
                                          <p:attrName>style.visibility</p:attrName>
                                        </p:attrNameLst>
                                      </p:cBhvr>
                                      <p:to>
                                        <p:strVal val="visible"/>
                                      </p:to>
                                    </p:set>
                                    <p:animEffect transition="in" filter="barn(inVertical)">
                                      <p:cBhvr>
                                        <p:cTn id="26" dur="500"/>
                                        <p:tgtEl>
                                          <p:spTgt spid="2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barn(inVertical)">
                                      <p:cBhvr>
                                        <p:cTn id="31" dur="500"/>
                                        <p:tgtEl>
                                          <p:spTgt spid="2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xEl>
                                              <p:pRg st="3" end="3"/>
                                            </p:txEl>
                                          </p:spTgt>
                                        </p:tgtEl>
                                        <p:attrNameLst>
                                          <p:attrName>style.visibility</p:attrName>
                                        </p:attrNameLst>
                                      </p:cBhvr>
                                      <p:to>
                                        <p:strVal val="visible"/>
                                      </p:to>
                                    </p:set>
                                    <p:animEffect transition="in" filter="barn(inVertical)">
                                      <p:cBhvr>
                                        <p:cTn id="36" dur="500"/>
                                        <p:tgtEl>
                                          <p:spTgt spid="2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barn(inVertical)">
                                      <p:cBhvr>
                                        <p:cTn id="41" dur="500"/>
                                        <p:tgtEl>
                                          <p:spTgt spid="2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xEl>
                                              <p:pRg st="1" end="1"/>
                                            </p:txEl>
                                          </p:spTgt>
                                        </p:tgtEl>
                                        <p:attrNameLst>
                                          <p:attrName>style.visibility</p:attrName>
                                        </p:attrNameLst>
                                      </p:cBhvr>
                                      <p:to>
                                        <p:strVal val="visible"/>
                                      </p:to>
                                    </p:set>
                                    <p:animEffect transition="in" filter="barn(inVertical)">
                                      <p:cBhvr>
                                        <p:cTn id="46" dur="500"/>
                                        <p:tgtEl>
                                          <p:spTgt spid="2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xEl>
                                              <p:pRg st="2" end="2"/>
                                            </p:txEl>
                                          </p:spTgt>
                                        </p:tgtEl>
                                        <p:attrNameLst>
                                          <p:attrName>style.visibility</p:attrName>
                                        </p:attrNameLst>
                                      </p:cBhvr>
                                      <p:to>
                                        <p:strVal val="visible"/>
                                      </p:to>
                                    </p:set>
                                    <p:animEffect transition="in" filter="barn(inVertical)">
                                      <p:cBhvr>
                                        <p:cTn id="51" dur="500"/>
                                        <p:tgtEl>
                                          <p:spTgt spid="28">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8">
                                            <p:txEl>
                                              <p:pRg st="3" end="3"/>
                                            </p:txEl>
                                          </p:spTgt>
                                        </p:tgtEl>
                                        <p:attrNameLst>
                                          <p:attrName>style.visibility</p:attrName>
                                        </p:attrNameLst>
                                      </p:cBhvr>
                                      <p:to>
                                        <p:strVal val="visible"/>
                                      </p:to>
                                    </p:set>
                                    <p:animEffect transition="in" filter="barn(inVertical)">
                                      <p:cBhvr>
                                        <p:cTn id="5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015B6C-ED05-8A52-2C24-F9AE55FD0A7E}"/>
              </a:ext>
            </a:extLst>
          </p:cNvPr>
          <p:cNvSpPr txBox="1"/>
          <p:nvPr/>
        </p:nvSpPr>
        <p:spPr>
          <a:xfrm>
            <a:off x="-53678" y="9537082"/>
            <a:ext cx="2857500" cy="369332"/>
          </a:xfrm>
          <a:prstGeom prst="rect">
            <a:avLst/>
          </a:prstGeom>
          <a:noFill/>
        </p:spPr>
        <p:txBody>
          <a:bodyPr wrap="square" rtlCol="0">
            <a:spAutoFit/>
          </a:bodyPr>
          <a:lstStyle/>
          <a:p>
            <a:r>
              <a:rPr lang="en-US" dirty="0"/>
              <a:t>CT: 0869444191</a:t>
            </a:r>
          </a:p>
        </p:txBody>
      </p:sp>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529789">
            <a:off x="1802553" y="2111308"/>
            <a:ext cx="16099376" cy="3747784"/>
            <a:chOff x="2321108" y="2169847"/>
            <a:chExt cx="14095128" cy="3747784"/>
          </a:xfrm>
        </p:grpSpPr>
        <p:sp>
          <p:nvSpPr>
            <p:cNvPr id="6" name="Freeform 6"/>
            <p:cNvSpPr/>
            <p:nvPr/>
          </p:nvSpPr>
          <p:spPr>
            <a:xfrm rot="21079900">
              <a:off x="2321108" y="2169847"/>
              <a:ext cx="13821321"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370651" y="2244189"/>
              <a:ext cx="14045585" cy="3673442"/>
            </a:xfrm>
            <a:prstGeom prst="rect">
              <a:avLst/>
            </a:prstGeom>
          </p:spPr>
          <p:txBody>
            <a:bodyPr wrap="square" lIns="0" tIns="0" rIns="0" bIns="0" rtlCol="0" anchor="t">
              <a:spAutoFit/>
            </a:bodyPr>
            <a:lstStyle/>
            <a:p>
              <a:pPr algn="ctr">
                <a:lnSpc>
                  <a:spcPts val="14523"/>
                </a:lnSpc>
              </a:pPr>
              <a:r>
                <a:rPr lang="en-US" sz="9600" spc="431" dirty="0">
                  <a:solidFill>
                    <a:srgbClr val="FFFFFF"/>
                  </a:solidFill>
                  <a:latin typeface="Wedges"/>
                </a:rPr>
                <a:t>Vocabulary checking</a:t>
              </a: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3BA3B041-2D60-4DE9-99FA-245C2A84FB63}"/>
              </a:ext>
            </a:extLst>
          </p:cNvPr>
          <p:cNvSpPr txBox="1"/>
          <p:nvPr/>
        </p:nvSpPr>
        <p:spPr>
          <a:xfrm>
            <a:off x="3818136" y="5051499"/>
            <a:ext cx="13877386" cy="923330"/>
          </a:xfrm>
          <a:prstGeom prst="rect">
            <a:avLst/>
          </a:prstGeom>
          <a:noFill/>
        </p:spPr>
        <p:txBody>
          <a:bodyPr wrap="square">
            <a:spAutoFit/>
          </a:bodyPr>
          <a:lstStyle/>
          <a:p>
            <a:r>
              <a:rPr lang="en-US" sz="5400" b="1">
                <a:hlinkClick r:id="rId10"/>
              </a:rPr>
              <a:t>https://wordwall.net/resource/31454745</a:t>
            </a:r>
            <a:r>
              <a:rPr lang="en-US" sz="5400" b="1"/>
              <a:t> </a:t>
            </a:r>
          </a:p>
        </p:txBody>
      </p:sp>
      <p:sp>
        <p:nvSpPr>
          <p:cNvPr id="15" name="TextBox 14">
            <a:extLst>
              <a:ext uri="{FF2B5EF4-FFF2-40B4-BE49-F238E27FC236}">
                <a16:creationId xmlns:a16="http://schemas.microsoft.com/office/drawing/2014/main" id="{97B2568D-403D-4E6D-B41E-BA68172103A9}"/>
              </a:ext>
            </a:extLst>
          </p:cNvPr>
          <p:cNvSpPr txBox="1"/>
          <p:nvPr/>
        </p:nvSpPr>
        <p:spPr>
          <a:xfrm>
            <a:off x="3794073" y="6412558"/>
            <a:ext cx="13877386" cy="923330"/>
          </a:xfrm>
          <a:prstGeom prst="rect">
            <a:avLst/>
          </a:prstGeom>
          <a:noFill/>
        </p:spPr>
        <p:txBody>
          <a:bodyPr wrap="square">
            <a:spAutoFit/>
          </a:bodyPr>
          <a:lstStyle/>
          <a:p>
            <a:r>
              <a:rPr lang="en-US" sz="5400" b="1">
                <a:hlinkClick r:id="rId11"/>
              </a:rPr>
              <a:t>https://wordwall.net/resource/31006914</a:t>
            </a:r>
            <a:r>
              <a:rPr lang="en-US" sz="5400" b="1"/>
              <a:t> </a:t>
            </a:r>
          </a:p>
        </p:txBody>
      </p:sp>
    </p:spTree>
    <p:extLst>
      <p:ext uri="{BB962C8B-B14F-4D97-AF65-F5344CB8AC3E}">
        <p14:creationId xmlns:p14="http://schemas.microsoft.com/office/powerpoint/2010/main" val="4409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1881054" y="2733069"/>
            <a:ext cx="14045585" cy="2072302"/>
            <a:chOff x="2370651" y="2939745"/>
            <a:chExt cx="14045585" cy="2072302"/>
          </a:xfrm>
        </p:grpSpPr>
        <p:sp>
          <p:nvSpPr>
            <p:cNvPr id="6" name="Freeform 6"/>
            <p:cNvSpPr/>
            <p:nvPr/>
          </p:nvSpPr>
          <p:spPr>
            <a:xfrm rot="-520100">
              <a:off x="2871430" y="2939745"/>
              <a:ext cx="12923517"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370651" y="3173931"/>
              <a:ext cx="14045585" cy="1813958"/>
            </a:xfrm>
            <a:prstGeom prst="rect">
              <a:avLst/>
            </a:prstGeom>
          </p:spPr>
          <p:txBody>
            <a:bodyPr wrap="square" lIns="0" tIns="0" rIns="0" bIns="0" rtlCol="0" anchor="t">
              <a:spAutoFit/>
            </a:bodyPr>
            <a:lstStyle/>
            <a:p>
              <a:pPr algn="ctr">
                <a:lnSpc>
                  <a:spcPts val="14523"/>
                </a:lnSpc>
              </a:pPr>
              <a:r>
                <a:rPr lang="en-US" sz="10900" spc="431" dirty="0">
                  <a:solidFill>
                    <a:srgbClr val="FFFFFF"/>
                  </a:solidFill>
                  <a:latin typeface="Wedges"/>
                </a:rPr>
                <a:t>PART 1. THEORY</a:t>
              </a: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211122" y="5496486"/>
            <a:ext cx="11148253" cy="2142240"/>
            <a:chOff x="3421312" y="5146014"/>
            <a:chExt cx="12669159" cy="2142240"/>
          </a:xfrm>
        </p:grpSpPr>
        <p:sp>
          <p:nvSpPr>
            <p:cNvPr id="8" name="Freeform 8"/>
            <p:cNvSpPr/>
            <p:nvPr/>
          </p:nvSpPr>
          <p:spPr>
            <a:xfrm rot="-38210">
              <a:off x="3421312"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191582" y="5385470"/>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II. GRAMMAR</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54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01093" y="7886700"/>
            <a:ext cx="2530450" cy="24197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430240" y="-233685"/>
            <a:ext cx="6307683" cy="1550520"/>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419100" y="389145"/>
            <a:ext cx="17449800" cy="9356279"/>
          </a:xfrm>
          <a:prstGeom prst="rect">
            <a:avLst/>
          </a:prstGeom>
          <a:noFill/>
        </p:spPr>
        <p:txBody>
          <a:bodyPr wrap="square">
            <a:spAutoFit/>
          </a:bodyPr>
          <a:lstStyle/>
          <a:p>
            <a:pPr algn="ctr">
              <a:lnSpc>
                <a:spcPct val="120000"/>
              </a:lnSpc>
              <a:spcAft>
                <a:spcPts val="800"/>
              </a:spcAft>
            </a:pPr>
            <a:r>
              <a:rPr lang="pt-BR"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1. ARTICLES (MẠO TỪ)</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indent="304800" algn="just">
              <a:lnSpc>
                <a:spcPct val="120000"/>
              </a:lnSpc>
              <a:spcAft>
                <a:spcPts val="500"/>
              </a:spcAft>
              <a:tabLst>
                <a:tab pos="564515" algn="l"/>
              </a:tabLst>
            </a:pPr>
            <a:r>
              <a:rPr lang="en-US" sz="4400" b="1">
                <a:solidFill>
                  <a:srgbClr val="000000"/>
                </a:solidFill>
                <a:effectLst/>
                <a:latin typeface="Calibri" panose="020F0502020204030204" pitchFamily="34" charset="0"/>
                <a:ea typeface="Times New Roman" panose="02020603050405020304" pitchFamily="18" charset="0"/>
              </a:rPr>
              <a:t>CÁCH SỬ DỤNG MẠO TỪ “A, AN, THE” TRONG TIẾNG ANH</a:t>
            </a:r>
            <a:endParaRPr lang="en-US" sz="4400" b="1">
              <a:effectLst/>
              <a:latin typeface="Times New Roman" panose="02020603050405020304" pitchFamily="18" charset="0"/>
              <a:ea typeface="Times New Roman" panose="02020603050405020304" pitchFamily="18" charset="0"/>
            </a:endParaRPr>
          </a:p>
          <a:p>
            <a:pPr algn="just">
              <a:lnSpc>
                <a:spcPct val="120000"/>
              </a:lnSpc>
              <a:tabLst>
                <a:tab pos="568325" algn="l"/>
              </a:tabLst>
            </a:pPr>
            <a:r>
              <a:rPr lang="en-US" sz="4400" b="1" i="1">
                <a:effectLst/>
                <a:latin typeface="Calibri" panose="020F0502020204030204" pitchFamily="34" charset="0"/>
                <a:ea typeface="Arial" panose="020B0604020202020204" pitchFamily="34" charset="0"/>
              </a:rPr>
              <a:t>a. </a:t>
            </a:r>
            <a:r>
              <a:rPr lang="en-US" sz="4400" b="1" i="1">
                <a:solidFill>
                  <a:srgbClr val="000000"/>
                </a:solidFill>
                <a:effectLst/>
                <a:latin typeface="Calibri" panose="020F0502020204030204" pitchFamily="34" charset="0"/>
                <a:ea typeface="Arial" panose="020B0604020202020204" pitchFamily="34" charset="0"/>
              </a:rPr>
              <a:t>Các loại mạo từ</a:t>
            </a:r>
            <a:endParaRPr lang="en-US" sz="4400" b="1">
              <a:effectLst/>
              <a:latin typeface="Arial" panose="020B0604020202020204" pitchFamily="34" charset="0"/>
              <a:ea typeface="Arial" panose="020B0604020202020204" pitchFamily="34" charset="0"/>
            </a:endParaRPr>
          </a:p>
          <a:p>
            <a:pPr algn="just">
              <a:lnSpc>
                <a:spcPct val="12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Trong tiếng Anh, mạo từ (article) được chia làm 2 loại: Mạo từ xác định (definite article) “the” và Mạo từ không xác định (Indefinite artcile) gồm “a, an”.</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tabLst>
                <a:tab pos="568325" algn="l"/>
              </a:tabLst>
            </a:pPr>
            <a:r>
              <a:rPr lang="en-US" sz="4400" b="1" i="1">
                <a:effectLst/>
                <a:latin typeface="Calibri" panose="020F0502020204030204" pitchFamily="34" charset="0"/>
                <a:ea typeface="Arial" panose="020B0604020202020204" pitchFamily="34" charset="0"/>
              </a:rPr>
              <a:t>b. </a:t>
            </a:r>
            <a:r>
              <a:rPr lang="en-US" sz="4400" b="1" i="1">
                <a:solidFill>
                  <a:srgbClr val="000000"/>
                </a:solidFill>
                <a:effectLst/>
                <a:latin typeface="Calibri" panose="020F0502020204030204" pitchFamily="34" charset="0"/>
                <a:ea typeface="Arial" panose="020B0604020202020204" pitchFamily="34" charset="0"/>
              </a:rPr>
              <a:t>Cách sử dụng của mạo từ</a:t>
            </a:r>
            <a:endParaRPr lang="en-US" sz="4400" b="1">
              <a:effectLst/>
              <a:latin typeface="Arial" panose="020B0604020202020204" pitchFamily="34" charset="0"/>
              <a:ea typeface="Arial" panose="020B0604020202020204" pitchFamily="34" charset="0"/>
            </a:endParaRPr>
          </a:p>
          <a:p>
            <a:pPr indent="304800" algn="just">
              <a:lnSpc>
                <a:spcPct val="120000"/>
              </a:lnSpc>
              <a:spcAft>
                <a:spcPts val="500"/>
              </a:spcAft>
              <a:tabLst>
                <a:tab pos="575310" algn="l"/>
              </a:tabLst>
            </a:pPr>
            <a:r>
              <a:rPr lang="en-US" sz="4400" b="1">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400" b="1">
                <a:effectLst/>
                <a:latin typeface="Calibri" panose="020F0502020204030204" pitchFamily="34" charset="0"/>
                <a:ea typeface="Times New Roman" panose="02020603050405020304" pitchFamily="18" charset="0"/>
              </a:rPr>
              <a:t> </a:t>
            </a:r>
            <a:r>
              <a:rPr lang="en-US" sz="4400" b="1">
                <a:solidFill>
                  <a:srgbClr val="000000"/>
                </a:solidFill>
                <a:effectLst/>
                <a:latin typeface="Calibri" panose="020F0502020204030204" pitchFamily="34" charset="0"/>
                <a:ea typeface="Times New Roman" panose="02020603050405020304" pitchFamily="18" charset="0"/>
              </a:rPr>
              <a:t>Cách dùng mạo từ “a”</a:t>
            </a:r>
            <a:endParaRPr lang="en-US" sz="4400" b="1">
              <a:effectLst/>
              <a:latin typeface="Times New Roman" panose="02020603050405020304" pitchFamily="18" charset="0"/>
              <a:ea typeface="Times New Roman" panose="02020603050405020304" pitchFamily="18" charset="0"/>
            </a:endParaRPr>
          </a:p>
          <a:p>
            <a:pPr algn="just">
              <a:lnSpc>
                <a:spcPct val="12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Mạo từ </a:t>
            </a:r>
            <a:r>
              <a:rPr lang="en-US" sz="4400" b="1" i="1">
                <a:solidFill>
                  <a:srgbClr val="000000"/>
                </a:solidFill>
                <a:effectLst/>
                <a:latin typeface="Calibri" panose="020F0502020204030204" pitchFamily="34" charset="0"/>
                <a:ea typeface="Arial" panose="020B0604020202020204" pitchFamily="34" charset="0"/>
                <a:cs typeface="Cambria" panose="02040503050406030204" pitchFamily="18" charset="0"/>
              </a:rPr>
              <a:t>“a” có</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nghĩa là “một”. Chúng ta dùng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trước các từ bắt đầu bằng một phụ âm.</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 dog: một con chó a cat: một con mèo a pen: một chiếc bút</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barn(inVertic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barn(inVertical)">
                                      <p:cBhvr>
                                        <p:cTn id="26" dur="500"/>
                                        <p:tgtEl>
                                          <p:spTgt spid="2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barn(inVertical)">
                                      <p:cBhvr>
                                        <p:cTn id="31" dur="500"/>
                                        <p:tgtEl>
                                          <p:spTgt spid="2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xEl>
                                              <p:pRg st="4" end="4"/>
                                            </p:txEl>
                                          </p:spTgt>
                                        </p:tgtEl>
                                        <p:attrNameLst>
                                          <p:attrName>style.visibility</p:attrName>
                                        </p:attrNameLst>
                                      </p:cBhvr>
                                      <p:to>
                                        <p:strVal val="visible"/>
                                      </p:to>
                                    </p:set>
                                    <p:animEffect transition="in" filter="barn(inVertical)">
                                      <p:cBhvr>
                                        <p:cTn id="36" dur="500"/>
                                        <p:tgtEl>
                                          <p:spTgt spid="2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xEl>
                                              <p:pRg st="5" end="5"/>
                                            </p:txEl>
                                          </p:spTgt>
                                        </p:tgtEl>
                                        <p:attrNameLst>
                                          <p:attrName>style.visibility</p:attrName>
                                        </p:attrNameLst>
                                      </p:cBhvr>
                                      <p:to>
                                        <p:strVal val="visible"/>
                                      </p:to>
                                    </p:set>
                                    <p:animEffect transition="in" filter="barn(inVertical)">
                                      <p:cBhvr>
                                        <p:cTn id="41" dur="500"/>
                                        <p:tgtEl>
                                          <p:spTgt spid="2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xEl>
                                              <p:pRg st="6" end="6"/>
                                            </p:txEl>
                                          </p:spTgt>
                                        </p:tgtEl>
                                        <p:attrNameLst>
                                          <p:attrName>style.visibility</p:attrName>
                                        </p:attrNameLst>
                                      </p:cBhvr>
                                      <p:to>
                                        <p:strVal val="visible"/>
                                      </p:to>
                                    </p:set>
                                    <p:animEffect transition="in" filter="barn(inVertical)">
                                      <p:cBhvr>
                                        <p:cTn id="46" dur="500"/>
                                        <p:tgtEl>
                                          <p:spTgt spid="20">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7" end="7"/>
                                            </p:txEl>
                                          </p:spTgt>
                                        </p:tgtEl>
                                        <p:attrNameLst>
                                          <p:attrName>style.visibility</p:attrName>
                                        </p:attrNameLst>
                                      </p:cBhvr>
                                      <p:to>
                                        <p:strVal val="visible"/>
                                      </p:to>
                                    </p:set>
                                    <p:animEffect transition="in" filter="barn(inVertical)">
                                      <p:cBhvr>
                                        <p:cTn id="51" dur="50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6992599" y="7429500"/>
            <a:ext cx="1338943" cy="28769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430240" y="-233685"/>
            <a:ext cx="6307683" cy="1550520"/>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419100" y="903429"/>
            <a:ext cx="17259300" cy="8480142"/>
          </a:xfrm>
          <a:prstGeom prst="rect">
            <a:avLst/>
          </a:prstGeom>
          <a:noFill/>
        </p:spPr>
        <p:txBody>
          <a:bodyPr wrap="square">
            <a:spAutoFit/>
          </a:bodyPr>
          <a:lstStyle/>
          <a:p>
            <a:pPr indent="304800" algn="just">
              <a:lnSpc>
                <a:spcPct val="150000"/>
              </a:lnSpc>
              <a:spcAft>
                <a:spcPts val="500"/>
              </a:spcAft>
              <a:tabLst>
                <a:tab pos="588010" algn="l"/>
              </a:tabLst>
            </a:pPr>
            <a:r>
              <a:rPr lang="en-US" sz="4400" b="1">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400" b="1">
                <a:latin typeface="Calibri" panose="020F0502020204030204" pitchFamily="34" charset="0"/>
                <a:ea typeface="Times New Roman" panose="02020603050405020304" pitchFamily="18" charset="0"/>
              </a:rPr>
              <a:t> </a:t>
            </a:r>
            <a:r>
              <a:rPr lang="en-US" sz="4400" b="1">
                <a:solidFill>
                  <a:srgbClr val="000000"/>
                </a:solidFill>
                <a:latin typeface="Calibri" panose="020F0502020204030204" pitchFamily="34" charset="0"/>
                <a:ea typeface="Times New Roman" panose="02020603050405020304" pitchFamily="18" charset="0"/>
              </a:rPr>
              <a:t>Cách dùng mạo từ </a:t>
            </a:r>
            <a:r>
              <a:rPr lang="en-US" sz="4400" b="1" i="1">
                <a:solidFill>
                  <a:srgbClr val="000000"/>
                </a:solidFill>
                <a:latin typeface="Calibri" panose="020F0502020204030204" pitchFamily="34" charset="0"/>
                <a:ea typeface="Arial" panose="020B0604020202020204" pitchFamily="34" charset="0"/>
              </a:rPr>
              <a:t>“an”</a:t>
            </a:r>
            <a:endParaRPr lang="en-US" sz="4800" b="1">
              <a:latin typeface="Times New Roman" panose="02020603050405020304" pitchFamily="18" charset="0"/>
              <a:ea typeface="Times New Roman" panose="02020603050405020304" pitchFamily="18" charset="0"/>
            </a:endParaRPr>
          </a:p>
          <a:p>
            <a:pPr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Mạo từ </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“an”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được dùng trước những từ bắt đầu bằng nguyên </a:t>
            </a:r>
            <a:r>
              <a:rPr lang="en-US" sz="4400">
                <a:latin typeface="Calibri" panose="020F0502020204030204" pitchFamily="34" charset="0"/>
                <a:ea typeface="Cambria" panose="02040503050406030204" pitchFamily="18" charset="0"/>
                <a:cs typeface="Cambria" panose="02040503050406030204" pitchFamily="18" charset="0"/>
              </a:rPr>
              <a:t>â</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 (dựa theo cách phát âm, chứ không dựa vào cách viết).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an apple: một quả táo an egg: một quả trứng an object: một sự vật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400" b="1" i="1" u="sng">
                <a:solidFill>
                  <a:srgbClr val="000000"/>
                </a:solidFill>
                <a:latin typeface="Calibri" panose="020F0502020204030204" pitchFamily="34" charset="0"/>
                <a:ea typeface="Arial" panose="020B0604020202020204" pitchFamily="34" charset="0"/>
              </a:rPr>
              <a:t>Chú ý</a:t>
            </a:r>
            <a:endParaRPr lang="en-US" sz="5400" b="1">
              <a:latin typeface="Arial" panose="020B0604020202020204" pitchFamily="34" charset="0"/>
              <a:ea typeface="Arial" panose="020B0604020202020204" pitchFamily="34" charset="0"/>
            </a:endParaRPr>
          </a:p>
          <a:p>
            <a:pPr algn="just">
              <a:lnSpc>
                <a:spcPct val="150000"/>
              </a:lnSpc>
              <a:spcAft>
                <a:spcPts val="600"/>
              </a:spcAft>
              <a:tabLst>
                <a:tab pos="485775" algn="l"/>
              </a:tabLst>
            </a:pP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"an dùng cho một số từ bắt đẩu bằng âm h câm: an heir, half an hour.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485775" algn="l"/>
              </a:tabLst>
            </a:pP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Ngoài ra mạo từ “an” còn đi kèm với các từ viết tắt: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an s.o.s: một tín hiệu cấp cứu</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an MP: một nghị sĩ</a:t>
            </a:r>
            <a:r>
              <a:rPr lang="en-US" sz="4400">
                <a:latin typeface="Calibri" panose="020F0502020204030204" pitchFamily="34" charset="0"/>
                <a:ea typeface="Cambria" panose="02040503050406030204" pitchFamily="18" charset="0"/>
                <a:cs typeface="Cambria" panose="02040503050406030204" pitchFamily="18" charset="0"/>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an X-ray: một tia X</a:t>
            </a:r>
            <a:endParaRPr lang="en-US" sz="48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5152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barn(inVertical)">
                                      <p:cBhvr>
                                        <p:cTn id="18" dur="5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barn(inVertical)">
                                      <p:cBhvr>
                                        <p:cTn id="23" dur="500"/>
                                        <p:tgtEl>
                                          <p:spTgt spid="2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barn(inVertical)">
                                      <p:cBhvr>
                                        <p:cTn id="28" dur="500"/>
                                        <p:tgtEl>
                                          <p:spTgt spid="2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barn(inVertical)">
                                      <p:cBhvr>
                                        <p:cTn id="33" dur="500"/>
                                        <p:tgtEl>
                                          <p:spTgt spid="2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4" end="4"/>
                                            </p:txEl>
                                          </p:spTgt>
                                        </p:tgtEl>
                                        <p:attrNameLst>
                                          <p:attrName>style.visibility</p:attrName>
                                        </p:attrNameLst>
                                      </p:cBhvr>
                                      <p:to>
                                        <p:strVal val="visible"/>
                                      </p:to>
                                    </p:set>
                                    <p:animEffect transition="in" filter="barn(inVertical)">
                                      <p:cBhvr>
                                        <p:cTn id="38" dur="500"/>
                                        <p:tgtEl>
                                          <p:spTgt spid="2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5" end="5"/>
                                            </p:txEl>
                                          </p:spTgt>
                                        </p:tgtEl>
                                        <p:attrNameLst>
                                          <p:attrName>style.visibility</p:attrName>
                                        </p:attrNameLst>
                                      </p:cBhvr>
                                      <p:to>
                                        <p:strVal val="visible"/>
                                      </p:to>
                                    </p:set>
                                    <p:animEffect transition="in" filter="barn(inVertical)">
                                      <p:cBhvr>
                                        <p:cTn id="43" dur="500"/>
                                        <p:tgtEl>
                                          <p:spTgt spid="20">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xEl>
                                              <p:pRg st="6" end="6"/>
                                            </p:txEl>
                                          </p:spTgt>
                                        </p:tgtEl>
                                        <p:attrNameLst>
                                          <p:attrName>style.visibility</p:attrName>
                                        </p:attrNameLst>
                                      </p:cBhvr>
                                      <p:to>
                                        <p:strVal val="visible"/>
                                      </p:to>
                                    </p:set>
                                    <p:animEffect transition="in" filter="barn(inVertical)">
                                      <p:cBhvr>
                                        <p:cTn id="48"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6992599" y="7429500"/>
            <a:ext cx="1338943" cy="28769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506441" y="-477975"/>
            <a:ext cx="6307683" cy="1550520"/>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380999" y="426192"/>
            <a:ext cx="17259300" cy="2548262"/>
          </a:xfrm>
          <a:prstGeom prst="rect">
            <a:avLst/>
          </a:prstGeom>
          <a:noFill/>
        </p:spPr>
        <p:txBody>
          <a:bodyPr wrap="square">
            <a:spAutoFit/>
          </a:bodyPr>
          <a:lstStyle/>
          <a:p>
            <a:pPr algn="just">
              <a:lnSpc>
                <a:spcPct val="120000"/>
              </a:lnSpc>
              <a:spcAft>
                <a:spcPts val="600"/>
              </a:spcAf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Cách dùng mạo từ </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“the”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Mạo từ </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“the”</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được dùng khi cả người nói lẫn người nghe đề</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u biết rõ danh từ đó</a:t>
            </a:r>
            <a:r>
              <a:rPr lang="en-US" sz="4400">
                <a:latin typeface="Calibri" panose="020F0502020204030204" pitchFamily="34" charset="0"/>
                <a:ea typeface="Cambria" panose="02040503050406030204" pitchFamily="18" charset="0"/>
                <a:cs typeface="Cambria" panose="02040503050406030204" pitchFamily="18" charset="0"/>
              </a:rPr>
              <a:t>, v</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à thường nó rơi vào một trong các trường hợp sau:</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5E6BC214-4D94-4BBF-9B66-1551587F0468}"/>
              </a:ext>
            </a:extLst>
          </p:cNvPr>
          <p:cNvGraphicFramePr>
            <a:graphicFrameLocks noGrp="1"/>
          </p:cNvGraphicFramePr>
          <p:nvPr>
            <p:extLst>
              <p:ext uri="{D42A27DB-BD31-4B8C-83A1-F6EECF244321}">
                <p14:modId xmlns:p14="http://schemas.microsoft.com/office/powerpoint/2010/main" val="1915519015"/>
              </p:ext>
            </p:extLst>
          </p:nvPr>
        </p:nvGraphicFramePr>
        <p:xfrm>
          <a:off x="636815" y="3139389"/>
          <a:ext cx="16992598" cy="6705600"/>
        </p:xfrm>
        <a:graphic>
          <a:graphicData uri="http://schemas.openxmlformats.org/drawingml/2006/table">
            <a:tbl>
              <a:tblPr firstRow="1" firstCol="1" bandRow="1"/>
              <a:tblGrid>
                <a:gridCol w="8496299">
                  <a:extLst>
                    <a:ext uri="{9D8B030D-6E8A-4147-A177-3AD203B41FA5}">
                      <a16:colId xmlns:a16="http://schemas.microsoft.com/office/drawing/2014/main" val="632146522"/>
                    </a:ext>
                  </a:extLst>
                </a:gridCol>
                <a:gridCol w="8496299">
                  <a:extLst>
                    <a:ext uri="{9D8B030D-6E8A-4147-A177-3AD203B41FA5}">
                      <a16:colId xmlns:a16="http://schemas.microsoft.com/office/drawing/2014/main" val="3047315586"/>
                    </a:ext>
                  </a:extLst>
                </a:gridCol>
              </a:tblGrid>
              <a:tr h="0">
                <a:tc>
                  <a:txBody>
                    <a:bodyPr/>
                    <a:lstStyle/>
                    <a:p>
                      <a:pPr algn="ctr">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Situation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8946423"/>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Khi vật thể hay nhóm vật thể là duy nhất hoặc được xem là duy nhất.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sun, the world, the earth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488555"/>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Trước một danh từ nếu danh từ này vừa được đề cập trước đó.</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see a dog.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dog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is chasing a mouse.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7764"/>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Trước một danh từ nếu danh từ này được xác định bằng 1 cụm từ hoặc 1 mệnh đề.</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The dotor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I met yesterday is my sister.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156029"/>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Đặt trước một danh từ chỉ một đồ vật riêng biệt mà người nói và người nghe đều hiểu.</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Please pass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jar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of snack.</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033215"/>
                  </a:ext>
                </a:extLst>
              </a:tr>
            </a:tbl>
          </a:graphicData>
        </a:graphic>
      </p:graphicFrame>
    </p:spTree>
    <p:extLst>
      <p:ext uri="{BB962C8B-B14F-4D97-AF65-F5344CB8AC3E}">
        <p14:creationId xmlns:p14="http://schemas.microsoft.com/office/powerpoint/2010/main" val="318891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barn(inVertical)">
                                      <p:cBhvr>
                                        <p:cTn id="18" dur="500"/>
                                        <p:tgtEl>
                                          <p:spTgt spid="2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barn(inVertic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6992599" y="7429500"/>
            <a:ext cx="1338943" cy="28769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2" name="Table 1">
            <a:extLst>
              <a:ext uri="{FF2B5EF4-FFF2-40B4-BE49-F238E27FC236}">
                <a16:creationId xmlns:a16="http://schemas.microsoft.com/office/drawing/2014/main" id="{5E6BC214-4D94-4BBF-9B66-1551587F0468}"/>
              </a:ext>
            </a:extLst>
          </p:cNvPr>
          <p:cNvGraphicFramePr>
            <a:graphicFrameLocks noGrp="1"/>
          </p:cNvGraphicFramePr>
          <p:nvPr>
            <p:extLst>
              <p:ext uri="{D42A27DB-BD31-4B8C-83A1-F6EECF244321}">
                <p14:modId xmlns:p14="http://schemas.microsoft.com/office/powerpoint/2010/main" val="1571705439"/>
              </p:ext>
            </p:extLst>
          </p:nvPr>
        </p:nvGraphicFramePr>
        <p:xfrm>
          <a:off x="647701" y="495300"/>
          <a:ext cx="16992598" cy="9296400"/>
        </p:xfrm>
        <a:graphic>
          <a:graphicData uri="http://schemas.openxmlformats.org/drawingml/2006/table">
            <a:tbl>
              <a:tblPr firstRow="1" firstCol="1" bandRow="1"/>
              <a:tblGrid>
                <a:gridCol w="7810499">
                  <a:extLst>
                    <a:ext uri="{9D8B030D-6E8A-4147-A177-3AD203B41FA5}">
                      <a16:colId xmlns:a16="http://schemas.microsoft.com/office/drawing/2014/main" val="632146522"/>
                    </a:ext>
                  </a:extLst>
                </a:gridCol>
                <a:gridCol w="9182099">
                  <a:extLst>
                    <a:ext uri="{9D8B030D-6E8A-4147-A177-3AD203B41FA5}">
                      <a16:colId xmlns:a16="http://schemas.microsoft.com/office/drawing/2014/main" val="3047315586"/>
                    </a:ext>
                  </a:extLst>
                </a:gridCol>
              </a:tblGrid>
              <a:tr h="0">
                <a:tc>
                  <a:txBody>
                    <a:bodyPr/>
                    <a:lstStyle/>
                    <a:p>
                      <a:pPr algn="ctr">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Situation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8946423"/>
                  </a:ext>
                </a:extLst>
              </a:tr>
              <a:tr h="0">
                <a:tc>
                  <a:txBody>
                    <a:bodyPr/>
                    <a:lstStyle/>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Trước so sánh nhất (đứng trước </a:t>
                      </a:r>
                      <a:r>
                        <a:rPr lang="en-US" sz="3800" b="1" i="1">
                          <a:solidFill>
                            <a:srgbClr val="000000"/>
                          </a:solidFill>
                          <a:effectLst/>
                          <a:latin typeface="Calibri" panose="020F0502020204030204" pitchFamily="34" charset="0"/>
                          <a:ea typeface="Arial" panose="020B0604020202020204" pitchFamily="34" charset="0"/>
                          <a:cs typeface="Cambria" panose="02040503050406030204" pitchFamily="18" charset="0"/>
                        </a:rPr>
                        <a:t>first, second, only...]</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khi các từ này được dùng như tính từ hoặc đại từ.</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He is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tallest person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world.</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488555"/>
                  </a:ext>
                </a:extLst>
              </a:tr>
              <a:tr h="0">
                <a:tc>
                  <a:txBody>
                    <a:bodyPr/>
                    <a:lstStyle/>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 danh từ số ít: tượng trưng cho một nhóm thú vật hoặc đồ vật.</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The fast food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is more and more prevelent around the world.</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7764"/>
                  </a:ext>
                </a:extLst>
              </a:tr>
              <a:tr h="0">
                <a:tc>
                  <a:txBody>
                    <a:bodyPr/>
                    <a:lstStyle/>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Đặt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trước một tính từ để chỉ một nhóm người nhất định.</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old, the poor, the rich.</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156029"/>
                  </a:ext>
                </a:extLst>
              </a:tr>
              <a:tr h="0">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 "The"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được dùng trước những danh từ riêng chỉ biển, sông, quần đảo, dãy núi, tên gọi số nhiều của các nước, sa mạc, miền.</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Pacific, the United States, the Alps</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033215"/>
                  </a:ext>
                </a:extLst>
              </a:tr>
              <a:tr h="0">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 The + of + danh từ</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North of Vietnam, the West of Germany</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06503"/>
                  </a:ext>
                </a:extLst>
              </a:tr>
              <a:tr h="0">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 The + họ (ở dạng sô nhiêu)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có nghĩa là "gia đình".</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Smiths</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652166"/>
                  </a:ext>
                </a:extLst>
              </a:tr>
            </a:tbl>
          </a:graphicData>
        </a:graphic>
      </p:graphicFrame>
      <p:sp>
        <p:nvSpPr>
          <p:cNvPr id="12" name="Freeform 12"/>
          <p:cNvSpPr/>
          <p:nvPr/>
        </p:nvSpPr>
        <p:spPr>
          <a:xfrm rot="-10718164">
            <a:off x="-2268440" y="-477977"/>
            <a:ext cx="6307683" cy="1550520"/>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5543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240001" y="9105900"/>
            <a:ext cx="3091542" cy="12005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506441" y="-477975"/>
            <a:ext cx="6307683" cy="1550520"/>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636815" y="8879"/>
            <a:ext cx="17259300" cy="998607"/>
          </a:xfrm>
          <a:prstGeom prst="rect">
            <a:avLst/>
          </a:prstGeom>
          <a:noFill/>
        </p:spPr>
        <p:txBody>
          <a:bodyPr wrap="square">
            <a:spAutoFit/>
          </a:bodyPr>
          <a:lstStyle/>
          <a:p>
            <a:pPr algn="ctr">
              <a:lnSpc>
                <a:spcPct val="150000"/>
              </a:lnSpc>
              <a:spcAft>
                <a:spcPts val="600"/>
              </a:spcAft>
            </a:pPr>
            <a:r>
              <a:rPr lang="en-US" sz="4400" b="1" i="1">
                <a:latin typeface="Calibri" panose="020F0502020204030204" pitchFamily="34" charset="0"/>
                <a:ea typeface="Arial" panose="020B0604020202020204" pitchFamily="34" charset="0"/>
                <a:cs typeface="Cambria" panose="02040503050406030204" pitchFamily="18" charset="0"/>
              </a:rPr>
              <a:t>c.</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 Những trường hợp không dùng mạo từ</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5E6BC214-4D94-4BBF-9B66-1551587F0468}"/>
              </a:ext>
            </a:extLst>
          </p:cNvPr>
          <p:cNvGraphicFramePr>
            <a:graphicFrameLocks noGrp="1"/>
          </p:cNvGraphicFramePr>
          <p:nvPr>
            <p:extLst>
              <p:ext uri="{D42A27DB-BD31-4B8C-83A1-F6EECF244321}">
                <p14:modId xmlns:p14="http://schemas.microsoft.com/office/powerpoint/2010/main" val="3716611895"/>
              </p:ext>
            </p:extLst>
          </p:nvPr>
        </p:nvGraphicFramePr>
        <p:xfrm>
          <a:off x="636815" y="1007486"/>
          <a:ext cx="16992598" cy="8839200"/>
        </p:xfrm>
        <a:graphic>
          <a:graphicData uri="http://schemas.openxmlformats.org/drawingml/2006/table">
            <a:tbl>
              <a:tblPr firstRow="1" firstCol="1" bandRow="1"/>
              <a:tblGrid>
                <a:gridCol w="8496299">
                  <a:extLst>
                    <a:ext uri="{9D8B030D-6E8A-4147-A177-3AD203B41FA5}">
                      <a16:colId xmlns:a16="http://schemas.microsoft.com/office/drawing/2014/main" val="632146522"/>
                    </a:ext>
                  </a:extLst>
                </a:gridCol>
                <a:gridCol w="8496299">
                  <a:extLst>
                    <a:ext uri="{9D8B030D-6E8A-4147-A177-3AD203B41FA5}">
                      <a16:colId xmlns:a16="http://schemas.microsoft.com/office/drawing/2014/main" val="3047315586"/>
                    </a:ext>
                  </a:extLst>
                </a:gridCol>
              </a:tblGrid>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Trước tên quốc gia, châu lục, tên núi, hồ, đường phố.</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(Ngoại trừ những nước theo chế độ Liên bang - gồm nhiều bang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(state)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Europe, France, Wall Street, Sword Lake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488555"/>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Khi danh từ không đếm được hoặc danh từ số nhiều dùng theo nghĩa chung chung, không chỉ riêng trường hợp nào</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I</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like dogs.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Oranges are good for health.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7764"/>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Trước danh từ trừu tượng, trừ khi danh từ đó chỉ một trường hợp cá biệt.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Men fear death.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death of his father made him completely hopeless.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156029"/>
                  </a:ext>
                </a:extLst>
              </a:tr>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Ta không dùng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sau tính từ sở hữu hoặc sau danh từ ở dạng sở hữu cách.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friend, không phải "my the friend”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man’s wife không phải "the wife of the man”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033215"/>
                  </a:ext>
                </a:extLst>
              </a:tr>
            </a:tbl>
          </a:graphicData>
        </a:graphic>
      </p:graphicFrame>
    </p:spTree>
    <p:extLst>
      <p:ext uri="{BB962C8B-B14F-4D97-AF65-F5344CB8AC3E}">
        <p14:creationId xmlns:p14="http://schemas.microsoft.com/office/powerpoint/2010/main" val="729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240001" y="9105900"/>
            <a:ext cx="3091542" cy="12005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506441" y="-477975"/>
            <a:ext cx="6307683" cy="1550520"/>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1028700" y="170025"/>
            <a:ext cx="17259300" cy="998607"/>
          </a:xfrm>
          <a:prstGeom prst="rect">
            <a:avLst/>
          </a:prstGeom>
          <a:noFill/>
        </p:spPr>
        <p:txBody>
          <a:bodyPr wrap="square">
            <a:spAutoFit/>
          </a:bodyPr>
          <a:lstStyle/>
          <a:p>
            <a:pPr algn="ctr">
              <a:lnSpc>
                <a:spcPct val="150000"/>
              </a:lnSpc>
              <a:spcAft>
                <a:spcPts val="600"/>
              </a:spcAft>
            </a:pPr>
            <a:r>
              <a:rPr lang="en-US" sz="4400" b="1" i="1">
                <a:latin typeface="Calibri" panose="020F0502020204030204" pitchFamily="34" charset="0"/>
                <a:ea typeface="Arial" panose="020B0604020202020204" pitchFamily="34" charset="0"/>
                <a:cs typeface="Cambria" panose="02040503050406030204" pitchFamily="18" charset="0"/>
              </a:rPr>
              <a:t>c.</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 Những trường hợp không dùng mạo từ</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5E6BC214-4D94-4BBF-9B66-1551587F0468}"/>
              </a:ext>
            </a:extLst>
          </p:cNvPr>
          <p:cNvGraphicFramePr>
            <a:graphicFrameLocks noGrp="1"/>
          </p:cNvGraphicFramePr>
          <p:nvPr>
            <p:extLst>
              <p:ext uri="{D42A27DB-BD31-4B8C-83A1-F6EECF244321}">
                <p14:modId xmlns:p14="http://schemas.microsoft.com/office/powerpoint/2010/main" val="3705435423"/>
              </p:ext>
            </p:extLst>
          </p:nvPr>
        </p:nvGraphicFramePr>
        <p:xfrm>
          <a:off x="604158" y="1147396"/>
          <a:ext cx="16992598" cy="8153400"/>
        </p:xfrm>
        <a:graphic>
          <a:graphicData uri="http://schemas.openxmlformats.org/drawingml/2006/table">
            <a:tbl>
              <a:tblPr firstRow="1" firstCol="1" bandRow="1"/>
              <a:tblGrid>
                <a:gridCol w="5763985">
                  <a:extLst>
                    <a:ext uri="{9D8B030D-6E8A-4147-A177-3AD203B41FA5}">
                      <a16:colId xmlns:a16="http://schemas.microsoft.com/office/drawing/2014/main" val="632146522"/>
                    </a:ext>
                  </a:extLst>
                </a:gridCol>
                <a:gridCol w="11228613">
                  <a:extLst>
                    <a:ext uri="{9D8B030D-6E8A-4147-A177-3AD203B41FA5}">
                      <a16:colId xmlns:a16="http://schemas.microsoft.com/office/drawing/2014/main" val="3047315586"/>
                    </a:ext>
                  </a:extLst>
                </a:gridCol>
              </a:tblGrid>
              <a:tr h="0">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Không dùng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trước tên gọi các bữa ăn hay tước hiệu.</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invited some close friends to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dinner.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(Họ đã mời vài người bạn thân đến ăn tối.) Nhưng: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wedding dinner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was amazing (Bữa tiệc cưới thật tuyệt vời.)</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pt-BR"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Ta nói: President Obama (Tổng thống Obama, Chancellor Angela Merkel (Thủ tướng Angela Merkel..)</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488555"/>
                  </a:ext>
                </a:extLst>
              </a:tr>
              <a:tr h="0">
                <a:tc>
                  <a:txBody>
                    <a:bodyPr/>
                    <a:lstStyle/>
                    <a:p>
                      <a:pPr algn="just">
                        <a:lnSpc>
                          <a:spcPct val="100000"/>
                        </a:lnSpc>
                        <a:spcAft>
                          <a:spcPts val="600"/>
                        </a:spcAft>
                      </a:pPr>
                      <a:r>
                        <a:rPr lang="pt-BR"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Không dùng </a:t>
                      </a:r>
                      <a:r>
                        <a:rPr lang="pt-BR"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"the” </a:t>
                      </a:r>
                      <a:r>
                        <a:rPr lang="pt-BR"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trong các trường hợp nhắc đến danh từ với nghĩa chung chung khác như chơi thể thao, các mùa trong năm hay phương tiện đi lại</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Come by car/ by bus (Đến bằng xe ô tô, bằng xe buýt)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in spring/ in autumn (vào mùa xuân/ vào mùa thu), from beginning to end (từ đầu tới cuối), from left to right (từ trái qua phải) To play golf/ chess/ cards (chơi golf/ đánh cờ/ đánh bài)</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Go to bed/ hospital/ church/ work/ prison (đi ngủ/ đi viện/ đi nhà thờ/ đi làm/ đi tù)</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7764"/>
                  </a:ext>
                </a:extLst>
              </a:tr>
            </a:tbl>
          </a:graphicData>
        </a:graphic>
      </p:graphicFrame>
    </p:spTree>
    <p:extLst>
      <p:ext uri="{BB962C8B-B14F-4D97-AF65-F5344CB8AC3E}">
        <p14:creationId xmlns:p14="http://schemas.microsoft.com/office/powerpoint/2010/main" val="220659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529789">
            <a:off x="1830263" y="2101301"/>
            <a:ext cx="16042788" cy="2094127"/>
            <a:chOff x="2232912" y="2169847"/>
            <a:chExt cx="14045585" cy="2094127"/>
          </a:xfrm>
        </p:grpSpPr>
        <p:sp>
          <p:nvSpPr>
            <p:cNvPr id="6" name="Freeform 6"/>
            <p:cNvSpPr/>
            <p:nvPr/>
          </p:nvSpPr>
          <p:spPr>
            <a:xfrm rot="21079900">
              <a:off x="2321108" y="2169847"/>
              <a:ext cx="13821321"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232912" y="2500030"/>
              <a:ext cx="14045585" cy="1763944"/>
            </a:xfrm>
            <a:prstGeom prst="rect">
              <a:avLst/>
            </a:prstGeom>
          </p:spPr>
          <p:txBody>
            <a:bodyPr wrap="square" lIns="0" tIns="0" rIns="0" bIns="0" rtlCol="0" anchor="t">
              <a:spAutoFit/>
            </a:bodyPr>
            <a:lstStyle/>
            <a:p>
              <a:pPr algn="ctr">
                <a:lnSpc>
                  <a:spcPts val="14523"/>
                </a:lnSpc>
              </a:pPr>
              <a:r>
                <a:rPr lang="en-US" sz="9600" spc="431">
                  <a:solidFill>
                    <a:srgbClr val="FFFFFF"/>
                  </a:solidFill>
                  <a:latin typeface="Wedges"/>
                </a:rPr>
                <a:t>GRAMMAR </a:t>
              </a:r>
              <a:r>
                <a:rPr lang="en-US" sz="9600" spc="431" dirty="0">
                  <a:solidFill>
                    <a:srgbClr val="FFFFFF"/>
                  </a:solidFill>
                  <a:latin typeface="Wedges"/>
                </a:rPr>
                <a:t>checking</a:t>
              </a: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3BA3B041-2D60-4DE9-99FA-245C2A84FB63}"/>
              </a:ext>
            </a:extLst>
          </p:cNvPr>
          <p:cNvSpPr txBox="1"/>
          <p:nvPr/>
        </p:nvSpPr>
        <p:spPr>
          <a:xfrm>
            <a:off x="3818136" y="5051499"/>
            <a:ext cx="13877386" cy="923330"/>
          </a:xfrm>
          <a:prstGeom prst="rect">
            <a:avLst/>
          </a:prstGeom>
          <a:noFill/>
        </p:spPr>
        <p:txBody>
          <a:bodyPr wrap="square">
            <a:spAutoFit/>
          </a:bodyPr>
          <a:lstStyle/>
          <a:p>
            <a:r>
              <a:rPr lang="en-US" sz="5400" b="1">
                <a:hlinkClick r:id="rId10"/>
              </a:rPr>
              <a:t>https://wordwall.net/resource/58144016</a:t>
            </a:r>
            <a:r>
              <a:rPr lang="en-US" sz="5400" b="1"/>
              <a:t> </a:t>
            </a:r>
          </a:p>
        </p:txBody>
      </p:sp>
      <p:sp>
        <p:nvSpPr>
          <p:cNvPr id="15" name="TextBox 14">
            <a:extLst>
              <a:ext uri="{FF2B5EF4-FFF2-40B4-BE49-F238E27FC236}">
                <a16:creationId xmlns:a16="http://schemas.microsoft.com/office/drawing/2014/main" id="{97B2568D-403D-4E6D-B41E-BA68172103A9}"/>
              </a:ext>
            </a:extLst>
          </p:cNvPr>
          <p:cNvSpPr txBox="1"/>
          <p:nvPr/>
        </p:nvSpPr>
        <p:spPr>
          <a:xfrm>
            <a:off x="3794073" y="6412558"/>
            <a:ext cx="13877386" cy="923330"/>
          </a:xfrm>
          <a:prstGeom prst="rect">
            <a:avLst/>
          </a:prstGeom>
          <a:noFill/>
        </p:spPr>
        <p:txBody>
          <a:bodyPr wrap="square">
            <a:spAutoFit/>
          </a:bodyPr>
          <a:lstStyle/>
          <a:p>
            <a:r>
              <a:rPr lang="en-US" sz="5400" b="1">
                <a:hlinkClick r:id="rId11"/>
              </a:rPr>
              <a:t>https://wordwall.net/resource/27149900</a:t>
            </a:r>
            <a:r>
              <a:rPr lang="en-US" sz="5400" b="1"/>
              <a:t> </a:t>
            </a:r>
          </a:p>
        </p:txBody>
      </p:sp>
    </p:spTree>
    <p:extLst>
      <p:ext uri="{BB962C8B-B14F-4D97-AF65-F5344CB8AC3E}">
        <p14:creationId xmlns:p14="http://schemas.microsoft.com/office/powerpoint/2010/main" val="10435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6BCC18A-E0A3-AB45-6DD4-23197A106470}"/>
              </a:ext>
            </a:extLst>
          </p:cNvPr>
          <p:cNvSpPr txBox="1"/>
          <p:nvPr/>
        </p:nvSpPr>
        <p:spPr>
          <a:xfrm>
            <a:off x="5427302" y="3711383"/>
            <a:ext cx="2857500" cy="369332"/>
          </a:xfrm>
          <a:prstGeom prst="rect">
            <a:avLst/>
          </a:prstGeom>
          <a:noFill/>
        </p:spPr>
        <p:txBody>
          <a:bodyPr wrap="square" rtlCol="0">
            <a:spAutoFit/>
          </a:bodyPr>
          <a:lstStyle/>
          <a:p>
            <a:r>
              <a:rPr lang="en-US" dirty="0"/>
              <a:t>CT: 0869444191</a:t>
            </a:r>
          </a:p>
        </p:txBody>
      </p:sp>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1881054" y="2733069"/>
            <a:ext cx="14045585" cy="2072302"/>
            <a:chOff x="2370651" y="2939745"/>
            <a:chExt cx="14045585" cy="2072302"/>
          </a:xfrm>
        </p:grpSpPr>
        <p:sp>
          <p:nvSpPr>
            <p:cNvPr id="6" name="Freeform 6"/>
            <p:cNvSpPr/>
            <p:nvPr/>
          </p:nvSpPr>
          <p:spPr>
            <a:xfrm rot="-520100">
              <a:off x="2871430" y="2939745"/>
              <a:ext cx="12923517"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370651" y="3173931"/>
              <a:ext cx="14045585" cy="1813958"/>
            </a:xfrm>
            <a:prstGeom prst="rect">
              <a:avLst/>
            </a:prstGeom>
          </p:spPr>
          <p:txBody>
            <a:bodyPr wrap="square" lIns="0" tIns="0" rIns="0" bIns="0" rtlCol="0" anchor="t">
              <a:spAutoFit/>
            </a:bodyPr>
            <a:lstStyle/>
            <a:p>
              <a:pPr algn="ctr">
                <a:lnSpc>
                  <a:spcPts val="14523"/>
                </a:lnSpc>
              </a:pPr>
              <a:r>
                <a:rPr lang="en-US" sz="10900" spc="431" dirty="0">
                  <a:solidFill>
                    <a:srgbClr val="FFFFFF"/>
                  </a:solidFill>
                  <a:latin typeface="Wedges"/>
                </a:rPr>
                <a:t>PART 1. THEORY</a:t>
              </a: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3421312" y="5146014"/>
            <a:ext cx="12669159" cy="2142240"/>
            <a:chOff x="3421312" y="5146014"/>
            <a:chExt cx="12669159" cy="2142240"/>
          </a:xfrm>
        </p:grpSpPr>
        <p:sp>
          <p:nvSpPr>
            <p:cNvPr id="8" name="Freeform 8"/>
            <p:cNvSpPr/>
            <p:nvPr/>
          </p:nvSpPr>
          <p:spPr>
            <a:xfrm rot="-38210">
              <a:off x="3421312"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3759813" y="5338058"/>
              <a:ext cx="11092888" cy="1877437"/>
            </a:xfrm>
            <a:prstGeom prst="rect">
              <a:avLst/>
            </a:prstGeom>
          </p:spPr>
          <p:txBody>
            <a:bodyPr wrap="square" lIns="0" tIns="0" rIns="0" bIns="0" rtlCol="0" anchor="t">
              <a:spAutoFit/>
            </a:bodyPr>
            <a:lstStyle/>
            <a:p>
              <a:pPr algn="ctr">
                <a:lnSpc>
                  <a:spcPts val="15013"/>
                </a:lnSpc>
              </a:pPr>
              <a:r>
                <a:rPr lang="en-US" sz="11300" spc="446" dirty="0">
                  <a:solidFill>
                    <a:srgbClr val="FFFFFF"/>
                  </a:solidFill>
                  <a:latin typeface="Wedges"/>
                </a:rPr>
                <a:t>I. VOCABULARY</a:t>
              </a: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01093" y="7886700"/>
            <a:ext cx="2530450" cy="24197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747882" y="-220827"/>
            <a:ext cx="6307683" cy="1100131"/>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419100" y="637200"/>
            <a:ext cx="17449800" cy="5215146"/>
          </a:xfrm>
          <a:prstGeom prst="rect">
            <a:avLst/>
          </a:prstGeom>
          <a:noFill/>
        </p:spPr>
        <p:txBody>
          <a:bodyPr wrap="square">
            <a:spAutoFit/>
          </a:bodyPr>
          <a:lstStyle/>
          <a:p>
            <a:pPr algn="ctr">
              <a:lnSpc>
                <a:spcPct val="150000"/>
              </a:lnSpc>
              <a:spcAft>
                <a:spcPts val="60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                           2.</a:t>
            </a:r>
            <a:r>
              <a:rPr lang="en-US" sz="44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400" b="1">
                <a:solidFill>
                  <a:srgbClr val="0070C0"/>
                </a:solidFill>
                <a:latin typeface="Calibri" panose="020F0502020204030204" pitchFamily="34" charset="0"/>
                <a:ea typeface="Arial" panose="020B0604020202020204" pitchFamily="34" charset="0"/>
                <a:cs typeface="Cambria" panose="02040503050406030204" pitchFamily="18" charset="0"/>
              </a:rPr>
              <a:t>FIRST CONDITIONAL SENTENCE (CÂU ĐIỀU KIỆN LOẠI 1)</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400" b="1" i="1">
                <a:solidFill>
                  <a:srgbClr val="000000"/>
                </a:solidFill>
                <a:latin typeface="Calibri" panose="020F0502020204030204" pitchFamily="34" charset="0"/>
                <a:ea typeface="Arial" panose="020B0604020202020204" pitchFamily="34" charset="0"/>
              </a:rPr>
              <a:t>a. Định nghĩa về c</a:t>
            </a:r>
            <a:r>
              <a:rPr lang="en-US" sz="4400" b="1" i="1">
                <a:latin typeface="Calibri" panose="020F0502020204030204" pitchFamily="34" charset="0"/>
                <a:ea typeface="Arial" panose="020B0604020202020204" pitchFamily="34" charset="0"/>
              </a:rPr>
              <a:t>â</a:t>
            </a:r>
            <a:r>
              <a:rPr lang="en-US" sz="4400" b="1" i="1">
                <a:solidFill>
                  <a:srgbClr val="000000"/>
                </a:solidFill>
                <a:latin typeface="Calibri" panose="020F0502020204030204" pitchFamily="34" charset="0"/>
                <a:ea typeface="Arial" panose="020B0604020202020204" pitchFamily="34" charset="0"/>
              </a:rPr>
              <a:t>u đi</a:t>
            </a:r>
            <a:r>
              <a:rPr lang="en-US" sz="4400" b="1" i="1">
                <a:latin typeface="Calibri" panose="020F0502020204030204" pitchFamily="34" charset="0"/>
                <a:ea typeface="Arial" panose="020B0604020202020204" pitchFamily="34" charset="0"/>
              </a:rPr>
              <a:t>ề</a:t>
            </a:r>
            <a:r>
              <a:rPr lang="en-US" sz="4400" b="1" i="1">
                <a:solidFill>
                  <a:srgbClr val="000000"/>
                </a:solidFill>
                <a:latin typeface="Calibri" panose="020F0502020204030204" pitchFamily="34" charset="0"/>
                <a:ea typeface="Arial" panose="020B0604020202020204" pitchFamily="34" charset="0"/>
              </a:rPr>
              <a:t>u kiện loại 1</a:t>
            </a:r>
            <a:endParaRPr lang="en-US" sz="5400" b="1">
              <a:latin typeface="Arial" panose="020B0604020202020204" pitchFamily="34" charset="0"/>
              <a:ea typeface="Arial" panose="020B0604020202020204" pitchFamily="34" charset="0"/>
            </a:endParaRPr>
          </a:p>
          <a:p>
            <a:pPr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C</a:t>
            </a:r>
            <a:r>
              <a:rPr lang="en-US" sz="4400">
                <a:latin typeface="Calibri" panose="020F0502020204030204" pitchFamily="34" charset="0"/>
                <a:ea typeface="Cambria" panose="02040503050406030204" pitchFamily="18" charset="0"/>
                <a:cs typeface="Cambria" panose="02040503050406030204" pitchFamily="18" charset="0"/>
              </a:rPr>
              <a:t>â</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u điều kiện loại 1 là câu dùng để nói về một việc có thể xảy ra ở tương lai khi có một điều kiện nhất định.</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b. Cấu trúc</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EB5660D6-EABA-48D6-B9FD-8FCC422BA876}"/>
              </a:ext>
            </a:extLst>
          </p:cNvPr>
          <p:cNvGraphicFramePr>
            <a:graphicFrameLocks noGrp="1"/>
          </p:cNvGraphicFramePr>
          <p:nvPr>
            <p:extLst>
              <p:ext uri="{D42A27DB-BD31-4B8C-83A1-F6EECF244321}">
                <p14:modId xmlns:p14="http://schemas.microsoft.com/office/powerpoint/2010/main" val="3137847804"/>
              </p:ext>
            </p:extLst>
          </p:nvPr>
        </p:nvGraphicFramePr>
        <p:xfrm>
          <a:off x="1555908" y="6108546"/>
          <a:ext cx="15176183" cy="2692527"/>
        </p:xfrm>
        <a:graphic>
          <a:graphicData uri="http://schemas.openxmlformats.org/drawingml/2006/table">
            <a:tbl>
              <a:tblPr firstRow="1" firstCol="1" bandRow="1"/>
              <a:tblGrid>
                <a:gridCol w="7587391">
                  <a:extLst>
                    <a:ext uri="{9D8B030D-6E8A-4147-A177-3AD203B41FA5}">
                      <a16:colId xmlns:a16="http://schemas.microsoft.com/office/drawing/2014/main" val="3290833414"/>
                    </a:ext>
                  </a:extLst>
                </a:gridCol>
                <a:gridCol w="7588792">
                  <a:extLst>
                    <a:ext uri="{9D8B030D-6E8A-4147-A177-3AD203B41FA5}">
                      <a16:colId xmlns:a16="http://schemas.microsoft.com/office/drawing/2014/main" val="3826853439"/>
                    </a:ext>
                  </a:extLst>
                </a:gridCol>
              </a:tblGrid>
              <a:tr h="0">
                <a:tc>
                  <a:txBody>
                    <a:bodyPr/>
                    <a:lstStyle/>
                    <a:p>
                      <a:pPr algn="just">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Mệnh đề điều kiện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Mệnh đề chính</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693676"/>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If</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 + V(s/es)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effectLst/>
                          <a:latin typeface="Calibri" panose="020F0502020204030204" pitchFamily="34" charset="0"/>
                          <a:ea typeface="Cambria" panose="02040503050406030204" pitchFamily="18" charset="0"/>
                          <a:cs typeface="Cambria" panose="02040503050406030204" pitchFamily="18" charset="0"/>
                        </a:rPr>
                        <a:t>S</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 will + V-inf</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997614"/>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If + thì hiện tại đơn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effectLst/>
                          <a:latin typeface="Calibri" panose="020F0502020204030204" pitchFamily="34" charset="0"/>
                          <a:ea typeface="Cambria" panose="02040503050406030204" pitchFamily="18" charset="0"/>
                          <a:cs typeface="Cambria" panose="02040503050406030204" pitchFamily="18" charset="0"/>
                        </a:rPr>
                        <a:t>S</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 will + động từ nguyên thể</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065649"/>
                  </a:ext>
                </a:extLst>
              </a:tr>
            </a:tbl>
          </a:graphicData>
        </a:graphic>
      </p:graphicFrame>
    </p:spTree>
    <p:extLst>
      <p:ext uri="{BB962C8B-B14F-4D97-AF65-F5344CB8AC3E}">
        <p14:creationId xmlns:p14="http://schemas.microsoft.com/office/powerpoint/2010/main" val="282118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barn(inVertic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barn(inVertical)">
                                      <p:cBhvr>
                                        <p:cTn id="26" dur="500"/>
                                        <p:tgtEl>
                                          <p:spTgt spid="2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barn(inVertical)">
                                      <p:cBhvr>
                                        <p:cTn id="31" dur="500"/>
                                        <p:tgtEl>
                                          <p:spTgt spid="2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01093" y="7886700"/>
            <a:ext cx="2530450" cy="24197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747882" y="-220827"/>
            <a:ext cx="6307683" cy="1100131"/>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419100" y="637200"/>
            <a:ext cx="17449800" cy="9183540"/>
          </a:xfrm>
          <a:prstGeom prst="rect">
            <a:avLst/>
          </a:prstGeom>
          <a:noFill/>
        </p:spPr>
        <p:txBody>
          <a:bodyPr wrap="square">
            <a:spAutoFit/>
          </a:bodyPr>
          <a:lstStyle/>
          <a:p>
            <a:pPr algn="just">
              <a:lnSpc>
                <a:spcPct val="120000"/>
              </a:lnSpc>
              <a:tabLst>
                <a:tab pos="676275" algn="l"/>
              </a:tabLst>
            </a:pPr>
            <a:r>
              <a:rPr lang="en-US" sz="4200" b="1" i="1">
                <a:latin typeface="Calibri" panose="020F0502020204030204" pitchFamily="34" charset="0"/>
                <a:ea typeface="Arial" panose="020B0604020202020204" pitchFamily="34" charset="0"/>
              </a:rPr>
              <a:t>c. </a:t>
            </a:r>
            <a:r>
              <a:rPr lang="en-US" sz="4200" b="1" i="1">
                <a:solidFill>
                  <a:srgbClr val="000000"/>
                </a:solidFill>
                <a:latin typeface="Calibri" panose="020F0502020204030204" pitchFamily="34" charset="0"/>
                <a:ea typeface="Arial" panose="020B0604020202020204" pitchFamily="34" charset="0"/>
              </a:rPr>
              <a:t>Cách sử dụng</a:t>
            </a:r>
            <a:endParaRPr lang="en-US" sz="4200" b="1">
              <a:latin typeface="Arial" panose="020B0604020202020204" pitchFamily="34" charset="0"/>
              <a:ea typeface="Arial" panose="020B0604020202020204" pitchFamily="34" charset="0"/>
            </a:endParaRPr>
          </a:p>
          <a:p>
            <a:pPr algn="just">
              <a:lnSpc>
                <a:spcPct val="120000"/>
              </a:lnSpc>
              <a:spcAft>
                <a:spcPts val="600"/>
              </a:spcAft>
            </a:pPr>
            <a:r>
              <a:rPr lang="en-US" sz="42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200" b="1" i="1">
                <a:latin typeface="Calibri" panose="020F0502020204030204" pitchFamily="34" charset="0"/>
                <a:ea typeface="Arial" panose="020B0604020202020204" pitchFamily="34" charset="0"/>
                <a:cs typeface="Cambria" panose="02040503050406030204" pitchFamily="18" charset="0"/>
              </a:rPr>
              <a:t> </a:t>
            </a: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Dùng để dự đoán hành động, sự việc có thể xảy ra ở hiện tại hoặc tương lai.</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If I get up early, I’ll go to work on time.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i="1">
                <a:solidFill>
                  <a:srgbClr val="000000"/>
                </a:solidFill>
                <a:latin typeface="Calibri" panose="020F0502020204030204" pitchFamily="34" charset="0"/>
                <a:ea typeface="Cambria" panose="02040503050406030204" pitchFamily="18" charset="0"/>
                <a:cs typeface="Cambria" panose="02040503050406030204" pitchFamily="18" charset="0"/>
              </a:rPr>
              <a:t>(Nếu tôi dậy sớm, tôi sẽ đi làm đúng giờ.)</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200" b="1">
                <a:latin typeface="Calibri" panose="020F0502020204030204" pitchFamily="34" charset="0"/>
                <a:ea typeface="Arial" panose="020B0604020202020204" pitchFamily="34" charset="0"/>
                <a:cs typeface="Cambria" panose="02040503050406030204" pitchFamily="18" charset="0"/>
              </a:rPr>
              <a:t> </a:t>
            </a: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Dùng để đề nghị hoặc gợi ý.</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If you buy me an ice cream, I’ll take you to school.</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i="1">
                <a:solidFill>
                  <a:srgbClr val="000000"/>
                </a:solidFill>
                <a:latin typeface="Calibri" panose="020F0502020204030204" pitchFamily="34" charset="0"/>
                <a:ea typeface="Cambria" panose="02040503050406030204" pitchFamily="18" charset="0"/>
                <a:cs typeface="Cambria" panose="02040503050406030204" pitchFamily="18" charset="0"/>
              </a:rPr>
              <a:t>(Nếu bạn mua cho tôi một cây kem, tôi sẽ đưa bạn đến trường.)</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200" b="1">
                <a:latin typeface="Calibri" panose="020F0502020204030204" pitchFamily="34" charset="0"/>
                <a:ea typeface="Arial" panose="020B0604020202020204" pitchFamily="34" charset="0"/>
                <a:cs typeface="Cambria" panose="02040503050406030204" pitchFamily="18" charset="0"/>
              </a:rPr>
              <a:t> </a:t>
            </a: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Dùng để cảnh báo hoặc đe dọa.</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If you don’t do your homework, you will be penalized by the teacher.</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i="1">
                <a:solidFill>
                  <a:srgbClr val="000000"/>
                </a:solidFill>
                <a:latin typeface="Calibri" panose="020F0502020204030204" pitchFamily="34" charset="0"/>
                <a:ea typeface="Cambria" panose="02040503050406030204" pitchFamily="18" charset="0"/>
                <a:cs typeface="Cambria" panose="02040503050406030204" pitchFamily="18" charset="0"/>
              </a:rPr>
              <a:t>(Nếu bạn không làm bài tập, bạn sẽ bị giáo viên phạt.)</a:t>
            </a:r>
            <a:endParaRPr lang="en-US" sz="42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0085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barn(inVertic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barn(inVertical)">
                                      <p:cBhvr>
                                        <p:cTn id="26" dur="500"/>
                                        <p:tgtEl>
                                          <p:spTgt spid="20">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barn(inVertical)">
                                      <p:cBhvr>
                                        <p:cTn id="29" dur="500"/>
                                        <p:tgtEl>
                                          <p:spTgt spid="2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xEl>
                                              <p:pRg st="4" end="4"/>
                                            </p:txEl>
                                          </p:spTgt>
                                        </p:tgtEl>
                                        <p:attrNameLst>
                                          <p:attrName>style.visibility</p:attrName>
                                        </p:attrNameLst>
                                      </p:cBhvr>
                                      <p:to>
                                        <p:strVal val="visible"/>
                                      </p:to>
                                    </p:set>
                                    <p:animEffect transition="in" filter="barn(inVertical)">
                                      <p:cBhvr>
                                        <p:cTn id="34" dur="500"/>
                                        <p:tgtEl>
                                          <p:spTgt spid="2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5" end="5"/>
                                            </p:txEl>
                                          </p:spTgt>
                                        </p:tgtEl>
                                        <p:attrNameLst>
                                          <p:attrName>style.visibility</p:attrName>
                                        </p:attrNameLst>
                                      </p:cBhvr>
                                      <p:to>
                                        <p:strVal val="visible"/>
                                      </p:to>
                                    </p:set>
                                    <p:animEffect transition="in" filter="barn(inVertical)">
                                      <p:cBhvr>
                                        <p:cTn id="39" dur="500"/>
                                        <p:tgtEl>
                                          <p:spTgt spid="20">
                                            <p:txEl>
                                              <p:pRg st="5" end="5"/>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xEl>
                                              <p:pRg st="6" end="6"/>
                                            </p:txEl>
                                          </p:spTgt>
                                        </p:tgtEl>
                                        <p:attrNameLst>
                                          <p:attrName>style.visibility</p:attrName>
                                        </p:attrNameLst>
                                      </p:cBhvr>
                                      <p:to>
                                        <p:strVal val="visible"/>
                                      </p:to>
                                    </p:set>
                                    <p:animEffect transition="in" filter="barn(inVertical)">
                                      <p:cBhvr>
                                        <p:cTn id="42" dur="500"/>
                                        <p:tgtEl>
                                          <p:spTgt spid="2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xEl>
                                              <p:pRg st="7" end="7"/>
                                            </p:txEl>
                                          </p:spTgt>
                                        </p:tgtEl>
                                        <p:attrNameLst>
                                          <p:attrName>style.visibility</p:attrName>
                                        </p:attrNameLst>
                                      </p:cBhvr>
                                      <p:to>
                                        <p:strVal val="visible"/>
                                      </p:to>
                                    </p:set>
                                    <p:animEffect transition="in" filter="barn(inVertical)">
                                      <p:cBhvr>
                                        <p:cTn id="47" dur="500"/>
                                        <p:tgtEl>
                                          <p:spTgt spid="2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
                                            <p:txEl>
                                              <p:pRg st="8" end="8"/>
                                            </p:txEl>
                                          </p:spTgt>
                                        </p:tgtEl>
                                        <p:attrNameLst>
                                          <p:attrName>style.visibility</p:attrName>
                                        </p:attrNameLst>
                                      </p:cBhvr>
                                      <p:to>
                                        <p:strVal val="visible"/>
                                      </p:to>
                                    </p:set>
                                    <p:animEffect transition="in" filter="barn(inVertical)">
                                      <p:cBhvr>
                                        <p:cTn id="52" dur="500"/>
                                        <p:tgtEl>
                                          <p:spTgt spid="20">
                                            <p:txEl>
                                              <p:pRg st="8" end="8"/>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20">
                                            <p:txEl>
                                              <p:pRg st="9" end="9"/>
                                            </p:txEl>
                                          </p:spTgt>
                                        </p:tgtEl>
                                        <p:attrNameLst>
                                          <p:attrName>style.visibility</p:attrName>
                                        </p:attrNameLst>
                                      </p:cBhvr>
                                      <p:to>
                                        <p:strVal val="visible"/>
                                      </p:to>
                                    </p:set>
                                    <p:animEffect transition="in" filter="barn(inVertical)">
                                      <p:cBhvr>
                                        <p:cTn id="55"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D55AA495-0D95-43F8-A4FA-F6118498C048}"/>
              </a:ext>
            </a:extLst>
          </p:cNvPr>
          <p:cNvGrpSpPr/>
          <p:nvPr/>
        </p:nvGrpSpPr>
        <p:grpSpPr>
          <a:xfrm>
            <a:off x="419100" y="381000"/>
            <a:ext cx="17449800" cy="9525000"/>
            <a:chOff x="0" y="0"/>
            <a:chExt cx="4274726" cy="2167467"/>
          </a:xfrm>
        </p:grpSpPr>
        <p:sp>
          <p:nvSpPr>
            <p:cNvPr id="17" name="Freeform 4">
              <a:extLst>
                <a:ext uri="{FF2B5EF4-FFF2-40B4-BE49-F238E27FC236}">
                  <a16:creationId xmlns:a16="http://schemas.microsoft.com/office/drawing/2014/main" id="{2B49B43C-EA76-4818-B4D5-91E546BAB86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18" name="TextBox 5">
              <a:extLst>
                <a:ext uri="{FF2B5EF4-FFF2-40B4-BE49-F238E27FC236}">
                  <a16:creationId xmlns:a16="http://schemas.microsoft.com/office/drawing/2014/main" id="{ADC1AA81-496E-4895-B075-5C1216F843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01093" y="7886700"/>
            <a:ext cx="2530450" cy="2419775"/>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10718164">
            <a:off x="-1747882" y="-220827"/>
            <a:ext cx="6307683" cy="1100131"/>
          </a:xfrm>
          <a:custGeom>
            <a:avLst/>
            <a:gdLst/>
            <a:ahLst/>
            <a:cxnLst/>
            <a:rect l="l" t="t" r="r" b="b"/>
            <a:pathLst>
              <a:path w="12449553" h="3214248">
                <a:moveTo>
                  <a:pt x="0" y="0"/>
                </a:moveTo>
                <a:lnTo>
                  <a:pt x="12449554" y="0"/>
                </a:lnTo>
                <a:lnTo>
                  <a:pt x="12449554" y="3214248"/>
                </a:lnTo>
                <a:lnTo>
                  <a:pt x="0" y="3214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A80B5B2-5DCE-45D0-890B-D10952906377}"/>
              </a:ext>
            </a:extLst>
          </p:cNvPr>
          <p:cNvSpPr txBox="1"/>
          <p:nvPr/>
        </p:nvSpPr>
        <p:spPr>
          <a:xfrm>
            <a:off x="419100" y="383393"/>
            <a:ext cx="17449800" cy="9522607"/>
          </a:xfrm>
          <a:prstGeom prst="rect">
            <a:avLst/>
          </a:prstGeom>
          <a:noFill/>
        </p:spPr>
        <p:txBody>
          <a:bodyPr wrap="square">
            <a:spAutoFit/>
          </a:bodyPr>
          <a:lstStyle/>
          <a:p>
            <a:pPr algn="just">
              <a:lnSpc>
                <a:spcPct val="120000"/>
              </a:lnSpc>
              <a:tabLst>
                <a:tab pos="700405" algn="l"/>
              </a:tabLst>
            </a:pPr>
            <a:r>
              <a:rPr lang="en-US" sz="4000" b="1" i="1">
                <a:latin typeface="Calibri" panose="020F0502020204030204" pitchFamily="34" charset="0"/>
                <a:ea typeface="Arial" panose="020B0604020202020204" pitchFamily="34" charset="0"/>
              </a:rPr>
              <a:t>d. </a:t>
            </a:r>
            <a:r>
              <a:rPr lang="en-US" sz="4000" b="1" i="1">
                <a:solidFill>
                  <a:srgbClr val="000000"/>
                </a:solidFill>
                <a:latin typeface="Calibri" panose="020F0502020204030204" pitchFamily="34" charset="0"/>
                <a:ea typeface="Arial" panose="020B0604020202020204" pitchFamily="34" charset="0"/>
              </a:rPr>
              <a:t>Lưuý:</a:t>
            </a:r>
            <a:endParaRPr lang="en-US" sz="4000" b="1">
              <a:latin typeface="Arial" panose="020B0604020202020204" pitchFamily="34" charset="0"/>
              <a:ea typeface="Arial" panose="020B0604020202020204" pitchFamily="34" charset="0"/>
            </a:endParaRPr>
          </a:p>
          <a:p>
            <a:pPr algn="just">
              <a:lnSpc>
                <a:spcPct val="120000"/>
              </a:lnSpc>
              <a:spcAft>
                <a:spcPts val="600"/>
              </a:spcAft>
              <a:tabLst>
                <a:tab pos="620395" algn="l"/>
              </a:tabLst>
            </a:pP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Trong một số trường hợp, “will” có thể được thay thê bằng “can/may”.</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If he arrives early, he can meet her.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i="1">
                <a:solidFill>
                  <a:srgbClr val="000000"/>
                </a:solidFill>
                <a:latin typeface="Calibri" panose="020F0502020204030204" pitchFamily="34" charset="0"/>
                <a:ea typeface="Cambria" panose="02040503050406030204" pitchFamily="18" charset="0"/>
                <a:cs typeface="Cambria" panose="02040503050406030204" pitchFamily="18" charset="0"/>
              </a:rPr>
              <a:t>(Nếu anh ấy đến sớm, anh ấy có thể gặp cô ấy.)</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350" algn="l"/>
              </a:tabLst>
            </a:pP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Trong câu điếu kiện loại 1, ta có thể dùng “Unless + Thì hiện tại đơn” thay thế cho “If not + Thì hiện tại đơn”.</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If you don’t drive carefully, you will cause accidents. </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i="1">
                <a:solidFill>
                  <a:srgbClr val="000000"/>
                </a:solidFill>
                <a:latin typeface="Calibri" panose="020F0502020204030204" pitchFamily="34" charset="0"/>
                <a:ea typeface="Cambria" panose="02040503050406030204" pitchFamily="18" charset="0"/>
                <a:cs typeface="Cambria" panose="02040503050406030204" pitchFamily="18" charset="0"/>
              </a:rPr>
              <a:t>(Nếu bạn không lải xe cẩn thận, bạn sẽ gây tai nạn.)</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Unless you drive carefully, you will cause accidents.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 Ta có thể viết mệnh để chính trước mệnh đề if hoặc mệnh đề if trước mệnh</a:t>
            </a: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đ</a:t>
            </a:r>
            <a:r>
              <a:rPr lang="en-US" sz="4000" b="1">
                <a:latin typeface="Calibri" panose="020F0502020204030204" pitchFamily="34" charset="0"/>
                <a:ea typeface="Cambria" panose="02040503050406030204" pitchFamily="18" charset="0"/>
                <a:cs typeface="Cambria" panose="02040503050406030204" pitchFamily="18" charset="0"/>
              </a:rPr>
              <a:t>ề</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 chính đều đượ</a:t>
            </a:r>
            <a:r>
              <a:rPr lang="en-US" sz="4000" b="1">
                <a:latin typeface="Calibri" panose="020F0502020204030204" pitchFamily="34" charset="0"/>
                <a:ea typeface="Cambria" panose="02040503050406030204" pitchFamily="18" charset="0"/>
                <a:cs typeface="Cambria" panose="02040503050406030204" pitchFamily="18" charset="0"/>
              </a:rPr>
              <a:t>c.</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 Ý nghĩa của câu không thay đổi.</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Ex: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You will cause accidents if you don’t drive carefully.</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448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barn(inVertic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barn(inVertic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barn(inVertical)">
                                      <p:cBhvr>
                                        <p:cTn id="26" dur="500"/>
                                        <p:tgtEl>
                                          <p:spTgt spid="20">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barn(inVertical)">
                                      <p:cBhvr>
                                        <p:cTn id="29" dur="500"/>
                                        <p:tgtEl>
                                          <p:spTgt spid="2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xEl>
                                              <p:pRg st="4" end="4"/>
                                            </p:txEl>
                                          </p:spTgt>
                                        </p:tgtEl>
                                        <p:attrNameLst>
                                          <p:attrName>style.visibility</p:attrName>
                                        </p:attrNameLst>
                                      </p:cBhvr>
                                      <p:to>
                                        <p:strVal val="visible"/>
                                      </p:to>
                                    </p:set>
                                    <p:animEffect transition="in" filter="barn(inVertical)">
                                      <p:cBhvr>
                                        <p:cTn id="34" dur="500"/>
                                        <p:tgtEl>
                                          <p:spTgt spid="2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5" end="5"/>
                                            </p:txEl>
                                          </p:spTgt>
                                        </p:tgtEl>
                                        <p:attrNameLst>
                                          <p:attrName>style.visibility</p:attrName>
                                        </p:attrNameLst>
                                      </p:cBhvr>
                                      <p:to>
                                        <p:strVal val="visible"/>
                                      </p:to>
                                    </p:set>
                                    <p:animEffect transition="in" filter="barn(inVertical)">
                                      <p:cBhvr>
                                        <p:cTn id="39" dur="500"/>
                                        <p:tgtEl>
                                          <p:spTgt spid="20">
                                            <p:txEl>
                                              <p:pRg st="5" end="5"/>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xEl>
                                              <p:pRg st="6" end="6"/>
                                            </p:txEl>
                                          </p:spTgt>
                                        </p:tgtEl>
                                        <p:attrNameLst>
                                          <p:attrName>style.visibility</p:attrName>
                                        </p:attrNameLst>
                                      </p:cBhvr>
                                      <p:to>
                                        <p:strVal val="visible"/>
                                      </p:to>
                                    </p:set>
                                    <p:animEffect transition="in" filter="barn(inVertical)">
                                      <p:cBhvr>
                                        <p:cTn id="42" dur="500"/>
                                        <p:tgtEl>
                                          <p:spTgt spid="20">
                                            <p:txEl>
                                              <p:pRg st="6" end="6"/>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xEl>
                                              <p:pRg st="7" end="7"/>
                                            </p:txEl>
                                          </p:spTgt>
                                        </p:tgtEl>
                                        <p:attrNameLst>
                                          <p:attrName>style.visibility</p:attrName>
                                        </p:attrNameLst>
                                      </p:cBhvr>
                                      <p:to>
                                        <p:strVal val="visible"/>
                                      </p:to>
                                    </p:set>
                                    <p:animEffect transition="in" filter="barn(inVertical)">
                                      <p:cBhvr>
                                        <p:cTn id="45" dur="500"/>
                                        <p:tgtEl>
                                          <p:spTgt spid="20">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8" end="8"/>
                                            </p:txEl>
                                          </p:spTgt>
                                        </p:tgtEl>
                                        <p:attrNameLst>
                                          <p:attrName>style.visibility</p:attrName>
                                        </p:attrNameLst>
                                      </p:cBhvr>
                                      <p:to>
                                        <p:strVal val="visible"/>
                                      </p:to>
                                    </p:set>
                                    <p:animEffect transition="in" filter="barn(inVertical)">
                                      <p:cBhvr>
                                        <p:cTn id="50" dur="500"/>
                                        <p:tgtEl>
                                          <p:spTgt spid="20">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9" end="9"/>
                                            </p:txEl>
                                          </p:spTgt>
                                        </p:tgtEl>
                                        <p:attrNameLst>
                                          <p:attrName>style.visibility</p:attrName>
                                        </p:attrNameLst>
                                      </p:cBhvr>
                                      <p:to>
                                        <p:strVal val="visible"/>
                                      </p:to>
                                    </p:set>
                                    <p:animEffect transition="in" filter="barn(inVertical)">
                                      <p:cBhvr>
                                        <p:cTn id="55"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529789">
            <a:off x="1830263" y="2101301"/>
            <a:ext cx="16042788" cy="2094127"/>
            <a:chOff x="2232912" y="2169847"/>
            <a:chExt cx="14045585" cy="2094127"/>
          </a:xfrm>
        </p:grpSpPr>
        <p:sp>
          <p:nvSpPr>
            <p:cNvPr id="6" name="Freeform 6"/>
            <p:cNvSpPr/>
            <p:nvPr/>
          </p:nvSpPr>
          <p:spPr>
            <a:xfrm rot="21079900">
              <a:off x="2321108" y="2169847"/>
              <a:ext cx="13821321"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232912" y="2500030"/>
              <a:ext cx="14045585" cy="1763944"/>
            </a:xfrm>
            <a:prstGeom prst="rect">
              <a:avLst/>
            </a:prstGeom>
          </p:spPr>
          <p:txBody>
            <a:bodyPr wrap="square" lIns="0" tIns="0" rIns="0" bIns="0" rtlCol="0" anchor="t">
              <a:spAutoFit/>
            </a:bodyPr>
            <a:lstStyle/>
            <a:p>
              <a:pPr algn="ctr">
                <a:lnSpc>
                  <a:spcPts val="14523"/>
                </a:lnSpc>
              </a:pPr>
              <a:r>
                <a:rPr lang="en-US" sz="9600" spc="431">
                  <a:solidFill>
                    <a:srgbClr val="FFFFFF"/>
                  </a:solidFill>
                  <a:latin typeface="Wedges"/>
                </a:rPr>
                <a:t>GRAMMAR </a:t>
              </a:r>
              <a:r>
                <a:rPr lang="en-US" sz="9600" spc="431" dirty="0">
                  <a:solidFill>
                    <a:srgbClr val="FFFFFF"/>
                  </a:solidFill>
                  <a:latin typeface="Wedges"/>
                </a:rPr>
                <a:t>checking</a:t>
              </a: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3BA3B041-2D60-4DE9-99FA-245C2A84FB63}"/>
              </a:ext>
            </a:extLst>
          </p:cNvPr>
          <p:cNvSpPr txBox="1"/>
          <p:nvPr/>
        </p:nvSpPr>
        <p:spPr>
          <a:xfrm>
            <a:off x="3818136" y="5051499"/>
            <a:ext cx="13877386" cy="923330"/>
          </a:xfrm>
          <a:prstGeom prst="rect">
            <a:avLst/>
          </a:prstGeom>
          <a:noFill/>
        </p:spPr>
        <p:txBody>
          <a:bodyPr wrap="square">
            <a:spAutoFit/>
          </a:bodyPr>
          <a:lstStyle/>
          <a:p>
            <a:r>
              <a:rPr lang="en-US" sz="5400" b="1">
                <a:hlinkClick r:id="rId10"/>
              </a:rPr>
              <a:t>https://wordwall.net/resource/27524475</a:t>
            </a:r>
            <a:r>
              <a:rPr lang="en-US" sz="5400" b="1"/>
              <a:t> </a:t>
            </a:r>
          </a:p>
        </p:txBody>
      </p:sp>
      <p:sp>
        <p:nvSpPr>
          <p:cNvPr id="15" name="TextBox 14">
            <a:extLst>
              <a:ext uri="{FF2B5EF4-FFF2-40B4-BE49-F238E27FC236}">
                <a16:creationId xmlns:a16="http://schemas.microsoft.com/office/drawing/2014/main" id="{97B2568D-403D-4E6D-B41E-BA68172103A9}"/>
              </a:ext>
            </a:extLst>
          </p:cNvPr>
          <p:cNvSpPr txBox="1"/>
          <p:nvPr/>
        </p:nvSpPr>
        <p:spPr>
          <a:xfrm>
            <a:off x="3794073" y="6412558"/>
            <a:ext cx="13877386" cy="923330"/>
          </a:xfrm>
          <a:prstGeom prst="rect">
            <a:avLst/>
          </a:prstGeom>
          <a:noFill/>
        </p:spPr>
        <p:txBody>
          <a:bodyPr wrap="square">
            <a:spAutoFit/>
          </a:bodyPr>
          <a:lstStyle/>
          <a:p>
            <a:r>
              <a:rPr lang="en-US" sz="5400" b="1">
                <a:hlinkClick r:id="rId11"/>
              </a:rPr>
              <a:t>https://wordwall.net/resource/22353271</a:t>
            </a:r>
            <a:r>
              <a:rPr lang="en-US" sz="5400" b="1"/>
              <a:t> </a:t>
            </a:r>
          </a:p>
        </p:txBody>
      </p:sp>
    </p:spTree>
    <p:extLst>
      <p:ext uri="{BB962C8B-B14F-4D97-AF65-F5344CB8AC3E}">
        <p14:creationId xmlns:p14="http://schemas.microsoft.com/office/powerpoint/2010/main" val="287898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9484CB-70B0-F5F7-AE6E-FDCEFBFB36D5}"/>
              </a:ext>
            </a:extLst>
          </p:cNvPr>
          <p:cNvSpPr txBox="1"/>
          <p:nvPr/>
        </p:nvSpPr>
        <p:spPr>
          <a:xfrm>
            <a:off x="389544" y="9332270"/>
            <a:ext cx="2857500" cy="369332"/>
          </a:xfrm>
          <a:prstGeom prst="rect">
            <a:avLst/>
          </a:prstGeom>
          <a:noFill/>
        </p:spPr>
        <p:txBody>
          <a:bodyPr wrap="square" rtlCol="0">
            <a:spAutoFit/>
          </a:bodyPr>
          <a:lstStyle/>
          <a:p>
            <a:r>
              <a:rPr lang="en-US" dirty="0"/>
              <a:t>CT: 0869444191</a:t>
            </a:r>
          </a:p>
        </p:txBody>
      </p:sp>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1881054" y="2733069"/>
            <a:ext cx="14045585" cy="2072302"/>
            <a:chOff x="2370651" y="2939745"/>
            <a:chExt cx="14045585" cy="2072302"/>
          </a:xfrm>
        </p:grpSpPr>
        <p:sp>
          <p:nvSpPr>
            <p:cNvPr id="6" name="Freeform 6"/>
            <p:cNvSpPr/>
            <p:nvPr/>
          </p:nvSpPr>
          <p:spPr>
            <a:xfrm rot="-520100">
              <a:off x="2871430" y="2939745"/>
              <a:ext cx="12923517"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370651" y="3173931"/>
              <a:ext cx="14045585" cy="1813958"/>
            </a:xfrm>
            <a:prstGeom prst="rect">
              <a:avLst/>
            </a:prstGeom>
          </p:spPr>
          <p:txBody>
            <a:bodyPr wrap="square" lIns="0" tIns="0" rIns="0" bIns="0" rtlCol="0" anchor="t">
              <a:spAutoFit/>
            </a:bodyPr>
            <a:lstStyle/>
            <a:p>
              <a:pPr algn="ctr">
                <a:lnSpc>
                  <a:spcPts val="14523"/>
                </a:lnSpc>
              </a:pPr>
              <a:r>
                <a:rPr lang="en-US" sz="10900" spc="431" dirty="0">
                  <a:solidFill>
                    <a:srgbClr val="FFFFFF"/>
                  </a:solidFill>
                  <a:latin typeface="Wedges"/>
                </a:rPr>
                <a:t>PART 1. THEORY</a:t>
              </a: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289896" y="5404882"/>
            <a:ext cx="13070447" cy="3954570"/>
            <a:chOff x="3421312" y="5146014"/>
            <a:chExt cx="12669159" cy="3954570"/>
          </a:xfrm>
        </p:grpSpPr>
        <p:sp>
          <p:nvSpPr>
            <p:cNvPr id="8" name="Freeform 8"/>
            <p:cNvSpPr/>
            <p:nvPr/>
          </p:nvSpPr>
          <p:spPr>
            <a:xfrm rot="-38210">
              <a:off x="3421312"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05775" y="5299543"/>
              <a:ext cx="11092888" cy="3801041"/>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iii. PHONETICS</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565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457200" y="342900"/>
            <a:ext cx="17373600" cy="96012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2" y="6493856"/>
            <a:ext cx="1981201" cy="3769221"/>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2911822" flipV="1">
            <a:off x="15062077" y="-131905"/>
            <a:ext cx="4394447" cy="3138306"/>
          </a:xfrm>
          <a:custGeom>
            <a:avLst/>
            <a:gdLst/>
            <a:ahLst/>
            <a:cxnLst/>
            <a:rect l="l" t="t" r="r" b="b"/>
            <a:pathLst>
              <a:path w="4394447" h="4114800">
                <a:moveTo>
                  <a:pt x="0" y="0"/>
                </a:moveTo>
                <a:lnTo>
                  <a:pt x="4394447" y="0"/>
                </a:lnTo>
                <a:lnTo>
                  <a:pt x="43944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5574864-085F-4903-963B-30DB50C8F417}"/>
              </a:ext>
            </a:extLst>
          </p:cNvPr>
          <p:cNvSpPr txBox="1"/>
          <p:nvPr/>
        </p:nvSpPr>
        <p:spPr>
          <a:xfrm>
            <a:off x="1820872" y="673718"/>
            <a:ext cx="14782800" cy="8939563"/>
          </a:xfrm>
          <a:prstGeom prst="rect">
            <a:avLst/>
          </a:prstGeom>
          <a:noFill/>
        </p:spPr>
        <p:txBody>
          <a:bodyPr wrap="square">
            <a:spAutoFit/>
          </a:bodyPr>
          <a:lstStyle/>
          <a:p>
            <a:pPr algn="just">
              <a:lnSpc>
                <a:spcPct val="150000"/>
              </a:lnSpc>
              <a:spcAft>
                <a:spcPts val="800"/>
              </a:spcAft>
            </a:pPr>
            <a:r>
              <a:rPr lang="en-US" sz="4800" b="1">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800" b="1">
                <a:effectLst/>
                <a:latin typeface="Calibri" panose="020F0502020204030204" pitchFamily="34" charset="0"/>
                <a:ea typeface="Calibri" panose="020F0502020204030204" pitchFamily="34" charset="0"/>
                <a:cs typeface="Calibri" panose="020F0502020204030204" pitchFamily="34" charset="0"/>
              </a:rPr>
              <a:t> RHYTHM IN SENTENCE (NHỊP ĐIỆU TRONG CÂU)</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Trong Tiếng Anh, các từ trong câu được đọc với mức độ nhấn mạnh khác nhau. Đi</a:t>
            </a:r>
            <a:r>
              <a:rPr lang="en-US" sz="4800">
                <a:effectLst/>
                <a:latin typeface="Calibri" panose="020F0502020204030204" pitchFamily="34" charset="0"/>
                <a:ea typeface="Cambria" panose="02040503050406030204" pitchFamily="18" charset="0"/>
                <a:cs typeface="Cambria" panose="02040503050406030204" pitchFamily="18" charset="0"/>
              </a:rPr>
              <a:t>ề</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u này tạo nên nhịp điệu trong câu. Những từ nội dung thường được nhấn mạnh</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trong câu. (Từ nội dung thường là các từ có nội dung, ý nghĩa quan trọng). Những từ chức năng thường không được nhấn mạnh. (Từ chức năng là các từ có chức năng ngữ pháp).</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barn(inVertical)">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barn(inVertical)">
                                      <p:cBhvr>
                                        <p:cTn id="2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457200" y="342900"/>
            <a:ext cx="17373600" cy="96012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2" y="6493856"/>
            <a:ext cx="1981201" cy="3769221"/>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2911822" flipV="1">
            <a:off x="15062077" y="-131905"/>
            <a:ext cx="4394447" cy="3138306"/>
          </a:xfrm>
          <a:custGeom>
            <a:avLst/>
            <a:gdLst/>
            <a:ahLst/>
            <a:cxnLst/>
            <a:rect l="l" t="t" r="r" b="b"/>
            <a:pathLst>
              <a:path w="4394447" h="4114800">
                <a:moveTo>
                  <a:pt x="0" y="0"/>
                </a:moveTo>
                <a:lnTo>
                  <a:pt x="4394447" y="0"/>
                </a:lnTo>
                <a:lnTo>
                  <a:pt x="43944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5574864-085F-4903-963B-30DB50C8F417}"/>
              </a:ext>
            </a:extLst>
          </p:cNvPr>
          <p:cNvSpPr txBox="1"/>
          <p:nvPr/>
        </p:nvSpPr>
        <p:spPr>
          <a:xfrm>
            <a:off x="1820872" y="673718"/>
            <a:ext cx="14782800" cy="8633838"/>
          </a:xfrm>
          <a:prstGeom prst="rect">
            <a:avLst/>
          </a:prstGeom>
          <a:noFill/>
        </p:spPr>
        <p:txBody>
          <a:bodyPr wrap="square">
            <a:spAutoFit/>
          </a:bodyPr>
          <a:lstStyle/>
          <a:p>
            <a:pPr algn="just">
              <a:lnSpc>
                <a:spcPct val="110000"/>
              </a:lnSpc>
              <a:spcAft>
                <a:spcPts val="600"/>
              </a:spcAft>
            </a:pPr>
            <a:r>
              <a:rPr lang="en-US" sz="4800" b="1" i="1">
                <a:latin typeface="Calibri" panose="020F0502020204030204" pitchFamily="34" charset="0"/>
                <a:ea typeface="Cambria" panose="02040503050406030204" pitchFamily="18" charset="0"/>
                <a:cs typeface="Cambria" panose="02040503050406030204" pitchFamily="18" charset="0"/>
              </a:rPr>
              <a:t>- </a:t>
            </a:r>
            <a:r>
              <a:rPr lang="en-US" sz="4800" b="1" i="1">
                <a:solidFill>
                  <a:srgbClr val="000000"/>
                </a:solidFill>
                <a:latin typeface="Calibri" panose="020F0502020204030204" pitchFamily="34" charset="0"/>
                <a:ea typeface="Cambria" panose="02040503050406030204" pitchFamily="18" charset="0"/>
                <a:cs typeface="Cambria" panose="02040503050406030204" pitchFamily="18" charset="0"/>
              </a:rPr>
              <a:t>V</a:t>
            </a:r>
            <a:r>
              <a:rPr lang="en-US" sz="4800" b="1" i="1">
                <a:latin typeface="Calibri" panose="020F0502020204030204" pitchFamily="34" charset="0"/>
                <a:ea typeface="Cambria" panose="02040503050406030204" pitchFamily="18" charset="0"/>
                <a:cs typeface="Cambria" panose="02040503050406030204" pitchFamily="18" charset="0"/>
              </a:rPr>
              <a:t>í</a:t>
            </a:r>
            <a:r>
              <a:rPr lang="en-US" sz="4800" b="1" i="1">
                <a:solidFill>
                  <a:srgbClr val="000000"/>
                </a:solidFill>
                <a:latin typeface="Calibri" panose="020F0502020204030204" pitchFamily="34" charset="0"/>
                <a:ea typeface="Cambria" panose="02040503050406030204" pitchFamily="18" charset="0"/>
                <a:cs typeface="Cambria" panose="02040503050406030204" pitchFamily="18" charset="0"/>
              </a:rPr>
              <a:t> dụ về từ nội dung: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Danh từ: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Terry, car, dinner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Động từ: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eat, study, drive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Tính từ: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blue, large, beautiful </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Trạng từ: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quietly, smoothly, equally </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Đại từ: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that, theirs, himself, what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Những từ chức năng là những từ được đọc nhẹ hơn và ngắn hơn. Chúng bao gồm trợ động từ, giới từ, liên từ, từ hạn định, và tính từ sở hữu. Những từ này ít quan trọng hơn so với từ nội dung trong việc diễn tả nghĩa của câu.</a:t>
            </a:r>
            <a:endParaRPr lang="en-US" sz="48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7860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barn(inVertical)">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barn(inVertical)">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barn(inVertical)">
                                      <p:cBhvr>
                                        <p:cTn id="26" dur="500"/>
                                        <p:tgtEl>
                                          <p:spTgt spid="1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barn(inVertical)">
                                      <p:cBhvr>
                                        <p:cTn id="31" dur="500"/>
                                        <p:tgtEl>
                                          <p:spTgt spid="1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barn(inVertical)">
                                      <p:cBhvr>
                                        <p:cTn id="36" dur="500"/>
                                        <p:tgtEl>
                                          <p:spTgt spid="1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animEffect transition="in" filter="barn(inVertical)">
                                      <p:cBhvr>
                                        <p:cTn id="41" dur="500"/>
                                        <p:tgtEl>
                                          <p:spTgt spid="1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xEl>
                                              <p:pRg st="6" end="6"/>
                                            </p:txEl>
                                          </p:spTgt>
                                        </p:tgtEl>
                                        <p:attrNameLst>
                                          <p:attrName>style.visibility</p:attrName>
                                        </p:attrNameLst>
                                      </p:cBhvr>
                                      <p:to>
                                        <p:strVal val="visible"/>
                                      </p:to>
                                    </p:set>
                                    <p:animEffect transition="in" filter="barn(inVertical)">
                                      <p:cBhvr>
                                        <p:cTn id="46"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457200" y="342900"/>
            <a:ext cx="17373600" cy="96012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2" y="6493856"/>
            <a:ext cx="1981201" cy="3769221"/>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2911822" flipV="1">
            <a:off x="15062077" y="-131905"/>
            <a:ext cx="4394447" cy="3138306"/>
          </a:xfrm>
          <a:custGeom>
            <a:avLst/>
            <a:gdLst/>
            <a:ahLst/>
            <a:cxnLst/>
            <a:rect l="l" t="t" r="r" b="b"/>
            <a:pathLst>
              <a:path w="4394447" h="4114800">
                <a:moveTo>
                  <a:pt x="0" y="0"/>
                </a:moveTo>
                <a:lnTo>
                  <a:pt x="4394447" y="0"/>
                </a:lnTo>
                <a:lnTo>
                  <a:pt x="43944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5574864-085F-4903-963B-30DB50C8F417}"/>
              </a:ext>
            </a:extLst>
          </p:cNvPr>
          <p:cNvSpPr txBox="1"/>
          <p:nvPr/>
        </p:nvSpPr>
        <p:spPr>
          <a:xfrm>
            <a:off x="1788042" y="753997"/>
            <a:ext cx="16078200" cy="8779006"/>
          </a:xfrm>
          <a:prstGeom prst="rect">
            <a:avLst/>
          </a:prstGeom>
          <a:noFill/>
        </p:spPr>
        <p:txBody>
          <a:bodyPr wrap="square">
            <a:spAutoFit/>
          </a:bodyPr>
          <a:lstStyle/>
          <a:p>
            <a:pPr algn="just">
              <a:lnSpc>
                <a:spcPct val="120000"/>
              </a:lnSpc>
              <a:spcAft>
                <a:spcPts val="600"/>
              </a:spcAft>
            </a:pPr>
            <a:r>
              <a:rPr lang="en-US" sz="4400" b="1" i="1">
                <a:solidFill>
                  <a:srgbClr val="000000"/>
                </a:solidFill>
                <a:latin typeface="Calibri" panose="020F0502020204030204" pitchFamily="34" charset="0"/>
                <a:ea typeface="Cambria" panose="02040503050406030204" pitchFamily="18" charset="0"/>
                <a:cs typeface="Cambria" panose="02040503050406030204" pitchFamily="18" charset="0"/>
              </a:rPr>
              <a:t>- Ví dụ v</a:t>
            </a:r>
            <a:r>
              <a:rPr lang="en-US" sz="4400" b="1" i="1">
                <a:latin typeface="Calibri" panose="020F0502020204030204" pitchFamily="34" charset="0"/>
                <a:ea typeface="Cambria" panose="02040503050406030204" pitchFamily="18" charset="0"/>
                <a:cs typeface="Cambria" panose="02040503050406030204" pitchFamily="18" charset="0"/>
              </a:rPr>
              <a:t>ề</a:t>
            </a:r>
            <a:r>
              <a:rPr lang="en-US" sz="4400" b="1" i="1">
                <a:solidFill>
                  <a:srgbClr val="000000"/>
                </a:solidFill>
                <a:latin typeface="Calibri" panose="020F0502020204030204" pitchFamily="34" charset="0"/>
                <a:ea typeface="Cambria" panose="02040503050406030204" pitchFamily="18" charset="0"/>
                <a:cs typeface="Cambria" panose="02040503050406030204" pitchFamily="18" charset="0"/>
              </a:rPr>
              <a:t> từ chức năng: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Trợ động từ: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may, do, have (nếu không có động từ chính)</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Giới từ: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under, around, near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Liên từ: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but, not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Từ hạn định: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the, some, each</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Tính từ sở hữu: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my, your, our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800">
                <a:latin typeface="Cambria" panose="02040503050406030204" pitchFamily="18"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She KNOWS the Doctor. (Cô ấy biết bác sĩ.)</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If you SAVE WAter, you will HELP the EARTH. (Nếu bạn tiết kiệm nước, bạn sẽ giúp ích cho trái đất.)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400" b="1" i="1" u="sng">
                <a:solidFill>
                  <a:srgbClr val="000000"/>
                </a:solidFill>
                <a:latin typeface="Calibri" panose="020F0502020204030204" pitchFamily="34" charset="0"/>
                <a:ea typeface="Calibri" panose="020F0502020204030204" pitchFamily="34" charset="0"/>
                <a:cs typeface="Calibri" panose="020F0502020204030204" pitchFamily="34" charset="0"/>
              </a:rPr>
              <a:t>Chú ý</a:t>
            </a:r>
            <a:r>
              <a:rPr lang="en-US" sz="4400" b="1" i="1">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4400" b="1">
                <a:solidFill>
                  <a:srgbClr val="000000"/>
                </a:solidFill>
                <a:latin typeface="Calibri" panose="020F0502020204030204" pitchFamily="34" charset="0"/>
                <a:ea typeface="Calibri" panose="020F0502020204030204" pitchFamily="34" charset="0"/>
                <a:cs typeface="Calibri" panose="020F0502020204030204" pitchFamily="34" charset="0"/>
              </a:rPr>
              <a:t> Những chữ được viết in hoa là những âm được nhấn mạnh.</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345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barn(inVertical)">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barn(inVertical)">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barn(inVertical)">
                                      <p:cBhvr>
                                        <p:cTn id="26" dur="500"/>
                                        <p:tgtEl>
                                          <p:spTgt spid="1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barn(inVertical)">
                                      <p:cBhvr>
                                        <p:cTn id="31" dur="500"/>
                                        <p:tgtEl>
                                          <p:spTgt spid="1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barn(inVertical)">
                                      <p:cBhvr>
                                        <p:cTn id="36" dur="500"/>
                                        <p:tgtEl>
                                          <p:spTgt spid="1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animEffect transition="in" filter="barn(inVertical)">
                                      <p:cBhvr>
                                        <p:cTn id="41" dur="500"/>
                                        <p:tgtEl>
                                          <p:spTgt spid="1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xEl>
                                              <p:pRg st="6" end="6"/>
                                            </p:txEl>
                                          </p:spTgt>
                                        </p:tgtEl>
                                        <p:attrNameLst>
                                          <p:attrName>style.visibility</p:attrName>
                                        </p:attrNameLst>
                                      </p:cBhvr>
                                      <p:to>
                                        <p:strVal val="visible"/>
                                      </p:to>
                                    </p:set>
                                    <p:animEffect transition="in" filter="barn(inVertical)">
                                      <p:cBhvr>
                                        <p:cTn id="46" dur="500"/>
                                        <p:tgtEl>
                                          <p:spTgt spid="14">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4">
                                            <p:txEl>
                                              <p:pRg st="7" end="7"/>
                                            </p:txEl>
                                          </p:spTgt>
                                        </p:tgtEl>
                                        <p:attrNameLst>
                                          <p:attrName>style.visibility</p:attrName>
                                        </p:attrNameLst>
                                      </p:cBhvr>
                                      <p:to>
                                        <p:strVal val="visible"/>
                                      </p:to>
                                    </p:set>
                                    <p:animEffect transition="in" filter="barn(inVertical)">
                                      <p:cBhvr>
                                        <p:cTn id="51" dur="500"/>
                                        <p:tgtEl>
                                          <p:spTgt spid="14">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4">
                                            <p:txEl>
                                              <p:pRg st="8" end="8"/>
                                            </p:txEl>
                                          </p:spTgt>
                                        </p:tgtEl>
                                        <p:attrNameLst>
                                          <p:attrName>style.visibility</p:attrName>
                                        </p:attrNameLst>
                                      </p:cBhvr>
                                      <p:to>
                                        <p:strVal val="visible"/>
                                      </p:to>
                                    </p:set>
                                    <p:animEffect transition="in" filter="barn(inVertical)">
                                      <p:cBhvr>
                                        <p:cTn id="56"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1469462" y="2183894"/>
            <a:ext cx="14483436" cy="2072302"/>
            <a:chOff x="1850107" y="2442010"/>
            <a:chExt cx="14483436" cy="2072302"/>
          </a:xfrm>
        </p:grpSpPr>
        <p:sp>
          <p:nvSpPr>
            <p:cNvPr id="6" name="Freeform 6"/>
            <p:cNvSpPr/>
            <p:nvPr/>
          </p:nvSpPr>
          <p:spPr>
            <a:xfrm rot="21079900">
              <a:off x="1850107" y="2442010"/>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131999" y="2671192"/>
              <a:ext cx="14045585" cy="1813958"/>
            </a:xfrm>
            <a:prstGeom prst="rect">
              <a:avLst/>
            </a:prstGeom>
          </p:spPr>
          <p:txBody>
            <a:bodyPr wrap="square" lIns="0" tIns="0" rIns="0" bIns="0" rtlCol="0" anchor="t">
              <a:spAutoFit/>
            </a:bodyPr>
            <a:lstStyle/>
            <a:p>
              <a:pPr algn="ctr">
                <a:lnSpc>
                  <a:spcPts val="14523"/>
                </a:lnSpc>
              </a:pPr>
              <a:r>
                <a:rPr lang="en-US" sz="10900" spc="431">
                  <a:solidFill>
                    <a:srgbClr val="FFFFFF"/>
                  </a:solidFill>
                  <a:latin typeface="Wedges"/>
                </a:rPr>
                <a:t>PART 2. LANGUAGE</a:t>
              </a:r>
              <a:endParaRPr lang="en-US" sz="109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210090" y="5408536"/>
            <a:ext cx="13070447"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 VOCABULARY</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15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2">
            <a:extLst>
              <a:ext uri="{FF2B5EF4-FFF2-40B4-BE49-F238E27FC236}">
                <a16:creationId xmlns:a16="http://schemas.microsoft.com/office/drawing/2014/main" id="{853DB703-EF61-4C4F-9F42-032080D57C73}"/>
              </a:ext>
            </a:extLst>
          </p:cNvPr>
          <p:cNvSpPr txBox="1"/>
          <p:nvPr/>
        </p:nvSpPr>
        <p:spPr>
          <a:xfrm>
            <a:off x="1385777" y="118529"/>
            <a:ext cx="15516446"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effectLst/>
                <a:latin typeface="Calibri" panose="020F0502020204030204" pitchFamily="34" charset="0"/>
                <a:ea typeface="Arial" panose="020B0604020202020204" pitchFamily="34" charset="0"/>
                <a:cs typeface="Cambria" panose="02040503050406030204" pitchFamily="18" charset="0"/>
              </a:rPr>
              <a:t>Exercise 1. Look at the picture and complete with suitable kind of pollution.</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pic>
        <p:nvPicPr>
          <p:cNvPr id="29" name="Picture 28">
            <a:extLst>
              <a:ext uri="{FF2B5EF4-FFF2-40B4-BE49-F238E27FC236}">
                <a16:creationId xmlns:a16="http://schemas.microsoft.com/office/drawing/2014/main" id="{558FA761-B112-4440-8AB9-701896D41F5E}"/>
              </a:ext>
            </a:extLst>
          </p:cNvPr>
          <p:cNvPicPr>
            <a:picLocks noChangeAspect="1"/>
          </p:cNvPicPr>
          <p:nvPr/>
        </p:nvPicPr>
        <p:blipFill>
          <a:blip r:embed="rId2"/>
          <a:stretch>
            <a:fillRect/>
          </a:stretch>
        </p:blipFill>
        <p:spPr>
          <a:xfrm>
            <a:off x="952500" y="1023646"/>
            <a:ext cx="16344900" cy="8782049"/>
          </a:xfrm>
          <a:prstGeom prst="rect">
            <a:avLst/>
          </a:prstGeom>
        </p:spPr>
      </p:pic>
      <p:sp>
        <p:nvSpPr>
          <p:cNvPr id="14" name="Freeform 14"/>
          <p:cNvSpPr/>
          <p:nvPr/>
        </p:nvSpPr>
        <p:spPr>
          <a:xfrm rot="1138733">
            <a:off x="67393" y="8922144"/>
            <a:ext cx="2741376" cy="2364663"/>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52674DD1-8D86-4858-B895-981AD8D6798F}"/>
              </a:ext>
            </a:extLst>
          </p:cNvPr>
          <p:cNvSpPr txBox="1"/>
          <p:nvPr/>
        </p:nvSpPr>
        <p:spPr>
          <a:xfrm>
            <a:off x="2334968" y="4583673"/>
            <a:ext cx="3989632" cy="830997"/>
          </a:xfrm>
          <a:prstGeom prst="rect">
            <a:avLst/>
          </a:prstGeom>
          <a:noFill/>
        </p:spPr>
        <p:txBody>
          <a:bodyPr wrap="square">
            <a:spAutoFit/>
          </a:bodyPr>
          <a:lstStyle/>
          <a:p>
            <a:r>
              <a:rPr lang="en-US" sz="4800" b="1">
                <a:solidFill>
                  <a:srgbClr val="FF0000"/>
                </a:solidFill>
              </a:rPr>
              <a:t>air pollution </a:t>
            </a:r>
          </a:p>
        </p:txBody>
      </p:sp>
      <p:sp>
        <p:nvSpPr>
          <p:cNvPr id="16" name="TextBox 15">
            <a:extLst>
              <a:ext uri="{FF2B5EF4-FFF2-40B4-BE49-F238E27FC236}">
                <a16:creationId xmlns:a16="http://schemas.microsoft.com/office/drawing/2014/main" id="{33E67159-F143-4D52-BE95-79D7710D3398}"/>
              </a:ext>
            </a:extLst>
          </p:cNvPr>
          <p:cNvSpPr txBox="1"/>
          <p:nvPr/>
        </p:nvSpPr>
        <p:spPr>
          <a:xfrm>
            <a:off x="7602372" y="4583673"/>
            <a:ext cx="5019595" cy="830997"/>
          </a:xfrm>
          <a:prstGeom prst="rect">
            <a:avLst/>
          </a:prstGeom>
          <a:noFill/>
        </p:spPr>
        <p:txBody>
          <a:bodyPr wrap="square">
            <a:spAutoFit/>
          </a:bodyPr>
          <a:lstStyle/>
          <a:p>
            <a:r>
              <a:rPr lang="en-US" sz="4800" b="1">
                <a:solidFill>
                  <a:srgbClr val="FF0000"/>
                </a:solidFill>
              </a:rPr>
              <a:t>water pollution </a:t>
            </a:r>
          </a:p>
        </p:txBody>
      </p:sp>
      <p:sp>
        <p:nvSpPr>
          <p:cNvPr id="17" name="TextBox 16">
            <a:extLst>
              <a:ext uri="{FF2B5EF4-FFF2-40B4-BE49-F238E27FC236}">
                <a16:creationId xmlns:a16="http://schemas.microsoft.com/office/drawing/2014/main" id="{FC7FDED9-86F9-40E7-977D-B8E0D30E5E74}"/>
              </a:ext>
            </a:extLst>
          </p:cNvPr>
          <p:cNvSpPr txBox="1"/>
          <p:nvPr/>
        </p:nvSpPr>
        <p:spPr>
          <a:xfrm>
            <a:off x="12926767" y="4602626"/>
            <a:ext cx="4370633" cy="830997"/>
          </a:xfrm>
          <a:prstGeom prst="rect">
            <a:avLst/>
          </a:prstGeom>
          <a:noFill/>
        </p:spPr>
        <p:txBody>
          <a:bodyPr wrap="square">
            <a:spAutoFit/>
          </a:bodyPr>
          <a:lstStyle/>
          <a:p>
            <a:r>
              <a:rPr lang="en-US" sz="4800" b="1">
                <a:solidFill>
                  <a:srgbClr val="FF0000"/>
                </a:solidFill>
              </a:rPr>
              <a:t>noise pollution </a:t>
            </a:r>
          </a:p>
        </p:txBody>
      </p:sp>
      <p:sp>
        <p:nvSpPr>
          <p:cNvPr id="18" name="TextBox 17">
            <a:extLst>
              <a:ext uri="{FF2B5EF4-FFF2-40B4-BE49-F238E27FC236}">
                <a16:creationId xmlns:a16="http://schemas.microsoft.com/office/drawing/2014/main" id="{B104C853-5983-4293-A13D-7D18F443E86E}"/>
              </a:ext>
            </a:extLst>
          </p:cNvPr>
          <p:cNvSpPr txBox="1"/>
          <p:nvPr/>
        </p:nvSpPr>
        <p:spPr>
          <a:xfrm>
            <a:off x="2346628" y="8719573"/>
            <a:ext cx="3989632" cy="830997"/>
          </a:xfrm>
          <a:prstGeom prst="rect">
            <a:avLst/>
          </a:prstGeom>
          <a:noFill/>
        </p:spPr>
        <p:txBody>
          <a:bodyPr wrap="square">
            <a:spAutoFit/>
          </a:bodyPr>
          <a:lstStyle/>
          <a:p>
            <a:r>
              <a:rPr lang="en-US" sz="4800" b="1">
                <a:solidFill>
                  <a:srgbClr val="FF0000"/>
                </a:solidFill>
              </a:rPr>
              <a:t>deforestation</a:t>
            </a:r>
          </a:p>
        </p:txBody>
      </p:sp>
      <p:sp>
        <p:nvSpPr>
          <p:cNvPr id="22" name="TextBox 21">
            <a:extLst>
              <a:ext uri="{FF2B5EF4-FFF2-40B4-BE49-F238E27FC236}">
                <a16:creationId xmlns:a16="http://schemas.microsoft.com/office/drawing/2014/main" id="{1AA06708-BAC5-4800-B36B-83F6A3914C8B}"/>
              </a:ext>
            </a:extLst>
          </p:cNvPr>
          <p:cNvSpPr txBox="1"/>
          <p:nvPr/>
        </p:nvSpPr>
        <p:spPr>
          <a:xfrm>
            <a:off x="7602372" y="8693731"/>
            <a:ext cx="3989632" cy="830997"/>
          </a:xfrm>
          <a:prstGeom prst="rect">
            <a:avLst/>
          </a:prstGeom>
          <a:noFill/>
        </p:spPr>
        <p:txBody>
          <a:bodyPr wrap="square">
            <a:spAutoFit/>
          </a:bodyPr>
          <a:lstStyle/>
          <a:p>
            <a:r>
              <a:rPr lang="en-US" sz="4800" b="1">
                <a:solidFill>
                  <a:srgbClr val="FF0000"/>
                </a:solidFill>
              </a:rPr>
              <a:t>soil pollution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p:bldP spid="16" grpId="0"/>
      <p:bldP spid="17" grpId="0"/>
      <p:bldP spid="18"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 name="Group 3"/>
          <p:cNvGrpSpPr/>
          <p:nvPr/>
        </p:nvGrpSpPr>
        <p:grpSpPr>
          <a:xfrm>
            <a:off x="685800"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8">
            <a:extLst>
              <a:ext uri="{FF2B5EF4-FFF2-40B4-BE49-F238E27FC236}">
                <a16:creationId xmlns:a16="http://schemas.microsoft.com/office/drawing/2014/main" id="{2F4513E2-E15C-48C0-BC23-1BADC1F74824}"/>
              </a:ext>
            </a:extLst>
          </p:cNvPr>
          <p:cNvSpPr txBox="1"/>
          <p:nvPr/>
        </p:nvSpPr>
        <p:spPr>
          <a:xfrm>
            <a:off x="-587708" y="820398"/>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 air pollution (n): </a:t>
            </a:r>
          </a:p>
        </p:txBody>
      </p:sp>
      <p:sp>
        <p:nvSpPr>
          <p:cNvPr id="20" name="TextBox 8">
            <a:extLst>
              <a:ext uri="{FF2B5EF4-FFF2-40B4-BE49-F238E27FC236}">
                <a16:creationId xmlns:a16="http://schemas.microsoft.com/office/drawing/2014/main" id="{8B7ABD12-2B5B-4200-BD7B-D0F77476DC6C}"/>
              </a:ext>
            </a:extLst>
          </p:cNvPr>
          <p:cNvSpPr txBox="1"/>
          <p:nvPr/>
        </p:nvSpPr>
        <p:spPr>
          <a:xfrm>
            <a:off x="7658104" y="797682"/>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2. deforestation (n): </a:t>
            </a:r>
          </a:p>
        </p:txBody>
      </p:sp>
      <p:sp>
        <p:nvSpPr>
          <p:cNvPr id="21" name="Rectangle 20">
            <a:extLst>
              <a:ext uri="{FF2B5EF4-FFF2-40B4-BE49-F238E27FC236}">
                <a16:creationId xmlns:a16="http://schemas.microsoft.com/office/drawing/2014/main" id="{AE61560F-9E27-4443-B288-BD7CAEEADA87}"/>
              </a:ext>
            </a:extLst>
          </p:cNvPr>
          <p:cNvSpPr/>
          <p:nvPr/>
        </p:nvSpPr>
        <p:spPr>
          <a:xfrm>
            <a:off x="13635903" y="951643"/>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/di:,fɒrɪ'steɪʃh/</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sự chặt phá rừng</a:t>
            </a:r>
          </a:p>
        </p:txBody>
      </p:sp>
      <p:sp>
        <p:nvSpPr>
          <p:cNvPr id="22" name="TextBox 8">
            <a:extLst>
              <a:ext uri="{FF2B5EF4-FFF2-40B4-BE49-F238E27FC236}">
                <a16:creationId xmlns:a16="http://schemas.microsoft.com/office/drawing/2014/main" id="{CCC3E825-ADDC-4653-9141-CBDFCADFAEFD}"/>
              </a:ext>
            </a:extLst>
          </p:cNvPr>
          <p:cNvSpPr txBox="1"/>
          <p:nvPr/>
        </p:nvSpPr>
        <p:spPr>
          <a:xfrm>
            <a:off x="2640172" y="5438461"/>
            <a:ext cx="6675278"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3. environmental pollution (n): </a:t>
            </a:r>
          </a:p>
        </p:txBody>
      </p:sp>
      <p:sp>
        <p:nvSpPr>
          <p:cNvPr id="23" name="Rectangle 22">
            <a:extLst>
              <a:ext uri="{FF2B5EF4-FFF2-40B4-BE49-F238E27FC236}">
                <a16:creationId xmlns:a16="http://schemas.microsoft.com/office/drawing/2014/main" id="{550619F8-8B53-41C5-B51C-8036FE0A3584}"/>
              </a:ext>
            </a:extLst>
          </p:cNvPr>
          <p:cNvSpPr/>
          <p:nvPr/>
        </p:nvSpPr>
        <p:spPr>
          <a:xfrm>
            <a:off x="9334500" y="5641340"/>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/ɪn.vaɪrən'mentl </a:t>
            </a:r>
            <a:r>
              <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pə'lu:ʃn/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sự ô nhiễm môi trường</a:t>
            </a:r>
          </a:p>
        </p:txBody>
      </p:sp>
      <p:sp>
        <p:nvSpPr>
          <p:cNvPr id="26" name="Rectangle 25">
            <a:extLst>
              <a:ext uri="{FF2B5EF4-FFF2-40B4-BE49-F238E27FC236}">
                <a16:creationId xmlns:a16="http://schemas.microsoft.com/office/drawing/2014/main" id="{EE977E33-29B4-4B23-9641-A35FEE4E4801}"/>
              </a:ext>
            </a:extLst>
          </p:cNvPr>
          <p:cNvSpPr/>
          <p:nvPr/>
        </p:nvSpPr>
        <p:spPr>
          <a:xfrm>
            <a:off x="5081209" y="951643"/>
            <a:ext cx="9144000" cy="1938992"/>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eər</a:t>
            </a:r>
            <a:r>
              <a:rPr lang="en-US" sz="4000" b="1" dirty="0">
                <a:solidFill>
                  <a:schemeClr val="tx1">
                    <a:lumMod val="95000"/>
                    <a:lumOff val="5000"/>
                  </a:schemeClr>
                </a:solidFill>
              </a:rPr>
              <a:t> </a:t>
            </a:r>
            <a:r>
              <a:rPr lang="en-US" sz="4000" b="1" dirty="0" err="1">
                <a:solidFill>
                  <a:schemeClr val="tx1">
                    <a:lumMod val="95000"/>
                    <a:lumOff val="5000"/>
                  </a:schemeClr>
                </a:solidFill>
              </a:rPr>
              <a:t>pə'lu:ʃn</a:t>
            </a:r>
            <a:r>
              <a:rPr lang="en-US" sz="4000" b="1" dirty="0">
                <a:solidFill>
                  <a:schemeClr val="tx1">
                    <a:lumMod val="95000"/>
                    <a:lumOff val="5000"/>
                  </a:schemeClr>
                </a:solidFill>
              </a:rPr>
              <a:t>/</a:t>
            </a:r>
          </a:p>
          <a:p>
            <a:r>
              <a:rPr lang="en-US" sz="4000" b="1" dirty="0" err="1">
                <a:solidFill>
                  <a:schemeClr val="tx1">
                    <a:lumMod val="95000"/>
                    <a:lumOff val="5000"/>
                  </a:schemeClr>
                </a:solidFill>
              </a:rPr>
              <a:t>sự</a:t>
            </a:r>
            <a:r>
              <a:rPr lang="en-US" sz="4000" b="1" dirty="0">
                <a:solidFill>
                  <a:schemeClr val="tx1">
                    <a:lumMod val="95000"/>
                    <a:lumOff val="5000"/>
                  </a:schemeClr>
                </a:solidFill>
              </a:rPr>
              <a:t> ô </a:t>
            </a:r>
            <a:r>
              <a:rPr lang="en-US" sz="4000" b="1" dirty="0" err="1">
                <a:solidFill>
                  <a:schemeClr val="tx1">
                    <a:lumMod val="95000"/>
                    <a:lumOff val="5000"/>
                  </a:schemeClr>
                </a:solidFill>
              </a:rPr>
              <a:t>nhiễm</a:t>
            </a:r>
            <a:r>
              <a:rPr lang="en-US" sz="4000" b="1" dirty="0">
                <a:solidFill>
                  <a:schemeClr val="tx1">
                    <a:lumMod val="95000"/>
                    <a:lumOff val="5000"/>
                  </a:schemeClr>
                </a:solidFill>
              </a:rPr>
              <a:t> </a:t>
            </a:r>
          </a:p>
          <a:p>
            <a:r>
              <a:rPr lang="en-US" sz="4000" b="1" dirty="0" err="1">
                <a:solidFill>
                  <a:schemeClr val="tx1">
                    <a:lumMod val="95000"/>
                    <a:lumOff val="5000"/>
                  </a:schemeClr>
                </a:solidFill>
              </a:rPr>
              <a:t>không</a:t>
            </a:r>
            <a:r>
              <a:rPr lang="en-US" sz="4000" b="1" dirty="0">
                <a:solidFill>
                  <a:schemeClr val="tx1">
                    <a:lumMod val="95000"/>
                    <a:lumOff val="5000"/>
                  </a:schemeClr>
                </a:solidFill>
              </a:rPr>
              <a:t> </a:t>
            </a:r>
            <a:r>
              <a:rPr lang="en-US" sz="4000" b="1" dirty="0" err="1">
                <a:solidFill>
                  <a:schemeClr val="tx1">
                    <a:lumMod val="95000"/>
                    <a:lumOff val="5000"/>
                  </a:schemeClr>
                </a:solidFill>
              </a:rPr>
              <a:t>khí</a:t>
            </a:r>
            <a:endParaRPr lang="en-US" sz="4000" b="1" dirty="0">
              <a:solidFill>
                <a:schemeClr val="tx1">
                  <a:lumMod val="95000"/>
                  <a:lumOff val="5000"/>
                </a:schemeClr>
              </a:solidFill>
            </a:endParaRPr>
          </a:p>
        </p:txBody>
      </p:sp>
      <p:pic>
        <p:nvPicPr>
          <p:cNvPr id="2" name="Picture 1">
            <a:extLst>
              <a:ext uri="{FF2B5EF4-FFF2-40B4-BE49-F238E27FC236}">
                <a16:creationId xmlns:a16="http://schemas.microsoft.com/office/drawing/2014/main" id="{053BA648-F887-4619-8B6B-45F62DED98B6}"/>
              </a:ext>
            </a:extLst>
          </p:cNvPr>
          <p:cNvPicPr>
            <a:picLocks noChangeAspect="1"/>
          </p:cNvPicPr>
          <p:nvPr/>
        </p:nvPicPr>
        <p:blipFill>
          <a:blip r:embed="rId10"/>
          <a:stretch>
            <a:fillRect/>
          </a:stretch>
        </p:blipFill>
        <p:spPr>
          <a:xfrm>
            <a:off x="1108588" y="1892962"/>
            <a:ext cx="3972621" cy="3545499"/>
          </a:xfrm>
          <a:prstGeom prst="rect">
            <a:avLst/>
          </a:prstGeom>
        </p:spPr>
      </p:pic>
      <p:pic>
        <p:nvPicPr>
          <p:cNvPr id="8" name="Picture 7">
            <a:extLst>
              <a:ext uri="{FF2B5EF4-FFF2-40B4-BE49-F238E27FC236}">
                <a16:creationId xmlns:a16="http://schemas.microsoft.com/office/drawing/2014/main" id="{CBB2209B-9EB6-4C43-A82B-E14C4BE9418F}"/>
              </a:ext>
            </a:extLst>
          </p:cNvPr>
          <p:cNvPicPr>
            <a:picLocks noChangeAspect="1"/>
          </p:cNvPicPr>
          <p:nvPr/>
        </p:nvPicPr>
        <p:blipFill>
          <a:blip r:embed="rId11"/>
          <a:stretch>
            <a:fillRect/>
          </a:stretch>
        </p:blipFill>
        <p:spPr>
          <a:xfrm>
            <a:off x="8762999" y="1699856"/>
            <a:ext cx="4443793" cy="3738605"/>
          </a:xfrm>
          <a:prstGeom prst="rect">
            <a:avLst/>
          </a:prstGeom>
        </p:spPr>
      </p:pic>
      <p:pic>
        <p:nvPicPr>
          <p:cNvPr id="9" name="Picture 8">
            <a:extLst>
              <a:ext uri="{FF2B5EF4-FFF2-40B4-BE49-F238E27FC236}">
                <a16:creationId xmlns:a16="http://schemas.microsoft.com/office/drawing/2014/main" id="{FA933B00-FAE0-4A47-93C0-35274D9D1E11}"/>
              </a:ext>
            </a:extLst>
          </p:cNvPr>
          <p:cNvPicPr>
            <a:picLocks noChangeAspect="1"/>
          </p:cNvPicPr>
          <p:nvPr/>
        </p:nvPicPr>
        <p:blipFill>
          <a:blip r:embed="rId12"/>
          <a:stretch>
            <a:fillRect/>
          </a:stretch>
        </p:blipFill>
        <p:spPr>
          <a:xfrm>
            <a:off x="2987685" y="6402526"/>
            <a:ext cx="5965815" cy="3312957"/>
          </a:xfrm>
          <a:prstGeom prst="rect">
            <a:avLst/>
          </a:prstGeom>
        </p:spPr>
      </p:pic>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air pollution">
            <a:hlinkClick r:id="" action="ppaction://media"/>
            <a:extLst>
              <a:ext uri="{FF2B5EF4-FFF2-40B4-BE49-F238E27FC236}">
                <a16:creationId xmlns:a16="http://schemas.microsoft.com/office/drawing/2014/main" id="{54117269-C5E3-4CC1-9EF7-9BE96AAB28A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43087" y="3515400"/>
            <a:ext cx="609600" cy="609600"/>
          </a:xfrm>
          <a:prstGeom prst="rect">
            <a:avLst/>
          </a:prstGeom>
        </p:spPr>
      </p:pic>
      <p:pic>
        <p:nvPicPr>
          <p:cNvPr id="11" name="deforestation">
            <a:hlinkClick r:id="" action="ppaction://media"/>
            <a:extLst>
              <a:ext uri="{FF2B5EF4-FFF2-40B4-BE49-F238E27FC236}">
                <a16:creationId xmlns:a16="http://schemas.microsoft.com/office/drawing/2014/main" id="{2038C4ED-0328-4B8D-BF6F-6E461DC5C77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414966" y="3392628"/>
            <a:ext cx="609600" cy="609600"/>
          </a:xfrm>
          <a:prstGeom prst="rect">
            <a:avLst/>
          </a:prstGeom>
        </p:spPr>
      </p:pic>
      <p:pic>
        <p:nvPicPr>
          <p:cNvPr id="12" name="environmental pollution">
            <a:hlinkClick r:id="" action="ppaction://media"/>
            <a:extLst>
              <a:ext uri="{FF2B5EF4-FFF2-40B4-BE49-F238E27FC236}">
                <a16:creationId xmlns:a16="http://schemas.microsoft.com/office/drawing/2014/main" id="{BB1652B2-83EA-4FC1-BD77-2170F5E31D4D}"/>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254403" y="752174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par>
                                <p:cTn id="54" presetID="16" presetClass="entr" presetSubtype="21"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0"/>
                </p:tgtEl>
              </p:cMediaNode>
            </p:audio>
            <p:audio>
              <p:cMediaNode vol="80000">
                <p:cTn id="63" fill="hold" display="0">
                  <p:stCondLst>
                    <p:cond delay="indefinite"/>
                  </p:stCondLst>
                  <p:endCondLst>
                    <p:cond evt="onStopAudio" delay="0">
                      <p:tgtEl>
                        <p:sldTgt/>
                      </p:tgtEl>
                    </p:cond>
                  </p:endCondLst>
                </p:cTn>
                <p:tgtEl>
                  <p:spTgt spid="11"/>
                </p:tgtEl>
              </p:cMediaNode>
            </p:audio>
            <p:audio>
              <p:cMediaNode vol="80000">
                <p:cTn id="64" fill="hold" display="0">
                  <p:stCondLst>
                    <p:cond delay="indefinite"/>
                  </p:stCondLst>
                  <p:endCondLst>
                    <p:cond evt="onStopAudio" delay="0">
                      <p:tgtEl>
                        <p:sldTgt/>
                      </p:tgtEl>
                    </p:cond>
                  </p:endCondLst>
                </p:cTn>
                <p:tgtEl>
                  <p:spTgt spid="12"/>
                </p:tgtEl>
              </p:cMediaNode>
            </p:audio>
          </p:childTnLst>
        </p:cTn>
      </p:par>
    </p:tnLst>
    <p:bldLst>
      <p:bldP spid="19" grpId="0"/>
      <p:bldP spid="20" grpId="0"/>
      <p:bldP spid="21" grpId="0"/>
      <p:bldP spid="22" grpId="0"/>
      <p:bldP spid="23"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649968" y="8609096"/>
            <a:ext cx="1866898" cy="1444607"/>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226780"/>
            <a:ext cx="15516446"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 2. Put the words from the box into the correct column. One word can belong to more than one group.</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0560C5DD-66F0-47A5-9FF8-D52ABA326440}"/>
              </a:ext>
            </a:extLst>
          </p:cNvPr>
          <p:cNvGraphicFramePr>
            <a:graphicFrameLocks noGrp="1"/>
          </p:cNvGraphicFramePr>
          <p:nvPr>
            <p:extLst>
              <p:ext uri="{D42A27DB-BD31-4B8C-83A1-F6EECF244321}">
                <p14:modId xmlns:p14="http://schemas.microsoft.com/office/powerpoint/2010/main" val="4241202989"/>
              </p:ext>
            </p:extLst>
          </p:nvPr>
        </p:nvGraphicFramePr>
        <p:xfrm>
          <a:off x="266700" y="1310573"/>
          <a:ext cx="17678400" cy="3352800"/>
        </p:xfrm>
        <a:graphic>
          <a:graphicData uri="http://schemas.openxmlformats.org/drawingml/2006/table">
            <a:tbl>
              <a:tblPr firstRow="1" firstCol="1" bandRow="1"/>
              <a:tblGrid>
                <a:gridCol w="4073357">
                  <a:extLst>
                    <a:ext uri="{9D8B030D-6E8A-4147-A177-3AD203B41FA5}">
                      <a16:colId xmlns:a16="http://schemas.microsoft.com/office/drawing/2014/main" val="3554126878"/>
                    </a:ext>
                  </a:extLst>
                </a:gridCol>
                <a:gridCol w="5105400">
                  <a:extLst>
                    <a:ext uri="{9D8B030D-6E8A-4147-A177-3AD203B41FA5}">
                      <a16:colId xmlns:a16="http://schemas.microsoft.com/office/drawing/2014/main" val="3843168216"/>
                    </a:ext>
                  </a:extLst>
                </a:gridCol>
                <a:gridCol w="4648797">
                  <a:extLst>
                    <a:ext uri="{9D8B030D-6E8A-4147-A177-3AD203B41FA5}">
                      <a16:colId xmlns:a16="http://schemas.microsoft.com/office/drawing/2014/main" val="890175199"/>
                    </a:ext>
                  </a:extLst>
                </a:gridCol>
                <a:gridCol w="3850846">
                  <a:extLst>
                    <a:ext uri="{9D8B030D-6E8A-4147-A177-3AD203B41FA5}">
                      <a16:colId xmlns:a16="http://schemas.microsoft.com/office/drawing/2014/main" val="2817530521"/>
                    </a:ext>
                  </a:extLst>
                </a:gridCol>
              </a:tblGrid>
              <a:tr h="0">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glass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empty cans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plastic</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metal</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7842969"/>
                  </a:ext>
                </a:extLst>
              </a:tr>
              <a:tr h="0">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waste</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plastic sandals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old newspapers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iron</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4821612"/>
                  </a:ext>
                </a:extLst>
              </a:tr>
              <a:tr h="0">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cotton</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waste paper</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old clothes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dirty water</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525061"/>
                  </a:ext>
                </a:extLst>
              </a:tr>
              <a:tr h="396374">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plastic bags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kitchen waste</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bottles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rubber</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650896"/>
                  </a:ext>
                </a:extLst>
              </a:tr>
              <a:tr h="0">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batteries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rubbish</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engine oil</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aluminum</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854517"/>
                  </a:ext>
                </a:extLst>
              </a:tr>
            </a:tbl>
          </a:graphicData>
        </a:graphic>
      </p:graphicFrame>
      <p:graphicFrame>
        <p:nvGraphicFramePr>
          <p:cNvPr id="6" name="Table 5">
            <a:extLst>
              <a:ext uri="{FF2B5EF4-FFF2-40B4-BE49-F238E27FC236}">
                <a16:creationId xmlns:a16="http://schemas.microsoft.com/office/drawing/2014/main" id="{4C4F3D13-2051-4565-87F7-30E79D5A69CF}"/>
              </a:ext>
            </a:extLst>
          </p:cNvPr>
          <p:cNvGraphicFramePr>
            <a:graphicFrameLocks noGrp="1"/>
          </p:cNvGraphicFramePr>
          <p:nvPr>
            <p:extLst>
              <p:ext uri="{D42A27DB-BD31-4B8C-83A1-F6EECF244321}">
                <p14:modId xmlns:p14="http://schemas.microsoft.com/office/powerpoint/2010/main" val="2293520776"/>
              </p:ext>
            </p:extLst>
          </p:nvPr>
        </p:nvGraphicFramePr>
        <p:xfrm>
          <a:off x="609600" y="4876758"/>
          <a:ext cx="17145000" cy="5067344"/>
        </p:xfrm>
        <a:graphic>
          <a:graphicData uri="http://schemas.openxmlformats.org/drawingml/2006/table">
            <a:tbl>
              <a:tblPr firstRow="1" firstCol="1" bandRow="1"/>
              <a:tblGrid>
                <a:gridCol w="5713852">
                  <a:extLst>
                    <a:ext uri="{9D8B030D-6E8A-4147-A177-3AD203B41FA5}">
                      <a16:colId xmlns:a16="http://schemas.microsoft.com/office/drawing/2014/main" val="219354062"/>
                    </a:ext>
                  </a:extLst>
                </a:gridCol>
                <a:gridCol w="5715574">
                  <a:extLst>
                    <a:ext uri="{9D8B030D-6E8A-4147-A177-3AD203B41FA5}">
                      <a16:colId xmlns:a16="http://schemas.microsoft.com/office/drawing/2014/main" val="4165169127"/>
                    </a:ext>
                  </a:extLst>
                </a:gridCol>
                <a:gridCol w="5715574">
                  <a:extLst>
                    <a:ext uri="{9D8B030D-6E8A-4147-A177-3AD203B41FA5}">
                      <a16:colId xmlns:a16="http://schemas.microsoft.com/office/drawing/2014/main" val="1561045176"/>
                    </a:ext>
                  </a:extLst>
                </a:gridCol>
              </a:tblGrid>
              <a:tr h="805118">
                <a:tc>
                  <a:txBody>
                    <a:bodyPr/>
                    <a:lstStyle/>
                    <a:p>
                      <a:pPr algn="ctr">
                        <a:lnSpc>
                          <a:spcPct val="100000"/>
                        </a:lnSpc>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Reduce</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Reuse</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Recycle</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95278191"/>
                  </a:ext>
                </a:extLst>
              </a:tr>
              <a:tr h="4262226">
                <a:tc>
                  <a:txBody>
                    <a:bodyPr/>
                    <a:lstStyle/>
                    <a:p>
                      <a:pPr algn="just">
                        <a:lnSpc>
                          <a:spcPct val="150000"/>
                        </a:lnSpc>
                      </a:pPr>
                      <a:r>
                        <a:rPr lang="en-US" sz="4800" b="1">
                          <a:solidFill>
                            <a:srgbClr val="0070C0"/>
                          </a:solidFill>
                          <a:effectLst/>
                          <a:latin typeface="Calibri" panose="020F0502020204030204" pitchFamily="34" charset="0"/>
                          <a:ea typeface="Arial" panose="020B0604020202020204" pitchFamily="34"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800" b="1">
                          <a:solidFill>
                            <a:srgbClr val="0070C0"/>
                          </a:solidFill>
                          <a:effectLst/>
                          <a:latin typeface="Calibri" panose="020F0502020204030204" pitchFamily="34" charset="0"/>
                          <a:ea typeface="Arial" panose="020B0604020202020204" pitchFamily="34"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800" b="1">
                          <a:solidFill>
                            <a:srgbClr val="0070C0"/>
                          </a:solidFill>
                          <a:effectLst/>
                          <a:latin typeface="Calibri" panose="020F0502020204030204" pitchFamily="34" charset="0"/>
                          <a:ea typeface="Arial" panose="020B0604020202020204" pitchFamily="34"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b="1">
                          <a:solidFill>
                            <a:srgbClr val="0070C0"/>
                          </a:solidFill>
                          <a:effectLst/>
                          <a:latin typeface="Calibri" panose="020F0502020204030204" pitchFamily="34" charset="0"/>
                          <a:ea typeface="Arial" panose="020B0604020202020204" pitchFamily="34"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b="1">
                          <a:solidFill>
                            <a:srgbClr val="0070C0"/>
                          </a:solidFill>
                          <a:effectLst/>
                          <a:latin typeface="Calibri" panose="020F0502020204030204" pitchFamily="34" charset="0"/>
                          <a:ea typeface="Arial" panose="020B0604020202020204" pitchFamily="34"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74984"/>
                  </a:ext>
                </a:extLst>
              </a:tr>
            </a:tbl>
          </a:graphicData>
        </a:graphic>
      </p:graphicFrame>
      <p:sp>
        <p:nvSpPr>
          <p:cNvPr id="15" name="TextBox 14">
            <a:extLst>
              <a:ext uri="{FF2B5EF4-FFF2-40B4-BE49-F238E27FC236}">
                <a16:creationId xmlns:a16="http://schemas.microsoft.com/office/drawing/2014/main" id="{1D9599C7-2260-4C2E-9600-512CF99E9288}"/>
              </a:ext>
            </a:extLst>
          </p:cNvPr>
          <p:cNvSpPr txBox="1"/>
          <p:nvPr/>
        </p:nvSpPr>
        <p:spPr>
          <a:xfrm>
            <a:off x="11353800" y="5645422"/>
            <a:ext cx="2352039" cy="769441"/>
          </a:xfrm>
          <a:prstGeom prst="rect">
            <a:avLst/>
          </a:prstGeom>
          <a:noFill/>
        </p:spPr>
        <p:txBody>
          <a:bodyPr wrap="square">
            <a:spAutoFit/>
          </a:bodyPr>
          <a:lstStyle/>
          <a:p>
            <a:pPr marL="0" marR="0" lvl="0" indent="457200" algn="ctr" defTabSz="914400" rtl="0" eaLnBrk="1" fontAlgn="auto" latinLnBrk="0" hangingPunct="1">
              <a:lnSpc>
                <a:spcPct val="100000"/>
              </a:lnSpc>
              <a:spcBef>
                <a:spcPts val="0"/>
              </a:spcBef>
              <a:spcAft>
                <a:spcPts val="100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glass</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9" name="Rectangle 8">
            <a:extLst>
              <a:ext uri="{FF2B5EF4-FFF2-40B4-BE49-F238E27FC236}">
                <a16:creationId xmlns:a16="http://schemas.microsoft.com/office/drawing/2014/main" id="{1B9555B7-FFB7-47AE-A751-7D68E63FB4F9}"/>
              </a:ext>
            </a:extLst>
          </p:cNvPr>
          <p:cNvSpPr/>
          <p:nvPr/>
        </p:nvSpPr>
        <p:spPr>
          <a:xfrm>
            <a:off x="1385777" y="1262284"/>
            <a:ext cx="2280409"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972AFB-825A-4E34-B16A-AB17A37549E3}"/>
              </a:ext>
            </a:extLst>
          </p:cNvPr>
          <p:cNvSpPr txBox="1"/>
          <p:nvPr/>
        </p:nvSpPr>
        <p:spPr>
          <a:xfrm>
            <a:off x="12904072" y="5645421"/>
            <a:ext cx="3784456" cy="769441"/>
          </a:xfrm>
          <a:prstGeom prst="rect">
            <a:avLst/>
          </a:prstGeom>
          <a:noFill/>
        </p:spPr>
        <p:txBody>
          <a:bodyPr wrap="square">
            <a:spAutoFit/>
          </a:bodyPr>
          <a:lstStyle/>
          <a:p>
            <a:pPr lvl="0" indent="457200" algn="ctr">
              <a:spcAft>
                <a:spcPts val="1000"/>
              </a:spcAft>
              <a:defRPr/>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empty cans</a:t>
            </a:r>
          </a:p>
        </p:txBody>
      </p:sp>
      <p:sp>
        <p:nvSpPr>
          <p:cNvPr id="17" name="Rectangle 16">
            <a:extLst>
              <a:ext uri="{FF2B5EF4-FFF2-40B4-BE49-F238E27FC236}">
                <a16:creationId xmlns:a16="http://schemas.microsoft.com/office/drawing/2014/main" id="{73812DE3-2464-4868-917D-4B82F5DDCCAC}"/>
              </a:ext>
            </a:extLst>
          </p:cNvPr>
          <p:cNvSpPr/>
          <p:nvPr/>
        </p:nvSpPr>
        <p:spPr>
          <a:xfrm>
            <a:off x="5283144" y="1363482"/>
            <a:ext cx="3361386" cy="673225"/>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8C24A6D-35D8-4BF0-B601-50E14A8ADC9D}"/>
              </a:ext>
            </a:extLst>
          </p:cNvPr>
          <p:cNvSpPr txBox="1"/>
          <p:nvPr/>
        </p:nvSpPr>
        <p:spPr>
          <a:xfrm>
            <a:off x="5935896" y="5708812"/>
            <a:ext cx="2352039"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plastic</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2" name="Rectangle 21">
            <a:extLst>
              <a:ext uri="{FF2B5EF4-FFF2-40B4-BE49-F238E27FC236}">
                <a16:creationId xmlns:a16="http://schemas.microsoft.com/office/drawing/2014/main" id="{A84450BB-8554-406E-A7D1-9C4A512D9D36}"/>
              </a:ext>
            </a:extLst>
          </p:cNvPr>
          <p:cNvSpPr/>
          <p:nvPr/>
        </p:nvSpPr>
        <p:spPr>
          <a:xfrm>
            <a:off x="10842720" y="1337691"/>
            <a:ext cx="2280409"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730406C-CC8D-4368-B576-9405FF3CF639}"/>
              </a:ext>
            </a:extLst>
          </p:cNvPr>
          <p:cNvSpPr txBox="1"/>
          <p:nvPr/>
        </p:nvSpPr>
        <p:spPr>
          <a:xfrm>
            <a:off x="11489909" y="6431459"/>
            <a:ext cx="2352039"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metal</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Rectangle 24">
            <a:extLst>
              <a:ext uri="{FF2B5EF4-FFF2-40B4-BE49-F238E27FC236}">
                <a16:creationId xmlns:a16="http://schemas.microsoft.com/office/drawing/2014/main" id="{AA7CF61B-E5F7-4D9E-B5D4-D3AD820534FA}"/>
              </a:ext>
            </a:extLst>
          </p:cNvPr>
          <p:cNvSpPr/>
          <p:nvPr/>
        </p:nvSpPr>
        <p:spPr>
          <a:xfrm>
            <a:off x="14580705" y="1339711"/>
            <a:ext cx="2280409"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6252EBC-D98A-407E-988A-1BA64D46A3E8}"/>
              </a:ext>
            </a:extLst>
          </p:cNvPr>
          <p:cNvSpPr txBox="1"/>
          <p:nvPr/>
        </p:nvSpPr>
        <p:spPr>
          <a:xfrm>
            <a:off x="13339516" y="6334941"/>
            <a:ext cx="2352039"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waste</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7" name="Rectangle 26">
            <a:extLst>
              <a:ext uri="{FF2B5EF4-FFF2-40B4-BE49-F238E27FC236}">
                <a16:creationId xmlns:a16="http://schemas.microsoft.com/office/drawing/2014/main" id="{99FE51F8-6D8C-4138-BEED-EA978FC3D049}"/>
              </a:ext>
            </a:extLst>
          </p:cNvPr>
          <p:cNvSpPr/>
          <p:nvPr/>
        </p:nvSpPr>
        <p:spPr>
          <a:xfrm>
            <a:off x="1089240" y="1933805"/>
            <a:ext cx="2280409"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67F798-B365-4614-9C8B-FD7479333696}"/>
              </a:ext>
            </a:extLst>
          </p:cNvPr>
          <p:cNvSpPr txBox="1"/>
          <p:nvPr/>
        </p:nvSpPr>
        <p:spPr>
          <a:xfrm>
            <a:off x="7655580" y="5696330"/>
            <a:ext cx="4628460"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plastic sandals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9" name="Rectangle 28">
            <a:extLst>
              <a:ext uri="{FF2B5EF4-FFF2-40B4-BE49-F238E27FC236}">
                <a16:creationId xmlns:a16="http://schemas.microsoft.com/office/drawing/2014/main" id="{405E08B4-D837-4D85-BF92-6A566240BB26}"/>
              </a:ext>
            </a:extLst>
          </p:cNvPr>
          <p:cNvSpPr/>
          <p:nvPr/>
        </p:nvSpPr>
        <p:spPr>
          <a:xfrm>
            <a:off x="4427634" y="1769952"/>
            <a:ext cx="4653900"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DAF6404-3227-488D-BEBF-662AC9FCBD71}"/>
              </a:ext>
            </a:extLst>
          </p:cNvPr>
          <p:cNvSpPr txBox="1"/>
          <p:nvPr/>
        </p:nvSpPr>
        <p:spPr>
          <a:xfrm>
            <a:off x="6594910" y="6601128"/>
            <a:ext cx="4973247"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old newspapers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1" name="Rectangle 30">
            <a:extLst>
              <a:ext uri="{FF2B5EF4-FFF2-40B4-BE49-F238E27FC236}">
                <a16:creationId xmlns:a16="http://schemas.microsoft.com/office/drawing/2014/main" id="{47ED3D6D-AD68-47CE-A5DE-B32F4D820B98}"/>
              </a:ext>
            </a:extLst>
          </p:cNvPr>
          <p:cNvSpPr/>
          <p:nvPr/>
        </p:nvSpPr>
        <p:spPr>
          <a:xfrm>
            <a:off x="9809484" y="1738977"/>
            <a:ext cx="4334217" cy="9567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5B30A36-589D-4798-A759-6B5B56A7EE22}"/>
              </a:ext>
            </a:extLst>
          </p:cNvPr>
          <p:cNvSpPr txBox="1"/>
          <p:nvPr/>
        </p:nvSpPr>
        <p:spPr>
          <a:xfrm>
            <a:off x="15187027" y="6369057"/>
            <a:ext cx="2352039"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iron</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3" name="Rectangle 32">
            <a:extLst>
              <a:ext uri="{FF2B5EF4-FFF2-40B4-BE49-F238E27FC236}">
                <a16:creationId xmlns:a16="http://schemas.microsoft.com/office/drawing/2014/main" id="{009AB62D-CD3D-48AB-9822-80160C359D2A}"/>
              </a:ext>
            </a:extLst>
          </p:cNvPr>
          <p:cNvSpPr/>
          <p:nvPr/>
        </p:nvSpPr>
        <p:spPr>
          <a:xfrm>
            <a:off x="15017709" y="1832200"/>
            <a:ext cx="2280409"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E394E83-B83C-42C3-8393-FC2954EB3873}"/>
              </a:ext>
            </a:extLst>
          </p:cNvPr>
          <p:cNvSpPr txBox="1"/>
          <p:nvPr/>
        </p:nvSpPr>
        <p:spPr>
          <a:xfrm>
            <a:off x="5787817" y="7490446"/>
            <a:ext cx="2352039"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cotton</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5" name="Rectangle 34">
            <a:extLst>
              <a:ext uri="{FF2B5EF4-FFF2-40B4-BE49-F238E27FC236}">
                <a16:creationId xmlns:a16="http://schemas.microsoft.com/office/drawing/2014/main" id="{5C327E14-9579-42CB-B5FA-92224B969901}"/>
              </a:ext>
            </a:extLst>
          </p:cNvPr>
          <p:cNvSpPr/>
          <p:nvPr/>
        </p:nvSpPr>
        <p:spPr>
          <a:xfrm>
            <a:off x="1241097" y="2487097"/>
            <a:ext cx="2280409" cy="8313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614EAAC-85C9-48B4-8587-AB7B97D46C8C}"/>
              </a:ext>
            </a:extLst>
          </p:cNvPr>
          <p:cNvSpPr txBox="1"/>
          <p:nvPr/>
        </p:nvSpPr>
        <p:spPr>
          <a:xfrm>
            <a:off x="11277829" y="7147648"/>
            <a:ext cx="3914152"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waste paper</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7" name="Rectangle 36">
            <a:extLst>
              <a:ext uri="{FF2B5EF4-FFF2-40B4-BE49-F238E27FC236}">
                <a16:creationId xmlns:a16="http://schemas.microsoft.com/office/drawing/2014/main" id="{3F81C8E1-95B4-4704-89A0-3BA7A5A2D5E9}"/>
              </a:ext>
            </a:extLst>
          </p:cNvPr>
          <p:cNvSpPr/>
          <p:nvPr/>
        </p:nvSpPr>
        <p:spPr>
          <a:xfrm>
            <a:off x="5283144" y="2379549"/>
            <a:ext cx="3361386" cy="938941"/>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918FFBA-293C-4B81-9588-1FE0E18CFB62}"/>
              </a:ext>
            </a:extLst>
          </p:cNvPr>
          <p:cNvSpPr txBox="1"/>
          <p:nvPr/>
        </p:nvSpPr>
        <p:spPr>
          <a:xfrm>
            <a:off x="8079896" y="7438324"/>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old clothes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9" name="Rectangle 38">
            <a:extLst>
              <a:ext uri="{FF2B5EF4-FFF2-40B4-BE49-F238E27FC236}">
                <a16:creationId xmlns:a16="http://schemas.microsoft.com/office/drawing/2014/main" id="{91B3CE0C-2CF5-4670-9CC6-4AC87CA5532F}"/>
              </a:ext>
            </a:extLst>
          </p:cNvPr>
          <p:cNvSpPr/>
          <p:nvPr/>
        </p:nvSpPr>
        <p:spPr>
          <a:xfrm>
            <a:off x="10246488" y="2369911"/>
            <a:ext cx="3361386" cy="1009111"/>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7E458B9-C112-4248-8DEB-7F362ABB3202}"/>
              </a:ext>
            </a:extLst>
          </p:cNvPr>
          <p:cNvSpPr txBox="1"/>
          <p:nvPr/>
        </p:nvSpPr>
        <p:spPr>
          <a:xfrm>
            <a:off x="14173850" y="7137096"/>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dirty water</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1" name="Rectangle 40">
            <a:extLst>
              <a:ext uri="{FF2B5EF4-FFF2-40B4-BE49-F238E27FC236}">
                <a16:creationId xmlns:a16="http://schemas.microsoft.com/office/drawing/2014/main" id="{2442796C-9D35-4D8A-A0A6-1FEB3628FAC2}"/>
              </a:ext>
            </a:extLst>
          </p:cNvPr>
          <p:cNvSpPr/>
          <p:nvPr/>
        </p:nvSpPr>
        <p:spPr>
          <a:xfrm>
            <a:off x="14997997" y="2496515"/>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A5D9869-1E59-4646-B392-A86B7E7DF168}"/>
              </a:ext>
            </a:extLst>
          </p:cNvPr>
          <p:cNvSpPr txBox="1"/>
          <p:nvPr/>
        </p:nvSpPr>
        <p:spPr>
          <a:xfrm>
            <a:off x="5573764" y="8310018"/>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plastic bags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3" name="Rectangle 42">
            <a:extLst>
              <a:ext uri="{FF2B5EF4-FFF2-40B4-BE49-F238E27FC236}">
                <a16:creationId xmlns:a16="http://schemas.microsoft.com/office/drawing/2014/main" id="{3C7B6C34-3318-40E5-BBBA-12B0ACEB409B}"/>
              </a:ext>
            </a:extLst>
          </p:cNvPr>
          <p:cNvSpPr/>
          <p:nvPr/>
        </p:nvSpPr>
        <p:spPr>
          <a:xfrm>
            <a:off x="821527" y="3268606"/>
            <a:ext cx="3606107" cy="65569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ACD184-57D9-4F97-97C1-A4A72096B93F}"/>
              </a:ext>
            </a:extLst>
          </p:cNvPr>
          <p:cNvSpPr/>
          <p:nvPr/>
        </p:nvSpPr>
        <p:spPr>
          <a:xfrm>
            <a:off x="5236674" y="3094537"/>
            <a:ext cx="3844860" cy="863907"/>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A79C360-A809-475A-AAFE-0B35E9600F01}"/>
              </a:ext>
            </a:extLst>
          </p:cNvPr>
          <p:cNvSpPr txBox="1"/>
          <p:nvPr/>
        </p:nvSpPr>
        <p:spPr>
          <a:xfrm>
            <a:off x="10776907" y="8052446"/>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bottles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7" name="Rectangle 46">
            <a:extLst>
              <a:ext uri="{FF2B5EF4-FFF2-40B4-BE49-F238E27FC236}">
                <a16:creationId xmlns:a16="http://schemas.microsoft.com/office/drawing/2014/main" id="{C195FE74-E7D1-40C5-B01D-3EC7C76688C7}"/>
              </a:ext>
            </a:extLst>
          </p:cNvPr>
          <p:cNvSpPr/>
          <p:nvPr/>
        </p:nvSpPr>
        <p:spPr>
          <a:xfrm>
            <a:off x="10746135" y="3151134"/>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5F4F414-DF63-4AD6-9840-A65DEB4EEBE6}"/>
              </a:ext>
            </a:extLst>
          </p:cNvPr>
          <p:cNvSpPr txBox="1"/>
          <p:nvPr/>
        </p:nvSpPr>
        <p:spPr>
          <a:xfrm>
            <a:off x="8385671" y="8341290"/>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rubber</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9" name="Rectangle 48">
            <a:extLst>
              <a:ext uri="{FF2B5EF4-FFF2-40B4-BE49-F238E27FC236}">
                <a16:creationId xmlns:a16="http://schemas.microsoft.com/office/drawing/2014/main" id="{53CD0984-4774-46FC-811A-B547FB403FB7}"/>
              </a:ext>
            </a:extLst>
          </p:cNvPr>
          <p:cNvSpPr/>
          <p:nvPr/>
        </p:nvSpPr>
        <p:spPr>
          <a:xfrm>
            <a:off x="15167339" y="3045979"/>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4F368A2D-C9A1-476E-A300-6AA13D3B080F}"/>
              </a:ext>
            </a:extLst>
          </p:cNvPr>
          <p:cNvSpPr txBox="1"/>
          <p:nvPr/>
        </p:nvSpPr>
        <p:spPr>
          <a:xfrm>
            <a:off x="187677" y="6065079"/>
            <a:ext cx="2352039"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waste</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51" name="TextBox 50">
            <a:extLst>
              <a:ext uri="{FF2B5EF4-FFF2-40B4-BE49-F238E27FC236}">
                <a16:creationId xmlns:a16="http://schemas.microsoft.com/office/drawing/2014/main" id="{2B21ECB6-F92E-4704-9835-49EEF7BBC40B}"/>
              </a:ext>
            </a:extLst>
          </p:cNvPr>
          <p:cNvSpPr txBox="1"/>
          <p:nvPr/>
        </p:nvSpPr>
        <p:spPr>
          <a:xfrm>
            <a:off x="2029564" y="6081050"/>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dirty water</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52" name="TextBox 51">
            <a:extLst>
              <a:ext uri="{FF2B5EF4-FFF2-40B4-BE49-F238E27FC236}">
                <a16:creationId xmlns:a16="http://schemas.microsoft.com/office/drawing/2014/main" id="{205B5F8B-CB21-44D3-8565-A743B178427E}"/>
              </a:ext>
            </a:extLst>
          </p:cNvPr>
          <p:cNvSpPr txBox="1"/>
          <p:nvPr/>
        </p:nvSpPr>
        <p:spPr>
          <a:xfrm>
            <a:off x="276193" y="6980569"/>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kitchen waste</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53" name="TextBox 52">
            <a:extLst>
              <a:ext uri="{FF2B5EF4-FFF2-40B4-BE49-F238E27FC236}">
                <a16:creationId xmlns:a16="http://schemas.microsoft.com/office/drawing/2014/main" id="{0E2CE4CD-2727-4037-8B4F-0A81F50D12A1}"/>
              </a:ext>
            </a:extLst>
          </p:cNvPr>
          <p:cNvSpPr txBox="1"/>
          <p:nvPr/>
        </p:nvSpPr>
        <p:spPr>
          <a:xfrm>
            <a:off x="13456989" y="8047456"/>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batteries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54" name="Rectangle 53">
            <a:extLst>
              <a:ext uri="{FF2B5EF4-FFF2-40B4-BE49-F238E27FC236}">
                <a16:creationId xmlns:a16="http://schemas.microsoft.com/office/drawing/2014/main" id="{E8583E48-AEA5-4DDA-BFB0-2FDE9FC59025}"/>
              </a:ext>
            </a:extLst>
          </p:cNvPr>
          <p:cNvSpPr/>
          <p:nvPr/>
        </p:nvSpPr>
        <p:spPr>
          <a:xfrm>
            <a:off x="1070084" y="3990059"/>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18CC83F-FD11-4036-9501-1D0C8235A2B1}"/>
              </a:ext>
            </a:extLst>
          </p:cNvPr>
          <p:cNvSpPr txBox="1"/>
          <p:nvPr/>
        </p:nvSpPr>
        <p:spPr>
          <a:xfrm>
            <a:off x="10840089" y="8806298"/>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rubbish</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56" name="Rectangle 55">
            <a:extLst>
              <a:ext uri="{FF2B5EF4-FFF2-40B4-BE49-F238E27FC236}">
                <a16:creationId xmlns:a16="http://schemas.microsoft.com/office/drawing/2014/main" id="{D1BA1BC9-B3B5-4E3E-B0AF-6C64EBB0169C}"/>
              </a:ext>
            </a:extLst>
          </p:cNvPr>
          <p:cNvSpPr/>
          <p:nvPr/>
        </p:nvSpPr>
        <p:spPr>
          <a:xfrm>
            <a:off x="5721726" y="3901578"/>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2B1C2F72-1825-4626-A11F-648CB5FFE62B}"/>
              </a:ext>
            </a:extLst>
          </p:cNvPr>
          <p:cNvSpPr txBox="1"/>
          <p:nvPr/>
        </p:nvSpPr>
        <p:spPr>
          <a:xfrm>
            <a:off x="13563546" y="8811345"/>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engine oil</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58" name="Rectangle 57">
            <a:extLst>
              <a:ext uri="{FF2B5EF4-FFF2-40B4-BE49-F238E27FC236}">
                <a16:creationId xmlns:a16="http://schemas.microsoft.com/office/drawing/2014/main" id="{FC474FE4-8BAE-49DA-BBAB-DA8116AC43EE}"/>
              </a:ext>
            </a:extLst>
          </p:cNvPr>
          <p:cNvSpPr/>
          <p:nvPr/>
        </p:nvSpPr>
        <p:spPr>
          <a:xfrm>
            <a:off x="10412952" y="3874970"/>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3D7F4DE9-70F5-44EA-A900-725F7DFEFBD5}"/>
              </a:ext>
            </a:extLst>
          </p:cNvPr>
          <p:cNvSpPr txBox="1"/>
          <p:nvPr/>
        </p:nvSpPr>
        <p:spPr>
          <a:xfrm>
            <a:off x="12316470" y="9356319"/>
            <a:ext cx="4093084" cy="769441"/>
          </a:xfrm>
          <a:prstGeom prst="rect">
            <a:avLst/>
          </a:prstGeom>
          <a:noFill/>
        </p:spPr>
        <p:txBody>
          <a:bodyPr wrap="square">
            <a:spAutoFit/>
          </a:bodyPr>
          <a:lstStyle/>
          <a:p>
            <a:pPr indent="457200" algn="ctr">
              <a:lnSpc>
                <a:spcPct val="10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aluminum</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60" name="Rectangle 59">
            <a:extLst>
              <a:ext uri="{FF2B5EF4-FFF2-40B4-BE49-F238E27FC236}">
                <a16:creationId xmlns:a16="http://schemas.microsoft.com/office/drawing/2014/main" id="{EA6C8239-8DD0-448B-A15B-D95E2EE2E88A}"/>
              </a:ext>
            </a:extLst>
          </p:cNvPr>
          <p:cNvSpPr/>
          <p:nvPr/>
        </p:nvSpPr>
        <p:spPr>
          <a:xfrm>
            <a:off x="14696363" y="3832082"/>
            <a:ext cx="2756603" cy="80339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66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arn(inVertic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arn(inVertical)">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barn(inVertical)">
                                      <p:cBhvr>
                                        <p:cTn id="81" dur="500"/>
                                        <p:tgtEl>
                                          <p:spTgt spid="3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barn(inVertical)">
                                      <p:cBhvr>
                                        <p:cTn id="89" dur="500"/>
                                        <p:tgtEl>
                                          <p:spTgt spid="33"/>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inVertical)">
                                      <p:cBhvr>
                                        <p:cTn id="92" dur="500"/>
                                        <p:tgtEl>
                                          <p:spTgt spid="5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barn(inVertical)">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barn(inVertical)">
                                      <p:cBhvr>
                                        <p:cTn id="100" dur="500"/>
                                        <p:tgtEl>
                                          <p:spTgt spid="35"/>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barn(inVertical)">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barn(inVertical)">
                                      <p:cBhvr>
                                        <p:cTn id="108" dur="500"/>
                                        <p:tgtEl>
                                          <p:spTgt spid="37"/>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barn(inVertical)">
                                      <p:cBhvr>
                                        <p:cTn id="116" dur="500"/>
                                        <p:tgtEl>
                                          <p:spTgt spid="39"/>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barn(inVertical)">
                                      <p:cBhvr>
                                        <p:cTn id="119" dur="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barn(inVertical)">
                                      <p:cBhvr>
                                        <p:cTn id="124" dur="500"/>
                                        <p:tgtEl>
                                          <p:spTgt spid="41"/>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barn(inVertical)">
                                      <p:cBhvr>
                                        <p:cTn id="127" dur="500"/>
                                        <p:tgtEl>
                                          <p:spTgt spid="51"/>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barn(inVertical)">
                                      <p:cBhvr>
                                        <p:cTn id="130" dur="500"/>
                                        <p:tgtEl>
                                          <p:spTgt spid="40"/>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barn(inVertical)">
                                      <p:cBhvr>
                                        <p:cTn id="135" dur="500"/>
                                        <p:tgtEl>
                                          <p:spTgt spid="43"/>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barn(inVertical)">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grpId="0" nodeType="click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barn(inVertical)">
                                      <p:cBhvr>
                                        <p:cTn id="143" dur="500"/>
                                        <p:tgtEl>
                                          <p:spTgt spid="45"/>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barn(inVertical)">
                                      <p:cBhvr>
                                        <p:cTn id="146" dur="500"/>
                                        <p:tgtEl>
                                          <p:spTgt spid="52"/>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barn(inVertical)">
                                      <p:cBhvr>
                                        <p:cTn id="151" dur="500"/>
                                        <p:tgtEl>
                                          <p:spTgt spid="47"/>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barn(inVertical)">
                                      <p:cBhvr>
                                        <p:cTn id="154" dur="500"/>
                                        <p:tgtEl>
                                          <p:spTgt spid="46"/>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barn(inVertical)">
                                      <p:cBhvr>
                                        <p:cTn id="159" dur="500"/>
                                        <p:tgtEl>
                                          <p:spTgt spid="49"/>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48"/>
                                        </p:tgtEl>
                                        <p:attrNameLst>
                                          <p:attrName>style.visibility</p:attrName>
                                        </p:attrNameLst>
                                      </p:cBhvr>
                                      <p:to>
                                        <p:strVal val="visible"/>
                                      </p:to>
                                    </p:set>
                                    <p:animEffect transition="in" filter="barn(inVertical)">
                                      <p:cBhvr>
                                        <p:cTn id="162" dur="500"/>
                                        <p:tgtEl>
                                          <p:spTgt spid="48"/>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grpId="0" nodeType="clickEffect">
                                  <p:stCondLst>
                                    <p:cond delay="0"/>
                                  </p:stCondLst>
                                  <p:childTnLst>
                                    <p:set>
                                      <p:cBhvr>
                                        <p:cTn id="166" dur="1" fill="hold">
                                          <p:stCondLst>
                                            <p:cond delay="0"/>
                                          </p:stCondLst>
                                        </p:cTn>
                                        <p:tgtEl>
                                          <p:spTgt spid="54"/>
                                        </p:tgtEl>
                                        <p:attrNameLst>
                                          <p:attrName>style.visibility</p:attrName>
                                        </p:attrNameLst>
                                      </p:cBhvr>
                                      <p:to>
                                        <p:strVal val="visible"/>
                                      </p:to>
                                    </p:set>
                                    <p:animEffect transition="in" filter="barn(inVertical)">
                                      <p:cBhvr>
                                        <p:cTn id="167" dur="500"/>
                                        <p:tgtEl>
                                          <p:spTgt spid="54"/>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53"/>
                                        </p:tgtEl>
                                        <p:attrNameLst>
                                          <p:attrName>style.visibility</p:attrName>
                                        </p:attrNameLst>
                                      </p:cBhvr>
                                      <p:to>
                                        <p:strVal val="visible"/>
                                      </p:to>
                                    </p:set>
                                    <p:animEffect transition="in" filter="barn(inVertical)">
                                      <p:cBhvr>
                                        <p:cTn id="170" dur="500"/>
                                        <p:tgtEl>
                                          <p:spTgt spid="53"/>
                                        </p:tgtEl>
                                      </p:cBhvr>
                                    </p:animEffect>
                                  </p:childTnLst>
                                </p:cTn>
                              </p:par>
                            </p:childTnLst>
                          </p:cTn>
                        </p:par>
                      </p:childTnLst>
                    </p:cTn>
                  </p:par>
                  <p:par>
                    <p:cTn id="171" fill="hold">
                      <p:stCondLst>
                        <p:cond delay="indefinite"/>
                      </p:stCondLst>
                      <p:childTnLst>
                        <p:par>
                          <p:cTn id="172" fill="hold">
                            <p:stCondLst>
                              <p:cond delay="0"/>
                            </p:stCondLst>
                            <p:childTnLst>
                              <p:par>
                                <p:cTn id="173" presetID="16" presetClass="entr" presetSubtype="21" fill="hold" grpId="0" nodeType="clickEffect">
                                  <p:stCondLst>
                                    <p:cond delay="0"/>
                                  </p:stCondLst>
                                  <p:childTnLst>
                                    <p:set>
                                      <p:cBhvr>
                                        <p:cTn id="174" dur="1" fill="hold">
                                          <p:stCondLst>
                                            <p:cond delay="0"/>
                                          </p:stCondLst>
                                        </p:cTn>
                                        <p:tgtEl>
                                          <p:spTgt spid="56"/>
                                        </p:tgtEl>
                                        <p:attrNameLst>
                                          <p:attrName>style.visibility</p:attrName>
                                        </p:attrNameLst>
                                      </p:cBhvr>
                                      <p:to>
                                        <p:strVal val="visible"/>
                                      </p:to>
                                    </p:set>
                                    <p:animEffect transition="in" filter="barn(inVertical)">
                                      <p:cBhvr>
                                        <p:cTn id="175" dur="500"/>
                                        <p:tgtEl>
                                          <p:spTgt spid="56"/>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55"/>
                                        </p:tgtEl>
                                        <p:attrNameLst>
                                          <p:attrName>style.visibility</p:attrName>
                                        </p:attrNameLst>
                                      </p:cBhvr>
                                      <p:to>
                                        <p:strVal val="visible"/>
                                      </p:to>
                                    </p:set>
                                    <p:animEffect transition="in" filter="barn(inVertical)">
                                      <p:cBhvr>
                                        <p:cTn id="178" dur="500"/>
                                        <p:tgtEl>
                                          <p:spTgt spid="55"/>
                                        </p:tgtEl>
                                      </p:cBhvr>
                                    </p:animEffect>
                                  </p:childTnLst>
                                </p:cTn>
                              </p:par>
                            </p:childTnLst>
                          </p:cTn>
                        </p:par>
                      </p:childTnLst>
                    </p:cTn>
                  </p:par>
                  <p:par>
                    <p:cTn id="179" fill="hold">
                      <p:stCondLst>
                        <p:cond delay="indefinite"/>
                      </p:stCondLst>
                      <p:childTnLst>
                        <p:par>
                          <p:cTn id="180" fill="hold">
                            <p:stCondLst>
                              <p:cond delay="0"/>
                            </p:stCondLst>
                            <p:childTnLst>
                              <p:par>
                                <p:cTn id="181" presetID="16" presetClass="entr" presetSubtype="21" fill="hold" grpId="0" nodeType="clickEffect">
                                  <p:stCondLst>
                                    <p:cond delay="0"/>
                                  </p:stCondLst>
                                  <p:childTnLst>
                                    <p:set>
                                      <p:cBhvr>
                                        <p:cTn id="182" dur="1" fill="hold">
                                          <p:stCondLst>
                                            <p:cond delay="0"/>
                                          </p:stCondLst>
                                        </p:cTn>
                                        <p:tgtEl>
                                          <p:spTgt spid="58"/>
                                        </p:tgtEl>
                                        <p:attrNameLst>
                                          <p:attrName>style.visibility</p:attrName>
                                        </p:attrNameLst>
                                      </p:cBhvr>
                                      <p:to>
                                        <p:strVal val="visible"/>
                                      </p:to>
                                    </p:set>
                                    <p:animEffect transition="in" filter="barn(inVertical)">
                                      <p:cBhvr>
                                        <p:cTn id="183" dur="500"/>
                                        <p:tgtEl>
                                          <p:spTgt spid="58"/>
                                        </p:tgtEl>
                                      </p:cBhvr>
                                    </p:animEffect>
                                  </p:childTnLst>
                                </p:cTn>
                              </p:par>
                              <p:par>
                                <p:cTn id="184" presetID="16" presetClass="entr" presetSubtype="21" fill="hold" grpId="0" nodeType="withEffect">
                                  <p:stCondLst>
                                    <p:cond delay="0"/>
                                  </p:stCondLst>
                                  <p:childTnLst>
                                    <p:set>
                                      <p:cBhvr>
                                        <p:cTn id="185" dur="1" fill="hold">
                                          <p:stCondLst>
                                            <p:cond delay="0"/>
                                          </p:stCondLst>
                                        </p:cTn>
                                        <p:tgtEl>
                                          <p:spTgt spid="57"/>
                                        </p:tgtEl>
                                        <p:attrNameLst>
                                          <p:attrName>style.visibility</p:attrName>
                                        </p:attrNameLst>
                                      </p:cBhvr>
                                      <p:to>
                                        <p:strVal val="visible"/>
                                      </p:to>
                                    </p:set>
                                    <p:animEffect transition="in" filter="barn(inVertical)">
                                      <p:cBhvr>
                                        <p:cTn id="186" dur="500"/>
                                        <p:tgtEl>
                                          <p:spTgt spid="57"/>
                                        </p:tgtEl>
                                      </p:cBhvr>
                                    </p:animEffect>
                                  </p:childTnLst>
                                </p:cTn>
                              </p:par>
                            </p:childTnLst>
                          </p:cTn>
                        </p:par>
                      </p:childTnLst>
                    </p:cTn>
                  </p:par>
                  <p:par>
                    <p:cTn id="187" fill="hold">
                      <p:stCondLst>
                        <p:cond delay="indefinite"/>
                      </p:stCondLst>
                      <p:childTnLst>
                        <p:par>
                          <p:cTn id="188" fill="hold">
                            <p:stCondLst>
                              <p:cond delay="0"/>
                            </p:stCondLst>
                            <p:childTnLst>
                              <p:par>
                                <p:cTn id="189" presetID="16" presetClass="entr" presetSubtype="21" fill="hold" grpId="0" nodeType="clickEffect">
                                  <p:stCondLst>
                                    <p:cond delay="0"/>
                                  </p:stCondLst>
                                  <p:childTnLst>
                                    <p:set>
                                      <p:cBhvr>
                                        <p:cTn id="190" dur="1" fill="hold">
                                          <p:stCondLst>
                                            <p:cond delay="0"/>
                                          </p:stCondLst>
                                        </p:cTn>
                                        <p:tgtEl>
                                          <p:spTgt spid="60"/>
                                        </p:tgtEl>
                                        <p:attrNameLst>
                                          <p:attrName>style.visibility</p:attrName>
                                        </p:attrNameLst>
                                      </p:cBhvr>
                                      <p:to>
                                        <p:strVal val="visible"/>
                                      </p:to>
                                    </p:set>
                                    <p:animEffect transition="in" filter="barn(inVertical)">
                                      <p:cBhvr>
                                        <p:cTn id="191" dur="500"/>
                                        <p:tgtEl>
                                          <p:spTgt spid="60"/>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59"/>
                                        </p:tgtEl>
                                        <p:attrNameLst>
                                          <p:attrName>style.visibility</p:attrName>
                                        </p:attrNameLst>
                                      </p:cBhvr>
                                      <p:to>
                                        <p:strVal val="visible"/>
                                      </p:to>
                                    </p:set>
                                    <p:animEffect transition="in" filter="barn(inVertical)">
                                      <p:cBhvr>
                                        <p:cTn id="19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p:bldP spid="9" grpId="0" animBg="1"/>
      <p:bldP spid="16" grpId="0"/>
      <p:bldP spid="17" grpId="0" animBg="1"/>
      <p:bldP spid="18" grpId="0"/>
      <p:bldP spid="22" grpId="0" animBg="1"/>
      <p:bldP spid="24" grpId="0"/>
      <p:bldP spid="25" grpId="0" animBg="1"/>
      <p:bldP spid="26" grpId="0"/>
      <p:bldP spid="27" grpId="0" animBg="1"/>
      <p:bldP spid="28" grpId="0"/>
      <p:bldP spid="29" grpId="0" animBg="1"/>
      <p:bldP spid="30" grpId="0"/>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2" grpId="0"/>
      <p:bldP spid="43" grpId="0" animBg="1"/>
      <p:bldP spid="45" grpId="0" animBg="1"/>
      <p:bldP spid="46" grpId="0"/>
      <p:bldP spid="47" grpId="0" animBg="1"/>
      <p:bldP spid="48" grpId="0"/>
      <p:bldP spid="49" grpId="0" animBg="1"/>
      <p:bldP spid="50" grpId="0"/>
      <p:bldP spid="51" grpId="0"/>
      <p:bldP spid="52" grpId="0"/>
      <p:bldP spid="53" grpId="0"/>
      <p:bldP spid="54" grpId="0" animBg="1"/>
      <p:bldP spid="55" grpId="0"/>
      <p:bldP spid="56" grpId="0" animBg="1"/>
      <p:bldP spid="57" grpId="0"/>
      <p:bldP spid="58" grpId="0" animBg="1"/>
      <p:bldP spid="59" grpId="0"/>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0620286">
            <a:off x="-232851" y="8444196"/>
            <a:ext cx="846702" cy="2458424"/>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31060" y="-31058"/>
            <a:ext cx="1520357" cy="1582478"/>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917285" y="8876414"/>
            <a:ext cx="777949" cy="1998922"/>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904999" y="8928"/>
            <a:ext cx="14997223"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Complete the blank with the words/ phrases in the box.</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5" name="TextBox 14">
            <a:extLst>
              <a:ext uri="{FF2B5EF4-FFF2-40B4-BE49-F238E27FC236}">
                <a16:creationId xmlns:a16="http://schemas.microsoft.com/office/drawing/2014/main" id="{FDD27702-6AB6-4105-8FDD-C2D512042106}"/>
              </a:ext>
            </a:extLst>
          </p:cNvPr>
          <p:cNvSpPr txBox="1"/>
          <p:nvPr/>
        </p:nvSpPr>
        <p:spPr>
          <a:xfrm>
            <a:off x="5621078" y="888657"/>
            <a:ext cx="10228520" cy="12772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noise pollution</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tab pos="61277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ozone layer</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A947388A-2129-43CD-856A-83B5B2CDBCBB}"/>
              </a:ext>
            </a:extLst>
          </p:cNvPr>
          <p:cNvSpPr txBox="1"/>
          <p:nvPr/>
        </p:nvSpPr>
        <p:spPr>
          <a:xfrm>
            <a:off x="13191461" y="867848"/>
            <a:ext cx="10228520" cy="12772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environment</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tab pos="61277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ground water</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47BAE735-F77A-476F-B27D-912C5F9370F6}"/>
              </a:ext>
            </a:extLst>
          </p:cNvPr>
          <p:cNvSpPr txBox="1"/>
          <p:nvPr/>
        </p:nvSpPr>
        <p:spPr>
          <a:xfrm>
            <a:off x="447592" y="2586749"/>
            <a:ext cx="17535608" cy="7432804"/>
          </a:xfrm>
          <a:prstGeom prst="rect">
            <a:avLst/>
          </a:prstGeom>
          <a:noFill/>
        </p:spPr>
        <p:txBody>
          <a:bodyPr wrap="square">
            <a:spAutoFit/>
          </a:bodyPr>
          <a:lstStyle/>
          <a:p>
            <a:pPr algn="just">
              <a:spcAft>
                <a:spcPts val="600"/>
              </a:spcAft>
              <a:tabLst>
                <a:tab pos="612775" algn="l"/>
              </a:tabLst>
            </a:pPr>
            <a:r>
              <a:rPr lang="en-US" sz="3600" b="1">
                <a:effectLst/>
                <a:latin typeface="Calibri" panose="020F0502020204030204" pitchFamily="34" charset="0"/>
                <a:ea typeface="Cambria" panose="02040503050406030204" pitchFamily="18" charset="0"/>
                <a:cs typeface="Cambria" panose="02040503050406030204" pitchFamily="18" charset="0"/>
              </a:rPr>
              <a:t>1.</a:t>
            </a:r>
            <a:r>
              <a:rPr lang="en-US" sz="3600">
                <a:effectLst/>
                <a:latin typeface="Calibri" panose="020F0502020204030204" pitchFamily="34" charset="0"/>
                <a:ea typeface="Cambria" panose="02040503050406030204" pitchFamily="18" charset="0"/>
                <a:cs typeface="Cambria" panose="02040503050406030204" pitchFamily="18" charset="0"/>
              </a:rPr>
              <a:t> 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is the substance that causes pollution.</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Some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such as coals, oil, naturals are being overexploited.</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495425" algn="l"/>
              </a:tabLst>
            </a:pPr>
            <a:r>
              <a:rPr lang="en-US" sz="3600" b="1">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__________________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functions as a blanket that protects the Earth from ultraviolet.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the air is contaminated is also called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5.</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the forests are destroyed and overexploited is also called </a:t>
            </a:r>
            <a:r>
              <a:rPr lang="en-US" sz="3600">
                <a:effectLst/>
                <a:latin typeface="Calibri" panose="020F0502020204030204" pitchFamily="34" charset="0"/>
                <a:ea typeface="Cambria" panose="02040503050406030204" pitchFamily="18" charset="0"/>
                <a:cs typeface="Cambria" panose="02040503050406030204" pitchFamily="18" charset="0"/>
              </a:rPr>
              <a:t>_______________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6.</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We can get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when we dig wells.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7.</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the temperature of the Earth is increasing is called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8.</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When you live in a noisy neighborhood, such as near an airport, you may suffer from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9.</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Shrimps, fish, crabs,... belong to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______________________</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t>
            </a:r>
          </a:p>
          <a:p>
            <a:pPr algn="just">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10.</a:t>
            </a:r>
            <a:r>
              <a:rPr lang="en-US" sz="3600">
                <a:effectLst/>
                <a:latin typeface="Calibri" panose="020F0502020204030204" pitchFamily="34" charset="0"/>
                <a:ea typeface="Cambria" panose="02040503050406030204" pitchFamily="18" charset="0"/>
                <a:cs typeface="Cambria" panose="02040503050406030204" pitchFamily="18" charset="0"/>
              </a:rPr>
              <a:t> 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contains the air, water and land in or on which people, animals and plants.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7" name="Table 6">
            <a:extLst>
              <a:ext uri="{FF2B5EF4-FFF2-40B4-BE49-F238E27FC236}">
                <a16:creationId xmlns:a16="http://schemas.microsoft.com/office/drawing/2014/main" id="{5506D8D8-B6F0-40AD-B5CD-EE3880078B0B}"/>
              </a:ext>
            </a:extLst>
          </p:cNvPr>
          <p:cNvGraphicFramePr>
            <a:graphicFrameLocks noGrp="1"/>
          </p:cNvGraphicFramePr>
          <p:nvPr>
            <p:extLst>
              <p:ext uri="{D42A27DB-BD31-4B8C-83A1-F6EECF244321}">
                <p14:modId xmlns:p14="http://schemas.microsoft.com/office/powerpoint/2010/main" val="2567128109"/>
              </p:ext>
            </p:extLst>
          </p:nvPr>
        </p:nvGraphicFramePr>
        <p:xfrm>
          <a:off x="1808588" y="888657"/>
          <a:ext cx="15740536" cy="1868591"/>
        </p:xfrm>
        <a:graphic>
          <a:graphicData uri="http://schemas.openxmlformats.org/drawingml/2006/table">
            <a:tbl>
              <a:tblPr firstRow="1" firstCol="1" bandRow="1"/>
              <a:tblGrid>
                <a:gridCol w="7870268">
                  <a:extLst>
                    <a:ext uri="{9D8B030D-6E8A-4147-A177-3AD203B41FA5}">
                      <a16:colId xmlns:a16="http://schemas.microsoft.com/office/drawing/2014/main" val="2865386861"/>
                    </a:ext>
                  </a:extLst>
                </a:gridCol>
                <a:gridCol w="7870268">
                  <a:extLst>
                    <a:ext uri="{9D8B030D-6E8A-4147-A177-3AD203B41FA5}">
                      <a16:colId xmlns:a16="http://schemas.microsoft.com/office/drawing/2014/main" val="1580460095"/>
                    </a:ext>
                  </a:extLst>
                </a:gridCol>
              </a:tblGrid>
              <a:tr h="1868591">
                <a:tc>
                  <a:txBody>
                    <a:bodyPr/>
                    <a:lstStyle/>
                    <a:p>
                      <a:pPr algn="just">
                        <a:lnSpc>
                          <a:spcPct val="10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global warming</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marine ecosystem</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deforestation</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natural resources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air pollution</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pollutant</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063198"/>
                  </a:ext>
                </a:extLst>
              </a:tr>
            </a:tbl>
          </a:graphicData>
        </a:graphic>
      </p:graphicFrame>
      <p:sp>
        <p:nvSpPr>
          <p:cNvPr id="25" name="TextBox 24">
            <a:extLst>
              <a:ext uri="{FF2B5EF4-FFF2-40B4-BE49-F238E27FC236}">
                <a16:creationId xmlns:a16="http://schemas.microsoft.com/office/drawing/2014/main" id="{8F2CE2FD-A1CE-486D-9740-31DAA281F97E}"/>
              </a:ext>
            </a:extLst>
          </p:cNvPr>
          <p:cNvSpPr txBox="1"/>
          <p:nvPr/>
        </p:nvSpPr>
        <p:spPr>
          <a:xfrm>
            <a:off x="1702878" y="2552700"/>
            <a:ext cx="256086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mj-lt"/>
                <a:ea typeface="Calibri" panose="020F0502020204030204" pitchFamily="34" charset="0"/>
                <a:cs typeface="Times New Roman" panose="02020603050405020304" pitchFamily="18" charset="0"/>
              </a:rPr>
              <a:t>Pollutant </a:t>
            </a:r>
            <a:endParaRPr lang="en-US" b="1">
              <a:solidFill>
                <a:srgbClr val="FF0000"/>
              </a:solidFill>
              <a:latin typeface="+mj-lt"/>
            </a:endParaRPr>
          </a:p>
        </p:txBody>
      </p:sp>
      <p:sp>
        <p:nvSpPr>
          <p:cNvPr id="26" name="Rectangle 25">
            <a:extLst>
              <a:ext uri="{FF2B5EF4-FFF2-40B4-BE49-F238E27FC236}">
                <a16:creationId xmlns:a16="http://schemas.microsoft.com/office/drawing/2014/main" id="{09108DE0-0C01-46DD-A320-76F98BE9BC85}"/>
              </a:ext>
            </a:extLst>
          </p:cNvPr>
          <p:cNvSpPr/>
          <p:nvPr/>
        </p:nvSpPr>
        <p:spPr>
          <a:xfrm>
            <a:off x="9595133" y="2186739"/>
            <a:ext cx="2280409" cy="570509"/>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16E075-4FF7-4A81-B701-E719526A785E}"/>
              </a:ext>
            </a:extLst>
          </p:cNvPr>
          <p:cNvSpPr txBox="1"/>
          <p:nvPr/>
        </p:nvSpPr>
        <p:spPr>
          <a:xfrm>
            <a:off x="2202830" y="3160619"/>
            <a:ext cx="4358152"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natural resources </a:t>
            </a:r>
            <a:endParaRPr lang="en-US" b="1">
              <a:solidFill>
                <a:srgbClr val="FF0000"/>
              </a:solidFill>
              <a:latin typeface="+mj-lt"/>
            </a:endParaRPr>
          </a:p>
        </p:txBody>
      </p:sp>
      <p:sp>
        <p:nvSpPr>
          <p:cNvPr id="28" name="Rectangle 27">
            <a:extLst>
              <a:ext uri="{FF2B5EF4-FFF2-40B4-BE49-F238E27FC236}">
                <a16:creationId xmlns:a16="http://schemas.microsoft.com/office/drawing/2014/main" id="{39B34488-53E1-43AA-9745-841B411FC331}"/>
              </a:ext>
            </a:extLst>
          </p:cNvPr>
          <p:cNvSpPr/>
          <p:nvPr/>
        </p:nvSpPr>
        <p:spPr>
          <a:xfrm>
            <a:off x="9609498" y="913286"/>
            <a:ext cx="3420702" cy="582734"/>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71F3F53-F2A6-40D1-A20D-688B4357ABE6}"/>
              </a:ext>
            </a:extLst>
          </p:cNvPr>
          <p:cNvSpPr txBox="1"/>
          <p:nvPr/>
        </p:nvSpPr>
        <p:spPr>
          <a:xfrm>
            <a:off x="1604249" y="3749126"/>
            <a:ext cx="3590560"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Ozone layer </a:t>
            </a:r>
            <a:endParaRPr lang="en-US" b="1">
              <a:solidFill>
                <a:srgbClr val="FF0000"/>
              </a:solidFill>
              <a:latin typeface="+mj-lt"/>
            </a:endParaRPr>
          </a:p>
        </p:txBody>
      </p:sp>
      <p:sp>
        <p:nvSpPr>
          <p:cNvPr id="30" name="Rectangle 29">
            <a:extLst>
              <a:ext uri="{FF2B5EF4-FFF2-40B4-BE49-F238E27FC236}">
                <a16:creationId xmlns:a16="http://schemas.microsoft.com/office/drawing/2014/main" id="{7BD554C9-6CD4-4A9F-97FA-8B6EBC3593BF}"/>
              </a:ext>
            </a:extLst>
          </p:cNvPr>
          <p:cNvSpPr/>
          <p:nvPr/>
        </p:nvSpPr>
        <p:spPr>
          <a:xfrm>
            <a:off x="5643312" y="1566884"/>
            <a:ext cx="2280409" cy="570509"/>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89EE6DD-3AFC-43B1-9100-7FA0A0099BB9}"/>
              </a:ext>
            </a:extLst>
          </p:cNvPr>
          <p:cNvSpPr txBox="1"/>
          <p:nvPr/>
        </p:nvSpPr>
        <p:spPr>
          <a:xfrm>
            <a:off x="8925972" y="4369970"/>
            <a:ext cx="3590559"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air pollution</a:t>
            </a:r>
            <a:endParaRPr lang="en-US" b="1">
              <a:solidFill>
                <a:srgbClr val="FF0000"/>
              </a:solidFill>
              <a:latin typeface="+mj-lt"/>
            </a:endParaRPr>
          </a:p>
        </p:txBody>
      </p:sp>
      <p:sp>
        <p:nvSpPr>
          <p:cNvPr id="32" name="Rectangle 31">
            <a:extLst>
              <a:ext uri="{FF2B5EF4-FFF2-40B4-BE49-F238E27FC236}">
                <a16:creationId xmlns:a16="http://schemas.microsoft.com/office/drawing/2014/main" id="{D580BA57-96F7-4BF9-8F03-7FFDF2BA8185}"/>
              </a:ext>
            </a:extLst>
          </p:cNvPr>
          <p:cNvSpPr/>
          <p:nvPr/>
        </p:nvSpPr>
        <p:spPr>
          <a:xfrm>
            <a:off x="9631732" y="1501206"/>
            <a:ext cx="2701011" cy="75755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762D316-B680-44E5-9ED1-4EE102366D32}"/>
              </a:ext>
            </a:extLst>
          </p:cNvPr>
          <p:cNvSpPr txBox="1"/>
          <p:nvPr/>
        </p:nvSpPr>
        <p:spPr>
          <a:xfrm>
            <a:off x="12540968" y="5067300"/>
            <a:ext cx="3765830"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deforestation </a:t>
            </a:r>
            <a:endParaRPr lang="en-US" b="1">
              <a:solidFill>
                <a:srgbClr val="FF0000"/>
              </a:solidFill>
              <a:latin typeface="+mj-lt"/>
            </a:endParaRPr>
          </a:p>
        </p:txBody>
      </p:sp>
      <p:sp>
        <p:nvSpPr>
          <p:cNvPr id="34" name="Rectangle 33">
            <a:extLst>
              <a:ext uri="{FF2B5EF4-FFF2-40B4-BE49-F238E27FC236}">
                <a16:creationId xmlns:a16="http://schemas.microsoft.com/office/drawing/2014/main" id="{38FCDB2E-7D56-472B-BB09-9B40CA9644DE}"/>
              </a:ext>
            </a:extLst>
          </p:cNvPr>
          <p:cNvSpPr/>
          <p:nvPr/>
        </p:nvSpPr>
        <p:spPr>
          <a:xfrm>
            <a:off x="1815637" y="2063829"/>
            <a:ext cx="3211545" cy="60916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E96EFD5-E451-440C-A5F6-A445E3ADC76F}"/>
              </a:ext>
            </a:extLst>
          </p:cNvPr>
          <p:cNvSpPr txBox="1"/>
          <p:nvPr/>
        </p:nvSpPr>
        <p:spPr>
          <a:xfrm>
            <a:off x="3186373" y="5642921"/>
            <a:ext cx="4241669"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ground water </a:t>
            </a:r>
            <a:endParaRPr lang="en-US" b="1">
              <a:solidFill>
                <a:srgbClr val="FF0000"/>
              </a:solidFill>
              <a:latin typeface="+mj-lt"/>
            </a:endParaRPr>
          </a:p>
        </p:txBody>
      </p:sp>
      <p:sp>
        <p:nvSpPr>
          <p:cNvPr id="36" name="Rectangle 35">
            <a:extLst>
              <a:ext uri="{FF2B5EF4-FFF2-40B4-BE49-F238E27FC236}">
                <a16:creationId xmlns:a16="http://schemas.microsoft.com/office/drawing/2014/main" id="{2304D4AE-B8EB-4C92-AD04-C6042B00E48A}"/>
              </a:ext>
            </a:extLst>
          </p:cNvPr>
          <p:cNvSpPr/>
          <p:nvPr/>
        </p:nvSpPr>
        <p:spPr>
          <a:xfrm>
            <a:off x="12295726" y="1605825"/>
            <a:ext cx="4147767" cy="905473"/>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D0E2C1C-94FA-4751-A1C8-692B569D71E6}"/>
              </a:ext>
            </a:extLst>
          </p:cNvPr>
          <p:cNvSpPr txBox="1"/>
          <p:nvPr/>
        </p:nvSpPr>
        <p:spPr>
          <a:xfrm>
            <a:off x="11913610" y="6263297"/>
            <a:ext cx="490461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global warming</a:t>
            </a:r>
            <a:endParaRPr lang="en-US" b="1">
              <a:solidFill>
                <a:srgbClr val="FF0000"/>
              </a:solidFill>
              <a:latin typeface="+mj-lt"/>
            </a:endParaRPr>
          </a:p>
        </p:txBody>
      </p:sp>
      <p:sp>
        <p:nvSpPr>
          <p:cNvPr id="38" name="Rectangle 37">
            <a:extLst>
              <a:ext uri="{FF2B5EF4-FFF2-40B4-BE49-F238E27FC236}">
                <a16:creationId xmlns:a16="http://schemas.microsoft.com/office/drawing/2014/main" id="{E34CD8EE-8F67-449A-BF58-F4BF9FC724BA}"/>
              </a:ext>
            </a:extLst>
          </p:cNvPr>
          <p:cNvSpPr/>
          <p:nvPr/>
        </p:nvSpPr>
        <p:spPr>
          <a:xfrm>
            <a:off x="1448481" y="945950"/>
            <a:ext cx="3578701" cy="528507"/>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7E4AC43-6FD3-41D1-A978-428F4E18C191}"/>
              </a:ext>
            </a:extLst>
          </p:cNvPr>
          <p:cNvSpPr txBox="1"/>
          <p:nvPr/>
        </p:nvSpPr>
        <p:spPr>
          <a:xfrm>
            <a:off x="625509" y="7408791"/>
            <a:ext cx="4343950"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noise pollution </a:t>
            </a:r>
            <a:endParaRPr lang="en-US" b="1">
              <a:solidFill>
                <a:srgbClr val="FF0000"/>
              </a:solidFill>
              <a:latin typeface="+mj-lt"/>
            </a:endParaRPr>
          </a:p>
        </p:txBody>
      </p:sp>
      <p:sp>
        <p:nvSpPr>
          <p:cNvPr id="40" name="Rectangle 39">
            <a:extLst>
              <a:ext uri="{FF2B5EF4-FFF2-40B4-BE49-F238E27FC236}">
                <a16:creationId xmlns:a16="http://schemas.microsoft.com/office/drawing/2014/main" id="{031BE6A0-A88F-498E-9FE9-4C32605A2FE1}"/>
              </a:ext>
            </a:extLst>
          </p:cNvPr>
          <p:cNvSpPr/>
          <p:nvPr/>
        </p:nvSpPr>
        <p:spPr>
          <a:xfrm>
            <a:off x="5643312" y="914765"/>
            <a:ext cx="3107468" cy="75755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200AB9F-0AC0-4830-849B-6C043F90B82F}"/>
              </a:ext>
            </a:extLst>
          </p:cNvPr>
          <p:cNvSpPr txBox="1"/>
          <p:nvPr/>
        </p:nvSpPr>
        <p:spPr>
          <a:xfrm>
            <a:off x="7210366" y="8083932"/>
            <a:ext cx="4504831"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marine ecosystem </a:t>
            </a:r>
            <a:endParaRPr lang="en-US" b="1">
              <a:solidFill>
                <a:srgbClr val="FF0000"/>
              </a:solidFill>
              <a:latin typeface="+mj-lt"/>
            </a:endParaRPr>
          </a:p>
        </p:txBody>
      </p:sp>
      <p:sp>
        <p:nvSpPr>
          <p:cNvPr id="42" name="Rectangle 41">
            <a:extLst>
              <a:ext uri="{FF2B5EF4-FFF2-40B4-BE49-F238E27FC236}">
                <a16:creationId xmlns:a16="http://schemas.microsoft.com/office/drawing/2014/main" id="{1DA434C7-9454-4222-8566-E523A78FE9EE}"/>
              </a:ext>
            </a:extLst>
          </p:cNvPr>
          <p:cNvSpPr/>
          <p:nvPr/>
        </p:nvSpPr>
        <p:spPr>
          <a:xfrm>
            <a:off x="1517161" y="1506767"/>
            <a:ext cx="4727147" cy="609433"/>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63273C2-91BD-4F70-9509-5D98EB41A484}"/>
              </a:ext>
            </a:extLst>
          </p:cNvPr>
          <p:cNvSpPr txBox="1"/>
          <p:nvPr/>
        </p:nvSpPr>
        <p:spPr>
          <a:xfrm>
            <a:off x="1457377" y="8687031"/>
            <a:ext cx="3884304"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cs typeface="Times New Roman" panose="02020603050405020304" pitchFamily="18" charset="0"/>
              </a:rPr>
              <a:t>Environment</a:t>
            </a:r>
            <a:endParaRPr lang="en-US" b="1">
              <a:solidFill>
                <a:srgbClr val="FF0000"/>
              </a:solidFill>
              <a:latin typeface="+mj-lt"/>
            </a:endParaRPr>
          </a:p>
        </p:txBody>
      </p:sp>
      <p:sp>
        <p:nvSpPr>
          <p:cNvPr id="44" name="Rectangle 43">
            <a:extLst>
              <a:ext uri="{FF2B5EF4-FFF2-40B4-BE49-F238E27FC236}">
                <a16:creationId xmlns:a16="http://schemas.microsoft.com/office/drawing/2014/main" id="{85B7F992-B02B-4DBE-ABEA-AD8DB366ED65}"/>
              </a:ext>
            </a:extLst>
          </p:cNvPr>
          <p:cNvSpPr/>
          <p:nvPr/>
        </p:nvSpPr>
        <p:spPr>
          <a:xfrm>
            <a:off x="12969474" y="868612"/>
            <a:ext cx="2902358" cy="638155"/>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41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barn(inVertical)">
                                      <p:cBhvr>
                                        <p:cTn id="71" dur="500"/>
                                        <p:tgtEl>
                                          <p:spTgt spid="3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barn(inVertical)">
                                      <p:cBhvr>
                                        <p:cTn id="87" dur="500"/>
                                        <p:tgtEl>
                                          <p:spTgt spid="38"/>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arn(inVertical)">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arn(inVertical)">
                                      <p:cBhvr>
                                        <p:cTn id="95" dur="500"/>
                                        <p:tgtEl>
                                          <p:spTgt spid="4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barn(inVertical)">
                                      <p:cBhvr>
                                        <p:cTn id="98" dur="500"/>
                                        <p:tgtEl>
                                          <p:spTgt spid="3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barn(inVertical)">
                                      <p:cBhvr>
                                        <p:cTn id="106" dur="5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barn(inVertical)">
                                      <p:cBhvr>
                                        <p:cTn id="111" dur="500"/>
                                        <p:tgtEl>
                                          <p:spTgt spid="44"/>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barn(inVertical)">
                                      <p:cBhvr>
                                        <p:cTn id="1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p:bldP spid="16" grpId="0"/>
      <p:bldP spid="18" grpId="0"/>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382060">
            <a:off x="-473085" y="8704038"/>
            <a:ext cx="1833982" cy="2032063"/>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819401" y="118529"/>
            <a:ext cx="14082821"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4. Give the correct form of the word in brackets.</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4347006-14EA-4A26-87B8-BDA02780663D}"/>
              </a:ext>
            </a:extLst>
          </p:cNvPr>
          <p:cNvSpPr txBox="1"/>
          <p:nvPr/>
        </p:nvSpPr>
        <p:spPr>
          <a:xfrm>
            <a:off x="1075661" y="914034"/>
            <a:ext cx="17068799" cy="8868390"/>
          </a:xfrm>
          <a:prstGeom prst="rect">
            <a:avLst/>
          </a:prstGeom>
          <a:noFill/>
        </p:spPr>
        <p:txBody>
          <a:bodyPr wrap="square">
            <a:spAutoFit/>
          </a:bodyPr>
          <a:lstStyle/>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concert will raise money for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charity. (LOCATION)</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Police are investigating the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of a young woman. (DISAPPEAR)</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You will need a qualified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to rewire your house. (ELECTRIC)</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 admire the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use of color in her painting. (EFFECT)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5.</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He knew I was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and dynamic and would get things done.</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(ENERGY)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6.</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Greenhouse gases trap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from the sun in the atmosphere. (HOT)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7.</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He is a very famous </a:t>
            </a:r>
            <a:r>
              <a:rPr lang="en-US" sz="3600">
                <a:effectLst/>
                <a:latin typeface="Calibri" panose="020F0502020204030204" pitchFamily="34" charset="0"/>
                <a:ea typeface="Cambria" panose="02040503050406030204" pitchFamily="18" charset="0"/>
                <a:cs typeface="Cambria" panose="02040503050406030204" pitchFamily="18" charset="0"/>
              </a:rPr>
              <a:t>_______________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(MUSIC)</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8.</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We are offering proper training with fully-qualified </a:t>
            </a:r>
            <a:r>
              <a:rPr lang="en-US" sz="3600">
                <a:effectLst/>
                <a:latin typeface="Calibri" panose="020F0502020204030204" pitchFamily="34" charset="0"/>
                <a:ea typeface="Cambria" panose="02040503050406030204" pitchFamily="18" charset="0"/>
                <a:cs typeface="Cambria" panose="02040503050406030204" pitchFamily="18" charset="0"/>
              </a:rPr>
              <a:t>_______________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(INSTRUCT)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24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9.</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 was a really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football match on TV last night. (EXCITE)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559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10.</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population will develop a country. (EDUCATE)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55955" algn="l"/>
              </a:tabLst>
            </a:pPr>
            <a:r>
              <a:rPr lang="en-US" sz="3600" b="1">
                <a:effectLst/>
                <a:latin typeface="Calibri" panose="020F0502020204030204" pitchFamily="34" charset="0"/>
                <a:ea typeface="Cambria" panose="02040503050406030204" pitchFamily="18" charset="0"/>
                <a:cs typeface="Cambria" panose="02040503050406030204" pitchFamily="18" charset="0"/>
              </a:rPr>
              <a:t>11.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Popper described science as the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adventure in the world.</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(GREAT)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12.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Local </a:t>
            </a:r>
            <a:r>
              <a:rPr lang="en-US" sz="3600">
                <a:effectLst/>
                <a:latin typeface="Calibri" panose="020F0502020204030204" pitchFamily="34" charset="0"/>
                <a:ea typeface="Cambria" panose="02040503050406030204" pitchFamily="18" charset="0"/>
                <a:cs typeface="Cambria" panose="02040503050406030204" pitchFamily="18" charset="0"/>
              </a:rPr>
              <a:t>__________________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are listed in the newspaper. (ENTERTAIN)</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15" name="TextBox 14">
            <a:extLst>
              <a:ext uri="{FF2B5EF4-FFF2-40B4-BE49-F238E27FC236}">
                <a16:creationId xmlns:a16="http://schemas.microsoft.com/office/drawing/2014/main" id="{73D8BDDF-C442-451E-B080-8FC00F0AFB8B}"/>
              </a:ext>
            </a:extLst>
          </p:cNvPr>
          <p:cNvSpPr txBox="1"/>
          <p:nvPr/>
        </p:nvSpPr>
        <p:spPr>
          <a:xfrm>
            <a:off x="8305799" y="914034"/>
            <a:ext cx="3361386"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mj-lt"/>
                <a:ea typeface="Calibri" panose="020F0502020204030204" pitchFamily="34" charset="0"/>
                <a:cs typeface="Times New Roman" panose="02020603050405020304" pitchFamily="18" charset="0"/>
              </a:rPr>
              <a:t>local </a:t>
            </a:r>
            <a:endParaRPr lang="en-US" sz="2000" b="1">
              <a:solidFill>
                <a:srgbClr val="FF0000"/>
              </a:solidFill>
              <a:latin typeface="+mj-lt"/>
            </a:endParaRPr>
          </a:p>
        </p:txBody>
      </p:sp>
      <p:sp>
        <p:nvSpPr>
          <p:cNvPr id="16" name="TextBox 15">
            <a:extLst>
              <a:ext uri="{FF2B5EF4-FFF2-40B4-BE49-F238E27FC236}">
                <a16:creationId xmlns:a16="http://schemas.microsoft.com/office/drawing/2014/main" id="{B528582C-8E95-4C26-B651-006487C9C0DD}"/>
              </a:ext>
            </a:extLst>
          </p:cNvPr>
          <p:cNvSpPr txBox="1"/>
          <p:nvPr/>
        </p:nvSpPr>
        <p:spPr>
          <a:xfrm>
            <a:off x="6899661" y="1572059"/>
            <a:ext cx="4199199"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disappearance</a:t>
            </a:r>
            <a:endParaRPr lang="en-US" sz="2000" b="1">
              <a:solidFill>
                <a:srgbClr val="FF0000"/>
              </a:solidFill>
              <a:latin typeface="+mj-lt"/>
            </a:endParaRPr>
          </a:p>
        </p:txBody>
      </p:sp>
      <p:sp>
        <p:nvSpPr>
          <p:cNvPr id="17" name="TextBox 16">
            <a:extLst>
              <a:ext uri="{FF2B5EF4-FFF2-40B4-BE49-F238E27FC236}">
                <a16:creationId xmlns:a16="http://schemas.microsoft.com/office/drawing/2014/main" id="{85D9DEB3-0474-47AE-8305-3D15FADA6518}"/>
              </a:ext>
            </a:extLst>
          </p:cNvPr>
          <p:cNvSpPr txBox="1"/>
          <p:nvPr/>
        </p:nvSpPr>
        <p:spPr>
          <a:xfrm>
            <a:off x="6360818" y="2316269"/>
            <a:ext cx="410325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electrician</a:t>
            </a:r>
            <a:endParaRPr lang="en-US" sz="2000" b="1">
              <a:solidFill>
                <a:srgbClr val="FF0000"/>
              </a:solidFill>
              <a:latin typeface="+mj-lt"/>
            </a:endParaRPr>
          </a:p>
        </p:txBody>
      </p:sp>
      <p:sp>
        <p:nvSpPr>
          <p:cNvPr id="18" name="TextBox 17">
            <a:extLst>
              <a:ext uri="{FF2B5EF4-FFF2-40B4-BE49-F238E27FC236}">
                <a16:creationId xmlns:a16="http://schemas.microsoft.com/office/drawing/2014/main" id="{56A71475-5642-4996-BFB6-D16E1BDF31AD}"/>
              </a:ext>
            </a:extLst>
          </p:cNvPr>
          <p:cNvSpPr txBox="1"/>
          <p:nvPr/>
        </p:nvSpPr>
        <p:spPr>
          <a:xfrm>
            <a:off x="4602359" y="3044013"/>
            <a:ext cx="336138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effective </a:t>
            </a:r>
            <a:endParaRPr lang="en-US" sz="2000" b="1">
              <a:solidFill>
                <a:srgbClr val="FF0000"/>
              </a:solidFill>
              <a:latin typeface="+mj-lt"/>
            </a:endParaRPr>
          </a:p>
        </p:txBody>
      </p:sp>
      <p:sp>
        <p:nvSpPr>
          <p:cNvPr id="22" name="TextBox 21">
            <a:extLst>
              <a:ext uri="{FF2B5EF4-FFF2-40B4-BE49-F238E27FC236}">
                <a16:creationId xmlns:a16="http://schemas.microsoft.com/office/drawing/2014/main" id="{DC7C94FC-1A2F-46F3-9C02-23FB1010C592}"/>
              </a:ext>
            </a:extLst>
          </p:cNvPr>
          <p:cNvSpPr txBox="1"/>
          <p:nvPr/>
        </p:nvSpPr>
        <p:spPr>
          <a:xfrm>
            <a:off x="4818745" y="3771900"/>
            <a:ext cx="336138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energetic</a:t>
            </a:r>
            <a:endParaRPr lang="en-US" sz="2000" b="1">
              <a:solidFill>
                <a:srgbClr val="FF0000"/>
              </a:solidFill>
              <a:latin typeface="+mj-lt"/>
            </a:endParaRPr>
          </a:p>
        </p:txBody>
      </p:sp>
      <p:sp>
        <p:nvSpPr>
          <p:cNvPr id="24" name="TextBox 23">
            <a:extLst>
              <a:ext uri="{FF2B5EF4-FFF2-40B4-BE49-F238E27FC236}">
                <a16:creationId xmlns:a16="http://schemas.microsoft.com/office/drawing/2014/main" id="{5C86F2BB-EFFD-4833-9A67-9D7D0F7CE9F8}"/>
              </a:ext>
            </a:extLst>
          </p:cNvPr>
          <p:cNvSpPr txBox="1"/>
          <p:nvPr/>
        </p:nvSpPr>
        <p:spPr>
          <a:xfrm>
            <a:off x="6587393" y="4518490"/>
            <a:ext cx="336138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heat </a:t>
            </a:r>
            <a:endParaRPr lang="en-US" sz="2000" b="1">
              <a:solidFill>
                <a:srgbClr val="FF0000"/>
              </a:solidFill>
              <a:latin typeface="+mj-lt"/>
            </a:endParaRPr>
          </a:p>
        </p:txBody>
      </p:sp>
      <p:sp>
        <p:nvSpPr>
          <p:cNvPr id="25" name="TextBox 24">
            <a:extLst>
              <a:ext uri="{FF2B5EF4-FFF2-40B4-BE49-F238E27FC236}">
                <a16:creationId xmlns:a16="http://schemas.microsoft.com/office/drawing/2014/main" id="{C6DEB4A4-A206-4CC6-92CE-BA199FDDD5FA}"/>
              </a:ext>
            </a:extLst>
          </p:cNvPr>
          <p:cNvSpPr txBox="1"/>
          <p:nvPr/>
        </p:nvSpPr>
        <p:spPr>
          <a:xfrm>
            <a:off x="5856514" y="5295900"/>
            <a:ext cx="3865690"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musician </a:t>
            </a:r>
            <a:endParaRPr lang="en-US" sz="2000" b="1">
              <a:solidFill>
                <a:srgbClr val="FF0000"/>
              </a:solidFill>
              <a:latin typeface="+mj-lt"/>
            </a:endParaRPr>
          </a:p>
        </p:txBody>
      </p:sp>
      <p:sp>
        <p:nvSpPr>
          <p:cNvPr id="26" name="TextBox 25">
            <a:extLst>
              <a:ext uri="{FF2B5EF4-FFF2-40B4-BE49-F238E27FC236}">
                <a16:creationId xmlns:a16="http://schemas.microsoft.com/office/drawing/2014/main" id="{4D2C75DC-B5AA-4F37-9AF4-332DE72A6E25}"/>
              </a:ext>
            </a:extLst>
          </p:cNvPr>
          <p:cNvSpPr txBox="1"/>
          <p:nvPr/>
        </p:nvSpPr>
        <p:spPr>
          <a:xfrm>
            <a:off x="11195114" y="6065103"/>
            <a:ext cx="3833457"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instruction </a:t>
            </a:r>
            <a:endParaRPr lang="en-US" sz="2000" b="1">
              <a:solidFill>
                <a:srgbClr val="FF0000"/>
              </a:solidFill>
              <a:latin typeface="+mj-lt"/>
            </a:endParaRPr>
          </a:p>
        </p:txBody>
      </p:sp>
      <p:sp>
        <p:nvSpPr>
          <p:cNvPr id="27" name="TextBox 26">
            <a:extLst>
              <a:ext uri="{FF2B5EF4-FFF2-40B4-BE49-F238E27FC236}">
                <a16:creationId xmlns:a16="http://schemas.microsoft.com/office/drawing/2014/main" id="{02D1CED2-2C42-4545-9A00-A804783D6906}"/>
              </a:ext>
            </a:extLst>
          </p:cNvPr>
          <p:cNvSpPr txBox="1"/>
          <p:nvPr/>
        </p:nvSpPr>
        <p:spPr>
          <a:xfrm>
            <a:off x="5749957" y="6720711"/>
            <a:ext cx="336138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exciting</a:t>
            </a:r>
            <a:endParaRPr lang="en-US" sz="2000" b="1">
              <a:solidFill>
                <a:srgbClr val="FF0000"/>
              </a:solidFill>
              <a:latin typeface="+mj-lt"/>
            </a:endParaRPr>
          </a:p>
        </p:txBody>
      </p:sp>
      <p:sp>
        <p:nvSpPr>
          <p:cNvPr id="28" name="TextBox 27">
            <a:extLst>
              <a:ext uri="{FF2B5EF4-FFF2-40B4-BE49-F238E27FC236}">
                <a16:creationId xmlns:a16="http://schemas.microsoft.com/office/drawing/2014/main" id="{135DB215-7606-4C7A-9EF1-8760D70D837D}"/>
              </a:ext>
            </a:extLst>
          </p:cNvPr>
          <p:cNvSpPr txBox="1"/>
          <p:nvPr/>
        </p:nvSpPr>
        <p:spPr>
          <a:xfrm>
            <a:off x="2932974" y="7490533"/>
            <a:ext cx="4094598"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educated </a:t>
            </a:r>
            <a:endParaRPr lang="en-US" sz="2000" b="1">
              <a:solidFill>
                <a:srgbClr val="FF0000"/>
              </a:solidFill>
              <a:latin typeface="+mj-lt"/>
            </a:endParaRPr>
          </a:p>
        </p:txBody>
      </p:sp>
      <p:sp>
        <p:nvSpPr>
          <p:cNvPr id="29" name="TextBox 28">
            <a:extLst>
              <a:ext uri="{FF2B5EF4-FFF2-40B4-BE49-F238E27FC236}">
                <a16:creationId xmlns:a16="http://schemas.microsoft.com/office/drawing/2014/main" id="{B0D85599-F486-4B77-8C88-6994CE165C5D}"/>
              </a:ext>
            </a:extLst>
          </p:cNvPr>
          <p:cNvSpPr txBox="1"/>
          <p:nvPr/>
        </p:nvSpPr>
        <p:spPr>
          <a:xfrm>
            <a:off x="8345052" y="8181922"/>
            <a:ext cx="3793728"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greatest </a:t>
            </a:r>
            <a:endParaRPr lang="en-US" sz="2000" b="1">
              <a:solidFill>
                <a:srgbClr val="FF0000"/>
              </a:solidFill>
              <a:latin typeface="+mj-lt"/>
            </a:endParaRPr>
          </a:p>
        </p:txBody>
      </p:sp>
      <p:sp>
        <p:nvSpPr>
          <p:cNvPr id="30" name="TextBox 29">
            <a:extLst>
              <a:ext uri="{FF2B5EF4-FFF2-40B4-BE49-F238E27FC236}">
                <a16:creationId xmlns:a16="http://schemas.microsoft.com/office/drawing/2014/main" id="{70655867-2227-41F7-9543-5BE4B128F0F7}"/>
              </a:ext>
            </a:extLst>
          </p:cNvPr>
          <p:cNvSpPr txBox="1"/>
          <p:nvPr/>
        </p:nvSpPr>
        <p:spPr>
          <a:xfrm>
            <a:off x="2819401" y="8901755"/>
            <a:ext cx="4611249"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entertainments</a:t>
            </a:r>
            <a:endParaRPr lang="en-US" sz="2000" b="1">
              <a:solidFill>
                <a:srgbClr val="FF0000"/>
              </a:solidFill>
              <a:latin typeface="+mj-lt"/>
            </a:endParaRPr>
          </a:p>
        </p:txBody>
      </p:sp>
    </p:spTree>
    <p:extLst>
      <p:ext uri="{BB962C8B-B14F-4D97-AF65-F5344CB8AC3E}">
        <p14:creationId xmlns:p14="http://schemas.microsoft.com/office/powerpoint/2010/main" val="24818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5" grpId="0"/>
      <p:bldP spid="16" grpId="0"/>
      <p:bldP spid="17" grpId="0"/>
      <p:bldP spid="18" grpId="0"/>
      <p:bldP spid="22" grpId="0"/>
      <p:bldP spid="24" grpId="0"/>
      <p:bldP spid="25" grpId="0"/>
      <p:bldP spid="26" grpId="0"/>
      <p:bldP spid="27" grpId="0"/>
      <p:bldP spid="28"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394477">
            <a:off x="-87570" y="8111491"/>
            <a:ext cx="1641623" cy="249006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180947" y="-1422346"/>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838895" y="68432"/>
            <a:ext cx="13778023" cy="916276"/>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rPr>
              <a:t>Exercise 5. Choose the best option to complete the sentence.</a:t>
            </a:r>
            <a:endParaRPr lang="en-US" sz="4800" b="1">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ABA8AF75-AFD2-43B9-8C96-5B364D2E2533}"/>
              </a:ext>
            </a:extLst>
          </p:cNvPr>
          <p:cNvSpPr txBox="1"/>
          <p:nvPr/>
        </p:nvSpPr>
        <p:spPr>
          <a:xfrm>
            <a:off x="1161685" y="1151974"/>
            <a:ext cx="16669115" cy="8672952"/>
          </a:xfrm>
          <a:prstGeom prst="rect">
            <a:avLst/>
          </a:prstGeom>
          <a:noFill/>
        </p:spPr>
        <p:txBody>
          <a:bodyPr wrap="square">
            <a:spAutoFit/>
          </a:bodyPr>
          <a:lstStyle/>
          <a:p>
            <a:pPr algn="just">
              <a:lnSpc>
                <a:spcPct val="11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pesticides that farmers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on their fields kill pets but</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can also pollute the environment.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give			B. water			</a:t>
            </a: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provide	</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spray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We should put more garbage bins in the building to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people</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from littering.</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give up 		B. save			</a:t>
            </a: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prevent 		D. avoid</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We are very tired of the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pollution from the factories in</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area.</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pt-BR"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noisy</a:t>
            </a:r>
            <a:r>
              <a:rPr lang="pt-BR" sz="3600">
                <a:effectLst/>
                <a:latin typeface="Calibri" panose="020F0502020204030204" pitchFamily="34" charset="0"/>
                <a:ea typeface="Cambria" panose="02040503050406030204" pitchFamily="18" charset="0"/>
                <a:cs typeface="Cambria" panose="02040503050406030204" pitchFamily="18" charset="0"/>
              </a:rPr>
              <a:t> 			</a:t>
            </a:r>
            <a:r>
              <a:rPr lang="pt-BR"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noises</a:t>
            </a:r>
            <a:r>
              <a:rPr lang="pt-BR" sz="3600">
                <a:effectLst/>
                <a:latin typeface="Calibri" panose="020F0502020204030204" pitchFamily="34" charset="0"/>
                <a:ea typeface="Cambria" panose="02040503050406030204" pitchFamily="18" charset="0"/>
                <a:cs typeface="Cambria" panose="02040503050406030204" pitchFamily="18" charset="0"/>
              </a:rPr>
              <a:t> 			C.</a:t>
            </a:r>
            <a:r>
              <a:rPr lang="pt-BR"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noise</a:t>
            </a:r>
            <a:r>
              <a:rPr lang="pt-BR" sz="3600">
                <a:effectLst/>
                <a:latin typeface="Calibri" panose="020F0502020204030204" pitchFamily="34" charset="0"/>
                <a:ea typeface="Cambria" panose="02040503050406030204" pitchFamily="18" charset="0"/>
                <a:cs typeface="Cambria" panose="02040503050406030204" pitchFamily="18" charset="0"/>
              </a:rPr>
              <a:t> 			</a:t>
            </a:r>
            <a:r>
              <a:rPr lang="pt-BR"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noiseful</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Global warming refers to an average increase in the Earths </a:t>
            </a:r>
            <a:r>
              <a:rPr lang="en-US" sz="3600">
                <a:effectLst/>
                <a:latin typeface="Calibri" panose="020F0502020204030204" pitchFamily="34" charset="0"/>
                <a:ea typeface="Cambria" panose="02040503050406030204" pitchFamily="18" charset="0"/>
                <a:cs typeface="Cambria" panose="02040503050406030204" pitchFamily="18" charset="0"/>
              </a:rPr>
              <a:t>_______________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heat			B. energy 		</a:t>
            </a: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atmosphere 	D. temperature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5.</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Water pollution occurs when pollutants are </a:t>
            </a:r>
            <a:r>
              <a:rPr lang="en-US" sz="3600">
                <a:effectLst/>
                <a:latin typeface="Calibri" panose="020F0502020204030204" pitchFamily="34" charset="0"/>
                <a:ea typeface="Cambria" panose="02040503050406030204" pitchFamily="18" charset="0"/>
                <a:cs typeface="Cambria" panose="02040503050406030204" pitchFamily="18" charset="0"/>
              </a:rPr>
              <a:t>_______________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directly or</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indirectly into water bodies.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spilled			B. run			</a:t>
            </a: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discharged		D. discharge</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Oval 1">
            <a:extLst>
              <a:ext uri="{FF2B5EF4-FFF2-40B4-BE49-F238E27FC236}">
                <a16:creationId xmlns:a16="http://schemas.microsoft.com/office/drawing/2014/main" id="{18AF1127-2182-4F2B-85B9-8C42A8A1E8B0}"/>
              </a:ext>
            </a:extLst>
          </p:cNvPr>
          <p:cNvSpPr/>
          <p:nvPr/>
        </p:nvSpPr>
        <p:spPr>
          <a:xfrm>
            <a:off x="12039600" y="232410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43424B-552B-4610-8D11-117A01BE6DAC}"/>
              </a:ext>
            </a:extLst>
          </p:cNvPr>
          <p:cNvSpPr/>
          <p:nvPr/>
        </p:nvSpPr>
        <p:spPr>
          <a:xfrm>
            <a:off x="8305800" y="430530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7DB119-63B8-4FFF-B7FA-3F1712191FBE}"/>
              </a:ext>
            </a:extLst>
          </p:cNvPr>
          <p:cNvSpPr/>
          <p:nvPr/>
        </p:nvSpPr>
        <p:spPr>
          <a:xfrm>
            <a:off x="8365671" y="558595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9E12BA1-A424-4042-8560-909FFCD2E4D5}"/>
              </a:ext>
            </a:extLst>
          </p:cNvPr>
          <p:cNvSpPr/>
          <p:nvPr/>
        </p:nvSpPr>
        <p:spPr>
          <a:xfrm>
            <a:off x="12066814" y="697230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739C1B2-A7E3-4887-9BA2-0FAB42F3069B}"/>
              </a:ext>
            </a:extLst>
          </p:cNvPr>
          <p:cNvSpPr/>
          <p:nvPr/>
        </p:nvSpPr>
        <p:spPr>
          <a:xfrm>
            <a:off x="8305800" y="892464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2" grpId="0" animBg="1"/>
      <p:bldP spid="12" grpId="0" animBg="1"/>
      <p:bldP spid="13"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394477">
            <a:off x="-87570" y="8111491"/>
            <a:ext cx="1641623" cy="249006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180947" y="-1422346"/>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838895" y="68432"/>
            <a:ext cx="13778023" cy="916276"/>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rPr>
              <a:t>Exercise 5. Choose the best option to complete the sentence.</a:t>
            </a:r>
            <a:endParaRPr lang="en-US" sz="4800" b="1">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ABA8AF75-AFD2-43B9-8C96-5B364D2E2533}"/>
              </a:ext>
            </a:extLst>
          </p:cNvPr>
          <p:cNvSpPr txBox="1"/>
          <p:nvPr/>
        </p:nvSpPr>
        <p:spPr>
          <a:xfrm>
            <a:off x="1207126" y="1035981"/>
            <a:ext cx="16669115" cy="8856848"/>
          </a:xfrm>
          <a:prstGeom prst="rect">
            <a:avLst/>
          </a:prstGeom>
          <a:noFill/>
        </p:spPr>
        <p:txBody>
          <a:bodyPr wrap="square">
            <a:spAutoFit/>
          </a:bodyPr>
          <a:lstStyle/>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river has been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with toxic waste from local factories.</a:t>
            </a:r>
            <a:r>
              <a:rPr lang="en-US" sz="4000">
                <a:latin typeface="Calibri" panose="020F0502020204030204" pitchFamily="34" charset="0"/>
                <a:ea typeface="Cambria" panose="02040503050406030204" pitchFamily="18" charset="0"/>
                <a:cs typeface="Cambria" panose="02040503050406030204" pitchFamily="18" charset="0"/>
              </a:rPr>
              <a:t> </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polluting		B. polluted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pollute</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D. pollution</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Environmental groups want a total prohibition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dump of</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nuclear waste.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on			B. for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about		D. with</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garbage man will take the bags to the garbage </a:t>
            </a:r>
            <a:r>
              <a:rPr lang="en-US" sz="4000">
                <a:latin typeface="Calibri" panose="020F0502020204030204" pitchFamily="34" charset="0"/>
                <a:ea typeface="Cambria" panose="02040503050406030204" pitchFamily="18" charset="0"/>
                <a:cs typeface="Cambria" panose="02040503050406030204" pitchFamily="18" charset="0"/>
              </a:rPr>
              <a:t>_______________</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yard			B. area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place		D. Dump</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We saw some local children swimming in a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river.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pollute		B. polluted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pollutes		D. Pollution</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use of natural resources will cause a shortage later.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waste</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 creative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refillable 		D. wasteful</a:t>
            </a:r>
            <a:endParaRPr lang="en-US" sz="4000">
              <a:latin typeface="Cambria" panose="02040503050406030204" pitchFamily="18" charset="0"/>
              <a:ea typeface="Cambria" panose="02040503050406030204" pitchFamily="18" charset="0"/>
              <a:cs typeface="Cambria" panose="02040503050406030204" pitchFamily="18" charset="0"/>
            </a:endParaRPr>
          </a:p>
        </p:txBody>
      </p:sp>
      <p:sp>
        <p:nvSpPr>
          <p:cNvPr id="12" name="Oval 11">
            <a:extLst>
              <a:ext uri="{FF2B5EF4-FFF2-40B4-BE49-F238E27FC236}">
                <a16:creationId xmlns:a16="http://schemas.microsoft.com/office/drawing/2014/main" id="{45E35CD8-A822-413D-B3B2-6A494C3078E6}"/>
              </a:ext>
            </a:extLst>
          </p:cNvPr>
          <p:cNvSpPr/>
          <p:nvPr/>
        </p:nvSpPr>
        <p:spPr>
          <a:xfrm>
            <a:off x="4724400" y="186690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349486-DD3B-45CB-B360-1A34F2EC5681}"/>
              </a:ext>
            </a:extLst>
          </p:cNvPr>
          <p:cNvSpPr/>
          <p:nvPr/>
        </p:nvSpPr>
        <p:spPr>
          <a:xfrm>
            <a:off x="1100167" y="418299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BA91AF-534A-4CC8-9F9D-9829B1A9985F}"/>
              </a:ext>
            </a:extLst>
          </p:cNvPr>
          <p:cNvSpPr/>
          <p:nvPr/>
        </p:nvSpPr>
        <p:spPr>
          <a:xfrm>
            <a:off x="11201400" y="590550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27763B-766C-4BD2-A991-E59AFD26D072}"/>
              </a:ext>
            </a:extLst>
          </p:cNvPr>
          <p:cNvSpPr/>
          <p:nvPr/>
        </p:nvSpPr>
        <p:spPr>
          <a:xfrm>
            <a:off x="4724400" y="7481908"/>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0D9E62-90EE-4692-90A3-9D209EDFC914}"/>
              </a:ext>
            </a:extLst>
          </p:cNvPr>
          <p:cNvSpPr/>
          <p:nvPr/>
        </p:nvSpPr>
        <p:spPr>
          <a:xfrm>
            <a:off x="12067768" y="9117331"/>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57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animBg="1"/>
      <p:bldP spid="13"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1469462" y="2183894"/>
            <a:ext cx="14483436" cy="2072302"/>
            <a:chOff x="1850107" y="2442010"/>
            <a:chExt cx="14483436" cy="2072302"/>
          </a:xfrm>
        </p:grpSpPr>
        <p:sp>
          <p:nvSpPr>
            <p:cNvPr id="6" name="Freeform 6"/>
            <p:cNvSpPr/>
            <p:nvPr/>
          </p:nvSpPr>
          <p:spPr>
            <a:xfrm rot="21079900">
              <a:off x="1850107" y="2442010"/>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131999" y="2671192"/>
              <a:ext cx="14045585" cy="1813958"/>
            </a:xfrm>
            <a:prstGeom prst="rect">
              <a:avLst/>
            </a:prstGeom>
          </p:spPr>
          <p:txBody>
            <a:bodyPr wrap="square" lIns="0" tIns="0" rIns="0" bIns="0" rtlCol="0" anchor="t">
              <a:spAutoFit/>
            </a:bodyPr>
            <a:lstStyle/>
            <a:p>
              <a:pPr algn="ctr">
                <a:lnSpc>
                  <a:spcPts val="14523"/>
                </a:lnSpc>
              </a:pPr>
              <a:r>
                <a:rPr lang="en-US" sz="10900" spc="431">
                  <a:solidFill>
                    <a:srgbClr val="FFFFFF"/>
                  </a:solidFill>
                  <a:latin typeface="Wedges"/>
                </a:rPr>
                <a:t>PART 2. LANGUAGE</a:t>
              </a:r>
              <a:endParaRPr lang="en-US" sz="109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189475" y="5364416"/>
            <a:ext cx="12517981"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II. GRAMMAR</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7140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8377963">
            <a:off x="-339785" y="8149490"/>
            <a:ext cx="1861558" cy="197119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514599" y="118529"/>
            <a:ext cx="14387623"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Fill in the blank with a correct article: "a, an, the".</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8E2478D3-70D4-41F5-9528-713DB477F06E}"/>
              </a:ext>
            </a:extLst>
          </p:cNvPr>
          <p:cNvSpPr txBox="1"/>
          <p:nvPr/>
        </p:nvSpPr>
        <p:spPr>
          <a:xfrm>
            <a:off x="1142999" y="1244737"/>
            <a:ext cx="16535400" cy="8199168"/>
          </a:xfrm>
          <a:prstGeom prst="rect">
            <a:avLst/>
          </a:prstGeom>
          <a:noFill/>
        </p:spPr>
        <p:txBody>
          <a:bodyPr wrap="square">
            <a:spAutoFit/>
          </a:bodyPr>
          <a:lstStyle/>
          <a:p>
            <a:pPr algn="just">
              <a:lnSpc>
                <a:spcPct val="110000"/>
              </a:lnSpc>
              <a:spcAft>
                <a:spcPts val="600"/>
              </a:spcAft>
              <a:tabLst>
                <a:tab pos="15963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Amazon is South Americas largest river.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366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never listen to </a:t>
            </a:r>
            <a:r>
              <a:rPr lang="en-US" sz="4000">
                <a:effectLst/>
                <a:latin typeface="Calibri" panose="020F0502020204030204" pitchFamily="34" charset="0"/>
                <a:ea typeface="Cambria" panose="02040503050406030204" pitchFamily="18" charset="0"/>
                <a:cs typeface="Cambria" panose="02040503050406030204" pitchFamily="18" charset="0"/>
              </a:rPr>
              <a:t>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radio. In fact, I haven’t even got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radio.</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366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amazing idea he had yesterday evening.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09994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rich should do more to help the poor.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366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is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most wonderful present I’ve ever had.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366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I’m not very hungry. I had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big breakfast.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366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What’s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highest mountain on Earth?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366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met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few American tourists when I was in Italy.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915795" algn="l"/>
              </a:tabLst>
            </a:pPr>
            <a:r>
              <a:rPr lang="en-US" sz="4000" b="1">
                <a:effectLst/>
                <a:latin typeface="Calibri" panose="020F0502020204030204" pitchFamily="34" charset="0"/>
                <a:ea typeface="Cambria" panose="02040503050406030204" pitchFamily="18" charset="0"/>
                <a:cs typeface="Cambria" panose="02040503050406030204" pitchFamily="18" charset="0"/>
              </a:rPr>
              <a:t>9.</a:t>
            </a:r>
            <a:r>
              <a:rPr lang="en-US" sz="4000">
                <a:effectLst/>
                <a:latin typeface="Calibri" panose="020F0502020204030204" pitchFamily="34" charset="0"/>
                <a:ea typeface="Cambria" panose="02040503050406030204" pitchFamily="18" charset="0"/>
                <a:cs typeface="Cambria" panose="02040503050406030204" pitchFamily="18" charset="0"/>
              </a:rPr>
              <a:t> 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Earth moves around </a:t>
            </a:r>
            <a:r>
              <a:rPr lang="en-US" sz="4000">
                <a:effectLst/>
                <a:latin typeface="Calibri" panose="020F0502020204030204" pitchFamily="34" charset="0"/>
                <a:ea typeface="Cambria" panose="02040503050406030204" pitchFamily="18" charset="0"/>
                <a:cs typeface="Cambria" panose="02040503050406030204" pitchFamily="18" charset="0"/>
              </a:rPr>
              <a:t>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Sun every 365 days.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800"/>
              </a:spcAft>
            </a:pPr>
            <a:r>
              <a:rPr lang="en-US" sz="4000" b="1">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r>
              <a:rPr lang="en-US" sz="4000">
                <a:effectLst/>
                <a:latin typeface="Calibri" panose="020F0502020204030204" pitchFamily="34" charset="0"/>
                <a:ea typeface="Calibri" panose="020F0502020204030204" pitchFamily="34" charset="0"/>
                <a:cs typeface="Calibri" panose="020F0502020204030204" pitchFamily="34" charset="0"/>
              </a:rPr>
              <a:t> _______________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Soviet Union was </a:t>
            </a:r>
            <a:r>
              <a:rPr lang="en-US" sz="4000">
                <a:effectLst/>
                <a:latin typeface="Calibri" panose="020F0502020204030204" pitchFamily="34" charset="0"/>
                <a:ea typeface="Calibri" panose="020F0502020204030204" pitchFamily="34" charset="0"/>
                <a:cs typeface="Calibri" panose="020F0502020204030204" pitchFamily="34" charset="0"/>
              </a:rPr>
              <a:t>_______________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first country to send a human being</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into space.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E91806E-C622-45A6-B177-AB0686D205A9}"/>
              </a:ext>
            </a:extLst>
          </p:cNvPr>
          <p:cNvSpPr txBox="1"/>
          <p:nvPr/>
        </p:nvSpPr>
        <p:spPr>
          <a:xfrm>
            <a:off x="2852479" y="1188795"/>
            <a:ext cx="1627414" cy="830997"/>
          </a:xfrm>
          <a:prstGeom prst="rect">
            <a:avLst/>
          </a:prstGeom>
          <a:noFill/>
        </p:spPr>
        <p:txBody>
          <a:bodyPr wrap="square">
            <a:spAutoFit/>
          </a:bodyPr>
          <a:lstStyle/>
          <a:p>
            <a:r>
              <a:rPr lang="en-US" sz="4800" b="1">
                <a:solidFill>
                  <a:srgbClr val="FF0000"/>
                </a:solidFill>
              </a:rPr>
              <a:t>The</a:t>
            </a:r>
          </a:p>
        </p:txBody>
      </p:sp>
      <p:sp>
        <p:nvSpPr>
          <p:cNvPr id="16" name="TextBox 15">
            <a:extLst>
              <a:ext uri="{FF2B5EF4-FFF2-40B4-BE49-F238E27FC236}">
                <a16:creationId xmlns:a16="http://schemas.microsoft.com/office/drawing/2014/main" id="{EC6DDCC2-886F-4935-9931-2D0990381ED2}"/>
              </a:ext>
            </a:extLst>
          </p:cNvPr>
          <p:cNvSpPr txBox="1"/>
          <p:nvPr/>
        </p:nvSpPr>
        <p:spPr>
          <a:xfrm>
            <a:off x="5318092" y="1950955"/>
            <a:ext cx="1627414" cy="830997"/>
          </a:xfrm>
          <a:prstGeom prst="rect">
            <a:avLst/>
          </a:prstGeom>
          <a:noFill/>
        </p:spPr>
        <p:txBody>
          <a:bodyPr wrap="square">
            <a:spAutoFit/>
          </a:bodyPr>
          <a:lstStyle/>
          <a:p>
            <a:r>
              <a:rPr lang="en-US" sz="4800" b="1">
                <a:solidFill>
                  <a:srgbClr val="FF0000"/>
                </a:solidFill>
              </a:rPr>
              <a:t>the</a:t>
            </a:r>
          </a:p>
        </p:txBody>
      </p:sp>
      <p:sp>
        <p:nvSpPr>
          <p:cNvPr id="17" name="TextBox 16">
            <a:extLst>
              <a:ext uri="{FF2B5EF4-FFF2-40B4-BE49-F238E27FC236}">
                <a16:creationId xmlns:a16="http://schemas.microsoft.com/office/drawing/2014/main" id="{8C853306-BE77-46C1-9F31-FFAEF427D154}"/>
              </a:ext>
            </a:extLst>
          </p:cNvPr>
          <p:cNvSpPr txBox="1"/>
          <p:nvPr/>
        </p:nvSpPr>
        <p:spPr>
          <a:xfrm>
            <a:off x="14173200" y="1950955"/>
            <a:ext cx="1627414" cy="830997"/>
          </a:xfrm>
          <a:prstGeom prst="rect">
            <a:avLst/>
          </a:prstGeom>
          <a:noFill/>
        </p:spPr>
        <p:txBody>
          <a:bodyPr wrap="square">
            <a:spAutoFit/>
          </a:bodyPr>
          <a:lstStyle/>
          <a:p>
            <a:r>
              <a:rPr lang="en-US" sz="4800" b="1">
                <a:solidFill>
                  <a:srgbClr val="FF0000"/>
                </a:solidFill>
              </a:rPr>
              <a:t>a</a:t>
            </a:r>
          </a:p>
        </p:txBody>
      </p:sp>
      <p:sp>
        <p:nvSpPr>
          <p:cNvPr id="18" name="TextBox 17">
            <a:extLst>
              <a:ext uri="{FF2B5EF4-FFF2-40B4-BE49-F238E27FC236}">
                <a16:creationId xmlns:a16="http://schemas.microsoft.com/office/drawing/2014/main" id="{61F109BC-26AA-4B0C-B5EA-906BA932E4AB}"/>
              </a:ext>
            </a:extLst>
          </p:cNvPr>
          <p:cNvSpPr txBox="1"/>
          <p:nvPr/>
        </p:nvSpPr>
        <p:spPr>
          <a:xfrm>
            <a:off x="4122980" y="2696350"/>
            <a:ext cx="1627414" cy="830997"/>
          </a:xfrm>
          <a:prstGeom prst="rect">
            <a:avLst/>
          </a:prstGeom>
          <a:noFill/>
        </p:spPr>
        <p:txBody>
          <a:bodyPr wrap="square">
            <a:spAutoFit/>
          </a:bodyPr>
          <a:lstStyle/>
          <a:p>
            <a:r>
              <a:rPr lang="en-US" sz="4800" b="1">
                <a:solidFill>
                  <a:srgbClr val="FF0000"/>
                </a:solidFill>
              </a:rPr>
              <a:t>an</a:t>
            </a:r>
          </a:p>
        </p:txBody>
      </p:sp>
      <p:sp>
        <p:nvSpPr>
          <p:cNvPr id="22" name="TextBox 21">
            <a:extLst>
              <a:ext uri="{FF2B5EF4-FFF2-40B4-BE49-F238E27FC236}">
                <a16:creationId xmlns:a16="http://schemas.microsoft.com/office/drawing/2014/main" id="{0274CAB5-858F-4BBC-8410-E349199A3909}"/>
              </a:ext>
            </a:extLst>
          </p:cNvPr>
          <p:cNvSpPr txBox="1"/>
          <p:nvPr/>
        </p:nvSpPr>
        <p:spPr>
          <a:xfrm>
            <a:off x="3013740" y="3385512"/>
            <a:ext cx="1627414" cy="830997"/>
          </a:xfrm>
          <a:prstGeom prst="rect">
            <a:avLst/>
          </a:prstGeom>
          <a:noFill/>
        </p:spPr>
        <p:txBody>
          <a:bodyPr wrap="square">
            <a:spAutoFit/>
          </a:bodyPr>
          <a:lstStyle/>
          <a:p>
            <a:r>
              <a:rPr lang="en-US" sz="4800" b="1">
                <a:solidFill>
                  <a:srgbClr val="FF0000"/>
                </a:solidFill>
              </a:rPr>
              <a:t>The</a:t>
            </a:r>
          </a:p>
        </p:txBody>
      </p:sp>
      <p:sp>
        <p:nvSpPr>
          <p:cNvPr id="24" name="TextBox 23">
            <a:extLst>
              <a:ext uri="{FF2B5EF4-FFF2-40B4-BE49-F238E27FC236}">
                <a16:creationId xmlns:a16="http://schemas.microsoft.com/office/drawing/2014/main" id="{33C9B862-6FB9-4D7D-8D34-E86D49D5B9A6}"/>
              </a:ext>
            </a:extLst>
          </p:cNvPr>
          <p:cNvSpPr txBox="1"/>
          <p:nvPr/>
        </p:nvSpPr>
        <p:spPr>
          <a:xfrm>
            <a:off x="3988708" y="4203905"/>
            <a:ext cx="1627414" cy="830997"/>
          </a:xfrm>
          <a:prstGeom prst="rect">
            <a:avLst/>
          </a:prstGeom>
          <a:noFill/>
        </p:spPr>
        <p:txBody>
          <a:bodyPr wrap="square">
            <a:spAutoFit/>
          </a:bodyPr>
          <a:lstStyle/>
          <a:p>
            <a:r>
              <a:rPr lang="en-US" sz="4800" b="1">
                <a:solidFill>
                  <a:srgbClr val="FF0000"/>
                </a:solidFill>
              </a:rPr>
              <a:t>the</a:t>
            </a:r>
          </a:p>
        </p:txBody>
      </p:sp>
      <p:sp>
        <p:nvSpPr>
          <p:cNvPr id="25" name="TextBox 24">
            <a:extLst>
              <a:ext uri="{FF2B5EF4-FFF2-40B4-BE49-F238E27FC236}">
                <a16:creationId xmlns:a16="http://schemas.microsoft.com/office/drawing/2014/main" id="{D6A6DC50-A3A2-4090-A3EC-185B53E724D0}"/>
              </a:ext>
            </a:extLst>
          </p:cNvPr>
          <p:cNvSpPr txBox="1"/>
          <p:nvPr/>
        </p:nvSpPr>
        <p:spPr>
          <a:xfrm>
            <a:off x="8461831" y="4928822"/>
            <a:ext cx="1627414" cy="830997"/>
          </a:xfrm>
          <a:prstGeom prst="rect">
            <a:avLst/>
          </a:prstGeom>
          <a:noFill/>
        </p:spPr>
        <p:txBody>
          <a:bodyPr wrap="square">
            <a:spAutoFit/>
          </a:bodyPr>
          <a:lstStyle/>
          <a:p>
            <a:r>
              <a:rPr lang="en-US" sz="4800" b="1">
                <a:solidFill>
                  <a:srgbClr val="FF0000"/>
                </a:solidFill>
              </a:rPr>
              <a:t>a</a:t>
            </a:r>
          </a:p>
        </p:txBody>
      </p:sp>
      <p:sp>
        <p:nvSpPr>
          <p:cNvPr id="26" name="TextBox 25">
            <a:extLst>
              <a:ext uri="{FF2B5EF4-FFF2-40B4-BE49-F238E27FC236}">
                <a16:creationId xmlns:a16="http://schemas.microsoft.com/office/drawing/2014/main" id="{68B1AAFC-D4AC-4A34-BDE3-C7E7F0E0A3EB}"/>
              </a:ext>
            </a:extLst>
          </p:cNvPr>
          <p:cNvSpPr txBox="1"/>
          <p:nvPr/>
        </p:nvSpPr>
        <p:spPr>
          <a:xfrm>
            <a:off x="4479893" y="5676900"/>
            <a:ext cx="1627414" cy="830997"/>
          </a:xfrm>
          <a:prstGeom prst="rect">
            <a:avLst/>
          </a:prstGeom>
          <a:noFill/>
        </p:spPr>
        <p:txBody>
          <a:bodyPr wrap="square">
            <a:spAutoFit/>
          </a:bodyPr>
          <a:lstStyle/>
          <a:p>
            <a:r>
              <a:rPr lang="en-US" sz="4800" b="1">
                <a:solidFill>
                  <a:srgbClr val="FF0000"/>
                </a:solidFill>
              </a:rPr>
              <a:t>the</a:t>
            </a:r>
          </a:p>
        </p:txBody>
      </p:sp>
      <p:sp>
        <p:nvSpPr>
          <p:cNvPr id="27" name="TextBox 26">
            <a:extLst>
              <a:ext uri="{FF2B5EF4-FFF2-40B4-BE49-F238E27FC236}">
                <a16:creationId xmlns:a16="http://schemas.microsoft.com/office/drawing/2014/main" id="{7F6AAC16-2F86-46CF-940A-F377BD0AA716}"/>
              </a:ext>
            </a:extLst>
          </p:cNvPr>
          <p:cNvSpPr txBox="1"/>
          <p:nvPr/>
        </p:nvSpPr>
        <p:spPr>
          <a:xfrm>
            <a:off x="4192766" y="6381028"/>
            <a:ext cx="1627414" cy="830997"/>
          </a:xfrm>
          <a:prstGeom prst="rect">
            <a:avLst/>
          </a:prstGeom>
          <a:noFill/>
        </p:spPr>
        <p:txBody>
          <a:bodyPr wrap="square">
            <a:spAutoFit/>
          </a:bodyPr>
          <a:lstStyle/>
          <a:p>
            <a:r>
              <a:rPr lang="en-US" sz="4800" b="1">
                <a:solidFill>
                  <a:srgbClr val="FF0000"/>
                </a:solidFill>
              </a:rPr>
              <a:t>a</a:t>
            </a:r>
          </a:p>
        </p:txBody>
      </p:sp>
      <p:sp>
        <p:nvSpPr>
          <p:cNvPr id="28" name="TextBox 27">
            <a:extLst>
              <a:ext uri="{FF2B5EF4-FFF2-40B4-BE49-F238E27FC236}">
                <a16:creationId xmlns:a16="http://schemas.microsoft.com/office/drawing/2014/main" id="{34D4E7B3-93B1-4654-AB17-44713EB4CDFD}"/>
              </a:ext>
            </a:extLst>
          </p:cNvPr>
          <p:cNvSpPr txBox="1"/>
          <p:nvPr/>
        </p:nvSpPr>
        <p:spPr>
          <a:xfrm>
            <a:off x="2565352" y="7095377"/>
            <a:ext cx="1627414" cy="830997"/>
          </a:xfrm>
          <a:prstGeom prst="rect">
            <a:avLst/>
          </a:prstGeom>
          <a:noFill/>
        </p:spPr>
        <p:txBody>
          <a:bodyPr wrap="square">
            <a:spAutoFit/>
          </a:bodyPr>
          <a:lstStyle/>
          <a:p>
            <a:r>
              <a:rPr lang="en-US" sz="4800" b="1">
                <a:solidFill>
                  <a:srgbClr val="FF0000"/>
                </a:solidFill>
              </a:rPr>
              <a:t>The</a:t>
            </a:r>
          </a:p>
        </p:txBody>
      </p:sp>
      <p:sp>
        <p:nvSpPr>
          <p:cNvPr id="29" name="TextBox 28">
            <a:extLst>
              <a:ext uri="{FF2B5EF4-FFF2-40B4-BE49-F238E27FC236}">
                <a16:creationId xmlns:a16="http://schemas.microsoft.com/office/drawing/2014/main" id="{768D0693-0FCC-47C5-8811-17BAA73BA549}"/>
              </a:ext>
            </a:extLst>
          </p:cNvPr>
          <p:cNvSpPr txBox="1"/>
          <p:nvPr/>
        </p:nvSpPr>
        <p:spPr>
          <a:xfrm>
            <a:off x="10121875" y="7220802"/>
            <a:ext cx="1627414" cy="830997"/>
          </a:xfrm>
          <a:prstGeom prst="rect">
            <a:avLst/>
          </a:prstGeom>
          <a:noFill/>
        </p:spPr>
        <p:txBody>
          <a:bodyPr wrap="square">
            <a:spAutoFit/>
          </a:bodyPr>
          <a:lstStyle/>
          <a:p>
            <a:r>
              <a:rPr lang="en-US" sz="4800" b="1">
                <a:solidFill>
                  <a:srgbClr val="FF0000"/>
                </a:solidFill>
              </a:rPr>
              <a:t>the</a:t>
            </a:r>
          </a:p>
        </p:txBody>
      </p:sp>
      <p:sp>
        <p:nvSpPr>
          <p:cNvPr id="30" name="TextBox 29">
            <a:extLst>
              <a:ext uri="{FF2B5EF4-FFF2-40B4-BE49-F238E27FC236}">
                <a16:creationId xmlns:a16="http://schemas.microsoft.com/office/drawing/2014/main" id="{403BE76D-E204-4B94-B41A-BC2C607317BE}"/>
              </a:ext>
            </a:extLst>
          </p:cNvPr>
          <p:cNvSpPr txBox="1"/>
          <p:nvPr/>
        </p:nvSpPr>
        <p:spPr>
          <a:xfrm>
            <a:off x="2973290" y="7929947"/>
            <a:ext cx="1627414" cy="830997"/>
          </a:xfrm>
          <a:prstGeom prst="rect">
            <a:avLst/>
          </a:prstGeom>
          <a:noFill/>
        </p:spPr>
        <p:txBody>
          <a:bodyPr wrap="square">
            <a:spAutoFit/>
          </a:bodyPr>
          <a:lstStyle/>
          <a:p>
            <a:r>
              <a:rPr lang="en-US" sz="4800" b="1">
                <a:solidFill>
                  <a:srgbClr val="FF0000"/>
                </a:solidFill>
              </a:rPr>
              <a:t>The</a:t>
            </a:r>
          </a:p>
        </p:txBody>
      </p:sp>
      <p:sp>
        <p:nvSpPr>
          <p:cNvPr id="31" name="TextBox 30">
            <a:extLst>
              <a:ext uri="{FF2B5EF4-FFF2-40B4-BE49-F238E27FC236}">
                <a16:creationId xmlns:a16="http://schemas.microsoft.com/office/drawing/2014/main" id="{365626B4-BEDF-4F2B-8E17-10270A35D0CC}"/>
              </a:ext>
            </a:extLst>
          </p:cNvPr>
          <p:cNvSpPr txBox="1"/>
          <p:nvPr/>
        </p:nvSpPr>
        <p:spPr>
          <a:xfrm>
            <a:off x="11447817" y="7929947"/>
            <a:ext cx="1627414" cy="830997"/>
          </a:xfrm>
          <a:prstGeom prst="rect">
            <a:avLst/>
          </a:prstGeom>
          <a:noFill/>
        </p:spPr>
        <p:txBody>
          <a:bodyPr wrap="square">
            <a:spAutoFit/>
          </a:bodyPr>
          <a:lstStyle/>
          <a:p>
            <a:r>
              <a:rPr lang="en-US" sz="4800" b="1">
                <a:solidFill>
                  <a:srgbClr val="FF0000"/>
                </a:solidFill>
              </a:rPr>
              <a:t>the</a:t>
            </a:r>
          </a:p>
        </p:txBody>
      </p:sp>
    </p:spTree>
    <p:extLst>
      <p:ext uri="{BB962C8B-B14F-4D97-AF65-F5344CB8AC3E}">
        <p14:creationId xmlns:p14="http://schemas.microsoft.com/office/powerpoint/2010/main" val="40558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5" grpId="0"/>
      <p:bldP spid="16" grpId="0"/>
      <p:bldP spid="17" grpId="0"/>
      <p:bldP spid="18" grpId="0"/>
      <p:bldP spid="22" grpId="0"/>
      <p:bldP spid="24" grpId="0"/>
      <p:bldP spid="25" grpId="0"/>
      <p:bldP spid="26" grpId="0"/>
      <p:bldP spid="27" grpId="0"/>
      <p:bldP spid="28" grpId="0"/>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394477">
            <a:off x="-87570" y="8111491"/>
            <a:ext cx="1641623" cy="249006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180947" y="-1422346"/>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838895" y="68432"/>
            <a:ext cx="13778023" cy="916213"/>
          </a:xfrm>
          <a:prstGeom prst="rect">
            <a:avLst/>
          </a:prstGeom>
          <a:noFill/>
        </p:spPr>
        <p:txBody>
          <a:bodyPr wrap="square">
            <a:spAutoFit/>
          </a:bodyPr>
          <a:lstStyle/>
          <a:p>
            <a:pPr algn="just">
              <a:lnSpc>
                <a:spcPct val="150000"/>
              </a:lnSpc>
              <a:spcAft>
                <a:spcPts val="600"/>
              </a:spcAft>
              <a:tabLst>
                <a:tab pos="67183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best article to complete the sentence.</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ABA8AF75-AFD2-43B9-8C96-5B364D2E2533}"/>
              </a:ext>
            </a:extLst>
          </p:cNvPr>
          <p:cNvSpPr txBox="1"/>
          <p:nvPr/>
        </p:nvSpPr>
        <p:spPr>
          <a:xfrm>
            <a:off x="1755753" y="1220341"/>
            <a:ext cx="16729131" cy="8484887"/>
          </a:xfrm>
          <a:prstGeom prst="rect">
            <a:avLst/>
          </a:prstGeom>
          <a:noFill/>
        </p:spPr>
        <p:txBody>
          <a:bodyPr wrap="square">
            <a:spAutoFit/>
          </a:bodyPr>
          <a:lstStyle/>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1.</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Danny wanted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new bicycle for Christmas.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420495" algn="l"/>
                <a:tab pos="280924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2.</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Jennifer tasted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birthday cake her mother had made.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420495" algn="l"/>
                <a:tab pos="281305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3.</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The children have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new teacher called Mr. Green.</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7183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4.</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All pupils must obey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rules.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416685" algn="l"/>
                <a:tab pos="281686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5.</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Dad turned on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radio to listen to the news.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416685" algn="l"/>
                <a:tab pos="281686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p:txBody>
      </p:sp>
      <p:sp>
        <p:nvSpPr>
          <p:cNvPr id="12" name="Oval 11">
            <a:extLst>
              <a:ext uri="{FF2B5EF4-FFF2-40B4-BE49-F238E27FC236}">
                <a16:creationId xmlns:a16="http://schemas.microsoft.com/office/drawing/2014/main" id="{F4EF4143-1F1B-4EAC-BE5B-EABD6D3B3D0C}"/>
              </a:ext>
            </a:extLst>
          </p:cNvPr>
          <p:cNvSpPr/>
          <p:nvPr/>
        </p:nvSpPr>
        <p:spPr>
          <a:xfrm>
            <a:off x="1626976" y="2150344"/>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C7C5AB-45B4-4CC9-A96D-B93211CD3A47}"/>
              </a:ext>
            </a:extLst>
          </p:cNvPr>
          <p:cNvSpPr/>
          <p:nvPr/>
        </p:nvSpPr>
        <p:spPr>
          <a:xfrm>
            <a:off x="8001000" y="3691609"/>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D8F0C8-3245-40BB-95A5-3A72B1EE63FD}"/>
              </a:ext>
            </a:extLst>
          </p:cNvPr>
          <p:cNvSpPr/>
          <p:nvPr/>
        </p:nvSpPr>
        <p:spPr>
          <a:xfrm>
            <a:off x="1626976" y="5580417"/>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990CB0-C37E-4626-9E6B-EB6BCBF0A1A0}"/>
              </a:ext>
            </a:extLst>
          </p:cNvPr>
          <p:cNvSpPr/>
          <p:nvPr/>
        </p:nvSpPr>
        <p:spPr>
          <a:xfrm>
            <a:off x="7985148" y="7277100"/>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4DC999-6630-4D40-A466-804ED14A2CEF}"/>
              </a:ext>
            </a:extLst>
          </p:cNvPr>
          <p:cNvSpPr/>
          <p:nvPr/>
        </p:nvSpPr>
        <p:spPr>
          <a:xfrm>
            <a:off x="8001000" y="8951202"/>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5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animBg="1"/>
      <p:bldP spid="13"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394477">
            <a:off x="-87570" y="8111491"/>
            <a:ext cx="1641623" cy="249006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180947" y="-1422346"/>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838895" y="68432"/>
            <a:ext cx="13778023" cy="916213"/>
          </a:xfrm>
          <a:prstGeom prst="rect">
            <a:avLst/>
          </a:prstGeom>
          <a:noFill/>
        </p:spPr>
        <p:txBody>
          <a:bodyPr wrap="square">
            <a:spAutoFit/>
          </a:bodyPr>
          <a:lstStyle/>
          <a:p>
            <a:pPr algn="just">
              <a:lnSpc>
                <a:spcPct val="150000"/>
              </a:lnSpc>
              <a:spcAft>
                <a:spcPts val="600"/>
              </a:spcAft>
              <a:tabLst>
                <a:tab pos="67183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best article to complete the sentence.</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ABA8AF75-AFD2-43B9-8C96-5B364D2E2533}"/>
              </a:ext>
            </a:extLst>
          </p:cNvPr>
          <p:cNvSpPr txBox="1"/>
          <p:nvPr/>
        </p:nvSpPr>
        <p:spPr>
          <a:xfrm>
            <a:off x="1632411" y="946236"/>
            <a:ext cx="15720810" cy="9187130"/>
          </a:xfrm>
          <a:prstGeom prst="rect">
            <a:avLst/>
          </a:prstGeom>
          <a:noFill/>
        </p:spPr>
        <p:txBody>
          <a:bodyPr wrap="square">
            <a:spAutoFit/>
          </a:bodyPr>
          <a:lstStyle/>
          <a:p>
            <a:pPr algn="just">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6.</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Alex is in Boston studying for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MBA.</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412875" algn="l"/>
                <a:tab pos="280924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7.</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The teacher read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interesting article from the newspaper.</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401445" algn="l"/>
                <a:tab pos="279400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200" b="1">
                <a:solidFill>
                  <a:srgbClr val="000000"/>
                </a:solidFill>
                <a:latin typeface="Calibri" panose="020F0502020204030204" pitchFamily="34" charset="0"/>
                <a:ea typeface="Cambria" panose="02040503050406030204" pitchFamily="18" charset="0"/>
                <a:cs typeface="Cambria" panose="02040503050406030204" pitchFamily="18" charset="0"/>
              </a:rPr>
              <a:t>8.</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There was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huge crowd of people outside the church.</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7183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71830" algn="l"/>
              </a:tabLst>
            </a:pPr>
            <a:r>
              <a:rPr lang="en-US" sz="4200" b="1">
                <a:latin typeface="Calibri" panose="020F0502020204030204" pitchFamily="34" charset="0"/>
                <a:ea typeface="Cambria" panose="02040503050406030204" pitchFamily="18" charset="0"/>
                <a:cs typeface="Cambria" panose="02040503050406030204" pitchFamily="18" charset="0"/>
              </a:rPr>
              <a:t>9.</a:t>
            </a:r>
            <a:r>
              <a:rPr lang="en-US" sz="4200">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Julie talked for </a:t>
            </a:r>
            <a:r>
              <a:rPr lang="en-US" sz="4200">
                <a:latin typeface="Calibri" panose="020F0502020204030204" pitchFamily="34" charset="0"/>
                <a:ea typeface="Cambria" panose="02040503050406030204" pitchFamily="18" charset="0"/>
                <a:cs typeface="Cambria" panose="02040503050406030204" pitchFamily="18" charset="0"/>
              </a:rPr>
              <a:t>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hour about her school project.</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7183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986280" algn="l"/>
              </a:tabLst>
            </a:pPr>
            <a:r>
              <a:rPr lang="en-US" sz="4200" b="1">
                <a:latin typeface="Calibri" panose="020F0502020204030204" pitchFamily="34" charset="0"/>
                <a:ea typeface="Cambria" panose="02040503050406030204" pitchFamily="18" charset="0"/>
                <a:cs typeface="Cambria" panose="02040503050406030204" pitchFamily="18" charset="0"/>
              </a:rPr>
              <a:t>10.</a:t>
            </a:r>
            <a:r>
              <a:rPr lang="en-US" sz="4200">
                <a:latin typeface="Calibri" panose="020F0502020204030204" pitchFamily="34" charset="0"/>
                <a:ea typeface="Cambria" panose="02040503050406030204" pitchFamily="18" charset="0"/>
                <a:cs typeface="Cambria" panose="02040503050406030204" pitchFamily="18" charset="0"/>
              </a:rPr>
              <a:t> _______________ </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European expert was invited to speak to the committee.</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71830" algn="l"/>
              </a:tabLst>
            </a:pP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A. A			B. An			</a:t>
            </a:r>
            <a:r>
              <a:rPr lang="en-US" sz="4200">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latin typeface="Calibri" panose="020F0502020204030204" pitchFamily="34" charset="0"/>
                <a:ea typeface="Cambria" panose="02040503050406030204" pitchFamily="18" charset="0"/>
                <a:cs typeface="Cambria" panose="02040503050406030204" pitchFamily="18" charset="0"/>
              </a:rPr>
              <a:t> The</a:t>
            </a:r>
            <a:endParaRPr lang="en-US" sz="4200">
              <a:latin typeface="Cambria" panose="02040503050406030204" pitchFamily="18" charset="0"/>
              <a:ea typeface="Cambria" panose="02040503050406030204" pitchFamily="18" charset="0"/>
              <a:cs typeface="Cambria" panose="02040503050406030204" pitchFamily="18" charset="0"/>
            </a:endParaRPr>
          </a:p>
        </p:txBody>
      </p:sp>
      <p:sp>
        <p:nvSpPr>
          <p:cNvPr id="12" name="Oval 11">
            <a:extLst>
              <a:ext uri="{FF2B5EF4-FFF2-40B4-BE49-F238E27FC236}">
                <a16:creationId xmlns:a16="http://schemas.microsoft.com/office/drawing/2014/main" id="{ADDD6AAE-8928-4521-8FAE-492B6525A7A3}"/>
              </a:ext>
            </a:extLst>
          </p:cNvPr>
          <p:cNvSpPr/>
          <p:nvPr/>
        </p:nvSpPr>
        <p:spPr>
          <a:xfrm>
            <a:off x="4340654" y="1575143"/>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D5DDB3-2604-499E-B439-1484A0347052}"/>
              </a:ext>
            </a:extLst>
          </p:cNvPr>
          <p:cNvSpPr/>
          <p:nvPr/>
        </p:nvSpPr>
        <p:spPr>
          <a:xfrm>
            <a:off x="4340654" y="3797524"/>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80C4FD-C35F-4447-9C53-59993EE1A6A8}"/>
              </a:ext>
            </a:extLst>
          </p:cNvPr>
          <p:cNvSpPr/>
          <p:nvPr/>
        </p:nvSpPr>
        <p:spPr>
          <a:xfrm>
            <a:off x="1562100" y="5764299"/>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5EC960-6C46-4659-AC8E-5E7E2D3119D7}"/>
              </a:ext>
            </a:extLst>
          </p:cNvPr>
          <p:cNvSpPr/>
          <p:nvPr/>
        </p:nvSpPr>
        <p:spPr>
          <a:xfrm>
            <a:off x="4229100" y="7150272"/>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73EFACC-83EC-4B6D-8554-ADF15CBCCAD0}"/>
              </a:ext>
            </a:extLst>
          </p:cNvPr>
          <p:cNvSpPr/>
          <p:nvPr/>
        </p:nvSpPr>
        <p:spPr>
          <a:xfrm>
            <a:off x="1529443" y="9218966"/>
            <a:ext cx="685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88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animBg="1"/>
      <p:bldP spid="13" grpId="0" animBg="1"/>
      <p:bldP spid="15"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266700" y="201107"/>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7323">
            <a:off x="-29990" y="8654227"/>
            <a:ext cx="1777139" cy="2080134"/>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235698"/>
            <a:ext cx="15516446"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3. Fill in the blank with a correct article: a, an, the. Write X if you don’t need any articles.</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BC0B41A1-B022-4F2B-978B-87BB0A7BBA94}"/>
              </a:ext>
            </a:extLst>
          </p:cNvPr>
          <p:cNvSpPr txBox="1"/>
          <p:nvPr/>
        </p:nvSpPr>
        <p:spPr>
          <a:xfrm>
            <a:off x="1562100" y="1151608"/>
            <a:ext cx="15791121" cy="8841459"/>
          </a:xfrm>
          <a:prstGeom prst="rect">
            <a:avLst/>
          </a:prstGeom>
          <a:noFill/>
        </p:spPr>
        <p:txBody>
          <a:bodyPr wrap="square">
            <a:spAutoFit/>
          </a:bodyPr>
          <a:lstStyle/>
          <a:p>
            <a:pPr algn="just">
              <a:lnSpc>
                <a:spcPct val="150000"/>
              </a:lnSpc>
              <a:spcAft>
                <a:spcPts val="600"/>
              </a:spcAft>
              <a:tabLst>
                <a:tab pos="135064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went sailing around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Lake Geneva.</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064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I’ve been living in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London for six years.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22313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Danube runs through many European cities.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064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Wild horses live in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Gobi Desert.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22313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Pacific Ocean has many different types of fish.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0645"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love swimming in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Mediterranean.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0645"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We spent our holiday on the shore of </a:t>
            </a:r>
            <a:r>
              <a:rPr lang="en-US" sz="4000">
                <a:effectLst/>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Lake Windermere.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22313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Nile is a very beautiful river.</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5" name="TextBox 14">
            <a:extLst>
              <a:ext uri="{FF2B5EF4-FFF2-40B4-BE49-F238E27FC236}">
                <a16:creationId xmlns:a16="http://schemas.microsoft.com/office/drawing/2014/main" id="{233EE908-0BCE-404D-9A8D-132BE3C94859}"/>
              </a:ext>
            </a:extLst>
          </p:cNvPr>
          <p:cNvSpPr txBox="1"/>
          <p:nvPr/>
        </p:nvSpPr>
        <p:spPr>
          <a:xfrm>
            <a:off x="7915760" y="1326751"/>
            <a:ext cx="1747157" cy="830997"/>
          </a:xfrm>
          <a:prstGeom prst="rect">
            <a:avLst/>
          </a:prstGeom>
          <a:noFill/>
        </p:spPr>
        <p:txBody>
          <a:bodyPr wrap="square">
            <a:spAutoFit/>
          </a:bodyPr>
          <a:lstStyle/>
          <a:p>
            <a:r>
              <a:rPr lang="en-US" sz="4800" b="1">
                <a:solidFill>
                  <a:srgbClr val="FF0000"/>
                </a:solidFill>
              </a:rPr>
              <a:t>X</a:t>
            </a:r>
          </a:p>
        </p:txBody>
      </p:sp>
      <p:sp>
        <p:nvSpPr>
          <p:cNvPr id="16" name="TextBox 15">
            <a:extLst>
              <a:ext uri="{FF2B5EF4-FFF2-40B4-BE49-F238E27FC236}">
                <a16:creationId xmlns:a16="http://schemas.microsoft.com/office/drawing/2014/main" id="{E3FED403-6AD6-4FAB-9721-313005933F66}"/>
              </a:ext>
            </a:extLst>
          </p:cNvPr>
          <p:cNvSpPr txBox="1"/>
          <p:nvPr/>
        </p:nvSpPr>
        <p:spPr>
          <a:xfrm>
            <a:off x="7771947" y="2272208"/>
            <a:ext cx="1747157" cy="830997"/>
          </a:xfrm>
          <a:prstGeom prst="rect">
            <a:avLst/>
          </a:prstGeom>
          <a:noFill/>
        </p:spPr>
        <p:txBody>
          <a:bodyPr wrap="square">
            <a:spAutoFit/>
          </a:bodyPr>
          <a:lstStyle/>
          <a:p>
            <a:r>
              <a:rPr lang="en-US" sz="4800" b="1">
                <a:solidFill>
                  <a:srgbClr val="FF0000"/>
                </a:solidFill>
              </a:rPr>
              <a:t>X</a:t>
            </a:r>
          </a:p>
        </p:txBody>
      </p:sp>
      <p:sp>
        <p:nvSpPr>
          <p:cNvPr id="17" name="TextBox 16">
            <a:extLst>
              <a:ext uri="{FF2B5EF4-FFF2-40B4-BE49-F238E27FC236}">
                <a16:creationId xmlns:a16="http://schemas.microsoft.com/office/drawing/2014/main" id="{6F18EC29-94EE-4010-8A3B-FFBA4ECF488B}"/>
              </a:ext>
            </a:extLst>
          </p:cNvPr>
          <p:cNvSpPr txBox="1"/>
          <p:nvPr/>
        </p:nvSpPr>
        <p:spPr>
          <a:xfrm>
            <a:off x="3622643" y="3238500"/>
            <a:ext cx="1747157" cy="830997"/>
          </a:xfrm>
          <a:prstGeom prst="rect">
            <a:avLst/>
          </a:prstGeom>
          <a:noFill/>
        </p:spPr>
        <p:txBody>
          <a:bodyPr wrap="square">
            <a:spAutoFit/>
          </a:bodyPr>
          <a:lstStyle/>
          <a:p>
            <a:r>
              <a:rPr lang="en-US" sz="4800" b="1">
                <a:solidFill>
                  <a:srgbClr val="FF0000"/>
                </a:solidFill>
              </a:rPr>
              <a:t>The</a:t>
            </a:r>
          </a:p>
        </p:txBody>
      </p:sp>
      <p:sp>
        <p:nvSpPr>
          <p:cNvPr id="26" name="TextBox 25">
            <a:extLst>
              <a:ext uri="{FF2B5EF4-FFF2-40B4-BE49-F238E27FC236}">
                <a16:creationId xmlns:a16="http://schemas.microsoft.com/office/drawing/2014/main" id="{6C63B6BC-A191-4358-A97B-00BF49E22FA9}"/>
              </a:ext>
            </a:extLst>
          </p:cNvPr>
          <p:cNvSpPr txBox="1"/>
          <p:nvPr/>
        </p:nvSpPr>
        <p:spPr>
          <a:xfrm>
            <a:off x="7710503" y="4204316"/>
            <a:ext cx="1747157" cy="830997"/>
          </a:xfrm>
          <a:prstGeom prst="rect">
            <a:avLst/>
          </a:prstGeom>
          <a:noFill/>
        </p:spPr>
        <p:txBody>
          <a:bodyPr wrap="square">
            <a:spAutoFit/>
          </a:bodyPr>
          <a:lstStyle/>
          <a:p>
            <a:r>
              <a:rPr lang="en-US" sz="4800" b="1">
                <a:solidFill>
                  <a:srgbClr val="FF0000"/>
                </a:solidFill>
              </a:rPr>
              <a:t>the</a:t>
            </a:r>
          </a:p>
        </p:txBody>
      </p:sp>
      <p:sp>
        <p:nvSpPr>
          <p:cNvPr id="27" name="TextBox 26">
            <a:extLst>
              <a:ext uri="{FF2B5EF4-FFF2-40B4-BE49-F238E27FC236}">
                <a16:creationId xmlns:a16="http://schemas.microsoft.com/office/drawing/2014/main" id="{CC0D43BA-B9B4-4C96-8D36-F377F7139493}"/>
              </a:ext>
            </a:extLst>
          </p:cNvPr>
          <p:cNvSpPr txBox="1"/>
          <p:nvPr/>
        </p:nvSpPr>
        <p:spPr>
          <a:xfrm>
            <a:off x="3537403" y="5278185"/>
            <a:ext cx="1747157" cy="830997"/>
          </a:xfrm>
          <a:prstGeom prst="rect">
            <a:avLst/>
          </a:prstGeom>
          <a:noFill/>
        </p:spPr>
        <p:txBody>
          <a:bodyPr wrap="square">
            <a:spAutoFit/>
          </a:bodyPr>
          <a:lstStyle/>
          <a:p>
            <a:r>
              <a:rPr lang="en-US" sz="4800" b="1">
                <a:solidFill>
                  <a:srgbClr val="FF0000"/>
                </a:solidFill>
              </a:rPr>
              <a:t>The</a:t>
            </a:r>
          </a:p>
        </p:txBody>
      </p:sp>
      <p:sp>
        <p:nvSpPr>
          <p:cNvPr id="28" name="TextBox 27">
            <a:extLst>
              <a:ext uri="{FF2B5EF4-FFF2-40B4-BE49-F238E27FC236}">
                <a16:creationId xmlns:a16="http://schemas.microsoft.com/office/drawing/2014/main" id="{15D9E344-CF33-4C0F-A143-6BC6F4C68906}"/>
              </a:ext>
            </a:extLst>
          </p:cNvPr>
          <p:cNvSpPr txBox="1"/>
          <p:nvPr/>
        </p:nvSpPr>
        <p:spPr>
          <a:xfrm>
            <a:off x="7512260" y="6352877"/>
            <a:ext cx="1747157" cy="830997"/>
          </a:xfrm>
          <a:prstGeom prst="rect">
            <a:avLst/>
          </a:prstGeom>
          <a:noFill/>
        </p:spPr>
        <p:txBody>
          <a:bodyPr wrap="square">
            <a:spAutoFit/>
          </a:bodyPr>
          <a:lstStyle/>
          <a:p>
            <a:r>
              <a:rPr lang="en-US" sz="4800" b="1">
                <a:solidFill>
                  <a:srgbClr val="FF0000"/>
                </a:solidFill>
              </a:rPr>
              <a:t>the</a:t>
            </a:r>
          </a:p>
        </p:txBody>
      </p:sp>
      <p:sp>
        <p:nvSpPr>
          <p:cNvPr id="29" name="TextBox 28">
            <a:extLst>
              <a:ext uri="{FF2B5EF4-FFF2-40B4-BE49-F238E27FC236}">
                <a16:creationId xmlns:a16="http://schemas.microsoft.com/office/drawing/2014/main" id="{135EF1B5-2D34-4C10-ABE5-D93C55D9A1A9}"/>
              </a:ext>
            </a:extLst>
          </p:cNvPr>
          <p:cNvSpPr txBox="1"/>
          <p:nvPr/>
        </p:nvSpPr>
        <p:spPr>
          <a:xfrm>
            <a:off x="13944600" y="7201265"/>
            <a:ext cx="1747157" cy="830997"/>
          </a:xfrm>
          <a:prstGeom prst="rect">
            <a:avLst/>
          </a:prstGeom>
          <a:noFill/>
        </p:spPr>
        <p:txBody>
          <a:bodyPr wrap="square">
            <a:spAutoFit/>
          </a:bodyPr>
          <a:lstStyle/>
          <a:p>
            <a:r>
              <a:rPr lang="en-US" sz="4800" b="1">
                <a:solidFill>
                  <a:srgbClr val="FF0000"/>
                </a:solidFill>
              </a:rPr>
              <a:t>X</a:t>
            </a:r>
          </a:p>
        </p:txBody>
      </p:sp>
      <p:sp>
        <p:nvSpPr>
          <p:cNvPr id="30" name="TextBox 29">
            <a:extLst>
              <a:ext uri="{FF2B5EF4-FFF2-40B4-BE49-F238E27FC236}">
                <a16:creationId xmlns:a16="http://schemas.microsoft.com/office/drawing/2014/main" id="{85995469-837F-4690-AD26-0CF18297B9C1}"/>
              </a:ext>
            </a:extLst>
          </p:cNvPr>
          <p:cNvSpPr txBox="1"/>
          <p:nvPr/>
        </p:nvSpPr>
        <p:spPr>
          <a:xfrm>
            <a:off x="3633529" y="9099263"/>
            <a:ext cx="1747157" cy="830997"/>
          </a:xfrm>
          <a:prstGeom prst="rect">
            <a:avLst/>
          </a:prstGeom>
          <a:noFill/>
        </p:spPr>
        <p:txBody>
          <a:bodyPr wrap="square">
            <a:spAutoFit/>
          </a:bodyPr>
          <a:lstStyle/>
          <a:p>
            <a:r>
              <a:rPr lang="en-US" sz="4800" b="1">
                <a:solidFill>
                  <a:srgbClr val="FF0000"/>
                </a:solidFill>
              </a:rPr>
              <a:t>The</a:t>
            </a:r>
          </a:p>
        </p:txBody>
      </p:sp>
    </p:spTree>
    <p:extLst>
      <p:ext uri="{BB962C8B-B14F-4D97-AF65-F5344CB8AC3E}">
        <p14:creationId xmlns:p14="http://schemas.microsoft.com/office/powerpoint/2010/main" val="20057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5" grpId="0"/>
      <p:bldP spid="16" grpId="0"/>
      <p:bldP spid="17" grpId="0"/>
      <p:bldP spid="26"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 name="Group 3"/>
          <p:cNvGrpSpPr/>
          <p:nvPr/>
        </p:nvGrpSpPr>
        <p:grpSpPr>
          <a:xfrm>
            <a:off x="685800"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8">
            <a:extLst>
              <a:ext uri="{FF2B5EF4-FFF2-40B4-BE49-F238E27FC236}">
                <a16:creationId xmlns:a16="http://schemas.microsoft.com/office/drawing/2014/main" id="{2F4513E2-E15C-48C0-BC23-1BADC1F74824}"/>
              </a:ext>
            </a:extLst>
          </p:cNvPr>
          <p:cNvSpPr txBox="1"/>
          <p:nvPr/>
        </p:nvSpPr>
        <p:spPr>
          <a:xfrm>
            <a:off x="212306" y="4771727"/>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5. ground water (n): </a:t>
            </a:r>
          </a:p>
        </p:txBody>
      </p:sp>
      <p:sp>
        <p:nvSpPr>
          <p:cNvPr id="20" name="TextBox 8">
            <a:extLst>
              <a:ext uri="{FF2B5EF4-FFF2-40B4-BE49-F238E27FC236}">
                <a16:creationId xmlns:a16="http://schemas.microsoft.com/office/drawing/2014/main" id="{8B7ABD12-2B5B-4200-BD7B-D0F77476DC6C}"/>
              </a:ext>
            </a:extLst>
          </p:cNvPr>
          <p:cNvSpPr txBox="1"/>
          <p:nvPr/>
        </p:nvSpPr>
        <p:spPr>
          <a:xfrm>
            <a:off x="9124950" y="4664306"/>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6. marine ecosystem (n): </a:t>
            </a:r>
          </a:p>
        </p:txBody>
      </p:sp>
      <p:sp>
        <p:nvSpPr>
          <p:cNvPr id="21" name="Rectangle 20">
            <a:extLst>
              <a:ext uri="{FF2B5EF4-FFF2-40B4-BE49-F238E27FC236}">
                <a16:creationId xmlns:a16="http://schemas.microsoft.com/office/drawing/2014/main" id="{AE61560F-9E27-4443-B288-BD7CAEEADA87}"/>
              </a:ext>
            </a:extLst>
          </p:cNvPr>
          <p:cNvSpPr/>
          <p:nvPr/>
        </p:nvSpPr>
        <p:spPr>
          <a:xfrm>
            <a:off x="12801600" y="5423589"/>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/mə'ri:n 'i:kəʊsɪstəm/</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hệ sinh thái dưới nước</a:t>
            </a:r>
          </a:p>
        </p:txBody>
      </p:sp>
      <p:sp>
        <p:nvSpPr>
          <p:cNvPr id="22" name="TextBox 8">
            <a:extLst>
              <a:ext uri="{FF2B5EF4-FFF2-40B4-BE49-F238E27FC236}">
                <a16:creationId xmlns:a16="http://schemas.microsoft.com/office/drawing/2014/main" id="{CCC3E825-ADDC-4653-9141-CBDFCADFAEFD}"/>
              </a:ext>
            </a:extLst>
          </p:cNvPr>
          <p:cNvSpPr txBox="1"/>
          <p:nvPr/>
        </p:nvSpPr>
        <p:spPr>
          <a:xfrm>
            <a:off x="2449672" y="509447"/>
            <a:ext cx="6675278"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4. greenhouse gas emission (n): </a:t>
            </a:r>
          </a:p>
        </p:txBody>
      </p:sp>
      <p:sp>
        <p:nvSpPr>
          <p:cNvPr id="23" name="Rectangle 22">
            <a:extLst>
              <a:ext uri="{FF2B5EF4-FFF2-40B4-BE49-F238E27FC236}">
                <a16:creationId xmlns:a16="http://schemas.microsoft.com/office/drawing/2014/main" id="{550619F8-8B53-41C5-B51C-8036FE0A3584}"/>
              </a:ext>
            </a:extLst>
          </p:cNvPr>
          <p:cNvSpPr/>
          <p:nvPr/>
        </p:nvSpPr>
        <p:spPr>
          <a:xfrm>
            <a:off x="9144000" y="712326"/>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/'gri:nhaʊs gæs ɪ'mɪʃn/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khí thải nhà kính</a:t>
            </a:r>
          </a:p>
        </p:txBody>
      </p:sp>
      <p:sp>
        <p:nvSpPr>
          <p:cNvPr id="26" name="Rectangle 25">
            <a:extLst>
              <a:ext uri="{FF2B5EF4-FFF2-40B4-BE49-F238E27FC236}">
                <a16:creationId xmlns:a16="http://schemas.microsoft.com/office/drawing/2014/main" id="{EE977E33-29B4-4B23-9641-A35FEE4E4801}"/>
              </a:ext>
            </a:extLst>
          </p:cNvPr>
          <p:cNvSpPr/>
          <p:nvPr/>
        </p:nvSpPr>
        <p:spPr>
          <a:xfrm>
            <a:off x="5498141" y="5423588"/>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/graʊnd 'wa:tər/</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nước ngầm</a:t>
            </a:r>
          </a:p>
        </p:txBody>
      </p:sp>
      <p:pic>
        <p:nvPicPr>
          <p:cNvPr id="2" name="Picture 1">
            <a:extLst>
              <a:ext uri="{FF2B5EF4-FFF2-40B4-BE49-F238E27FC236}">
                <a16:creationId xmlns:a16="http://schemas.microsoft.com/office/drawing/2014/main" id="{72DAE562-FB0B-423B-A4E0-E8645F257342}"/>
              </a:ext>
            </a:extLst>
          </p:cNvPr>
          <p:cNvPicPr>
            <a:picLocks noChangeAspect="1"/>
          </p:cNvPicPr>
          <p:nvPr/>
        </p:nvPicPr>
        <p:blipFill>
          <a:blip r:embed="rId10"/>
          <a:stretch>
            <a:fillRect/>
          </a:stretch>
        </p:blipFill>
        <p:spPr>
          <a:xfrm>
            <a:off x="2464828" y="1412965"/>
            <a:ext cx="6298172" cy="3261164"/>
          </a:xfrm>
          <a:prstGeom prst="rect">
            <a:avLst/>
          </a:prstGeom>
        </p:spPr>
      </p:pic>
      <p:pic>
        <p:nvPicPr>
          <p:cNvPr id="8" name="Picture 7">
            <a:extLst>
              <a:ext uri="{FF2B5EF4-FFF2-40B4-BE49-F238E27FC236}">
                <a16:creationId xmlns:a16="http://schemas.microsoft.com/office/drawing/2014/main" id="{982D3D72-EFB1-4F13-ACBE-539C3ECFA2CD}"/>
              </a:ext>
            </a:extLst>
          </p:cNvPr>
          <p:cNvPicPr>
            <a:picLocks noChangeAspect="1"/>
          </p:cNvPicPr>
          <p:nvPr/>
        </p:nvPicPr>
        <p:blipFill>
          <a:blip r:embed="rId11"/>
          <a:stretch>
            <a:fillRect/>
          </a:stretch>
        </p:blipFill>
        <p:spPr>
          <a:xfrm>
            <a:off x="950352" y="5710774"/>
            <a:ext cx="4383647" cy="3852326"/>
          </a:xfrm>
          <a:prstGeom prst="rect">
            <a:avLst/>
          </a:prstGeom>
        </p:spPr>
      </p:pic>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9139465-0B7C-49CF-AF27-D0A9833BB7DA}"/>
              </a:ext>
            </a:extLst>
          </p:cNvPr>
          <p:cNvPicPr>
            <a:picLocks noChangeAspect="1"/>
          </p:cNvPicPr>
          <p:nvPr/>
        </p:nvPicPr>
        <p:blipFill>
          <a:blip r:embed="rId12"/>
          <a:stretch>
            <a:fillRect/>
          </a:stretch>
        </p:blipFill>
        <p:spPr>
          <a:xfrm>
            <a:off x="9142671" y="6157616"/>
            <a:ext cx="3494787" cy="3405484"/>
          </a:xfrm>
          <a:prstGeom prst="rect">
            <a:avLst/>
          </a:prstGeom>
        </p:spPr>
      </p:pic>
      <p:pic>
        <p:nvPicPr>
          <p:cNvPr id="10" name="greenhouse gas emission">
            <a:hlinkClick r:id="" action="ppaction://media"/>
            <a:extLst>
              <a:ext uri="{FF2B5EF4-FFF2-40B4-BE49-F238E27FC236}">
                <a16:creationId xmlns:a16="http://schemas.microsoft.com/office/drawing/2014/main" id="{B2B9626B-0B68-493A-8A41-C032D8304B8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23621" y="2896371"/>
            <a:ext cx="609600" cy="609600"/>
          </a:xfrm>
          <a:prstGeom prst="rect">
            <a:avLst/>
          </a:prstGeom>
        </p:spPr>
      </p:pic>
      <p:pic>
        <p:nvPicPr>
          <p:cNvPr id="11" name="ground water">
            <a:hlinkClick r:id="" action="ppaction://media"/>
            <a:extLst>
              <a:ext uri="{FF2B5EF4-FFF2-40B4-BE49-F238E27FC236}">
                <a16:creationId xmlns:a16="http://schemas.microsoft.com/office/drawing/2014/main" id="{58D982B3-1D19-4A11-BB5D-084818F8F6B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634902" y="7510699"/>
            <a:ext cx="609600" cy="609600"/>
          </a:xfrm>
          <a:prstGeom prst="rect">
            <a:avLst/>
          </a:prstGeom>
        </p:spPr>
      </p:pic>
      <p:pic>
        <p:nvPicPr>
          <p:cNvPr id="12" name="marine ecosystem">
            <a:hlinkClick r:id="" action="ppaction://media"/>
            <a:extLst>
              <a:ext uri="{FF2B5EF4-FFF2-40B4-BE49-F238E27FC236}">
                <a16:creationId xmlns:a16="http://schemas.microsoft.com/office/drawing/2014/main" id="{60179123-8A0C-4FC1-A00A-D0D74644D88F}"/>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013283" y="7524696"/>
            <a:ext cx="609600" cy="609600"/>
          </a:xfrm>
          <a:prstGeom prst="rect">
            <a:avLst/>
          </a:prstGeom>
        </p:spPr>
      </p:pic>
    </p:spTree>
    <p:extLst>
      <p:ext uri="{BB962C8B-B14F-4D97-AF65-F5344CB8AC3E}">
        <p14:creationId xmlns:p14="http://schemas.microsoft.com/office/powerpoint/2010/main" val="117079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0"/>
                </p:tgtEl>
              </p:cMediaNode>
            </p:audio>
            <p:audio>
              <p:cMediaNode vol="80000">
                <p:cTn id="63" fill="hold" display="0">
                  <p:stCondLst>
                    <p:cond delay="indefinite"/>
                  </p:stCondLst>
                  <p:endCondLst>
                    <p:cond evt="onStopAudio" delay="0">
                      <p:tgtEl>
                        <p:sldTgt/>
                      </p:tgtEl>
                    </p:cond>
                  </p:endCondLst>
                </p:cTn>
                <p:tgtEl>
                  <p:spTgt spid="11"/>
                </p:tgtEl>
              </p:cMediaNode>
            </p:audio>
            <p:audio>
              <p:cMediaNode vol="80000">
                <p:cTn id="64" fill="hold" display="0">
                  <p:stCondLst>
                    <p:cond delay="indefinite"/>
                  </p:stCondLst>
                  <p:endCondLst>
                    <p:cond evt="onStopAudio" delay="0">
                      <p:tgtEl>
                        <p:sldTgt/>
                      </p:tgtEl>
                    </p:cond>
                  </p:endCondLst>
                </p:cTn>
                <p:tgtEl>
                  <p:spTgt spid="12"/>
                </p:tgtEl>
              </p:cMediaNode>
            </p:audio>
          </p:childTnLst>
        </p:cTn>
      </p:par>
    </p:tnLst>
    <p:bldLst>
      <p:bldP spid="19" grpId="0"/>
      <p:bldP spid="20" grpId="0"/>
      <p:bldP spid="21" grpId="0"/>
      <p:bldP spid="22" grpId="0"/>
      <p:bldP spid="23"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266700" y="201107"/>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7323">
            <a:off x="-29990" y="8654227"/>
            <a:ext cx="1777139" cy="2080134"/>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289335" y="636287"/>
            <a:ext cx="15516446"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3. Fill in the blank with a correct article: a, an, the. Write X if you don’t need any articles.</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BC0B41A1-B022-4F2B-978B-87BB0A7BBA94}"/>
              </a:ext>
            </a:extLst>
          </p:cNvPr>
          <p:cNvSpPr txBox="1"/>
          <p:nvPr/>
        </p:nvSpPr>
        <p:spPr>
          <a:xfrm>
            <a:off x="1395661" y="2052552"/>
            <a:ext cx="15791121" cy="6917856"/>
          </a:xfrm>
          <a:prstGeom prst="rect">
            <a:avLst/>
          </a:prstGeom>
          <a:noFill/>
        </p:spPr>
        <p:txBody>
          <a:bodyPr wrap="square">
            <a:spAutoFit/>
          </a:bodyPr>
          <a:lstStyle/>
          <a:p>
            <a:pPr algn="just">
              <a:lnSpc>
                <a:spcPct val="150000"/>
              </a:lnSpc>
              <a:spcAft>
                <a:spcPts val="600"/>
              </a:spcAft>
              <a:tabLst>
                <a:tab pos="1350645" algn="l"/>
              </a:tabLst>
            </a:pPr>
            <a:r>
              <a:rPr lang="en-US" sz="4000" b="1">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She stayed in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Belgrade for several weeks.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97635" algn="l"/>
              </a:tabLst>
            </a:pPr>
            <a:r>
              <a:rPr lang="en-US" sz="4000" b="1">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Her husband comes from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California.</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97635" algn="l"/>
              </a:tabLst>
            </a:pPr>
            <a:r>
              <a:rPr lang="en-US" sz="4000" b="1">
                <a:latin typeface="Calibri" panose="020F0502020204030204" pitchFamily="34" charset="0"/>
                <a:ea typeface="Cambria" panose="02040503050406030204" pitchFamily="18" charset="0"/>
                <a:cs typeface="Cambria" panose="02040503050406030204" pitchFamily="18" charset="0"/>
              </a:rPr>
              <a:t>11.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They studied the geology of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Sahara Desert.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97635" algn="l"/>
              </a:tabLst>
            </a:pPr>
            <a:r>
              <a:rPr lang="en-US" sz="4000" b="1">
                <a:latin typeface="Calibri" panose="020F0502020204030204" pitchFamily="34" charset="0"/>
                <a:ea typeface="Cambria" panose="02040503050406030204" pitchFamily="18" charset="0"/>
                <a:cs typeface="Cambria" panose="02040503050406030204" pitchFamily="18" charset="0"/>
              </a:rPr>
              <a:t>12.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They crossed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Black Sea by boat.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97635" algn="l"/>
              </a:tabLst>
            </a:pPr>
            <a:r>
              <a:rPr lang="en-US" sz="4000" b="1">
                <a:latin typeface="Calibri" panose="020F0502020204030204" pitchFamily="34" charset="0"/>
                <a:ea typeface="Cambria" panose="02040503050406030204" pitchFamily="18" charset="0"/>
                <a:cs typeface="Cambria" panose="02040503050406030204" pitchFamily="18" charset="0"/>
              </a:rPr>
              <a:t>13.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He has always wanted to visit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Rome.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97635" algn="l"/>
              </a:tabLst>
            </a:pPr>
            <a:r>
              <a:rPr lang="en-US" sz="4000" b="1">
                <a:latin typeface="Calibri" panose="020F0502020204030204" pitchFamily="34" charset="0"/>
                <a:ea typeface="Cambria" panose="02040503050406030204" pitchFamily="18" charset="0"/>
                <a:cs typeface="Cambria" panose="02040503050406030204" pitchFamily="18" charset="0"/>
              </a:rPr>
              <a:t>14.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They live near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Thames.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15.</a:t>
            </a:r>
            <a:r>
              <a:rPr lang="en-US" sz="4000">
                <a:latin typeface="Calibri" panose="020F0502020204030204" pitchFamily="34" charset="0"/>
                <a:ea typeface="Cambria" panose="02040503050406030204" pitchFamily="18" charset="0"/>
                <a:cs typeface="Cambria" panose="02040503050406030204" pitchFamily="18" charset="0"/>
              </a:rPr>
              <a:t> I</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think </a:t>
            </a:r>
            <a:r>
              <a:rPr lang="en-US" sz="4000">
                <a:latin typeface="Calibri" panose="020F0502020204030204" pitchFamily="34" charset="0"/>
                <a:ea typeface="Cambria" panose="02040503050406030204" pitchFamily="18" charset="0"/>
                <a:cs typeface="Cambria" panose="02040503050406030204" pitchFamily="18"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Cornwall is a very beautiful part of England.</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8960561E-872D-4010-B58B-3B1FA6AA092E}"/>
              </a:ext>
            </a:extLst>
          </p:cNvPr>
          <p:cNvSpPr txBox="1"/>
          <p:nvPr/>
        </p:nvSpPr>
        <p:spPr>
          <a:xfrm>
            <a:off x="6324600" y="2200387"/>
            <a:ext cx="1747157" cy="830997"/>
          </a:xfrm>
          <a:prstGeom prst="rect">
            <a:avLst/>
          </a:prstGeom>
          <a:noFill/>
        </p:spPr>
        <p:txBody>
          <a:bodyPr wrap="square">
            <a:spAutoFit/>
          </a:bodyPr>
          <a:lstStyle/>
          <a:p>
            <a:r>
              <a:rPr lang="en-US" sz="4800" b="1">
                <a:solidFill>
                  <a:srgbClr val="FF0000"/>
                </a:solidFill>
              </a:rPr>
              <a:t>X</a:t>
            </a:r>
          </a:p>
        </p:txBody>
      </p:sp>
      <p:sp>
        <p:nvSpPr>
          <p:cNvPr id="17" name="TextBox 16">
            <a:extLst>
              <a:ext uri="{FF2B5EF4-FFF2-40B4-BE49-F238E27FC236}">
                <a16:creationId xmlns:a16="http://schemas.microsoft.com/office/drawing/2014/main" id="{C62696A8-1D8A-49A6-8303-5F34264CF1D9}"/>
              </a:ext>
            </a:extLst>
          </p:cNvPr>
          <p:cNvSpPr txBox="1"/>
          <p:nvPr/>
        </p:nvSpPr>
        <p:spPr>
          <a:xfrm>
            <a:off x="9533855" y="3144975"/>
            <a:ext cx="1747157" cy="830997"/>
          </a:xfrm>
          <a:prstGeom prst="rect">
            <a:avLst/>
          </a:prstGeom>
          <a:noFill/>
        </p:spPr>
        <p:txBody>
          <a:bodyPr wrap="square">
            <a:spAutoFit/>
          </a:bodyPr>
          <a:lstStyle/>
          <a:p>
            <a:r>
              <a:rPr lang="en-US" sz="4800" b="1">
                <a:solidFill>
                  <a:srgbClr val="FF0000"/>
                </a:solidFill>
              </a:rPr>
              <a:t>X</a:t>
            </a:r>
          </a:p>
        </p:txBody>
      </p:sp>
      <p:sp>
        <p:nvSpPr>
          <p:cNvPr id="18" name="TextBox 17">
            <a:extLst>
              <a:ext uri="{FF2B5EF4-FFF2-40B4-BE49-F238E27FC236}">
                <a16:creationId xmlns:a16="http://schemas.microsoft.com/office/drawing/2014/main" id="{5102A2C9-B033-4586-96B4-873BD9D0DF38}"/>
              </a:ext>
            </a:extLst>
          </p:cNvPr>
          <p:cNvSpPr txBox="1"/>
          <p:nvPr/>
        </p:nvSpPr>
        <p:spPr>
          <a:xfrm>
            <a:off x="9047558" y="4214630"/>
            <a:ext cx="1747157" cy="830997"/>
          </a:xfrm>
          <a:prstGeom prst="rect">
            <a:avLst/>
          </a:prstGeom>
          <a:noFill/>
        </p:spPr>
        <p:txBody>
          <a:bodyPr wrap="square">
            <a:spAutoFit/>
          </a:bodyPr>
          <a:lstStyle/>
          <a:p>
            <a:r>
              <a:rPr lang="en-US" sz="4800" b="1">
                <a:solidFill>
                  <a:srgbClr val="FF0000"/>
                </a:solidFill>
              </a:rPr>
              <a:t>The</a:t>
            </a:r>
          </a:p>
        </p:txBody>
      </p:sp>
      <p:sp>
        <p:nvSpPr>
          <p:cNvPr id="22" name="TextBox 21">
            <a:extLst>
              <a:ext uri="{FF2B5EF4-FFF2-40B4-BE49-F238E27FC236}">
                <a16:creationId xmlns:a16="http://schemas.microsoft.com/office/drawing/2014/main" id="{4243BDCA-BF3D-4AD3-90A0-DD8C6434AF69}"/>
              </a:ext>
            </a:extLst>
          </p:cNvPr>
          <p:cNvSpPr txBox="1"/>
          <p:nvPr/>
        </p:nvSpPr>
        <p:spPr>
          <a:xfrm>
            <a:off x="6553200" y="5169898"/>
            <a:ext cx="1747157" cy="830997"/>
          </a:xfrm>
          <a:prstGeom prst="rect">
            <a:avLst/>
          </a:prstGeom>
          <a:noFill/>
        </p:spPr>
        <p:txBody>
          <a:bodyPr wrap="square">
            <a:spAutoFit/>
          </a:bodyPr>
          <a:lstStyle/>
          <a:p>
            <a:r>
              <a:rPr lang="en-US" sz="4800" b="1">
                <a:solidFill>
                  <a:srgbClr val="FF0000"/>
                </a:solidFill>
              </a:rPr>
              <a:t>the</a:t>
            </a:r>
          </a:p>
        </p:txBody>
      </p:sp>
      <p:sp>
        <p:nvSpPr>
          <p:cNvPr id="24" name="TextBox 23">
            <a:extLst>
              <a:ext uri="{FF2B5EF4-FFF2-40B4-BE49-F238E27FC236}">
                <a16:creationId xmlns:a16="http://schemas.microsoft.com/office/drawing/2014/main" id="{5A19C232-35CB-4C88-8E97-BAB8FAFC6E83}"/>
              </a:ext>
            </a:extLst>
          </p:cNvPr>
          <p:cNvSpPr txBox="1"/>
          <p:nvPr/>
        </p:nvSpPr>
        <p:spPr>
          <a:xfrm>
            <a:off x="9921136" y="6138050"/>
            <a:ext cx="1747157" cy="830997"/>
          </a:xfrm>
          <a:prstGeom prst="rect">
            <a:avLst/>
          </a:prstGeom>
          <a:noFill/>
        </p:spPr>
        <p:txBody>
          <a:bodyPr wrap="square">
            <a:spAutoFit/>
          </a:bodyPr>
          <a:lstStyle/>
          <a:p>
            <a:r>
              <a:rPr lang="en-US" sz="4800" b="1">
                <a:solidFill>
                  <a:srgbClr val="FF0000"/>
                </a:solidFill>
              </a:rPr>
              <a:t>X</a:t>
            </a:r>
          </a:p>
        </p:txBody>
      </p:sp>
      <p:sp>
        <p:nvSpPr>
          <p:cNvPr id="29" name="TextBox 28">
            <a:extLst>
              <a:ext uri="{FF2B5EF4-FFF2-40B4-BE49-F238E27FC236}">
                <a16:creationId xmlns:a16="http://schemas.microsoft.com/office/drawing/2014/main" id="{D7543A3D-28C3-4A7A-B582-2DD9EE3621A1}"/>
              </a:ext>
            </a:extLst>
          </p:cNvPr>
          <p:cNvSpPr txBox="1"/>
          <p:nvPr/>
        </p:nvSpPr>
        <p:spPr>
          <a:xfrm>
            <a:off x="6502183" y="7212413"/>
            <a:ext cx="1747157" cy="830997"/>
          </a:xfrm>
          <a:prstGeom prst="rect">
            <a:avLst/>
          </a:prstGeom>
          <a:noFill/>
        </p:spPr>
        <p:txBody>
          <a:bodyPr wrap="square">
            <a:spAutoFit/>
          </a:bodyPr>
          <a:lstStyle/>
          <a:p>
            <a:r>
              <a:rPr lang="en-US" sz="4800" b="1">
                <a:solidFill>
                  <a:srgbClr val="FF0000"/>
                </a:solidFill>
              </a:rPr>
              <a:t>the</a:t>
            </a:r>
          </a:p>
        </p:txBody>
      </p:sp>
      <p:sp>
        <p:nvSpPr>
          <p:cNvPr id="30" name="TextBox 29">
            <a:extLst>
              <a:ext uri="{FF2B5EF4-FFF2-40B4-BE49-F238E27FC236}">
                <a16:creationId xmlns:a16="http://schemas.microsoft.com/office/drawing/2014/main" id="{EAE209C7-55AB-41C7-8DB9-BCA21A1A1784}"/>
              </a:ext>
            </a:extLst>
          </p:cNvPr>
          <p:cNvSpPr txBox="1"/>
          <p:nvPr/>
        </p:nvSpPr>
        <p:spPr>
          <a:xfrm>
            <a:off x="5181600" y="8127864"/>
            <a:ext cx="1747157" cy="830997"/>
          </a:xfrm>
          <a:prstGeom prst="rect">
            <a:avLst/>
          </a:prstGeom>
          <a:noFill/>
        </p:spPr>
        <p:txBody>
          <a:bodyPr wrap="square">
            <a:spAutoFit/>
          </a:bodyPr>
          <a:lstStyle/>
          <a:p>
            <a:r>
              <a:rPr lang="en-US" sz="4800" b="1">
                <a:solidFill>
                  <a:srgbClr val="FF0000"/>
                </a:solidFill>
              </a:rPr>
              <a:t>X</a:t>
            </a:r>
          </a:p>
        </p:txBody>
      </p:sp>
    </p:spTree>
    <p:extLst>
      <p:ext uri="{BB962C8B-B14F-4D97-AF65-F5344CB8AC3E}">
        <p14:creationId xmlns:p14="http://schemas.microsoft.com/office/powerpoint/2010/main" val="310631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6" grpId="0"/>
      <p:bldP spid="17" grpId="0"/>
      <p:bldP spid="18" grpId="0"/>
      <p:bldP spid="22" grpId="0"/>
      <p:bldP spid="24"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904999" y="118529"/>
            <a:ext cx="14997223"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4. Put the verbs in brackets in the first conditional sentence.</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CFDDD76E-DC55-4E64-8375-04F125CECC31}"/>
              </a:ext>
            </a:extLst>
          </p:cNvPr>
          <p:cNvSpPr txBox="1"/>
          <p:nvPr/>
        </p:nvSpPr>
        <p:spPr>
          <a:xfrm>
            <a:off x="2121556" y="906921"/>
            <a:ext cx="16459200" cy="8891858"/>
          </a:xfrm>
          <a:prstGeom prst="rect">
            <a:avLst/>
          </a:prstGeom>
          <a:noFill/>
        </p:spPr>
        <p:txBody>
          <a:bodyPr wrap="square">
            <a:spAutoFit/>
          </a:bodyPr>
          <a:lstStyle/>
          <a:p>
            <a:pPr algn="just">
              <a:lnSpc>
                <a:spcPct val="140000"/>
              </a:lnSpc>
              <a:spcAft>
                <a:spcPts val="600"/>
              </a:spcAft>
              <a:tabLst>
                <a:tab pos="1350645" algn="l"/>
              </a:tabLst>
            </a:pPr>
            <a:r>
              <a:rPr lang="en-US" sz="3800" b="1">
                <a:effectLst/>
                <a:latin typeface="Calibri" panose="020F0502020204030204" pitchFamily="34" charset="0"/>
                <a:ea typeface="Cambria" panose="02040503050406030204" pitchFamily="18" charset="0"/>
                <a:cs typeface="Cambria" panose="02040503050406030204" pitchFamily="18" charset="0"/>
              </a:rPr>
              <a:t>1.</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it rains tomorrow, we (stay)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at home.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350645" algn="l"/>
              </a:tabLst>
            </a:pPr>
            <a:r>
              <a:rPr lang="en-US" sz="3800" b="1">
                <a:effectLst/>
                <a:latin typeface="Calibri" panose="020F0502020204030204" pitchFamily="34" charset="0"/>
                <a:ea typeface="Cambria" panose="02040503050406030204" pitchFamily="18" charset="0"/>
                <a:cs typeface="Cambria" panose="02040503050406030204" pitchFamily="18" charset="0"/>
              </a:rPr>
              <a:t>2.</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Walter (get)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job, he can earn a lot of money.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350645" algn="l"/>
              </a:tabLst>
            </a:pPr>
            <a:r>
              <a:rPr lang="en-US" sz="3800" b="1">
                <a:effectLst/>
                <a:latin typeface="Calibri" panose="020F0502020204030204" pitchFamily="34" charset="0"/>
                <a:ea typeface="Cambria" panose="02040503050406030204" pitchFamily="18" charset="0"/>
                <a:cs typeface="Cambria" panose="02040503050406030204" pitchFamily="18" charset="0"/>
              </a:rPr>
              <a:t>3.</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it (not rain)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afternoon, we will play soccer.</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350645" algn="l"/>
              </a:tabLst>
            </a:pPr>
            <a:r>
              <a:rPr lang="en-US" sz="3800" b="1">
                <a:effectLst/>
                <a:latin typeface="Calibri" panose="020F0502020204030204" pitchFamily="34" charset="0"/>
                <a:ea typeface="Cambria" panose="02040503050406030204" pitchFamily="18" charset="0"/>
                <a:cs typeface="Cambria" panose="02040503050406030204" pitchFamily="18" charset="0"/>
              </a:rPr>
              <a:t>4.</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I (see)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Emily, I will give her the book.</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350645" algn="l"/>
              </a:tabLst>
            </a:pPr>
            <a:r>
              <a:rPr lang="en-US" sz="3800" b="1">
                <a:effectLst/>
                <a:latin typeface="Calibri" panose="020F0502020204030204" pitchFamily="34" charset="0"/>
                <a:ea typeface="Cambria" panose="02040503050406030204" pitchFamily="18" charset="0"/>
                <a:cs typeface="Cambria" panose="02040503050406030204" pitchFamily="18" charset="0"/>
              </a:rPr>
              <a:t>5.</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you don’t hurry, we (be)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late for class.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350645" algn="l"/>
              </a:tabLst>
            </a:pPr>
            <a:r>
              <a:rPr lang="en-US" sz="3800" b="1">
                <a:effectLst/>
                <a:latin typeface="Calibri" panose="020F0502020204030204" pitchFamily="34" charset="0"/>
                <a:ea typeface="Cambria" panose="02040503050406030204" pitchFamily="18" charset="0"/>
                <a:cs typeface="Cambria" panose="02040503050406030204" pitchFamily="18" charset="0"/>
              </a:rPr>
              <a:t>6.</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Helen drives carefully, she (not have)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any accidents.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226820" algn="l"/>
              </a:tabLst>
            </a:pPr>
            <a:r>
              <a:rPr lang="en-US" sz="3800" b="1">
                <a:effectLst/>
                <a:latin typeface="Calibri" panose="020F0502020204030204" pitchFamily="34" charset="0"/>
                <a:ea typeface="Cambria" panose="02040503050406030204" pitchFamily="18" charset="0"/>
                <a:cs typeface="Cambria" panose="02040503050406030204" pitchFamily="18" charset="0"/>
              </a:rPr>
              <a:t>7.</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you (mail)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letter now, he may receive it on Friday.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226820" algn="l"/>
              </a:tabLst>
            </a:pPr>
            <a:r>
              <a:rPr lang="en-US" sz="3800" b="1">
                <a:effectLst/>
                <a:latin typeface="Calibri" panose="020F0502020204030204" pitchFamily="34" charset="0"/>
                <a:ea typeface="Cambria" panose="02040503050406030204" pitchFamily="18" charset="0"/>
                <a:cs typeface="Cambria" panose="02040503050406030204" pitchFamily="18" charset="0"/>
              </a:rPr>
              <a:t>8.</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He will go to the pharmacy if he (need)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some medicine.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226820" algn="l"/>
              </a:tabLst>
            </a:pPr>
            <a:r>
              <a:rPr lang="en-US" sz="3800" b="1">
                <a:effectLst/>
                <a:latin typeface="Calibri" panose="020F0502020204030204" pitchFamily="34" charset="0"/>
                <a:ea typeface="Cambria" panose="02040503050406030204" pitchFamily="18" charset="0"/>
                <a:cs typeface="Cambria" panose="02040503050406030204" pitchFamily="18" charset="0"/>
              </a:rPr>
              <a:t>9.</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Robin (drink)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too much coffee, he will feel ill.</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40000"/>
              </a:lnSpc>
              <a:spcAft>
                <a:spcPts val="600"/>
              </a:spcAft>
              <a:tabLst>
                <a:tab pos="1268095" algn="l"/>
              </a:tabLst>
            </a:pPr>
            <a:r>
              <a:rPr lang="en-US" sz="3800" b="1">
                <a:effectLst/>
                <a:latin typeface="Calibri" panose="020F0502020204030204" pitchFamily="34" charset="0"/>
                <a:ea typeface="Cambria" panose="02040503050406030204" pitchFamily="18" charset="0"/>
                <a:cs typeface="Cambria" panose="02040503050406030204" pitchFamily="18" charset="0"/>
              </a:rPr>
              <a:t>10.</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you see Rachel, (tell) </a:t>
            </a:r>
            <a:r>
              <a:rPr lang="en-US" sz="3800">
                <a:effectLst/>
                <a:latin typeface="Calibri" panose="020F0502020204030204" pitchFamily="34" charset="0"/>
                <a:ea typeface="Cambria" panose="02040503050406030204" pitchFamily="18" charset="0"/>
                <a:cs typeface="Cambria" panose="02040503050406030204" pitchFamily="18" charset="0"/>
              </a:rPr>
              <a:t>_______________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her to visit my sister.</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sp>
        <p:nvSpPr>
          <p:cNvPr id="15" name="TextBox 14">
            <a:extLst>
              <a:ext uri="{FF2B5EF4-FFF2-40B4-BE49-F238E27FC236}">
                <a16:creationId xmlns:a16="http://schemas.microsoft.com/office/drawing/2014/main" id="{170049A5-0B8E-4D33-8298-F5D888AF5481}"/>
              </a:ext>
            </a:extLst>
          </p:cNvPr>
          <p:cNvSpPr txBox="1"/>
          <p:nvPr/>
        </p:nvSpPr>
        <p:spPr>
          <a:xfrm>
            <a:off x="9144000" y="1004416"/>
            <a:ext cx="3739243" cy="830997"/>
          </a:xfrm>
          <a:prstGeom prst="rect">
            <a:avLst/>
          </a:prstGeom>
          <a:noFill/>
        </p:spPr>
        <p:txBody>
          <a:bodyPr wrap="square">
            <a:spAutoFit/>
          </a:bodyPr>
          <a:lstStyle/>
          <a:p>
            <a:r>
              <a:rPr lang="en-US" sz="4800" b="1">
                <a:solidFill>
                  <a:srgbClr val="FF0000"/>
                </a:solidFill>
              </a:rPr>
              <a:t>will stay </a:t>
            </a:r>
          </a:p>
        </p:txBody>
      </p:sp>
      <p:sp>
        <p:nvSpPr>
          <p:cNvPr id="16" name="TextBox 15">
            <a:extLst>
              <a:ext uri="{FF2B5EF4-FFF2-40B4-BE49-F238E27FC236}">
                <a16:creationId xmlns:a16="http://schemas.microsoft.com/office/drawing/2014/main" id="{F80E21DC-5E76-4C65-8C0F-575778CC1620}"/>
              </a:ext>
            </a:extLst>
          </p:cNvPr>
          <p:cNvSpPr txBox="1"/>
          <p:nvPr/>
        </p:nvSpPr>
        <p:spPr>
          <a:xfrm>
            <a:off x="6247249" y="1859420"/>
            <a:ext cx="3739243" cy="830997"/>
          </a:xfrm>
          <a:prstGeom prst="rect">
            <a:avLst/>
          </a:prstGeom>
          <a:noFill/>
        </p:spPr>
        <p:txBody>
          <a:bodyPr wrap="square">
            <a:spAutoFit/>
          </a:bodyPr>
          <a:lstStyle/>
          <a:p>
            <a:r>
              <a:rPr lang="en-US" sz="4800" b="1">
                <a:solidFill>
                  <a:srgbClr val="FF0000"/>
                </a:solidFill>
              </a:rPr>
              <a:t>gets </a:t>
            </a:r>
          </a:p>
        </p:txBody>
      </p:sp>
      <p:sp>
        <p:nvSpPr>
          <p:cNvPr id="17" name="TextBox 16">
            <a:extLst>
              <a:ext uri="{FF2B5EF4-FFF2-40B4-BE49-F238E27FC236}">
                <a16:creationId xmlns:a16="http://schemas.microsoft.com/office/drawing/2014/main" id="{5F3CD253-14B6-407F-8C0E-FA9EBDE9B496}"/>
              </a:ext>
            </a:extLst>
          </p:cNvPr>
          <p:cNvSpPr txBox="1"/>
          <p:nvPr/>
        </p:nvSpPr>
        <p:spPr>
          <a:xfrm>
            <a:off x="5482943" y="2783243"/>
            <a:ext cx="4363028" cy="830997"/>
          </a:xfrm>
          <a:prstGeom prst="rect">
            <a:avLst/>
          </a:prstGeom>
          <a:noFill/>
        </p:spPr>
        <p:txBody>
          <a:bodyPr wrap="square">
            <a:spAutoFit/>
          </a:bodyPr>
          <a:lstStyle/>
          <a:p>
            <a:r>
              <a:rPr lang="en-US" sz="4800" b="1">
                <a:solidFill>
                  <a:srgbClr val="FF0000"/>
                </a:solidFill>
              </a:rPr>
              <a:t>doesn't rain </a:t>
            </a:r>
          </a:p>
        </p:txBody>
      </p:sp>
      <p:sp>
        <p:nvSpPr>
          <p:cNvPr id="18" name="TextBox 17">
            <a:extLst>
              <a:ext uri="{FF2B5EF4-FFF2-40B4-BE49-F238E27FC236}">
                <a16:creationId xmlns:a16="http://schemas.microsoft.com/office/drawing/2014/main" id="{232FDF24-B578-4849-BB00-70C1EE46DE02}"/>
              </a:ext>
            </a:extLst>
          </p:cNvPr>
          <p:cNvSpPr txBox="1"/>
          <p:nvPr/>
        </p:nvSpPr>
        <p:spPr>
          <a:xfrm>
            <a:off x="5130726" y="3603549"/>
            <a:ext cx="3739243" cy="830997"/>
          </a:xfrm>
          <a:prstGeom prst="rect">
            <a:avLst/>
          </a:prstGeom>
          <a:noFill/>
        </p:spPr>
        <p:txBody>
          <a:bodyPr wrap="square">
            <a:spAutoFit/>
          </a:bodyPr>
          <a:lstStyle/>
          <a:p>
            <a:r>
              <a:rPr lang="en-US" sz="4800" b="1">
                <a:solidFill>
                  <a:srgbClr val="FF0000"/>
                </a:solidFill>
              </a:rPr>
              <a:t>see </a:t>
            </a:r>
          </a:p>
        </p:txBody>
      </p:sp>
      <p:sp>
        <p:nvSpPr>
          <p:cNvPr id="22" name="TextBox 21">
            <a:extLst>
              <a:ext uri="{FF2B5EF4-FFF2-40B4-BE49-F238E27FC236}">
                <a16:creationId xmlns:a16="http://schemas.microsoft.com/office/drawing/2014/main" id="{A3048365-CD12-43A5-AC2D-D8D8817F5E8F}"/>
              </a:ext>
            </a:extLst>
          </p:cNvPr>
          <p:cNvSpPr txBox="1"/>
          <p:nvPr/>
        </p:nvSpPr>
        <p:spPr>
          <a:xfrm>
            <a:off x="8481534" y="4518422"/>
            <a:ext cx="3739243" cy="830997"/>
          </a:xfrm>
          <a:prstGeom prst="rect">
            <a:avLst/>
          </a:prstGeom>
          <a:noFill/>
        </p:spPr>
        <p:txBody>
          <a:bodyPr wrap="square">
            <a:spAutoFit/>
          </a:bodyPr>
          <a:lstStyle/>
          <a:p>
            <a:r>
              <a:rPr lang="en-US" sz="4800" b="1">
                <a:solidFill>
                  <a:srgbClr val="FF0000"/>
                </a:solidFill>
              </a:rPr>
              <a:t>will be </a:t>
            </a:r>
          </a:p>
        </p:txBody>
      </p:sp>
      <p:sp>
        <p:nvSpPr>
          <p:cNvPr id="24" name="TextBox 23">
            <a:extLst>
              <a:ext uri="{FF2B5EF4-FFF2-40B4-BE49-F238E27FC236}">
                <a16:creationId xmlns:a16="http://schemas.microsoft.com/office/drawing/2014/main" id="{DE514DE5-FB33-4C3D-B35F-D8B83CC420D0}"/>
              </a:ext>
            </a:extLst>
          </p:cNvPr>
          <p:cNvSpPr txBox="1"/>
          <p:nvPr/>
        </p:nvSpPr>
        <p:spPr>
          <a:xfrm>
            <a:off x="10668001" y="5401597"/>
            <a:ext cx="4084864" cy="830997"/>
          </a:xfrm>
          <a:prstGeom prst="rect">
            <a:avLst/>
          </a:prstGeom>
          <a:noFill/>
        </p:spPr>
        <p:txBody>
          <a:bodyPr wrap="square">
            <a:spAutoFit/>
          </a:bodyPr>
          <a:lstStyle/>
          <a:p>
            <a:r>
              <a:rPr lang="en-US" sz="4800" b="1">
                <a:solidFill>
                  <a:srgbClr val="FF0000"/>
                </a:solidFill>
              </a:rPr>
              <a:t>won't have </a:t>
            </a:r>
          </a:p>
        </p:txBody>
      </p:sp>
      <p:sp>
        <p:nvSpPr>
          <p:cNvPr id="25" name="TextBox 24">
            <a:extLst>
              <a:ext uri="{FF2B5EF4-FFF2-40B4-BE49-F238E27FC236}">
                <a16:creationId xmlns:a16="http://schemas.microsoft.com/office/drawing/2014/main" id="{AAEFDA07-D9F5-49CA-B1C3-73D523BFAC5C}"/>
              </a:ext>
            </a:extLst>
          </p:cNvPr>
          <p:cNvSpPr txBox="1"/>
          <p:nvPr/>
        </p:nvSpPr>
        <p:spPr>
          <a:xfrm>
            <a:off x="5664367" y="6346427"/>
            <a:ext cx="3739243" cy="830997"/>
          </a:xfrm>
          <a:prstGeom prst="rect">
            <a:avLst/>
          </a:prstGeom>
          <a:noFill/>
        </p:spPr>
        <p:txBody>
          <a:bodyPr wrap="square">
            <a:spAutoFit/>
          </a:bodyPr>
          <a:lstStyle/>
          <a:p>
            <a:r>
              <a:rPr lang="en-US" sz="4800" b="1">
                <a:solidFill>
                  <a:srgbClr val="FF0000"/>
                </a:solidFill>
              </a:rPr>
              <a:t>mail</a:t>
            </a:r>
          </a:p>
        </p:txBody>
      </p:sp>
      <p:sp>
        <p:nvSpPr>
          <p:cNvPr id="26" name="TextBox 25">
            <a:extLst>
              <a:ext uri="{FF2B5EF4-FFF2-40B4-BE49-F238E27FC236}">
                <a16:creationId xmlns:a16="http://schemas.microsoft.com/office/drawing/2014/main" id="{DA61DF0E-37C5-44A0-BA03-5F469B0B8B5D}"/>
              </a:ext>
            </a:extLst>
          </p:cNvPr>
          <p:cNvSpPr txBox="1"/>
          <p:nvPr/>
        </p:nvSpPr>
        <p:spPr>
          <a:xfrm>
            <a:off x="10986406" y="7196511"/>
            <a:ext cx="3739243" cy="830997"/>
          </a:xfrm>
          <a:prstGeom prst="rect">
            <a:avLst/>
          </a:prstGeom>
          <a:noFill/>
        </p:spPr>
        <p:txBody>
          <a:bodyPr wrap="square">
            <a:spAutoFit/>
          </a:bodyPr>
          <a:lstStyle/>
          <a:p>
            <a:r>
              <a:rPr lang="en-US" sz="4800" b="1">
                <a:solidFill>
                  <a:srgbClr val="FF0000"/>
                </a:solidFill>
              </a:rPr>
              <a:t> needs </a:t>
            </a:r>
          </a:p>
        </p:txBody>
      </p:sp>
      <p:sp>
        <p:nvSpPr>
          <p:cNvPr id="27" name="TextBox 26">
            <a:extLst>
              <a:ext uri="{FF2B5EF4-FFF2-40B4-BE49-F238E27FC236}">
                <a16:creationId xmlns:a16="http://schemas.microsoft.com/office/drawing/2014/main" id="{9EA86E1E-CEBD-4768-AB69-2431016FF50A}"/>
              </a:ext>
            </a:extLst>
          </p:cNvPr>
          <p:cNvSpPr txBox="1"/>
          <p:nvPr/>
        </p:nvSpPr>
        <p:spPr>
          <a:xfrm>
            <a:off x="6247249" y="8070757"/>
            <a:ext cx="3739243" cy="830997"/>
          </a:xfrm>
          <a:prstGeom prst="rect">
            <a:avLst/>
          </a:prstGeom>
          <a:noFill/>
        </p:spPr>
        <p:txBody>
          <a:bodyPr wrap="square">
            <a:spAutoFit/>
          </a:bodyPr>
          <a:lstStyle/>
          <a:p>
            <a:r>
              <a:rPr lang="en-US" sz="4800" b="1">
                <a:solidFill>
                  <a:srgbClr val="FF0000"/>
                </a:solidFill>
              </a:rPr>
              <a:t>drinks </a:t>
            </a:r>
          </a:p>
        </p:txBody>
      </p:sp>
      <p:sp>
        <p:nvSpPr>
          <p:cNvPr id="28" name="TextBox 27">
            <a:extLst>
              <a:ext uri="{FF2B5EF4-FFF2-40B4-BE49-F238E27FC236}">
                <a16:creationId xmlns:a16="http://schemas.microsoft.com/office/drawing/2014/main" id="{6F9335A1-9A16-4E61-96C0-7D1AA52D2F96}"/>
              </a:ext>
            </a:extLst>
          </p:cNvPr>
          <p:cNvSpPr txBox="1"/>
          <p:nvPr/>
        </p:nvSpPr>
        <p:spPr>
          <a:xfrm>
            <a:off x="8177154" y="8953932"/>
            <a:ext cx="3739243" cy="830997"/>
          </a:xfrm>
          <a:prstGeom prst="rect">
            <a:avLst/>
          </a:prstGeom>
          <a:noFill/>
        </p:spPr>
        <p:txBody>
          <a:bodyPr wrap="square">
            <a:spAutoFit/>
          </a:bodyPr>
          <a:lstStyle/>
          <a:p>
            <a:r>
              <a:rPr lang="en-US" sz="4800" b="1">
                <a:solidFill>
                  <a:srgbClr val="FF0000"/>
                </a:solidFill>
              </a:rPr>
              <a:t>tell</a:t>
            </a:r>
          </a:p>
        </p:txBody>
      </p:sp>
    </p:spTree>
    <p:extLst>
      <p:ext uri="{BB962C8B-B14F-4D97-AF65-F5344CB8AC3E}">
        <p14:creationId xmlns:p14="http://schemas.microsoft.com/office/powerpoint/2010/main" val="26571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5" grpId="0"/>
      <p:bldP spid="16" grpId="0"/>
      <p:bldP spid="17" grpId="0"/>
      <p:bldP spid="18" grpId="0"/>
      <p:bldP spid="22" grpId="0"/>
      <p:bldP spid="24" grpId="0"/>
      <p:bldP spid="25" grpId="0"/>
      <p:bldP spid="26" grpId="0"/>
      <p:bldP spid="27" grpId="0"/>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235698"/>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5. Underline the mistake and rewrite the correct sentence. Number 0 is an example for you.</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D361F1CD-BE79-4166-B0DD-09B0CE3818AD}"/>
              </a:ext>
            </a:extLst>
          </p:cNvPr>
          <p:cNvSpPr txBox="1"/>
          <p:nvPr/>
        </p:nvSpPr>
        <p:spPr>
          <a:xfrm>
            <a:off x="2305493" y="1638299"/>
            <a:ext cx="15838967" cy="7925055"/>
          </a:xfrm>
          <a:prstGeom prst="rect">
            <a:avLst/>
          </a:prstGeom>
          <a:noFill/>
        </p:spPr>
        <p:txBody>
          <a:bodyPr wrap="square">
            <a:spAutoFit/>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0. If you </a:t>
            </a:r>
            <a:r>
              <a:rPr lang="en-US" sz="3600" b="1" u="sng">
                <a:solidFill>
                  <a:srgbClr val="000000"/>
                </a:solidFill>
                <a:effectLst/>
                <a:latin typeface="Calibri" panose="020F0502020204030204" pitchFamily="34" charset="0"/>
                <a:ea typeface="Cambria" panose="02040503050406030204" pitchFamily="18" charset="0"/>
                <a:cs typeface="Cambria" panose="02040503050406030204" pitchFamily="18" charset="0"/>
              </a:rPr>
              <a:t>will help</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 me, we will finish in time.</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If you help me, we will finish in time.</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effectLst/>
                <a:latin typeface="Calibri" panose="020F0502020204030204" pitchFamily="34" charset="0"/>
                <a:ea typeface="Cambria" panose="02040503050406030204" pitchFamily="18" charset="0"/>
                <a:cs typeface="Cambria" panose="02040503050406030204" pitchFamily="18" charset="0"/>
              </a:rPr>
              <a:t>1.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Sarah doesn’t come to the party if you don’t invite her.</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Sarah won't come to the party if you don't invite her.</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effectLst/>
                <a:latin typeface="Calibri" panose="020F0502020204030204" pitchFamily="34" charset="0"/>
                <a:ea typeface="Cambria" panose="02040503050406030204" pitchFamily="18" charset="0"/>
                <a:cs typeface="Cambria" panose="02040503050406030204" pitchFamily="18" charset="0"/>
              </a:rPr>
              <a:t>2.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If we’ll order the new TV set tomorrow, we’ll get it on Friday.</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If we order the new TV set tomorrow, we'll get it on Friday.</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effectLst/>
                <a:latin typeface="Calibri" panose="020F0502020204030204" pitchFamily="34" charset="0"/>
                <a:ea typeface="Cambria" panose="02040503050406030204" pitchFamily="18" charset="0"/>
                <a:cs typeface="Cambria" panose="02040503050406030204" pitchFamily="18" charset="0"/>
              </a:rPr>
              <a:t>3.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Nobody will like you if you won’t change your behavior.</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Nobody will like you if you don't change your behavior.</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effectLst/>
                <a:latin typeface="Calibri" panose="020F0502020204030204" pitchFamily="34" charset="0"/>
                <a:ea typeface="Cambria" panose="02040503050406030204" pitchFamily="18" charset="0"/>
                <a:cs typeface="Cambria" panose="02040503050406030204" pitchFamily="18" charset="0"/>
              </a:rPr>
              <a:t>4.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You won’t be able to use grammar correctly unless you don’t understand it.</a:t>
            </a:r>
            <a:endParaRPr lang="en-US" sz="36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22682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You won't be able to use grammar correctly unless you understand it.</a:t>
            </a:r>
            <a:endParaRPr lang="en-US" sz="3600" b="1">
              <a:effectLst/>
              <a:latin typeface="Cambria" panose="02040503050406030204" pitchFamily="18" charset="0"/>
              <a:ea typeface="Cambria" panose="02040503050406030204" pitchFamily="18" charset="0"/>
              <a:cs typeface="Cambria" panose="02040503050406030204" pitchFamily="18" charset="0"/>
            </a:endParaRPr>
          </a:p>
        </p:txBody>
      </p:sp>
      <p:cxnSp>
        <p:nvCxnSpPr>
          <p:cNvPr id="7" name="Straight Connector 6">
            <a:extLst>
              <a:ext uri="{FF2B5EF4-FFF2-40B4-BE49-F238E27FC236}">
                <a16:creationId xmlns:a16="http://schemas.microsoft.com/office/drawing/2014/main" id="{35513146-7883-49B9-A80C-17528C0EF0B5}"/>
              </a:ext>
            </a:extLst>
          </p:cNvPr>
          <p:cNvCxnSpPr/>
          <p:nvPr/>
        </p:nvCxnSpPr>
        <p:spPr>
          <a:xfrm>
            <a:off x="4038600" y="3924300"/>
            <a:ext cx="25146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7D104A-85C4-4C76-B87A-DB163F227B50}"/>
              </a:ext>
            </a:extLst>
          </p:cNvPr>
          <p:cNvCxnSpPr>
            <a:cxnSpLocks/>
          </p:cNvCxnSpPr>
          <p:nvPr/>
        </p:nvCxnSpPr>
        <p:spPr>
          <a:xfrm>
            <a:off x="3124200" y="5600826"/>
            <a:ext cx="21717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22B8D3-0878-47DF-A761-93EDFABC331E}"/>
              </a:ext>
            </a:extLst>
          </p:cNvPr>
          <p:cNvCxnSpPr>
            <a:cxnSpLocks/>
          </p:cNvCxnSpPr>
          <p:nvPr/>
        </p:nvCxnSpPr>
        <p:spPr>
          <a:xfrm>
            <a:off x="8053276" y="7124700"/>
            <a:ext cx="246232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FCF917-4B04-45CE-86B0-2D53B79853EB}"/>
              </a:ext>
            </a:extLst>
          </p:cNvPr>
          <p:cNvCxnSpPr>
            <a:cxnSpLocks/>
          </p:cNvCxnSpPr>
          <p:nvPr/>
        </p:nvCxnSpPr>
        <p:spPr>
          <a:xfrm>
            <a:off x="13335000" y="8724900"/>
            <a:ext cx="297179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8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barn(inVertical)">
                                      <p:cBhvr>
                                        <p:cTn id="31" dur="500"/>
                                        <p:tgtEl>
                                          <p:spTgt spid="11">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barn(inVertical)">
                                      <p:cBhvr>
                                        <p:cTn id="34" dur="500"/>
                                        <p:tgtEl>
                                          <p:spTgt spid="11">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arn(inVertical)">
                                      <p:cBhvr>
                                        <p:cTn id="37" dur="500"/>
                                        <p:tgtEl>
                                          <p:spTgt spid="11">
                                            <p:txEl>
                                              <p:pRg st="6" end="6"/>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xEl>
                                              <p:pRg st="8" end="8"/>
                                            </p:txEl>
                                          </p:spTgt>
                                        </p:tgtEl>
                                        <p:attrNameLst>
                                          <p:attrName>style.visibility</p:attrName>
                                        </p:attrNameLst>
                                      </p:cBhvr>
                                      <p:to>
                                        <p:strVal val="visible"/>
                                      </p:to>
                                    </p:set>
                                    <p:animEffect transition="in" filter="barn(inVertical)">
                                      <p:cBhvr>
                                        <p:cTn id="40" dur="500"/>
                                        <p:tgtEl>
                                          <p:spTgt spid="11">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Effect transition="in" filter="barn(inVertical)">
                                      <p:cBhvr>
                                        <p:cTn id="50" dur="500"/>
                                        <p:tgtEl>
                                          <p:spTgt spid="1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1">
                                            <p:txEl>
                                              <p:pRg st="5" end="5"/>
                                            </p:txEl>
                                          </p:spTgt>
                                        </p:tgtEl>
                                        <p:attrNameLst>
                                          <p:attrName>style.visibility</p:attrName>
                                        </p:attrNameLst>
                                      </p:cBhvr>
                                      <p:to>
                                        <p:strVal val="visible"/>
                                      </p:to>
                                    </p:set>
                                    <p:animEffect transition="in" filter="barn(inVertical)">
                                      <p:cBhvr>
                                        <p:cTn id="60" dur="500"/>
                                        <p:tgtEl>
                                          <p:spTgt spid="11">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1">
                                            <p:txEl>
                                              <p:pRg st="7" end="7"/>
                                            </p:txEl>
                                          </p:spTgt>
                                        </p:tgtEl>
                                        <p:attrNameLst>
                                          <p:attrName>style.visibility</p:attrName>
                                        </p:attrNameLst>
                                      </p:cBhvr>
                                      <p:to>
                                        <p:strVal val="visible"/>
                                      </p:to>
                                    </p:set>
                                    <p:animEffect transition="in" filter="barn(inVertical)">
                                      <p:cBhvr>
                                        <p:cTn id="70" dur="500"/>
                                        <p:tgtEl>
                                          <p:spTgt spid="11">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1">
                                            <p:txEl>
                                              <p:pRg st="9" end="9"/>
                                            </p:txEl>
                                          </p:spTgt>
                                        </p:tgtEl>
                                        <p:attrNameLst>
                                          <p:attrName>style.visibility</p:attrName>
                                        </p:attrNameLst>
                                      </p:cBhvr>
                                      <p:to>
                                        <p:strVal val="visible"/>
                                      </p:to>
                                    </p:set>
                                    <p:animEffect transition="in" filter="barn(inVertical)">
                                      <p:cBhvr>
                                        <p:cTn id="80"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235698"/>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5. Underline the mistake and rewrite the correct sentence. Number 0 is an example for you.</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D361F1CD-BE79-4166-B0DD-09B0CE3818AD}"/>
              </a:ext>
            </a:extLst>
          </p:cNvPr>
          <p:cNvSpPr txBox="1"/>
          <p:nvPr/>
        </p:nvSpPr>
        <p:spPr>
          <a:xfrm>
            <a:off x="2171999" y="1252379"/>
            <a:ext cx="15838967" cy="8868390"/>
          </a:xfrm>
          <a:prstGeom prst="rect">
            <a:avLst/>
          </a:prstGeom>
          <a:noFill/>
        </p:spPr>
        <p:txBody>
          <a:bodyPr wrap="square">
            <a:spAutoFit/>
          </a:bodyPr>
          <a:lstStyle/>
          <a:p>
            <a:pPr algn="just">
              <a:lnSpc>
                <a:spcPct val="120000"/>
              </a:lnSpc>
              <a:spcAft>
                <a:spcPts val="600"/>
              </a:spcAft>
              <a:tabLst>
                <a:tab pos="1226820" algn="l"/>
              </a:tabLst>
            </a:pPr>
            <a:r>
              <a:rPr lang="en-US" sz="3600" b="1">
                <a:latin typeface="Calibri" panose="020F0502020204030204" pitchFamily="34" charset="0"/>
                <a:ea typeface="Cambria" panose="02040503050406030204" pitchFamily="18" charset="0"/>
                <a:cs typeface="Cambria" panose="02040503050406030204" pitchFamily="18" charset="0"/>
              </a:rPr>
              <a:t>5. </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If you won’t make a mess in my bedroom, you can share it with me.</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If you don't make a mess in my bedroom, you can share it with me.</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latin typeface="Calibri" panose="020F0502020204030204" pitchFamily="34" charset="0"/>
                <a:ea typeface="Cambria" panose="02040503050406030204" pitchFamily="18" charset="0"/>
                <a:cs typeface="Cambria" panose="02040503050406030204" pitchFamily="18" charset="0"/>
              </a:rPr>
              <a:t>6. </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You’ll get a discount if you’ll have their loyalty card.</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You'll get a discount if you have their loyalty card.</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latin typeface="Calibri" panose="020F0502020204030204" pitchFamily="34" charset="0"/>
                <a:ea typeface="Cambria" panose="02040503050406030204" pitchFamily="18" charset="0"/>
                <a:cs typeface="Cambria" panose="02040503050406030204" pitchFamily="18" charset="0"/>
              </a:rPr>
              <a:t>7. </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If they will win the match, will they be in the finals?</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If they win the match, will they be in the finals? </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latin typeface="Calibri" panose="020F0502020204030204" pitchFamily="34" charset="0"/>
                <a:ea typeface="Cambria" panose="02040503050406030204" pitchFamily="18" charset="0"/>
                <a:cs typeface="Cambria" panose="02040503050406030204" pitchFamily="18" charset="0"/>
              </a:rPr>
              <a:t>8. </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I get rid of my old car if you don’t need it.</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I will get rid of my old car if you don't need it.</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latin typeface="Calibri" panose="020F0502020204030204" pitchFamily="34" charset="0"/>
                <a:ea typeface="Cambria" panose="02040503050406030204" pitchFamily="18" charset="0"/>
                <a:cs typeface="Cambria" panose="02040503050406030204" pitchFamily="18" charset="0"/>
              </a:rPr>
              <a:t>9. </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We’ll take some sandwiches with us if we’ll be hungry.</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We'll take some sandwiches with us if we are hungry.</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64285" algn="l"/>
              </a:tabLst>
            </a:pPr>
            <a:r>
              <a:rPr lang="en-US" sz="3600" b="1">
                <a:latin typeface="Calibri" panose="020F0502020204030204" pitchFamily="34" charset="0"/>
                <a:ea typeface="Cambria" panose="02040503050406030204" pitchFamily="18" charset="0"/>
                <a:cs typeface="Cambria" panose="02040503050406030204" pitchFamily="18" charset="0"/>
              </a:rPr>
              <a:t>10. </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He’ll speak to us if we won’t mention his name in the article.</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6820"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He'll speak to us if we don't mention his name in the article.</a:t>
            </a:r>
            <a:endParaRPr lang="en-US" sz="4000" b="1">
              <a:latin typeface="Cambria" panose="02040503050406030204" pitchFamily="18" charset="0"/>
              <a:ea typeface="Cambria" panose="02040503050406030204" pitchFamily="18" charset="0"/>
              <a:cs typeface="Cambria" panose="02040503050406030204" pitchFamily="18" charset="0"/>
            </a:endParaRPr>
          </a:p>
        </p:txBody>
      </p:sp>
      <p:cxnSp>
        <p:nvCxnSpPr>
          <p:cNvPr id="7" name="Straight Connector 6">
            <a:extLst>
              <a:ext uri="{FF2B5EF4-FFF2-40B4-BE49-F238E27FC236}">
                <a16:creationId xmlns:a16="http://schemas.microsoft.com/office/drawing/2014/main" id="{35513146-7883-49B9-A80C-17528C0EF0B5}"/>
              </a:ext>
            </a:extLst>
          </p:cNvPr>
          <p:cNvCxnSpPr>
            <a:cxnSpLocks/>
          </p:cNvCxnSpPr>
          <p:nvPr/>
        </p:nvCxnSpPr>
        <p:spPr>
          <a:xfrm>
            <a:off x="3886200" y="1943100"/>
            <a:ext cx="2294586"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7D104A-85C4-4C76-B87A-DB163F227B50}"/>
              </a:ext>
            </a:extLst>
          </p:cNvPr>
          <p:cNvCxnSpPr>
            <a:cxnSpLocks/>
          </p:cNvCxnSpPr>
          <p:nvPr/>
        </p:nvCxnSpPr>
        <p:spPr>
          <a:xfrm>
            <a:off x="6818127" y="3429000"/>
            <a:ext cx="232587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22B8D3-0878-47DF-A761-93EDFABC331E}"/>
              </a:ext>
            </a:extLst>
          </p:cNvPr>
          <p:cNvCxnSpPr>
            <a:cxnSpLocks/>
          </p:cNvCxnSpPr>
          <p:nvPr/>
        </p:nvCxnSpPr>
        <p:spPr>
          <a:xfrm>
            <a:off x="3886200" y="4914900"/>
            <a:ext cx="1524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FCF917-4B04-45CE-86B0-2D53B79853EB}"/>
              </a:ext>
            </a:extLst>
          </p:cNvPr>
          <p:cNvCxnSpPr>
            <a:cxnSpLocks/>
          </p:cNvCxnSpPr>
          <p:nvPr/>
        </p:nvCxnSpPr>
        <p:spPr>
          <a:xfrm>
            <a:off x="2932975" y="6362700"/>
            <a:ext cx="73321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162550-FC83-43C5-97AB-EBDBA5856E83}"/>
              </a:ext>
            </a:extLst>
          </p:cNvPr>
          <p:cNvCxnSpPr>
            <a:cxnSpLocks/>
          </p:cNvCxnSpPr>
          <p:nvPr/>
        </p:nvCxnSpPr>
        <p:spPr>
          <a:xfrm>
            <a:off x="10091482" y="7886700"/>
            <a:ext cx="149091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F64AD2-D73F-406A-930E-AB1287955D0B}"/>
              </a:ext>
            </a:extLst>
          </p:cNvPr>
          <p:cNvCxnSpPr>
            <a:cxnSpLocks/>
          </p:cNvCxnSpPr>
          <p:nvPr/>
        </p:nvCxnSpPr>
        <p:spPr>
          <a:xfrm>
            <a:off x="7235604" y="9331399"/>
            <a:ext cx="2855878"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3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barn(inVertical)">
                                      <p:cBhvr>
                                        <p:cTn id="28" dur="500"/>
                                        <p:tgtEl>
                                          <p:spTgt spid="11">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barn(inVertical)">
                                      <p:cBhvr>
                                        <p:cTn id="31" dur="500"/>
                                        <p:tgtEl>
                                          <p:spTgt spid="11">
                                            <p:txEl>
                                              <p:pRg st="4" end="4"/>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barn(inVertical)">
                                      <p:cBhvr>
                                        <p:cTn id="34" dur="500"/>
                                        <p:tgtEl>
                                          <p:spTgt spid="11">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barn(inVertical)">
                                      <p:cBhvr>
                                        <p:cTn id="37" dur="500"/>
                                        <p:tgtEl>
                                          <p:spTgt spid="11">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xEl>
                                              <p:pRg st="10" end="10"/>
                                            </p:txEl>
                                          </p:spTgt>
                                        </p:tgtEl>
                                        <p:attrNameLst>
                                          <p:attrName>style.visibility</p:attrName>
                                        </p:attrNameLst>
                                      </p:cBhvr>
                                      <p:to>
                                        <p:strVal val="visible"/>
                                      </p:to>
                                    </p:set>
                                    <p:animEffect transition="in" filter="barn(inVertical)">
                                      <p:cBhvr>
                                        <p:cTn id="40" dur="500"/>
                                        <p:tgtEl>
                                          <p:spTgt spid="11">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barn(inVertical)">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1">
                                            <p:txEl>
                                              <p:pRg st="3" end="3"/>
                                            </p:txEl>
                                          </p:spTgt>
                                        </p:tgtEl>
                                        <p:attrNameLst>
                                          <p:attrName>style.visibility</p:attrName>
                                        </p:attrNameLst>
                                      </p:cBhvr>
                                      <p:to>
                                        <p:strVal val="visible"/>
                                      </p:to>
                                    </p:set>
                                    <p:animEffect transition="in" filter="barn(inVertical)">
                                      <p:cBhvr>
                                        <p:cTn id="60" dur="500"/>
                                        <p:tgtEl>
                                          <p:spTgt spid="11">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1">
                                            <p:txEl>
                                              <p:pRg st="5" end="5"/>
                                            </p:txEl>
                                          </p:spTgt>
                                        </p:tgtEl>
                                        <p:attrNameLst>
                                          <p:attrName>style.visibility</p:attrName>
                                        </p:attrNameLst>
                                      </p:cBhvr>
                                      <p:to>
                                        <p:strVal val="visible"/>
                                      </p:to>
                                    </p:set>
                                    <p:animEffect transition="in" filter="barn(inVertical)">
                                      <p:cBhvr>
                                        <p:cTn id="70" dur="500"/>
                                        <p:tgtEl>
                                          <p:spTgt spid="11">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1">
                                            <p:txEl>
                                              <p:pRg st="7" end="7"/>
                                            </p:txEl>
                                          </p:spTgt>
                                        </p:tgtEl>
                                        <p:attrNameLst>
                                          <p:attrName>style.visibility</p:attrName>
                                        </p:attrNameLst>
                                      </p:cBhvr>
                                      <p:to>
                                        <p:strVal val="visible"/>
                                      </p:to>
                                    </p:set>
                                    <p:animEffect transition="in" filter="barn(inVertical)">
                                      <p:cBhvr>
                                        <p:cTn id="80" dur="500"/>
                                        <p:tgtEl>
                                          <p:spTgt spid="11">
                                            <p:txEl>
                                              <p:pRg st="7" end="7"/>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1">
                                            <p:txEl>
                                              <p:pRg st="9" end="9"/>
                                            </p:txEl>
                                          </p:spTgt>
                                        </p:tgtEl>
                                        <p:attrNameLst>
                                          <p:attrName>style.visibility</p:attrName>
                                        </p:attrNameLst>
                                      </p:cBhvr>
                                      <p:to>
                                        <p:strVal val="visible"/>
                                      </p:to>
                                    </p:set>
                                    <p:animEffect transition="in" filter="barn(inVertical)">
                                      <p:cBhvr>
                                        <p:cTn id="90" dur="500"/>
                                        <p:tgtEl>
                                          <p:spTgt spid="11">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barn(inVertical)">
                                      <p:cBhvr>
                                        <p:cTn id="95" dur="5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11">
                                            <p:txEl>
                                              <p:pRg st="11" end="11"/>
                                            </p:txEl>
                                          </p:spTgt>
                                        </p:tgtEl>
                                        <p:attrNameLst>
                                          <p:attrName>style.visibility</p:attrName>
                                        </p:attrNameLst>
                                      </p:cBhvr>
                                      <p:to>
                                        <p:strVal val="visible"/>
                                      </p:to>
                                    </p:set>
                                    <p:animEffect transition="in" filter="barn(inVertical)">
                                      <p:cBhvr>
                                        <p:cTn id="10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1118093" y="8715278"/>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103325" y="-1574956"/>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057399" y="118529"/>
            <a:ext cx="14844823"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6. Put the verbs in brackets in the first conditional sentence.</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5C9FF09-46B6-4F74-BC80-7BA7F3B93950}"/>
              </a:ext>
            </a:extLst>
          </p:cNvPr>
          <p:cNvSpPr txBox="1"/>
          <p:nvPr/>
        </p:nvSpPr>
        <p:spPr>
          <a:xfrm>
            <a:off x="838200" y="972930"/>
            <a:ext cx="16687799" cy="8718349"/>
          </a:xfrm>
          <a:prstGeom prst="rect">
            <a:avLst/>
          </a:prstGeom>
          <a:noFill/>
        </p:spPr>
        <p:txBody>
          <a:bodyPr wrap="square">
            <a:spAutoFit/>
          </a:bodyPr>
          <a:lstStyle/>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you (send)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letter now, she (receive)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it tomorrow.</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I (do)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test, I (improve)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English.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I (find)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your ring, I (give)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it back to you.</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Peggy (go)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shopping if she (have)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time in the afternoon.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Simon (go)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to London next week if he (get)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cheap flight.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her boyfriend (phone / not)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today, she (leave)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him.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they (study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I</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not)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harder, they (pass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I</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not)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exam.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772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it (rain)______tomorrow, I (have to / not) </a:t>
            </a:r>
            <a:r>
              <a:rPr lang="en-US" sz="4000">
                <a:solidFill>
                  <a:srgbClr val="000000"/>
                </a:solidFill>
                <a:effectLst/>
                <a:latin typeface="Cambria" panose="02040503050406030204" pitchFamily="18" charset="0"/>
                <a:ea typeface="Cambria" panose="02040503050406030204" pitchFamily="18" charset="0"/>
                <a:cs typeface="Calibri" panose="020F0502020204030204" pitchFamily="34" charset="0"/>
              </a:rPr>
              <a:t>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water the plants.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5" name="TextBox 14">
            <a:extLst>
              <a:ext uri="{FF2B5EF4-FFF2-40B4-BE49-F238E27FC236}">
                <a16:creationId xmlns:a16="http://schemas.microsoft.com/office/drawing/2014/main" id="{8C1D263B-A36A-457B-BA98-BA52ACA1462E}"/>
              </a:ext>
            </a:extLst>
          </p:cNvPr>
          <p:cNvSpPr txBox="1"/>
          <p:nvPr/>
        </p:nvSpPr>
        <p:spPr>
          <a:xfrm>
            <a:off x="5029201" y="952500"/>
            <a:ext cx="327341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Calibri" panose="020F0502020204030204" pitchFamily="34" charset="0"/>
                <a:cs typeface="+mn-cs"/>
              </a:rPr>
              <a:t>send</a:t>
            </a:r>
            <a:endParaRPr lang="en-US"/>
          </a:p>
        </p:txBody>
      </p:sp>
      <p:sp>
        <p:nvSpPr>
          <p:cNvPr id="16" name="TextBox 15">
            <a:extLst>
              <a:ext uri="{FF2B5EF4-FFF2-40B4-BE49-F238E27FC236}">
                <a16:creationId xmlns:a16="http://schemas.microsoft.com/office/drawing/2014/main" id="{BDA8D747-0D74-412B-A2E6-538EBE969CC3}"/>
              </a:ext>
            </a:extLst>
          </p:cNvPr>
          <p:cNvSpPr txBox="1"/>
          <p:nvPr/>
        </p:nvSpPr>
        <p:spPr>
          <a:xfrm>
            <a:off x="13707141" y="952500"/>
            <a:ext cx="3818859" cy="769441"/>
          </a:xfrm>
          <a:prstGeom prst="rect">
            <a:avLst/>
          </a:prstGeom>
          <a:noFill/>
        </p:spPr>
        <p:txBody>
          <a:bodyPr wrap="square">
            <a:spAutoFit/>
          </a:bodyPr>
          <a:lstStyle/>
          <a:p>
            <a:r>
              <a:rPr lang="en-US" sz="4400" b="1">
                <a:solidFill>
                  <a:srgbClr val="FF0000"/>
                </a:solidFill>
                <a:ea typeface="Calibri" panose="020F0502020204030204" pitchFamily="34" charset="0"/>
              </a:rPr>
              <a:t>will receive </a:t>
            </a:r>
            <a:endParaRPr lang="en-US"/>
          </a:p>
        </p:txBody>
      </p:sp>
      <p:sp>
        <p:nvSpPr>
          <p:cNvPr id="17" name="TextBox 16">
            <a:extLst>
              <a:ext uri="{FF2B5EF4-FFF2-40B4-BE49-F238E27FC236}">
                <a16:creationId xmlns:a16="http://schemas.microsoft.com/office/drawing/2014/main" id="{5A903881-8986-49FF-BCF7-77AD1C8A60CE}"/>
              </a:ext>
            </a:extLst>
          </p:cNvPr>
          <p:cNvSpPr txBox="1"/>
          <p:nvPr/>
        </p:nvSpPr>
        <p:spPr>
          <a:xfrm>
            <a:off x="3692876" y="2324100"/>
            <a:ext cx="3092430" cy="769441"/>
          </a:xfrm>
          <a:prstGeom prst="rect">
            <a:avLst/>
          </a:prstGeom>
          <a:noFill/>
        </p:spPr>
        <p:txBody>
          <a:bodyPr wrap="square">
            <a:spAutoFit/>
          </a:bodyPr>
          <a:lstStyle/>
          <a:p>
            <a:r>
              <a:rPr lang="en-US" sz="4400" b="1">
                <a:solidFill>
                  <a:srgbClr val="FF0000"/>
                </a:solidFill>
                <a:ea typeface="Calibri" panose="020F0502020204030204" pitchFamily="34" charset="0"/>
              </a:rPr>
              <a:t>do</a:t>
            </a:r>
            <a:endParaRPr lang="en-US"/>
          </a:p>
        </p:txBody>
      </p:sp>
      <p:sp>
        <p:nvSpPr>
          <p:cNvPr id="18" name="TextBox 17">
            <a:extLst>
              <a:ext uri="{FF2B5EF4-FFF2-40B4-BE49-F238E27FC236}">
                <a16:creationId xmlns:a16="http://schemas.microsoft.com/office/drawing/2014/main" id="{DE21EE47-5646-4C32-880B-97C8FB87FB46}"/>
              </a:ext>
            </a:extLst>
          </p:cNvPr>
          <p:cNvSpPr txBox="1"/>
          <p:nvPr/>
        </p:nvSpPr>
        <p:spPr>
          <a:xfrm>
            <a:off x="9448800" y="2342763"/>
            <a:ext cx="3910516" cy="769441"/>
          </a:xfrm>
          <a:prstGeom prst="rect">
            <a:avLst/>
          </a:prstGeom>
          <a:noFill/>
        </p:spPr>
        <p:txBody>
          <a:bodyPr wrap="square">
            <a:spAutoFit/>
          </a:bodyPr>
          <a:lstStyle/>
          <a:p>
            <a:r>
              <a:rPr lang="en-US" sz="4400" b="1">
                <a:solidFill>
                  <a:srgbClr val="FF0000"/>
                </a:solidFill>
                <a:ea typeface="Calibri" panose="020F0502020204030204" pitchFamily="34" charset="0"/>
              </a:rPr>
              <a:t>will improve</a:t>
            </a:r>
            <a:endParaRPr lang="en-US"/>
          </a:p>
        </p:txBody>
      </p:sp>
      <p:sp>
        <p:nvSpPr>
          <p:cNvPr id="22" name="TextBox 21">
            <a:extLst>
              <a:ext uri="{FF2B5EF4-FFF2-40B4-BE49-F238E27FC236}">
                <a16:creationId xmlns:a16="http://schemas.microsoft.com/office/drawing/2014/main" id="{E6E39BDF-6E5A-47EC-B396-5F51E64B89A3}"/>
              </a:ext>
            </a:extLst>
          </p:cNvPr>
          <p:cNvSpPr txBox="1"/>
          <p:nvPr/>
        </p:nvSpPr>
        <p:spPr>
          <a:xfrm>
            <a:off x="3829740" y="3086100"/>
            <a:ext cx="3092429" cy="769441"/>
          </a:xfrm>
          <a:prstGeom prst="rect">
            <a:avLst/>
          </a:prstGeom>
          <a:noFill/>
        </p:spPr>
        <p:txBody>
          <a:bodyPr wrap="square">
            <a:spAutoFit/>
          </a:bodyPr>
          <a:lstStyle/>
          <a:p>
            <a:r>
              <a:rPr lang="en-US" sz="4400" b="1">
                <a:solidFill>
                  <a:srgbClr val="FF0000"/>
                </a:solidFill>
                <a:ea typeface="Calibri" panose="020F0502020204030204" pitchFamily="34" charset="0"/>
              </a:rPr>
              <a:t>find</a:t>
            </a:r>
            <a:endParaRPr lang="en-US"/>
          </a:p>
        </p:txBody>
      </p:sp>
      <p:sp>
        <p:nvSpPr>
          <p:cNvPr id="24" name="TextBox 23">
            <a:extLst>
              <a:ext uri="{FF2B5EF4-FFF2-40B4-BE49-F238E27FC236}">
                <a16:creationId xmlns:a16="http://schemas.microsoft.com/office/drawing/2014/main" id="{A78D569F-A54B-4B99-9B51-1154DB4ED86E}"/>
              </a:ext>
            </a:extLst>
          </p:cNvPr>
          <p:cNvSpPr txBox="1"/>
          <p:nvPr/>
        </p:nvSpPr>
        <p:spPr>
          <a:xfrm>
            <a:off x="9461593" y="3086100"/>
            <a:ext cx="3092428" cy="769441"/>
          </a:xfrm>
          <a:prstGeom prst="rect">
            <a:avLst/>
          </a:prstGeom>
          <a:noFill/>
        </p:spPr>
        <p:txBody>
          <a:bodyPr wrap="square">
            <a:spAutoFit/>
          </a:bodyPr>
          <a:lstStyle/>
          <a:p>
            <a:r>
              <a:rPr lang="en-US" sz="4400" b="1">
                <a:solidFill>
                  <a:srgbClr val="FF0000"/>
                </a:solidFill>
                <a:ea typeface="Calibri" panose="020F0502020204030204" pitchFamily="34" charset="0"/>
              </a:rPr>
              <a:t>will give</a:t>
            </a:r>
            <a:endParaRPr lang="en-US"/>
          </a:p>
        </p:txBody>
      </p:sp>
      <p:sp>
        <p:nvSpPr>
          <p:cNvPr id="25" name="TextBox 24">
            <a:extLst>
              <a:ext uri="{FF2B5EF4-FFF2-40B4-BE49-F238E27FC236}">
                <a16:creationId xmlns:a16="http://schemas.microsoft.com/office/drawing/2014/main" id="{67F51B09-65BD-47B1-AEAA-504DB325DF55}"/>
              </a:ext>
            </a:extLst>
          </p:cNvPr>
          <p:cNvSpPr txBox="1"/>
          <p:nvPr/>
        </p:nvSpPr>
        <p:spPr>
          <a:xfrm>
            <a:off x="3829740" y="3816847"/>
            <a:ext cx="3782239" cy="769441"/>
          </a:xfrm>
          <a:prstGeom prst="rect">
            <a:avLst/>
          </a:prstGeom>
          <a:noFill/>
        </p:spPr>
        <p:txBody>
          <a:bodyPr wrap="square">
            <a:spAutoFit/>
          </a:bodyPr>
          <a:lstStyle/>
          <a:p>
            <a:r>
              <a:rPr lang="en-US" sz="4400" b="1">
                <a:solidFill>
                  <a:srgbClr val="FF0000"/>
                </a:solidFill>
                <a:ea typeface="Calibri" panose="020F0502020204030204" pitchFamily="34" charset="0"/>
              </a:rPr>
              <a:t>will go</a:t>
            </a:r>
            <a:endParaRPr lang="en-US"/>
          </a:p>
        </p:txBody>
      </p:sp>
      <p:sp>
        <p:nvSpPr>
          <p:cNvPr id="26" name="TextBox 25">
            <a:extLst>
              <a:ext uri="{FF2B5EF4-FFF2-40B4-BE49-F238E27FC236}">
                <a16:creationId xmlns:a16="http://schemas.microsoft.com/office/drawing/2014/main" id="{6C849A1F-2304-41C4-9FF0-CC4053B2F550}"/>
              </a:ext>
            </a:extLst>
          </p:cNvPr>
          <p:cNvSpPr txBox="1"/>
          <p:nvPr/>
        </p:nvSpPr>
        <p:spPr>
          <a:xfrm>
            <a:off x="11010558" y="3771900"/>
            <a:ext cx="4232177"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Calibri" panose="020F0502020204030204" pitchFamily="34" charset="0"/>
                <a:cs typeface="+mn-cs"/>
              </a:rPr>
              <a:t>has</a:t>
            </a:r>
            <a:endParaRPr lang="en-US"/>
          </a:p>
        </p:txBody>
      </p:sp>
      <p:sp>
        <p:nvSpPr>
          <p:cNvPr id="27" name="TextBox 26">
            <a:extLst>
              <a:ext uri="{FF2B5EF4-FFF2-40B4-BE49-F238E27FC236}">
                <a16:creationId xmlns:a16="http://schemas.microsoft.com/office/drawing/2014/main" id="{F98B621A-330C-419E-B466-0765A682DF60}"/>
              </a:ext>
            </a:extLst>
          </p:cNvPr>
          <p:cNvSpPr txBox="1"/>
          <p:nvPr/>
        </p:nvSpPr>
        <p:spPr>
          <a:xfrm>
            <a:off x="4228758" y="4575180"/>
            <a:ext cx="2582779"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Calibri" panose="020F0502020204030204" pitchFamily="34" charset="0"/>
                <a:cs typeface="+mn-cs"/>
              </a:rPr>
              <a:t>will go</a:t>
            </a:r>
            <a:endParaRPr lang="en-US"/>
          </a:p>
        </p:txBody>
      </p:sp>
      <p:sp>
        <p:nvSpPr>
          <p:cNvPr id="28" name="TextBox 27">
            <a:extLst>
              <a:ext uri="{FF2B5EF4-FFF2-40B4-BE49-F238E27FC236}">
                <a16:creationId xmlns:a16="http://schemas.microsoft.com/office/drawing/2014/main" id="{22BAB3AA-F249-4008-84E0-90BB48FEF42D}"/>
              </a:ext>
            </a:extLst>
          </p:cNvPr>
          <p:cNvSpPr txBox="1"/>
          <p:nvPr/>
        </p:nvSpPr>
        <p:spPr>
          <a:xfrm>
            <a:off x="14076115" y="4602659"/>
            <a:ext cx="2582779" cy="769441"/>
          </a:xfrm>
          <a:prstGeom prst="rect">
            <a:avLst/>
          </a:prstGeom>
          <a:noFill/>
        </p:spPr>
        <p:txBody>
          <a:bodyPr wrap="square">
            <a:spAutoFit/>
          </a:bodyPr>
          <a:lstStyle/>
          <a:p>
            <a:r>
              <a:rPr lang="en-US" sz="4400" b="1">
                <a:solidFill>
                  <a:srgbClr val="FF0000"/>
                </a:solidFill>
                <a:ea typeface="Calibri" panose="020F0502020204030204" pitchFamily="34" charset="0"/>
              </a:rPr>
              <a:t>gets</a:t>
            </a:r>
            <a:endParaRPr lang="en-US"/>
          </a:p>
        </p:txBody>
      </p:sp>
      <p:sp>
        <p:nvSpPr>
          <p:cNvPr id="29" name="TextBox 28">
            <a:extLst>
              <a:ext uri="{FF2B5EF4-FFF2-40B4-BE49-F238E27FC236}">
                <a16:creationId xmlns:a16="http://schemas.microsoft.com/office/drawing/2014/main" id="{B7890AE8-58C5-434F-95B8-395B9176CDD1}"/>
              </a:ext>
            </a:extLst>
          </p:cNvPr>
          <p:cNvSpPr txBox="1"/>
          <p:nvPr/>
        </p:nvSpPr>
        <p:spPr>
          <a:xfrm>
            <a:off x="7886220" y="6041774"/>
            <a:ext cx="5375068" cy="769441"/>
          </a:xfrm>
          <a:prstGeom prst="rect">
            <a:avLst/>
          </a:prstGeom>
          <a:noFill/>
        </p:spPr>
        <p:txBody>
          <a:bodyPr wrap="square">
            <a:spAutoFit/>
          </a:bodyPr>
          <a:lstStyle/>
          <a:p>
            <a:r>
              <a:rPr lang="en-US" sz="4400" b="1">
                <a:solidFill>
                  <a:srgbClr val="FF0000"/>
                </a:solidFill>
                <a:ea typeface="Calibri" panose="020F0502020204030204" pitchFamily="34" charset="0"/>
              </a:rPr>
              <a:t>doesn't phone</a:t>
            </a:r>
            <a:endParaRPr lang="en-US"/>
          </a:p>
        </p:txBody>
      </p:sp>
      <p:sp>
        <p:nvSpPr>
          <p:cNvPr id="30" name="TextBox 29">
            <a:extLst>
              <a:ext uri="{FF2B5EF4-FFF2-40B4-BE49-F238E27FC236}">
                <a16:creationId xmlns:a16="http://schemas.microsoft.com/office/drawing/2014/main" id="{612A19C9-837A-40CF-A746-DE759AAED810}"/>
              </a:ext>
            </a:extLst>
          </p:cNvPr>
          <p:cNvSpPr txBox="1"/>
          <p:nvPr/>
        </p:nvSpPr>
        <p:spPr>
          <a:xfrm>
            <a:off x="15367504" y="6016506"/>
            <a:ext cx="2871513" cy="769441"/>
          </a:xfrm>
          <a:prstGeom prst="rect">
            <a:avLst/>
          </a:prstGeom>
          <a:noFill/>
        </p:spPr>
        <p:txBody>
          <a:bodyPr wrap="square">
            <a:spAutoFit/>
          </a:bodyPr>
          <a:lstStyle/>
          <a:p>
            <a:r>
              <a:rPr lang="en-US" sz="4400" b="1">
                <a:solidFill>
                  <a:srgbClr val="FF0000"/>
                </a:solidFill>
                <a:ea typeface="Calibri" panose="020F0502020204030204" pitchFamily="34" charset="0"/>
              </a:rPr>
              <a:t>will leave</a:t>
            </a:r>
            <a:endParaRPr lang="en-US"/>
          </a:p>
        </p:txBody>
      </p:sp>
      <p:sp>
        <p:nvSpPr>
          <p:cNvPr id="31" name="TextBox 30">
            <a:extLst>
              <a:ext uri="{FF2B5EF4-FFF2-40B4-BE49-F238E27FC236}">
                <a16:creationId xmlns:a16="http://schemas.microsoft.com/office/drawing/2014/main" id="{B291DD0C-9D23-4C81-9AD4-35E5D4FBCCD6}"/>
              </a:ext>
            </a:extLst>
          </p:cNvPr>
          <p:cNvSpPr txBox="1"/>
          <p:nvPr/>
        </p:nvSpPr>
        <p:spPr>
          <a:xfrm>
            <a:off x="5720859" y="7403551"/>
            <a:ext cx="2984250" cy="769441"/>
          </a:xfrm>
          <a:prstGeom prst="rect">
            <a:avLst/>
          </a:prstGeom>
          <a:noFill/>
        </p:spPr>
        <p:txBody>
          <a:bodyPr wrap="square">
            <a:spAutoFit/>
          </a:bodyPr>
          <a:lstStyle/>
          <a:p>
            <a:r>
              <a:rPr lang="en-US" sz="4400" b="1">
                <a:solidFill>
                  <a:srgbClr val="FF0000"/>
                </a:solidFill>
                <a:ea typeface="Calibri" panose="020F0502020204030204" pitchFamily="34" charset="0"/>
              </a:rPr>
              <a:t>don't study</a:t>
            </a:r>
            <a:endParaRPr lang="en-US"/>
          </a:p>
        </p:txBody>
      </p:sp>
      <p:sp>
        <p:nvSpPr>
          <p:cNvPr id="32" name="TextBox 31">
            <a:extLst>
              <a:ext uri="{FF2B5EF4-FFF2-40B4-BE49-F238E27FC236}">
                <a16:creationId xmlns:a16="http://schemas.microsoft.com/office/drawing/2014/main" id="{D51B1EA1-87EE-4A0E-877B-E307732612A1}"/>
              </a:ext>
            </a:extLst>
          </p:cNvPr>
          <p:cNvSpPr txBox="1"/>
          <p:nvPr/>
        </p:nvSpPr>
        <p:spPr>
          <a:xfrm>
            <a:off x="14064349" y="7403550"/>
            <a:ext cx="4452251" cy="769441"/>
          </a:xfrm>
          <a:prstGeom prst="rect">
            <a:avLst/>
          </a:prstGeom>
          <a:noFill/>
        </p:spPr>
        <p:txBody>
          <a:bodyPr wrap="square">
            <a:spAutoFit/>
          </a:bodyPr>
          <a:lstStyle/>
          <a:p>
            <a:r>
              <a:rPr lang="en-US" sz="4400" b="1">
                <a:solidFill>
                  <a:srgbClr val="FF0000"/>
                </a:solidFill>
                <a:ea typeface="Calibri" panose="020F0502020204030204" pitchFamily="34" charset="0"/>
              </a:rPr>
              <a:t>will not pass</a:t>
            </a:r>
            <a:endParaRPr lang="en-US"/>
          </a:p>
        </p:txBody>
      </p:sp>
      <p:sp>
        <p:nvSpPr>
          <p:cNvPr id="33" name="TextBox 32">
            <a:extLst>
              <a:ext uri="{FF2B5EF4-FFF2-40B4-BE49-F238E27FC236}">
                <a16:creationId xmlns:a16="http://schemas.microsoft.com/office/drawing/2014/main" id="{6C652F14-6525-45C2-875A-3B4DB7C6175F}"/>
              </a:ext>
            </a:extLst>
          </p:cNvPr>
          <p:cNvSpPr txBox="1"/>
          <p:nvPr/>
        </p:nvSpPr>
        <p:spPr>
          <a:xfrm>
            <a:off x="3280610" y="8911271"/>
            <a:ext cx="2582779" cy="769441"/>
          </a:xfrm>
          <a:prstGeom prst="rect">
            <a:avLst/>
          </a:prstGeom>
          <a:noFill/>
        </p:spPr>
        <p:txBody>
          <a:bodyPr wrap="square">
            <a:spAutoFit/>
          </a:bodyPr>
          <a:lstStyle/>
          <a:p>
            <a:r>
              <a:rPr lang="en-US" sz="4400" b="1">
                <a:solidFill>
                  <a:srgbClr val="FF0000"/>
                </a:solidFill>
                <a:ea typeface="Calibri" panose="020F0502020204030204" pitchFamily="34" charset="0"/>
              </a:rPr>
              <a:t> rains</a:t>
            </a:r>
            <a:endParaRPr lang="en-US"/>
          </a:p>
        </p:txBody>
      </p:sp>
      <p:sp>
        <p:nvSpPr>
          <p:cNvPr id="34" name="TextBox 33">
            <a:extLst>
              <a:ext uri="{FF2B5EF4-FFF2-40B4-BE49-F238E27FC236}">
                <a16:creationId xmlns:a16="http://schemas.microsoft.com/office/drawing/2014/main" id="{CB84FA74-7F2A-4CDF-BB23-3A4B270DB35B}"/>
              </a:ext>
            </a:extLst>
          </p:cNvPr>
          <p:cNvSpPr txBox="1"/>
          <p:nvPr/>
        </p:nvSpPr>
        <p:spPr>
          <a:xfrm>
            <a:off x="10357858" y="8861174"/>
            <a:ext cx="4778761" cy="769441"/>
          </a:xfrm>
          <a:prstGeom prst="rect">
            <a:avLst/>
          </a:prstGeom>
          <a:noFill/>
        </p:spPr>
        <p:txBody>
          <a:bodyPr wrap="square">
            <a:spAutoFit/>
          </a:bodyPr>
          <a:lstStyle/>
          <a:p>
            <a:r>
              <a:rPr lang="en-US" sz="4400" b="1">
                <a:solidFill>
                  <a:srgbClr val="FF0000"/>
                </a:solidFill>
                <a:ea typeface="Calibri" panose="020F0502020204030204" pitchFamily="34" charset="0"/>
              </a:rPr>
              <a:t>won't have to</a:t>
            </a:r>
            <a:endParaRPr lang="en-US"/>
          </a:p>
        </p:txBody>
      </p:sp>
    </p:spTree>
    <p:extLst>
      <p:ext uri="{BB962C8B-B14F-4D97-AF65-F5344CB8AC3E}">
        <p14:creationId xmlns:p14="http://schemas.microsoft.com/office/powerpoint/2010/main" val="254447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barn(inVertical)">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barn(inVertical)">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barn(inVertical)">
                                      <p:cBhvr>
                                        <p:cTn id="10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5" grpId="0"/>
      <p:bldP spid="16" grpId="0"/>
      <p:bldP spid="17" grpId="0"/>
      <p:bldP spid="18" grpId="0"/>
      <p:bldP spid="22" grpId="0"/>
      <p:bldP spid="24" grpId="0"/>
      <p:bldP spid="25" grpId="0"/>
      <p:bldP spid="26" grpId="0"/>
      <p:bldP spid="27" grpId="0"/>
      <p:bldP spid="28" grpId="0"/>
      <p:bldP spid="29" grpId="0"/>
      <p:bldP spid="30" grpId="0"/>
      <p:bldP spid="31" grpId="0"/>
      <p:bldP spid="32" grpId="0"/>
      <p:bldP spid="33"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0810940">
            <a:off x="-207152" y="8739471"/>
            <a:ext cx="1938305" cy="2112370"/>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103325" y="-1574956"/>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057399" y="118529"/>
            <a:ext cx="14844823"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6. Put the verbs in brackets in the first conditional sentence.</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5C9FF09-46B6-4F74-BC80-7BA7F3B93950}"/>
              </a:ext>
            </a:extLst>
          </p:cNvPr>
          <p:cNvSpPr txBox="1"/>
          <p:nvPr/>
        </p:nvSpPr>
        <p:spPr>
          <a:xfrm>
            <a:off x="685800" y="972930"/>
            <a:ext cx="16840199" cy="8556188"/>
          </a:xfrm>
          <a:prstGeom prst="rect">
            <a:avLst/>
          </a:prstGeom>
          <a:noFill/>
        </p:spPr>
        <p:txBody>
          <a:bodyPr wrap="square">
            <a:spAutoFit/>
          </a:bodyPr>
          <a:lstStyle/>
          <a:p>
            <a:pPr algn="just">
              <a:spcAft>
                <a:spcPts val="600"/>
              </a:spcAft>
              <a:tabLst>
                <a:tab pos="1177290" algn="l"/>
              </a:tabLst>
            </a:pPr>
            <a:r>
              <a:rPr lang="en-US" sz="4000" b="1">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You (be able/ not)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to sleep if you (watch)________this scary film.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6985" algn="l"/>
              </a:tabLst>
            </a:pPr>
            <a:r>
              <a:rPr lang="en-US" sz="4000" b="1">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Susan (cant/ move)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into the new house if it (be/not)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ready on time.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80795" algn="l"/>
              </a:tabLst>
            </a:pPr>
            <a:r>
              <a:rPr lang="en-US" sz="4000" b="1">
                <a:latin typeface="Calibri" panose="020F0502020204030204" pitchFamily="34" charset="0"/>
                <a:ea typeface="Cambria" panose="02040503050406030204" pitchFamily="18" charset="0"/>
                <a:cs typeface="Cambria" panose="02040503050406030204" pitchFamily="18" charset="0"/>
              </a:rPr>
              <a:t>11.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If Caroline and Sue (prepare)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salad, Phil (decorate)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house.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80795" algn="l"/>
              </a:tabLst>
            </a:pPr>
            <a:r>
              <a:rPr lang="en-US" sz="4000" b="1">
                <a:latin typeface="Calibri" panose="020F0502020204030204" pitchFamily="34" charset="0"/>
                <a:ea typeface="Cambria" panose="02040503050406030204" pitchFamily="18" charset="0"/>
                <a:cs typeface="Cambria" panose="02040503050406030204" pitchFamily="18" charset="0"/>
              </a:rPr>
              <a:t>12.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If Sue (cut)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onions for the salad, Caroline (peel)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mushrooms.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80795" algn="l"/>
              </a:tabLst>
            </a:pPr>
            <a:r>
              <a:rPr lang="en-US" sz="4000" b="1">
                <a:latin typeface="Calibri" panose="020F0502020204030204" pitchFamily="34" charset="0"/>
                <a:ea typeface="Cambria" panose="02040503050406030204" pitchFamily="18" charset="0"/>
                <a:cs typeface="Cambria" panose="02040503050406030204" pitchFamily="18" charset="0"/>
              </a:rPr>
              <a:t>13.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Jane (hoover)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sitting room if Aaron and Tim (move)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furniture.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80795" algn="l"/>
              </a:tabLst>
            </a:pPr>
            <a:r>
              <a:rPr lang="en-US" sz="4000" b="1">
                <a:latin typeface="Calibri" panose="020F0502020204030204" pitchFamily="34" charset="0"/>
                <a:ea typeface="Cambria" panose="02040503050406030204" pitchFamily="18" charset="0"/>
                <a:cs typeface="Cambria" panose="02040503050406030204" pitchFamily="18" charset="0"/>
              </a:rPr>
              <a:t>14.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If Bob (tidy)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up the kitchen, Anita (clean) </a:t>
            </a:r>
            <a:r>
              <a:rPr lang="en-US" sz="4000">
                <a:solidFill>
                  <a:srgbClr val="000000"/>
                </a:solidFill>
                <a:latin typeface="Cambria" panose="02040503050406030204" pitchFamily="18" charset="0"/>
                <a:ea typeface="Cambria" panose="02040503050406030204" pitchFamily="18" charset="0"/>
                <a:cs typeface="Calibri" panose="020F0502020204030204" pitchFamily="34" charset="0"/>
              </a:rPr>
              <a:t>_____________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toilet.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15.</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Elaine (buy) ___________ the drinks if somebody (help) ___________ her carry the bottles.</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E3E8029-D900-42CA-98EB-A6916A4CFE07}"/>
              </a:ext>
            </a:extLst>
          </p:cNvPr>
          <p:cNvSpPr txBox="1"/>
          <p:nvPr/>
        </p:nvSpPr>
        <p:spPr>
          <a:xfrm>
            <a:off x="5105400" y="945059"/>
            <a:ext cx="4309311"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will not be able</a:t>
            </a:r>
            <a:endParaRPr lang="en-US"/>
          </a:p>
        </p:txBody>
      </p:sp>
      <p:sp>
        <p:nvSpPr>
          <p:cNvPr id="17" name="TextBox 16">
            <a:extLst>
              <a:ext uri="{FF2B5EF4-FFF2-40B4-BE49-F238E27FC236}">
                <a16:creationId xmlns:a16="http://schemas.microsoft.com/office/drawing/2014/main" id="{9AB9432F-A389-4423-8967-BE3A24D9925D}"/>
              </a:ext>
            </a:extLst>
          </p:cNvPr>
          <p:cNvSpPr txBox="1"/>
          <p:nvPr/>
        </p:nvSpPr>
        <p:spPr>
          <a:xfrm>
            <a:off x="13757177" y="949785"/>
            <a:ext cx="4309311"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watch</a:t>
            </a:r>
            <a:endParaRPr lang="en-US"/>
          </a:p>
        </p:txBody>
      </p:sp>
      <p:sp>
        <p:nvSpPr>
          <p:cNvPr id="18" name="TextBox 17">
            <a:extLst>
              <a:ext uri="{FF2B5EF4-FFF2-40B4-BE49-F238E27FC236}">
                <a16:creationId xmlns:a16="http://schemas.microsoft.com/office/drawing/2014/main" id="{C7298178-9ECE-4DBD-A7B7-D14CA81443FA}"/>
              </a:ext>
            </a:extLst>
          </p:cNvPr>
          <p:cNvSpPr txBox="1"/>
          <p:nvPr/>
        </p:nvSpPr>
        <p:spPr>
          <a:xfrm>
            <a:off x="5715000" y="2207908"/>
            <a:ext cx="4309311" cy="769441"/>
          </a:xfrm>
          <a:prstGeom prst="rect">
            <a:avLst/>
          </a:prstGeom>
          <a:noFill/>
        </p:spPr>
        <p:txBody>
          <a:bodyPr wrap="square">
            <a:spAutoFit/>
          </a:bodyPr>
          <a:lstStyle/>
          <a:p>
            <a:r>
              <a:rPr lang="en-US" sz="4400" b="1">
                <a:solidFill>
                  <a:srgbClr val="FF0000"/>
                </a:solidFill>
              </a:rPr>
              <a:t>can't move</a:t>
            </a:r>
            <a:endParaRPr lang="en-US"/>
          </a:p>
        </p:txBody>
      </p:sp>
      <p:sp>
        <p:nvSpPr>
          <p:cNvPr id="22" name="TextBox 21">
            <a:extLst>
              <a:ext uri="{FF2B5EF4-FFF2-40B4-BE49-F238E27FC236}">
                <a16:creationId xmlns:a16="http://schemas.microsoft.com/office/drawing/2014/main" id="{CB9C67AA-8523-4AEE-A345-FF8DEBE8CCF9}"/>
              </a:ext>
            </a:extLst>
          </p:cNvPr>
          <p:cNvSpPr txBox="1"/>
          <p:nvPr/>
        </p:nvSpPr>
        <p:spPr>
          <a:xfrm>
            <a:off x="15447544" y="2207908"/>
            <a:ext cx="4309311" cy="769441"/>
          </a:xfrm>
          <a:prstGeom prst="rect">
            <a:avLst/>
          </a:prstGeom>
          <a:noFill/>
        </p:spPr>
        <p:txBody>
          <a:bodyPr wrap="square">
            <a:spAutoFit/>
          </a:bodyPr>
          <a:lstStyle/>
          <a:p>
            <a:r>
              <a:rPr lang="en-US" sz="4400" b="1">
                <a:solidFill>
                  <a:srgbClr val="FF0000"/>
                </a:solidFill>
              </a:rPr>
              <a:t>is not</a:t>
            </a:r>
            <a:endParaRPr lang="en-US"/>
          </a:p>
        </p:txBody>
      </p:sp>
      <p:sp>
        <p:nvSpPr>
          <p:cNvPr id="24" name="TextBox 23">
            <a:extLst>
              <a:ext uri="{FF2B5EF4-FFF2-40B4-BE49-F238E27FC236}">
                <a16:creationId xmlns:a16="http://schemas.microsoft.com/office/drawing/2014/main" id="{F06524AA-6104-401E-A4C6-8B002A2C641A}"/>
              </a:ext>
            </a:extLst>
          </p:cNvPr>
          <p:cNvSpPr txBox="1"/>
          <p:nvPr/>
        </p:nvSpPr>
        <p:spPr>
          <a:xfrm>
            <a:off x="9144000" y="3479373"/>
            <a:ext cx="4309311" cy="769441"/>
          </a:xfrm>
          <a:prstGeom prst="rect">
            <a:avLst/>
          </a:prstGeom>
          <a:noFill/>
        </p:spPr>
        <p:txBody>
          <a:bodyPr wrap="square">
            <a:spAutoFit/>
          </a:bodyPr>
          <a:lstStyle/>
          <a:p>
            <a:r>
              <a:rPr lang="en-US" sz="4400" b="1">
                <a:solidFill>
                  <a:srgbClr val="FF0000"/>
                </a:solidFill>
              </a:rPr>
              <a:t>prepare</a:t>
            </a:r>
            <a:endParaRPr lang="en-US"/>
          </a:p>
        </p:txBody>
      </p:sp>
      <p:sp>
        <p:nvSpPr>
          <p:cNvPr id="25" name="TextBox 24">
            <a:extLst>
              <a:ext uri="{FF2B5EF4-FFF2-40B4-BE49-F238E27FC236}">
                <a16:creationId xmlns:a16="http://schemas.microsoft.com/office/drawing/2014/main" id="{648F697B-4B90-449E-87E5-12A4EFC523CA}"/>
              </a:ext>
            </a:extLst>
          </p:cNvPr>
          <p:cNvSpPr txBox="1"/>
          <p:nvPr/>
        </p:nvSpPr>
        <p:spPr>
          <a:xfrm>
            <a:off x="963870" y="4063719"/>
            <a:ext cx="4309311" cy="769441"/>
          </a:xfrm>
          <a:prstGeom prst="rect">
            <a:avLst/>
          </a:prstGeom>
          <a:noFill/>
        </p:spPr>
        <p:txBody>
          <a:bodyPr wrap="square">
            <a:spAutoFit/>
          </a:bodyPr>
          <a:lstStyle/>
          <a:p>
            <a:r>
              <a:rPr lang="en-US" sz="4400" b="1">
                <a:solidFill>
                  <a:srgbClr val="FF0000"/>
                </a:solidFill>
              </a:rPr>
              <a:t>will decorate</a:t>
            </a:r>
            <a:endParaRPr lang="en-US"/>
          </a:p>
        </p:txBody>
      </p:sp>
      <p:sp>
        <p:nvSpPr>
          <p:cNvPr id="26" name="TextBox 25">
            <a:extLst>
              <a:ext uri="{FF2B5EF4-FFF2-40B4-BE49-F238E27FC236}">
                <a16:creationId xmlns:a16="http://schemas.microsoft.com/office/drawing/2014/main" id="{E57117F3-6DBC-4B2C-A9C3-588D344965C1}"/>
              </a:ext>
            </a:extLst>
          </p:cNvPr>
          <p:cNvSpPr txBox="1"/>
          <p:nvPr/>
        </p:nvSpPr>
        <p:spPr>
          <a:xfrm>
            <a:off x="4267200" y="4751592"/>
            <a:ext cx="4309311" cy="769441"/>
          </a:xfrm>
          <a:prstGeom prst="rect">
            <a:avLst/>
          </a:prstGeom>
          <a:noFill/>
        </p:spPr>
        <p:txBody>
          <a:bodyPr wrap="square">
            <a:spAutoFit/>
          </a:bodyPr>
          <a:lstStyle/>
          <a:p>
            <a:r>
              <a:rPr lang="en-US" sz="4400" b="1">
                <a:solidFill>
                  <a:srgbClr val="FF0000"/>
                </a:solidFill>
              </a:rPr>
              <a:t>cuts</a:t>
            </a:r>
            <a:endParaRPr lang="en-US"/>
          </a:p>
        </p:txBody>
      </p:sp>
      <p:sp>
        <p:nvSpPr>
          <p:cNvPr id="27" name="TextBox 26">
            <a:extLst>
              <a:ext uri="{FF2B5EF4-FFF2-40B4-BE49-F238E27FC236}">
                <a16:creationId xmlns:a16="http://schemas.microsoft.com/office/drawing/2014/main" id="{A1B8DC2D-23DD-4E1E-ACD1-2534EA962718}"/>
              </a:ext>
            </a:extLst>
          </p:cNvPr>
          <p:cNvSpPr txBox="1"/>
          <p:nvPr/>
        </p:nvSpPr>
        <p:spPr>
          <a:xfrm>
            <a:off x="14554201" y="4748057"/>
            <a:ext cx="4623464" cy="769441"/>
          </a:xfrm>
          <a:prstGeom prst="rect">
            <a:avLst/>
          </a:prstGeom>
          <a:noFill/>
        </p:spPr>
        <p:txBody>
          <a:bodyPr wrap="square">
            <a:spAutoFit/>
          </a:bodyPr>
          <a:lstStyle/>
          <a:p>
            <a:r>
              <a:rPr lang="en-US" sz="4400" b="1">
                <a:solidFill>
                  <a:srgbClr val="FF0000"/>
                </a:solidFill>
              </a:rPr>
              <a:t>will peel</a:t>
            </a:r>
            <a:endParaRPr lang="en-US"/>
          </a:p>
        </p:txBody>
      </p:sp>
      <p:sp>
        <p:nvSpPr>
          <p:cNvPr id="28" name="TextBox 27">
            <a:extLst>
              <a:ext uri="{FF2B5EF4-FFF2-40B4-BE49-F238E27FC236}">
                <a16:creationId xmlns:a16="http://schemas.microsoft.com/office/drawing/2014/main" id="{3F27D082-1B47-4C08-88E3-CB3308FB62FF}"/>
              </a:ext>
            </a:extLst>
          </p:cNvPr>
          <p:cNvSpPr txBox="1"/>
          <p:nvPr/>
        </p:nvSpPr>
        <p:spPr>
          <a:xfrm>
            <a:off x="4948323" y="6014441"/>
            <a:ext cx="4623464" cy="769441"/>
          </a:xfrm>
          <a:prstGeom prst="rect">
            <a:avLst/>
          </a:prstGeom>
          <a:noFill/>
        </p:spPr>
        <p:txBody>
          <a:bodyPr wrap="square">
            <a:spAutoFit/>
          </a:bodyPr>
          <a:lstStyle/>
          <a:p>
            <a:r>
              <a:rPr lang="en-US" sz="4400" b="1">
                <a:solidFill>
                  <a:srgbClr val="FF0000"/>
                </a:solidFill>
              </a:rPr>
              <a:t>will hoover</a:t>
            </a:r>
            <a:endParaRPr lang="en-US"/>
          </a:p>
        </p:txBody>
      </p:sp>
      <p:sp>
        <p:nvSpPr>
          <p:cNvPr id="29" name="TextBox 28">
            <a:extLst>
              <a:ext uri="{FF2B5EF4-FFF2-40B4-BE49-F238E27FC236}">
                <a16:creationId xmlns:a16="http://schemas.microsoft.com/office/drawing/2014/main" id="{99101743-31BD-414B-A7F0-A1A95E84E236}"/>
              </a:ext>
            </a:extLst>
          </p:cNvPr>
          <p:cNvSpPr txBox="1"/>
          <p:nvPr/>
        </p:nvSpPr>
        <p:spPr>
          <a:xfrm>
            <a:off x="963870" y="6718417"/>
            <a:ext cx="4623464" cy="769441"/>
          </a:xfrm>
          <a:prstGeom prst="rect">
            <a:avLst/>
          </a:prstGeom>
          <a:noFill/>
        </p:spPr>
        <p:txBody>
          <a:bodyPr wrap="square">
            <a:spAutoFit/>
          </a:bodyPr>
          <a:lstStyle/>
          <a:p>
            <a:r>
              <a:rPr lang="en-US" sz="4400" b="1">
                <a:solidFill>
                  <a:srgbClr val="FF0000"/>
                </a:solidFill>
              </a:rPr>
              <a:t>move</a:t>
            </a:r>
            <a:endParaRPr lang="en-US"/>
          </a:p>
        </p:txBody>
      </p:sp>
      <p:sp>
        <p:nvSpPr>
          <p:cNvPr id="30" name="TextBox 29">
            <a:extLst>
              <a:ext uri="{FF2B5EF4-FFF2-40B4-BE49-F238E27FC236}">
                <a16:creationId xmlns:a16="http://schemas.microsoft.com/office/drawing/2014/main" id="{FF828895-2725-42C8-82A2-55103D49C914}"/>
              </a:ext>
            </a:extLst>
          </p:cNvPr>
          <p:cNvSpPr txBox="1"/>
          <p:nvPr/>
        </p:nvSpPr>
        <p:spPr>
          <a:xfrm>
            <a:off x="4267200" y="7362823"/>
            <a:ext cx="4623464" cy="769441"/>
          </a:xfrm>
          <a:prstGeom prst="rect">
            <a:avLst/>
          </a:prstGeom>
          <a:noFill/>
        </p:spPr>
        <p:txBody>
          <a:bodyPr wrap="square">
            <a:spAutoFit/>
          </a:bodyPr>
          <a:lstStyle/>
          <a:p>
            <a:r>
              <a:rPr lang="en-US" sz="4400" b="1">
                <a:solidFill>
                  <a:srgbClr val="FF0000"/>
                </a:solidFill>
              </a:rPr>
              <a:t>tidies</a:t>
            </a:r>
            <a:endParaRPr lang="en-US"/>
          </a:p>
        </p:txBody>
      </p:sp>
      <p:sp>
        <p:nvSpPr>
          <p:cNvPr id="31" name="TextBox 30">
            <a:extLst>
              <a:ext uri="{FF2B5EF4-FFF2-40B4-BE49-F238E27FC236}">
                <a16:creationId xmlns:a16="http://schemas.microsoft.com/office/drawing/2014/main" id="{D7B46EBB-5A0D-4291-AB65-E39B7F704380}"/>
              </a:ext>
            </a:extLst>
          </p:cNvPr>
          <p:cNvSpPr txBox="1"/>
          <p:nvPr/>
        </p:nvSpPr>
        <p:spPr>
          <a:xfrm>
            <a:off x="12187045" y="7362823"/>
            <a:ext cx="4623464" cy="769441"/>
          </a:xfrm>
          <a:prstGeom prst="rect">
            <a:avLst/>
          </a:prstGeom>
          <a:noFill/>
        </p:spPr>
        <p:txBody>
          <a:bodyPr wrap="square">
            <a:spAutoFit/>
          </a:bodyPr>
          <a:lstStyle/>
          <a:p>
            <a:r>
              <a:rPr lang="en-US" sz="4400" b="1">
                <a:solidFill>
                  <a:srgbClr val="FF0000"/>
                </a:solidFill>
              </a:rPr>
              <a:t>will clean</a:t>
            </a:r>
            <a:endParaRPr lang="en-US"/>
          </a:p>
        </p:txBody>
      </p:sp>
      <p:sp>
        <p:nvSpPr>
          <p:cNvPr id="32" name="TextBox 31">
            <a:extLst>
              <a:ext uri="{FF2B5EF4-FFF2-40B4-BE49-F238E27FC236}">
                <a16:creationId xmlns:a16="http://schemas.microsoft.com/office/drawing/2014/main" id="{96F428EC-0707-4154-A40E-0CB509658AB2}"/>
              </a:ext>
            </a:extLst>
          </p:cNvPr>
          <p:cNvSpPr txBox="1"/>
          <p:nvPr/>
        </p:nvSpPr>
        <p:spPr>
          <a:xfrm>
            <a:off x="4482435" y="8132264"/>
            <a:ext cx="4623464" cy="769441"/>
          </a:xfrm>
          <a:prstGeom prst="rect">
            <a:avLst/>
          </a:prstGeom>
          <a:noFill/>
        </p:spPr>
        <p:txBody>
          <a:bodyPr wrap="square">
            <a:spAutoFit/>
          </a:bodyPr>
          <a:lstStyle/>
          <a:p>
            <a:r>
              <a:rPr lang="en-US" sz="4400" b="1">
                <a:solidFill>
                  <a:srgbClr val="FF0000"/>
                </a:solidFill>
              </a:rPr>
              <a:t>will buy</a:t>
            </a:r>
            <a:endParaRPr lang="en-US"/>
          </a:p>
        </p:txBody>
      </p:sp>
      <p:sp>
        <p:nvSpPr>
          <p:cNvPr id="33" name="TextBox 32">
            <a:extLst>
              <a:ext uri="{FF2B5EF4-FFF2-40B4-BE49-F238E27FC236}">
                <a16:creationId xmlns:a16="http://schemas.microsoft.com/office/drawing/2014/main" id="{B7A0A7D2-3134-4A5B-9EEA-D40C62EBE1BE}"/>
              </a:ext>
            </a:extLst>
          </p:cNvPr>
          <p:cNvSpPr txBox="1"/>
          <p:nvPr/>
        </p:nvSpPr>
        <p:spPr>
          <a:xfrm>
            <a:off x="14178156" y="8109119"/>
            <a:ext cx="4623464" cy="769441"/>
          </a:xfrm>
          <a:prstGeom prst="rect">
            <a:avLst/>
          </a:prstGeom>
          <a:noFill/>
        </p:spPr>
        <p:txBody>
          <a:bodyPr wrap="square">
            <a:spAutoFit/>
          </a:bodyPr>
          <a:lstStyle/>
          <a:p>
            <a:r>
              <a:rPr lang="en-US" sz="4400" b="1">
                <a:solidFill>
                  <a:srgbClr val="FF0000"/>
                </a:solidFill>
              </a:rPr>
              <a:t>helps</a:t>
            </a:r>
            <a:endParaRPr lang="en-US"/>
          </a:p>
        </p:txBody>
      </p:sp>
    </p:spTree>
    <p:extLst>
      <p:ext uri="{BB962C8B-B14F-4D97-AF65-F5344CB8AC3E}">
        <p14:creationId xmlns:p14="http://schemas.microsoft.com/office/powerpoint/2010/main" val="379735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barn(inVertical)">
                                      <p:cBhvr>
                                        <p:cTn id="9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6" grpId="0"/>
      <p:bldP spid="17" grpId="0"/>
      <p:bldP spid="18" grpId="0"/>
      <p:bldP spid="22" grpId="0"/>
      <p:bldP spid="24" grpId="0"/>
      <p:bldP spid="25" grpId="0"/>
      <p:bldP spid="26" grpId="0"/>
      <p:bldP spid="27" grpId="0"/>
      <p:bldP spid="28" grpId="0"/>
      <p:bldP spid="29" grpId="0"/>
      <p:bldP spid="30" grpId="0"/>
      <p:bldP spid="31" grpId="0"/>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942D7F-E47C-211D-5E14-A303B21F63FF}"/>
              </a:ext>
            </a:extLst>
          </p:cNvPr>
          <p:cNvSpPr txBox="1"/>
          <p:nvPr/>
        </p:nvSpPr>
        <p:spPr>
          <a:xfrm>
            <a:off x="-285750" y="9101581"/>
            <a:ext cx="2857500" cy="369332"/>
          </a:xfrm>
          <a:prstGeom prst="rect">
            <a:avLst/>
          </a:prstGeom>
          <a:noFill/>
        </p:spPr>
        <p:txBody>
          <a:bodyPr wrap="square" rtlCol="0">
            <a:spAutoFit/>
          </a:bodyPr>
          <a:lstStyle/>
          <a:p>
            <a:r>
              <a:rPr lang="en-US" dirty="0"/>
              <a:t>CT: 0869444191</a:t>
            </a:r>
          </a:p>
        </p:txBody>
      </p:sp>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1469462" y="2183894"/>
            <a:ext cx="14483436" cy="2072302"/>
            <a:chOff x="1850107" y="2442010"/>
            <a:chExt cx="14483436" cy="2072302"/>
          </a:xfrm>
        </p:grpSpPr>
        <p:sp>
          <p:nvSpPr>
            <p:cNvPr id="6" name="Freeform 6"/>
            <p:cNvSpPr/>
            <p:nvPr/>
          </p:nvSpPr>
          <p:spPr>
            <a:xfrm rot="21079900">
              <a:off x="1850107" y="2442010"/>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131999" y="2671192"/>
              <a:ext cx="14045585" cy="1813958"/>
            </a:xfrm>
            <a:prstGeom prst="rect">
              <a:avLst/>
            </a:prstGeom>
          </p:spPr>
          <p:txBody>
            <a:bodyPr wrap="square" lIns="0" tIns="0" rIns="0" bIns="0" rtlCol="0" anchor="t">
              <a:spAutoFit/>
            </a:bodyPr>
            <a:lstStyle/>
            <a:p>
              <a:pPr algn="ctr">
                <a:lnSpc>
                  <a:spcPts val="14523"/>
                </a:lnSpc>
              </a:pPr>
              <a:r>
                <a:rPr lang="en-US" sz="10900" spc="431">
                  <a:solidFill>
                    <a:srgbClr val="FFFFFF"/>
                  </a:solidFill>
                  <a:latin typeface="Wedges"/>
                </a:rPr>
                <a:t>PART 2. LANGUAGE</a:t>
              </a:r>
              <a:endParaRPr lang="en-US" sz="109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189475" y="5364416"/>
            <a:ext cx="12517981"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III. PHONETICS</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822479" y="-374682"/>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82673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1413069" y="8587580"/>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47677" y="317898"/>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1. Underline the words/ syllable which need to be stressed in the sentences. Number 0 is an example for you.</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31E452EE-6FBF-4C64-8B05-319BCE458E3A}"/>
              </a:ext>
            </a:extLst>
          </p:cNvPr>
          <p:cNvSpPr txBox="1"/>
          <p:nvPr/>
        </p:nvSpPr>
        <p:spPr>
          <a:xfrm>
            <a:off x="797384" y="1670709"/>
            <a:ext cx="17185816" cy="7981672"/>
          </a:xfrm>
          <a:prstGeom prst="rect">
            <a:avLst/>
          </a:prstGeom>
          <a:noFill/>
        </p:spPr>
        <p:txBody>
          <a:bodyPr wrap="square">
            <a:spAutoFit/>
          </a:bodyPr>
          <a:lstStyle/>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0.</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If there is a rubbish </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bin</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in every </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class</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class</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room will be</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come clean</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er.</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182370" algn="l"/>
              </a:tabLst>
            </a:pPr>
            <a:r>
              <a:rPr lang="en-US" sz="3800" b="1">
                <a:effectLst/>
                <a:latin typeface="Calibri" panose="020F0502020204030204" pitchFamily="34" charset="0"/>
                <a:ea typeface="Cambria" panose="02040503050406030204" pitchFamily="18" charset="0"/>
                <a:cs typeface="Cambria" panose="02040503050406030204" pitchFamily="18" charset="0"/>
              </a:rPr>
              <a:t>1.</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“Don’t throw rubbish into the river because you will make it dirty.”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189990" algn="l"/>
              </a:tabLst>
            </a:pPr>
            <a:r>
              <a:rPr lang="en-US" sz="3800" b="1">
                <a:effectLst/>
                <a:latin typeface="Calibri" panose="020F0502020204030204" pitchFamily="34" charset="0"/>
                <a:ea typeface="Cambria" panose="02040503050406030204" pitchFamily="18" charset="0"/>
                <a:cs typeface="Cambria" panose="02040503050406030204" pitchFamily="18" charset="0"/>
              </a:rPr>
              <a:t>2.</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we use less paper, we will save a lot of trees.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3.</a:t>
            </a:r>
            <a:r>
              <a:rPr lang="en-US" sz="3800">
                <a:effectLst/>
                <a:latin typeface="Calibri" panose="020F0502020204030204" pitchFamily="34" charset="0"/>
                <a:ea typeface="Calibri" panose="020F0502020204030204" pitchFamily="34" charset="0"/>
                <a:cs typeface="Calibri" panose="020F0502020204030204" pitchFamily="34" charset="0"/>
              </a:rPr>
              <a:t>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“Why do you often forget to turn off the lights when you go out of the classroom?”</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4.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can we do to reduce air pollution?”</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5.</a:t>
            </a:r>
            <a:r>
              <a:rPr lang="en-US" sz="3800">
                <a:effectLst/>
                <a:latin typeface="Calibri" panose="020F0502020204030204" pitchFamily="34" charset="0"/>
                <a:ea typeface="Calibri" panose="020F0502020204030204" pitchFamily="34" charset="0"/>
                <a:cs typeface="Calibri" panose="020F0502020204030204" pitchFamily="34" charset="0"/>
              </a:rPr>
              <a:t>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You can save money while shopping by only buying what you need</a:t>
            </a:r>
            <a:r>
              <a:rPr lang="en-US" sz="3800">
                <a:effectLst/>
                <a:latin typeface="Calibri" panose="020F0502020204030204" pitchFamily="34" charset="0"/>
                <a:ea typeface="Calibri" panose="020F0502020204030204" pitchFamily="34" charset="0"/>
                <a:cs typeface="Calibri" panose="020F0502020204030204" pitchFamily="34" charset="0"/>
              </a:rPr>
              <a:t>.</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6.</a:t>
            </a:r>
            <a:r>
              <a:rPr lang="en-US" sz="3800">
                <a:effectLst/>
                <a:latin typeface="Calibri" panose="020F0502020204030204" pitchFamily="34" charset="0"/>
                <a:ea typeface="Calibri" panose="020F0502020204030204" pitchFamily="34" charset="0"/>
                <a:cs typeface="Calibri" panose="020F0502020204030204" pitchFamily="34" charset="0"/>
              </a:rPr>
              <a:t>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 reuse, recycle” is said to encourage people to waste less, by using less and using things again, in order to protect the environment</a:t>
            </a:r>
            <a:r>
              <a:rPr lang="en-US" sz="3800">
                <a:effectLst/>
                <a:latin typeface="Calibri" panose="020F0502020204030204" pitchFamily="34" charset="0"/>
                <a:ea typeface="Calibri" panose="020F0502020204030204" pitchFamily="34" charset="0"/>
                <a:cs typeface="Calibri" panose="020F0502020204030204" pitchFamily="34" charset="0"/>
              </a:rPr>
              <a:t>.</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7.</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Please collect all the recyclable materials, and take them to the recycling factory.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This newspaper is made of recycled paper.</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If we all use reusable bags, we’ll help the environment.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31190" algn="l"/>
              </a:tabLst>
            </a:pPr>
            <a:r>
              <a:rPr lang="en-US" sz="3800" b="1">
                <a:effectLst/>
                <a:latin typeface="Calibri" panose="020F0502020204030204" pitchFamily="34" charset="0"/>
                <a:ea typeface="Cambria" panose="02040503050406030204" pitchFamily="18" charset="0"/>
                <a:cs typeface="Cambria" panose="02040503050406030204" pitchFamily="18" charset="0"/>
              </a:rPr>
              <a:t>10.</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These three Rs stand for: reduce, reuse, and recycle.</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cxnSp>
        <p:nvCxnSpPr>
          <p:cNvPr id="6" name="Straight Connector 5">
            <a:extLst>
              <a:ext uri="{FF2B5EF4-FFF2-40B4-BE49-F238E27FC236}">
                <a16:creationId xmlns:a16="http://schemas.microsoft.com/office/drawing/2014/main" id="{7B8A6DBF-ED5A-4DC4-A99A-9DBC6816FC52}"/>
              </a:ext>
            </a:extLst>
          </p:cNvPr>
          <p:cNvCxnSpPr>
            <a:cxnSpLocks/>
          </p:cNvCxnSpPr>
          <p:nvPr/>
        </p:nvCxnSpPr>
        <p:spPr>
          <a:xfrm>
            <a:off x="1500077"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1977E1-5928-497E-94B1-C213C41F270F}"/>
              </a:ext>
            </a:extLst>
          </p:cNvPr>
          <p:cNvCxnSpPr>
            <a:cxnSpLocks/>
          </p:cNvCxnSpPr>
          <p:nvPr/>
        </p:nvCxnSpPr>
        <p:spPr>
          <a:xfrm>
            <a:off x="2819400"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93D932-24B5-460C-8C23-A3ED8F7A811D}"/>
              </a:ext>
            </a:extLst>
          </p:cNvPr>
          <p:cNvCxnSpPr>
            <a:cxnSpLocks/>
          </p:cNvCxnSpPr>
          <p:nvPr/>
        </p:nvCxnSpPr>
        <p:spPr>
          <a:xfrm>
            <a:off x="4064738" y="2933700"/>
            <a:ext cx="5072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9EBF86-B73D-4876-AE39-C000866F81EE}"/>
              </a:ext>
            </a:extLst>
          </p:cNvPr>
          <p:cNvCxnSpPr>
            <a:cxnSpLocks/>
          </p:cNvCxnSpPr>
          <p:nvPr/>
        </p:nvCxnSpPr>
        <p:spPr>
          <a:xfrm>
            <a:off x="7162800" y="29337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4688EC-8E1A-43A5-8B8E-78E8BB493FE8}"/>
              </a:ext>
            </a:extLst>
          </p:cNvPr>
          <p:cNvCxnSpPr>
            <a:cxnSpLocks/>
          </p:cNvCxnSpPr>
          <p:nvPr/>
        </p:nvCxnSpPr>
        <p:spPr>
          <a:xfrm>
            <a:off x="11734800"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E0E6FB-B91F-43B2-883F-8EFC1EABC1DD}"/>
              </a:ext>
            </a:extLst>
          </p:cNvPr>
          <p:cNvCxnSpPr>
            <a:cxnSpLocks/>
          </p:cNvCxnSpPr>
          <p:nvPr/>
        </p:nvCxnSpPr>
        <p:spPr>
          <a:xfrm>
            <a:off x="13182600"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1D8163-A349-4ADE-9243-E022F39AFDB4}"/>
              </a:ext>
            </a:extLst>
          </p:cNvPr>
          <p:cNvCxnSpPr>
            <a:cxnSpLocks/>
          </p:cNvCxnSpPr>
          <p:nvPr/>
        </p:nvCxnSpPr>
        <p:spPr>
          <a:xfrm>
            <a:off x="2514600" y="3619500"/>
            <a:ext cx="609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D3467B-8667-4BE4-8921-E93E04E0C2B8}"/>
              </a:ext>
            </a:extLst>
          </p:cNvPr>
          <p:cNvCxnSpPr>
            <a:cxnSpLocks/>
          </p:cNvCxnSpPr>
          <p:nvPr/>
        </p:nvCxnSpPr>
        <p:spPr>
          <a:xfrm>
            <a:off x="4076700" y="363855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031E7D-F61F-4D36-B60F-70B0F090B237}"/>
              </a:ext>
            </a:extLst>
          </p:cNvPr>
          <p:cNvCxnSpPr>
            <a:cxnSpLocks/>
          </p:cNvCxnSpPr>
          <p:nvPr/>
        </p:nvCxnSpPr>
        <p:spPr>
          <a:xfrm>
            <a:off x="6858000" y="363855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3D804A-D1CF-4381-AD18-2383C9A867A6}"/>
              </a:ext>
            </a:extLst>
          </p:cNvPr>
          <p:cNvCxnSpPr>
            <a:cxnSpLocks/>
          </p:cNvCxnSpPr>
          <p:nvPr/>
        </p:nvCxnSpPr>
        <p:spPr>
          <a:xfrm>
            <a:off x="9448800" y="363855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E269E5F-7CFE-4F2D-AFCE-12BC0ACE4C3C}"/>
              </a:ext>
            </a:extLst>
          </p:cNvPr>
          <p:cNvCxnSpPr>
            <a:cxnSpLocks/>
          </p:cNvCxnSpPr>
          <p:nvPr/>
        </p:nvCxnSpPr>
        <p:spPr>
          <a:xfrm>
            <a:off x="1500077"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1BB0E9-F35D-4DED-AB80-F22C2A9DDA3D}"/>
              </a:ext>
            </a:extLst>
          </p:cNvPr>
          <p:cNvCxnSpPr>
            <a:cxnSpLocks/>
          </p:cNvCxnSpPr>
          <p:nvPr/>
        </p:nvCxnSpPr>
        <p:spPr>
          <a:xfrm>
            <a:off x="4064738"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374D62-3115-4831-9432-12AA107D8259}"/>
              </a:ext>
            </a:extLst>
          </p:cNvPr>
          <p:cNvCxnSpPr>
            <a:cxnSpLocks/>
          </p:cNvCxnSpPr>
          <p:nvPr/>
        </p:nvCxnSpPr>
        <p:spPr>
          <a:xfrm>
            <a:off x="5715000" y="4305300"/>
            <a:ext cx="4811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764A7C5-BADD-4801-B4EB-3CCFA756BFFC}"/>
              </a:ext>
            </a:extLst>
          </p:cNvPr>
          <p:cNvCxnSpPr>
            <a:cxnSpLocks/>
          </p:cNvCxnSpPr>
          <p:nvPr/>
        </p:nvCxnSpPr>
        <p:spPr>
          <a:xfrm>
            <a:off x="6858000"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EB8A92-DFFF-4DDD-89FE-C4AD1A7A1E03}"/>
              </a:ext>
            </a:extLst>
          </p:cNvPr>
          <p:cNvCxnSpPr>
            <a:cxnSpLocks/>
          </p:cNvCxnSpPr>
          <p:nvPr/>
        </p:nvCxnSpPr>
        <p:spPr>
          <a:xfrm>
            <a:off x="9296400"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CCEDE5C-71FC-4434-BB28-DCAA3CE10919}"/>
              </a:ext>
            </a:extLst>
          </p:cNvPr>
          <p:cNvCxnSpPr>
            <a:cxnSpLocks/>
          </p:cNvCxnSpPr>
          <p:nvPr/>
        </p:nvCxnSpPr>
        <p:spPr>
          <a:xfrm>
            <a:off x="6629400" y="5600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DA0FBE-23BA-4691-AD72-35F64AD87248}"/>
              </a:ext>
            </a:extLst>
          </p:cNvPr>
          <p:cNvCxnSpPr>
            <a:cxnSpLocks/>
          </p:cNvCxnSpPr>
          <p:nvPr/>
        </p:nvCxnSpPr>
        <p:spPr>
          <a:xfrm>
            <a:off x="1500077" y="49149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6A3BDC-E09A-42DB-AD9C-231CD7FD2C1D}"/>
              </a:ext>
            </a:extLst>
          </p:cNvPr>
          <p:cNvCxnSpPr>
            <a:cxnSpLocks/>
          </p:cNvCxnSpPr>
          <p:nvPr/>
        </p:nvCxnSpPr>
        <p:spPr>
          <a:xfrm>
            <a:off x="5843477" y="4914900"/>
            <a:ext cx="7859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DBC2BEE-4E6F-41BB-A236-F83302C72023}"/>
              </a:ext>
            </a:extLst>
          </p:cNvPr>
          <p:cNvCxnSpPr>
            <a:cxnSpLocks/>
          </p:cNvCxnSpPr>
          <p:nvPr/>
        </p:nvCxnSpPr>
        <p:spPr>
          <a:xfrm>
            <a:off x="6769838" y="4914900"/>
            <a:ext cx="3929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6B9112-7AB8-49F9-A027-42D1DBF0FE10}"/>
              </a:ext>
            </a:extLst>
          </p:cNvPr>
          <p:cNvCxnSpPr>
            <a:cxnSpLocks/>
          </p:cNvCxnSpPr>
          <p:nvPr/>
        </p:nvCxnSpPr>
        <p:spPr>
          <a:xfrm>
            <a:off x="8001000" y="4914900"/>
            <a:ext cx="533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7CB2AA3-292A-48C0-B6DE-A18706DF6360}"/>
              </a:ext>
            </a:extLst>
          </p:cNvPr>
          <p:cNvCxnSpPr>
            <a:cxnSpLocks/>
          </p:cNvCxnSpPr>
          <p:nvPr/>
        </p:nvCxnSpPr>
        <p:spPr>
          <a:xfrm>
            <a:off x="4248150" y="4914900"/>
            <a:ext cx="533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F132357-FD05-4357-AA60-1A9BB86D6EFB}"/>
              </a:ext>
            </a:extLst>
          </p:cNvPr>
          <p:cNvCxnSpPr>
            <a:cxnSpLocks/>
          </p:cNvCxnSpPr>
          <p:nvPr/>
        </p:nvCxnSpPr>
        <p:spPr>
          <a:xfrm>
            <a:off x="2985977" y="5600700"/>
            <a:ext cx="8240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C68E35-C57E-4CA1-8705-A2628F7B5AC2}"/>
              </a:ext>
            </a:extLst>
          </p:cNvPr>
          <p:cNvCxnSpPr>
            <a:cxnSpLocks/>
          </p:cNvCxnSpPr>
          <p:nvPr/>
        </p:nvCxnSpPr>
        <p:spPr>
          <a:xfrm>
            <a:off x="3988538" y="5600700"/>
            <a:ext cx="5072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26117C-8692-461D-BF9C-B1375E1E192F}"/>
              </a:ext>
            </a:extLst>
          </p:cNvPr>
          <p:cNvCxnSpPr>
            <a:cxnSpLocks/>
          </p:cNvCxnSpPr>
          <p:nvPr/>
        </p:nvCxnSpPr>
        <p:spPr>
          <a:xfrm>
            <a:off x="9956061" y="5581650"/>
            <a:ext cx="7881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F72FC8E-E3CE-4A0C-A86C-5BCE5028CB9B}"/>
              </a:ext>
            </a:extLst>
          </p:cNvPr>
          <p:cNvCxnSpPr>
            <a:cxnSpLocks/>
          </p:cNvCxnSpPr>
          <p:nvPr/>
        </p:nvCxnSpPr>
        <p:spPr>
          <a:xfrm>
            <a:off x="11430000" y="56388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3721AD-0B74-441C-A83E-B73E519043F9}"/>
              </a:ext>
            </a:extLst>
          </p:cNvPr>
          <p:cNvCxnSpPr>
            <a:cxnSpLocks/>
          </p:cNvCxnSpPr>
          <p:nvPr/>
        </p:nvCxnSpPr>
        <p:spPr>
          <a:xfrm>
            <a:off x="13411200" y="5600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9A85AF-CB73-40E7-B456-CD98319EFE84}"/>
              </a:ext>
            </a:extLst>
          </p:cNvPr>
          <p:cNvCxnSpPr>
            <a:cxnSpLocks/>
          </p:cNvCxnSpPr>
          <p:nvPr/>
        </p:nvCxnSpPr>
        <p:spPr>
          <a:xfrm>
            <a:off x="2007338" y="62865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501EE8-C943-4D14-829C-689133EDF2A2}"/>
              </a:ext>
            </a:extLst>
          </p:cNvPr>
          <p:cNvCxnSpPr>
            <a:cxnSpLocks/>
          </p:cNvCxnSpPr>
          <p:nvPr/>
        </p:nvCxnSpPr>
        <p:spPr>
          <a:xfrm>
            <a:off x="3657600" y="6286500"/>
            <a:ext cx="754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563871C-BDB2-41AE-AB2B-D48A598EAD77}"/>
              </a:ext>
            </a:extLst>
          </p:cNvPr>
          <p:cNvCxnSpPr>
            <a:cxnSpLocks/>
          </p:cNvCxnSpPr>
          <p:nvPr/>
        </p:nvCxnSpPr>
        <p:spPr>
          <a:xfrm>
            <a:off x="5079261" y="6286500"/>
            <a:ext cx="9405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278CF6-1C16-47FC-B05C-E16680B59497}"/>
              </a:ext>
            </a:extLst>
          </p:cNvPr>
          <p:cNvCxnSpPr>
            <a:cxnSpLocks/>
          </p:cNvCxnSpPr>
          <p:nvPr/>
        </p:nvCxnSpPr>
        <p:spPr>
          <a:xfrm>
            <a:off x="8534400" y="6267450"/>
            <a:ext cx="9405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5C97948-2061-4737-8098-03EF6121259E}"/>
              </a:ext>
            </a:extLst>
          </p:cNvPr>
          <p:cNvCxnSpPr>
            <a:cxnSpLocks/>
          </p:cNvCxnSpPr>
          <p:nvPr/>
        </p:nvCxnSpPr>
        <p:spPr>
          <a:xfrm>
            <a:off x="10310923" y="6286500"/>
            <a:ext cx="7380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FF3DC9E-14D0-4560-9885-40370DF988F3}"/>
              </a:ext>
            </a:extLst>
          </p:cNvPr>
          <p:cNvCxnSpPr>
            <a:cxnSpLocks/>
          </p:cNvCxnSpPr>
          <p:nvPr/>
        </p:nvCxnSpPr>
        <p:spPr>
          <a:xfrm>
            <a:off x="12470661" y="6305550"/>
            <a:ext cx="9405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4882A6C-84A7-4C9D-83EA-9D892F4F6AAE}"/>
              </a:ext>
            </a:extLst>
          </p:cNvPr>
          <p:cNvCxnSpPr>
            <a:cxnSpLocks/>
          </p:cNvCxnSpPr>
          <p:nvPr/>
        </p:nvCxnSpPr>
        <p:spPr>
          <a:xfrm>
            <a:off x="15163800" y="6286500"/>
            <a:ext cx="228600" cy="190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C72053C-6779-4EB4-9DC9-877955E6D99E}"/>
              </a:ext>
            </a:extLst>
          </p:cNvPr>
          <p:cNvCxnSpPr>
            <a:cxnSpLocks/>
          </p:cNvCxnSpPr>
          <p:nvPr/>
        </p:nvCxnSpPr>
        <p:spPr>
          <a:xfrm>
            <a:off x="877407" y="6819900"/>
            <a:ext cx="2655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725C92C-9CA6-4AB2-A439-14817798531E}"/>
              </a:ext>
            </a:extLst>
          </p:cNvPr>
          <p:cNvCxnSpPr>
            <a:cxnSpLocks/>
          </p:cNvCxnSpPr>
          <p:nvPr/>
        </p:nvCxnSpPr>
        <p:spPr>
          <a:xfrm>
            <a:off x="2007338" y="6819900"/>
            <a:ext cx="1116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25E8B2A-501C-45DE-8BA3-99FF5C0AF9A8}"/>
              </a:ext>
            </a:extLst>
          </p:cNvPr>
          <p:cNvCxnSpPr>
            <a:cxnSpLocks/>
          </p:cNvCxnSpPr>
          <p:nvPr/>
        </p:nvCxnSpPr>
        <p:spPr>
          <a:xfrm>
            <a:off x="6703384" y="6819900"/>
            <a:ext cx="7642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A0A0145-04C8-4994-8776-49DB0774B7E5}"/>
              </a:ext>
            </a:extLst>
          </p:cNvPr>
          <p:cNvCxnSpPr>
            <a:cxnSpLocks/>
          </p:cNvCxnSpPr>
          <p:nvPr/>
        </p:nvCxnSpPr>
        <p:spPr>
          <a:xfrm>
            <a:off x="3206205" y="7505700"/>
            <a:ext cx="7642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75DF5F-5C53-4EFB-A55E-A4084D88A726}"/>
              </a:ext>
            </a:extLst>
          </p:cNvPr>
          <p:cNvCxnSpPr>
            <a:cxnSpLocks/>
          </p:cNvCxnSpPr>
          <p:nvPr/>
        </p:nvCxnSpPr>
        <p:spPr>
          <a:xfrm>
            <a:off x="5865184" y="7581900"/>
            <a:ext cx="4594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3C3254E-9AEE-4DAB-9D2B-DEA3AB66B590}"/>
              </a:ext>
            </a:extLst>
          </p:cNvPr>
          <p:cNvCxnSpPr>
            <a:cxnSpLocks/>
          </p:cNvCxnSpPr>
          <p:nvPr/>
        </p:nvCxnSpPr>
        <p:spPr>
          <a:xfrm>
            <a:off x="8153400" y="7505700"/>
            <a:ext cx="4594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9EBC4C9-D964-4620-93D2-5D73E2987395}"/>
              </a:ext>
            </a:extLst>
          </p:cNvPr>
          <p:cNvCxnSpPr>
            <a:cxnSpLocks/>
          </p:cNvCxnSpPr>
          <p:nvPr/>
        </p:nvCxnSpPr>
        <p:spPr>
          <a:xfrm>
            <a:off x="10463323" y="7547811"/>
            <a:ext cx="7380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602D2C-A7FD-4540-98E1-7A34F736B542}"/>
              </a:ext>
            </a:extLst>
          </p:cNvPr>
          <p:cNvCxnSpPr>
            <a:cxnSpLocks/>
          </p:cNvCxnSpPr>
          <p:nvPr/>
        </p:nvCxnSpPr>
        <p:spPr>
          <a:xfrm>
            <a:off x="14197123" y="7523748"/>
            <a:ext cx="5094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8A5124E-FDAA-4B5D-AA75-5E1BDFB6359D}"/>
              </a:ext>
            </a:extLst>
          </p:cNvPr>
          <p:cNvCxnSpPr>
            <a:cxnSpLocks/>
          </p:cNvCxnSpPr>
          <p:nvPr/>
        </p:nvCxnSpPr>
        <p:spPr>
          <a:xfrm>
            <a:off x="15773400" y="7523748"/>
            <a:ext cx="5094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DDCCFEA-5F21-491B-A46C-85BD0512D329}"/>
              </a:ext>
            </a:extLst>
          </p:cNvPr>
          <p:cNvCxnSpPr>
            <a:cxnSpLocks/>
          </p:cNvCxnSpPr>
          <p:nvPr/>
        </p:nvCxnSpPr>
        <p:spPr>
          <a:xfrm>
            <a:off x="2257645" y="8175215"/>
            <a:ext cx="1990505" cy="180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93416B7-83CC-40EB-A2A8-3C4244AFB0EA}"/>
              </a:ext>
            </a:extLst>
          </p:cNvPr>
          <p:cNvCxnSpPr>
            <a:cxnSpLocks/>
          </p:cNvCxnSpPr>
          <p:nvPr/>
        </p:nvCxnSpPr>
        <p:spPr>
          <a:xfrm>
            <a:off x="14824840" y="8193263"/>
            <a:ext cx="5094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2037F0B-A31F-4849-A9D7-3BE1ECB9696E}"/>
              </a:ext>
            </a:extLst>
          </p:cNvPr>
          <p:cNvCxnSpPr>
            <a:cxnSpLocks/>
          </p:cNvCxnSpPr>
          <p:nvPr/>
        </p:nvCxnSpPr>
        <p:spPr>
          <a:xfrm>
            <a:off x="4902938" y="8227351"/>
            <a:ext cx="1116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0C7C155-CE71-4732-B3F4-81550FCE6ED2}"/>
              </a:ext>
            </a:extLst>
          </p:cNvPr>
          <p:cNvCxnSpPr>
            <a:cxnSpLocks/>
          </p:cNvCxnSpPr>
          <p:nvPr/>
        </p:nvCxnSpPr>
        <p:spPr>
          <a:xfrm>
            <a:off x="7085492" y="8227351"/>
            <a:ext cx="382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C938F91-833A-4CA4-B41C-E2043748342D}"/>
              </a:ext>
            </a:extLst>
          </p:cNvPr>
          <p:cNvCxnSpPr>
            <a:cxnSpLocks/>
          </p:cNvCxnSpPr>
          <p:nvPr/>
        </p:nvCxnSpPr>
        <p:spPr>
          <a:xfrm>
            <a:off x="8421762" y="8227351"/>
            <a:ext cx="382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82E1741-4032-407A-B300-50A1AED6C3DA}"/>
              </a:ext>
            </a:extLst>
          </p:cNvPr>
          <p:cNvCxnSpPr>
            <a:cxnSpLocks/>
          </p:cNvCxnSpPr>
          <p:nvPr/>
        </p:nvCxnSpPr>
        <p:spPr>
          <a:xfrm>
            <a:off x="4189892" y="8801100"/>
            <a:ext cx="3059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18CFD0A-5AA8-49EC-93EF-AB8EB5108124}"/>
              </a:ext>
            </a:extLst>
          </p:cNvPr>
          <p:cNvCxnSpPr>
            <a:cxnSpLocks/>
          </p:cNvCxnSpPr>
          <p:nvPr/>
        </p:nvCxnSpPr>
        <p:spPr>
          <a:xfrm>
            <a:off x="5586522" y="8801100"/>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70B4426-6D57-4A50-87C1-720E92F62471}"/>
              </a:ext>
            </a:extLst>
          </p:cNvPr>
          <p:cNvCxnSpPr>
            <a:cxnSpLocks/>
          </p:cNvCxnSpPr>
          <p:nvPr/>
        </p:nvCxnSpPr>
        <p:spPr>
          <a:xfrm>
            <a:off x="7722338" y="8801100"/>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E4C70B7-E809-4BC1-85AF-206F07FDA8A9}"/>
              </a:ext>
            </a:extLst>
          </p:cNvPr>
          <p:cNvCxnSpPr>
            <a:cxnSpLocks/>
          </p:cNvCxnSpPr>
          <p:nvPr/>
        </p:nvCxnSpPr>
        <p:spPr>
          <a:xfrm>
            <a:off x="9956061" y="8801100"/>
            <a:ext cx="354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A8A829E-38E4-4F6B-859A-D392284881AB}"/>
              </a:ext>
            </a:extLst>
          </p:cNvPr>
          <p:cNvCxnSpPr>
            <a:cxnSpLocks/>
          </p:cNvCxnSpPr>
          <p:nvPr/>
        </p:nvCxnSpPr>
        <p:spPr>
          <a:xfrm>
            <a:off x="1600200" y="9486900"/>
            <a:ext cx="1116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36B2357-DACB-4ECF-BD32-D5294C243958}"/>
              </a:ext>
            </a:extLst>
          </p:cNvPr>
          <p:cNvCxnSpPr>
            <a:cxnSpLocks/>
          </p:cNvCxnSpPr>
          <p:nvPr/>
        </p:nvCxnSpPr>
        <p:spPr>
          <a:xfrm>
            <a:off x="2871676" y="9486900"/>
            <a:ext cx="9622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F75829F-B259-47AF-A5FA-9C06AF976BD3}"/>
              </a:ext>
            </a:extLst>
          </p:cNvPr>
          <p:cNvCxnSpPr>
            <a:cxnSpLocks/>
          </p:cNvCxnSpPr>
          <p:nvPr/>
        </p:nvCxnSpPr>
        <p:spPr>
          <a:xfrm>
            <a:off x="4076700" y="9486900"/>
            <a:ext cx="419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FB9F804-4E10-418F-AD8B-FFE68A90EA8C}"/>
              </a:ext>
            </a:extLst>
          </p:cNvPr>
          <p:cNvCxnSpPr>
            <a:cxnSpLocks/>
          </p:cNvCxnSpPr>
          <p:nvPr/>
        </p:nvCxnSpPr>
        <p:spPr>
          <a:xfrm>
            <a:off x="4696044" y="9480884"/>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03F803C-476D-41AA-85D3-C05C2911CB41}"/>
              </a:ext>
            </a:extLst>
          </p:cNvPr>
          <p:cNvCxnSpPr>
            <a:cxnSpLocks/>
          </p:cNvCxnSpPr>
          <p:nvPr/>
        </p:nvCxnSpPr>
        <p:spPr>
          <a:xfrm>
            <a:off x="7030170" y="9480884"/>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0BE70C-ADA7-4A68-AEDC-3DB715C70805}"/>
              </a:ext>
            </a:extLst>
          </p:cNvPr>
          <p:cNvCxnSpPr>
            <a:cxnSpLocks/>
          </p:cNvCxnSpPr>
          <p:nvPr/>
        </p:nvCxnSpPr>
        <p:spPr>
          <a:xfrm>
            <a:off x="8584461" y="9480884"/>
            <a:ext cx="7119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D15D638-CB17-4B8A-9447-3FE85B517F07}"/>
              </a:ext>
            </a:extLst>
          </p:cNvPr>
          <p:cNvCxnSpPr>
            <a:cxnSpLocks/>
          </p:cNvCxnSpPr>
          <p:nvPr/>
        </p:nvCxnSpPr>
        <p:spPr>
          <a:xfrm>
            <a:off x="10744200" y="9480884"/>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592304F-81E8-493C-836F-949569052930}"/>
              </a:ext>
            </a:extLst>
          </p:cNvPr>
          <p:cNvCxnSpPr>
            <a:cxnSpLocks/>
          </p:cNvCxnSpPr>
          <p:nvPr/>
        </p:nvCxnSpPr>
        <p:spPr>
          <a:xfrm>
            <a:off x="15163800" y="4293781"/>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00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barn(inVertical)">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barn(inVertical)">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barn(inVertical)">
                                      <p:cBhvr>
                                        <p:cTn id="105" dur="500"/>
                                        <p:tgtEl>
                                          <p:spTgt spid="6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barn(inVertical)">
                                      <p:cBhvr>
                                        <p:cTn id="110" dur="500"/>
                                        <p:tgtEl>
                                          <p:spTgt spid="34"/>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barn(inVertical)">
                                      <p:cBhvr>
                                        <p:cTn id="115" dur="500"/>
                                        <p:tgtEl>
                                          <p:spTgt spid="35"/>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barn(inVertical)">
                                      <p:cBhvr>
                                        <p:cTn id="120" dur="500"/>
                                        <p:tgtEl>
                                          <p:spTgt spid="42"/>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barn(inVertical)">
                                      <p:cBhvr>
                                        <p:cTn id="125" dur="500"/>
                                        <p:tgtEl>
                                          <p:spTgt spid="36"/>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barn(inVertical)">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barn(inVertical)">
                                      <p:cBhvr>
                                        <p:cTn id="135" dur="500"/>
                                        <p:tgtEl>
                                          <p:spTgt spid="38"/>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nodeType="click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barn(inVertical)">
                                      <p:cBhvr>
                                        <p:cTn id="140" dur="500"/>
                                        <p:tgtEl>
                                          <p:spTgt spid="45"/>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nodeType="click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barn(inVertical)">
                                      <p:cBhvr>
                                        <p:cTn id="145" dur="500"/>
                                        <p:tgtEl>
                                          <p:spTgt spid="46"/>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nodeType="click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barn(inVertical)">
                                      <p:cBhvr>
                                        <p:cTn id="150" dur="500"/>
                                        <p:tgtEl>
                                          <p:spTgt spid="51"/>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barn(inVertical)">
                                      <p:cBhvr>
                                        <p:cTn id="155" dur="500"/>
                                        <p:tgtEl>
                                          <p:spTgt spid="55"/>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56"/>
                                        </p:tgtEl>
                                        <p:attrNameLst>
                                          <p:attrName>style.visibility</p:attrName>
                                        </p:attrNameLst>
                                      </p:cBhvr>
                                      <p:to>
                                        <p:strVal val="visible"/>
                                      </p:to>
                                    </p:set>
                                    <p:animEffect transition="in" filter="barn(inVertical)">
                                      <p:cBhvr>
                                        <p:cTn id="160" dur="500"/>
                                        <p:tgtEl>
                                          <p:spTgt spid="56"/>
                                        </p:tgtEl>
                                      </p:cBhvr>
                                    </p:animEffect>
                                  </p:childTnLst>
                                </p:cTn>
                              </p:par>
                            </p:childTnLst>
                          </p:cTn>
                        </p:par>
                      </p:childTnLst>
                    </p:cTn>
                  </p:par>
                  <p:par>
                    <p:cTn id="161" fill="hold">
                      <p:stCondLst>
                        <p:cond delay="indefinite"/>
                      </p:stCondLst>
                      <p:childTnLst>
                        <p:par>
                          <p:cTn id="162" fill="hold">
                            <p:stCondLst>
                              <p:cond delay="0"/>
                            </p:stCondLst>
                            <p:childTnLst>
                              <p:par>
                                <p:cTn id="163" presetID="16" presetClass="entr" presetSubtype="21" fill="hold" nodeType="clickEffect">
                                  <p:stCondLst>
                                    <p:cond delay="0"/>
                                  </p:stCondLst>
                                  <p:childTnLst>
                                    <p:set>
                                      <p:cBhvr>
                                        <p:cTn id="164" dur="1" fill="hold">
                                          <p:stCondLst>
                                            <p:cond delay="0"/>
                                          </p:stCondLst>
                                        </p:cTn>
                                        <p:tgtEl>
                                          <p:spTgt spid="57"/>
                                        </p:tgtEl>
                                        <p:attrNameLst>
                                          <p:attrName>style.visibility</p:attrName>
                                        </p:attrNameLst>
                                      </p:cBhvr>
                                      <p:to>
                                        <p:strVal val="visible"/>
                                      </p:to>
                                    </p:set>
                                    <p:animEffect transition="in" filter="barn(inVertical)">
                                      <p:cBhvr>
                                        <p:cTn id="165" dur="500"/>
                                        <p:tgtEl>
                                          <p:spTgt spid="5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nodeType="clickEffect">
                                  <p:stCondLst>
                                    <p:cond delay="0"/>
                                  </p:stCondLst>
                                  <p:childTnLst>
                                    <p:set>
                                      <p:cBhvr>
                                        <p:cTn id="169" dur="1" fill="hold">
                                          <p:stCondLst>
                                            <p:cond delay="0"/>
                                          </p:stCondLst>
                                        </p:cTn>
                                        <p:tgtEl>
                                          <p:spTgt spid="58"/>
                                        </p:tgtEl>
                                        <p:attrNameLst>
                                          <p:attrName>style.visibility</p:attrName>
                                        </p:attrNameLst>
                                      </p:cBhvr>
                                      <p:to>
                                        <p:strVal val="visible"/>
                                      </p:to>
                                    </p:set>
                                    <p:animEffect transition="in" filter="barn(inVertical)">
                                      <p:cBhvr>
                                        <p:cTn id="170" dur="500"/>
                                        <p:tgtEl>
                                          <p:spTgt spid="58"/>
                                        </p:tgtEl>
                                      </p:cBhvr>
                                    </p:animEffect>
                                  </p:childTnLst>
                                </p:cTn>
                              </p:par>
                            </p:childTnLst>
                          </p:cTn>
                        </p:par>
                      </p:childTnLst>
                    </p:cTn>
                  </p:par>
                  <p:par>
                    <p:cTn id="171" fill="hold">
                      <p:stCondLst>
                        <p:cond delay="indefinite"/>
                      </p:stCondLst>
                      <p:childTnLst>
                        <p:par>
                          <p:cTn id="172" fill="hold">
                            <p:stCondLst>
                              <p:cond delay="0"/>
                            </p:stCondLst>
                            <p:childTnLst>
                              <p:par>
                                <p:cTn id="173" presetID="16" presetClass="entr" presetSubtype="21" fill="hold" nodeType="clickEffect">
                                  <p:stCondLst>
                                    <p:cond delay="0"/>
                                  </p:stCondLst>
                                  <p:childTnLst>
                                    <p:set>
                                      <p:cBhvr>
                                        <p:cTn id="174" dur="1" fill="hold">
                                          <p:stCondLst>
                                            <p:cond delay="0"/>
                                          </p:stCondLst>
                                        </p:cTn>
                                        <p:tgtEl>
                                          <p:spTgt spid="60"/>
                                        </p:tgtEl>
                                        <p:attrNameLst>
                                          <p:attrName>style.visibility</p:attrName>
                                        </p:attrNameLst>
                                      </p:cBhvr>
                                      <p:to>
                                        <p:strVal val="visible"/>
                                      </p:to>
                                    </p:set>
                                    <p:animEffect transition="in" filter="barn(inVertical)">
                                      <p:cBhvr>
                                        <p:cTn id="175" dur="500"/>
                                        <p:tgtEl>
                                          <p:spTgt spid="60"/>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nodeType="clickEffect">
                                  <p:stCondLst>
                                    <p:cond delay="0"/>
                                  </p:stCondLst>
                                  <p:childTnLst>
                                    <p:set>
                                      <p:cBhvr>
                                        <p:cTn id="179" dur="1" fill="hold">
                                          <p:stCondLst>
                                            <p:cond delay="0"/>
                                          </p:stCondLst>
                                        </p:cTn>
                                        <p:tgtEl>
                                          <p:spTgt spid="62"/>
                                        </p:tgtEl>
                                        <p:attrNameLst>
                                          <p:attrName>style.visibility</p:attrName>
                                        </p:attrNameLst>
                                      </p:cBhvr>
                                      <p:to>
                                        <p:strVal val="visible"/>
                                      </p:to>
                                    </p:set>
                                    <p:animEffect transition="in" filter="barn(inVertical)">
                                      <p:cBhvr>
                                        <p:cTn id="180" dur="500"/>
                                        <p:tgtEl>
                                          <p:spTgt spid="62"/>
                                        </p:tgtEl>
                                      </p:cBhvr>
                                    </p:animEffect>
                                  </p:childTnLst>
                                </p:cTn>
                              </p:par>
                            </p:childTnLst>
                          </p:cTn>
                        </p:par>
                      </p:childTnLst>
                    </p:cTn>
                  </p:par>
                  <p:par>
                    <p:cTn id="181" fill="hold">
                      <p:stCondLst>
                        <p:cond delay="indefinite"/>
                      </p:stCondLst>
                      <p:childTnLst>
                        <p:par>
                          <p:cTn id="182" fill="hold">
                            <p:stCondLst>
                              <p:cond delay="0"/>
                            </p:stCondLst>
                            <p:childTnLst>
                              <p:par>
                                <p:cTn id="183" presetID="16" presetClass="entr" presetSubtype="21" fill="hold" nodeType="clickEffect">
                                  <p:stCondLst>
                                    <p:cond delay="0"/>
                                  </p:stCondLst>
                                  <p:childTnLst>
                                    <p:set>
                                      <p:cBhvr>
                                        <p:cTn id="184" dur="1" fill="hold">
                                          <p:stCondLst>
                                            <p:cond delay="0"/>
                                          </p:stCondLst>
                                        </p:cTn>
                                        <p:tgtEl>
                                          <p:spTgt spid="63"/>
                                        </p:tgtEl>
                                        <p:attrNameLst>
                                          <p:attrName>style.visibility</p:attrName>
                                        </p:attrNameLst>
                                      </p:cBhvr>
                                      <p:to>
                                        <p:strVal val="visible"/>
                                      </p:to>
                                    </p:set>
                                    <p:animEffect transition="in" filter="barn(inVertical)">
                                      <p:cBhvr>
                                        <p:cTn id="185" dur="500"/>
                                        <p:tgtEl>
                                          <p:spTgt spid="63"/>
                                        </p:tgtEl>
                                      </p:cBhvr>
                                    </p:animEffect>
                                  </p:childTnLst>
                                </p:cTn>
                              </p:par>
                            </p:childTnLst>
                          </p:cTn>
                        </p:par>
                      </p:childTnLst>
                    </p:cTn>
                  </p:par>
                  <p:par>
                    <p:cTn id="186" fill="hold">
                      <p:stCondLst>
                        <p:cond delay="indefinite"/>
                      </p:stCondLst>
                      <p:childTnLst>
                        <p:par>
                          <p:cTn id="187" fill="hold">
                            <p:stCondLst>
                              <p:cond delay="0"/>
                            </p:stCondLst>
                            <p:childTnLst>
                              <p:par>
                                <p:cTn id="188" presetID="16" presetClass="entr" presetSubtype="21" fill="hold" nodeType="click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barn(inVertical)">
                                      <p:cBhvr>
                                        <p:cTn id="190" dur="500"/>
                                        <p:tgtEl>
                                          <p:spTgt spid="67"/>
                                        </p:tgtEl>
                                      </p:cBhvr>
                                    </p:animEffect>
                                  </p:childTnLst>
                                </p:cTn>
                              </p:par>
                            </p:childTnLst>
                          </p:cTn>
                        </p:par>
                      </p:childTnLst>
                    </p:cTn>
                  </p:par>
                  <p:par>
                    <p:cTn id="191" fill="hold">
                      <p:stCondLst>
                        <p:cond delay="indefinite"/>
                      </p:stCondLst>
                      <p:childTnLst>
                        <p:par>
                          <p:cTn id="192" fill="hold">
                            <p:stCondLst>
                              <p:cond delay="0"/>
                            </p:stCondLst>
                            <p:childTnLst>
                              <p:par>
                                <p:cTn id="193" presetID="16" presetClass="entr" presetSubtype="21" fill="hold" nodeType="clickEffect">
                                  <p:stCondLst>
                                    <p:cond delay="0"/>
                                  </p:stCondLst>
                                  <p:childTnLst>
                                    <p:set>
                                      <p:cBhvr>
                                        <p:cTn id="194" dur="1" fill="hold">
                                          <p:stCondLst>
                                            <p:cond delay="0"/>
                                          </p:stCondLst>
                                        </p:cTn>
                                        <p:tgtEl>
                                          <p:spTgt spid="68"/>
                                        </p:tgtEl>
                                        <p:attrNameLst>
                                          <p:attrName>style.visibility</p:attrName>
                                        </p:attrNameLst>
                                      </p:cBhvr>
                                      <p:to>
                                        <p:strVal val="visible"/>
                                      </p:to>
                                    </p:set>
                                    <p:animEffect transition="in" filter="barn(inVertical)">
                                      <p:cBhvr>
                                        <p:cTn id="195" dur="500"/>
                                        <p:tgtEl>
                                          <p:spTgt spid="68"/>
                                        </p:tgtEl>
                                      </p:cBhvr>
                                    </p:animEffec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nodeType="clickEffect">
                                  <p:stCondLst>
                                    <p:cond delay="0"/>
                                  </p:stCondLst>
                                  <p:childTnLst>
                                    <p:set>
                                      <p:cBhvr>
                                        <p:cTn id="199" dur="1" fill="hold">
                                          <p:stCondLst>
                                            <p:cond delay="0"/>
                                          </p:stCondLst>
                                        </p:cTn>
                                        <p:tgtEl>
                                          <p:spTgt spid="74"/>
                                        </p:tgtEl>
                                        <p:attrNameLst>
                                          <p:attrName>style.visibility</p:attrName>
                                        </p:attrNameLst>
                                      </p:cBhvr>
                                      <p:to>
                                        <p:strVal val="visible"/>
                                      </p:to>
                                    </p:set>
                                    <p:animEffect transition="in" filter="barn(inVertical)">
                                      <p:cBhvr>
                                        <p:cTn id="200" dur="500"/>
                                        <p:tgtEl>
                                          <p:spTgt spid="74"/>
                                        </p:tgtEl>
                                      </p:cBhvr>
                                    </p:animEffect>
                                  </p:childTnLst>
                                </p:cTn>
                              </p:par>
                            </p:childTnLst>
                          </p:cTn>
                        </p:par>
                      </p:childTnLst>
                    </p:cTn>
                  </p:par>
                  <p:par>
                    <p:cTn id="201" fill="hold">
                      <p:stCondLst>
                        <p:cond delay="indefinite"/>
                      </p:stCondLst>
                      <p:childTnLst>
                        <p:par>
                          <p:cTn id="202" fill="hold">
                            <p:stCondLst>
                              <p:cond delay="0"/>
                            </p:stCondLst>
                            <p:childTnLst>
                              <p:par>
                                <p:cTn id="203" presetID="16" presetClass="entr" presetSubtype="21" fill="hold" nodeType="clickEffect">
                                  <p:stCondLst>
                                    <p:cond delay="0"/>
                                  </p:stCondLst>
                                  <p:childTnLst>
                                    <p:set>
                                      <p:cBhvr>
                                        <p:cTn id="204" dur="1" fill="hold">
                                          <p:stCondLst>
                                            <p:cond delay="0"/>
                                          </p:stCondLst>
                                        </p:cTn>
                                        <p:tgtEl>
                                          <p:spTgt spid="76"/>
                                        </p:tgtEl>
                                        <p:attrNameLst>
                                          <p:attrName>style.visibility</p:attrName>
                                        </p:attrNameLst>
                                      </p:cBhvr>
                                      <p:to>
                                        <p:strVal val="visible"/>
                                      </p:to>
                                    </p:set>
                                    <p:animEffect transition="in" filter="barn(inVertical)">
                                      <p:cBhvr>
                                        <p:cTn id="205" dur="500"/>
                                        <p:tgtEl>
                                          <p:spTgt spid="76"/>
                                        </p:tgtEl>
                                      </p:cBhvr>
                                    </p:animEffect>
                                  </p:childTnLst>
                                </p:cTn>
                              </p:par>
                            </p:childTnLst>
                          </p:cTn>
                        </p:par>
                      </p:childTnLst>
                    </p:cTn>
                  </p:par>
                  <p:par>
                    <p:cTn id="206" fill="hold">
                      <p:stCondLst>
                        <p:cond delay="indefinite"/>
                      </p:stCondLst>
                      <p:childTnLst>
                        <p:par>
                          <p:cTn id="207" fill="hold">
                            <p:stCondLst>
                              <p:cond delay="0"/>
                            </p:stCondLst>
                            <p:childTnLst>
                              <p:par>
                                <p:cTn id="208" presetID="16" presetClass="entr" presetSubtype="21" fill="hold" nodeType="clickEffect">
                                  <p:stCondLst>
                                    <p:cond delay="0"/>
                                  </p:stCondLst>
                                  <p:childTnLst>
                                    <p:set>
                                      <p:cBhvr>
                                        <p:cTn id="209" dur="1" fill="hold">
                                          <p:stCondLst>
                                            <p:cond delay="0"/>
                                          </p:stCondLst>
                                        </p:cTn>
                                        <p:tgtEl>
                                          <p:spTgt spid="80"/>
                                        </p:tgtEl>
                                        <p:attrNameLst>
                                          <p:attrName>style.visibility</p:attrName>
                                        </p:attrNameLst>
                                      </p:cBhvr>
                                      <p:to>
                                        <p:strVal val="visible"/>
                                      </p:to>
                                    </p:set>
                                    <p:animEffect transition="in" filter="barn(inVertical)">
                                      <p:cBhvr>
                                        <p:cTn id="210" dur="500"/>
                                        <p:tgtEl>
                                          <p:spTgt spid="80"/>
                                        </p:tgtEl>
                                      </p:cBhvr>
                                    </p:animEffect>
                                  </p:childTnLst>
                                </p:cTn>
                              </p:par>
                            </p:childTnLst>
                          </p:cTn>
                        </p:par>
                      </p:childTnLst>
                    </p:cTn>
                  </p:par>
                  <p:par>
                    <p:cTn id="211" fill="hold">
                      <p:stCondLst>
                        <p:cond delay="indefinite"/>
                      </p:stCondLst>
                      <p:childTnLst>
                        <p:par>
                          <p:cTn id="212" fill="hold">
                            <p:stCondLst>
                              <p:cond delay="0"/>
                            </p:stCondLst>
                            <p:childTnLst>
                              <p:par>
                                <p:cTn id="213" presetID="16" presetClass="entr" presetSubtype="21" fill="hold" nodeType="clickEffect">
                                  <p:stCondLst>
                                    <p:cond delay="0"/>
                                  </p:stCondLst>
                                  <p:childTnLst>
                                    <p:set>
                                      <p:cBhvr>
                                        <p:cTn id="214" dur="1" fill="hold">
                                          <p:stCondLst>
                                            <p:cond delay="0"/>
                                          </p:stCondLst>
                                        </p:cTn>
                                        <p:tgtEl>
                                          <p:spTgt spid="82"/>
                                        </p:tgtEl>
                                        <p:attrNameLst>
                                          <p:attrName>style.visibility</p:attrName>
                                        </p:attrNameLst>
                                      </p:cBhvr>
                                      <p:to>
                                        <p:strVal val="visible"/>
                                      </p:to>
                                    </p:set>
                                    <p:animEffect transition="in" filter="barn(inVertical)">
                                      <p:cBhvr>
                                        <p:cTn id="215" dur="500"/>
                                        <p:tgtEl>
                                          <p:spTgt spid="82"/>
                                        </p:tgtEl>
                                      </p:cBhvr>
                                    </p:animEffect>
                                  </p:childTnLst>
                                </p:cTn>
                              </p:par>
                            </p:childTnLst>
                          </p:cTn>
                        </p:par>
                      </p:childTnLst>
                    </p:cTn>
                  </p:par>
                  <p:par>
                    <p:cTn id="216" fill="hold">
                      <p:stCondLst>
                        <p:cond delay="indefinite"/>
                      </p:stCondLst>
                      <p:childTnLst>
                        <p:par>
                          <p:cTn id="217" fill="hold">
                            <p:stCondLst>
                              <p:cond delay="0"/>
                            </p:stCondLst>
                            <p:childTnLst>
                              <p:par>
                                <p:cTn id="218" presetID="16" presetClass="entr" presetSubtype="21" fill="hold" nodeType="clickEffect">
                                  <p:stCondLst>
                                    <p:cond delay="0"/>
                                  </p:stCondLst>
                                  <p:childTnLst>
                                    <p:set>
                                      <p:cBhvr>
                                        <p:cTn id="219" dur="1" fill="hold">
                                          <p:stCondLst>
                                            <p:cond delay="0"/>
                                          </p:stCondLst>
                                        </p:cTn>
                                        <p:tgtEl>
                                          <p:spTgt spid="83"/>
                                        </p:tgtEl>
                                        <p:attrNameLst>
                                          <p:attrName>style.visibility</p:attrName>
                                        </p:attrNameLst>
                                      </p:cBhvr>
                                      <p:to>
                                        <p:strVal val="visible"/>
                                      </p:to>
                                    </p:set>
                                    <p:animEffect transition="in" filter="barn(inVertical)">
                                      <p:cBhvr>
                                        <p:cTn id="220" dur="500"/>
                                        <p:tgtEl>
                                          <p:spTgt spid="83"/>
                                        </p:tgtEl>
                                      </p:cBhvr>
                                    </p:animEffect>
                                  </p:childTnLst>
                                </p:cTn>
                              </p:par>
                            </p:childTnLst>
                          </p:cTn>
                        </p:par>
                      </p:childTnLst>
                    </p:cTn>
                  </p:par>
                  <p:par>
                    <p:cTn id="221" fill="hold">
                      <p:stCondLst>
                        <p:cond delay="indefinite"/>
                      </p:stCondLst>
                      <p:childTnLst>
                        <p:par>
                          <p:cTn id="222" fill="hold">
                            <p:stCondLst>
                              <p:cond delay="0"/>
                            </p:stCondLst>
                            <p:childTnLst>
                              <p:par>
                                <p:cTn id="223" presetID="16" presetClass="entr" presetSubtype="21" fill="hold" nodeType="clickEffect">
                                  <p:stCondLst>
                                    <p:cond delay="0"/>
                                  </p:stCondLst>
                                  <p:childTnLst>
                                    <p:set>
                                      <p:cBhvr>
                                        <p:cTn id="224" dur="1" fill="hold">
                                          <p:stCondLst>
                                            <p:cond delay="0"/>
                                          </p:stCondLst>
                                        </p:cTn>
                                        <p:tgtEl>
                                          <p:spTgt spid="85"/>
                                        </p:tgtEl>
                                        <p:attrNameLst>
                                          <p:attrName>style.visibility</p:attrName>
                                        </p:attrNameLst>
                                      </p:cBhvr>
                                      <p:to>
                                        <p:strVal val="visible"/>
                                      </p:to>
                                    </p:set>
                                    <p:animEffect transition="in" filter="barn(inVertical)">
                                      <p:cBhvr>
                                        <p:cTn id="225" dur="500"/>
                                        <p:tgtEl>
                                          <p:spTgt spid="85"/>
                                        </p:tgtEl>
                                      </p:cBhvr>
                                    </p:animEffect>
                                  </p:childTnLst>
                                </p:cTn>
                              </p:par>
                            </p:childTnLst>
                          </p:cTn>
                        </p:par>
                      </p:childTnLst>
                    </p:cTn>
                  </p:par>
                  <p:par>
                    <p:cTn id="226" fill="hold">
                      <p:stCondLst>
                        <p:cond delay="indefinite"/>
                      </p:stCondLst>
                      <p:childTnLst>
                        <p:par>
                          <p:cTn id="227" fill="hold">
                            <p:stCondLst>
                              <p:cond delay="0"/>
                            </p:stCondLst>
                            <p:childTnLst>
                              <p:par>
                                <p:cTn id="228" presetID="16" presetClass="entr" presetSubtype="21" fill="hold" nodeType="clickEffect">
                                  <p:stCondLst>
                                    <p:cond delay="0"/>
                                  </p:stCondLst>
                                  <p:childTnLst>
                                    <p:set>
                                      <p:cBhvr>
                                        <p:cTn id="229" dur="1" fill="hold">
                                          <p:stCondLst>
                                            <p:cond delay="0"/>
                                          </p:stCondLst>
                                        </p:cTn>
                                        <p:tgtEl>
                                          <p:spTgt spid="86"/>
                                        </p:tgtEl>
                                        <p:attrNameLst>
                                          <p:attrName>style.visibility</p:attrName>
                                        </p:attrNameLst>
                                      </p:cBhvr>
                                      <p:to>
                                        <p:strVal val="visible"/>
                                      </p:to>
                                    </p:set>
                                    <p:animEffect transition="in" filter="barn(inVertical)">
                                      <p:cBhvr>
                                        <p:cTn id="230" dur="500"/>
                                        <p:tgtEl>
                                          <p:spTgt spid="86"/>
                                        </p:tgtEl>
                                      </p:cBhvr>
                                    </p:animEffect>
                                  </p:childTnLst>
                                </p:cTn>
                              </p:par>
                            </p:childTnLst>
                          </p:cTn>
                        </p:par>
                      </p:childTnLst>
                    </p:cTn>
                  </p:par>
                  <p:par>
                    <p:cTn id="231" fill="hold">
                      <p:stCondLst>
                        <p:cond delay="indefinite"/>
                      </p:stCondLst>
                      <p:childTnLst>
                        <p:par>
                          <p:cTn id="232" fill="hold">
                            <p:stCondLst>
                              <p:cond delay="0"/>
                            </p:stCondLst>
                            <p:childTnLst>
                              <p:par>
                                <p:cTn id="233" presetID="16" presetClass="entr" presetSubtype="21" fill="hold" nodeType="clickEffect">
                                  <p:stCondLst>
                                    <p:cond delay="0"/>
                                  </p:stCondLst>
                                  <p:childTnLst>
                                    <p:set>
                                      <p:cBhvr>
                                        <p:cTn id="234" dur="1" fill="hold">
                                          <p:stCondLst>
                                            <p:cond delay="0"/>
                                          </p:stCondLst>
                                        </p:cTn>
                                        <p:tgtEl>
                                          <p:spTgt spid="87"/>
                                        </p:tgtEl>
                                        <p:attrNameLst>
                                          <p:attrName>style.visibility</p:attrName>
                                        </p:attrNameLst>
                                      </p:cBhvr>
                                      <p:to>
                                        <p:strVal val="visible"/>
                                      </p:to>
                                    </p:set>
                                    <p:animEffect transition="in" filter="barn(inVertical)">
                                      <p:cBhvr>
                                        <p:cTn id="235" dur="500"/>
                                        <p:tgtEl>
                                          <p:spTgt spid="87"/>
                                        </p:tgtEl>
                                      </p:cBhvr>
                                    </p:animEffect>
                                  </p:childTnLst>
                                </p:cTn>
                              </p:par>
                            </p:childTnLst>
                          </p:cTn>
                        </p:par>
                      </p:childTnLst>
                    </p:cTn>
                  </p:par>
                  <p:par>
                    <p:cTn id="236" fill="hold">
                      <p:stCondLst>
                        <p:cond delay="indefinite"/>
                      </p:stCondLst>
                      <p:childTnLst>
                        <p:par>
                          <p:cTn id="237" fill="hold">
                            <p:stCondLst>
                              <p:cond delay="0"/>
                            </p:stCondLst>
                            <p:childTnLst>
                              <p:par>
                                <p:cTn id="238" presetID="16" presetClass="entr" presetSubtype="21" fill="hold" nodeType="clickEffect">
                                  <p:stCondLst>
                                    <p:cond delay="0"/>
                                  </p:stCondLst>
                                  <p:childTnLst>
                                    <p:set>
                                      <p:cBhvr>
                                        <p:cTn id="239" dur="1" fill="hold">
                                          <p:stCondLst>
                                            <p:cond delay="0"/>
                                          </p:stCondLst>
                                        </p:cTn>
                                        <p:tgtEl>
                                          <p:spTgt spid="89"/>
                                        </p:tgtEl>
                                        <p:attrNameLst>
                                          <p:attrName>style.visibility</p:attrName>
                                        </p:attrNameLst>
                                      </p:cBhvr>
                                      <p:to>
                                        <p:strVal val="visible"/>
                                      </p:to>
                                    </p:set>
                                    <p:animEffect transition="in" filter="barn(inVertical)">
                                      <p:cBhvr>
                                        <p:cTn id="240" dur="500"/>
                                        <p:tgtEl>
                                          <p:spTgt spid="89"/>
                                        </p:tgtEl>
                                      </p:cBhvr>
                                    </p:animEffect>
                                  </p:childTnLst>
                                </p:cTn>
                              </p:par>
                            </p:childTnLst>
                          </p:cTn>
                        </p:par>
                      </p:childTnLst>
                    </p:cTn>
                  </p:par>
                  <p:par>
                    <p:cTn id="241" fill="hold">
                      <p:stCondLst>
                        <p:cond delay="indefinite"/>
                      </p:stCondLst>
                      <p:childTnLst>
                        <p:par>
                          <p:cTn id="242" fill="hold">
                            <p:stCondLst>
                              <p:cond delay="0"/>
                            </p:stCondLst>
                            <p:childTnLst>
                              <p:par>
                                <p:cTn id="243" presetID="16" presetClass="entr" presetSubtype="21" fill="hold" nodeType="clickEffect">
                                  <p:stCondLst>
                                    <p:cond delay="0"/>
                                  </p:stCondLst>
                                  <p:childTnLst>
                                    <p:set>
                                      <p:cBhvr>
                                        <p:cTn id="244" dur="1" fill="hold">
                                          <p:stCondLst>
                                            <p:cond delay="0"/>
                                          </p:stCondLst>
                                        </p:cTn>
                                        <p:tgtEl>
                                          <p:spTgt spid="90"/>
                                        </p:tgtEl>
                                        <p:attrNameLst>
                                          <p:attrName>style.visibility</p:attrName>
                                        </p:attrNameLst>
                                      </p:cBhvr>
                                      <p:to>
                                        <p:strVal val="visible"/>
                                      </p:to>
                                    </p:set>
                                    <p:animEffect transition="in" filter="barn(inVertical)">
                                      <p:cBhvr>
                                        <p:cTn id="245" dur="500"/>
                                        <p:tgtEl>
                                          <p:spTgt spid="90"/>
                                        </p:tgtEl>
                                      </p:cBhvr>
                                    </p:animEffect>
                                  </p:childTnLst>
                                </p:cTn>
                              </p:par>
                            </p:childTnLst>
                          </p:cTn>
                        </p:par>
                      </p:childTnLst>
                    </p:cTn>
                  </p:par>
                  <p:par>
                    <p:cTn id="246" fill="hold">
                      <p:stCondLst>
                        <p:cond delay="indefinite"/>
                      </p:stCondLst>
                      <p:childTnLst>
                        <p:par>
                          <p:cTn id="247" fill="hold">
                            <p:stCondLst>
                              <p:cond delay="0"/>
                            </p:stCondLst>
                            <p:childTnLst>
                              <p:par>
                                <p:cTn id="248" presetID="16" presetClass="entr" presetSubtype="21" fill="hold" nodeType="clickEffect">
                                  <p:stCondLst>
                                    <p:cond delay="0"/>
                                  </p:stCondLst>
                                  <p:childTnLst>
                                    <p:set>
                                      <p:cBhvr>
                                        <p:cTn id="249" dur="1" fill="hold">
                                          <p:stCondLst>
                                            <p:cond delay="0"/>
                                          </p:stCondLst>
                                        </p:cTn>
                                        <p:tgtEl>
                                          <p:spTgt spid="91"/>
                                        </p:tgtEl>
                                        <p:attrNameLst>
                                          <p:attrName>style.visibility</p:attrName>
                                        </p:attrNameLst>
                                      </p:cBhvr>
                                      <p:to>
                                        <p:strVal val="visible"/>
                                      </p:to>
                                    </p:set>
                                    <p:animEffect transition="in" filter="barn(inVertical)">
                                      <p:cBhvr>
                                        <p:cTn id="250" dur="500"/>
                                        <p:tgtEl>
                                          <p:spTgt spid="91"/>
                                        </p:tgtEl>
                                      </p:cBhvr>
                                    </p:animEffect>
                                  </p:childTnLst>
                                </p:cTn>
                              </p:par>
                            </p:childTnLst>
                          </p:cTn>
                        </p:par>
                      </p:childTnLst>
                    </p:cTn>
                  </p:par>
                  <p:par>
                    <p:cTn id="251" fill="hold">
                      <p:stCondLst>
                        <p:cond delay="indefinite"/>
                      </p:stCondLst>
                      <p:childTnLst>
                        <p:par>
                          <p:cTn id="252" fill="hold">
                            <p:stCondLst>
                              <p:cond delay="0"/>
                            </p:stCondLst>
                            <p:childTnLst>
                              <p:par>
                                <p:cTn id="253" presetID="16" presetClass="entr" presetSubtype="21" fill="hold" nodeType="clickEffect">
                                  <p:stCondLst>
                                    <p:cond delay="0"/>
                                  </p:stCondLst>
                                  <p:childTnLst>
                                    <p:set>
                                      <p:cBhvr>
                                        <p:cTn id="254" dur="1" fill="hold">
                                          <p:stCondLst>
                                            <p:cond delay="0"/>
                                          </p:stCondLst>
                                        </p:cTn>
                                        <p:tgtEl>
                                          <p:spTgt spid="94"/>
                                        </p:tgtEl>
                                        <p:attrNameLst>
                                          <p:attrName>style.visibility</p:attrName>
                                        </p:attrNameLst>
                                      </p:cBhvr>
                                      <p:to>
                                        <p:strVal val="visible"/>
                                      </p:to>
                                    </p:set>
                                    <p:animEffect transition="in" filter="barn(inVertical)">
                                      <p:cBhvr>
                                        <p:cTn id="255" dur="500"/>
                                        <p:tgtEl>
                                          <p:spTgt spid="94"/>
                                        </p:tgtEl>
                                      </p:cBhvr>
                                    </p:animEffect>
                                  </p:childTnLst>
                                </p:cTn>
                              </p:par>
                            </p:childTnLst>
                          </p:cTn>
                        </p:par>
                      </p:childTnLst>
                    </p:cTn>
                  </p:par>
                  <p:par>
                    <p:cTn id="256" fill="hold">
                      <p:stCondLst>
                        <p:cond delay="indefinite"/>
                      </p:stCondLst>
                      <p:childTnLst>
                        <p:par>
                          <p:cTn id="257" fill="hold">
                            <p:stCondLst>
                              <p:cond delay="0"/>
                            </p:stCondLst>
                            <p:childTnLst>
                              <p:par>
                                <p:cTn id="258" presetID="16" presetClass="entr" presetSubtype="21" fill="hold" nodeType="clickEffect">
                                  <p:stCondLst>
                                    <p:cond delay="0"/>
                                  </p:stCondLst>
                                  <p:childTnLst>
                                    <p:set>
                                      <p:cBhvr>
                                        <p:cTn id="259" dur="1" fill="hold">
                                          <p:stCondLst>
                                            <p:cond delay="0"/>
                                          </p:stCondLst>
                                        </p:cTn>
                                        <p:tgtEl>
                                          <p:spTgt spid="95"/>
                                        </p:tgtEl>
                                        <p:attrNameLst>
                                          <p:attrName>style.visibility</p:attrName>
                                        </p:attrNameLst>
                                      </p:cBhvr>
                                      <p:to>
                                        <p:strVal val="visible"/>
                                      </p:to>
                                    </p:set>
                                    <p:animEffect transition="in" filter="barn(inVertical)">
                                      <p:cBhvr>
                                        <p:cTn id="260" dur="500"/>
                                        <p:tgtEl>
                                          <p:spTgt spid="95"/>
                                        </p:tgtEl>
                                      </p:cBhvr>
                                    </p:animEffect>
                                  </p:childTnLst>
                                </p:cTn>
                              </p:par>
                            </p:childTnLst>
                          </p:cTn>
                        </p:par>
                      </p:childTnLst>
                    </p:cTn>
                  </p:par>
                  <p:par>
                    <p:cTn id="261" fill="hold">
                      <p:stCondLst>
                        <p:cond delay="indefinite"/>
                      </p:stCondLst>
                      <p:childTnLst>
                        <p:par>
                          <p:cTn id="262" fill="hold">
                            <p:stCondLst>
                              <p:cond delay="0"/>
                            </p:stCondLst>
                            <p:childTnLst>
                              <p:par>
                                <p:cTn id="263" presetID="16" presetClass="entr" presetSubtype="21" fill="hold" nodeType="clickEffect">
                                  <p:stCondLst>
                                    <p:cond delay="0"/>
                                  </p:stCondLst>
                                  <p:childTnLst>
                                    <p:set>
                                      <p:cBhvr>
                                        <p:cTn id="264" dur="1" fill="hold">
                                          <p:stCondLst>
                                            <p:cond delay="0"/>
                                          </p:stCondLst>
                                        </p:cTn>
                                        <p:tgtEl>
                                          <p:spTgt spid="97"/>
                                        </p:tgtEl>
                                        <p:attrNameLst>
                                          <p:attrName>style.visibility</p:attrName>
                                        </p:attrNameLst>
                                      </p:cBhvr>
                                      <p:to>
                                        <p:strVal val="visible"/>
                                      </p:to>
                                    </p:set>
                                    <p:animEffect transition="in" filter="barn(inVertical)">
                                      <p:cBhvr>
                                        <p:cTn id="265" dur="500"/>
                                        <p:tgtEl>
                                          <p:spTgt spid="97"/>
                                        </p:tgtEl>
                                      </p:cBhvr>
                                    </p:animEffect>
                                  </p:childTnLst>
                                </p:cTn>
                              </p:par>
                            </p:childTnLst>
                          </p:cTn>
                        </p:par>
                      </p:childTnLst>
                    </p:cTn>
                  </p:par>
                  <p:par>
                    <p:cTn id="266" fill="hold">
                      <p:stCondLst>
                        <p:cond delay="indefinite"/>
                      </p:stCondLst>
                      <p:childTnLst>
                        <p:par>
                          <p:cTn id="267" fill="hold">
                            <p:stCondLst>
                              <p:cond delay="0"/>
                            </p:stCondLst>
                            <p:childTnLst>
                              <p:par>
                                <p:cTn id="268" presetID="16" presetClass="entr" presetSubtype="21" fill="hold" nodeType="clickEffect">
                                  <p:stCondLst>
                                    <p:cond delay="0"/>
                                  </p:stCondLst>
                                  <p:childTnLst>
                                    <p:set>
                                      <p:cBhvr>
                                        <p:cTn id="269" dur="1" fill="hold">
                                          <p:stCondLst>
                                            <p:cond delay="0"/>
                                          </p:stCondLst>
                                        </p:cTn>
                                        <p:tgtEl>
                                          <p:spTgt spid="99"/>
                                        </p:tgtEl>
                                        <p:attrNameLst>
                                          <p:attrName>style.visibility</p:attrName>
                                        </p:attrNameLst>
                                      </p:cBhvr>
                                      <p:to>
                                        <p:strVal val="visible"/>
                                      </p:to>
                                    </p:set>
                                    <p:animEffect transition="in" filter="barn(inVertical)">
                                      <p:cBhvr>
                                        <p:cTn id="270" dur="500"/>
                                        <p:tgtEl>
                                          <p:spTgt spid="99"/>
                                        </p:tgtEl>
                                      </p:cBhvr>
                                    </p:animEffect>
                                  </p:childTnLst>
                                </p:cTn>
                              </p:par>
                            </p:childTnLst>
                          </p:cTn>
                        </p:par>
                      </p:childTnLst>
                    </p:cTn>
                  </p:par>
                  <p:par>
                    <p:cTn id="271" fill="hold">
                      <p:stCondLst>
                        <p:cond delay="indefinite"/>
                      </p:stCondLst>
                      <p:childTnLst>
                        <p:par>
                          <p:cTn id="272" fill="hold">
                            <p:stCondLst>
                              <p:cond delay="0"/>
                            </p:stCondLst>
                            <p:childTnLst>
                              <p:par>
                                <p:cTn id="273" presetID="16" presetClass="entr" presetSubtype="21" fill="hold" nodeType="clickEffect">
                                  <p:stCondLst>
                                    <p:cond delay="0"/>
                                  </p:stCondLst>
                                  <p:childTnLst>
                                    <p:set>
                                      <p:cBhvr>
                                        <p:cTn id="274" dur="1" fill="hold">
                                          <p:stCondLst>
                                            <p:cond delay="0"/>
                                          </p:stCondLst>
                                        </p:cTn>
                                        <p:tgtEl>
                                          <p:spTgt spid="101"/>
                                        </p:tgtEl>
                                        <p:attrNameLst>
                                          <p:attrName>style.visibility</p:attrName>
                                        </p:attrNameLst>
                                      </p:cBhvr>
                                      <p:to>
                                        <p:strVal val="visible"/>
                                      </p:to>
                                    </p:set>
                                    <p:animEffect transition="in" filter="barn(inVertical)">
                                      <p:cBhvr>
                                        <p:cTn id="275" dur="500"/>
                                        <p:tgtEl>
                                          <p:spTgt spid="101"/>
                                        </p:tgtEl>
                                      </p:cBhvr>
                                    </p:animEffec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nodeType="clickEffect">
                                  <p:stCondLst>
                                    <p:cond delay="0"/>
                                  </p:stCondLst>
                                  <p:childTnLst>
                                    <p:set>
                                      <p:cBhvr>
                                        <p:cTn id="279" dur="1" fill="hold">
                                          <p:stCondLst>
                                            <p:cond delay="0"/>
                                          </p:stCondLst>
                                        </p:cTn>
                                        <p:tgtEl>
                                          <p:spTgt spid="103"/>
                                        </p:tgtEl>
                                        <p:attrNameLst>
                                          <p:attrName>style.visibility</p:attrName>
                                        </p:attrNameLst>
                                      </p:cBhvr>
                                      <p:to>
                                        <p:strVal val="visible"/>
                                      </p:to>
                                    </p:set>
                                    <p:animEffect transition="in" filter="barn(inVertical)">
                                      <p:cBhvr>
                                        <p:cTn id="280" dur="500"/>
                                        <p:tgtEl>
                                          <p:spTgt spid="103"/>
                                        </p:tgtEl>
                                      </p:cBhvr>
                                    </p:animEffect>
                                  </p:childTnLst>
                                </p:cTn>
                              </p:par>
                            </p:childTnLst>
                          </p:cTn>
                        </p:par>
                      </p:childTnLst>
                    </p:cTn>
                  </p:par>
                  <p:par>
                    <p:cTn id="281" fill="hold">
                      <p:stCondLst>
                        <p:cond delay="indefinite"/>
                      </p:stCondLst>
                      <p:childTnLst>
                        <p:par>
                          <p:cTn id="282" fill="hold">
                            <p:stCondLst>
                              <p:cond delay="0"/>
                            </p:stCondLst>
                            <p:childTnLst>
                              <p:par>
                                <p:cTn id="283" presetID="16" presetClass="entr" presetSubtype="21" fill="hold" nodeType="clickEffect">
                                  <p:stCondLst>
                                    <p:cond delay="0"/>
                                  </p:stCondLst>
                                  <p:childTnLst>
                                    <p:set>
                                      <p:cBhvr>
                                        <p:cTn id="284" dur="1" fill="hold">
                                          <p:stCondLst>
                                            <p:cond delay="0"/>
                                          </p:stCondLst>
                                        </p:cTn>
                                        <p:tgtEl>
                                          <p:spTgt spid="104"/>
                                        </p:tgtEl>
                                        <p:attrNameLst>
                                          <p:attrName>style.visibility</p:attrName>
                                        </p:attrNameLst>
                                      </p:cBhvr>
                                      <p:to>
                                        <p:strVal val="visible"/>
                                      </p:to>
                                    </p:set>
                                    <p:animEffect transition="in" filter="barn(inVertical)">
                                      <p:cBhvr>
                                        <p:cTn id="285" dur="500"/>
                                        <p:tgtEl>
                                          <p:spTgt spid="104"/>
                                        </p:tgtEl>
                                      </p:cBhvr>
                                    </p:animEffect>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nodeType="clickEffect">
                                  <p:stCondLst>
                                    <p:cond delay="0"/>
                                  </p:stCondLst>
                                  <p:childTnLst>
                                    <p:set>
                                      <p:cBhvr>
                                        <p:cTn id="289" dur="1" fill="hold">
                                          <p:stCondLst>
                                            <p:cond delay="0"/>
                                          </p:stCondLst>
                                        </p:cTn>
                                        <p:tgtEl>
                                          <p:spTgt spid="108"/>
                                        </p:tgtEl>
                                        <p:attrNameLst>
                                          <p:attrName>style.visibility</p:attrName>
                                        </p:attrNameLst>
                                      </p:cBhvr>
                                      <p:to>
                                        <p:strVal val="visible"/>
                                      </p:to>
                                    </p:set>
                                    <p:animEffect transition="in" filter="barn(inVertical)">
                                      <p:cBhvr>
                                        <p:cTn id="290" dur="500"/>
                                        <p:tgtEl>
                                          <p:spTgt spid="108"/>
                                        </p:tgtEl>
                                      </p:cBhvr>
                                    </p:animEffect>
                                  </p:childTnLst>
                                </p:cTn>
                              </p:par>
                            </p:childTnLst>
                          </p:cTn>
                        </p:par>
                      </p:childTnLst>
                    </p:cTn>
                  </p:par>
                  <p:par>
                    <p:cTn id="291" fill="hold">
                      <p:stCondLst>
                        <p:cond delay="indefinite"/>
                      </p:stCondLst>
                      <p:childTnLst>
                        <p:par>
                          <p:cTn id="292" fill="hold">
                            <p:stCondLst>
                              <p:cond delay="0"/>
                            </p:stCondLst>
                            <p:childTnLst>
                              <p:par>
                                <p:cTn id="293" presetID="16" presetClass="entr" presetSubtype="21" fill="hold" nodeType="clickEffect">
                                  <p:stCondLst>
                                    <p:cond delay="0"/>
                                  </p:stCondLst>
                                  <p:childTnLst>
                                    <p:set>
                                      <p:cBhvr>
                                        <p:cTn id="294" dur="1" fill="hold">
                                          <p:stCondLst>
                                            <p:cond delay="0"/>
                                          </p:stCondLst>
                                        </p:cTn>
                                        <p:tgtEl>
                                          <p:spTgt spid="109"/>
                                        </p:tgtEl>
                                        <p:attrNameLst>
                                          <p:attrName>style.visibility</p:attrName>
                                        </p:attrNameLst>
                                      </p:cBhvr>
                                      <p:to>
                                        <p:strVal val="visible"/>
                                      </p:to>
                                    </p:set>
                                    <p:animEffect transition="in" filter="barn(inVertical)">
                                      <p:cBhvr>
                                        <p:cTn id="295" dur="500"/>
                                        <p:tgtEl>
                                          <p:spTgt spid="109"/>
                                        </p:tgtEl>
                                      </p:cBhvr>
                                    </p:animEffect>
                                  </p:childTnLst>
                                </p:cTn>
                              </p:par>
                            </p:childTnLst>
                          </p:cTn>
                        </p:par>
                      </p:childTnLst>
                    </p:cTn>
                  </p:par>
                  <p:par>
                    <p:cTn id="296" fill="hold">
                      <p:stCondLst>
                        <p:cond delay="indefinite"/>
                      </p:stCondLst>
                      <p:childTnLst>
                        <p:par>
                          <p:cTn id="297" fill="hold">
                            <p:stCondLst>
                              <p:cond delay="0"/>
                            </p:stCondLst>
                            <p:childTnLst>
                              <p:par>
                                <p:cTn id="298" presetID="16" presetClass="entr" presetSubtype="21" fill="hold" nodeType="clickEffect">
                                  <p:stCondLst>
                                    <p:cond delay="0"/>
                                  </p:stCondLst>
                                  <p:childTnLst>
                                    <p:set>
                                      <p:cBhvr>
                                        <p:cTn id="299" dur="1" fill="hold">
                                          <p:stCondLst>
                                            <p:cond delay="0"/>
                                          </p:stCondLst>
                                        </p:cTn>
                                        <p:tgtEl>
                                          <p:spTgt spid="110"/>
                                        </p:tgtEl>
                                        <p:attrNameLst>
                                          <p:attrName>style.visibility</p:attrName>
                                        </p:attrNameLst>
                                      </p:cBhvr>
                                      <p:to>
                                        <p:strVal val="visible"/>
                                      </p:to>
                                    </p:set>
                                    <p:animEffect transition="in" filter="barn(inVertical)">
                                      <p:cBhvr>
                                        <p:cTn id="300" dur="500"/>
                                        <p:tgtEl>
                                          <p:spTgt spid="110"/>
                                        </p:tgtEl>
                                      </p:cBhvr>
                                    </p:animEffect>
                                  </p:childTnLst>
                                </p:cTn>
                              </p:par>
                            </p:childTnLst>
                          </p:cTn>
                        </p:par>
                      </p:childTnLst>
                    </p:cTn>
                  </p:par>
                  <p:par>
                    <p:cTn id="301" fill="hold">
                      <p:stCondLst>
                        <p:cond delay="indefinite"/>
                      </p:stCondLst>
                      <p:childTnLst>
                        <p:par>
                          <p:cTn id="302" fill="hold">
                            <p:stCondLst>
                              <p:cond delay="0"/>
                            </p:stCondLst>
                            <p:childTnLst>
                              <p:par>
                                <p:cTn id="303" presetID="16" presetClass="entr" presetSubtype="21" fill="hold" nodeType="clickEffect">
                                  <p:stCondLst>
                                    <p:cond delay="0"/>
                                  </p:stCondLst>
                                  <p:childTnLst>
                                    <p:set>
                                      <p:cBhvr>
                                        <p:cTn id="304" dur="1" fill="hold">
                                          <p:stCondLst>
                                            <p:cond delay="0"/>
                                          </p:stCondLst>
                                        </p:cTn>
                                        <p:tgtEl>
                                          <p:spTgt spid="115"/>
                                        </p:tgtEl>
                                        <p:attrNameLst>
                                          <p:attrName>style.visibility</p:attrName>
                                        </p:attrNameLst>
                                      </p:cBhvr>
                                      <p:to>
                                        <p:strVal val="visible"/>
                                      </p:to>
                                    </p:set>
                                    <p:animEffect transition="in" filter="barn(inVertical)">
                                      <p:cBhvr>
                                        <p:cTn id="305" dur="500"/>
                                        <p:tgtEl>
                                          <p:spTgt spid="115"/>
                                        </p:tgtEl>
                                      </p:cBhvr>
                                    </p:animEffect>
                                  </p:childTnLst>
                                </p:cTn>
                              </p:par>
                            </p:childTnLst>
                          </p:cTn>
                        </p:par>
                      </p:childTnLst>
                    </p:cTn>
                  </p:par>
                  <p:par>
                    <p:cTn id="306" fill="hold">
                      <p:stCondLst>
                        <p:cond delay="indefinite"/>
                      </p:stCondLst>
                      <p:childTnLst>
                        <p:par>
                          <p:cTn id="307" fill="hold">
                            <p:stCondLst>
                              <p:cond delay="0"/>
                            </p:stCondLst>
                            <p:childTnLst>
                              <p:par>
                                <p:cTn id="308" presetID="16" presetClass="entr" presetSubtype="21" fill="hold" nodeType="clickEffect">
                                  <p:stCondLst>
                                    <p:cond delay="0"/>
                                  </p:stCondLst>
                                  <p:childTnLst>
                                    <p:set>
                                      <p:cBhvr>
                                        <p:cTn id="309" dur="1" fill="hold">
                                          <p:stCondLst>
                                            <p:cond delay="0"/>
                                          </p:stCondLst>
                                        </p:cTn>
                                        <p:tgtEl>
                                          <p:spTgt spid="117"/>
                                        </p:tgtEl>
                                        <p:attrNameLst>
                                          <p:attrName>style.visibility</p:attrName>
                                        </p:attrNameLst>
                                      </p:cBhvr>
                                      <p:to>
                                        <p:strVal val="visible"/>
                                      </p:to>
                                    </p:set>
                                    <p:animEffect transition="in" filter="barn(inVertical)">
                                      <p:cBhvr>
                                        <p:cTn id="310" dur="500"/>
                                        <p:tgtEl>
                                          <p:spTgt spid="117"/>
                                        </p:tgtEl>
                                      </p:cBhvr>
                                    </p:animEffect>
                                  </p:childTnLst>
                                </p:cTn>
                              </p:par>
                            </p:childTnLst>
                          </p:cTn>
                        </p:par>
                      </p:childTnLst>
                    </p:cTn>
                  </p:par>
                  <p:par>
                    <p:cTn id="311" fill="hold">
                      <p:stCondLst>
                        <p:cond delay="indefinite"/>
                      </p:stCondLst>
                      <p:childTnLst>
                        <p:par>
                          <p:cTn id="312" fill="hold">
                            <p:stCondLst>
                              <p:cond delay="0"/>
                            </p:stCondLst>
                            <p:childTnLst>
                              <p:par>
                                <p:cTn id="313" presetID="16" presetClass="entr" presetSubtype="21" fill="hold" nodeType="clickEffect">
                                  <p:stCondLst>
                                    <p:cond delay="0"/>
                                  </p:stCondLst>
                                  <p:childTnLst>
                                    <p:set>
                                      <p:cBhvr>
                                        <p:cTn id="314" dur="1" fill="hold">
                                          <p:stCondLst>
                                            <p:cond delay="0"/>
                                          </p:stCondLst>
                                        </p:cTn>
                                        <p:tgtEl>
                                          <p:spTgt spid="118"/>
                                        </p:tgtEl>
                                        <p:attrNameLst>
                                          <p:attrName>style.visibility</p:attrName>
                                        </p:attrNameLst>
                                      </p:cBhvr>
                                      <p:to>
                                        <p:strVal val="visible"/>
                                      </p:to>
                                    </p:set>
                                    <p:animEffect transition="in" filter="barn(inVertical)">
                                      <p:cBhvr>
                                        <p:cTn id="315" dur="500"/>
                                        <p:tgtEl>
                                          <p:spTgt spid="118"/>
                                        </p:tgtEl>
                                      </p:cBhvr>
                                    </p:animEffect>
                                  </p:childTnLst>
                                </p:cTn>
                              </p:par>
                            </p:childTnLst>
                          </p:cTn>
                        </p:par>
                      </p:childTnLst>
                    </p:cTn>
                  </p:par>
                  <p:par>
                    <p:cTn id="316" fill="hold">
                      <p:stCondLst>
                        <p:cond delay="indefinite"/>
                      </p:stCondLst>
                      <p:childTnLst>
                        <p:par>
                          <p:cTn id="317" fill="hold">
                            <p:stCondLst>
                              <p:cond delay="0"/>
                            </p:stCondLst>
                            <p:childTnLst>
                              <p:par>
                                <p:cTn id="318" presetID="16" presetClass="entr" presetSubtype="21" fill="hold" nodeType="clickEffect">
                                  <p:stCondLst>
                                    <p:cond delay="0"/>
                                  </p:stCondLst>
                                  <p:childTnLst>
                                    <p:set>
                                      <p:cBhvr>
                                        <p:cTn id="319" dur="1" fill="hold">
                                          <p:stCondLst>
                                            <p:cond delay="0"/>
                                          </p:stCondLst>
                                        </p:cTn>
                                        <p:tgtEl>
                                          <p:spTgt spid="120"/>
                                        </p:tgtEl>
                                        <p:attrNameLst>
                                          <p:attrName>style.visibility</p:attrName>
                                        </p:attrNameLst>
                                      </p:cBhvr>
                                      <p:to>
                                        <p:strVal val="visible"/>
                                      </p:to>
                                    </p:set>
                                    <p:animEffect transition="in" filter="barn(inVertical)">
                                      <p:cBhvr>
                                        <p:cTn id="32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06203" y="8883026"/>
            <a:ext cx="1907805" cy="2184699"/>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18529"/>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the sentences in exercise 1 and pay attention to the stressed words/ syllables.</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grpSp>
        <p:nvGrpSpPr>
          <p:cNvPr id="6" name="Group 5">
            <a:extLst>
              <a:ext uri="{FF2B5EF4-FFF2-40B4-BE49-F238E27FC236}">
                <a16:creationId xmlns:a16="http://schemas.microsoft.com/office/drawing/2014/main" id="{B87DF68E-5A0F-4A39-BE08-DC2AF05ED09B}"/>
              </a:ext>
            </a:extLst>
          </p:cNvPr>
          <p:cNvGrpSpPr/>
          <p:nvPr/>
        </p:nvGrpSpPr>
        <p:grpSpPr>
          <a:xfrm>
            <a:off x="805405" y="1442461"/>
            <a:ext cx="17185816" cy="7981672"/>
            <a:chOff x="805405" y="1442461"/>
            <a:chExt cx="17185816" cy="7981672"/>
          </a:xfrm>
        </p:grpSpPr>
        <p:grpSp>
          <p:nvGrpSpPr>
            <p:cNvPr id="2" name="Group 1">
              <a:extLst>
                <a:ext uri="{FF2B5EF4-FFF2-40B4-BE49-F238E27FC236}">
                  <a16:creationId xmlns:a16="http://schemas.microsoft.com/office/drawing/2014/main" id="{A454B6AF-93B4-4074-B613-74BA18343349}"/>
                </a:ext>
              </a:extLst>
            </p:cNvPr>
            <p:cNvGrpSpPr/>
            <p:nvPr/>
          </p:nvGrpSpPr>
          <p:grpSpPr>
            <a:xfrm>
              <a:off x="805405" y="1442461"/>
              <a:ext cx="17185816" cy="7981672"/>
              <a:chOff x="797384" y="1670709"/>
              <a:chExt cx="17185816" cy="7981672"/>
            </a:xfrm>
          </p:grpSpPr>
          <p:sp>
            <p:nvSpPr>
              <p:cNvPr id="10" name="TextBox 9">
                <a:extLst>
                  <a:ext uri="{FF2B5EF4-FFF2-40B4-BE49-F238E27FC236}">
                    <a16:creationId xmlns:a16="http://schemas.microsoft.com/office/drawing/2014/main" id="{0640D74A-E99E-40D2-AE44-D6E9740DA4DB}"/>
                  </a:ext>
                </a:extLst>
              </p:cNvPr>
              <p:cNvSpPr txBox="1"/>
              <p:nvPr/>
            </p:nvSpPr>
            <p:spPr>
              <a:xfrm>
                <a:off x="797384" y="1670709"/>
                <a:ext cx="17185816" cy="7981672"/>
              </a:xfrm>
              <a:prstGeom prst="rect">
                <a:avLst/>
              </a:prstGeom>
              <a:noFill/>
            </p:spPr>
            <p:txBody>
              <a:bodyPr wrap="square">
                <a:spAutoFit/>
              </a:bodyPr>
              <a:lstStyle/>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0.</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If there is a rubbish </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bin</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in every </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class</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class</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room will be</a:t>
                </a:r>
                <a:r>
                  <a:rPr lang="en-US" sz="38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come clean</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er.</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182370" algn="l"/>
                  </a:tabLst>
                </a:pPr>
                <a:r>
                  <a:rPr lang="en-US" sz="3800" b="1">
                    <a:effectLst/>
                    <a:latin typeface="Calibri" panose="020F0502020204030204" pitchFamily="34" charset="0"/>
                    <a:ea typeface="Cambria" panose="02040503050406030204" pitchFamily="18" charset="0"/>
                    <a:cs typeface="Cambria" panose="02040503050406030204" pitchFamily="18" charset="0"/>
                  </a:rPr>
                  <a:t>1.</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“Don’t throw rubbish into the river because you will make it dirty.”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189990" algn="l"/>
                  </a:tabLst>
                </a:pPr>
                <a:r>
                  <a:rPr lang="en-US" sz="3800" b="1">
                    <a:effectLst/>
                    <a:latin typeface="Calibri" panose="020F0502020204030204" pitchFamily="34" charset="0"/>
                    <a:ea typeface="Cambria" panose="02040503050406030204" pitchFamily="18" charset="0"/>
                    <a:cs typeface="Cambria" panose="02040503050406030204" pitchFamily="18" charset="0"/>
                  </a:rPr>
                  <a:t>2.</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If we use less paper, we will save a lot of trees.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3.</a:t>
                </a:r>
                <a:r>
                  <a:rPr lang="en-US" sz="3800">
                    <a:effectLst/>
                    <a:latin typeface="Calibri" panose="020F0502020204030204" pitchFamily="34" charset="0"/>
                    <a:ea typeface="Calibri" panose="020F0502020204030204" pitchFamily="34" charset="0"/>
                    <a:cs typeface="Calibri" panose="020F0502020204030204" pitchFamily="34" charset="0"/>
                  </a:rPr>
                  <a:t>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“Why do you often forget to turn off the lights when you go out of the classroom?”</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4.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can we do to reduce air pollution?”</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5.</a:t>
                </a:r>
                <a:r>
                  <a:rPr lang="en-US" sz="3800">
                    <a:effectLst/>
                    <a:latin typeface="Calibri" panose="020F0502020204030204" pitchFamily="34" charset="0"/>
                    <a:ea typeface="Calibri" panose="020F0502020204030204" pitchFamily="34" charset="0"/>
                    <a:cs typeface="Calibri" panose="020F0502020204030204" pitchFamily="34" charset="0"/>
                  </a:rPr>
                  <a:t>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You can save money while shopping by only buying what you need</a:t>
                </a:r>
                <a:r>
                  <a:rPr lang="en-US" sz="3800">
                    <a:effectLst/>
                    <a:latin typeface="Calibri" panose="020F0502020204030204" pitchFamily="34" charset="0"/>
                    <a:ea typeface="Calibri" panose="020F0502020204030204" pitchFamily="34" charset="0"/>
                    <a:cs typeface="Calibri" panose="020F0502020204030204" pitchFamily="34" charset="0"/>
                  </a:rPr>
                  <a:t>.</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800" b="1">
                    <a:effectLst/>
                    <a:latin typeface="Calibri" panose="020F0502020204030204" pitchFamily="34" charset="0"/>
                    <a:ea typeface="Calibri" panose="020F0502020204030204" pitchFamily="34" charset="0"/>
                    <a:cs typeface="Calibri" panose="020F0502020204030204" pitchFamily="34" charset="0"/>
                  </a:rPr>
                  <a:t>6.</a:t>
                </a:r>
                <a:r>
                  <a:rPr lang="en-US" sz="3800">
                    <a:effectLst/>
                    <a:latin typeface="Calibri" panose="020F0502020204030204" pitchFamily="34" charset="0"/>
                    <a:ea typeface="Calibri" panose="020F0502020204030204" pitchFamily="34" charset="0"/>
                    <a:cs typeface="Calibri" panose="020F0502020204030204" pitchFamily="34" charset="0"/>
                  </a:rPr>
                  <a:t> </a:t>
                </a:r>
                <a:r>
                  <a:rPr lang="en-US" sz="380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 reuse, recycle” is said to encourage people to waste less, by using less and using things again, in order to protect the environment</a:t>
                </a:r>
                <a:r>
                  <a:rPr lang="en-US" sz="3800">
                    <a:effectLst/>
                    <a:latin typeface="Calibri" panose="020F0502020204030204" pitchFamily="34" charset="0"/>
                    <a:ea typeface="Calibri" panose="020F0502020204030204" pitchFamily="34" charset="0"/>
                    <a:cs typeface="Calibri" panose="020F0502020204030204" pitchFamily="34" charset="0"/>
                  </a:rPr>
                  <a:t>.</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7.</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Please collect all the recyclable materials, and take them to the recycling factory.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This newspaper is made of recycled paper.</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If we all use reusable bags, we’ll help the environment.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31190" algn="l"/>
                  </a:tabLst>
                </a:pPr>
                <a:r>
                  <a:rPr lang="en-US" sz="3800" b="1">
                    <a:effectLst/>
                    <a:latin typeface="Calibri" panose="020F0502020204030204" pitchFamily="34" charset="0"/>
                    <a:ea typeface="Cambria" panose="02040503050406030204" pitchFamily="18" charset="0"/>
                    <a:cs typeface="Cambria" panose="02040503050406030204" pitchFamily="18" charset="0"/>
                  </a:rPr>
                  <a:t>10.</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These three Rs stand for: reduce, reuse, and recycle.</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cxnSp>
            <p:nvCxnSpPr>
              <p:cNvPr id="11" name="Straight Connector 10">
                <a:extLst>
                  <a:ext uri="{FF2B5EF4-FFF2-40B4-BE49-F238E27FC236}">
                    <a16:creationId xmlns:a16="http://schemas.microsoft.com/office/drawing/2014/main" id="{92F68052-9BAD-4D0D-8C2C-3D1424F2222A}"/>
                  </a:ext>
                </a:extLst>
              </p:cNvPr>
              <p:cNvCxnSpPr>
                <a:cxnSpLocks/>
              </p:cNvCxnSpPr>
              <p:nvPr/>
            </p:nvCxnSpPr>
            <p:spPr>
              <a:xfrm>
                <a:off x="1500077"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3EB6D5E-0F80-44D9-8110-47C3C428D1BA}"/>
                  </a:ext>
                </a:extLst>
              </p:cNvPr>
              <p:cNvCxnSpPr>
                <a:cxnSpLocks/>
              </p:cNvCxnSpPr>
              <p:nvPr/>
            </p:nvCxnSpPr>
            <p:spPr>
              <a:xfrm>
                <a:off x="2819400"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B6EC4E-8AD2-4CA3-8390-450096E479B9}"/>
                  </a:ext>
                </a:extLst>
              </p:cNvPr>
              <p:cNvCxnSpPr>
                <a:cxnSpLocks/>
              </p:cNvCxnSpPr>
              <p:nvPr/>
            </p:nvCxnSpPr>
            <p:spPr>
              <a:xfrm>
                <a:off x="4064738" y="2933700"/>
                <a:ext cx="5072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5BE345-93B1-49A5-B9E6-2C53DF09BEC7}"/>
                  </a:ext>
                </a:extLst>
              </p:cNvPr>
              <p:cNvCxnSpPr>
                <a:cxnSpLocks/>
              </p:cNvCxnSpPr>
              <p:nvPr/>
            </p:nvCxnSpPr>
            <p:spPr>
              <a:xfrm>
                <a:off x="7162800" y="29337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924CFD-1C87-4340-977E-FD1ACCAA36C1}"/>
                  </a:ext>
                </a:extLst>
              </p:cNvPr>
              <p:cNvCxnSpPr>
                <a:cxnSpLocks/>
              </p:cNvCxnSpPr>
              <p:nvPr/>
            </p:nvCxnSpPr>
            <p:spPr>
              <a:xfrm>
                <a:off x="11734800"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A5D234-978B-420B-860A-508036D5EF29}"/>
                  </a:ext>
                </a:extLst>
              </p:cNvPr>
              <p:cNvCxnSpPr>
                <a:cxnSpLocks/>
              </p:cNvCxnSpPr>
              <p:nvPr/>
            </p:nvCxnSpPr>
            <p:spPr>
              <a:xfrm>
                <a:off x="13182600" y="2933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5DC121-FC50-4A40-B932-8E1BF877132B}"/>
                  </a:ext>
                </a:extLst>
              </p:cNvPr>
              <p:cNvCxnSpPr>
                <a:cxnSpLocks/>
              </p:cNvCxnSpPr>
              <p:nvPr/>
            </p:nvCxnSpPr>
            <p:spPr>
              <a:xfrm>
                <a:off x="2514600" y="3619500"/>
                <a:ext cx="609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5225C7E-BCA7-4476-9052-5F443E05F76B}"/>
                  </a:ext>
                </a:extLst>
              </p:cNvPr>
              <p:cNvCxnSpPr>
                <a:cxnSpLocks/>
              </p:cNvCxnSpPr>
              <p:nvPr/>
            </p:nvCxnSpPr>
            <p:spPr>
              <a:xfrm>
                <a:off x="4076700" y="363855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B47D52-7F54-4A03-9059-E2A814EBA809}"/>
                  </a:ext>
                </a:extLst>
              </p:cNvPr>
              <p:cNvCxnSpPr>
                <a:cxnSpLocks/>
              </p:cNvCxnSpPr>
              <p:nvPr/>
            </p:nvCxnSpPr>
            <p:spPr>
              <a:xfrm>
                <a:off x="6858000" y="363855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E2C1B2-55D1-4B55-970C-6ED9074EBEA8}"/>
                  </a:ext>
                </a:extLst>
              </p:cNvPr>
              <p:cNvCxnSpPr>
                <a:cxnSpLocks/>
              </p:cNvCxnSpPr>
              <p:nvPr/>
            </p:nvCxnSpPr>
            <p:spPr>
              <a:xfrm>
                <a:off x="9448800" y="363855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FE946E-CD6C-4F6D-9995-2AB1FF7FD34F}"/>
                  </a:ext>
                </a:extLst>
              </p:cNvPr>
              <p:cNvCxnSpPr>
                <a:cxnSpLocks/>
              </p:cNvCxnSpPr>
              <p:nvPr/>
            </p:nvCxnSpPr>
            <p:spPr>
              <a:xfrm>
                <a:off x="1500077"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31F0C84-30C1-4468-8A13-2837A16131EF}"/>
                  </a:ext>
                </a:extLst>
              </p:cNvPr>
              <p:cNvCxnSpPr>
                <a:cxnSpLocks/>
              </p:cNvCxnSpPr>
              <p:nvPr/>
            </p:nvCxnSpPr>
            <p:spPr>
              <a:xfrm>
                <a:off x="4064738"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3D3DE89-0DAE-4749-8809-6DB9D940759A}"/>
                  </a:ext>
                </a:extLst>
              </p:cNvPr>
              <p:cNvCxnSpPr>
                <a:cxnSpLocks/>
              </p:cNvCxnSpPr>
              <p:nvPr/>
            </p:nvCxnSpPr>
            <p:spPr>
              <a:xfrm>
                <a:off x="5715000" y="4305300"/>
                <a:ext cx="4811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4A7658-F707-4D46-BCE9-E5A1239816F6}"/>
                  </a:ext>
                </a:extLst>
              </p:cNvPr>
              <p:cNvCxnSpPr>
                <a:cxnSpLocks/>
              </p:cNvCxnSpPr>
              <p:nvPr/>
            </p:nvCxnSpPr>
            <p:spPr>
              <a:xfrm>
                <a:off x="6858000"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BB35171-93AF-4AE8-BAF2-91F61ECFFD22}"/>
                  </a:ext>
                </a:extLst>
              </p:cNvPr>
              <p:cNvCxnSpPr>
                <a:cxnSpLocks/>
              </p:cNvCxnSpPr>
              <p:nvPr/>
            </p:nvCxnSpPr>
            <p:spPr>
              <a:xfrm>
                <a:off x="9296400" y="43053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99868C-FC81-480A-827F-5F9B315B7826}"/>
                  </a:ext>
                </a:extLst>
              </p:cNvPr>
              <p:cNvCxnSpPr>
                <a:cxnSpLocks/>
              </p:cNvCxnSpPr>
              <p:nvPr/>
            </p:nvCxnSpPr>
            <p:spPr>
              <a:xfrm>
                <a:off x="6629400" y="5600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96317D-732A-4C7C-9011-7D9BBB71D940}"/>
                  </a:ext>
                </a:extLst>
              </p:cNvPr>
              <p:cNvCxnSpPr>
                <a:cxnSpLocks/>
              </p:cNvCxnSpPr>
              <p:nvPr/>
            </p:nvCxnSpPr>
            <p:spPr>
              <a:xfrm>
                <a:off x="1500077" y="49149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83C91E-1541-4F81-BF32-2E380C28EA20}"/>
                  </a:ext>
                </a:extLst>
              </p:cNvPr>
              <p:cNvCxnSpPr>
                <a:cxnSpLocks/>
              </p:cNvCxnSpPr>
              <p:nvPr/>
            </p:nvCxnSpPr>
            <p:spPr>
              <a:xfrm>
                <a:off x="5843477" y="4914900"/>
                <a:ext cx="7859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40E5AC-84F4-4570-A363-0EAD121CB826}"/>
                  </a:ext>
                </a:extLst>
              </p:cNvPr>
              <p:cNvCxnSpPr>
                <a:cxnSpLocks/>
              </p:cNvCxnSpPr>
              <p:nvPr/>
            </p:nvCxnSpPr>
            <p:spPr>
              <a:xfrm>
                <a:off x="6769838" y="4914900"/>
                <a:ext cx="3929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1FE25F-D765-4943-A336-8E58E173E4D9}"/>
                  </a:ext>
                </a:extLst>
              </p:cNvPr>
              <p:cNvCxnSpPr>
                <a:cxnSpLocks/>
              </p:cNvCxnSpPr>
              <p:nvPr/>
            </p:nvCxnSpPr>
            <p:spPr>
              <a:xfrm>
                <a:off x="8001000" y="4914900"/>
                <a:ext cx="533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95253CB-78D9-4F33-A0FB-51F14763E97C}"/>
                  </a:ext>
                </a:extLst>
              </p:cNvPr>
              <p:cNvCxnSpPr>
                <a:cxnSpLocks/>
              </p:cNvCxnSpPr>
              <p:nvPr/>
            </p:nvCxnSpPr>
            <p:spPr>
              <a:xfrm>
                <a:off x="4248150" y="4914900"/>
                <a:ext cx="533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981BAC-96F5-47EC-AACC-A82260ADB09D}"/>
                  </a:ext>
                </a:extLst>
              </p:cNvPr>
              <p:cNvCxnSpPr>
                <a:cxnSpLocks/>
              </p:cNvCxnSpPr>
              <p:nvPr/>
            </p:nvCxnSpPr>
            <p:spPr>
              <a:xfrm>
                <a:off x="2985977" y="5600700"/>
                <a:ext cx="8240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383D79-9576-4CB7-8F03-A56862AC577B}"/>
                  </a:ext>
                </a:extLst>
              </p:cNvPr>
              <p:cNvCxnSpPr>
                <a:cxnSpLocks/>
              </p:cNvCxnSpPr>
              <p:nvPr/>
            </p:nvCxnSpPr>
            <p:spPr>
              <a:xfrm>
                <a:off x="3988538" y="5600700"/>
                <a:ext cx="5072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C48E6D5-2C70-4057-BCBD-4B11638F44CB}"/>
                  </a:ext>
                </a:extLst>
              </p:cNvPr>
              <p:cNvCxnSpPr>
                <a:cxnSpLocks/>
              </p:cNvCxnSpPr>
              <p:nvPr/>
            </p:nvCxnSpPr>
            <p:spPr>
              <a:xfrm>
                <a:off x="9956061" y="5581650"/>
                <a:ext cx="7881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562344-63B8-4A36-B4BF-984C687EF36C}"/>
                  </a:ext>
                </a:extLst>
              </p:cNvPr>
              <p:cNvCxnSpPr>
                <a:cxnSpLocks/>
              </p:cNvCxnSpPr>
              <p:nvPr/>
            </p:nvCxnSpPr>
            <p:spPr>
              <a:xfrm>
                <a:off x="11430000" y="56388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E3E30D6-0A79-42D1-9FD3-3A6EA4911378}"/>
                  </a:ext>
                </a:extLst>
              </p:cNvPr>
              <p:cNvCxnSpPr>
                <a:cxnSpLocks/>
              </p:cNvCxnSpPr>
              <p:nvPr/>
            </p:nvCxnSpPr>
            <p:spPr>
              <a:xfrm>
                <a:off x="13411200" y="56007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15FC70-0DD8-4B0E-9701-3EDE4B49BA05}"/>
                  </a:ext>
                </a:extLst>
              </p:cNvPr>
              <p:cNvCxnSpPr>
                <a:cxnSpLocks/>
              </p:cNvCxnSpPr>
              <p:nvPr/>
            </p:nvCxnSpPr>
            <p:spPr>
              <a:xfrm>
                <a:off x="2007338" y="6286500"/>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CA8310-CF75-45B7-A38E-E4928BB9C778}"/>
                  </a:ext>
                </a:extLst>
              </p:cNvPr>
              <p:cNvCxnSpPr>
                <a:cxnSpLocks/>
              </p:cNvCxnSpPr>
              <p:nvPr/>
            </p:nvCxnSpPr>
            <p:spPr>
              <a:xfrm>
                <a:off x="3657600" y="6286500"/>
                <a:ext cx="754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544671-4475-413B-B93B-C78BE21654D0}"/>
                  </a:ext>
                </a:extLst>
              </p:cNvPr>
              <p:cNvCxnSpPr>
                <a:cxnSpLocks/>
              </p:cNvCxnSpPr>
              <p:nvPr/>
            </p:nvCxnSpPr>
            <p:spPr>
              <a:xfrm>
                <a:off x="5079261" y="6286500"/>
                <a:ext cx="9405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898D46-8137-40B1-AA18-9090D985C9DF}"/>
                  </a:ext>
                </a:extLst>
              </p:cNvPr>
              <p:cNvCxnSpPr>
                <a:cxnSpLocks/>
              </p:cNvCxnSpPr>
              <p:nvPr/>
            </p:nvCxnSpPr>
            <p:spPr>
              <a:xfrm>
                <a:off x="8534400" y="6267450"/>
                <a:ext cx="9405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36D59C7-E499-4D3A-8C2F-E0AA9746C18C}"/>
                  </a:ext>
                </a:extLst>
              </p:cNvPr>
              <p:cNvCxnSpPr>
                <a:cxnSpLocks/>
              </p:cNvCxnSpPr>
              <p:nvPr/>
            </p:nvCxnSpPr>
            <p:spPr>
              <a:xfrm>
                <a:off x="10310923" y="6286500"/>
                <a:ext cx="7380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C0D3EFB-AD97-484A-9D42-F81371901DF4}"/>
                  </a:ext>
                </a:extLst>
              </p:cNvPr>
              <p:cNvCxnSpPr>
                <a:cxnSpLocks/>
              </p:cNvCxnSpPr>
              <p:nvPr/>
            </p:nvCxnSpPr>
            <p:spPr>
              <a:xfrm>
                <a:off x="12470661" y="6305550"/>
                <a:ext cx="9405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615F7D-93C2-481F-A9C6-B23401CA5D90}"/>
                  </a:ext>
                </a:extLst>
              </p:cNvPr>
              <p:cNvCxnSpPr>
                <a:cxnSpLocks/>
              </p:cNvCxnSpPr>
              <p:nvPr/>
            </p:nvCxnSpPr>
            <p:spPr>
              <a:xfrm>
                <a:off x="15163800" y="6286500"/>
                <a:ext cx="228600" cy="190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536F47-FD13-4CFE-8046-0D25E32B7A74}"/>
                  </a:ext>
                </a:extLst>
              </p:cNvPr>
              <p:cNvCxnSpPr>
                <a:cxnSpLocks/>
              </p:cNvCxnSpPr>
              <p:nvPr/>
            </p:nvCxnSpPr>
            <p:spPr>
              <a:xfrm>
                <a:off x="877407" y="6819900"/>
                <a:ext cx="2655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1F8F003-AACA-4731-AF40-95DCD822E5FA}"/>
                  </a:ext>
                </a:extLst>
              </p:cNvPr>
              <p:cNvCxnSpPr>
                <a:cxnSpLocks/>
              </p:cNvCxnSpPr>
              <p:nvPr/>
            </p:nvCxnSpPr>
            <p:spPr>
              <a:xfrm>
                <a:off x="2007338" y="6819900"/>
                <a:ext cx="1116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7E14FE7-CAF3-4E94-9FA3-8F8D242D8FD9}"/>
                  </a:ext>
                </a:extLst>
              </p:cNvPr>
              <p:cNvCxnSpPr>
                <a:cxnSpLocks/>
              </p:cNvCxnSpPr>
              <p:nvPr/>
            </p:nvCxnSpPr>
            <p:spPr>
              <a:xfrm>
                <a:off x="6703384" y="6819900"/>
                <a:ext cx="7642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C6AAF91-A9F2-41AA-8021-F3DB6127EE25}"/>
                  </a:ext>
                </a:extLst>
              </p:cNvPr>
              <p:cNvCxnSpPr>
                <a:cxnSpLocks/>
              </p:cNvCxnSpPr>
              <p:nvPr/>
            </p:nvCxnSpPr>
            <p:spPr>
              <a:xfrm>
                <a:off x="3206205" y="7505700"/>
                <a:ext cx="7642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FD7408C-1CE2-4FDA-97BB-A530515471CE}"/>
                  </a:ext>
                </a:extLst>
              </p:cNvPr>
              <p:cNvCxnSpPr>
                <a:cxnSpLocks/>
              </p:cNvCxnSpPr>
              <p:nvPr/>
            </p:nvCxnSpPr>
            <p:spPr>
              <a:xfrm>
                <a:off x="5865184" y="7581900"/>
                <a:ext cx="4594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F91E790-C646-4BFE-92C3-B53E46FF0F81}"/>
                  </a:ext>
                </a:extLst>
              </p:cNvPr>
              <p:cNvCxnSpPr>
                <a:cxnSpLocks/>
              </p:cNvCxnSpPr>
              <p:nvPr/>
            </p:nvCxnSpPr>
            <p:spPr>
              <a:xfrm>
                <a:off x="8153400" y="7505700"/>
                <a:ext cx="4594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DCDCBF9-EAF2-4302-BCF7-48FF315A514B}"/>
                  </a:ext>
                </a:extLst>
              </p:cNvPr>
              <p:cNvCxnSpPr>
                <a:cxnSpLocks/>
              </p:cNvCxnSpPr>
              <p:nvPr/>
            </p:nvCxnSpPr>
            <p:spPr>
              <a:xfrm>
                <a:off x="10463323" y="7547811"/>
                <a:ext cx="7380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78AF59-6B5D-4D21-B82E-850484DF6981}"/>
                  </a:ext>
                </a:extLst>
              </p:cNvPr>
              <p:cNvCxnSpPr>
                <a:cxnSpLocks/>
              </p:cNvCxnSpPr>
              <p:nvPr/>
            </p:nvCxnSpPr>
            <p:spPr>
              <a:xfrm>
                <a:off x="14197123" y="7523748"/>
                <a:ext cx="5094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247766-FAF3-4B53-8298-13DC7A0DC49F}"/>
                  </a:ext>
                </a:extLst>
              </p:cNvPr>
              <p:cNvCxnSpPr>
                <a:cxnSpLocks/>
              </p:cNvCxnSpPr>
              <p:nvPr/>
            </p:nvCxnSpPr>
            <p:spPr>
              <a:xfrm>
                <a:off x="15773400" y="7523748"/>
                <a:ext cx="5094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9AA2953-924A-4CF9-A1BF-3942992CE01A}"/>
                  </a:ext>
                </a:extLst>
              </p:cNvPr>
              <p:cNvCxnSpPr>
                <a:cxnSpLocks/>
              </p:cNvCxnSpPr>
              <p:nvPr/>
            </p:nvCxnSpPr>
            <p:spPr>
              <a:xfrm>
                <a:off x="2257645" y="8175215"/>
                <a:ext cx="1990505" cy="180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CB37BE0-DF62-4F84-8935-80C9FF7FE0F5}"/>
                  </a:ext>
                </a:extLst>
              </p:cNvPr>
              <p:cNvCxnSpPr>
                <a:cxnSpLocks/>
              </p:cNvCxnSpPr>
              <p:nvPr/>
            </p:nvCxnSpPr>
            <p:spPr>
              <a:xfrm>
                <a:off x="14824840" y="8193263"/>
                <a:ext cx="5094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6EF1C01-6523-4AC7-9491-E9DD163890D4}"/>
                  </a:ext>
                </a:extLst>
              </p:cNvPr>
              <p:cNvCxnSpPr>
                <a:cxnSpLocks/>
              </p:cNvCxnSpPr>
              <p:nvPr/>
            </p:nvCxnSpPr>
            <p:spPr>
              <a:xfrm>
                <a:off x="4902938" y="8227351"/>
                <a:ext cx="1116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C153A2-6877-4536-8CC7-065019BB368A}"/>
                  </a:ext>
                </a:extLst>
              </p:cNvPr>
              <p:cNvCxnSpPr>
                <a:cxnSpLocks/>
              </p:cNvCxnSpPr>
              <p:nvPr/>
            </p:nvCxnSpPr>
            <p:spPr>
              <a:xfrm>
                <a:off x="7085492" y="8227351"/>
                <a:ext cx="382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FC3EB13-A7E9-4E10-B1CE-F40E96D95675}"/>
                  </a:ext>
                </a:extLst>
              </p:cNvPr>
              <p:cNvCxnSpPr>
                <a:cxnSpLocks/>
              </p:cNvCxnSpPr>
              <p:nvPr/>
            </p:nvCxnSpPr>
            <p:spPr>
              <a:xfrm>
                <a:off x="8421762" y="8227351"/>
                <a:ext cx="382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9E2D5A-3350-4869-B899-F6386955E150}"/>
                  </a:ext>
                </a:extLst>
              </p:cNvPr>
              <p:cNvCxnSpPr>
                <a:cxnSpLocks/>
              </p:cNvCxnSpPr>
              <p:nvPr/>
            </p:nvCxnSpPr>
            <p:spPr>
              <a:xfrm>
                <a:off x="4189892" y="8801100"/>
                <a:ext cx="3059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4DBCC01-A3C2-477D-8FBC-C3F11EAC8D27}"/>
                  </a:ext>
                </a:extLst>
              </p:cNvPr>
              <p:cNvCxnSpPr>
                <a:cxnSpLocks/>
              </p:cNvCxnSpPr>
              <p:nvPr/>
            </p:nvCxnSpPr>
            <p:spPr>
              <a:xfrm>
                <a:off x="5586522" y="8801100"/>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4919D1C-0FE3-49A1-BA2D-CA4FF11F56D8}"/>
                  </a:ext>
                </a:extLst>
              </p:cNvPr>
              <p:cNvCxnSpPr>
                <a:cxnSpLocks/>
              </p:cNvCxnSpPr>
              <p:nvPr/>
            </p:nvCxnSpPr>
            <p:spPr>
              <a:xfrm>
                <a:off x="7722338" y="8801100"/>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8A727A-BEDE-4EBC-898D-8C5822AD2BF5}"/>
                  </a:ext>
                </a:extLst>
              </p:cNvPr>
              <p:cNvCxnSpPr>
                <a:cxnSpLocks/>
              </p:cNvCxnSpPr>
              <p:nvPr/>
            </p:nvCxnSpPr>
            <p:spPr>
              <a:xfrm>
                <a:off x="9956061" y="8801100"/>
                <a:ext cx="354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7EA16D8-3119-4009-8035-B00B49A93181}"/>
                  </a:ext>
                </a:extLst>
              </p:cNvPr>
              <p:cNvCxnSpPr>
                <a:cxnSpLocks/>
              </p:cNvCxnSpPr>
              <p:nvPr/>
            </p:nvCxnSpPr>
            <p:spPr>
              <a:xfrm>
                <a:off x="1600200" y="9486900"/>
                <a:ext cx="11168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3E9B9E1-B27C-4E01-80D1-555DF90CA6A7}"/>
                  </a:ext>
                </a:extLst>
              </p:cNvPr>
              <p:cNvCxnSpPr>
                <a:cxnSpLocks/>
              </p:cNvCxnSpPr>
              <p:nvPr/>
            </p:nvCxnSpPr>
            <p:spPr>
              <a:xfrm>
                <a:off x="2871676" y="9486900"/>
                <a:ext cx="9622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D156402-B4F0-43B5-8F27-877B92EABCFE}"/>
                  </a:ext>
                </a:extLst>
              </p:cNvPr>
              <p:cNvCxnSpPr>
                <a:cxnSpLocks/>
              </p:cNvCxnSpPr>
              <p:nvPr/>
            </p:nvCxnSpPr>
            <p:spPr>
              <a:xfrm>
                <a:off x="4076700" y="9486900"/>
                <a:ext cx="419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79DC135-CE83-466E-B4FD-FAB191EA376F}"/>
                  </a:ext>
                </a:extLst>
              </p:cNvPr>
              <p:cNvCxnSpPr>
                <a:cxnSpLocks/>
              </p:cNvCxnSpPr>
              <p:nvPr/>
            </p:nvCxnSpPr>
            <p:spPr>
              <a:xfrm>
                <a:off x="4696044" y="9480884"/>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72D1149-59F1-4918-BEDF-CB6DC700215B}"/>
                  </a:ext>
                </a:extLst>
              </p:cNvPr>
              <p:cNvCxnSpPr>
                <a:cxnSpLocks/>
              </p:cNvCxnSpPr>
              <p:nvPr/>
            </p:nvCxnSpPr>
            <p:spPr>
              <a:xfrm>
                <a:off x="7030170" y="9480884"/>
                <a:ext cx="890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A5D37A2-8427-499F-AE22-1B0613A8E1B4}"/>
                  </a:ext>
                </a:extLst>
              </p:cNvPr>
              <p:cNvCxnSpPr>
                <a:cxnSpLocks/>
              </p:cNvCxnSpPr>
              <p:nvPr/>
            </p:nvCxnSpPr>
            <p:spPr>
              <a:xfrm>
                <a:off x="8584461" y="9480884"/>
                <a:ext cx="7119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90C0EC1-E6BA-4C42-BCB2-3BB1B4FE045D}"/>
                  </a:ext>
                </a:extLst>
              </p:cNvPr>
              <p:cNvCxnSpPr>
                <a:cxnSpLocks/>
              </p:cNvCxnSpPr>
              <p:nvPr/>
            </p:nvCxnSpPr>
            <p:spPr>
              <a:xfrm>
                <a:off x="10744200" y="9480884"/>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E5DF3640-54D2-4D26-87AB-9745A7F6296D}"/>
                </a:ext>
              </a:extLst>
            </p:cNvPr>
            <p:cNvCxnSpPr>
              <a:cxnSpLocks/>
            </p:cNvCxnSpPr>
            <p:nvPr/>
          </p:nvCxnSpPr>
          <p:spPr>
            <a:xfrm>
              <a:off x="15171821" y="4077052"/>
              <a:ext cx="101452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575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33755" y="2012615"/>
            <a:ext cx="18032190" cy="2072302"/>
            <a:chOff x="2317470" y="2409492"/>
            <a:chExt cx="14483436" cy="2072302"/>
          </a:xfrm>
        </p:grpSpPr>
        <p:sp>
          <p:nvSpPr>
            <p:cNvPr id="6" name="Freeform 6"/>
            <p:cNvSpPr/>
            <p:nvPr/>
          </p:nvSpPr>
          <p:spPr>
            <a:xfrm rot="21079900">
              <a:off x="2317470" y="2409492"/>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512470" y="2468277"/>
              <a:ext cx="14045585" cy="1671611"/>
            </a:xfrm>
            <a:prstGeom prst="rect">
              <a:avLst/>
            </a:prstGeom>
          </p:spPr>
          <p:txBody>
            <a:bodyPr wrap="square" lIns="0" tIns="0" rIns="0" bIns="0" rtlCol="0" anchor="t">
              <a:spAutoFit/>
            </a:bodyPr>
            <a:lstStyle/>
            <a:p>
              <a:pPr algn="ctr">
                <a:lnSpc>
                  <a:spcPts val="14523"/>
                </a:lnSpc>
              </a:pPr>
              <a:r>
                <a:rPr lang="en-US" sz="7200" spc="431">
                  <a:solidFill>
                    <a:srgbClr val="FFFFFF"/>
                  </a:solidFill>
                  <a:latin typeface="Wedges"/>
                </a:rPr>
                <a:t>PART 3. COMMUNICATION SKILLS</a:t>
              </a:r>
              <a:endParaRPr lang="en-US" sz="72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189475" y="5364416"/>
            <a:ext cx="12517981"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 LISTENING</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919223" y="-457855"/>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87876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C37120F-F4CC-E94C-AD13-3BA6D48F76B2}"/>
              </a:ext>
            </a:extLst>
          </p:cNvPr>
          <p:cNvSpPr txBox="1"/>
          <p:nvPr/>
        </p:nvSpPr>
        <p:spPr>
          <a:xfrm>
            <a:off x="10391931" y="8727061"/>
            <a:ext cx="2857500" cy="369332"/>
          </a:xfrm>
          <a:prstGeom prst="rect">
            <a:avLst/>
          </a:prstGeom>
          <a:noFill/>
        </p:spPr>
        <p:txBody>
          <a:bodyPr wrap="square" rtlCol="0">
            <a:spAutoFit/>
          </a:bodyPr>
          <a:lstStyle/>
          <a:p>
            <a:r>
              <a:rPr lang="en-US" dirty="0"/>
              <a:t>CT: 0869444191</a:t>
            </a:r>
          </a:p>
        </p:txBody>
      </p:sp>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 name="Group 3"/>
          <p:cNvGrpSpPr/>
          <p:nvPr/>
        </p:nvGrpSpPr>
        <p:grpSpPr>
          <a:xfrm>
            <a:off x="609600"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8">
            <a:extLst>
              <a:ext uri="{FF2B5EF4-FFF2-40B4-BE49-F238E27FC236}">
                <a16:creationId xmlns:a16="http://schemas.microsoft.com/office/drawing/2014/main" id="{2F4513E2-E15C-48C0-BC23-1BADC1F74824}"/>
              </a:ext>
            </a:extLst>
          </p:cNvPr>
          <p:cNvSpPr txBox="1"/>
          <p:nvPr/>
        </p:nvSpPr>
        <p:spPr>
          <a:xfrm>
            <a:off x="-587708" y="820398"/>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7. natural resource (n): </a:t>
            </a:r>
          </a:p>
        </p:txBody>
      </p:sp>
      <p:sp>
        <p:nvSpPr>
          <p:cNvPr id="20" name="TextBox 8">
            <a:extLst>
              <a:ext uri="{FF2B5EF4-FFF2-40B4-BE49-F238E27FC236}">
                <a16:creationId xmlns:a16="http://schemas.microsoft.com/office/drawing/2014/main" id="{8B7ABD12-2B5B-4200-BD7B-D0F77476DC6C}"/>
              </a:ext>
            </a:extLst>
          </p:cNvPr>
          <p:cNvSpPr txBox="1"/>
          <p:nvPr/>
        </p:nvSpPr>
        <p:spPr>
          <a:xfrm>
            <a:off x="9144000" y="797682"/>
            <a:ext cx="6009997"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8. noise pollution (n): </a:t>
            </a:r>
          </a:p>
        </p:txBody>
      </p:sp>
      <p:sp>
        <p:nvSpPr>
          <p:cNvPr id="21" name="Rectangle 20">
            <a:extLst>
              <a:ext uri="{FF2B5EF4-FFF2-40B4-BE49-F238E27FC236}">
                <a16:creationId xmlns:a16="http://schemas.microsoft.com/office/drawing/2014/main" id="{AE61560F-9E27-4443-B288-BD7CAEEADA87}"/>
              </a:ext>
            </a:extLst>
          </p:cNvPr>
          <p:cNvSpPr/>
          <p:nvPr/>
        </p:nvSpPr>
        <p:spPr>
          <a:xfrm>
            <a:off x="14477999" y="951643"/>
            <a:ext cx="8301903" cy="1938992"/>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/nɔɪz pə'lu:ʃn/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sự ô nhiễm </a:t>
            </a:r>
            <a:endPar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tiếng ồn</a:t>
            </a:r>
          </a:p>
        </p:txBody>
      </p:sp>
      <p:sp>
        <p:nvSpPr>
          <p:cNvPr id="22" name="TextBox 8">
            <a:extLst>
              <a:ext uri="{FF2B5EF4-FFF2-40B4-BE49-F238E27FC236}">
                <a16:creationId xmlns:a16="http://schemas.microsoft.com/office/drawing/2014/main" id="{CCC3E825-ADDC-4653-9141-CBDFCADFAEFD}"/>
              </a:ext>
            </a:extLst>
          </p:cNvPr>
          <p:cNvSpPr txBox="1"/>
          <p:nvPr/>
        </p:nvSpPr>
        <p:spPr>
          <a:xfrm>
            <a:off x="457200" y="5209703"/>
            <a:ext cx="6675278"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9. plastic (n): </a:t>
            </a:r>
          </a:p>
        </p:txBody>
      </p:sp>
      <p:sp>
        <p:nvSpPr>
          <p:cNvPr id="23" name="Rectangle 22">
            <a:extLst>
              <a:ext uri="{FF2B5EF4-FFF2-40B4-BE49-F238E27FC236}">
                <a16:creationId xmlns:a16="http://schemas.microsoft.com/office/drawing/2014/main" id="{550619F8-8B53-41C5-B51C-8036FE0A3584}"/>
              </a:ext>
            </a:extLst>
          </p:cNvPr>
          <p:cNvSpPr/>
          <p:nvPr/>
        </p:nvSpPr>
        <p:spPr>
          <a:xfrm>
            <a:off x="5173441" y="5364750"/>
            <a:ext cx="9144000" cy="1323439"/>
          </a:xfrm>
          <a:prstGeom prst="rect">
            <a:avLst/>
          </a:prstGeom>
        </p:spPr>
        <p:txBody>
          <a:bodyPr>
            <a:spAutoFit/>
          </a:bodyPr>
          <a:lstStyle/>
          <a:p>
            <a:r>
              <a:rPr lang="it-IT" sz="4000" b="1" dirty="0">
                <a:solidFill>
                  <a:schemeClr val="tx1">
                    <a:lumMod val="95000"/>
                    <a:lumOff val="5000"/>
                  </a:schemeClr>
                </a:solidFill>
              </a:rPr>
              <a:t>/'plæstɪk/</a:t>
            </a:r>
          </a:p>
          <a:p>
            <a:r>
              <a:rPr lang="it-IT" sz="4000" b="1" dirty="0">
                <a:solidFill>
                  <a:schemeClr val="tx1">
                    <a:lumMod val="95000"/>
                    <a:lumOff val="5000"/>
                  </a:schemeClr>
                </a:solidFill>
              </a:rPr>
              <a:t>nhựa</a:t>
            </a:r>
          </a:p>
        </p:txBody>
      </p:sp>
      <p:sp>
        <p:nvSpPr>
          <p:cNvPr id="24" name="TextBox 8">
            <a:extLst>
              <a:ext uri="{FF2B5EF4-FFF2-40B4-BE49-F238E27FC236}">
                <a16:creationId xmlns:a16="http://schemas.microsoft.com/office/drawing/2014/main" id="{164A2348-9A93-4AD1-8D4D-E7DCCD1D91BE}"/>
              </a:ext>
            </a:extLst>
          </p:cNvPr>
          <p:cNvSpPr txBox="1"/>
          <p:nvPr/>
        </p:nvSpPr>
        <p:spPr>
          <a:xfrm>
            <a:off x="7945515" y="5185021"/>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10. pollutant (n): </a:t>
            </a:r>
          </a:p>
        </p:txBody>
      </p:sp>
      <p:sp>
        <p:nvSpPr>
          <p:cNvPr id="25" name="Rectangle 24">
            <a:extLst>
              <a:ext uri="{FF2B5EF4-FFF2-40B4-BE49-F238E27FC236}">
                <a16:creationId xmlns:a16="http://schemas.microsoft.com/office/drawing/2014/main" id="{54A27E49-05CD-46F4-976E-4934B5086968}"/>
              </a:ext>
            </a:extLst>
          </p:cNvPr>
          <p:cNvSpPr/>
          <p:nvPr/>
        </p:nvSpPr>
        <p:spPr>
          <a:xfrm>
            <a:off x="13563601" y="5316578"/>
            <a:ext cx="9899872"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/pə'lu:tənt/</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chất gây ô nhiễm</a:t>
            </a:r>
          </a:p>
        </p:txBody>
      </p:sp>
      <p:sp>
        <p:nvSpPr>
          <p:cNvPr id="26" name="Rectangle 25">
            <a:extLst>
              <a:ext uri="{FF2B5EF4-FFF2-40B4-BE49-F238E27FC236}">
                <a16:creationId xmlns:a16="http://schemas.microsoft.com/office/drawing/2014/main" id="{EE977E33-29B4-4B23-9641-A35FEE4E4801}"/>
              </a:ext>
            </a:extLst>
          </p:cNvPr>
          <p:cNvSpPr/>
          <p:nvPr/>
        </p:nvSpPr>
        <p:spPr>
          <a:xfrm>
            <a:off x="5626866" y="969836"/>
            <a:ext cx="9144000" cy="1938992"/>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nætʃrəl</a:t>
            </a:r>
            <a:r>
              <a:rPr lang="en-US" sz="4000" b="1" dirty="0">
                <a:solidFill>
                  <a:schemeClr val="tx1">
                    <a:lumMod val="95000"/>
                    <a:lumOff val="5000"/>
                  </a:schemeClr>
                </a:solidFill>
              </a:rPr>
              <a:t> </a:t>
            </a:r>
            <a:r>
              <a:rPr lang="en-US" sz="4000" b="1" dirty="0" err="1">
                <a:solidFill>
                  <a:schemeClr val="tx1">
                    <a:lumMod val="95000"/>
                    <a:lumOff val="5000"/>
                  </a:schemeClr>
                </a:solidFill>
              </a:rPr>
              <a:t>rɪ'sɔ:s</a:t>
            </a:r>
            <a:r>
              <a:rPr lang="en-US" sz="4000" b="1" dirty="0">
                <a:solidFill>
                  <a:schemeClr val="tx1">
                    <a:lumMod val="95000"/>
                    <a:lumOff val="5000"/>
                  </a:schemeClr>
                </a:solidFill>
              </a:rPr>
              <a:t>/</a:t>
            </a:r>
          </a:p>
          <a:p>
            <a:r>
              <a:rPr lang="en-US" sz="4000" b="1" dirty="0" err="1">
                <a:solidFill>
                  <a:schemeClr val="tx1">
                    <a:lumMod val="95000"/>
                    <a:lumOff val="5000"/>
                  </a:schemeClr>
                </a:solidFill>
              </a:rPr>
              <a:t>tài</a:t>
            </a:r>
            <a:r>
              <a:rPr lang="en-US" sz="4000" b="1" dirty="0">
                <a:solidFill>
                  <a:schemeClr val="tx1">
                    <a:lumMod val="95000"/>
                    <a:lumOff val="5000"/>
                  </a:schemeClr>
                </a:solidFill>
              </a:rPr>
              <a:t> </a:t>
            </a:r>
            <a:r>
              <a:rPr lang="en-US" sz="4000" b="1" dirty="0" err="1">
                <a:solidFill>
                  <a:schemeClr val="tx1">
                    <a:lumMod val="95000"/>
                    <a:lumOff val="5000"/>
                  </a:schemeClr>
                </a:solidFill>
              </a:rPr>
              <a:t>nguyên</a:t>
            </a:r>
            <a:r>
              <a:rPr lang="en-US" sz="4000" b="1" dirty="0">
                <a:solidFill>
                  <a:schemeClr val="tx1">
                    <a:lumMod val="95000"/>
                    <a:lumOff val="5000"/>
                  </a:schemeClr>
                </a:solidFill>
              </a:rPr>
              <a:t> </a:t>
            </a:r>
          </a:p>
          <a:p>
            <a:r>
              <a:rPr lang="en-US" sz="4000" b="1" dirty="0" err="1">
                <a:solidFill>
                  <a:schemeClr val="tx1">
                    <a:lumMod val="95000"/>
                    <a:lumOff val="5000"/>
                  </a:schemeClr>
                </a:solidFill>
              </a:rPr>
              <a:t>thiên</a:t>
            </a:r>
            <a:r>
              <a:rPr lang="en-US" sz="4000" b="1" dirty="0">
                <a:solidFill>
                  <a:schemeClr val="tx1">
                    <a:lumMod val="95000"/>
                    <a:lumOff val="5000"/>
                  </a:schemeClr>
                </a:solidFill>
              </a:rPr>
              <a:t> </a:t>
            </a:r>
            <a:r>
              <a:rPr lang="en-US" sz="4000" b="1" dirty="0" err="1">
                <a:solidFill>
                  <a:schemeClr val="tx1">
                    <a:lumMod val="95000"/>
                    <a:lumOff val="5000"/>
                  </a:schemeClr>
                </a:solidFill>
              </a:rPr>
              <a:t>nhiên</a:t>
            </a:r>
            <a:endParaRPr lang="en-US" sz="4000" b="1" dirty="0">
              <a:solidFill>
                <a:schemeClr val="tx1">
                  <a:lumMod val="95000"/>
                  <a:lumOff val="5000"/>
                </a:schemeClr>
              </a:solidFill>
            </a:endParaRPr>
          </a:p>
        </p:txBody>
      </p:sp>
      <p:pic>
        <p:nvPicPr>
          <p:cNvPr id="2" name="Picture 1">
            <a:extLst>
              <a:ext uri="{FF2B5EF4-FFF2-40B4-BE49-F238E27FC236}">
                <a16:creationId xmlns:a16="http://schemas.microsoft.com/office/drawing/2014/main" id="{AF8B8AE2-7784-41EF-903D-A54D42C6E217}"/>
              </a:ext>
            </a:extLst>
          </p:cNvPr>
          <p:cNvPicPr>
            <a:picLocks noChangeAspect="1"/>
          </p:cNvPicPr>
          <p:nvPr/>
        </p:nvPicPr>
        <p:blipFill>
          <a:blip r:embed="rId12"/>
          <a:stretch>
            <a:fillRect/>
          </a:stretch>
        </p:blipFill>
        <p:spPr>
          <a:xfrm>
            <a:off x="1224168" y="1810343"/>
            <a:ext cx="4402697" cy="3374677"/>
          </a:xfrm>
          <a:prstGeom prst="rect">
            <a:avLst/>
          </a:prstGeom>
        </p:spPr>
      </p:pic>
      <p:pic>
        <p:nvPicPr>
          <p:cNvPr id="8" name="Picture 7">
            <a:extLst>
              <a:ext uri="{FF2B5EF4-FFF2-40B4-BE49-F238E27FC236}">
                <a16:creationId xmlns:a16="http://schemas.microsoft.com/office/drawing/2014/main" id="{47F8B8B2-795E-4178-AB37-92DDDBA25A72}"/>
              </a:ext>
            </a:extLst>
          </p:cNvPr>
          <p:cNvPicPr>
            <a:picLocks noChangeAspect="1"/>
          </p:cNvPicPr>
          <p:nvPr/>
        </p:nvPicPr>
        <p:blipFill>
          <a:blip r:embed="rId13"/>
          <a:stretch>
            <a:fillRect/>
          </a:stretch>
        </p:blipFill>
        <p:spPr>
          <a:xfrm>
            <a:off x="9415746" y="1863354"/>
            <a:ext cx="4901695" cy="3321666"/>
          </a:xfrm>
          <a:prstGeom prst="rect">
            <a:avLst/>
          </a:prstGeom>
        </p:spPr>
      </p:pic>
      <p:pic>
        <p:nvPicPr>
          <p:cNvPr id="9" name="Picture 8">
            <a:extLst>
              <a:ext uri="{FF2B5EF4-FFF2-40B4-BE49-F238E27FC236}">
                <a16:creationId xmlns:a16="http://schemas.microsoft.com/office/drawing/2014/main" id="{D6B1DEB3-562B-4BDF-8614-514092EF7DE1}"/>
              </a:ext>
            </a:extLst>
          </p:cNvPr>
          <p:cNvPicPr>
            <a:picLocks noChangeAspect="1"/>
          </p:cNvPicPr>
          <p:nvPr/>
        </p:nvPicPr>
        <p:blipFill>
          <a:blip r:embed="rId14"/>
          <a:stretch>
            <a:fillRect/>
          </a:stretch>
        </p:blipFill>
        <p:spPr>
          <a:xfrm>
            <a:off x="1160541" y="6149472"/>
            <a:ext cx="3792459" cy="3317130"/>
          </a:xfrm>
          <a:prstGeom prst="rect">
            <a:avLst/>
          </a:prstGeom>
        </p:spPr>
      </p:pic>
      <p:pic>
        <p:nvPicPr>
          <p:cNvPr id="10" name="Picture 9">
            <a:extLst>
              <a:ext uri="{FF2B5EF4-FFF2-40B4-BE49-F238E27FC236}">
                <a16:creationId xmlns:a16="http://schemas.microsoft.com/office/drawing/2014/main" id="{A503264C-A8A6-437A-A0E2-5B9F5D2298E1}"/>
              </a:ext>
            </a:extLst>
          </p:cNvPr>
          <p:cNvPicPr>
            <a:picLocks noChangeAspect="1"/>
          </p:cNvPicPr>
          <p:nvPr/>
        </p:nvPicPr>
        <p:blipFill>
          <a:blip r:embed="rId15"/>
          <a:stretch>
            <a:fillRect/>
          </a:stretch>
        </p:blipFill>
        <p:spPr>
          <a:xfrm>
            <a:off x="8740554" y="6114585"/>
            <a:ext cx="4602606" cy="3458861"/>
          </a:xfrm>
          <a:prstGeom prst="rect">
            <a:avLst/>
          </a:prstGeom>
        </p:spPr>
      </p:pic>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natural resource">
            <a:hlinkClick r:id="" action="ppaction://media"/>
            <a:extLst>
              <a:ext uri="{FF2B5EF4-FFF2-40B4-BE49-F238E27FC236}">
                <a16:creationId xmlns:a16="http://schemas.microsoft.com/office/drawing/2014/main" id="{50FB582A-E204-4F43-B085-9597284DC58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926578" y="3497681"/>
            <a:ext cx="609600" cy="609600"/>
          </a:xfrm>
          <a:prstGeom prst="rect">
            <a:avLst/>
          </a:prstGeom>
        </p:spPr>
      </p:pic>
      <p:pic>
        <p:nvPicPr>
          <p:cNvPr id="12" name="noise pollution">
            <a:hlinkClick r:id="" action="ppaction://media"/>
            <a:extLst>
              <a:ext uri="{FF2B5EF4-FFF2-40B4-BE49-F238E27FC236}">
                <a16:creationId xmlns:a16="http://schemas.microsoft.com/office/drawing/2014/main" id="{1CC7D914-D132-4949-BF63-015746DF991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648595" y="3520519"/>
            <a:ext cx="609600" cy="609600"/>
          </a:xfrm>
          <a:prstGeom prst="rect">
            <a:avLst/>
          </a:prstGeom>
        </p:spPr>
      </p:pic>
      <p:pic>
        <p:nvPicPr>
          <p:cNvPr id="13" name="plastic">
            <a:hlinkClick r:id="" action="ppaction://media"/>
            <a:extLst>
              <a:ext uri="{FF2B5EF4-FFF2-40B4-BE49-F238E27FC236}">
                <a16:creationId xmlns:a16="http://schemas.microsoft.com/office/drawing/2014/main" id="{55D17D45-6574-4E6B-A73F-29695921E86C}"/>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199141" y="7362357"/>
            <a:ext cx="609600" cy="609600"/>
          </a:xfrm>
          <a:prstGeom prst="rect">
            <a:avLst/>
          </a:prstGeom>
        </p:spPr>
      </p:pic>
      <p:pic>
        <p:nvPicPr>
          <p:cNvPr id="14" name="pollutant">
            <a:hlinkClick r:id="" action="ppaction://media"/>
            <a:extLst>
              <a:ext uri="{FF2B5EF4-FFF2-40B4-BE49-F238E27FC236}">
                <a16:creationId xmlns:a16="http://schemas.microsoft.com/office/drawing/2014/main" id="{ADE0AF78-89E2-42E4-9828-C67E50750124}"/>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3653009" y="7452394"/>
            <a:ext cx="609600" cy="609600"/>
          </a:xfrm>
          <a:prstGeom prst="rect">
            <a:avLst/>
          </a:prstGeom>
        </p:spPr>
      </p:pic>
    </p:spTree>
    <p:extLst>
      <p:ext uri="{BB962C8B-B14F-4D97-AF65-F5344CB8AC3E}">
        <p14:creationId xmlns:p14="http://schemas.microsoft.com/office/powerpoint/2010/main" val="11039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par>
                                <p:cTn id="67" presetID="16" presetClass="entr" presetSubtype="21"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2"/>
                </p:tgtEl>
              </p:cMediaNode>
            </p:audio>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19" grpId="0"/>
      <p:bldP spid="20" grpId="0"/>
      <p:bldP spid="21" grpId="0"/>
      <p:bldP spid="22" grpId="0"/>
      <p:bldP spid="23" grpId="0"/>
      <p:bldP spid="24" grpId="0"/>
      <p:bldP spid="25"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3124199" y="118529"/>
            <a:ext cx="13778023" cy="916341"/>
          </a:xfrm>
          <a:prstGeom prst="rect">
            <a:avLst/>
          </a:prstGeom>
          <a:noFill/>
        </p:spPr>
        <p:txBody>
          <a:bodyPr wrap="square">
            <a:spAutoFit/>
          </a:bodyPr>
          <a:lstStyle/>
          <a:p>
            <a:pPr algn="just">
              <a:lnSpc>
                <a:spcPct val="150000"/>
              </a:lnSpc>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Exercise 1. Listen and answer the question.</a:t>
            </a:r>
            <a:r>
              <a:rPr lang="en-US" sz="4000" b="1">
                <a:solidFill>
                  <a:srgbClr val="0070C0"/>
                </a:solidFill>
                <a:latin typeface="Calibri" panose="020F0502020204030204" pitchFamily="34" charset="0"/>
                <a:ea typeface="Arial" panose="020B0604020202020204" pitchFamily="34" charset="0"/>
                <a:cs typeface="Calibri" panose="020F0502020204030204" pitchFamily="34" charset="0"/>
              </a:rPr>
              <a:t> </a:t>
            </a: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libri" panose="020F0502020204030204" pitchFamily="34" charset="0"/>
              </a:rPr>
              <a:t> Track 09</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Track 09">
            <a:hlinkClick r:id="" action="ppaction://media"/>
            <a:extLst>
              <a:ext uri="{FF2B5EF4-FFF2-40B4-BE49-F238E27FC236}">
                <a16:creationId xmlns:a16="http://schemas.microsoft.com/office/drawing/2014/main" id="{2D4C21C0-6C96-4296-8B11-6A9E8C370A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953845" y="79830"/>
            <a:ext cx="1200554" cy="1200554"/>
          </a:xfrm>
          <a:prstGeom prst="rect">
            <a:avLst/>
          </a:prstGeom>
        </p:spPr>
      </p:pic>
      <p:sp>
        <p:nvSpPr>
          <p:cNvPr id="12" name="TextBox 11">
            <a:extLst>
              <a:ext uri="{FF2B5EF4-FFF2-40B4-BE49-F238E27FC236}">
                <a16:creationId xmlns:a16="http://schemas.microsoft.com/office/drawing/2014/main" id="{C65960CC-63C8-4ACC-B0DA-A4218600D243}"/>
              </a:ext>
            </a:extLst>
          </p:cNvPr>
          <p:cNvSpPr txBox="1"/>
          <p:nvPr/>
        </p:nvSpPr>
        <p:spPr>
          <a:xfrm>
            <a:off x="3673105" y="991963"/>
            <a:ext cx="10228520" cy="8851526"/>
          </a:xfrm>
          <a:prstGeom prst="rect">
            <a:avLst/>
          </a:prstGeom>
          <a:noFill/>
        </p:spPr>
        <p:txBody>
          <a:bodyPr wrap="square">
            <a:spAutoFit/>
          </a:bodyPr>
          <a:lstStyle/>
          <a:p>
            <a:pPr algn="just">
              <a:lnSpc>
                <a:spcPct val="120000"/>
              </a:lnSpc>
              <a:spcAft>
                <a:spcPts val="600"/>
              </a:spcAft>
              <a:tabLst>
                <a:tab pos="596900" algn="l"/>
              </a:tabLst>
            </a:pPr>
            <a:r>
              <a:rPr lang="en-US" sz="4400" b="1">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are some of containers of water?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FF0000"/>
                </a:solidFill>
                <a:effectLst/>
                <a:latin typeface="Calibri" panose="020F0502020204030204" pitchFamily="34" charset="0"/>
                <a:ea typeface="Cambria" panose="02040503050406030204" pitchFamily="18" charset="0"/>
                <a:cs typeface="Cambria" panose="02040503050406030204" pitchFamily="18" charset="0"/>
              </a:rPr>
              <a:t> They are oceans, lakes, rivers, streams.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b="1">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Do we have more water than we need?</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FF0000"/>
                </a:solidFill>
                <a:effectLst/>
                <a:latin typeface="Calibri" panose="020F0502020204030204" pitchFamily="34" charset="0"/>
                <a:ea typeface="Cambria" panose="02040503050406030204" pitchFamily="18" charset="0"/>
                <a:cs typeface="Cambria" panose="02040503050406030204" pitchFamily="18" charset="0"/>
              </a:rPr>
              <a:t> No, we don't.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b="1">
                <a:effectLst/>
                <a:latin typeface="Calibri" panose="020F0502020204030204" pitchFamily="34" charset="0"/>
                <a:ea typeface="Cambria" panose="02040503050406030204" pitchFamily="18" charset="0"/>
                <a:cs typeface="Cambria" panose="02040503050406030204" pitchFamily="18" charset="0"/>
              </a:rPr>
              <a:t>3.</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much water is stored in oceans?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FF0000"/>
                </a:solidFill>
                <a:effectLst/>
                <a:latin typeface="Calibri" panose="020F0502020204030204" pitchFamily="34" charset="0"/>
                <a:ea typeface="Cambria" panose="02040503050406030204" pitchFamily="18" charset="0"/>
                <a:cs typeface="Cambria" panose="02040503050406030204" pitchFamily="18" charset="0"/>
              </a:rPr>
              <a:t> 97%.</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b="1">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much water is fresh water?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marL="171450" indent="-171450" algn="just">
              <a:lnSpc>
                <a:spcPct val="120000"/>
              </a:lnSpc>
              <a:spcAft>
                <a:spcPts val="600"/>
              </a:spcAft>
              <a:buFont typeface="Wingdings" panose="05000000000000000000" pitchFamily="2" charset="2"/>
              <a:buChar char="à"/>
              <a:tabLst>
                <a:tab pos="596900" algn="l"/>
              </a:tabLst>
            </a:pPr>
            <a:r>
              <a:rPr lang="en-US" sz="4400">
                <a:solidFill>
                  <a:srgbClr val="FF0000"/>
                </a:solidFill>
                <a:effectLst/>
                <a:latin typeface="Calibri" panose="020F0502020204030204" pitchFamily="34" charset="0"/>
                <a:ea typeface="Cambria" panose="02040503050406030204" pitchFamily="18" charset="0"/>
                <a:cs typeface="Cambria" panose="02040503050406030204" pitchFamily="18" charset="0"/>
              </a:rPr>
              <a:t>About 3%.</a:t>
            </a:r>
            <a:endParaRPr lang="en-US" sz="4400">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b="1">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In what most of fresh water is locked?</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6900" algn="l"/>
              </a:tabLst>
            </a:pPr>
            <a:r>
              <a:rPr lang="en-US" sz="44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FF0000"/>
                </a:solidFill>
                <a:effectLst/>
                <a:latin typeface="Calibri" panose="020F0502020204030204" pitchFamily="34" charset="0"/>
                <a:ea typeface="Cambria" panose="02040503050406030204" pitchFamily="18" charset="0"/>
                <a:cs typeface="Cambria" panose="02040503050406030204" pitchFamily="18" charset="0"/>
              </a:rPr>
              <a:t> It is locked in ice caps and glaciers.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1832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8" dur="500"/>
                                        <p:tgtEl>
                                          <p:spTgt spid="12">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1" dur="500"/>
                                        <p:tgtEl>
                                          <p:spTgt spid="12">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4" dur="500"/>
                                        <p:tgtEl>
                                          <p:spTgt spid="12">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7" dur="500"/>
                                        <p:tgtEl>
                                          <p:spTgt spid="12">
                                            <p:txEl>
                                              <p:pRg st="6" end="6"/>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xEl>
                                              <p:pRg st="8" end="8"/>
                                            </p:txEl>
                                          </p:spTgt>
                                        </p:tgtEl>
                                        <p:attrNameLst>
                                          <p:attrName>style.visibility</p:attrName>
                                        </p:attrNameLst>
                                      </p:cBhvr>
                                      <p:to>
                                        <p:strVal val="visible"/>
                                      </p:to>
                                    </p:set>
                                    <p:animEffect transition="in" filter="randombar(horizontal)">
                                      <p:cBhvr>
                                        <p:cTn id="40" dur="500"/>
                                        <p:tgtEl>
                                          <p:spTgt spid="12">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45" dur="500"/>
                                        <p:tgtEl>
                                          <p:spTgt spid="1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50" dur="500"/>
                                        <p:tgtEl>
                                          <p:spTgt spid="1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55" dur="500"/>
                                        <p:tgtEl>
                                          <p:spTgt spid="1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2">
                                            <p:txEl>
                                              <p:pRg st="7" end="7"/>
                                            </p:txEl>
                                          </p:spTgt>
                                        </p:tgtEl>
                                        <p:attrNameLst>
                                          <p:attrName>style.visibility</p:attrName>
                                        </p:attrNameLst>
                                      </p:cBhvr>
                                      <p:to>
                                        <p:strVal val="visible"/>
                                      </p:to>
                                    </p:set>
                                    <p:animEffect transition="in" filter="randombar(horizontal)">
                                      <p:cBhvr>
                                        <p:cTn id="60" dur="500"/>
                                        <p:tgtEl>
                                          <p:spTgt spid="12">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12">
                                            <p:txEl>
                                              <p:pRg st="9" end="9"/>
                                            </p:txEl>
                                          </p:spTgt>
                                        </p:tgtEl>
                                        <p:attrNameLst>
                                          <p:attrName>style.visibility</p:attrName>
                                        </p:attrNameLst>
                                      </p:cBhvr>
                                      <p:to>
                                        <p:strVal val="visible"/>
                                      </p:to>
                                    </p:set>
                                    <p:animEffect transition="in" filter="randombar(horizontal)">
                                      <p:cBhvr>
                                        <p:cTn id="65"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461564" y="779157"/>
            <a:ext cx="15516446"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again and decide if each statement is True (T) or False (F)?</a:t>
            </a: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mbria" panose="02040503050406030204" pitchFamily="18" charset="0"/>
              </a:rPr>
              <a:t> </a:t>
            </a:r>
            <a:r>
              <a:rPr lang="en-US" sz="4000" b="1">
                <a:latin typeface="Calibri" panose="020F0502020204030204" pitchFamily="34" charset="0"/>
                <a:ea typeface="Cambria" panose="02040503050406030204" pitchFamily="18" charset="0"/>
                <a:cs typeface="Cambria" panose="02040503050406030204" pitchFamily="18" charset="0"/>
              </a:rPr>
              <a:t>Track 10</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2" name="Track 10">
            <a:hlinkClick r:id="" action="ppaction://media"/>
            <a:extLst>
              <a:ext uri="{FF2B5EF4-FFF2-40B4-BE49-F238E27FC236}">
                <a16:creationId xmlns:a16="http://schemas.microsoft.com/office/drawing/2014/main" id="{9836C02A-98C5-427B-AED9-BC5ADA2F98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1538778"/>
            <a:ext cx="914400" cy="914400"/>
          </a:xfrm>
          <a:prstGeom prst="rect">
            <a:avLst/>
          </a:prstGeom>
        </p:spPr>
      </p:pic>
      <p:sp>
        <p:nvSpPr>
          <p:cNvPr id="12" name="TextBox 11">
            <a:extLst>
              <a:ext uri="{FF2B5EF4-FFF2-40B4-BE49-F238E27FC236}">
                <a16:creationId xmlns:a16="http://schemas.microsoft.com/office/drawing/2014/main" id="{68B3595D-215A-4145-B42D-226F0CF81E22}"/>
              </a:ext>
            </a:extLst>
          </p:cNvPr>
          <p:cNvSpPr txBox="1"/>
          <p:nvPr/>
        </p:nvSpPr>
        <p:spPr>
          <a:xfrm>
            <a:off x="1546900" y="2373562"/>
            <a:ext cx="16879186" cy="6379247"/>
          </a:xfrm>
          <a:prstGeom prst="rect">
            <a:avLst/>
          </a:prstGeom>
          <a:noFill/>
        </p:spPr>
        <p:txBody>
          <a:bodyPr wrap="square">
            <a:spAutoFit/>
          </a:bodyPr>
          <a:lstStyle/>
          <a:p>
            <a:pPr algn="just">
              <a:lnSpc>
                <a:spcPct val="200000"/>
              </a:lnSpc>
              <a:spcAft>
                <a:spcPts val="600"/>
              </a:spcAft>
              <a:tabLst>
                <a:tab pos="10756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we do not have water, we could not be alive.			__________</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600"/>
              </a:spcAft>
              <a:tabLst>
                <a:tab pos="10756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Actually we have plenty of fresh water that we can use. 	__________</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600"/>
              </a:spcAft>
              <a:tabLst>
                <a:tab pos="10756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Half of water on the Earth is stored in oceans.				__________</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600"/>
              </a:spcAft>
              <a:tabLst>
                <a:tab pos="10756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Ice caps and glaciers are salt water frozen.				__________</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600"/>
              </a:spcAft>
              <a:tabLst>
                <a:tab pos="10756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Water is recycled many times.							__________</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3" name="TextBox 12">
            <a:extLst>
              <a:ext uri="{FF2B5EF4-FFF2-40B4-BE49-F238E27FC236}">
                <a16:creationId xmlns:a16="http://schemas.microsoft.com/office/drawing/2014/main" id="{48B7573F-E3D4-466E-A93D-FF54F791A01A}"/>
              </a:ext>
            </a:extLst>
          </p:cNvPr>
          <p:cNvSpPr txBox="1"/>
          <p:nvPr/>
        </p:nvSpPr>
        <p:spPr>
          <a:xfrm>
            <a:off x="15379816" y="2553229"/>
            <a:ext cx="1626268" cy="1107996"/>
          </a:xfrm>
          <a:prstGeom prst="rect">
            <a:avLst/>
          </a:prstGeom>
          <a:noFill/>
        </p:spPr>
        <p:txBody>
          <a:bodyPr wrap="square">
            <a:spAutoFit/>
          </a:bodyPr>
          <a:lstStyle/>
          <a:p>
            <a:r>
              <a:rPr lang="en-US" sz="6600" b="1">
                <a:solidFill>
                  <a:srgbClr val="FF0000"/>
                </a:solidFill>
              </a:rPr>
              <a:t>T </a:t>
            </a:r>
          </a:p>
        </p:txBody>
      </p:sp>
      <p:sp>
        <p:nvSpPr>
          <p:cNvPr id="15" name="TextBox 14">
            <a:extLst>
              <a:ext uri="{FF2B5EF4-FFF2-40B4-BE49-F238E27FC236}">
                <a16:creationId xmlns:a16="http://schemas.microsoft.com/office/drawing/2014/main" id="{DC8975B9-3F01-414E-A319-B511D4908AE7}"/>
              </a:ext>
            </a:extLst>
          </p:cNvPr>
          <p:cNvSpPr txBox="1"/>
          <p:nvPr/>
        </p:nvSpPr>
        <p:spPr>
          <a:xfrm>
            <a:off x="15493665" y="3842490"/>
            <a:ext cx="1626268" cy="1107996"/>
          </a:xfrm>
          <a:prstGeom prst="rect">
            <a:avLst/>
          </a:prstGeom>
          <a:noFill/>
        </p:spPr>
        <p:txBody>
          <a:bodyPr wrap="square">
            <a:spAutoFit/>
          </a:bodyPr>
          <a:lstStyle/>
          <a:p>
            <a:r>
              <a:rPr lang="en-US" sz="6600" b="1">
                <a:solidFill>
                  <a:srgbClr val="FF0000"/>
                </a:solidFill>
              </a:rPr>
              <a:t>F </a:t>
            </a:r>
          </a:p>
        </p:txBody>
      </p:sp>
      <p:sp>
        <p:nvSpPr>
          <p:cNvPr id="16" name="TextBox 15">
            <a:extLst>
              <a:ext uri="{FF2B5EF4-FFF2-40B4-BE49-F238E27FC236}">
                <a16:creationId xmlns:a16="http://schemas.microsoft.com/office/drawing/2014/main" id="{D5D6E221-FA82-4189-A7E9-7351C27009F8}"/>
              </a:ext>
            </a:extLst>
          </p:cNvPr>
          <p:cNvSpPr txBox="1"/>
          <p:nvPr/>
        </p:nvSpPr>
        <p:spPr>
          <a:xfrm>
            <a:off x="15493665" y="5189653"/>
            <a:ext cx="1626268" cy="1107996"/>
          </a:xfrm>
          <a:prstGeom prst="rect">
            <a:avLst/>
          </a:prstGeom>
          <a:noFill/>
        </p:spPr>
        <p:txBody>
          <a:bodyPr wrap="square">
            <a:spAutoFit/>
          </a:bodyPr>
          <a:lstStyle/>
          <a:p>
            <a:r>
              <a:rPr lang="en-US" sz="6600" b="1">
                <a:solidFill>
                  <a:srgbClr val="FF0000"/>
                </a:solidFill>
              </a:rPr>
              <a:t>F</a:t>
            </a:r>
          </a:p>
        </p:txBody>
      </p:sp>
      <p:sp>
        <p:nvSpPr>
          <p:cNvPr id="17" name="TextBox 16">
            <a:extLst>
              <a:ext uri="{FF2B5EF4-FFF2-40B4-BE49-F238E27FC236}">
                <a16:creationId xmlns:a16="http://schemas.microsoft.com/office/drawing/2014/main" id="{4A027F23-503F-4A93-8EB8-4F9ACD48FF45}"/>
              </a:ext>
            </a:extLst>
          </p:cNvPr>
          <p:cNvSpPr txBox="1"/>
          <p:nvPr/>
        </p:nvSpPr>
        <p:spPr>
          <a:xfrm>
            <a:off x="15493665" y="6368325"/>
            <a:ext cx="1626268" cy="1107996"/>
          </a:xfrm>
          <a:prstGeom prst="rect">
            <a:avLst/>
          </a:prstGeom>
          <a:noFill/>
        </p:spPr>
        <p:txBody>
          <a:bodyPr wrap="square">
            <a:spAutoFit/>
          </a:bodyPr>
          <a:lstStyle/>
          <a:p>
            <a:r>
              <a:rPr lang="en-US" sz="6600" b="1">
                <a:solidFill>
                  <a:srgbClr val="FF0000"/>
                </a:solidFill>
              </a:rPr>
              <a:t>F </a:t>
            </a:r>
          </a:p>
        </p:txBody>
      </p:sp>
      <p:sp>
        <p:nvSpPr>
          <p:cNvPr id="18" name="TextBox 17">
            <a:extLst>
              <a:ext uri="{FF2B5EF4-FFF2-40B4-BE49-F238E27FC236}">
                <a16:creationId xmlns:a16="http://schemas.microsoft.com/office/drawing/2014/main" id="{677CFA0E-7332-4F4F-8776-18856218FEDD}"/>
              </a:ext>
            </a:extLst>
          </p:cNvPr>
          <p:cNvSpPr txBox="1"/>
          <p:nvPr/>
        </p:nvSpPr>
        <p:spPr>
          <a:xfrm>
            <a:off x="15467222" y="7644813"/>
            <a:ext cx="1626268" cy="1107996"/>
          </a:xfrm>
          <a:prstGeom prst="rect">
            <a:avLst/>
          </a:prstGeom>
          <a:noFill/>
        </p:spPr>
        <p:txBody>
          <a:bodyPr wrap="square">
            <a:spAutoFit/>
          </a:bodyPr>
          <a:lstStyle/>
          <a:p>
            <a:r>
              <a:rPr lang="en-US" sz="6600" b="1">
                <a:solidFill>
                  <a:srgbClr val="FF0000"/>
                </a:solidFill>
              </a:rPr>
              <a:t>T </a:t>
            </a:r>
          </a:p>
        </p:txBody>
      </p:sp>
    </p:spTree>
    <p:extLst>
      <p:ext uri="{BB962C8B-B14F-4D97-AF65-F5344CB8AC3E}">
        <p14:creationId xmlns:p14="http://schemas.microsoft.com/office/powerpoint/2010/main" val="13579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23" grpId="0"/>
      <p:bldP spid="12" grpId="0"/>
      <p:bldP spid="13" grpId="0"/>
      <p:bldP spid="15" grpId="0"/>
      <p:bldP spid="16" grpId="0"/>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33755" y="2012615"/>
            <a:ext cx="18032190" cy="2072302"/>
            <a:chOff x="2317470" y="2409492"/>
            <a:chExt cx="14483436" cy="2072302"/>
          </a:xfrm>
        </p:grpSpPr>
        <p:sp>
          <p:nvSpPr>
            <p:cNvPr id="6" name="Freeform 6"/>
            <p:cNvSpPr/>
            <p:nvPr/>
          </p:nvSpPr>
          <p:spPr>
            <a:xfrm rot="21079900">
              <a:off x="2317470" y="2409492"/>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512470" y="2468277"/>
              <a:ext cx="14045585" cy="1671611"/>
            </a:xfrm>
            <a:prstGeom prst="rect">
              <a:avLst/>
            </a:prstGeom>
          </p:spPr>
          <p:txBody>
            <a:bodyPr wrap="square" lIns="0" tIns="0" rIns="0" bIns="0" rtlCol="0" anchor="t">
              <a:spAutoFit/>
            </a:bodyPr>
            <a:lstStyle/>
            <a:p>
              <a:pPr algn="ctr">
                <a:lnSpc>
                  <a:spcPts val="14523"/>
                </a:lnSpc>
              </a:pPr>
              <a:r>
                <a:rPr lang="en-US" sz="7200" spc="431">
                  <a:solidFill>
                    <a:srgbClr val="FFFFFF"/>
                  </a:solidFill>
                  <a:latin typeface="Wedges"/>
                </a:rPr>
                <a:t>PART 3. COMMUNICATION SKILLS</a:t>
              </a:r>
              <a:endParaRPr lang="en-US" sz="72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189475" y="5364416"/>
            <a:ext cx="12517981"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II. SPEAKING</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919223" y="-457855"/>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1296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18529"/>
            <a:ext cx="15516446" cy="1938992"/>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Look at the picture and answer the question "What it is and what do you do to reduce this?" The first one has been done for you as an example. (The answer may vary.)</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2F6C7917-1C28-43AF-A057-0AD858EFFC1B}"/>
              </a:ext>
            </a:extLst>
          </p:cNvPr>
          <p:cNvSpPr txBox="1"/>
          <p:nvPr/>
        </p:nvSpPr>
        <p:spPr>
          <a:xfrm>
            <a:off x="952500" y="2718170"/>
            <a:ext cx="10228520" cy="5247590"/>
          </a:xfrm>
          <a:prstGeom prst="rect">
            <a:avLst/>
          </a:prstGeom>
          <a:noFill/>
        </p:spPr>
        <p:txBody>
          <a:bodyPr wrap="square">
            <a:spAutoFit/>
          </a:bodyPr>
          <a:lstStyle/>
          <a:p>
            <a:pPr algn="just">
              <a:lnSpc>
                <a:spcPct val="150000"/>
              </a:lnSpc>
              <a:spcAft>
                <a:spcPts val="600"/>
              </a:spcAft>
            </a:pPr>
            <a:r>
              <a:rPr lang="en-US" sz="6000" b="1">
                <a:solidFill>
                  <a:srgbClr val="000000"/>
                </a:solidFill>
                <a:effectLst/>
                <a:latin typeface="Calibri" panose="020F0502020204030204" pitchFamily="34" charset="0"/>
                <a:ea typeface="Cambria" panose="02040503050406030204" pitchFamily="18" charset="0"/>
                <a:cs typeface="Cambria" panose="02040503050406030204" pitchFamily="18" charset="0"/>
              </a:rPr>
              <a:t>0.</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6000">
              <a:effectLst/>
              <a:latin typeface="Cambria" panose="02040503050406030204" pitchFamily="18" charset="0"/>
              <a:ea typeface="Cambria" panose="02040503050406030204" pitchFamily="18" charset="0"/>
              <a:cs typeface="Cambria" panose="02040503050406030204" pitchFamily="18" charset="0"/>
            </a:endParaRPr>
          </a:p>
          <a:p>
            <a:r>
              <a:rPr lang="en-US" sz="6000">
                <a:solidFill>
                  <a:srgbClr val="000000"/>
                </a:solidFill>
                <a:effectLst/>
                <a:latin typeface="Calibri" panose="020F0502020204030204" pitchFamily="34" charset="0"/>
                <a:ea typeface="Calibri" panose="020F0502020204030204" pitchFamily="34" charset="0"/>
              </a:rPr>
              <a:t>This is noise pollution. In order to reduce noise pollution, we can plant more trees because they help reduce noise.</a:t>
            </a:r>
            <a:endParaRPr lang="en-US" sz="6000"/>
          </a:p>
        </p:txBody>
      </p:sp>
      <p:pic>
        <p:nvPicPr>
          <p:cNvPr id="12" name="Picture 11" descr="15 million people being drowned out by noise pollution in Vietnam: study -  VnExpress International">
            <a:extLst>
              <a:ext uri="{FF2B5EF4-FFF2-40B4-BE49-F238E27FC236}">
                <a16:creationId xmlns:a16="http://schemas.microsoft.com/office/drawing/2014/main" id="{21C56BD6-E231-41C5-9BCB-9EAC6032438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1829" y="3078393"/>
            <a:ext cx="5796280" cy="5682438"/>
          </a:xfrm>
          <a:prstGeom prst="rect">
            <a:avLst/>
          </a:prstGeom>
          <a:noFill/>
          <a:ln>
            <a:noFill/>
          </a:ln>
        </p:spPr>
      </p:pic>
    </p:spTree>
    <p:extLst>
      <p:ext uri="{BB962C8B-B14F-4D97-AF65-F5344CB8AC3E}">
        <p14:creationId xmlns:p14="http://schemas.microsoft.com/office/powerpoint/2010/main" val="231686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18529"/>
            <a:ext cx="15516446" cy="1938992"/>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Look at the picture and answer the question "What it is and what do you do to reduce this?" The first one has been done for you as an example. (The answer may vary.)</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2F6C7917-1C28-43AF-A057-0AD858EFFC1B}"/>
              </a:ext>
            </a:extLst>
          </p:cNvPr>
          <p:cNvSpPr txBox="1"/>
          <p:nvPr/>
        </p:nvSpPr>
        <p:spPr>
          <a:xfrm>
            <a:off x="864310" y="2090458"/>
            <a:ext cx="10228520" cy="6170920"/>
          </a:xfrm>
          <a:prstGeom prst="rect">
            <a:avLst/>
          </a:prstGeom>
          <a:noFill/>
        </p:spPr>
        <p:txBody>
          <a:bodyPr wrap="square">
            <a:spAutoFit/>
          </a:bodyPr>
          <a:lstStyle/>
          <a:p>
            <a:pPr algn="just">
              <a:lnSpc>
                <a:spcPct val="150000"/>
              </a:lnSpc>
              <a:spcAft>
                <a:spcPts val="600"/>
              </a:spcAft>
            </a:pPr>
            <a:r>
              <a:rPr lang="en-US" sz="6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6000">
              <a:effectLst/>
              <a:latin typeface="Cambria" panose="02040503050406030204" pitchFamily="18" charset="0"/>
              <a:ea typeface="Cambria" panose="02040503050406030204" pitchFamily="18" charset="0"/>
              <a:cs typeface="Cambria" panose="02040503050406030204" pitchFamily="18" charset="0"/>
            </a:endParaRPr>
          </a:p>
          <a:p>
            <a:r>
              <a:rPr lang="en-US" sz="6000">
                <a:solidFill>
                  <a:srgbClr val="000000"/>
                </a:solidFill>
                <a:latin typeface="Calibri" panose="020F0502020204030204" pitchFamily="34" charset="0"/>
                <a:ea typeface="Calibri" panose="020F0502020204030204" pitchFamily="34" charset="0"/>
              </a:rPr>
              <a:t>This is water pollution. In order to reduce water pollution, we should not discharge wastewater directly to river and lake before treating it.</a:t>
            </a:r>
            <a:endParaRPr lang="en-US" sz="6000"/>
          </a:p>
        </p:txBody>
      </p:sp>
      <p:pic>
        <p:nvPicPr>
          <p:cNvPr id="13" name="Picture 12" descr="Sewage pollution drives deterioration of Brahmaputra | The Third Pole">
            <a:extLst>
              <a:ext uri="{FF2B5EF4-FFF2-40B4-BE49-F238E27FC236}">
                <a16:creationId xmlns:a16="http://schemas.microsoft.com/office/drawing/2014/main" id="{54E43C7C-0DEB-4C65-B05E-2D3F2D0A1F1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2830" y="2489568"/>
            <a:ext cx="6242670" cy="5908381"/>
          </a:xfrm>
          <a:prstGeom prst="rect">
            <a:avLst/>
          </a:prstGeom>
          <a:noFill/>
          <a:ln>
            <a:noFill/>
          </a:ln>
        </p:spPr>
      </p:pic>
    </p:spTree>
    <p:extLst>
      <p:ext uri="{BB962C8B-B14F-4D97-AF65-F5344CB8AC3E}">
        <p14:creationId xmlns:p14="http://schemas.microsoft.com/office/powerpoint/2010/main" val="6685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18529"/>
            <a:ext cx="15516446" cy="1938992"/>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Look at the picture and answer the question "What it is and what do you do to reduce this?" The first one has been done for you as an example. (The answer may vary.)</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2F6C7917-1C28-43AF-A057-0AD858EFFC1B}"/>
              </a:ext>
            </a:extLst>
          </p:cNvPr>
          <p:cNvSpPr txBox="1"/>
          <p:nvPr/>
        </p:nvSpPr>
        <p:spPr>
          <a:xfrm>
            <a:off x="952500" y="2718170"/>
            <a:ext cx="10228520" cy="4324261"/>
          </a:xfrm>
          <a:prstGeom prst="rect">
            <a:avLst/>
          </a:prstGeom>
          <a:noFill/>
        </p:spPr>
        <p:txBody>
          <a:bodyPr wrap="square">
            <a:spAutoFit/>
          </a:bodyPr>
          <a:lstStyle/>
          <a:p>
            <a:pPr algn="just">
              <a:lnSpc>
                <a:spcPct val="150000"/>
              </a:lnSpc>
              <a:spcAft>
                <a:spcPts val="600"/>
              </a:spcAft>
            </a:pPr>
            <a:r>
              <a:rPr lang="en-US" sz="6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6000">
              <a:effectLst/>
              <a:latin typeface="Cambria" panose="02040503050406030204" pitchFamily="18" charset="0"/>
              <a:ea typeface="Cambria" panose="02040503050406030204" pitchFamily="18" charset="0"/>
              <a:cs typeface="Cambria" panose="02040503050406030204" pitchFamily="18" charset="0"/>
            </a:endParaRPr>
          </a:p>
          <a:p>
            <a:r>
              <a:rPr lang="en-US" sz="6000">
                <a:solidFill>
                  <a:srgbClr val="000000"/>
                </a:solidFill>
                <a:latin typeface="Calibri" panose="020F0502020204030204" pitchFamily="34" charset="0"/>
                <a:ea typeface="Calibri" panose="020F0502020204030204" pitchFamily="34" charset="0"/>
              </a:rPr>
              <a:t>This is soil pollution. In order to reduce soil pollution, we should not use much fertilizer.</a:t>
            </a:r>
            <a:endParaRPr lang="en-US" sz="6000"/>
          </a:p>
        </p:txBody>
      </p:sp>
      <p:pic>
        <p:nvPicPr>
          <p:cNvPr id="12" name="Picture 11" descr="Effect of soil pollution on Humans, Plants &amp; Animals | Planning Tank">
            <a:extLst>
              <a:ext uri="{FF2B5EF4-FFF2-40B4-BE49-F238E27FC236}">
                <a16:creationId xmlns:a16="http://schemas.microsoft.com/office/drawing/2014/main" id="{4F47E655-32BB-4815-A31A-FD55C14804D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6782" y="2942463"/>
            <a:ext cx="5807150" cy="5874709"/>
          </a:xfrm>
          <a:prstGeom prst="rect">
            <a:avLst/>
          </a:prstGeom>
          <a:noFill/>
          <a:ln>
            <a:noFill/>
          </a:ln>
        </p:spPr>
      </p:pic>
    </p:spTree>
    <p:extLst>
      <p:ext uri="{BB962C8B-B14F-4D97-AF65-F5344CB8AC3E}">
        <p14:creationId xmlns:p14="http://schemas.microsoft.com/office/powerpoint/2010/main" val="113194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454268" y="-481781"/>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18529"/>
            <a:ext cx="15516446" cy="1938992"/>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Look at the picture and answer the question "What it is and what do you do to reduce this?" The first one has been done for you as an example. (The answer may vary.)</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2F6C7917-1C28-43AF-A057-0AD858EFFC1B}"/>
              </a:ext>
            </a:extLst>
          </p:cNvPr>
          <p:cNvSpPr txBox="1"/>
          <p:nvPr/>
        </p:nvSpPr>
        <p:spPr>
          <a:xfrm>
            <a:off x="1045063" y="1459804"/>
            <a:ext cx="10228520" cy="7094250"/>
          </a:xfrm>
          <a:prstGeom prst="rect">
            <a:avLst/>
          </a:prstGeom>
          <a:noFill/>
        </p:spPr>
        <p:txBody>
          <a:bodyPr wrap="square">
            <a:spAutoFit/>
          </a:bodyPr>
          <a:lstStyle/>
          <a:p>
            <a:pPr algn="just">
              <a:lnSpc>
                <a:spcPct val="150000"/>
              </a:lnSpc>
              <a:spcAft>
                <a:spcPts val="600"/>
              </a:spcAft>
            </a:pPr>
            <a:r>
              <a:rPr lang="en-US" sz="6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6000">
              <a:effectLst/>
              <a:latin typeface="Cambria" panose="02040503050406030204" pitchFamily="18" charset="0"/>
              <a:ea typeface="Cambria" panose="02040503050406030204" pitchFamily="18" charset="0"/>
              <a:cs typeface="Cambria" panose="02040503050406030204" pitchFamily="18" charset="0"/>
            </a:endParaRPr>
          </a:p>
          <a:p>
            <a:r>
              <a:rPr lang="en-US" sz="6000">
                <a:solidFill>
                  <a:srgbClr val="000000"/>
                </a:solidFill>
                <a:latin typeface="Calibri" panose="020F0502020204030204" pitchFamily="34" charset="0"/>
                <a:ea typeface="Calibri" panose="020F0502020204030204" pitchFamily="34" charset="0"/>
              </a:rPr>
              <a:t>This is air pollution. In order to reduce air pollution, we can plant more trees because they transfer carbonic into oxygen. We also can avoid using cars and motorbikes.</a:t>
            </a:r>
            <a:endParaRPr lang="en-US" sz="6000"/>
          </a:p>
        </p:txBody>
      </p:sp>
      <p:pic>
        <p:nvPicPr>
          <p:cNvPr id="12" name="Picture 11" descr="Air pollution is deadlier than cigarettes or alcohol • Earth.com">
            <a:extLst>
              <a:ext uri="{FF2B5EF4-FFF2-40B4-BE49-F238E27FC236}">
                <a16:creationId xmlns:a16="http://schemas.microsoft.com/office/drawing/2014/main" id="{52DE2EDB-73F9-40FC-8B8C-4AD139729B1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3583" y="2526904"/>
            <a:ext cx="5628640" cy="5451823"/>
          </a:xfrm>
          <a:prstGeom prst="rect">
            <a:avLst/>
          </a:prstGeom>
          <a:noFill/>
          <a:ln>
            <a:noFill/>
          </a:ln>
        </p:spPr>
      </p:pic>
    </p:spTree>
    <p:extLst>
      <p:ext uri="{BB962C8B-B14F-4D97-AF65-F5344CB8AC3E}">
        <p14:creationId xmlns:p14="http://schemas.microsoft.com/office/powerpoint/2010/main" val="18240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0976436">
            <a:off x="-444618" y="8941551"/>
            <a:ext cx="1592732" cy="2377025"/>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03786" y="-1574035"/>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80615"/>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Complete the dialogue with the sentences from the box then practise it.</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3" name="TextBox 12">
            <a:extLst>
              <a:ext uri="{FF2B5EF4-FFF2-40B4-BE49-F238E27FC236}">
                <a16:creationId xmlns:a16="http://schemas.microsoft.com/office/drawing/2014/main" id="{0114FDC2-1AEC-46FC-B67C-CC7D4822C680}"/>
              </a:ext>
            </a:extLst>
          </p:cNvPr>
          <p:cNvSpPr txBox="1"/>
          <p:nvPr/>
        </p:nvSpPr>
        <p:spPr>
          <a:xfrm>
            <a:off x="9930861" y="1112282"/>
            <a:ext cx="10228520" cy="1908215"/>
          </a:xfrm>
          <a:prstGeom prst="rect">
            <a:avLst/>
          </a:prstGeom>
          <a:noFill/>
        </p:spPr>
        <p:txBody>
          <a:bodyPr wrap="square">
            <a:spAutoFit/>
          </a:bodyPr>
          <a:lstStyle/>
          <a:p>
            <a:pPr algn="just">
              <a:spcAft>
                <a:spcPts val="600"/>
              </a:spcAft>
              <a:tabLst>
                <a:tab pos="210820" algn="l"/>
              </a:tabLs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Is smoke responsible for air pollution?</a:t>
            </a:r>
          </a:p>
          <a:p>
            <a:pPr algn="just">
              <a:spcAft>
                <a:spcPts val="600"/>
              </a:spcAft>
              <a:tabLst>
                <a:tab pos="210820" algn="l"/>
              </a:tabLs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How can we prevent air pollution?</a:t>
            </a:r>
          </a:p>
          <a:p>
            <a:pPr algn="just">
              <a:spcAft>
                <a:spcPts val="600"/>
              </a:spcAft>
              <a:tabLst>
                <a:tab pos="210820" algn="l"/>
              </a:tabLs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What is the cause of air pollution?</a:t>
            </a:r>
          </a:p>
        </p:txBody>
      </p:sp>
      <p:sp>
        <p:nvSpPr>
          <p:cNvPr id="15" name="TextBox 14">
            <a:extLst>
              <a:ext uri="{FF2B5EF4-FFF2-40B4-BE49-F238E27FC236}">
                <a16:creationId xmlns:a16="http://schemas.microsoft.com/office/drawing/2014/main" id="{EC5FF4B2-D154-40E5-B95F-828198C37BE2}"/>
              </a:ext>
            </a:extLst>
          </p:cNvPr>
          <p:cNvSpPr txBox="1"/>
          <p:nvPr/>
        </p:nvSpPr>
        <p:spPr>
          <a:xfrm>
            <a:off x="1747647" y="1134023"/>
            <a:ext cx="10228519" cy="1908215"/>
          </a:xfrm>
          <a:prstGeom prst="rect">
            <a:avLst/>
          </a:prstGeom>
          <a:noFill/>
        </p:spPr>
        <p:txBody>
          <a:bodyPr wrap="square">
            <a:spAutoFit/>
          </a:bodyPr>
          <a:lstStyle/>
          <a:p>
            <a:pPr algn="just">
              <a:spcAft>
                <a:spcPts val="600"/>
              </a:spcAft>
              <a:tabLst>
                <a:tab pos="210820" algn="l"/>
              </a:tabLs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Deforestation is one of them.</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201295" algn="l"/>
              </a:tabLs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We should plant more trees.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r>
              <a:rPr lang="en-US" sz="3600" b="1">
                <a:solidFill>
                  <a:srgbClr val="FF0000"/>
                </a:solidFill>
                <a:effectLst/>
                <a:latin typeface="Calibri" panose="020F0502020204030204" pitchFamily="34" charset="0"/>
                <a:ea typeface="Calibri" panose="020F0502020204030204" pitchFamily="34" charset="0"/>
              </a:rPr>
              <a:t>- </a:t>
            </a:r>
            <a:r>
              <a:rPr lang="en-US" sz="3600" b="1">
                <a:solidFill>
                  <a:srgbClr val="FF0000"/>
                </a:solidFill>
                <a:latin typeface="Calibri" panose="020F0502020204030204" pitchFamily="34" charset="0"/>
                <a:ea typeface="Calibri" panose="020F0502020204030204" pitchFamily="34" charset="0"/>
              </a:rPr>
              <a:t>Have you got any problem?</a:t>
            </a:r>
            <a:endParaRPr lang="en-US" sz="3600" b="1">
              <a:solidFill>
                <a:srgbClr val="FF0000"/>
              </a:solidFill>
            </a:endParaRPr>
          </a:p>
        </p:txBody>
      </p:sp>
      <p:sp>
        <p:nvSpPr>
          <p:cNvPr id="16" name="TextBox 15">
            <a:extLst>
              <a:ext uri="{FF2B5EF4-FFF2-40B4-BE49-F238E27FC236}">
                <a16:creationId xmlns:a16="http://schemas.microsoft.com/office/drawing/2014/main" id="{243F5545-A534-4E6C-8500-DA27520DDED5}"/>
              </a:ext>
            </a:extLst>
          </p:cNvPr>
          <p:cNvSpPr txBox="1"/>
          <p:nvPr/>
        </p:nvSpPr>
        <p:spPr>
          <a:xfrm>
            <a:off x="816048" y="2925420"/>
            <a:ext cx="17678400" cy="7057958"/>
          </a:xfrm>
          <a:prstGeom prst="rect">
            <a:avLst/>
          </a:prstGeom>
          <a:noFill/>
        </p:spPr>
        <p:txBody>
          <a:bodyPr wrap="square">
            <a:spAutoFit/>
          </a:bodyPr>
          <a:lstStyle/>
          <a:p>
            <a:pPr algn="just">
              <a:lnSpc>
                <a:spcPct val="130000"/>
              </a:lnSpc>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Dave: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Hi, Jane. I want to talk to you about air pollution. (</a:t>
            </a: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Jenny: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No problem. Carry on.</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3847465" algn="l"/>
                <a:tab pos="3925570" algn="l"/>
              </a:tabLs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Dave: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According to you, (</a:t>
            </a: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Jenny: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 are many causes of air pollution. (</a:t>
            </a: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2953385" algn="l"/>
              </a:tabLs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Dave: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2953385" algn="l"/>
              </a:tabLs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Jenny: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Yes, it is. Besides this, the chemicals of mills and factories pollute the air.</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2953385" algn="l"/>
              </a:tabLs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Dave: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5754370" algn="l"/>
                <a:tab pos="6005830" algn="l"/>
              </a:tabLs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Jenny: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We should be conscious about environment. (</a:t>
            </a: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Dave: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Thank you very much.</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800"/>
              </a:spcAft>
            </a:pPr>
            <a:r>
              <a:rPr lang="en-US" sz="3200" b="1">
                <a:solidFill>
                  <a:srgbClr val="000000"/>
                </a:solidFill>
                <a:effectLst/>
                <a:latin typeface="Calibri" panose="020F0502020204030204" pitchFamily="34" charset="0"/>
                <a:ea typeface="Calibri" panose="020F0502020204030204" pitchFamily="34" charset="0"/>
                <a:cs typeface="Calibri" panose="020F0502020204030204" pitchFamily="34" charset="0"/>
              </a:rPr>
              <a:t>Jenny: </a:t>
            </a:r>
            <a:r>
              <a:rPr lang="en-US" sz="3200">
                <a:solidFill>
                  <a:srgbClr val="000000"/>
                </a:solidFill>
                <a:effectLst/>
                <a:latin typeface="Calibri" panose="020F0502020204030204" pitchFamily="34" charset="0"/>
                <a:ea typeface="Calibri" panose="020F0502020204030204" pitchFamily="34" charset="0"/>
                <a:cs typeface="Calibri" panose="020F0502020204030204" pitchFamily="34" charset="0"/>
              </a:rPr>
              <a:t>You’re welcome.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1E2DAFA-E1CB-40CC-A3EB-27DB54C6D2FB}"/>
              </a:ext>
            </a:extLst>
          </p:cNvPr>
          <p:cNvSpPr txBox="1"/>
          <p:nvPr/>
        </p:nvSpPr>
        <p:spPr>
          <a:xfrm>
            <a:off x="11224114" y="2925420"/>
            <a:ext cx="7045512" cy="707886"/>
          </a:xfrm>
          <a:prstGeom prst="rect">
            <a:avLst/>
          </a:prstGeom>
          <a:noFill/>
        </p:spPr>
        <p:txBody>
          <a:bodyPr wrap="square">
            <a:spAutoFit/>
          </a:bodyPr>
          <a:lstStyle/>
          <a:p>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Have you got any problem?</a:t>
            </a:r>
            <a:endParaRPr lang="en-US" sz="2000"/>
          </a:p>
        </p:txBody>
      </p:sp>
      <p:sp>
        <p:nvSpPr>
          <p:cNvPr id="8" name="Rectangle 7">
            <a:extLst>
              <a:ext uri="{FF2B5EF4-FFF2-40B4-BE49-F238E27FC236}">
                <a16:creationId xmlns:a16="http://schemas.microsoft.com/office/drawing/2014/main" id="{D5B5ADB1-82C2-45A9-BC67-38F45B3F7FAB}"/>
              </a:ext>
            </a:extLst>
          </p:cNvPr>
          <p:cNvSpPr/>
          <p:nvPr/>
        </p:nvSpPr>
        <p:spPr>
          <a:xfrm>
            <a:off x="1747647" y="2400300"/>
            <a:ext cx="6007033" cy="52512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434193-82C6-4E2B-9B12-7CB9B491C051}"/>
              </a:ext>
            </a:extLst>
          </p:cNvPr>
          <p:cNvSpPr txBox="1"/>
          <p:nvPr/>
        </p:nvSpPr>
        <p:spPr>
          <a:xfrm>
            <a:off x="5577323" y="4271987"/>
            <a:ext cx="7923268" cy="707886"/>
          </a:xfrm>
          <a:prstGeom prst="rect">
            <a:avLst/>
          </a:prstGeom>
          <a:noFill/>
        </p:spPr>
        <p:txBody>
          <a:bodyPr wrap="square">
            <a:spAutoFit/>
          </a:bodyPr>
          <a:lstStyle/>
          <a:p>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What is the cause of air pollution?</a:t>
            </a:r>
            <a:endParaRPr lang="en-US" sz="2000"/>
          </a:p>
        </p:txBody>
      </p:sp>
      <p:sp>
        <p:nvSpPr>
          <p:cNvPr id="25" name="Rectangle 24">
            <a:extLst>
              <a:ext uri="{FF2B5EF4-FFF2-40B4-BE49-F238E27FC236}">
                <a16:creationId xmlns:a16="http://schemas.microsoft.com/office/drawing/2014/main" id="{23992151-D3AA-4D19-8A9B-1ABD93B9FBAB}"/>
              </a:ext>
            </a:extLst>
          </p:cNvPr>
          <p:cNvSpPr/>
          <p:nvPr/>
        </p:nvSpPr>
        <p:spPr>
          <a:xfrm>
            <a:off x="9799956" y="2470241"/>
            <a:ext cx="7102267" cy="52512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BA9F023-5988-4787-9B3C-6A1EB302C5AD}"/>
              </a:ext>
            </a:extLst>
          </p:cNvPr>
          <p:cNvSpPr txBox="1"/>
          <p:nvPr/>
        </p:nvSpPr>
        <p:spPr>
          <a:xfrm>
            <a:off x="9355209" y="4940950"/>
            <a:ext cx="7045512" cy="707886"/>
          </a:xfrm>
          <a:prstGeom prst="rect">
            <a:avLst/>
          </a:prstGeom>
          <a:noFill/>
        </p:spPr>
        <p:txBody>
          <a:bodyPr wrap="square">
            <a:spAutoFit/>
          </a:bodyPr>
          <a:lstStyle/>
          <a:p>
            <a:pPr algn="just">
              <a:spcAft>
                <a:spcPts val="600"/>
              </a:spcAft>
              <a:tabLst>
                <a:tab pos="210820" algn="l"/>
              </a:tabLs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Deforestation is one of them.</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7" name="Rectangle 26">
            <a:extLst>
              <a:ext uri="{FF2B5EF4-FFF2-40B4-BE49-F238E27FC236}">
                <a16:creationId xmlns:a16="http://schemas.microsoft.com/office/drawing/2014/main" id="{FED366CC-259D-48F9-92C5-0FF5E8D62999}"/>
              </a:ext>
            </a:extLst>
          </p:cNvPr>
          <p:cNvSpPr/>
          <p:nvPr/>
        </p:nvSpPr>
        <p:spPr>
          <a:xfrm>
            <a:off x="1706322" y="1166863"/>
            <a:ext cx="6007033" cy="52512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96BC2B-6B72-43D2-96B6-1B6C5E6B750B}"/>
              </a:ext>
            </a:extLst>
          </p:cNvPr>
          <p:cNvSpPr txBox="1"/>
          <p:nvPr/>
        </p:nvSpPr>
        <p:spPr>
          <a:xfrm>
            <a:off x="2428718" y="5737998"/>
            <a:ext cx="8353785" cy="707886"/>
          </a:xfrm>
          <a:prstGeom prst="rect">
            <a:avLst/>
          </a:prstGeom>
          <a:noFill/>
        </p:spPr>
        <p:txBody>
          <a:bodyPr wrap="square">
            <a:spAutoFit/>
          </a:bodyPr>
          <a:lstStyle/>
          <a:p>
            <a:pPr algn="just">
              <a:spcAft>
                <a:spcPts val="600"/>
              </a:spcAft>
              <a:tabLst>
                <a:tab pos="210820" algn="l"/>
              </a:tabLs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Is smoke responsible for air pollution?</a:t>
            </a:r>
          </a:p>
        </p:txBody>
      </p:sp>
      <p:sp>
        <p:nvSpPr>
          <p:cNvPr id="29" name="Rectangle 28">
            <a:extLst>
              <a:ext uri="{FF2B5EF4-FFF2-40B4-BE49-F238E27FC236}">
                <a16:creationId xmlns:a16="http://schemas.microsoft.com/office/drawing/2014/main" id="{0C045181-0F18-4DD8-8C9B-A15EF20E6C80}"/>
              </a:ext>
            </a:extLst>
          </p:cNvPr>
          <p:cNvSpPr/>
          <p:nvPr/>
        </p:nvSpPr>
        <p:spPr>
          <a:xfrm>
            <a:off x="9362135" y="1217230"/>
            <a:ext cx="8087665" cy="661942"/>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958BF88-B67C-4D46-8146-DF7CDA6F3A25}"/>
              </a:ext>
            </a:extLst>
          </p:cNvPr>
          <p:cNvSpPr txBox="1"/>
          <p:nvPr/>
        </p:nvSpPr>
        <p:spPr>
          <a:xfrm>
            <a:off x="2938475" y="7108196"/>
            <a:ext cx="7699649" cy="707886"/>
          </a:xfrm>
          <a:prstGeom prst="rect">
            <a:avLst/>
          </a:prstGeom>
          <a:noFill/>
        </p:spPr>
        <p:txBody>
          <a:bodyPr wrap="square">
            <a:spAutoFit/>
          </a:bodyPr>
          <a:lstStyle/>
          <a:p>
            <a:pPr algn="just">
              <a:spcAft>
                <a:spcPts val="600"/>
              </a:spcAft>
              <a:tabLst>
                <a:tab pos="210820" algn="l"/>
              </a:tabLs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How can we prevent air pollution?</a:t>
            </a:r>
          </a:p>
        </p:txBody>
      </p:sp>
      <p:sp>
        <p:nvSpPr>
          <p:cNvPr id="31" name="Rectangle 30">
            <a:extLst>
              <a:ext uri="{FF2B5EF4-FFF2-40B4-BE49-F238E27FC236}">
                <a16:creationId xmlns:a16="http://schemas.microsoft.com/office/drawing/2014/main" id="{75AB92A9-A636-4E01-9AF5-CB02D34D6C2E}"/>
              </a:ext>
            </a:extLst>
          </p:cNvPr>
          <p:cNvSpPr/>
          <p:nvPr/>
        </p:nvSpPr>
        <p:spPr>
          <a:xfrm>
            <a:off x="9677037" y="1723129"/>
            <a:ext cx="7225186" cy="657121"/>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13E442D-8124-4E59-88B8-0CA05F27066F}"/>
              </a:ext>
            </a:extLst>
          </p:cNvPr>
          <p:cNvSpPr txBox="1"/>
          <p:nvPr/>
        </p:nvSpPr>
        <p:spPr>
          <a:xfrm>
            <a:off x="10376672" y="7779625"/>
            <a:ext cx="7045512" cy="707886"/>
          </a:xfrm>
          <a:prstGeom prst="rect">
            <a:avLst/>
          </a:prstGeom>
          <a:noFill/>
        </p:spPr>
        <p:txBody>
          <a:bodyPr wrap="square">
            <a:spAutoFit/>
          </a:bodyPr>
          <a:lstStyle/>
          <a:p>
            <a:pPr algn="just">
              <a:spcAft>
                <a:spcPts val="600"/>
              </a:spcAft>
              <a:tabLst>
                <a:tab pos="201295" algn="l"/>
              </a:tabLs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We should plant more trees.</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3" name="Rectangle 32">
            <a:extLst>
              <a:ext uri="{FF2B5EF4-FFF2-40B4-BE49-F238E27FC236}">
                <a16:creationId xmlns:a16="http://schemas.microsoft.com/office/drawing/2014/main" id="{61A96207-6CC1-4AEF-B5B0-03833D9C2776}"/>
              </a:ext>
            </a:extLst>
          </p:cNvPr>
          <p:cNvSpPr/>
          <p:nvPr/>
        </p:nvSpPr>
        <p:spPr>
          <a:xfrm>
            <a:off x="1690169" y="1816031"/>
            <a:ext cx="6007033" cy="525120"/>
          </a:xfrm>
          <a:prstGeom prst="rect">
            <a:avLst/>
          </a:prstGeom>
          <a:solidFill>
            <a:srgbClr val="F9EC9B"/>
          </a:solidFill>
          <a:ln>
            <a:solidFill>
              <a:srgbClr val="F9E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28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5" grpId="0"/>
      <p:bldP spid="16" grpId="0"/>
      <p:bldP spid="22" grpId="0"/>
      <p:bldP spid="8"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33755" y="2012615"/>
            <a:ext cx="18032190" cy="2072302"/>
            <a:chOff x="2317470" y="2409492"/>
            <a:chExt cx="14483436" cy="2072302"/>
          </a:xfrm>
        </p:grpSpPr>
        <p:sp>
          <p:nvSpPr>
            <p:cNvPr id="6" name="Freeform 6"/>
            <p:cNvSpPr/>
            <p:nvPr/>
          </p:nvSpPr>
          <p:spPr>
            <a:xfrm rot="21079900">
              <a:off x="2317470" y="2409492"/>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512470" y="2468277"/>
              <a:ext cx="14045585" cy="1671611"/>
            </a:xfrm>
            <a:prstGeom prst="rect">
              <a:avLst/>
            </a:prstGeom>
          </p:spPr>
          <p:txBody>
            <a:bodyPr wrap="square" lIns="0" tIns="0" rIns="0" bIns="0" rtlCol="0" anchor="t">
              <a:spAutoFit/>
            </a:bodyPr>
            <a:lstStyle/>
            <a:p>
              <a:pPr algn="ctr">
                <a:lnSpc>
                  <a:spcPts val="14523"/>
                </a:lnSpc>
              </a:pPr>
              <a:r>
                <a:rPr lang="en-US" sz="7200" spc="431">
                  <a:solidFill>
                    <a:srgbClr val="FFFFFF"/>
                  </a:solidFill>
                  <a:latin typeface="Wedges"/>
                </a:rPr>
                <a:t>PART 3. COMMUNICATION SKILLS</a:t>
              </a:r>
              <a:endParaRPr lang="en-US" sz="72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189475" y="5364416"/>
            <a:ext cx="12517981"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III. READING</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919223" y="-457855"/>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0956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34087" y="9049842"/>
            <a:ext cx="1658773" cy="19715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9405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1. Read the following text and decide which answer best fits each numbered blank.</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06F439C-A648-4D3D-8B2A-7F437BF63E6C}"/>
              </a:ext>
            </a:extLst>
          </p:cNvPr>
          <p:cNvSpPr txBox="1"/>
          <p:nvPr/>
        </p:nvSpPr>
        <p:spPr>
          <a:xfrm>
            <a:off x="762000" y="1388832"/>
            <a:ext cx="17221200" cy="8094524"/>
          </a:xfrm>
          <a:prstGeom prst="rect">
            <a:avLst/>
          </a:prstGeom>
          <a:noFill/>
        </p:spPr>
        <p:txBody>
          <a:bodyPr wrap="square">
            <a:spAutoFit/>
          </a:bodyPr>
          <a:lstStyle/>
          <a:p>
            <a:pPr indent="3683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oceans are so vast that they can cope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the present level of pollution. However, little is known about the long-term effects of such slow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The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serious problem of modern times is that man is destroying the Earths natural resources and transforming huge areas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wastelands.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a result, it is becoming extremely difficult to grow enough to feed the world’s rapidly increasing population. A way of protecting all the wildlife on the Earth must also be found as many species are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danger of disappearing completely from the face of the earth. The dangers,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not confined solely to the land and the sea. The smoke in the atmosphere, for example, is increasing so much that the amount of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has been reduced in many cities. Man’s whole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is being changed in a serious way.</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342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 name="Group 3"/>
          <p:cNvGrpSpPr/>
          <p:nvPr/>
        </p:nvGrpSpPr>
        <p:grpSpPr>
          <a:xfrm>
            <a:off x="609600"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8">
            <a:extLst>
              <a:ext uri="{FF2B5EF4-FFF2-40B4-BE49-F238E27FC236}">
                <a16:creationId xmlns:a16="http://schemas.microsoft.com/office/drawing/2014/main" id="{2F4513E2-E15C-48C0-BC23-1BADC1F74824}"/>
              </a:ext>
            </a:extLst>
          </p:cNvPr>
          <p:cNvSpPr txBox="1"/>
          <p:nvPr/>
        </p:nvSpPr>
        <p:spPr>
          <a:xfrm>
            <a:off x="-347174" y="820398"/>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11. pollution (n): </a:t>
            </a:r>
          </a:p>
        </p:txBody>
      </p:sp>
      <p:sp>
        <p:nvSpPr>
          <p:cNvPr id="20" name="TextBox 8">
            <a:extLst>
              <a:ext uri="{FF2B5EF4-FFF2-40B4-BE49-F238E27FC236}">
                <a16:creationId xmlns:a16="http://schemas.microsoft.com/office/drawing/2014/main" id="{8B7ABD12-2B5B-4200-BD7B-D0F77476DC6C}"/>
              </a:ext>
            </a:extLst>
          </p:cNvPr>
          <p:cNvSpPr txBox="1"/>
          <p:nvPr/>
        </p:nvSpPr>
        <p:spPr>
          <a:xfrm>
            <a:off x="9144000" y="797682"/>
            <a:ext cx="6009997"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12. soil pollution (n): </a:t>
            </a:r>
          </a:p>
        </p:txBody>
      </p:sp>
      <p:sp>
        <p:nvSpPr>
          <p:cNvPr id="21" name="Rectangle 20">
            <a:extLst>
              <a:ext uri="{FF2B5EF4-FFF2-40B4-BE49-F238E27FC236}">
                <a16:creationId xmlns:a16="http://schemas.microsoft.com/office/drawing/2014/main" id="{AE61560F-9E27-4443-B288-BD7CAEEADA87}"/>
              </a:ext>
            </a:extLst>
          </p:cNvPr>
          <p:cNvSpPr/>
          <p:nvPr/>
        </p:nvSpPr>
        <p:spPr>
          <a:xfrm>
            <a:off x="14477999" y="951643"/>
            <a:ext cx="8301903"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/sɔɪl pə'lu:ʃn/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sự</a:t>
            </a:r>
            <a:r>
              <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ô nhiễm đất</a:t>
            </a:r>
          </a:p>
        </p:txBody>
      </p:sp>
      <p:sp>
        <p:nvSpPr>
          <p:cNvPr id="22" name="TextBox 8">
            <a:extLst>
              <a:ext uri="{FF2B5EF4-FFF2-40B4-BE49-F238E27FC236}">
                <a16:creationId xmlns:a16="http://schemas.microsoft.com/office/drawing/2014/main" id="{CCC3E825-ADDC-4653-9141-CBDFCADFAEFD}"/>
              </a:ext>
            </a:extLst>
          </p:cNvPr>
          <p:cNvSpPr txBox="1"/>
          <p:nvPr/>
        </p:nvSpPr>
        <p:spPr>
          <a:xfrm>
            <a:off x="457200" y="5209703"/>
            <a:ext cx="5334000"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13. the ozone layer (n): </a:t>
            </a:r>
          </a:p>
        </p:txBody>
      </p:sp>
      <p:sp>
        <p:nvSpPr>
          <p:cNvPr id="23" name="Rectangle 22">
            <a:extLst>
              <a:ext uri="{FF2B5EF4-FFF2-40B4-BE49-F238E27FC236}">
                <a16:creationId xmlns:a16="http://schemas.microsoft.com/office/drawing/2014/main" id="{550619F8-8B53-41C5-B51C-8036FE0A3584}"/>
              </a:ext>
            </a:extLst>
          </p:cNvPr>
          <p:cNvSpPr/>
          <p:nvPr/>
        </p:nvSpPr>
        <p:spPr>
          <a:xfrm>
            <a:off x="5706460" y="5389432"/>
            <a:ext cx="8761318" cy="1323439"/>
          </a:xfrm>
          <a:prstGeom prst="rect">
            <a:avLst/>
          </a:prstGeom>
        </p:spPr>
        <p:txBody>
          <a:bodyPr wrap="square">
            <a:spAutoFit/>
          </a:bodyPr>
          <a:lstStyle/>
          <a:p>
            <a:r>
              <a:rPr lang="it-IT" sz="4000" b="1" dirty="0">
                <a:solidFill>
                  <a:schemeClr val="tx1">
                    <a:lumMod val="95000"/>
                    <a:lumOff val="5000"/>
                  </a:schemeClr>
                </a:solidFill>
              </a:rPr>
              <a:t>/ðə 'əʊzəʊn 'leɪər/</a:t>
            </a:r>
          </a:p>
          <a:p>
            <a:r>
              <a:rPr lang="it-IT" sz="4000" b="1" dirty="0">
                <a:solidFill>
                  <a:schemeClr val="tx1">
                    <a:lumMod val="95000"/>
                    <a:lumOff val="5000"/>
                  </a:schemeClr>
                </a:solidFill>
              </a:rPr>
              <a:t>tàng ozon</a:t>
            </a:r>
          </a:p>
        </p:txBody>
      </p:sp>
      <p:sp>
        <p:nvSpPr>
          <p:cNvPr id="24" name="TextBox 8">
            <a:extLst>
              <a:ext uri="{FF2B5EF4-FFF2-40B4-BE49-F238E27FC236}">
                <a16:creationId xmlns:a16="http://schemas.microsoft.com/office/drawing/2014/main" id="{164A2348-9A93-4AD1-8D4D-E7DCCD1D91BE}"/>
              </a:ext>
            </a:extLst>
          </p:cNvPr>
          <p:cNvSpPr txBox="1"/>
          <p:nvPr/>
        </p:nvSpPr>
        <p:spPr>
          <a:xfrm>
            <a:off x="9053329" y="5182379"/>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14. water pollution(n): </a:t>
            </a:r>
          </a:p>
        </p:txBody>
      </p:sp>
      <p:sp>
        <p:nvSpPr>
          <p:cNvPr id="25" name="Rectangle 24">
            <a:extLst>
              <a:ext uri="{FF2B5EF4-FFF2-40B4-BE49-F238E27FC236}">
                <a16:creationId xmlns:a16="http://schemas.microsoft.com/office/drawing/2014/main" id="{54A27E49-05CD-46F4-976E-4934B5086968}"/>
              </a:ext>
            </a:extLst>
          </p:cNvPr>
          <p:cNvSpPr/>
          <p:nvPr/>
        </p:nvSpPr>
        <p:spPr>
          <a:xfrm>
            <a:off x="14075560" y="5818330"/>
            <a:ext cx="9899872"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/'wɔ:tər pə'lu:ʃn/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sự</a:t>
            </a:r>
            <a:r>
              <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ô nhiễm nước</a:t>
            </a:r>
          </a:p>
        </p:txBody>
      </p:sp>
      <p:sp>
        <p:nvSpPr>
          <p:cNvPr id="26" name="Rectangle 25">
            <a:extLst>
              <a:ext uri="{FF2B5EF4-FFF2-40B4-BE49-F238E27FC236}">
                <a16:creationId xmlns:a16="http://schemas.microsoft.com/office/drawing/2014/main" id="{EE977E33-29B4-4B23-9641-A35FEE4E4801}"/>
              </a:ext>
            </a:extLst>
          </p:cNvPr>
          <p:cNvSpPr/>
          <p:nvPr/>
        </p:nvSpPr>
        <p:spPr>
          <a:xfrm>
            <a:off x="5321895" y="969836"/>
            <a:ext cx="9689505" cy="1938992"/>
          </a:xfrm>
          <a:prstGeom prst="rect">
            <a:avLst/>
          </a:prstGeom>
        </p:spPr>
        <p:txBody>
          <a:bodyPr wrap="square">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pə'lu:ʃn</a:t>
            </a:r>
            <a:r>
              <a:rPr lang="en-US" sz="4000" b="1" dirty="0">
                <a:solidFill>
                  <a:schemeClr val="tx1">
                    <a:lumMod val="95000"/>
                    <a:lumOff val="5000"/>
                  </a:schemeClr>
                </a:solidFill>
              </a:rPr>
              <a:t>/</a:t>
            </a:r>
          </a:p>
          <a:p>
            <a:r>
              <a:rPr lang="en-US" sz="4000" b="1" dirty="0" err="1">
                <a:solidFill>
                  <a:schemeClr val="tx1">
                    <a:lumMod val="95000"/>
                    <a:lumOff val="5000"/>
                  </a:schemeClr>
                </a:solidFill>
              </a:rPr>
              <a:t>sự</a:t>
            </a:r>
            <a:r>
              <a:rPr lang="en-US" sz="4000" b="1" dirty="0">
                <a:solidFill>
                  <a:schemeClr val="tx1">
                    <a:lumMod val="95000"/>
                    <a:lumOff val="5000"/>
                  </a:schemeClr>
                </a:solidFill>
              </a:rPr>
              <a:t>/</a:t>
            </a:r>
            <a:r>
              <a:rPr lang="en-US" sz="4000" b="1" dirty="0" err="1">
                <a:solidFill>
                  <a:schemeClr val="tx1">
                    <a:lumMod val="95000"/>
                    <a:lumOff val="5000"/>
                  </a:schemeClr>
                </a:solidFill>
              </a:rPr>
              <a:t>quá</a:t>
            </a:r>
            <a:r>
              <a:rPr lang="en-US" sz="4000" b="1" dirty="0">
                <a:solidFill>
                  <a:schemeClr val="tx1">
                    <a:lumMod val="95000"/>
                    <a:lumOff val="5000"/>
                  </a:schemeClr>
                </a:solidFill>
              </a:rPr>
              <a:t> </a:t>
            </a:r>
            <a:r>
              <a:rPr lang="en-US" sz="4000" b="1" dirty="0" err="1">
                <a:solidFill>
                  <a:schemeClr val="tx1">
                    <a:lumMod val="95000"/>
                    <a:lumOff val="5000"/>
                  </a:schemeClr>
                </a:solidFill>
              </a:rPr>
              <a:t>trình</a:t>
            </a:r>
            <a:r>
              <a:rPr lang="en-US" sz="4000" b="1" dirty="0">
                <a:solidFill>
                  <a:schemeClr val="tx1">
                    <a:lumMod val="95000"/>
                    <a:lumOff val="5000"/>
                  </a:schemeClr>
                </a:solidFill>
              </a:rPr>
              <a:t> </a:t>
            </a:r>
          </a:p>
          <a:p>
            <a:r>
              <a:rPr lang="en-US" sz="4000" b="1" dirty="0">
                <a:solidFill>
                  <a:schemeClr val="tx1">
                    <a:lumMod val="95000"/>
                    <a:lumOff val="5000"/>
                  </a:schemeClr>
                </a:solidFill>
              </a:rPr>
              <a:t>ô </a:t>
            </a:r>
            <a:r>
              <a:rPr lang="en-US" sz="4000" b="1" dirty="0" err="1">
                <a:solidFill>
                  <a:schemeClr val="tx1">
                    <a:lumMod val="95000"/>
                    <a:lumOff val="5000"/>
                  </a:schemeClr>
                </a:solidFill>
              </a:rPr>
              <a:t>nhiễm</a:t>
            </a:r>
            <a:endParaRPr lang="en-US" sz="4000" b="1" dirty="0">
              <a:solidFill>
                <a:schemeClr val="tx1">
                  <a:lumMod val="95000"/>
                  <a:lumOff val="5000"/>
                </a:schemeClr>
              </a:solidFill>
            </a:endParaRPr>
          </a:p>
        </p:txBody>
      </p:sp>
      <p:pic>
        <p:nvPicPr>
          <p:cNvPr id="2" name="Picture 1">
            <a:extLst>
              <a:ext uri="{FF2B5EF4-FFF2-40B4-BE49-F238E27FC236}">
                <a16:creationId xmlns:a16="http://schemas.microsoft.com/office/drawing/2014/main" id="{3D4059F4-BD7D-4787-A919-A11385AD9862}"/>
              </a:ext>
            </a:extLst>
          </p:cNvPr>
          <p:cNvPicPr>
            <a:picLocks noChangeAspect="1"/>
          </p:cNvPicPr>
          <p:nvPr/>
        </p:nvPicPr>
        <p:blipFill>
          <a:blip r:embed="rId12"/>
          <a:stretch>
            <a:fillRect/>
          </a:stretch>
        </p:blipFill>
        <p:spPr>
          <a:xfrm>
            <a:off x="1072898" y="1657738"/>
            <a:ext cx="4008463" cy="3589721"/>
          </a:xfrm>
          <a:prstGeom prst="rect">
            <a:avLst/>
          </a:prstGeom>
        </p:spPr>
      </p:pic>
      <p:pic>
        <p:nvPicPr>
          <p:cNvPr id="8" name="Picture 7">
            <a:extLst>
              <a:ext uri="{FF2B5EF4-FFF2-40B4-BE49-F238E27FC236}">
                <a16:creationId xmlns:a16="http://schemas.microsoft.com/office/drawing/2014/main" id="{3D18A907-27DD-444B-AEB6-9F2E1E7EE7DF}"/>
              </a:ext>
            </a:extLst>
          </p:cNvPr>
          <p:cNvPicPr>
            <a:picLocks noChangeAspect="1"/>
          </p:cNvPicPr>
          <p:nvPr/>
        </p:nvPicPr>
        <p:blipFill>
          <a:blip r:embed="rId13"/>
          <a:stretch>
            <a:fillRect/>
          </a:stretch>
        </p:blipFill>
        <p:spPr>
          <a:xfrm>
            <a:off x="8991927" y="1740086"/>
            <a:ext cx="5245538" cy="3341338"/>
          </a:xfrm>
          <a:prstGeom prst="rect">
            <a:avLst/>
          </a:prstGeom>
        </p:spPr>
      </p:pic>
      <p:pic>
        <p:nvPicPr>
          <p:cNvPr id="9" name="Picture 8">
            <a:extLst>
              <a:ext uri="{FF2B5EF4-FFF2-40B4-BE49-F238E27FC236}">
                <a16:creationId xmlns:a16="http://schemas.microsoft.com/office/drawing/2014/main" id="{BD1CAA45-84D6-419A-AB68-F95E0E163817}"/>
              </a:ext>
            </a:extLst>
          </p:cNvPr>
          <p:cNvPicPr>
            <a:picLocks noChangeAspect="1"/>
          </p:cNvPicPr>
          <p:nvPr/>
        </p:nvPicPr>
        <p:blipFill>
          <a:blip r:embed="rId14"/>
          <a:stretch>
            <a:fillRect/>
          </a:stretch>
        </p:blipFill>
        <p:spPr>
          <a:xfrm>
            <a:off x="1169389" y="6114189"/>
            <a:ext cx="4537071" cy="3483939"/>
          </a:xfrm>
          <a:prstGeom prst="rect">
            <a:avLst/>
          </a:prstGeom>
        </p:spPr>
      </p:pic>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35C15FED-EAF0-4603-8CB4-D596E9D54F56}"/>
              </a:ext>
            </a:extLst>
          </p:cNvPr>
          <p:cNvPicPr>
            <a:picLocks noChangeAspect="1"/>
          </p:cNvPicPr>
          <p:nvPr/>
        </p:nvPicPr>
        <p:blipFill>
          <a:blip r:embed="rId15"/>
          <a:stretch>
            <a:fillRect/>
          </a:stretch>
        </p:blipFill>
        <p:spPr>
          <a:xfrm>
            <a:off x="8949524" y="6153292"/>
            <a:ext cx="5041295" cy="3336025"/>
          </a:xfrm>
          <a:prstGeom prst="rect">
            <a:avLst/>
          </a:prstGeom>
        </p:spPr>
      </p:pic>
      <p:pic>
        <p:nvPicPr>
          <p:cNvPr id="11" name="pollution">
            <a:hlinkClick r:id="" action="ppaction://media"/>
            <a:extLst>
              <a:ext uri="{FF2B5EF4-FFF2-40B4-BE49-F238E27FC236}">
                <a16:creationId xmlns:a16="http://schemas.microsoft.com/office/drawing/2014/main" id="{AC67FE9B-BD44-4F61-BDCF-A53EA4D1860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00134" y="3390903"/>
            <a:ext cx="609600" cy="609600"/>
          </a:xfrm>
          <a:prstGeom prst="rect">
            <a:avLst/>
          </a:prstGeom>
        </p:spPr>
      </p:pic>
      <p:pic>
        <p:nvPicPr>
          <p:cNvPr id="12" name="soil pollution">
            <a:hlinkClick r:id="" action="ppaction://media"/>
            <a:extLst>
              <a:ext uri="{FF2B5EF4-FFF2-40B4-BE49-F238E27FC236}">
                <a16:creationId xmlns:a16="http://schemas.microsoft.com/office/drawing/2014/main" id="{8E33DF03-DE5A-4E12-996F-29217FF6FED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600294" y="2998798"/>
            <a:ext cx="609600" cy="609600"/>
          </a:xfrm>
          <a:prstGeom prst="rect">
            <a:avLst/>
          </a:prstGeom>
        </p:spPr>
      </p:pic>
      <p:pic>
        <p:nvPicPr>
          <p:cNvPr id="13" name="the ozone layer">
            <a:hlinkClick r:id="" action="ppaction://media"/>
            <a:extLst>
              <a:ext uri="{FF2B5EF4-FFF2-40B4-BE49-F238E27FC236}">
                <a16:creationId xmlns:a16="http://schemas.microsoft.com/office/drawing/2014/main" id="{2723DA3C-534C-48D8-834D-4610416D537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980978" y="7561948"/>
            <a:ext cx="609600" cy="609600"/>
          </a:xfrm>
          <a:prstGeom prst="rect">
            <a:avLst/>
          </a:prstGeom>
        </p:spPr>
      </p:pic>
      <p:pic>
        <p:nvPicPr>
          <p:cNvPr id="14" name="water pollution">
            <a:hlinkClick r:id="" action="ppaction://media"/>
            <a:extLst>
              <a:ext uri="{FF2B5EF4-FFF2-40B4-BE49-F238E27FC236}">
                <a16:creationId xmlns:a16="http://schemas.microsoft.com/office/drawing/2014/main" id="{F5DDFE24-09F7-47D1-A5E6-2F0A72367D9A}"/>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337993" y="7687779"/>
            <a:ext cx="609600" cy="609600"/>
          </a:xfrm>
          <a:prstGeom prst="rect">
            <a:avLst/>
          </a:prstGeom>
        </p:spPr>
      </p:pic>
    </p:spTree>
    <p:extLst>
      <p:ext uri="{BB962C8B-B14F-4D97-AF65-F5344CB8AC3E}">
        <p14:creationId xmlns:p14="http://schemas.microsoft.com/office/powerpoint/2010/main" val="9640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par>
                                <p:cTn id="67" presetID="16" presetClass="entr" presetSubtype="21"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2"/>
                </p:tgtEl>
              </p:cMediaNode>
            </p:audio>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19" grpId="0"/>
      <p:bldP spid="20" grpId="0"/>
      <p:bldP spid="21" grpId="0"/>
      <p:bldP spid="22" grpId="0"/>
      <p:bldP spid="23" grpId="0"/>
      <p:bldP spid="24" grpId="0"/>
      <p:bldP spid="25" grpId="0"/>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34087" y="9049842"/>
            <a:ext cx="1658773" cy="19715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9405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1. Read the following text and decide which answer best fits each numbered blank.</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06F439C-A648-4D3D-8B2A-7F437BF63E6C}"/>
              </a:ext>
            </a:extLst>
          </p:cNvPr>
          <p:cNvSpPr txBox="1"/>
          <p:nvPr/>
        </p:nvSpPr>
        <p:spPr>
          <a:xfrm>
            <a:off x="762000" y="1388832"/>
            <a:ext cx="17221200" cy="8246425"/>
          </a:xfrm>
          <a:prstGeom prst="rect">
            <a:avLst/>
          </a:prstGeom>
          <a:noFill/>
        </p:spPr>
        <p:txBody>
          <a:bodyPr wrap="square">
            <a:spAutoFit/>
          </a:bodyPr>
          <a:lstStyle/>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world’s			B. world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worldwide			D. worldly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to				B.</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for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of				D. with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poison			B. poisoning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poisonous			D. </a:t>
            </a:r>
            <a:r>
              <a:rPr lang="en-US" sz="4000">
                <a:latin typeface="Calibri" panose="020F0502020204030204" pitchFamily="34" charset="0"/>
                <a:ea typeface="Cambria" panose="02040503050406030204" pitchFamily="18" charset="0"/>
                <a:cs typeface="Cambria" panose="02040503050406030204" pitchFamily="18" charset="0"/>
              </a:rPr>
              <a:t>P</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oisonously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most			B. much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many				D. </a:t>
            </a:r>
            <a:r>
              <a:rPr lang="en-US" sz="4000">
                <a:latin typeface="Calibri" panose="020F0502020204030204" pitchFamily="34" charset="0"/>
                <a:ea typeface="Cambria" panose="02040503050406030204" pitchFamily="18" charset="0"/>
                <a:cs typeface="Cambria" panose="02040503050406030204" pitchFamily="18" charset="0"/>
              </a:rPr>
              <a:t>M</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ore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for				B. of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into				D. on</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6.</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Like			B. As				</a:t>
            </a:r>
            <a:r>
              <a:rPr lang="en-US" sz="4000">
                <a:latin typeface="Calibri" panose="020F0502020204030204" pitchFamily="34" charset="0"/>
                <a:ea typeface="Calibri" panose="020F0502020204030204" pitchFamily="34" charset="0"/>
                <a:cs typeface="Calibri" panose="020F0502020204030204" pitchFamily="34" charset="0"/>
              </a:rPr>
              <a:t>C.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To				D. For</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7.</a:t>
            </a:r>
            <a:r>
              <a:rPr lang="en-US" sz="4000">
                <a:latin typeface="Calibri" panose="020F0502020204030204" pitchFamily="34" charset="0"/>
                <a:ea typeface="Calibri" panose="020F0502020204030204" pitchFamily="34" charset="0"/>
                <a:cs typeface="Calibri" panose="020F0502020204030204" pitchFamily="34" charset="0"/>
              </a:rPr>
              <a:t> A. in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B. at</a:t>
            </a:r>
            <a:r>
              <a:rPr lang="en-US" sz="4000">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on</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D. for</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8.</a:t>
            </a:r>
            <a:r>
              <a:rPr lang="en-US" sz="4000">
                <a:latin typeface="Calibri" panose="020F0502020204030204" pitchFamily="34" charset="0"/>
                <a:ea typeface="Calibri" panose="020F0502020204030204" pitchFamily="34" charset="0"/>
                <a:cs typeface="Calibri" panose="020F0502020204030204" pitchFamily="34" charset="0"/>
              </a:rPr>
              <a:t> A. however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B. consequently</a:t>
            </a:r>
            <a:r>
              <a:rPr lang="en-US" sz="4000">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in addition			D. therefore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9.</a:t>
            </a:r>
            <a:r>
              <a:rPr lang="en-US" sz="4000">
                <a:latin typeface="Calibri" panose="020F0502020204030204" pitchFamily="34" charset="0"/>
                <a:ea typeface="Calibri" panose="020F0502020204030204" pitchFamily="34" charset="0"/>
                <a:cs typeface="Calibri" panose="020F0502020204030204" pitchFamily="34" charset="0"/>
              </a:rPr>
              <a:t> A. sunlights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B. sunbeam</a:t>
            </a:r>
            <a:r>
              <a:rPr lang="en-US" sz="4000">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sunny				D. sunlight</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 environmental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 environmentalist</a:t>
            </a:r>
            <a:r>
              <a:rPr lang="en-US" sz="4000">
                <a:latin typeface="Calibri" panose="020F0502020204030204" pitchFamily="34" charset="0"/>
                <a:ea typeface="Cambria" panose="02040503050406030204" pitchFamily="18" charset="0"/>
                <a:cs typeface="Cambria" panose="02040503050406030204" pitchFamily="18" charset="0"/>
              </a:rPr>
              <a:t> 	C. environmentalist 	D. environ</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2" name="Oval 11">
            <a:extLst>
              <a:ext uri="{FF2B5EF4-FFF2-40B4-BE49-F238E27FC236}">
                <a16:creationId xmlns:a16="http://schemas.microsoft.com/office/drawing/2014/main" id="{789F2C00-6F98-445D-9A37-9D095B3EAD31}"/>
              </a:ext>
            </a:extLst>
          </p:cNvPr>
          <p:cNvSpPr/>
          <p:nvPr/>
        </p:nvSpPr>
        <p:spPr>
          <a:xfrm>
            <a:off x="1066800" y="1536033"/>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471E59E-2813-4225-8A4D-6AA9051D6BFB}"/>
              </a:ext>
            </a:extLst>
          </p:cNvPr>
          <p:cNvSpPr/>
          <p:nvPr/>
        </p:nvSpPr>
        <p:spPr>
          <a:xfrm>
            <a:off x="14249400" y="2301255"/>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4376C5-82A8-4AE1-9C4E-EB9BB96CFAC8}"/>
              </a:ext>
            </a:extLst>
          </p:cNvPr>
          <p:cNvSpPr/>
          <p:nvPr/>
        </p:nvSpPr>
        <p:spPr>
          <a:xfrm>
            <a:off x="5029200" y="3162300"/>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B7668C2-28AE-42D1-826E-F01208192C7E}"/>
              </a:ext>
            </a:extLst>
          </p:cNvPr>
          <p:cNvSpPr/>
          <p:nvPr/>
        </p:nvSpPr>
        <p:spPr>
          <a:xfrm>
            <a:off x="1052763" y="3982013"/>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B943204-B865-4D61-BCAC-0EC29E60BC41}"/>
              </a:ext>
            </a:extLst>
          </p:cNvPr>
          <p:cNvSpPr/>
          <p:nvPr/>
        </p:nvSpPr>
        <p:spPr>
          <a:xfrm>
            <a:off x="9677400" y="4831513"/>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9CC367-20B1-4C44-82E2-117D41C4BFBF}"/>
              </a:ext>
            </a:extLst>
          </p:cNvPr>
          <p:cNvSpPr/>
          <p:nvPr/>
        </p:nvSpPr>
        <p:spPr>
          <a:xfrm>
            <a:off x="5029200" y="5600700"/>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1EA67D-D247-48B7-B5D0-D9670615C8CA}"/>
              </a:ext>
            </a:extLst>
          </p:cNvPr>
          <p:cNvSpPr/>
          <p:nvPr/>
        </p:nvSpPr>
        <p:spPr>
          <a:xfrm>
            <a:off x="1052763" y="6407856"/>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BD66CB9-95DE-4C0B-B3E0-C33B6307D5CA}"/>
              </a:ext>
            </a:extLst>
          </p:cNvPr>
          <p:cNvSpPr/>
          <p:nvPr/>
        </p:nvSpPr>
        <p:spPr>
          <a:xfrm>
            <a:off x="1052763" y="7308603"/>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C26F5C2-E4C6-4CF4-A06A-3B0AB6E27DF4}"/>
              </a:ext>
            </a:extLst>
          </p:cNvPr>
          <p:cNvSpPr/>
          <p:nvPr/>
        </p:nvSpPr>
        <p:spPr>
          <a:xfrm>
            <a:off x="14243384" y="8093150"/>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408F4B7-1B58-44B0-8812-00EABBE56B45}"/>
              </a:ext>
            </a:extLst>
          </p:cNvPr>
          <p:cNvSpPr/>
          <p:nvPr/>
        </p:nvSpPr>
        <p:spPr>
          <a:xfrm>
            <a:off x="9685421" y="8898168"/>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2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animBg="1"/>
      <p:bldP spid="13" grpId="0" animBg="1"/>
      <p:bldP spid="15" grpId="0" animBg="1"/>
      <p:bldP spid="16" grpId="0" animBg="1"/>
      <p:bldP spid="17" grpId="0" animBg="1"/>
      <p:bldP spid="18" grpId="0" animBg="1"/>
      <p:bldP spid="22" grpId="0" animBg="1"/>
      <p:bldP spid="24" grpId="0" animBg="1"/>
      <p:bldP spid="25" grpId="0" animBg="1"/>
      <p:bldP spid="2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34087" y="9049842"/>
            <a:ext cx="1658773" cy="19715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9405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the following text and answer the questions by choosing the option A, B, C or D.</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06F439C-A648-4D3D-8B2A-7F437BF63E6C}"/>
              </a:ext>
            </a:extLst>
          </p:cNvPr>
          <p:cNvSpPr txBox="1"/>
          <p:nvPr/>
        </p:nvSpPr>
        <p:spPr>
          <a:xfrm>
            <a:off x="762000" y="1388832"/>
            <a:ext cx="17221200" cy="8164351"/>
          </a:xfrm>
          <a:prstGeom prst="rect">
            <a:avLst/>
          </a:prstGeom>
          <a:noFill/>
        </p:spPr>
        <p:txBody>
          <a:bodyPr wrap="square">
            <a:spAutoFit/>
          </a:bodyPr>
          <a:lstStyle/>
          <a:p>
            <a:pPr indent="419100"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Nowadays people are more aware that wildlife all over the world is in danger. Many species of animals are threatened, and could easily become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extinct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if we do not make an effort to protect them. There are many reasons for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this.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In some cases, animals are hunted for their fur or for other valuable pasts of their bodies. Some birds, such as parrots, are caught alive, and sold as pets. For many animals and birds, the problem is that their habitat - the place where they live - is disappearing. More land is used for farms, for houses or industry, and there are fewer open spaces than there once were. Farmers use powerful chemicals to help them grow better crops, but these chemicals polluter the environment and harm the wildlife. The most successful animals on Earth - human beings - will soon be the only ones left, unless we can solve this problem.</a:t>
            </a:r>
            <a:endParaRPr lang="en-US" sz="4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904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34087" y="9049842"/>
            <a:ext cx="1658773" cy="19715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9405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the following text and answer the questions by choosing the option A, B, C or D.</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06F439C-A648-4D3D-8B2A-7F437BF63E6C}"/>
              </a:ext>
            </a:extLst>
          </p:cNvPr>
          <p:cNvSpPr txBox="1"/>
          <p:nvPr/>
        </p:nvSpPr>
        <p:spPr>
          <a:xfrm>
            <a:off x="1359556" y="1466804"/>
            <a:ext cx="17221200" cy="8978163"/>
          </a:xfrm>
          <a:prstGeom prst="rect">
            <a:avLst/>
          </a:prstGeom>
          <a:noFill/>
        </p:spPr>
        <p:txBody>
          <a:bodyPr wrap="square">
            <a:spAutoFit/>
          </a:bodyPr>
          <a:lstStyle/>
          <a:p>
            <a:pPr>
              <a:lnSpc>
                <a:spcPct val="110000"/>
              </a:lnSpc>
            </a:pPr>
            <a:r>
              <a:rPr lang="en-US" sz="3600" b="1"/>
              <a:t>1.</a:t>
            </a:r>
            <a:r>
              <a:rPr lang="en-US" sz="3600"/>
              <a:t> What does the word "</a:t>
            </a:r>
            <a:r>
              <a:rPr lang="en-US" sz="3600" b="1"/>
              <a:t>extinct</a:t>
            </a:r>
            <a:r>
              <a:rPr lang="en-US" sz="3600"/>
              <a:t>" in line 2 mean?</a:t>
            </a:r>
          </a:p>
          <a:p>
            <a:pPr>
              <a:lnSpc>
                <a:spcPct val="110000"/>
              </a:lnSpc>
            </a:pPr>
            <a:r>
              <a:rPr lang="en-US" sz="3600"/>
              <a:t>A. dead							B. no longer in existence</a:t>
            </a:r>
          </a:p>
          <a:p>
            <a:pPr>
              <a:lnSpc>
                <a:spcPct val="110000"/>
              </a:lnSpc>
            </a:pPr>
            <a:r>
              <a:rPr lang="en-US" sz="3600"/>
              <a:t>C. not in a place because of illness		D. suffering from a mental or physical handicap</a:t>
            </a:r>
          </a:p>
          <a:p>
            <a:pPr>
              <a:lnSpc>
                <a:spcPct val="110000"/>
              </a:lnSpc>
            </a:pPr>
            <a:r>
              <a:rPr lang="en-US" sz="3600" b="1"/>
              <a:t>2.</a:t>
            </a:r>
            <a:r>
              <a:rPr lang="en-US" sz="3600"/>
              <a:t> The word "</a:t>
            </a:r>
            <a:r>
              <a:rPr lang="en-US" sz="3600" b="1"/>
              <a:t>this</a:t>
            </a:r>
            <a:r>
              <a:rPr lang="en-US" sz="3600"/>
              <a:t>" in line 3 refers to ___________.</a:t>
            </a:r>
          </a:p>
          <a:p>
            <a:pPr>
              <a:lnSpc>
                <a:spcPct val="110000"/>
              </a:lnSpc>
            </a:pPr>
            <a:r>
              <a:rPr lang="en-US" sz="3600"/>
              <a:t>A. wildlife </a:t>
            </a:r>
          </a:p>
          <a:p>
            <a:pPr>
              <a:lnSpc>
                <a:spcPct val="110000"/>
              </a:lnSpc>
            </a:pPr>
            <a:r>
              <a:rPr lang="en-US" sz="3600"/>
              <a:t>B. danger</a:t>
            </a:r>
          </a:p>
          <a:p>
            <a:pPr>
              <a:lnSpc>
                <a:spcPct val="110000"/>
              </a:lnSpc>
            </a:pPr>
            <a:r>
              <a:rPr lang="en-US" sz="3600"/>
              <a:t>C. the fact that people are more aware that wildlife is in danger</a:t>
            </a:r>
          </a:p>
          <a:p>
            <a:pPr>
              <a:lnSpc>
                <a:spcPct val="110000"/>
              </a:lnSpc>
            </a:pPr>
            <a:r>
              <a:rPr lang="en-US" sz="3600"/>
              <a:t>D. the fact that many species of animals could easily become extinct</a:t>
            </a:r>
          </a:p>
          <a:p>
            <a:pPr algn="just">
              <a:lnSpc>
                <a:spcPct val="110000"/>
              </a:lnSpc>
              <a:spcAft>
                <a:spcPts val="600"/>
              </a:spcAft>
              <a:tabLst>
                <a:tab pos="748030" algn="l"/>
              </a:tabLst>
            </a:pPr>
            <a:r>
              <a:rPr lang="en-US" sz="3600" b="1">
                <a:latin typeface="Calibri" panose="020F0502020204030204" pitchFamily="34" charset="0"/>
                <a:ea typeface="Cambria" panose="02040503050406030204" pitchFamily="18" charset="0"/>
                <a:cs typeface="Cambria" panose="02040503050406030204" pitchFamily="18" charset="0"/>
              </a:rPr>
              <a:t>3.</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According to the passage, one of the reasons that people hunt animals is</a:t>
            </a:r>
            <a:r>
              <a:rPr lang="en-US" sz="3600">
                <a:latin typeface="Calibri" panose="020F0502020204030204" pitchFamily="34" charset="0"/>
                <a:ea typeface="Cambria" panose="02040503050406030204" pitchFamily="18" charset="0"/>
                <a:cs typeface="Cambria" panose="02040503050406030204" pitchFamily="18" charset="0"/>
              </a:rPr>
              <a:t> 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748030" algn="l"/>
              </a:tabLst>
            </a:pPr>
            <a:r>
              <a:rPr lang="en-US" sz="3600">
                <a:latin typeface="Calibri" panose="020F0502020204030204" pitchFamily="34" charset="0"/>
                <a:ea typeface="Cambria" panose="02040503050406030204" pitchFamily="18" charset="0"/>
                <a:cs typeface="Cambria" panose="02040503050406030204" pitchFamily="18" charset="0"/>
              </a:rPr>
              <a:t>A.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they want their fur or other valuable parts of their bodies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13460" algn="l"/>
              </a:tabLst>
            </a:pPr>
            <a:r>
              <a:rPr lang="en-US" sz="3600">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they want to kill them</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they consider this a sport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D. they want to sell them as pets</a:t>
            </a:r>
            <a:endParaRPr lang="en-US" sz="4000">
              <a:latin typeface="Cambria" panose="02040503050406030204" pitchFamily="18" charset="0"/>
              <a:ea typeface="Cambria" panose="02040503050406030204" pitchFamily="18" charset="0"/>
              <a:cs typeface="Cambria" panose="02040503050406030204" pitchFamily="18" charset="0"/>
            </a:endParaRPr>
          </a:p>
          <a:p>
            <a:pPr>
              <a:lnSpc>
                <a:spcPct val="110000"/>
              </a:lnSpc>
            </a:pPr>
            <a:endParaRPr lang="en-US" sz="3600"/>
          </a:p>
        </p:txBody>
      </p:sp>
      <p:sp>
        <p:nvSpPr>
          <p:cNvPr id="12" name="Oval 11">
            <a:extLst>
              <a:ext uri="{FF2B5EF4-FFF2-40B4-BE49-F238E27FC236}">
                <a16:creationId xmlns:a16="http://schemas.microsoft.com/office/drawing/2014/main" id="{5F790EBF-C194-4B34-91D8-344658F0A223}"/>
              </a:ext>
            </a:extLst>
          </p:cNvPr>
          <p:cNvSpPr/>
          <p:nvPr/>
        </p:nvSpPr>
        <p:spPr>
          <a:xfrm>
            <a:off x="1036722" y="5717583"/>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36B059-4D0F-433A-B2FB-D5FF4B4FF953}"/>
              </a:ext>
            </a:extLst>
          </p:cNvPr>
          <p:cNvSpPr/>
          <p:nvPr/>
        </p:nvSpPr>
        <p:spPr>
          <a:xfrm>
            <a:off x="1181101" y="7021764"/>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BC76CE-85D8-4EC3-BB24-B71FBDFCD42C}"/>
              </a:ext>
            </a:extLst>
          </p:cNvPr>
          <p:cNvSpPr/>
          <p:nvPr/>
        </p:nvSpPr>
        <p:spPr>
          <a:xfrm>
            <a:off x="8305800" y="2171700"/>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09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animBg="1"/>
      <p:bldP spid="13"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34087" y="9049842"/>
            <a:ext cx="1658773" cy="19715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19405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the following text and answer the questions by choosing the option A, B, C or D.</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06F439C-A648-4D3D-8B2A-7F437BF63E6C}"/>
              </a:ext>
            </a:extLst>
          </p:cNvPr>
          <p:cNvSpPr txBox="1"/>
          <p:nvPr/>
        </p:nvSpPr>
        <p:spPr>
          <a:xfrm>
            <a:off x="1669314" y="1660856"/>
            <a:ext cx="17221200" cy="8163453"/>
          </a:xfrm>
          <a:prstGeom prst="rect">
            <a:avLst/>
          </a:prstGeom>
          <a:noFill/>
        </p:spPr>
        <p:txBody>
          <a:bodyPr wrap="square">
            <a:spAutoFit/>
          </a:bodyPr>
          <a:lstStyle/>
          <a:p>
            <a:pPr>
              <a:lnSpc>
                <a:spcPct val="120000"/>
              </a:lnSpc>
            </a:pPr>
            <a:r>
              <a:rPr lang="en-US" sz="4400" b="1"/>
              <a:t>4.</a:t>
            </a:r>
            <a:r>
              <a:rPr lang="en-US" sz="4400"/>
              <a:t> Which of the following is not true?</a:t>
            </a:r>
          </a:p>
          <a:p>
            <a:pPr>
              <a:lnSpc>
                <a:spcPct val="120000"/>
              </a:lnSpc>
            </a:pPr>
            <a:r>
              <a:rPr lang="en-US" sz="4400"/>
              <a:t>A. Human beings are the most successful animals on Earth.</a:t>
            </a:r>
          </a:p>
          <a:p>
            <a:pPr>
              <a:lnSpc>
                <a:spcPct val="120000"/>
              </a:lnSpc>
            </a:pPr>
            <a:r>
              <a:rPr lang="en-US" sz="4400"/>
              <a:t>B. If we can solve the problem, we will soon be the only ones left.</a:t>
            </a:r>
          </a:p>
          <a:p>
            <a:pPr>
              <a:lnSpc>
                <a:spcPct val="120000"/>
              </a:lnSpc>
            </a:pPr>
            <a:r>
              <a:rPr lang="en-US" sz="4400"/>
              <a:t>C. Farmers use chemicals in order to grow better crops.</a:t>
            </a:r>
          </a:p>
          <a:p>
            <a:pPr>
              <a:lnSpc>
                <a:spcPct val="120000"/>
              </a:lnSpc>
            </a:pPr>
            <a:r>
              <a:rPr lang="en-US" sz="4400"/>
              <a:t>D. Chemicals pollute the environment.</a:t>
            </a:r>
          </a:p>
          <a:p>
            <a:pPr>
              <a:lnSpc>
                <a:spcPct val="120000"/>
              </a:lnSpc>
            </a:pPr>
            <a:r>
              <a:rPr lang="en-US" sz="4400" b="1"/>
              <a:t>5.</a:t>
            </a:r>
            <a:r>
              <a:rPr lang="en-US" sz="4400"/>
              <a:t> What can be the best title of the passage?</a:t>
            </a:r>
          </a:p>
          <a:p>
            <a:pPr>
              <a:lnSpc>
                <a:spcPct val="120000"/>
              </a:lnSpc>
            </a:pPr>
            <a:r>
              <a:rPr lang="en-US" sz="4400"/>
              <a:t>A. Birds are in danger	</a:t>
            </a:r>
          </a:p>
          <a:p>
            <a:pPr>
              <a:lnSpc>
                <a:spcPct val="120000"/>
              </a:lnSpc>
            </a:pPr>
            <a:r>
              <a:rPr lang="en-US" sz="4400"/>
              <a:t>B. The threat to the environment</a:t>
            </a:r>
          </a:p>
          <a:p>
            <a:pPr>
              <a:lnSpc>
                <a:spcPct val="120000"/>
              </a:lnSpc>
            </a:pPr>
            <a:r>
              <a:rPr lang="en-US" sz="4400"/>
              <a:t>C. The most successful animals </a:t>
            </a:r>
          </a:p>
          <a:p>
            <a:pPr>
              <a:lnSpc>
                <a:spcPct val="120000"/>
              </a:lnSpc>
            </a:pPr>
            <a:r>
              <a:rPr lang="en-US" sz="4400"/>
              <a:t>D. Protect our Earth</a:t>
            </a:r>
          </a:p>
        </p:txBody>
      </p:sp>
      <p:sp>
        <p:nvSpPr>
          <p:cNvPr id="12" name="Oval 11">
            <a:extLst>
              <a:ext uri="{FF2B5EF4-FFF2-40B4-BE49-F238E27FC236}">
                <a16:creationId xmlns:a16="http://schemas.microsoft.com/office/drawing/2014/main" id="{08C7D95C-A6F4-4219-B124-D58A431430CE}"/>
              </a:ext>
            </a:extLst>
          </p:cNvPr>
          <p:cNvSpPr/>
          <p:nvPr/>
        </p:nvSpPr>
        <p:spPr>
          <a:xfrm>
            <a:off x="1485900" y="3443701"/>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6E69D7-6081-4AB0-80E6-E851EE778094}"/>
              </a:ext>
            </a:extLst>
          </p:cNvPr>
          <p:cNvSpPr/>
          <p:nvPr/>
        </p:nvSpPr>
        <p:spPr>
          <a:xfrm>
            <a:off x="1485900" y="7540218"/>
            <a:ext cx="838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25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86521" y="8765277"/>
            <a:ext cx="1258841" cy="2197262"/>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75034" y="838776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22308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3. Read the following text below and decide whether the following sentences are true (T) or false (F).</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0071475E-C49D-42BC-B18D-13C981FCF500}"/>
              </a:ext>
            </a:extLst>
          </p:cNvPr>
          <p:cNvSpPr txBox="1"/>
          <p:nvPr/>
        </p:nvSpPr>
        <p:spPr>
          <a:xfrm>
            <a:off x="752418" y="1454190"/>
            <a:ext cx="16891589" cy="8325356"/>
          </a:xfrm>
          <a:prstGeom prst="rect">
            <a:avLst/>
          </a:prstGeom>
          <a:noFill/>
        </p:spPr>
        <p:txBody>
          <a:bodyPr wrap="square">
            <a:spAutoFit/>
          </a:bodyPr>
          <a:lstStyle/>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combination of sewage, salt, air pollution, sun, sand and wind may destroy the huge statue on the outskirts of Cairo. This statue of the sun god has the body of a lion and the face of a human being. It is five thousand years old, but it is too badly damaged to be completely saved.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statue has already been dug out of the sand three times. However, the latest problems are much more serious. First, there are no proper drains and water pipes in the neighborhood and the underground passages round the statue have been blocked. Too much water running into the stone statue for several years. As a result, tiny pieces of salt have been left on the stone and have damaged it.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Secondly, air pollution from the increasing amount of traffic in Cairo is also destroying the ancient statue. The air is too full of poisonous gases that it is making the stone crumble and decay even faster.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Finally, the tourists who visit the statue every day also cause a lot of damage.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5785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86521" y="8765277"/>
            <a:ext cx="1258841" cy="2197262"/>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75034" y="838776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385777" y="223084"/>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3. Read the following text below and decide whether the following sentences are true (T) or false (F).</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1A4BEF38-48CD-4426-851B-1702DE3FEAF0}"/>
              </a:ext>
            </a:extLst>
          </p:cNvPr>
          <p:cNvGraphicFramePr>
            <a:graphicFrameLocks noGrp="1"/>
          </p:cNvGraphicFramePr>
          <p:nvPr>
            <p:extLst>
              <p:ext uri="{D42A27DB-BD31-4B8C-83A1-F6EECF244321}">
                <p14:modId xmlns:p14="http://schemas.microsoft.com/office/powerpoint/2010/main" val="1322481935"/>
              </p:ext>
            </p:extLst>
          </p:nvPr>
        </p:nvGraphicFramePr>
        <p:xfrm>
          <a:off x="1088646" y="1632983"/>
          <a:ext cx="15949723" cy="7840345"/>
        </p:xfrm>
        <a:graphic>
          <a:graphicData uri="http://schemas.openxmlformats.org/drawingml/2006/table">
            <a:tbl>
              <a:tblPr firstRow="1" firstCol="1" bandRow="1"/>
              <a:tblGrid>
                <a:gridCol w="12475431">
                  <a:extLst>
                    <a:ext uri="{9D8B030D-6E8A-4147-A177-3AD203B41FA5}">
                      <a16:colId xmlns:a16="http://schemas.microsoft.com/office/drawing/2014/main" val="458012557"/>
                    </a:ext>
                  </a:extLst>
                </a:gridCol>
                <a:gridCol w="3474292">
                  <a:extLst>
                    <a:ext uri="{9D8B030D-6E8A-4147-A177-3AD203B41FA5}">
                      <a16:colId xmlns:a16="http://schemas.microsoft.com/office/drawing/2014/main" val="3700486574"/>
                    </a:ext>
                  </a:extLst>
                </a:gridCol>
              </a:tblGrid>
              <a:tr h="0">
                <a:tc>
                  <a:txBody>
                    <a:bodyPr/>
                    <a:lstStyle/>
                    <a:p>
                      <a:pPr algn="ctr">
                        <a:lnSpc>
                          <a:spcPct val="10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Statements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True (T) or false (F)</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73155440"/>
                  </a:ext>
                </a:extLst>
              </a:tr>
              <a:tr h="0">
                <a:tc>
                  <a:txBody>
                    <a:bodyPr/>
                    <a:lstStyle/>
                    <a:p>
                      <a:pPr algn="just">
                        <a:lnSpc>
                          <a:spcPct val="150000"/>
                        </a:lnSpc>
                        <a:spcAft>
                          <a:spcPts val="600"/>
                        </a:spcAft>
                      </a:pPr>
                      <a:r>
                        <a:rPr lang="en-US" sz="4400" b="1">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statue is in the center of Cairo.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735365"/>
                  </a:ext>
                </a:extLst>
              </a:tr>
              <a:tr h="0">
                <a:tc>
                  <a:txBody>
                    <a:bodyPr/>
                    <a:lstStyle/>
                    <a:p>
                      <a:pPr algn="just">
                        <a:lnSpc>
                          <a:spcPct val="150000"/>
                        </a:lnSpc>
                        <a:spcAft>
                          <a:spcPts val="600"/>
                        </a:spcAft>
                      </a:pPr>
                      <a:r>
                        <a:rPr lang="en-US" sz="4400" b="1">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Part of the statue looks like a lion and part like a person.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327175"/>
                  </a:ext>
                </a:extLst>
              </a:tr>
              <a:tr h="0">
                <a:tc>
                  <a:txBody>
                    <a:bodyPr/>
                    <a:lstStyle/>
                    <a:p>
                      <a:pPr algn="just">
                        <a:lnSpc>
                          <a:spcPct val="150000"/>
                        </a:lnSpc>
                        <a:spcAft>
                          <a:spcPts val="600"/>
                        </a:spcAft>
                      </a:pPr>
                      <a:r>
                        <a:rPr lang="en-US" sz="4400" b="1">
                          <a:effectLst/>
                          <a:latin typeface="Calibri" panose="020F0502020204030204" pitchFamily="34" charset="0"/>
                          <a:ea typeface="Cambria" panose="02040503050406030204" pitchFamily="18" charset="0"/>
                          <a:cs typeface="Cambria" panose="02040503050406030204" pitchFamily="18" charset="0"/>
                        </a:rPr>
                        <a:t>3.</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underground passages round the statue are full of waste and water.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830995"/>
                  </a:ext>
                </a:extLst>
              </a:tr>
              <a:tr h="0">
                <a:tc>
                  <a:txBody>
                    <a:bodyPr/>
                    <a:lstStyle/>
                    <a:p>
                      <a:pPr algn="just">
                        <a:lnSpc>
                          <a:spcPct val="150000"/>
                        </a:lnSpc>
                        <a:spcAft>
                          <a:spcPts val="600"/>
                        </a:spcAft>
                      </a:pPr>
                      <a:r>
                        <a:rPr lang="en-US" sz="4400" b="1">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Air pollution doesn’t affect on the ancient statue.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282441"/>
                  </a:ext>
                </a:extLst>
              </a:tr>
              <a:tr h="0">
                <a:tc>
                  <a:txBody>
                    <a:bodyPr/>
                    <a:lstStyle/>
                    <a:p>
                      <a:pPr algn="just">
                        <a:lnSpc>
                          <a:spcPct val="150000"/>
                        </a:lnSpc>
                        <a:spcAft>
                          <a:spcPts val="600"/>
                        </a:spcAft>
                      </a:pPr>
                      <a:r>
                        <a:rPr lang="en-US" sz="4400" b="1">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tourists also cause a lot of damage.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919954"/>
                  </a:ext>
                </a:extLst>
              </a:tr>
            </a:tbl>
          </a:graphicData>
        </a:graphic>
      </p:graphicFrame>
      <p:sp>
        <p:nvSpPr>
          <p:cNvPr id="11" name="TextBox 10">
            <a:extLst>
              <a:ext uri="{FF2B5EF4-FFF2-40B4-BE49-F238E27FC236}">
                <a16:creationId xmlns:a16="http://schemas.microsoft.com/office/drawing/2014/main" id="{84031F9F-C069-4ED4-847D-9ED6840D6402}"/>
              </a:ext>
            </a:extLst>
          </p:cNvPr>
          <p:cNvSpPr txBox="1"/>
          <p:nvPr/>
        </p:nvSpPr>
        <p:spPr>
          <a:xfrm>
            <a:off x="15071383" y="2902567"/>
            <a:ext cx="1626268" cy="1107996"/>
          </a:xfrm>
          <a:prstGeom prst="rect">
            <a:avLst/>
          </a:prstGeom>
          <a:noFill/>
        </p:spPr>
        <p:txBody>
          <a:bodyPr wrap="square">
            <a:spAutoFit/>
          </a:bodyPr>
          <a:lstStyle/>
          <a:p>
            <a:r>
              <a:rPr lang="en-US" sz="6600" b="1">
                <a:solidFill>
                  <a:srgbClr val="FF0000"/>
                </a:solidFill>
              </a:rPr>
              <a:t>F</a:t>
            </a:r>
          </a:p>
        </p:txBody>
      </p:sp>
      <p:sp>
        <p:nvSpPr>
          <p:cNvPr id="12" name="TextBox 11">
            <a:extLst>
              <a:ext uri="{FF2B5EF4-FFF2-40B4-BE49-F238E27FC236}">
                <a16:creationId xmlns:a16="http://schemas.microsoft.com/office/drawing/2014/main" id="{3EBF8216-96E4-4A58-BF54-76867F5395B9}"/>
              </a:ext>
            </a:extLst>
          </p:cNvPr>
          <p:cNvSpPr txBox="1"/>
          <p:nvPr/>
        </p:nvSpPr>
        <p:spPr>
          <a:xfrm>
            <a:off x="15091436" y="4193781"/>
            <a:ext cx="1626268" cy="1107996"/>
          </a:xfrm>
          <a:prstGeom prst="rect">
            <a:avLst/>
          </a:prstGeom>
          <a:noFill/>
        </p:spPr>
        <p:txBody>
          <a:bodyPr wrap="square">
            <a:spAutoFit/>
          </a:bodyPr>
          <a:lstStyle/>
          <a:p>
            <a:r>
              <a:rPr lang="en-US" sz="6600" b="1">
                <a:solidFill>
                  <a:srgbClr val="FF0000"/>
                </a:solidFill>
              </a:rPr>
              <a:t>T </a:t>
            </a:r>
          </a:p>
        </p:txBody>
      </p:sp>
      <p:sp>
        <p:nvSpPr>
          <p:cNvPr id="13" name="TextBox 12">
            <a:extLst>
              <a:ext uri="{FF2B5EF4-FFF2-40B4-BE49-F238E27FC236}">
                <a16:creationId xmlns:a16="http://schemas.microsoft.com/office/drawing/2014/main" id="{1CE95BB1-80DE-493B-A769-1F9356F55776}"/>
              </a:ext>
            </a:extLst>
          </p:cNvPr>
          <p:cNvSpPr txBox="1"/>
          <p:nvPr/>
        </p:nvSpPr>
        <p:spPr>
          <a:xfrm>
            <a:off x="15123876" y="6068010"/>
            <a:ext cx="1626268" cy="1107996"/>
          </a:xfrm>
          <a:prstGeom prst="rect">
            <a:avLst/>
          </a:prstGeom>
          <a:noFill/>
        </p:spPr>
        <p:txBody>
          <a:bodyPr wrap="square">
            <a:spAutoFit/>
          </a:bodyPr>
          <a:lstStyle/>
          <a:p>
            <a:r>
              <a:rPr lang="en-US" sz="6600" b="1">
                <a:solidFill>
                  <a:srgbClr val="FF0000"/>
                </a:solidFill>
              </a:rPr>
              <a:t>T</a:t>
            </a:r>
          </a:p>
        </p:txBody>
      </p:sp>
      <p:sp>
        <p:nvSpPr>
          <p:cNvPr id="15" name="TextBox 14">
            <a:extLst>
              <a:ext uri="{FF2B5EF4-FFF2-40B4-BE49-F238E27FC236}">
                <a16:creationId xmlns:a16="http://schemas.microsoft.com/office/drawing/2014/main" id="{A3349064-4CE8-46A9-9281-B12D10FEAE07}"/>
              </a:ext>
            </a:extLst>
          </p:cNvPr>
          <p:cNvSpPr txBox="1"/>
          <p:nvPr/>
        </p:nvSpPr>
        <p:spPr>
          <a:xfrm>
            <a:off x="15200534" y="7546021"/>
            <a:ext cx="1626268" cy="1107996"/>
          </a:xfrm>
          <a:prstGeom prst="rect">
            <a:avLst/>
          </a:prstGeom>
          <a:noFill/>
        </p:spPr>
        <p:txBody>
          <a:bodyPr wrap="square">
            <a:spAutoFit/>
          </a:bodyPr>
          <a:lstStyle/>
          <a:p>
            <a:r>
              <a:rPr lang="en-US" sz="6600" b="1">
                <a:solidFill>
                  <a:srgbClr val="FF0000"/>
                </a:solidFill>
              </a:rPr>
              <a:t>F </a:t>
            </a:r>
          </a:p>
        </p:txBody>
      </p:sp>
      <p:sp>
        <p:nvSpPr>
          <p:cNvPr id="16" name="TextBox 15">
            <a:extLst>
              <a:ext uri="{FF2B5EF4-FFF2-40B4-BE49-F238E27FC236}">
                <a16:creationId xmlns:a16="http://schemas.microsoft.com/office/drawing/2014/main" id="{57FA7523-99D9-45C8-A30A-5CB88D79D558}"/>
              </a:ext>
            </a:extLst>
          </p:cNvPr>
          <p:cNvSpPr txBox="1"/>
          <p:nvPr/>
        </p:nvSpPr>
        <p:spPr>
          <a:xfrm>
            <a:off x="15138444" y="8530136"/>
            <a:ext cx="1626268" cy="1107996"/>
          </a:xfrm>
          <a:prstGeom prst="rect">
            <a:avLst/>
          </a:prstGeom>
          <a:noFill/>
        </p:spPr>
        <p:txBody>
          <a:bodyPr wrap="square">
            <a:spAutoFit/>
          </a:bodyPr>
          <a:lstStyle/>
          <a:p>
            <a:r>
              <a:rPr lang="en-US" sz="6600" b="1">
                <a:solidFill>
                  <a:srgbClr val="FF0000"/>
                </a:solidFill>
              </a:rPr>
              <a:t>T</a:t>
            </a:r>
          </a:p>
        </p:txBody>
      </p:sp>
    </p:spTree>
    <p:extLst>
      <p:ext uri="{BB962C8B-B14F-4D97-AF65-F5344CB8AC3E}">
        <p14:creationId xmlns:p14="http://schemas.microsoft.com/office/powerpoint/2010/main" val="90144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p:bldP spid="13" grpId="0"/>
      <p:bldP spid="15" grpId="0"/>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33C77B2A-06FF-4D88-AD56-52597BAC848B}"/>
              </a:ext>
            </a:extLst>
          </p:cNvPr>
          <p:cNvGrpSpPr/>
          <p:nvPr/>
        </p:nvGrpSpPr>
        <p:grpSpPr>
          <a:xfrm rot="712969">
            <a:off x="33755" y="2012615"/>
            <a:ext cx="18032190" cy="2072302"/>
            <a:chOff x="2317470" y="2409492"/>
            <a:chExt cx="14483436" cy="2072302"/>
          </a:xfrm>
        </p:grpSpPr>
        <p:sp>
          <p:nvSpPr>
            <p:cNvPr id="6" name="Freeform 6"/>
            <p:cNvSpPr/>
            <p:nvPr/>
          </p:nvSpPr>
          <p:spPr>
            <a:xfrm rot="21079900">
              <a:off x="2317470" y="2409492"/>
              <a:ext cx="14483436" cy="2072302"/>
            </a:xfrm>
            <a:custGeom>
              <a:avLst/>
              <a:gdLst/>
              <a:ahLst/>
              <a:cxnLst/>
              <a:rect l="l" t="t" r="r" b="b"/>
              <a:pathLst>
                <a:path w="12255550" h="2072302">
                  <a:moveTo>
                    <a:pt x="0" y="0"/>
                  </a:moveTo>
                  <a:lnTo>
                    <a:pt x="12255551" y="0"/>
                  </a:lnTo>
                  <a:lnTo>
                    <a:pt x="12255551" y="2072303"/>
                  </a:lnTo>
                  <a:lnTo>
                    <a:pt x="0" y="2072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rot="21141045">
              <a:off x="2512470" y="2468277"/>
              <a:ext cx="14045585" cy="1671611"/>
            </a:xfrm>
            <a:prstGeom prst="rect">
              <a:avLst/>
            </a:prstGeom>
          </p:spPr>
          <p:txBody>
            <a:bodyPr wrap="square" lIns="0" tIns="0" rIns="0" bIns="0" rtlCol="0" anchor="t">
              <a:spAutoFit/>
            </a:bodyPr>
            <a:lstStyle/>
            <a:p>
              <a:pPr algn="ctr">
                <a:lnSpc>
                  <a:spcPts val="14523"/>
                </a:lnSpc>
              </a:pPr>
              <a:r>
                <a:rPr lang="en-US" sz="7200" spc="431">
                  <a:solidFill>
                    <a:srgbClr val="FFFFFF"/>
                  </a:solidFill>
                  <a:latin typeface="Wedges"/>
                </a:rPr>
                <a:t>PART 3. COMMUNICATION SKILLS</a:t>
              </a:r>
              <a:endParaRPr lang="en-US" sz="7200" spc="431" dirty="0">
                <a:solidFill>
                  <a:srgbClr val="FFFFFF"/>
                </a:solidFill>
                <a:latin typeface="Wedges"/>
              </a:endParaRPr>
            </a:p>
          </p:txBody>
        </p:sp>
      </p:grpSp>
      <p:grpSp>
        <p:nvGrpSpPr>
          <p:cNvPr id="14" name="Group 13">
            <a:extLst>
              <a:ext uri="{FF2B5EF4-FFF2-40B4-BE49-F238E27FC236}">
                <a16:creationId xmlns:a16="http://schemas.microsoft.com/office/drawing/2014/main" id="{958B8E97-C0D2-473F-A4D4-00260304A054}"/>
              </a:ext>
            </a:extLst>
          </p:cNvPr>
          <p:cNvGrpSpPr/>
          <p:nvPr/>
        </p:nvGrpSpPr>
        <p:grpSpPr>
          <a:xfrm rot="21285461">
            <a:off x="4189475" y="5364416"/>
            <a:ext cx="12517981" cy="2207669"/>
            <a:chOff x="3421311" y="5146014"/>
            <a:chExt cx="12669159" cy="2207669"/>
          </a:xfrm>
        </p:grpSpPr>
        <p:sp>
          <p:nvSpPr>
            <p:cNvPr id="8" name="Freeform 8"/>
            <p:cNvSpPr/>
            <p:nvPr/>
          </p:nvSpPr>
          <p:spPr>
            <a:xfrm rot="21561790">
              <a:off x="3421311" y="5146014"/>
              <a:ext cx="12669159" cy="2142240"/>
            </a:xfrm>
            <a:custGeom>
              <a:avLst/>
              <a:gdLst/>
              <a:ahLst/>
              <a:cxnLst/>
              <a:rect l="l" t="t" r="r" b="b"/>
              <a:pathLst>
                <a:path w="12669159" h="2142240">
                  <a:moveTo>
                    <a:pt x="0" y="0"/>
                  </a:moveTo>
                  <a:lnTo>
                    <a:pt x="12669160" y="0"/>
                  </a:lnTo>
                  <a:lnTo>
                    <a:pt x="12669160" y="2142240"/>
                  </a:lnTo>
                  <a:lnTo>
                    <a:pt x="0" y="21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4324557" y="5476246"/>
              <a:ext cx="11092888" cy="1877437"/>
            </a:xfrm>
            <a:prstGeom prst="rect">
              <a:avLst/>
            </a:prstGeom>
          </p:spPr>
          <p:txBody>
            <a:bodyPr wrap="square" lIns="0" tIns="0" rIns="0" bIns="0" rtlCol="0" anchor="t">
              <a:spAutoFit/>
            </a:bodyPr>
            <a:lstStyle/>
            <a:p>
              <a:pPr algn="ctr">
                <a:lnSpc>
                  <a:spcPts val="15013"/>
                </a:lnSpc>
              </a:pPr>
              <a:r>
                <a:rPr lang="en-US" sz="11300" spc="446">
                  <a:solidFill>
                    <a:srgbClr val="FFFFFF"/>
                  </a:solidFill>
                  <a:latin typeface="Wedges"/>
                </a:rPr>
                <a:t>IV. WRITING</a:t>
              </a:r>
              <a:endParaRPr lang="en-US" sz="11300" spc="446" dirty="0">
                <a:solidFill>
                  <a:srgbClr val="FFFFFF"/>
                </a:solidFill>
                <a:latin typeface="Wedges"/>
              </a:endParaRPr>
            </a:p>
          </p:txBody>
        </p:sp>
      </p:gr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60285" y="543618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10718164">
            <a:off x="2919223" y="-457855"/>
            <a:ext cx="12449553" cy="3214248"/>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7290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282247" y="244349"/>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1. Finish each of the following sentences so that its meaning stays the same.</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3747CAE-8FAD-4410-90C8-CE9D5B2800AF}"/>
              </a:ext>
            </a:extLst>
          </p:cNvPr>
          <p:cNvSpPr txBox="1"/>
          <p:nvPr/>
        </p:nvSpPr>
        <p:spPr>
          <a:xfrm>
            <a:off x="2375652" y="1179041"/>
            <a:ext cx="15516446" cy="9723239"/>
          </a:xfrm>
          <a:prstGeom prst="rect">
            <a:avLst/>
          </a:prstGeom>
          <a:noFill/>
        </p:spPr>
        <p:txBody>
          <a:bodyPr wrap="square">
            <a:spAutoFit/>
          </a:bodyPr>
          <a:lstStyle/>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Working too hard will make you tired.</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73545"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If you work</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You press this button to start the car.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73545"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If you want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3.</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have to work very hard. They all want to pass the final test.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20840"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If they want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Drinking a lot of coffee is not good for your sleep.</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73545"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You won</a:t>
            </a:r>
            <a:r>
              <a:rPr lang="en-US" sz="4400">
                <a:effectLst/>
                <a:latin typeface="Calibri" panose="020F0502020204030204" pitchFamily="34" charset="0"/>
                <a:ea typeface="Cambria" panose="02040503050406030204" pitchFamily="18" charset="0"/>
                <a:cs typeface="Cambria" panose="02040503050406030204" pitchFamily="18" charset="0"/>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 be able to sleep well</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2" name="TextBox 11">
            <a:extLst>
              <a:ext uri="{FF2B5EF4-FFF2-40B4-BE49-F238E27FC236}">
                <a16:creationId xmlns:a16="http://schemas.microsoft.com/office/drawing/2014/main" id="{AC447678-ABFE-4177-8B85-B6E368979C6F}"/>
              </a:ext>
            </a:extLst>
          </p:cNvPr>
          <p:cNvSpPr txBox="1"/>
          <p:nvPr/>
        </p:nvSpPr>
        <p:spPr>
          <a:xfrm>
            <a:off x="5745059" y="2478031"/>
            <a:ext cx="13894468" cy="769441"/>
          </a:xfrm>
          <a:prstGeom prst="rect">
            <a:avLst/>
          </a:prstGeom>
          <a:noFill/>
        </p:spPr>
        <p:txBody>
          <a:bodyPr wrap="square">
            <a:spAutoFit/>
          </a:bodyPr>
          <a:lstStyle/>
          <a:p>
            <a:r>
              <a:rPr lang="en-US" sz="4400" b="1">
                <a:solidFill>
                  <a:srgbClr val="FF0000"/>
                </a:solidFill>
                <a:latin typeface="+mj-lt"/>
              </a:rPr>
              <a:t>too hard, you will be tired. </a:t>
            </a:r>
          </a:p>
        </p:txBody>
      </p:sp>
      <p:sp>
        <p:nvSpPr>
          <p:cNvPr id="13" name="TextBox 12">
            <a:extLst>
              <a:ext uri="{FF2B5EF4-FFF2-40B4-BE49-F238E27FC236}">
                <a16:creationId xmlns:a16="http://schemas.microsoft.com/office/drawing/2014/main" id="{5E22B228-124B-42DC-BFA7-1505E0931564}"/>
              </a:ext>
            </a:extLst>
          </p:cNvPr>
          <p:cNvSpPr txBox="1"/>
          <p:nvPr/>
        </p:nvSpPr>
        <p:spPr>
          <a:xfrm>
            <a:off x="5868660" y="4663049"/>
            <a:ext cx="13894468" cy="769441"/>
          </a:xfrm>
          <a:prstGeom prst="rect">
            <a:avLst/>
          </a:prstGeom>
          <a:noFill/>
        </p:spPr>
        <p:txBody>
          <a:bodyPr wrap="square">
            <a:spAutoFit/>
          </a:bodyPr>
          <a:lstStyle/>
          <a:p>
            <a:r>
              <a:rPr lang="en-US" sz="4400" b="1">
                <a:solidFill>
                  <a:srgbClr val="FF0000"/>
                </a:solidFill>
                <a:effectLst/>
                <a:latin typeface="+mj-lt"/>
                <a:ea typeface="Calibri" panose="020F0502020204030204" pitchFamily="34" charset="0"/>
              </a:rPr>
              <a:t>start the car, press this button. </a:t>
            </a:r>
            <a:endParaRPr lang="en-US" sz="4400" b="1">
              <a:solidFill>
                <a:srgbClr val="FF0000"/>
              </a:solidFill>
              <a:latin typeface="+mj-lt"/>
            </a:endParaRPr>
          </a:p>
        </p:txBody>
      </p:sp>
      <p:sp>
        <p:nvSpPr>
          <p:cNvPr id="15" name="TextBox 14">
            <a:extLst>
              <a:ext uri="{FF2B5EF4-FFF2-40B4-BE49-F238E27FC236}">
                <a16:creationId xmlns:a16="http://schemas.microsoft.com/office/drawing/2014/main" id="{BAB3AD22-5985-4EDA-BB65-BDEFB4978604}"/>
              </a:ext>
            </a:extLst>
          </p:cNvPr>
          <p:cNvSpPr txBox="1"/>
          <p:nvPr/>
        </p:nvSpPr>
        <p:spPr>
          <a:xfrm>
            <a:off x="6068482" y="6789263"/>
            <a:ext cx="13894468" cy="769441"/>
          </a:xfrm>
          <a:prstGeom prst="rect">
            <a:avLst/>
          </a:prstGeom>
          <a:noFill/>
        </p:spPr>
        <p:txBody>
          <a:bodyPr wrap="square">
            <a:spAutoFit/>
          </a:bodyPr>
          <a:lstStyle/>
          <a:p>
            <a:r>
              <a:rPr lang="en-US" sz="4400" b="1">
                <a:solidFill>
                  <a:srgbClr val="FF0000"/>
                </a:solidFill>
                <a:effectLst/>
                <a:latin typeface="+mj-lt"/>
                <a:ea typeface="Calibri" panose="020F0502020204030204" pitchFamily="34" charset="0"/>
              </a:rPr>
              <a:t>to pass the final test, they have to work very hard.</a:t>
            </a:r>
            <a:endParaRPr lang="en-US" sz="4400" b="1">
              <a:solidFill>
                <a:srgbClr val="FF0000"/>
              </a:solidFill>
              <a:latin typeface="+mj-lt"/>
            </a:endParaRPr>
          </a:p>
        </p:txBody>
      </p:sp>
      <p:sp>
        <p:nvSpPr>
          <p:cNvPr id="16" name="TextBox 15">
            <a:extLst>
              <a:ext uri="{FF2B5EF4-FFF2-40B4-BE49-F238E27FC236}">
                <a16:creationId xmlns:a16="http://schemas.microsoft.com/office/drawing/2014/main" id="{E9EBB80F-2DD4-4956-B8F2-51A000D7ABC2}"/>
              </a:ext>
            </a:extLst>
          </p:cNvPr>
          <p:cNvSpPr txBox="1"/>
          <p:nvPr/>
        </p:nvSpPr>
        <p:spPr>
          <a:xfrm>
            <a:off x="10184732" y="8986486"/>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if you drink a lot of coffee.</a:t>
            </a:r>
            <a:endParaRPr lang="en-US" sz="4400" b="1">
              <a:solidFill>
                <a:srgbClr val="FF0000"/>
              </a:solidFill>
              <a:latin typeface="+mj-lt"/>
            </a:endParaRPr>
          </a:p>
        </p:txBody>
      </p:sp>
    </p:spTree>
    <p:extLst>
      <p:ext uri="{BB962C8B-B14F-4D97-AF65-F5344CB8AC3E}">
        <p14:creationId xmlns:p14="http://schemas.microsoft.com/office/powerpoint/2010/main" val="382562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p:bldP spid="13"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233660" y="8449033"/>
            <a:ext cx="2790693" cy="2778396"/>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1282247" y="244349"/>
            <a:ext cx="15516446"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1. Finish each of the following sentences so that its meaning stays the same.</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43747CAE-8FAD-4410-90C8-CE9D5B2800AF}"/>
              </a:ext>
            </a:extLst>
          </p:cNvPr>
          <p:cNvSpPr txBox="1"/>
          <p:nvPr/>
        </p:nvSpPr>
        <p:spPr>
          <a:xfrm>
            <a:off x="2298130" y="1348744"/>
            <a:ext cx="15309386" cy="8646854"/>
          </a:xfrm>
          <a:prstGeom prst="rect">
            <a:avLst/>
          </a:prstGeom>
          <a:noFill/>
        </p:spPr>
        <p:txBody>
          <a:bodyPr wrap="square">
            <a:spAutoFit/>
          </a:bodyPr>
          <a:lstStyle/>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We don’t go camping in the stormy weather.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20840"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If it is not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6.</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You can use my car, but have to keep it carefully.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20840"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If you use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7.</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If he doesn’t work hard, he will lose his job.</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20840"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Unless he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3512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8.</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 don’t buy it because I don’t have enough money.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73545" algn="l"/>
              </a:tabLst>
            </a:pPr>
            <a:r>
              <a:rPr lang="en-US" sz="4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When I have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2" name="TextBox 11">
            <a:extLst>
              <a:ext uri="{FF2B5EF4-FFF2-40B4-BE49-F238E27FC236}">
                <a16:creationId xmlns:a16="http://schemas.microsoft.com/office/drawing/2014/main" id="{D9DF6CE3-8AB8-4E42-AF9D-3E7504491298}"/>
              </a:ext>
            </a:extLst>
          </p:cNvPr>
          <p:cNvSpPr txBox="1"/>
          <p:nvPr/>
        </p:nvSpPr>
        <p:spPr>
          <a:xfrm>
            <a:off x="5295876" y="2697659"/>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stormy, we won't go camping.</a:t>
            </a:r>
            <a:endParaRPr lang="en-US" sz="4400" b="1">
              <a:solidFill>
                <a:srgbClr val="FF0000"/>
              </a:solidFill>
              <a:latin typeface="+mj-lt"/>
            </a:endParaRPr>
          </a:p>
        </p:txBody>
      </p:sp>
      <p:sp>
        <p:nvSpPr>
          <p:cNvPr id="13" name="TextBox 12">
            <a:extLst>
              <a:ext uri="{FF2B5EF4-FFF2-40B4-BE49-F238E27FC236}">
                <a16:creationId xmlns:a16="http://schemas.microsoft.com/office/drawing/2014/main" id="{30BB9EEF-C6EF-426E-BD49-32FA78A5A0B1}"/>
              </a:ext>
            </a:extLst>
          </p:cNvPr>
          <p:cNvSpPr txBox="1"/>
          <p:nvPr/>
        </p:nvSpPr>
        <p:spPr>
          <a:xfrm>
            <a:off x="5324615" y="4831259"/>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my car, you have to keep it carefully. </a:t>
            </a:r>
            <a:endParaRPr lang="en-US" sz="4400" b="1">
              <a:solidFill>
                <a:srgbClr val="FF0000"/>
              </a:solidFill>
              <a:latin typeface="+mj-lt"/>
            </a:endParaRPr>
          </a:p>
        </p:txBody>
      </p:sp>
      <p:sp>
        <p:nvSpPr>
          <p:cNvPr id="15" name="TextBox 14">
            <a:extLst>
              <a:ext uri="{FF2B5EF4-FFF2-40B4-BE49-F238E27FC236}">
                <a16:creationId xmlns:a16="http://schemas.microsoft.com/office/drawing/2014/main" id="{66F652D2-4AFF-43F3-8EA7-EB00E5B1D6FC}"/>
              </a:ext>
            </a:extLst>
          </p:cNvPr>
          <p:cNvSpPr txBox="1"/>
          <p:nvPr/>
        </p:nvSpPr>
        <p:spPr>
          <a:xfrm>
            <a:off x="5324615" y="6964859"/>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works hard, he will lose his job.</a:t>
            </a:r>
            <a:endParaRPr lang="en-US" sz="4400" b="1">
              <a:solidFill>
                <a:srgbClr val="FF0000"/>
              </a:solidFill>
              <a:latin typeface="+mj-lt"/>
            </a:endParaRPr>
          </a:p>
        </p:txBody>
      </p:sp>
      <p:sp>
        <p:nvSpPr>
          <p:cNvPr id="16" name="TextBox 15">
            <a:extLst>
              <a:ext uri="{FF2B5EF4-FFF2-40B4-BE49-F238E27FC236}">
                <a16:creationId xmlns:a16="http://schemas.microsoft.com/office/drawing/2014/main" id="{7FFD13DF-C1CE-4434-92AD-0A8495A5203C}"/>
              </a:ext>
            </a:extLst>
          </p:cNvPr>
          <p:cNvSpPr txBox="1"/>
          <p:nvPr/>
        </p:nvSpPr>
        <p:spPr>
          <a:xfrm>
            <a:off x="6019800" y="9174659"/>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enough money, I will buy it.</a:t>
            </a:r>
            <a:endParaRPr lang="en-US" sz="4400" b="1">
              <a:solidFill>
                <a:srgbClr val="FF0000"/>
              </a:solidFill>
              <a:latin typeface="+mj-lt"/>
            </a:endParaRPr>
          </a:p>
        </p:txBody>
      </p:sp>
    </p:spTree>
    <p:extLst>
      <p:ext uri="{BB962C8B-B14F-4D97-AF65-F5344CB8AC3E}">
        <p14:creationId xmlns:p14="http://schemas.microsoft.com/office/powerpoint/2010/main" val="25021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p:bldP spid="13"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634890" y="8593370"/>
            <a:ext cx="1859490" cy="2325184"/>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304951" y="419984"/>
            <a:ext cx="14692423"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Use the given words to write the complete sentences.</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5E0B272F-37E6-450E-BE82-F7F5439A2A66}"/>
              </a:ext>
            </a:extLst>
          </p:cNvPr>
          <p:cNvSpPr txBox="1"/>
          <p:nvPr/>
        </p:nvSpPr>
        <p:spPr>
          <a:xfrm>
            <a:off x="1200670" y="1550151"/>
            <a:ext cx="16900983" cy="8118184"/>
          </a:xfrm>
          <a:prstGeom prst="rect">
            <a:avLst/>
          </a:prstGeom>
          <a:noFill/>
        </p:spPr>
        <p:txBody>
          <a:bodyPr wrap="square">
            <a:spAutoFit/>
          </a:bodyPr>
          <a:lstStyle/>
          <a:p>
            <a:pPr algn="just">
              <a:lnSpc>
                <a:spcPct val="120000"/>
              </a:lnSpc>
              <a:spcAft>
                <a:spcPts val="600"/>
              </a:spcAft>
              <a:tabLst>
                <a:tab pos="13512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if/ we/ not save/ natural resource/ our future generation/ not have/ use.</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If we don't save natural resources, our future generation won't have to use.</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if/ you/ live/ city center/ put up with/ noise pollution.</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If you live in the city center, you will put up with noise pollution.</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help/ protect/ environment/ if/ use/ paper bags.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We will help to protect the environment if we use paper bags.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if/ waste/ water/ there/ a shortage/ the future.</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effectLst/>
                <a:latin typeface="Cambria" panose="02040503050406030204" pitchFamily="18" charset="0"/>
                <a:ea typeface="Cambria" panose="02040503050406030204" pitchFamily="18" charset="0"/>
                <a:cs typeface="Cambria" panose="02040503050406030204" pitchFamily="18" charset="0"/>
              </a:rPr>
              <a:t> </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If we waste water, there will be a shortage in the future.</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if/ we/ recycle paper/, save/ lots/ trees.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If we recycle paper, we will save lots of trees.</a:t>
            </a:r>
            <a:endParaRPr lang="en-US" sz="4000" b="1">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8135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5" dur="500"/>
                                        <p:tgtEl>
                                          <p:spTgt spid="11">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31" dur="500"/>
                                        <p:tgtEl>
                                          <p:spTgt spid="11">
                                            <p:txEl>
                                              <p:pRg st="4" end="4"/>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randombar(horizontal)">
                                      <p:cBhvr>
                                        <p:cTn id="34" dur="500"/>
                                        <p:tgtEl>
                                          <p:spTgt spid="11">
                                            <p:txEl>
                                              <p:pRg st="6" end="6"/>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randombar(horizontal)">
                                      <p:cBhvr>
                                        <p:cTn id="37" dur="500"/>
                                        <p:tgtEl>
                                          <p:spTgt spid="1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52" dur="500"/>
                                        <p:tgtEl>
                                          <p:spTgt spid="11">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randombar(horizontal)">
                                      <p:cBhvr>
                                        <p:cTn id="57" dur="500"/>
                                        <p:tgtEl>
                                          <p:spTgt spid="11">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1">
                                            <p:txEl>
                                              <p:pRg st="9" end="9"/>
                                            </p:txEl>
                                          </p:spTgt>
                                        </p:tgtEl>
                                        <p:attrNameLst>
                                          <p:attrName>style.visibility</p:attrName>
                                        </p:attrNameLst>
                                      </p:cBhvr>
                                      <p:to>
                                        <p:strVal val="visible"/>
                                      </p:to>
                                    </p:set>
                                    <p:animEffect transition="in" filter="randombar(horizontal)">
                                      <p:cBhvr>
                                        <p:cTn id="62"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 name="Group 3"/>
          <p:cNvGrpSpPr/>
          <p:nvPr/>
        </p:nvGrpSpPr>
        <p:grpSpPr>
          <a:xfrm>
            <a:off x="533399"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8">
            <a:extLst>
              <a:ext uri="{FF2B5EF4-FFF2-40B4-BE49-F238E27FC236}">
                <a16:creationId xmlns:a16="http://schemas.microsoft.com/office/drawing/2014/main" id="{2F4513E2-E15C-48C0-BC23-1BADC1F74824}"/>
              </a:ext>
            </a:extLst>
          </p:cNvPr>
          <p:cNvSpPr txBox="1"/>
          <p:nvPr/>
        </p:nvSpPr>
        <p:spPr>
          <a:xfrm>
            <a:off x="-606758" y="1297247"/>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 contaminate (v): </a:t>
            </a:r>
          </a:p>
        </p:txBody>
      </p:sp>
      <p:sp>
        <p:nvSpPr>
          <p:cNvPr id="20" name="TextBox 8">
            <a:extLst>
              <a:ext uri="{FF2B5EF4-FFF2-40B4-BE49-F238E27FC236}">
                <a16:creationId xmlns:a16="http://schemas.microsoft.com/office/drawing/2014/main" id="{8B7ABD12-2B5B-4200-BD7B-D0F77476DC6C}"/>
              </a:ext>
            </a:extLst>
          </p:cNvPr>
          <p:cNvSpPr txBox="1"/>
          <p:nvPr/>
        </p:nvSpPr>
        <p:spPr>
          <a:xfrm>
            <a:off x="9713978" y="1257278"/>
            <a:ext cx="6009997"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2. control (v): </a:t>
            </a:r>
          </a:p>
        </p:txBody>
      </p:sp>
      <p:sp>
        <p:nvSpPr>
          <p:cNvPr id="21" name="Rectangle 20">
            <a:extLst>
              <a:ext uri="{FF2B5EF4-FFF2-40B4-BE49-F238E27FC236}">
                <a16:creationId xmlns:a16="http://schemas.microsoft.com/office/drawing/2014/main" id="{AE61560F-9E27-4443-B288-BD7CAEEADA87}"/>
              </a:ext>
            </a:extLst>
          </p:cNvPr>
          <p:cNvSpPr/>
          <p:nvPr/>
        </p:nvSpPr>
        <p:spPr>
          <a:xfrm>
            <a:off x="14268978" y="1391910"/>
            <a:ext cx="8301903"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/kən'trəʊl/</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kiểm soát</a:t>
            </a:r>
          </a:p>
        </p:txBody>
      </p:sp>
      <p:sp>
        <p:nvSpPr>
          <p:cNvPr id="22" name="TextBox 8">
            <a:extLst>
              <a:ext uri="{FF2B5EF4-FFF2-40B4-BE49-F238E27FC236}">
                <a16:creationId xmlns:a16="http://schemas.microsoft.com/office/drawing/2014/main" id="{CCC3E825-ADDC-4653-9141-CBDFCADFAEFD}"/>
              </a:ext>
            </a:extLst>
          </p:cNvPr>
          <p:cNvSpPr txBox="1"/>
          <p:nvPr/>
        </p:nvSpPr>
        <p:spPr>
          <a:xfrm>
            <a:off x="710521" y="5104272"/>
            <a:ext cx="5334000"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3. destroy (v): </a:t>
            </a:r>
          </a:p>
        </p:txBody>
      </p:sp>
      <p:sp>
        <p:nvSpPr>
          <p:cNvPr id="23" name="Rectangle 22">
            <a:extLst>
              <a:ext uri="{FF2B5EF4-FFF2-40B4-BE49-F238E27FC236}">
                <a16:creationId xmlns:a16="http://schemas.microsoft.com/office/drawing/2014/main" id="{550619F8-8B53-41C5-B51C-8036FE0A3584}"/>
              </a:ext>
            </a:extLst>
          </p:cNvPr>
          <p:cNvSpPr/>
          <p:nvPr/>
        </p:nvSpPr>
        <p:spPr>
          <a:xfrm>
            <a:off x="4917349" y="5252534"/>
            <a:ext cx="8761318" cy="1323439"/>
          </a:xfrm>
          <a:prstGeom prst="rect">
            <a:avLst/>
          </a:prstGeom>
        </p:spPr>
        <p:txBody>
          <a:bodyPr wrap="square">
            <a:spAutoFit/>
          </a:bodyPr>
          <a:lstStyle/>
          <a:p>
            <a:r>
              <a:rPr lang="it-IT" sz="4000" b="1" dirty="0">
                <a:solidFill>
                  <a:schemeClr val="tx1">
                    <a:lumMod val="95000"/>
                    <a:lumOff val="5000"/>
                  </a:schemeClr>
                </a:solidFill>
              </a:rPr>
              <a:t>/dɪ'strɔɪ/</a:t>
            </a:r>
          </a:p>
          <a:p>
            <a:r>
              <a:rPr lang="it-IT" sz="4000" b="1" dirty="0">
                <a:solidFill>
                  <a:schemeClr val="tx1">
                    <a:lumMod val="95000"/>
                    <a:lumOff val="5000"/>
                  </a:schemeClr>
                </a:solidFill>
              </a:rPr>
              <a:t>phá hủy</a:t>
            </a:r>
          </a:p>
        </p:txBody>
      </p:sp>
      <p:sp>
        <p:nvSpPr>
          <p:cNvPr id="24" name="TextBox 8">
            <a:extLst>
              <a:ext uri="{FF2B5EF4-FFF2-40B4-BE49-F238E27FC236}">
                <a16:creationId xmlns:a16="http://schemas.microsoft.com/office/drawing/2014/main" id="{164A2348-9A93-4AD1-8D4D-E7DCCD1D91BE}"/>
              </a:ext>
            </a:extLst>
          </p:cNvPr>
          <p:cNvSpPr txBox="1"/>
          <p:nvPr/>
        </p:nvSpPr>
        <p:spPr>
          <a:xfrm>
            <a:off x="7357662" y="5116828"/>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4. preserve biodiversity (v): </a:t>
            </a:r>
          </a:p>
        </p:txBody>
      </p:sp>
      <p:sp>
        <p:nvSpPr>
          <p:cNvPr id="25" name="Rectangle 24">
            <a:extLst>
              <a:ext uri="{FF2B5EF4-FFF2-40B4-BE49-F238E27FC236}">
                <a16:creationId xmlns:a16="http://schemas.microsoft.com/office/drawing/2014/main" id="{54A27E49-05CD-46F4-976E-4934B5086968}"/>
              </a:ext>
            </a:extLst>
          </p:cNvPr>
          <p:cNvSpPr/>
          <p:nvPr/>
        </p:nvSpPr>
        <p:spPr>
          <a:xfrm>
            <a:off x="11691639" y="5839513"/>
            <a:ext cx="9899872"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/prɪ'zɜ:v</a:t>
            </a:r>
            <a:r>
              <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,baɪəʊdaɪ'vɜ:sətɪ/</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bảo tồn sự đa dạng sinh học</a:t>
            </a:r>
          </a:p>
        </p:txBody>
      </p:sp>
      <p:sp>
        <p:nvSpPr>
          <p:cNvPr id="26" name="Rectangle 25">
            <a:extLst>
              <a:ext uri="{FF2B5EF4-FFF2-40B4-BE49-F238E27FC236}">
                <a16:creationId xmlns:a16="http://schemas.microsoft.com/office/drawing/2014/main" id="{EE977E33-29B4-4B23-9641-A35FEE4E4801}"/>
              </a:ext>
            </a:extLst>
          </p:cNvPr>
          <p:cNvSpPr/>
          <p:nvPr/>
        </p:nvSpPr>
        <p:spPr>
          <a:xfrm>
            <a:off x="5062311" y="1446685"/>
            <a:ext cx="9689505" cy="1323439"/>
          </a:xfrm>
          <a:prstGeom prst="rect">
            <a:avLst/>
          </a:prstGeom>
        </p:spPr>
        <p:txBody>
          <a:bodyPr wrap="square">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kən'tæmmeɪt</a:t>
            </a:r>
            <a:r>
              <a:rPr lang="en-US" sz="4000" b="1" dirty="0">
                <a:solidFill>
                  <a:schemeClr val="tx1">
                    <a:lumMod val="95000"/>
                    <a:lumOff val="5000"/>
                  </a:schemeClr>
                </a:solidFill>
              </a:rPr>
              <a:t>/</a:t>
            </a:r>
          </a:p>
          <a:p>
            <a:r>
              <a:rPr lang="en-US" sz="4000" b="1" dirty="0" err="1">
                <a:solidFill>
                  <a:schemeClr val="tx1">
                    <a:lumMod val="95000"/>
                    <a:lumOff val="5000"/>
                  </a:schemeClr>
                </a:solidFill>
              </a:rPr>
              <a:t>làm</a:t>
            </a:r>
            <a:r>
              <a:rPr lang="en-US" sz="4000" b="1" dirty="0">
                <a:solidFill>
                  <a:schemeClr val="tx1">
                    <a:lumMod val="95000"/>
                    <a:lumOff val="5000"/>
                  </a:schemeClr>
                </a:solidFill>
              </a:rPr>
              <a:t> ô </a:t>
            </a:r>
            <a:r>
              <a:rPr lang="en-US" sz="4000" b="1" dirty="0" err="1">
                <a:solidFill>
                  <a:schemeClr val="tx1">
                    <a:lumMod val="95000"/>
                    <a:lumOff val="5000"/>
                  </a:schemeClr>
                </a:solidFill>
              </a:rPr>
              <a:t>nhiễm</a:t>
            </a:r>
            <a:endParaRPr lang="en-US" sz="4000" b="1" dirty="0">
              <a:solidFill>
                <a:schemeClr val="tx1">
                  <a:lumMod val="95000"/>
                  <a:lumOff val="5000"/>
                </a:schemeClr>
              </a:solidFill>
            </a:endParaRPr>
          </a:p>
        </p:txBody>
      </p:sp>
      <p:grpSp>
        <p:nvGrpSpPr>
          <p:cNvPr id="15" name="Group 14">
            <a:extLst>
              <a:ext uri="{FF2B5EF4-FFF2-40B4-BE49-F238E27FC236}">
                <a16:creationId xmlns:a16="http://schemas.microsoft.com/office/drawing/2014/main" id="{3EFCD444-27C1-420E-AA9A-841A069CA77B}"/>
              </a:ext>
            </a:extLst>
          </p:cNvPr>
          <p:cNvGrpSpPr/>
          <p:nvPr/>
        </p:nvGrpSpPr>
        <p:grpSpPr>
          <a:xfrm>
            <a:off x="2961733" y="-14743"/>
            <a:ext cx="12364534" cy="1819721"/>
            <a:chOff x="3940289" y="666124"/>
            <a:chExt cx="10353408" cy="2519023"/>
          </a:xfrm>
        </p:grpSpPr>
        <p:sp>
          <p:nvSpPr>
            <p:cNvPr id="16" name="Freeform 6">
              <a:extLst>
                <a:ext uri="{FF2B5EF4-FFF2-40B4-BE49-F238E27FC236}">
                  <a16:creationId xmlns:a16="http://schemas.microsoft.com/office/drawing/2014/main" id="{FAD8ED63-E925-489C-97D2-A343F1D41CC9}"/>
                </a:ext>
              </a:extLst>
            </p:cNvPr>
            <p:cNvSpPr/>
            <p:nvPr/>
          </p:nvSpPr>
          <p:spPr>
            <a:xfrm rot="-18242">
              <a:off x="3940289" y="867914"/>
              <a:ext cx="10353408" cy="1750667"/>
            </a:xfrm>
            <a:custGeom>
              <a:avLst/>
              <a:gdLst/>
              <a:ahLst/>
              <a:cxnLst/>
              <a:rect l="l" t="t" r="r" b="b"/>
              <a:pathLst>
                <a:path w="10353408" h="1750667">
                  <a:moveTo>
                    <a:pt x="0" y="0"/>
                  </a:moveTo>
                  <a:lnTo>
                    <a:pt x="10353408" y="0"/>
                  </a:lnTo>
                  <a:lnTo>
                    <a:pt x="10353408" y="1750668"/>
                  </a:lnTo>
                  <a:lnTo>
                    <a:pt x="0" y="17506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1">
              <a:extLst>
                <a:ext uri="{FF2B5EF4-FFF2-40B4-BE49-F238E27FC236}">
                  <a16:creationId xmlns:a16="http://schemas.microsoft.com/office/drawing/2014/main" id="{73FA08E2-C205-4BC2-802B-DA4007708A0A}"/>
                </a:ext>
              </a:extLst>
            </p:cNvPr>
            <p:cNvSpPr txBox="1"/>
            <p:nvPr/>
          </p:nvSpPr>
          <p:spPr>
            <a:xfrm rot="42902">
              <a:off x="4345248" y="666124"/>
              <a:ext cx="9543489" cy="2519023"/>
            </a:xfrm>
            <a:prstGeom prst="rect">
              <a:avLst/>
            </a:prstGeom>
          </p:spPr>
          <p:txBody>
            <a:bodyPr lIns="0" tIns="0" rIns="0" bIns="0" rtlCol="0" anchor="t">
              <a:spAutoFit/>
            </a:bodyPr>
            <a:lstStyle/>
            <a:p>
              <a:pPr algn="ctr">
                <a:lnSpc>
                  <a:spcPts val="10227"/>
                </a:lnSpc>
              </a:pPr>
              <a:r>
                <a:rPr lang="vi-VN" sz="6000" b="1" spc="304" dirty="0">
                  <a:solidFill>
                    <a:srgbClr val="FFFFFF"/>
                  </a:solidFill>
                  <a:latin typeface="Calibri" panose="020F0502020204030204" pitchFamily="34" charset="0"/>
                  <a:ea typeface="Calibri" panose="020F0502020204030204" pitchFamily="34" charset="0"/>
                  <a:cs typeface="Calibri" panose="020F0502020204030204" pitchFamily="34" charset="0"/>
                </a:rPr>
                <a:t>Một số động từ thường gặp</a:t>
              </a:r>
              <a:endParaRPr lang="en-US" sz="6000" b="1" spc="304"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82A65FAD-ADEC-454A-ABC8-70E0FA543611}"/>
              </a:ext>
            </a:extLst>
          </p:cNvPr>
          <p:cNvPicPr>
            <a:picLocks noChangeAspect="1"/>
          </p:cNvPicPr>
          <p:nvPr/>
        </p:nvPicPr>
        <p:blipFill>
          <a:blip r:embed="rId14"/>
          <a:stretch>
            <a:fillRect/>
          </a:stretch>
        </p:blipFill>
        <p:spPr>
          <a:xfrm>
            <a:off x="1033967" y="2202890"/>
            <a:ext cx="3747532" cy="2747217"/>
          </a:xfrm>
          <a:prstGeom prst="rect">
            <a:avLst/>
          </a:prstGeom>
        </p:spPr>
      </p:pic>
      <p:pic>
        <p:nvPicPr>
          <p:cNvPr id="8" name="Picture 7">
            <a:extLst>
              <a:ext uri="{FF2B5EF4-FFF2-40B4-BE49-F238E27FC236}">
                <a16:creationId xmlns:a16="http://schemas.microsoft.com/office/drawing/2014/main" id="{0EF8D421-45AF-42D2-848B-F5E2DAFBB801}"/>
              </a:ext>
            </a:extLst>
          </p:cNvPr>
          <p:cNvPicPr>
            <a:picLocks noChangeAspect="1"/>
          </p:cNvPicPr>
          <p:nvPr/>
        </p:nvPicPr>
        <p:blipFill>
          <a:blip r:embed="rId15"/>
          <a:stretch>
            <a:fillRect/>
          </a:stretch>
        </p:blipFill>
        <p:spPr>
          <a:xfrm>
            <a:off x="8873768" y="2138696"/>
            <a:ext cx="5114398" cy="2663820"/>
          </a:xfrm>
          <a:prstGeom prst="rect">
            <a:avLst/>
          </a:prstGeom>
        </p:spPr>
      </p:pic>
      <p:pic>
        <p:nvPicPr>
          <p:cNvPr id="9" name="Picture 8">
            <a:extLst>
              <a:ext uri="{FF2B5EF4-FFF2-40B4-BE49-F238E27FC236}">
                <a16:creationId xmlns:a16="http://schemas.microsoft.com/office/drawing/2014/main" id="{70A8E6C6-A0EA-4495-AA36-149C0399DF9B}"/>
              </a:ext>
            </a:extLst>
          </p:cNvPr>
          <p:cNvPicPr>
            <a:picLocks noChangeAspect="1"/>
          </p:cNvPicPr>
          <p:nvPr/>
        </p:nvPicPr>
        <p:blipFill>
          <a:blip r:embed="rId16"/>
          <a:stretch>
            <a:fillRect/>
          </a:stretch>
        </p:blipFill>
        <p:spPr>
          <a:xfrm>
            <a:off x="1141875" y="6031532"/>
            <a:ext cx="3639623" cy="3683951"/>
          </a:xfrm>
          <a:prstGeom prst="rect">
            <a:avLst/>
          </a:prstGeom>
        </p:spPr>
      </p:pic>
      <p:pic>
        <p:nvPicPr>
          <p:cNvPr id="1026" name="Picture 2" descr="The Importance of Conserving Biodiversity">
            <a:extLst>
              <a:ext uri="{FF2B5EF4-FFF2-40B4-BE49-F238E27FC236}">
                <a16:creationId xmlns:a16="http://schemas.microsoft.com/office/drawing/2014/main" id="{4A91CA4F-8652-41B9-85B8-73B8D74DF34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06738" y="6070867"/>
            <a:ext cx="4249050" cy="3495794"/>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contaminate">
            <a:hlinkClick r:id="" action="ppaction://media"/>
            <a:extLst>
              <a:ext uri="{FF2B5EF4-FFF2-40B4-BE49-F238E27FC236}">
                <a16:creationId xmlns:a16="http://schemas.microsoft.com/office/drawing/2014/main" id="{C824DAB3-D917-4AA3-94ED-B1A09D4EC86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154476" y="3264293"/>
            <a:ext cx="609600" cy="609600"/>
          </a:xfrm>
          <a:prstGeom prst="rect">
            <a:avLst/>
          </a:prstGeom>
        </p:spPr>
      </p:pic>
      <p:pic>
        <p:nvPicPr>
          <p:cNvPr id="11" name="control">
            <a:hlinkClick r:id="" action="ppaction://media"/>
            <a:extLst>
              <a:ext uri="{FF2B5EF4-FFF2-40B4-BE49-F238E27FC236}">
                <a16:creationId xmlns:a16="http://schemas.microsoft.com/office/drawing/2014/main" id="{CBCBABDE-AD12-4EFF-AA7F-6BCE62B7E1C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4670069" y="3053778"/>
            <a:ext cx="609600" cy="609600"/>
          </a:xfrm>
          <a:prstGeom prst="rect">
            <a:avLst/>
          </a:prstGeom>
        </p:spPr>
      </p:pic>
      <p:pic>
        <p:nvPicPr>
          <p:cNvPr id="12" name="destroy">
            <a:hlinkClick r:id="" action="ppaction://media"/>
            <a:extLst>
              <a:ext uri="{FF2B5EF4-FFF2-40B4-BE49-F238E27FC236}">
                <a16:creationId xmlns:a16="http://schemas.microsoft.com/office/drawing/2014/main" id="{47BE9358-B097-47B7-8500-4A101408D769}"/>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028531" y="7263907"/>
            <a:ext cx="609600" cy="609600"/>
          </a:xfrm>
          <a:prstGeom prst="rect">
            <a:avLst/>
          </a:prstGeom>
        </p:spPr>
      </p:pic>
      <p:pic>
        <p:nvPicPr>
          <p:cNvPr id="13" name="preserve biodiversity">
            <a:hlinkClick r:id="" action="ppaction://media"/>
            <a:extLst>
              <a:ext uri="{FF2B5EF4-FFF2-40B4-BE49-F238E27FC236}">
                <a16:creationId xmlns:a16="http://schemas.microsoft.com/office/drawing/2014/main" id="{CE37F310-D8B6-4566-86FB-80ABA0A8DC77}"/>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861845" y="7491779"/>
            <a:ext cx="609600" cy="609600"/>
          </a:xfrm>
          <a:prstGeom prst="rect">
            <a:avLst/>
          </a:prstGeom>
        </p:spPr>
      </p:pic>
    </p:spTree>
    <p:extLst>
      <p:ext uri="{BB962C8B-B14F-4D97-AF65-F5344CB8AC3E}">
        <p14:creationId xmlns:p14="http://schemas.microsoft.com/office/powerpoint/2010/main" val="74122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arn(inVertical)">
                                      <p:cBhvr>
                                        <p:cTn id="53" dur="500"/>
                                        <p:tgtEl>
                                          <p:spTgt spid="9"/>
                                        </p:tgtEl>
                                      </p:cBhvr>
                                    </p:animEffect>
                                  </p:childTnLst>
                                </p:cTn>
                              </p:par>
                              <p:par>
                                <p:cTn id="54" presetID="16" presetClass="entr" presetSubtype="21"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barn(inVertical)">
                                      <p:cBhvr>
                                        <p:cTn id="69" dur="500"/>
                                        <p:tgtEl>
                                          <p:spTgt spid="1026"/>
                                        </p:tgtEl>
                                      </p:cBhvr>
                                    </p:animEffect>
                                  </p:childTnLst>
                                </p:cTn>
                              </p:par>
                              <p:par>
                                <p:cTn id="70" presetID="16" presetClass="entr" presetSubtype="21"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inVertical)">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0"/>
                </p:tgtEl>
              </p:cMediaNode>
            </p:audio>
            <p:audio>
              <p:cMediaNode vol="80000">
                <p:cTn id="82" fill="hold" display="0">
                  <p:stCondLst>
                    <p:cond delay="indefinite"/>
                  </p:stCondLst>
                  <p:endCondLst>
                    <p:cond evt="onStopAudio" delay="0">
                      <p:tgtEl>
                        <p:sldTgt/>
                      </p:tgtEl>
                    </p:cond>
                  </p:endCondLst>
                </p:cTn>
                <p:tgtEl>
                  <p:spTgt spid="11"/>
                </p:tgtEl>
              </p:cMediaNode>
            </p:audio>
            <p:audio>
              <p:cMediaNode vol="80000">
                <p:cTn id="83" fill="hold" display="0">
                  <p:stCondLst>
                    <p:cond delay="indefinite"/>
                  </p:stCondLst>
                  <p:endCondLst>
                    <p:cond evt="onStopAudio" delay="0">
                      <p:tgtEl>
                        <p:sldTgt/>
                      </p:tgtEl>
                    </p:cond>
                  </p:endCondLst>
                </p:cTn>
                <p:tgtEl>
                  <p:spTgt spid="12"/>
                </p:tgtEl>
              </p:cMediaNode>
            </p:audio>
            <p:audio>
              <p:cMediaNode vol="80000">
                <p:cTn id="84" fill="hold" display="0">
                  <p:stCondLst>
                    <p:cond delay="indefinite"/>
                  </p:stCondLst>
                  <p:endCondLst>
                    <p:cond evt="onStopAudio" delay="0">
                      <p:tgtEl>
                        <p:sldTgt/>
                      </p:tgtEl>
                    </p:cond>
                  </p:endCondLst>
                </p:cTn>
                <p:tgtEl>
                  <p:spTgt spid="13"/>
                </p:tgtEl>
              </p:cMediaNode>
            </p:audio>
          </p:childTnLst>
        </p:cTn>
      </p:par>
    </p:tnLst>
    <p:bldLst>
      <p:bldP spid="19" grpId="0"/>
      <p:bldP spid="20" grpId="0"/>
      <p:bldP spid="21" grpId="0"/>
      <p:bldP spid="22" grpId="0"/>
      <p:bldP spid="23" grpId="0"/>
      <p:bldP spid="24" grpId="0"/>
      <p:bldP spid="25"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1419604">
            <a:off x="-634890" y="8593370"/>
            <a:ext cx="1859490" cy="2325184"/>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304951" y="419984"/>
            <a:ext cx="14692423"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2. Use the given words to write the complete sentences.</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5E0B272F-37E6-450E-BE82-F7F5439A2A66}"/>
              </a:ext>
            </a:extLst>
          </p:cNvPr>
          <p:cNvSpPr txBox="1"/>
          <p:nvPr/>
        </p:nvSpPr>
        <p:spPr>
          <a:xfrm>
            <a:off x="987942" y="1513218"/>
            <a:ext cx="17492053" cy="8192051"/>
          </a:xfrm>
          <a:prstGeom prst="rect">
            <a:avLst/>
          </a:prstGeom>
          <a:noFill/>
        </p:spPr>
        <p:txBody>
          <a:bodyPr wrap="square">
            <a:spAutoFit/>
          </a:bodyPr>
          <a:lstStyle/>
          <a:p>
            <a:pPr algn="just">
              <a:lnSpc>
                <a:spcPct val="12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6.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if/ you/ often/ do/ exercise/ feel/ healthier.</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If you often do exercise, you will feel healthier.</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031240" algn="l"/>
              </a:tabLst>
            </a:pPr>
            <a:r>
              <a:rPr lang="en-US" sz="4000" b="1">
                <a:latin typeface="Calibri" panose="020F0502020204030204" pitchFamily="34" charset="0"/>
                <a:ea typeface="Cambria" panose="02040503050406030204" pitchFamily="18" charset="0"/>
                <a:cs typeface="Cambria" panose="02040503050406030204" pitchFamily="18" charset="0"/>
              </a:rPr>
              <a:t>7.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help/ reduce/ environmental pollution/ if/ you/ not use/ plastic bags.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latin typeface="Cambria" panose="02040503050406030204" pitchFamily="18" charset="0"/>
                <a:ea typeface="Cambria" panose="02040503050406030204" pitchFamily="18" charset="0"/>
                <a:cs typeface="Cambria" panose="02040503050406030204" pitchFamily="18" charset="0"/>
              </a:rPr>
              <a:t> </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You will help to reduce environmental pollution if you don't use plastic bags. </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031240" algn="l"/>
              </a:tabLst>
            </a:pPr>
            <a:r>
              <a:rPr lang="en-US" sz="4000" b="1">
                <a:latin typeface="Calibri" panose="020F0502020204030204" pitchFamily="34" charset="0"/>
                <a:ea typeface="Cambria" panose="02040503050406030204" pitchFamily="18" charset="0"/>
                <a:cs typeface="Cambria" panose="02040503050406030204" pitchFamily="18" charset="0"/>
              </a:rPr>
              <a:t>8.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Earth/ be greener/ if/ prevent/ environmental pollution.</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Earth will be greener if we prevent environmental pollution.</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031240" algn="l"/>
              </a:tabLst>
            </a:pPr>
            <a:r>
              <a:rPr lang="en-US" sz="4000" b="1">
                <a:latin typeface="Calibri" panose="020F0502020204030204" pitchFamily="34" charset="0"/>
                <a:ea typeface="Cambria" panose="02040503050406030204" pitchFamily="18" charset="0"/>
                <a:cs typeface="Cambria" panose="02040503050406030204" pitchFamily="18" charset="0"/>
              </a:rPr>
              <a:t>9.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if/ people/ cut/ lot/ trees/ there/ be/ serious/ floods.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If people cut lots of trees, there will be serious floods.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064260" algn="l"/>
              </a:tabLst>
            </a:pPr>
            <a:r>
              <a:rPr lang="en-US" sz="4000" b="1">
                <a:latin typeface="Calibri" panose="020F0502020204030204" pitchFamily="34" charset="0"/>
                <a:ea typeface="Cambria" panose="02040503050406030204" pitchFamily="18" charset="0"/>
                <a:cs typeface="Cambria" panose="02040503050406030204" pitchFamily="18" charset="0"/>
              </a:rPr>
              <a:t>10.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if/ this river/ dirty/ we/ not have/ enough/ fresh water/ drink.</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35128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If this river is dirty, we won't have enough fresh water to drink.</a:t>
            </a:r>
            <a:endParaRPr lang="en-US" sz="4400" b="1">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003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5" dur="500"/>
                                        <p:tgtEl>
                                          <p:spTgt spid="11">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31" dur="500"/>
                                        <p:tgtEl>
                                          <p:spTgt spid="11">
                                            <p:txEl>
                                              <p:pRg st="4" end="4"/>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randombar(horizontal)">
                                      <p:cBhvr>
                                        <p:cTn id="34" dur="500"/>
                                        <p:tgtEl>
                                          <p:spTgt spid="11">
                                            <p:txEl>
                                              <p:pRg st="6" end="6"/>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randombar(horizontal)">
                                      <p:cBhvr>
                                        <p:cTn id="37" dur="500"/>
                                        <p:tgtEl>
                                          <p:spTgt spid="1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52" dur="500"/>
                                        <p:tgtEl>
                                          <p:spTgt spid="11">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randombar(horizontal)">
                                      <p:cBhvr>
                                        <p:cTn id="57" dur="500"/>
                                        <p:tgtEl>
                                          <p:spTgt spid="11">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1">
                                            <p:txEl>
                                              <p:pRg st="9" end="9"/>
                                            </p:txEl>
                                          </p:spTgt>
                                        </p:tgtEl>
                                        <p:attrNameLst>
                                          <p:attrName>style.visibility</p:attrName>
                                        </p:attrNameLst>
                                      </p:cBhvr>
                                      <p:to>
                                        <p:strVal val="visible"/>
                                      </p:to>
                                    </p:set>
                                    <p:animEffect transition="in" filter="randombar(horizontal)">
                                      <p:cBhvr>
                                        <p:cTn id="62"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38733">
            <a:off x="-307164" y="8888778"/>
            <a:ext cx="1909728" cy="217910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638297" cy="16764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209799" y="118529"/>
            <a:ext cx="14692423" cy="854401"/>
          </a:xfrm>
          <a:prstGeom prst="rect">
            <a:avLst/>
          </a:prstGeom>
          <a:noFill/>
        </p:spPr>
        <p:txBody>
          <a:bodyPr wrap="square">
            <a:spAutoFit/>
          </a:bodyPr>
          <a:lstStyle/>
          <a:p>
            <a:pPr indent="457200" algn="just">
              <a:lnSpc>
                <a:spcPct val="150000"/>
              </a:lnSpc>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3. Complete the following sentences using your own ideas.</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5B20FE6E-71DF-49C3-B227-29BCC0D3272D}"/>
              </a:ext>
            </a:extLst>
          </p:cNvPr>
          <p:cNvSpPr txBox="1"/>
          <p:nvPr/>
        </p:nvSpPr>
        <p:spPr>
          <a:xfrm>
            <a:off x="952500" y="972930"/>
            <a:ext cx="19478846" cy="8718349"/>
          </a:xfrm>
          <a:prstGeom prst="rect">
            <a:avLst/>
          </a:prstGeom>
          <a:noFill/>
        </p:spPr>
        <p:txBody>
          <a:bodyPr wrap="square">
            <a:spAutoFit/>
          </a:bodyPr>
          <a:lstStyle/>
          <a:p>
            <a:pPr algn="just">
              <a:lnSpc>
                <a:spcPct val="130000"/>
              </a:lnSpc>
              <a:spcAft>
                <a:spcPts val="600"/>
              </a:spcAft>
              <a:tabLst>
                <a:tab pos="1031240" algn="l"/>
                <a:tab pos="64858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I have time,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03124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she doesn’t work hard for the exam,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031240" algn="l"/>
                <a:tab pos="64858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 will gain weight if </a:t>
            </a:r>
          </a:p>
          <a:p>
            <a:pPr algn="just">
              <a:lnSpc>
                <a:spcPct val="130000"/>
              </a:lnSpc>
              <a:spcAft>
                <a:spcPts val="600"/>
              </a:spcAft>
              <a:tabLst>
                <a:tab pos="1031240" algn="l"/>
                <a:tab pos="64858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it is nice tomorrow, </a:t>
            </a:r>
          </a:p>
          <a:p>
            <a:pPr algn="just">
              <a:lnSpc>
                <a:spcPct val="130000"/>
              </a:lnSpc>
              <a:spcAft>
                <a:spcPts val="600"/>
              </a:spcAft>
              <a:tabLst>
                <a:tab pos="1031240" algn="l"/>
                <a:tab pos="64858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Unless he tells me the truth, </a:t>
            </a:r>
          </a:p>
          <a:p>
            <a:pPr algn="just">
              <a:lnSpc>
                <a:spcPct val="130000"/>
              </a:lnSpc>
              <a:spcAft>
                <a:spcPts val="600"/>
              </a:spcAft>
              <a:tabLst>
                <a:tab pos="1031240" algn="l"/>
                <a:tab pos="64858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we save water and energy, </a:t>
            </a:r>
          </a:p>
          <a:p>
            <a:pPr algn="just">
              <a:lnSpc>
                <a:spcPct val="130000"/>
              </a:lnSpc>
              <a:spcAft>
                <a:spcPts val="600"/>
              </a:spcAft>
              <a:tabLst>
                <a:tab pos="1031240"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our school has more recycle bins, </a:t>
            </a:r>
          </a:p>
          <a:p>
            <a:pPr algn="just">
              <a:lnSpc>
                <a:spcPct val="130000"/>
              </a:lnSpc>
              <a:spcAft>
                <a:spcPts val="600"/>
              </a:spcAft>
              <a:tabLst>
                <a:tab pos="1031240"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If we cut down all the trees,</a:t>
            </a:r>
          </a:p>
          <a:p>
            <a:pPr algn="just">
              <a:lnSpc>
                <a:spcPct val="130000"/>
              </a:lnSpc>
              <a:spcAft>
                <a:spcPts val="600"/>
              </a:spcAft>
              <a:tabLst>
                <a:tab pos="1031240" algn="l"/>
              </a:tabLst>
            </a:pPr>
            <a:r>
              <a:rPr lang="en-US" sz="4000" b="1">
                <a:effectLst/>
                <a:latin typeface="Calibri" panose="020F0502020204030204" pitchFamily="34" charset="0"/>
                <a:ea typeface="Cambria" panose="02040503050406030204" pitchFamily="18" charset="0"/>
                <a:cs typeface="Cambria" panose="02040503050406030204" pitchFamily="18" charset="0"/>
              </a:rPr>
              <a:t>9.</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air will be cleaner and fresher if</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1064260" algn="l"/>
                <a:tab pos="64858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10.</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We will reduce air pollution, if</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E4AAD4FE-6E27-4AE1-8E2C-D97C5FB32C24}"/>
              </a:ext>
            </a:extLst>
          </p:cNvPr>
          <p:cNvSpPr txBox="1"/>
          <p:nvPr/>
        </p:nvSpPr>
        <p:spPr>
          <a:xfrm>
            <a:off x="4393532" y="1092438"/>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I will help you.</a:t>
            </a:r>
            <a:endParaRPr lang="en-US" sz="4400" b="1">
              <a:solidFill>
                <a:srgbClr val="FF0000"/>
              </a:solidFill>
              <a:latin typeface="+mj-lt"/>
            </a:endParaRPr>
          </a:p>
        </p:txBody>
      </p:sp>
      <p:sp>
        <p:nvSpPr>
          <p:cNvPr id="17" name="TextBox 16">
            <a:extLst>
              <a:ext uri="{FF2B5EF4-FFF2-40B4-BE49-F238E27FC236}">
                <a16:creationId xmlns:a16="http://schemas.microsoft.com/office/drawing/2014/main" id="{034C5AF1-62A8-4D5C-A25D-BA788052AA95}"/>
              </a:ext>
            </a:extLst>
          </p:cNvPr>
          <p:cNvSpPr txBox="1"/>
          <p:nvPr/>
        </p:nvSpPr>
        <p:spPr>
          <a:xfrm>
            <a:off x="9453487" y="1985109"/>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she will fail.</a:t>
            </a:r>
            <a:endParaRPr lang="en-US" sz="4400" b="1">
              <a:solidFill>
                <a:srgbClr val="FF0000"/>
              </a:solidFill>
              <a:latin typeface="+mj-lt"/>
            </a:endParaRPr>
          </a:p>
        </p:txBody>
      </p:sp>
      <p:sp>
        <p:nvSpPr>
          <p:cNvPr id="18" name="TextBox 17">
            <a:extLst>
              <a:ext uri="{FF2B5EF4-FFF2-40B4-BE49-F238E27FC236}">
                <a16:creationId xmlns:a16="http://schemas.microsoft.com/office/drawing/2014/main" id="{B76D1A7A-3895-4F75-AAD6-2DB9107F7D93}"/>
              </a:ext>
            </a:extLst>
          </p:cNvPr>
          <p:cNvSpPr txBox="1"/>
          <p:nvPr/>
        </p:nvSpPr>
        <p:spPr>
          <a:xfrm>
            <a:off x="6019800" y="2773921"/>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you eat too much fast food.</a:t>
            </a:r>
            <a:endParaRPr lang="en-US" sz="4400" b="1">
              <a:solidFill>
                <a:srgbClr val="FF0000"/>
              </a:solidFill>
              <a:latin typeface="+mj-lt"/>
            </a:endParaRPr>
          </a:p>
        </p:txBody>
      </p:sp>
      <p:sp>
        <p:nvSpPr>
          <p:cNvPr id="22" name="TextBox 21">
            <a:extLst>
              <a:ext uri="{FF2B5EF4-FFF2-40B4-BE49-F238E27FC236}">
                <a16:creationId xmlns:a16="http://schemas.microsoft.com/office/drawing/2014/main" id="{701B2C91-F218-42EE-8B21-3214E3259F7B}"/>
              </a:ext>
            </a:extLst>
          </p:cNvPr>
          <p:cNvSpPr txBox="1"/>
          <p:nvPr/>
        </p:nvSpPr>
        <p:spPr>
          <a:xfrm>
            <a:off x="6019800" y="3662168"/>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we will go to the beach.</a:t>
            </a:r>
            <a:endParaRPr lang="en-US" sz="4400" b="1">
              <a:solidFill>
                <a:srgbClr val="FF0000"/>
              </a:solidFill>
              <a:latin typeface="+mj-lt"/>
            </a:endParaRPr>
          </a:p>
        </p:txBody>
      </p:sp>
      <p:sp>
        <p:nvSpPr>
          <p:cNvPr id="25" name="TextBox 24">
            <a:extLst>
              <a:ext uri="{FF2B5EF4-FFF2-40B4-BE49-F238E27FC236}">
                <a16:creationId xmlns:a16="http://schemas.microsoft.com/office/drawing/2014/main" id="{88DB9D82-1A94-44A6-830F-6026FFD53863}"/>
              </a:ext>
            </a:extLst>
          </p:cNvPr>
          <p:cNvSpPr txBox="1"/>
          <p:nvPr/>
        </p:nvSpPr>
        <p:spPr>
          <a:xfrm>
            <a:off x="7391400" y="4524435"/>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he will be punished.</a:t>
            </a:r>
            <a:endParaRPr lang="en-US" sz="4400" b="1">
              <a:solidFill>
                <a:srgbClr val="FF0000"/>
              </a:solidFill>
              <a:latin typeface="+mj-lt"/>
            </a:endParaRPr>
          </a:p>
        </p:txBody>
      </p:sp>
      <p:sp>
        <p:nvSpPr>
          <p:cNvPr id="26" name="TextBox 25">
            <a:extLst>
              <a:ext uri="{FF2B5EF4-FFF2-40B4-BE49-F238E27FC236}">
                <a16:creationId xmlns:a16="http://schemas.microsoft.com/office/drawing/2014/main" id="{52883CE0-78B8-43F1-9C46-EC1ABE9070C0}"/>
              </a:ext>
            </a:extLst>
          </p:cNvPr>
          <p:cNvSpPr txBox="1"/>
          <p:nvPr/>
        </p:nvSpPr>
        <p:spPr>
          <a:xfrm>
            <a:off x="7391400" y="5359821"/>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we will help the environment.</a:t>
            </a:r>
            <a:endParaRPr lang="en-US" sz="4400" b="1">
              <a:solidFill>
                <a:srgbClr val="FF0000"/>
              </a:solidFill>
              <a:latin typeface="+mj-lt"/>
            </a:endParaRPr>
          </a:p>
        </p:txBody>
      </p:sp>
      <p:sp>
        <p:nvSpPr>
          <p:cNvPr id="27" name="TextBox 26">
            <a:extLst>
              <a:ext uri="{FF2B5EF4-FFF2-40B4-BE49-F238E27FC236}">
                <a16:creationId xmlns:a16="http://schemas.microsoft.com/office/drawing/2014/main" id="{F0E49559-2D4E-43AC-8FB6-F7B5B70B84B5}"/>
              </a:ext>
            </a:extLst>
          </p:cNvPr>
          <p:cNvSpPr txBox="1"/>
          <p:nvPr/>
        </p:nvSpPr>
        <p:spPr>
          <a:xfrm>
            <a:off x="8915400" y="6294320"/>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we will reduce trash.</a:t>
            </a:r>
            <a:endParaRPr lang="en-US" sz="4400" b="1">
              <a:solidFill>
                <a:srgbClr val="FF0000"/>
              </a:solidFill>
              <a:latin typeface="+mj-lt"/>
            </a:endParaRPr>
          </a:p>
        </p:txBody>
      </p:sp>
      <p:sp>
        <p:nvSpPr>
          <p:cNvPr id="28" name="TextBox 27">
            <a:extLst>
              <a:ext uri="{FF2B5EF4-FFF2-40B4-BE49-F238E27FC236}">
                <a16:creationId xmlns:a16="http://schemas.microsoft.com/office/drawing/2014/main" id="{D5DCC5BC-B908-4E7F-84EA-8FAD80F90EAE}"/>
              </a:ext>
            </a:extLst>
          </p:cNvPr>
          <p:cNvSpPr txBox="1"/>
          <p:nvPr/>
        </p:nvSpPr>
        <p:spPr>
          <a:xfrm>
            <a:off x="7391400" y="7156587"/>
            <a:ext cx="13894468" cy="769441"/>
          </a:xfrm>
          <a:prstGeom prst="rect">
            <a:avLst/>
          </a:prstGeom>
          <a:noFill/>
        </p:spPr>
        <p:txBody>
          <a:bodyPr wrap="square">
            <a:spAutoFit/>
          </a:bodyPr>
          <a:lstStyle/>
          <a:p>
            <a:r>
              <a:rPr lang="en-US" sz="4400" b="1">
                <a:solidFill>
                  <a:srgbClr val="FF0000"/>
                </a:solidFill>
                <a:ea typeface="Calibri" panose="020F0502020204030204" pitchFamily="34" charset="0"/>
              </a:rPr>
              <a:t>there will be serious floods.</a:t>
            </a:r>
            <a:endParaRPr lang="en-US" sz="4400" b="1">
              <a:solidFill>
                <a:srgbClr val="FF0000"/>
              </a:solidFill>
            </a:endParaRPr>
          </a:p>
        </p:txBody>
      </p:sp>
      <p:sp>
        <p:nvSpPr>
          <p:cNvPr id="29" name="TextBox 28">
            <a:extLst>
              <a:ext uri="{FF2B5EF4-FFF2-40B4-BE49-F238E27FC236}">
                <a16:creationId xmlns:a16="http://schemas.microsoft.com/office/drawing/2014/main" id="{1F016678-4F5D-4442-9199-0D7E049E2823}"/>
              </a:ext>
            </a:extLst>
          </p:cNvPr>
          <p:cNvSpPr txBox="1"/>
          <p:nvPr/>
        </p:nvSpPr>
        <p:spPr>
          <a:xfrm>
            <a:off x="8966394" y="8046616"/>
            <a:ext cx="13894468" cy="677108"/>
          </a:xfrm>
          <a:prstGeom prst="rect">
            <a:avLst/>
          </a:prstGeom>
          <a:noFill/>
        </p:spPr>
        <p:txBody>
          <a:bodyPr wrap="square">
            <a:spAutoFit/>
          </a:bodyPr>
          <a:lstStyle/>
          <a:p>
            <a:r>
              <a:rPr lang="en-US" sz="3800" b="1">
                <a:solidFill>
                  <a:srgbClr val="FF0000"/>
                </a:solidFill>
                <a:latin typeface="+mj-lt"/>
                <a:ea typeface="Calibri" panose="020F0502020204030204" pitchFamily="34" charset="0"/>
              </a:rPr>
              <a:t>we use bikes instead of cars and motorbikes.</a:t>
            </a:r>
            <a:endParaRPr lang="en-US" sz="3800" b="1">
              <a:solidFill>
                <a:srgbClr val="FF0000"/>
              </a:solidFill>
              <a:latin typeface="+mj-lt"/>
            </a:endParaRPr>
          </a:p>
        </p:txBody>
      </p:sp>
      <p:sp>
        <p:nvSpPr>
          <p:cNvPr id="30" name="TextBox 29">
            <a:extLst>
              <a:ext uri="{FF2B5EF4-FFF2-40B4-BE49-F238E27FC236}">
                <a16:creationId xmlns:a16="http://schemas.microsoft.com/office/drawing/2014/main" id="{D3AA5C97-8267-4D91-9129-255B46FE37A2}"/>
              </a:ext>
            </a:extLst>
          </p:cNvPr>
          <p:cNvSpPr txBox="1"/>
          <p:nvPr/>
        </p:nvSpPr>
        <p:spPr>
          <a:xfrm>
            <a:off x="7995183" y="8872470"/>
            <a:ext cx="13894468" cy="769441"/>
          </a:xfrm>
          <a:prstGeom prst="rect">
            <a:avLst/>
          </a:prstGeom>
          <a:noFill/>
        </p:spPr>
        <p:txBody>
          <a:bodyPr wrap="square">
            <a:spAutoFit/>
          </a:bodyPr>
          <a:lstStyle/>
          <a:p>
            <a:r>
              <a:rPr lang="en-US" sz="4400" b="1">
                <a:solidFill>
                  <a:srgbClr val="FF0000"/>
                </a:solidFill>
                <a:latin typeface="+mj-lt"/>
                <a:ea typeface="Calibri" panose="020F0502020204030204" pitchFamily="34" charset="0"/>
              </a:rPr>
              <a:t>we don't use plastic bags.</a:t>
            </a:r>
            <a:endParaRPr lang="en-US" sz="4400" b="1">
              <a:solidFill>
                <a:srgbClr val="FF0000"/>
              </a:solidFill>
              <a:latin typeface="+mj-lt"/>
            </a:endParaRPr>
          </a:p>
        </p:txBody>
      </p:sp>
    </p:spTree>
    <p:extLst>
      <p:ext uri="{BB962C8B-B14F-4D97-AF65-F5344CB8AC3E}">
        <p14:creationId xmlns:p14="http://schemas.microsoft.com/office/powerpoint/2010/main" val="279701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arn(inVertical)">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6" grpId="0"/>
      <p:bldP spid="17" grpId="0"/>
      <p:bldP spid="18" grpId="0"/>
      <p:bldP spid="22" grpId="0"/>
      <p:bldP spid="25" grpId="0"/>
      <p:bldP spid="26" grpId="0"/>
      <p:bldP spid="27" grpId="0"/>
      <p:bldP spid="28" grpId="0"/>
      <p:bldP spid="29" grpId="0"/>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grpSp>
        <p:nvGrpSpPr>
          <p:cNvPr id="3" name="Group 3"/>
          <p:cNvGrpSpPr/>
          <p:nvPr/>
        </p:nvGrpSpPr>
        <p:grpSpPr>
          <a:xfrm>
            <a:off x="304800" y="235698"/>
            <a:ext cx="17678400" cy="9708404"/>
            <a:chOff x="0" y="-38100"/>
            <a:chExt cx="4274726" cy="2188391"/>
          </a:xfrm>
        </p:grpSpPr>
        <p:sp>
          <p:nvSpPr>
            <p:cNvPr id="4" name="Freeform 4"/>
            <p:cNvSpPr/>
            <p:nvPr/>
          </p:nvSpPr>
          <p:spPr>
            <a:xfrm>
              <a:off x="0" y="-17176"/>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650064" y="8732543"/>
            <a:ext cx="1909728" cy="2179108"/>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rot="10636960">
            <a:off x="16372691" y="-1269739"/>
            <a:ext cx="2739729" cy="2844693"/>
          </a:xfrm>
          <a:custGeom>
            <a:avLst/>
            <a:gdLst/>
            <a:ahLst/>
            <a:cxnLst/>
            <a:rect l="l" t="t" r="r" b="b"/>
            <a:pathLst>
              <a:path w="3501321" h="4114800">
                <a:moveTo>
                  <a:pt x="0" y="0"/>
                </a:moveTo>
                <a:lnTo>
                  <a:pt x="3501320" y="0"/>
                </a:lnTo>
                <a:lnTo>
                  <a:pt x="3501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8">
            <a:extLst>
              <a:ext uri="{FF2B5EF4-FFF2-40B4-BE49-F238E27FC236}">
                <a16:creationId xmlns:a16="http://schemas.microsoft.com/office/drawing/2014/main" id="{9ED843C0-121F-4194-8F82-07CF737E1E42}"/>
              </a:ext>
            </a:extLst>
          </p:cNvPr>
          <p:cNvSpPr/>
          <p:nvPr/>
        </p:nvSpPr>
        <p:spPr>
          <a:xfrm rot="5400000" flipH="1">
            <a:off x="19051" y="-19049"/>
            <a:ext cx="1638297" cy="16764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8">
            <a:extLst>
              <a:ext uri="{FF2B5EF4-FFF2-40B4-BE49-F238E27FC236}">
                <a16:creationId xmlns:a16="http://schemas.microsoft.com/office/drawing/2014/main" id="{4A77E9CB-DB66-4659-AB01-58355CAE5C04}"/>
              </a:ext>
            </a:extLst>
          </p:cNvPr>
          <p:cNvSpPr/>
          <p:nvPr/>
        </p:nvSpPr>
        <p:spPr>
          <a:xfrm rot="16200000" flipH="1">
            <a:off x="16419772" y="8378900"/>
            <a:ext cx="1866898" cy="1905000"/>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53DB703-EF61-4C4F-9F42-032080D57C73}"/>
              </a:ext>
            </a:extLst>
          </p:cNvPr>
          <p:cNvSpPr txBox="1"/>
          <p:nvPr/>
        </p:nvSpPr>
        <p:spPr>
          <a:xfrm>
            <a:off x="2209799" y="118529"/>
            <a:ext cx="14692423" cy="1231106"/>
          </a:xfrm>
          <a:prstGeom prst="rect">
            <a:avLst/>
          </a:prstGeom>
          <a:noFill/>
        </p:spPr>
        <p:txBody>
          <a:bodyPr wrap="square">
            <a:spAutoFit/>
          </a:bodyPr>
          <a:lstStyle/>
          <a:p>
            <a:pPr indent="457200" algn="ctr">
              <a:spcAft>
                <a:spcPts val="1000"/>
              </a:spcAft>
            </a:pPr>
            <a:r>
              <a:rPr lang="en-US" sz="3700" b="1">
                <a:solidFill>
                  <a:srgbClr val="0070C0"/>
                </a:solidFill>
                <a:latin typeface="Calibri" panose="020F0502020204030204" pitchFamily="34" charset="0"/>
                <a:ea typeface="Arial" panose="020B0604020202020204" pitchFamily="34" charset="0"/>
                <a:cs typeface="Cambria" panose="02040503050406030204" pitchFamily="18" charset="0"/>
              </a:rPr>
              <a:t>Exercise 4. Write a paragraph (about 100 words) to describe what you do to protect your environment.</a:t>
            </a:r>
            <a:endParaRPr lang="en-US" sz="370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5B20FE6E-71DF-49C3-B227-29BCC0D3272D}"/>
              </a:ext>
            </a:extLst>
          </p:cNvPr>
          <p:cNvSpPr txBox="1"/>
          <p:nvPr/>
        </p:nvSpPr>
        <p:spPr>
          <a:xfrm>
            <a:off x="811618" y="1214721"/>
            <a:ext cx="19478846" cy="3616375"/>
          </a:xfrm>
          <a:prstGeom prst="rect">
            <a:avLst/>
          </a:prstGeom>
          <a:noFill/>
        </p:spPr>
        <p:txBody>
          <a:bodyPr wrap="square">
            <a:spAutoFit/>
          </a:bodyPr>
          <a:lstStyle/>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Some ways you can do to protect the environment:</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Plant trees</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 Avoid discharging rubbish </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Avoid burning rubbish </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Reduce, reuse, and recycle</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Your writing</a:t>
            </a:r>
            <a:endParaRPr lang="en-US" sz="3400">
              <a:latin typeface="Cambria" panose="02040503050406030204" pitchFamily="18" charset="0"/>
              <a:ea typeface="Cambria" panose="02040503050406030204" pitchFamily="18" charset="0"/>
              <a:cs typeface="Cambria" panose="02040503050406030204" pitchFamily="18" charset="0"/>
            </a:endParaRPr>
          </a:p>
        </p:txBody>
      </p:sp>
      <p:sp>
        <p:nvSpPr>
          <p:cNvPr id="12" name="TextBox 11">
            <a:extLst>
              <a:ext uri="{FF2B5EF4-FFF2-40B4-BE49-F238E27FC236}">
                <a16:creationId xmlns:a16="http://schemas.microsoft.com/office/drawing/2014/main" id="{C43B9EF2-E2BF-49DE-B26A-6D2479ACB5C4}"/>
              </a:ext>
            </a:extLst>
          </p:cNvPr>
          <p:cNvSpPr txBox="1"/>
          <p:nvPr/>
        </p:nvSpPr>
        <p:spPr>
          <a:xfrm>
            <a:off x="741622" y="4534156"/>
            <a:ext cx="16832224" cy="5070042"/>
          </a:xfrm>
          <a:prstGeom prst="rect">
            <a:avLst/>
          </a:prstGeom>
          <a:noFill/>
        </p:spPr>
        <p:txBody>
          <a:bodyPr wrap="square">
            <a:spAutoFit/>
          </a:bodyPr>
          <a:lstStyle/>
          <a:p>
            <a:pPr>
              <a:lnSpc>
                <a:spcPct val="107000"/>
              </a:lnSpc>
              <a:spcAft>
                <a:spcPts val="800"/>
              </a:spcAft>
            </a:pPr>
            <a:r>
              <a:rPr lang="en-US" sz="3800" b="1">
                <a:solidFill>
                  <a:srgbClr val="FF0000"/>
                </a:solidFill>
                <a:effectLst/>
                <a:latin typeface="+mj-lt"/>
                <a:ea typeface="Calibri" panose="020F0502020204030204" pitchFamily="34" charset="0"/>
                <a:cs typeface="Times New Roman" panose="02020603050405020304" pitchFamily="18" charset="0"/>
              </a:rPr>
              <a:t>There are so many ways to protect our environment. In general, we have to reduce the greenhouse gases because it is a cause of greenhouse effect which changes our environment. In order to reduce greenhouse gases, we should plant more trees in our community such as around the house, in the school, around factories. We also should keep the air environment by avoiding discharging and burning too much rubbish because burning it will cause air pollution. Instead of discharging rubbish, we had better reuse and recycle the reusable and recyclable things such as clothes, bottle, paper, ... If we do it, we will contribute to make a greener world.</a:t>
            </a:r>
          </a:p>
        </p:txBody>
      </p:sp>
    </p:spTree>
    <p:extLst>
      <p:ext uri="{BB962C8B-B14F-4D97-AF65-F5344CB8AC3E}">
        <p14:creationId xmlns:p14="http://schemas.microsoft.com/office/powerpoint/2010/main" val="21411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94C180-7191-4B69-81D9-08FF30ACB995}"/>
              </a:ext>
            </a:extLst>
          </p:cNvPr>
          <p:cNvSpPr txBox="1"/>
          <p:nvPr/>
        </p:nvSpPr>
        <p:spPr>
          <a:xfrm>
            <a:off x="1050655" y="9954147"/>
            <a:ext cx="2857500" cy="369332"/>
          </a:xfrm>
          <a:prstGeom prst="rect">
            <a:avLst/>
          </a:prstGeom>
          <a:noFill/>
        </p:spPr>
        <p:txBody>
          <a:bodyPr wrap="square" rtlCol="0">
            <a:spAutoFit/>
          </a:bodyPr>
          <a:lstStyle/>
          <a:p>
            <a:r>
              <a:rPr lang="en-US" dirty="0"/>
              <a:t>CT: 0869444191</a:t>
            </a:r>
          </a:p>
        </p:txBody>
      </p:sp>
      <p:sp>
        <p:nvSpPr>
          <p:cNvPr id="2" name="Freeform 2"/>
          <p:cNvSpPr/>
          <p:nvPr/>
        </p:nvSpPr>
        <p:spPr>
          <a:xfrm>
            <a:off x="0" y="-2052205"/>
            <a:ext cx="19194607" cy="19194607"/>
          </a:xfrm>
          <a:custGeom>
            <a:avLst/>
            <a:gdLst/>
            <a:ahLst/>
            <a:cxnLst/>
            <a:rect l="l" t="t" r="r" b="b"/>
            <a:pathLst>
              <a:path w="19194607" h="19194607">
                <a:moveTo>
                  <a:pt x="0" y="0"/>
                </a:moveTo>
                <a:lnTo>
                  <a:pt x="19194607" y="0"/>
                </a:lnTo>
                <a:lnTo>
                  <a:pt x="19194607" y="19194607"/>
                </a:lnTo>
                <a:lnTo>
                  <a:pt x="0" y="19194607"/>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830463" y="408645"/>
            <a:ext cx="9532360" cy="10286659"/>
          </a:xfrm>
          <a:custGeom>
            <a:avLst/>
            <a:gdLst/>
            <a:ahLst/>
            <a:cxnLst/>
            <a:rect l="l" t="t" r="r" b="b"/>
            <a:pathLst>
              <a:path w="9532360" h="10286659">
                <a:moveTo>
                  <a:pt x="0" y="0"/>
                </a:moveTo>
                <a:lnTo>
                  <a:pt x="9532360" y="0"/>
                </a:lnTo>
                <a:lnTo>
                  <a:pt x="9532360" y="10286659"/>
                </a:lnTo>
                <a:lnTo>
                  <a:pt x="0" y="10286659"/>
                </a:lnTo>
                <a:lnTo>
                  <a:pt x="0" y="0"/>
                </a:lnTo>
                <a:close/>
              </a:path>
            </a:pathLst>
          </a:custGeom>
          <a:blipFill>
            <a:blip r:embed="rId4">
              <a:extLst>
                <a:ext uri="{96DAC541-7B7A-43D3-8B79-37D633B846F1}">
                  <asvg:svgBlip xmlns:asvg="http://schemas.microsoft.com/office/drawing/2016/SVG/main" r:embed="rId5"/>
                </a:ext>
              </a:extLst>
            </a:blip>
            <a:stretch>
              <a:fillRect l="-78737"/>
            </a:stretch>
          </a:blipFill>
        </p:spPr>
        <p:txBody>
          <a:bodyPr/>
          <a:lstStyle/>
          <a:p>
            <a:endParaRPr lang="en-US"/>
          </a:p>
        </p:txBody>
      </p:sp>
      <p:sp>
        <p:nvSpPr>
          <p:cNvPr id="8" name="Freeform 8"/>
          <p:cNvSpPr/>
          <p:nvPr/>
        </p:nvSpPr>
        <p:spPr>
          <a:xfrm flipH="1">
            <a:off x="-228600" y="5699654"/>
            <a:ext cx="5535494" cy="5414719"/>
          </a:xfrm>
          <a:custGeom>
            <a:avLst/>
            <a:gdLst/>
            <a:ahLst/>
            <a:cxnLst/>
            <a:rect l="l" t="t" r="r" b="b"/>
            <a:pathLst>
              <a:path w="5535494" h="5414719">
                <a:moveTo>
                  <a:pt x="5535494" y="0"/>
                </a:moveTo>
                <a:lnTo>
                  <a:pt x="0" y="0"/>
                </a:lnTo>
                <a:lnTo>
                  <a:pt x="0" y="5414720"/>
                </a:lnTo>
                <a:lnTo>
                  <a:pt x="5535494" y="5414720"/>
                </a:lnTo>
                <a:lnTo>
                  <a:pt x="55354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298269" y="5647466"/>
            <a:ext cx="5535494" cy="5414719"/>
          </a:xfrm>
          <a:custGeom>
            <a:avLst/>
            <a:gdLst/>
            <a:ahLst/>
            <a:cxnLst/>
            <a:rect l="l" t="t" r="r" b="b"/>
            <a:pathLst>
              <a:path w="5535494" h="5414719">
                <a:moveTo>
                  <a:pt x="0" y="0"/>
                </a:moveTo>
                <a:lnTo>
                  <a:pt x="5535494" y="0"/>
                </a:lnTo>
                <a:lnTo>
                  <a:pt x="5535494" y="5414720"/>
                </a:lnTo>
                <a:lnTo>
                  <a:pt x="0" y="5414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99CD5083-2876-4BD1-A5D0-3FD765415304}"/>
              </a:ext>
            </a:extLst>
          </p:cNvPr>
          <p:cNvGrpSpPr/>
          <p:nvPr/>
        </p:nvGrpSpPr>
        <p:grpSpPr>
          <a:xfrm>
            <a:off x="6905892" y="2331348"/>
            <a:ext cx="10353408" cy="1750667"/>
            <a:chOff x="3940289" y="867914"/>
            <a:chExt cx="10353408" cy="1750667"/>
          </a:xfrm>
        </p:grpSpPr>
        <p:sp>
          <p:nvSpPr>
            <p:cNvPr id="6" name="Freeform 6"/>
            <p:cNvSpPr/>
            <p:nvPr/>
          </p:nvSpPr>
          <p:spPr>
            <a:xfrm rot="-18242">
              <a:off x="3940289" y="867914"/>
              <a:ext cx="10353408" cy="1750667"/>
            </a:xfrm>
            <a:custGeom>
              <a:avLst/>
              <a:gdLst/>
              <a:ahLst/>
              <a:cxnLst/>
              <a:rect l="l" t="t" r="r" b="b"/>
              <a:pathLst>
                <a:path w="10353408" h="1750667">
                  <a:moveTo>
                    <a:pt x="0" y="0"/>
                  </a:moveTo>
                  <a:lnTo>
                    <a:pt x="10353408" y="0"/>
                  </a:lnTo>
                  <a:lnTo>
                    <a:pt x="10353408" y="1750668"/>
                  </a:lnTo>
                  <a:lnTo>
                    <a:pt x="0" y="1750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rot="42902">
              <a:off x="4340137" y="1075364"/>
              <a:ext cx="9543489" cy="1323096"/>
            </a:xfrm>
            <a:prstGeom prst="rect">
              <a:avLst/>
            </a:prstGeom>
          </p:spPr>
          <p:txBody>
            <a:bodyPr lIns="0" tIns="0" rIns="0" bIns="0" rtlCol="0" anchor="t">
              <a:spAutoFit/>
            </a:bodyPr>
            <a:lstStyle/>
            <a:p>
              <a:pPr algn="ctr">
                <a:lnSpc>
                  <a:spcPts val="10227"/>
                </a:lnSpc>
              </a:pPr>
              <a:r>
                <a:rPr lang="en-US" sz="9214" spc="304">
                  <a:solidFill>
                    <a:srgbClr val="FFFFFF"/>
                  </a:solidFill>
                  <a:latin typeface="Wedges"/>
                </a:rPr>
                <a:t>THANK YOU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 name="Group 3"/>
          <p:cNvGrpSpPr/>
          <p:nvPr/>
        </p:nvGrpSpPr>
        <p:grpSpPr>
          <a:xfrm>
            <a:off x="533399"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8">
            <a:extLst>
              <a:ext uri="{FF2B5EF4-FFF2-40B4-BE49-F238E27FC236}">
                <a16:creationId xmlns:a16="http://schemas.microsoft.com/office/drawing/2014/main" id="{2F4513E2-E15C-48C0-BC23-1BADC1F74824}"/>
              </a:ext>
            </a:extLst>
          </p:cNvPr>
          <p:cNvSpPr txBox="1"/>
          <p:nvPr/>
        </p:nvSpPr>
        <p:spPr>
          <a:xfrm>
            <a:off x="41792" y="1317838"/>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5. recycle (v): </a:t>
            </a:r>
          </a:p>
        </p:txBody>
      </p:sp>
      <p:sp>
        <p:nvSpPr>
          <p:cNvPr id="21" name="Rectangle 20">
            <a:extLst>
              <a:ext uri="{FF2B5EF4-FFF2-40B4-BE49-F238E27FC236}">
                <a16:creationId xmlns:a16="http://schemas.microsoft.com/office/drawing/2014/main" id="{AE61560F-9E27-4443-B288-BD7CAEEADA87}"/>
              </a:ext>
            </a:extLst>
          </p:cNvPr>
          <p:cNvSpPr/>
          <p:nvPr/>
        </p:nvSpPr>
        <p:spPr>
          <a:xfrm>
            <a:off x="14268978" y="1391910"/>
            <a:ext cx="8301903"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/ri'dju:s/</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giảm thiểu</a:t>
            </a:r>
          </a:p>
        </p:txBody>
      </p:sp>
      <p:sp>
        <p:nvSpPr>
          <p:cNvPr id="22" name="TextBox 8">
            <a:extLst>
              <a:ext uri="{FF2B5EF4-FFF2-40B4-BE49-F238E27FC236}">
                <a16:creationId xmlns:a16="http://schemas.microsoft.com/office/drawing/2014/main" id="{CCC3E825-ADDC-4653-9141-CBDFCADFAEFD}"/>
              </a:ext>
            </a:extLst>
          </p:cNvPr>
          <p:cNvSpPr txBox="1"/>
          <p:nvPr/>
        </p:nvSpPr>
        <p:spPr>
          <a:xfrm>
            <a:off x="1045653" y="5217781"/>
            <a:ext cx="5334000"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7. reuse (v): </a:t>
            </a:r>
          </a:p>
        </p:txBody>
      </p:sp>
      <p:sp>
        <p:nvSpPr>
          <p:cNvPr id="23" name="Rectangle 22">
            <a:extLst>
              <a:ext uri="{FF2B5EF4-FFF2-40B4-BE49-F238E27FC236}">
                <a16:creationId xmlns:a16="http://schemas.microsoft.com/office/drawing/2014/main" id="{550619F8-8B53-41C5-B51C-8036FE0A3584}"/>
              </a:ext>
            </a:extLst>
          </p:cNvPr>
          <p:cNvSpPr/>
          <p:nvPr/>
        </p:nvSpPr>
        <p:spPr>
          <a:xfrm>
            <a:off x="5181600" y="5366042"/>
            <a:ext cx="8761318" cy="1323439"/>
          </a:xfrm>
          <a:prstGeom prst="rect">
            <a:avLst/>
          </a:prstGeom>
        </p:spPr>
        <p:txBody>
          <a:bodyPr wrap="square">
            <a:spAutoFit/>
          </a:bodyPr>
          <a:lstStyle/>
          <a:p>
            <a:r>
              <a:rPr lang="it-IT" sz="4000" b="1" dirty="0">
                <a:solidFill>
                  <a:schemeClr val="tx1">
                    <a:lumMod val="95000"/>
                    <a:lumOff val="5000"/>
                  </a:schemeClr>
                </a:solidFill>
              </a:rPr>
              <a:t>/,ri:'ju:s/</a:t>
            </a:r>
          </a:p>
          <a:p>
            <a:r>
              <a:rPr lang="it-IT" sz="4000" b="1" dirty="0">
                <a:solidFill>
                  <a:schemeClr val="tx1">
                    <a:lumMod val="95000"/>
                    <a:lumOff val="5000"/>
                  </a:schemeClr>
                </a:solidFill>
              </a:rPr>
              <a:t>tái sử dụng</a:t>
            </a:r>
          </a:p>
        </p:txBody>
      </p:sp>
      <p:sp>
        <p:nvSpPr>
          <p:cNvPr id="24" name="TextBox 8">
            <a:extLst>
              <a:ext uri="{FF2B5EF4-FFF2-40B4-BE49-F238E27FC236}">
                <a16:creationId xmlns:a16="http://schemas.microsoft.com/office/drawing/2014/main" id="{164A2348-9A93-4AD1-8D4D-E7DCCD1D91BE}"/>
              </a:ext>
            </a:extLst>
          </p:cNvPr>
          <p:cNvSpPr txBox="1"/>
          <p:nvPr/>
        </p:nvSpPr>
        <p:spPr>
          <a:xfrm>
            <a:off x="8299673" y="5186312"/>
            <a:ext cx="7245128"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8. reusable (adj): </a:t>
            </a:r>
          </a:p>
        </p:txBody>
      </p:sp>
      <p:sp>
        <p:nvSpPr>
          <p:cNvPr id="25" name="Rectangle 24">
            <a:extLst>
              <a:ext uri="{FF2B5EF4-FFF2-40B4-BE49-F238E27FC236}">
                <a16:creationId xmlns:a16="http://schemas.microsoft.com/office/drawing/2014/main" id="{54A27E49-05CD-46F4-976E-4934B5086968}"/>
              </a:ext>
            </a:extLst>
          </p:cNvPr>
          <p:cNvSpPr/>
          <p:nvPr/>
        </p:nvSpPr>
        <p:spPr>
          <a:xfrm>
            <a:off x="13639800" y="5366042"/>
            <a:ext cx="9899872" cy="1323439"/>
          </a:xfrm>
          <a:prstGeom prst="rect">
            <a:avLst/>
          </a:prstGeom>
        </p:spPr>
        <p:txBody>
          <a:bodyPr wrap="square">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/.ri:'ju:zəbl/</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có thể tái sử dụng</a:t>
            </a:r>
          </a:p>
        </p:txBody>
      </p:sp>
      <p:sp>
        <p:nvSpPr>
          <p:cNvPr id="26" name="Rectangle 25">
            <a:extLst>
              <a:ext uri="{FF2B5EF4-FFF2-40B4-BE49-F238E27FC236}">
                <a16:creationId xmlns:a16="http://schemas.microsoft.com/office/drawing/2014/main" id="{EE977E33-29B4-4B23-9641-A35FEE4E4801}"/>
              </a:ext>
            </a:extLst>
          </p:cNvPr>
          <p:cNvSpPr/>
          <p:nvPr/>
        </p:nvSpPr>
        <p:spPr>
          <a:xfrm>
            <a:off x="5240108" y="1468374"/>
            <a:ext cx="9689505" cy="1323439"/>
          </a:xfrm>
          <a:prstGeom prst="rect">
            <a:avLst/>
          </a:prstGeom>
        </p:spPr>
        <p:txBody>
          <a:bodyPr wrap="square">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ri</a:t>
            </a:r>
            <a:r>
              <a:rPr lang="en-US" sz="4000" b="1" dirty="0">
                <a:solidFill>
                  <a:schemeClr val="tx1">
                    <a:lumMod val="95000"/>
                    <a:lumOff val="5000"/>
                  </a:schemeClr>
                </a:solidFill>
              </a:rPr>
              <a:t>:'</a:t>
            </a:r>
            <a:r>
              <a:rPr lang="en-US" sz="4000" b="1" dirty="0" err="1">
                <a:solidFill>
                  <a:schemeClr val="tx1">
                    <a:lumMod val="95000"/>
                    <a:lumOff val="5000"/>
                  </a:schemeClr>
                </a:solidFill>
              </a:rPr>
              <a:t>saɪkl</a:t>
            </a:r>
            <a:r>
              <a:rPr lang="en-US" sz="4000" b="1" dirty="0">
                <a:solidFill>
                  <a:schemeClr val="tx1">
                    <a:lumMod val="95000"/>
                    <a:lumOff val="5000"/>
                  </a:schemeClr>
                </a:solidFill>
              </a:rPr>
              <a:t>/</a:t>
            </a:r>
          </a:p>
          <a:p>
            <a:r>
              <a:rPr lang="en-US" sz="4000" b="1" dirty="0" err="1">
                <a:solidFill>
                  <a:schemeClr val="tx1">
                    <a:lumMod val="95000"/>
                    <a:lumOff val="5000"/>
                  </a:schemeClr>
                </a:solidFill>
              </a:rPr>
              <a:t>tái</a:t>
            </a:r>
            <a:r>
              <a:rPr lang="en-US" sz="4000" b="1" dirty="0">
                <a:solidFill>
                  <a:schemeClr val="tx1">
                    <a:lumMod val="95000"/>
                    <a:lumOff val="5000"/>
                  </a:schemeClr>
                </a:solidFill>
              </a:rPr>
              <a:t> </a:t>
            </a:r>
            <a:r>
              <a:rPr lang="en-US" sz="4000" b="1" dirty="0" err="1">
                <a:solidFill>
                  <a:schemeClr val="tx1">
                    <a:lumMod val="95000"/>
                    <a:lumOff val="5000"/>
                  </a:schemeClr>
                </a:solidFill>
              </a:rPr>
              <a:t>chế</a:t>
            </a:r>
            <a:endParaRPr lang="en-US" sz="4000" b="1" dirty="0">
              <a:solidFill>
                <a:schemeClr val="tx1">
                  <a:lumMod val="95000"/>
                  <a:lumOff val="5000"/>
                </a:schemeClr>
              </a:solidFill>
            </a:endParaRPr>
          </a:p>
        </p:txBody>
      </p:sp>
      <p:grpSp>
        <p:nvGrpSpPr>
          <p:cNvPr id="15" name="Group 14">
            <a:extLst>
              <a:ext uri="{FF2B5EF4-FFF2-40B4-BE49-F238E27FC236}">
                <a16:creationId xmlns:a16="http://schemas.microsoft.com/office/drawing/2014/main" id="{3EFCD444-27C1-420E-AA9A-841A069CA77B}"/>
              </a:ext>
            </a:extLst>
          </p:cNvPr>
          <p:cNvGrpSpPr/>
          <p:nvPr/>
        </p:nvGrpSpPr>
        <p:grpSpPr>
          <a:xfrm>
            <a:off x="2961733" y="-14743"/>
            <a:ext cx="12364534" cy="1819721"/>
            <a:chOff x="3940289" y="666124"/>
            <a:chExt cx="10353408" cy="2519023"/>
          </a:xfrm>
        </p:grpSpPr>
        <p:sp>
          <p:nvSpPr>
            <p:cNvPr id="16" name="Freeform 6">
              <a:extLst>
                <a:ext uri="{FF2B5EF4-FFF2-40B4-BE49-F238E27FC236}">
                  <a16:creationId xmlns:a16="http://schemas.microsoft.com/office/drawing/2014/main" id="{FAD8ED63-E925-489C-97D2-A343F1D41CC9}"/>
                </a:ext>
              </a:extLst>
            </p:cNvPr>
            <p:cNvSpPr/>
            <p:nvPr/>
          </p:nvSpPr>
          <p:spPr>
            <a:xfrm rot="-18242">
              <a:off x="3940289" y="867914"/>
              <a:ext cx="10353408" cy="1750667"/>
            </a:xfrm>
            <a:custGeom>
              <a:avLst/>
              <a:gdLst/>
              <a:ahLst/>
              <a:cxnLst/>
              <a:rect l="l" t="t" r="r" b="b"/>
              <a:pathLst>
                <a:path w="10353408" h="1750667">
                  <a:moveTo>
                    <a:pt x="0" y="0"/>
                  </a:moveTo>
                  <a:lnTo>
                    <a:pt x="10353408" y="0"/>
                  </a:lnTo>
                  <a:lnTo>
                    <a:pt x="10353408" y="1750668"/>
                  </a:lnTo>
                  <a:lnTo>
                    <a:pt x="0" y="17506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1">
              <a:extLst>
                <a:ext uri="{FF2B5EF4-FFF2-40B4-BE49-F238E27FC236}">
                  <a16:creationId xmlns:a16="http://schemas.microsoft.com/office/drawing/2014/main" id="{73FA08E2-C205-4BC2-802B-DA4007708A0A}"/>
                </a:ext>
              </a:extLst>
            </p:cNvPr>
            <p:cNvSpPr txBox="1"/>
            <p:nvPr/>
          </p:nvSpPr>
          <p:spPr>
            <a:xfrm rot="42902">
              <a:off x="4345248" y="666124"/>
              <a:ext cx="9543489" cy="2519023"/>
            </a:xfrm>
            <a:prstGeom prst="rect">
              <a:avLst/>
            </a:prstGeom>
          </p:spPr>
          <p:txBody>
            <a:bodyPr lIns="0" tIns="0" rIns="0" bIns="0" rtlCol="0" anchor="t">
              <a:spAutoFit/>
            </a:bodyPr>
            <a:lstStyle/>
            <a:p>
              <a:pPr algn="ctr">
                <a:lnSpc>
                  <a:spcPts val="10227"/>
                </a:lnSpc>
              </a:pPr>
              <a:r>
                <a:rPr lang="vi-VN" sz="6000" b="1" spc="304" dirty="0">
                  <a:solidFill>
                    <a:srgbClr val="FFFFFF"/>
                  </a:solidFill>
                  <a:latin typeface="Calibri" panose="020F0502020204030204" pitchFamily="34" charset="0"/>
                  <a:ea typeface="Calibri" panose="020F0502020204030204" pitchFamily="34" charset="0"/>
                  <a:cs typeface="Calibri" panose="020F0502020204030204" pitchFamily="34" charset="0"/>
                </a:rPr>
                <a:t>Một số động từ thường gặp</a:t>
              </a:r>
              <a:endParaRPr lang="en-US" sz="6000" b="1" spc="304"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0" name="TextBox 8">
            <a:extLst>
              <a:ext uri="{FF2B5EF4-FFF2-40B4-BE49-F238E27FC236}">
                <a16:creationId xmlns:a16="http://schemas.microsoft.com/office/drawing/2014/main" id="{8B7ABD12-2B5B-4200-BD7B-D0F77476DC6C}"/>
              </a:ext>
            </a:extLst>
          </p:cNvPr>
          <p:cNvSpPr txBox="1"/>
          <p:nvPr/>
        </p:nvSpPr>
        <p:spPr>
          <a:xfrm>
            <a:off x="9713978" y="1257278"/>
            <a:ext cx="6009997"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6. reduce (v): </a:t>
            </a:r>
          </a:p>
        </p:txBody>
      </p:sp>
      <p:pic>
        <p:nvPicPr>
          <p:cNvPr id="9" name="Picture 8">
            <a:extLst>
              <a:ext uri="{FF2B5EF4-FFF2-40B4-BE49-F238E27FC236}">
                <a16:creationId xmlns:a16="http://schemas.microsoft.com/office/drawing/2014/main" id="{3C9E7352-E26A-4131-878E-DEDD341F1015}"/>
              </a:ext>
            </a:extLst>
          </p:cNvPr>
          <p:cNvPicPr>
            <a:picLocks noChangeAspect="1"/>
          </p:cNvPicPr>
          <p:nvPr/>
        </p:nvPicPr>
        <p:blipFill>
          <a:blip r:embed="rId14"/>
          <a:stretch>
            <a:fillRect/>
          </a:stretch>
        </p:blipFill>
        <p:spPr>
          <a:xfrm>
            <a:off x="2276251" y="2381412"/>
            <a:ext cx="2613410" cy="2613410"/>
          </a:xfrm>
          <a:prstGeom prst="rect">
            <a:avLst/>
          </a:prstGeom>
        </p:spPr>
      </p:pic>
      <p:pic>
        <p:nvPicPr>
          <p:cNvPr id="11" name="Picture 10">
            <a:extLst>
              <a:ext uri="{FF2B5EF4-FFF2-40B4-BE49-F238E27FC236}">
                <a16:creationId xmlns:a16="http://schemas.microsoft.com/office/drawing/2014/main" id="{CCF50889-6979-4BB5-8D3E-D6F6D50DC556}"/>
              </a:ext>
            </a:extLst>
          </p:cNvPr>
          <p:cNvPicPr>
            <a:picLocks noChangeAspect="1"/>
          </p:cNvPicPr>
          <p:nvPr/>
        </p:nvPicPr>
        <p:blipFill>
          <a:blip r:embed="rId15"/>
          <a:stretch>
            <a:fillRect/>
          </a:stretch>
        </p:blipFill>
        <p:spPr>
          <a:xfrm>
            <a:off x="11081174" y="2278456"/>
            <a:ext cx="2861744" cy="2594291"/>
          </a:xfrm>
          <a:prstGeom prst="rect">
            <a:avLst/>
          </a:prstGeom>
        </p:spPr>
      </p:pic>
      <p:pic>
        <p:nvPicPr>
          <p:cNvPr id="13" name="Picture 12">
            <a:extLst>
              <a:ext uri="{FF2B5EF4-FFF2-40B4-BE49-F238E27FC236}">
                <a16:creationId xmlns:a16="http://schemas.microsoft.com/office/drawing/2014/main" id="{9FCCE2BF-2917-477D-B7F3-7EAA2FDA9484}"/>
              </a:ext>
            </a:extLst>
          </p:cNvPr>
          <p:cNvPicPr>
            <a:picLocks noChangeAspect="1"/>
          </p:cNvPicPr>
          <p:nvPr/>
        </p:nvPicPr>
        <p:blipFill>
          <a:blip r:embed="rId16"/>
          <a:stretch>
            <a:fillRect/>
          </a:stretch>
        </p:blipFill>
        <p:spPr>
          <a:xfrm>
            <a:off x="1920239" y="6198943"/>
            <a:ext cx="2969422" cy="2805968"/>
          </a:xfrm>
          <a:prstGeom prst="rect">
            <a:avLst/>
          </a:prstGeom>
        </p:spPr>
      </p:pic>
      <p:pic>
        <p:nvPicPr>
          <p:cNvPr id="14" name="Picture 13">
            <a:extLst>
              <a:ext uri="{FF2B5EF4-FFF2-40B4-BE49-F238E27FC236}">
                <a16:creationId xmlns:a16="http://schemas.microsoft.com/office/drawing/2014/main" id="{E8C91385-8C0B-4C26-8188-BB11F1E695C8}"/>
              </a:ext>
            </a:extLst>
          </p:cNvPr>
          <p:cNvPicPr>
            <a:picLocks noChangeAspect="1"/>
          </p:cNvPicPr>
          <p:nvPr/>
        </p:nvPicPr>
        <p:blipFill>
          <a:blip r:embed="rId17"/>
          <a:stretch>
            <a:fillRect/>
          </a:stretch>
        </p:blipFill>
        <p:spPr>
          <a:xfrm>
            <a:off x="8273092" y="6091928"/>
            <a:ext cx="5192947" cy="3404076"/>
          </a:xfrm>
          <a:prstGeom prst="rect">
            <a:avLst/>
          </a:prstGeom>
        </p:spPr>
      </p:pic>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8" name="recycle">
            <a:hlinkClick r:id="" action="ppaction://media"/>
            <a:extLst>
              <a:ext uri="{FF2B5EF4-FFF2-40B4-BE49-F238E27FC236}">
                <a16:creationId xmlns:a16="http://schemas.microsoft.com/office/drawing/2014/main" id="{FFA9AB04-D3AF-4489-98A2-AC220E2A5F0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296101" y="3585474"/>
            <a:ext cx="609600" cy="609600"/>
          </a:xfrm>
          <a:prstGeom prst="rect">
            <a:avLst/>
          </a:prstGeom>
        </p:spPr>
      </p:pic>
      <p:pic>
        <p:nvPicPr>
          <p:cNvPr id="27" name="reduce">
            <a:hlinkClick r:id="" action="ppaction://media"/>
            <a:extLst>
              <a:ext uri="{FF2B5EF4-FFF2-40B4-BE49-F238E27FC236}">
                <a16:creationId xmlns:a16="http://schemas.microsoft.com/office/drawing/2014/main" id="{623038F9-556F-4A88-8E69-39B408E58B31}"/>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4418604" y="3392863"/>
            <a:ext cx="609600" cy="609600"/>
          </a:xfrm>
          <a:prstGeom prst="rect">
            <a:avLst/>
          </a:prstGeom>
        </p:spPr>
      </p:pic>
      <p:pic>
        <p:nvPicPr>
          <p:cNvPr id="28" name="reuse">
            <a:hlinkClick r:id="" action="ppaction://media"/>
            <a:extLst>
              <a:ext uri="{FF2B5EF4-FFF2-40B4-BE49-F238E27FC236}">
                <a16:creationId xmlns:a16="http://schemas.microsoft.com/office/drawing/2014/main" id="{7DA3BECE-0BD1-4A79-A594-643407DFB585}"/>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076468" y="7422919"/>
            <a:ext cx="609600" cy="609600"/>
          </a:xfrm>
          <a:prstGeom prst="rect">
            <a:avLst/>
          </a:prstGeom>
        </p:spPr>
      </p:pic>
      <p:pic>
        <p:nvPicPr>
          <p:cNvPr id="29" name="reusable">
            <a:hlinkClick r:id="" action="ppaction://media"/>
            <a:extLst>
              <a:ext uri="{FF2B5EF4-FFF2-40B4-BE49-F238E27FC236}">
                <a16:creationId xmlns:a16="http://schemas.microsoft.com/office/drawing/2014/main" id="{3C41C021-C34D-4957-B1A9-B6D71AA60777}"/>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809004" y="7398944"/>
            <a:ext cx="609600" cy="609600"/>
          </a:xfrm>
          <a:prstGeom prst="rect">
            <a:avLst/>
          </a:prstGeom>
        </p:spPr>
      </p:pic>
    </p:spTree>
    <p:extLst>
      <p:ext uri="{BB962C8B-B14F-4D97-AF65-F5344CB8AC3E}">
        <p14:creationId xmlns:p14="http://schemas.microsoft.com/office/powerpoint/2010/main" val="158073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par>
                                <p:cTn id="70" presetID="16" presetClass="entr" presetSubtype="21"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inVertical)">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27"/>
                </p:tgtEl>
              </p:cMediaNode>
            </p:audio>
            <p:audio>
              <p:cMediaNode vol="80000">
                <p:cTn id="83" fill="hold" display="0">
                  <p:stCondLst>
                    <p:cond delay="indefinite"/>
                  </p:stCondLst>
                  <p:endCondLst>
                    <p:cond evt="onStopAudio" delay="0">
                      <p:tgtEl>
                        <p:sldTgt/>
                      </p:tgtEl>
                    </p:cond>
                  </p:endCondLst>
                </p:cTn>
                <p:tgtEl>
                  <p:spTgt spid="28"/>
                </p:tgtEl>
              </p:cMediaNode>
            </p:audio>
            <p:audio>
              <p:cMediaNode vol="80000">
                <p:cTn id="84" fill="hold" display="0">
                  <p:stCondLst>
                    <p:cond delay="indefinite"/>
                  </p:stCondLst>
                  <p:endCondLst>
                    <p:cond evt="onStopAudio" delay="0">
                      <p:tgtEl>
                        <p:sldTgt/>
                      </p:tgtEl>
                    </p:cond>
                  </p:endCondLst>
                </p:cTn>
                <p:tgtEl>
                  <p:spTgt spid="29"/>
                </p:tgtEl>
              </p:cMediaNode>
            </p:audio>
          </p:childTnLst>
        </p:cTn>
      </p:par>
    </p:tnLst>
    <p:bldLst>
      <p:bldP spid="19" grpId="0"/>
      <p:bldP spid="21" grpId="0"/>
      <p:bldP spid="22" grpId="0"/>
      <p:bldP spid="23" grpId="0"/>
      <p:bldP spid="24" grpId="0"/>
      <p:bldP spid="25" grpId="0"/>
      <p:bldP spid="2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05E"/>
        </a:solidFill>
        <a:effectLst/>
      </p:bgPr>
    </p:bg>
    <p:spTree>
      <p:nvGrpSpPr>
        <p:cNvPr id="1" name=""/>
        <p:cNvGrpSpPr/>
        <p:nvPr/>
      </p:nvGrpSpPr>
      <p:grpSpPr>
        <a:xfrm>
          <a:off x="0" y="0"/>
          <a:ext cx="0" cy="0"/>
          <a:chOff x="0" y="0"/>
          <a:chExt cx="0" cy="0"/>
        </a:xfrm>
      </p:grpSpPr>
      <p:sp>
        <p:nvSpPr>
          <p:cNvPr id="6" name="Freeform 6"/>
          <p:cNvSpPr/>
          <p:nvPr/>
        </p:nvSpPr>
        <p:spPr>
          <a:xfrm rot="-10718164">
            <a:off x="7565470" y="-213609"/>
            <a:ext cx="12150268" cy="1175369"/>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587708" y="8936409"/>
            <a:ext cx="12449553" cy="1822937"/>
          </a:xfrm>
          <a:custGeom>
            <a:avLst/>
            <a:gdLst/>
            <a:ahLst/>
            <a:cxnLst/>
            <a:rect l="l" t="t" r="r" b="b"/>
            <a:pathLst>
              <a:path w="12449553" h="3214248">
                <a:moveTo>
                  <a:pt x="0" y="0"/>
                </a:moveTo>
                <a:lnTo>
                  <a:pt x="12449553" y="0"/>
                </a:lnTo>
                <a:lnTo>
                  <a:pt x="12449553" y="3214248"/>
                </a:lnTo>
                <a:lnTo>
                  <a:pt x="0" y="3214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33399" y="571516"/>
            <a:ext cx="17221200" cy="9143968"/>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BE2">
                <a:alpha val="46667"/>
              </a:srgbClr>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6">
            <a:extLst>
              <a:ext uri="{FF2B5EF4-FFF2-40B4-BE49-F238E27FC236}">
                <a16:creationId xmlns:a16="http://schemas.microsoft.com/office/drawing/2014/main" id="{BB50DFEE-9880-4749-9988-0210058DEBCF}"/>
              </a:ext>
            </a:extLst>
          </p:cNvPr>
          <p:cNvSpPr txBox="1"/>
          <p:nvPr/>
        </p:nvSpPr>
        <p:spPr>
          <a:xfrm>
            <a:off x="779144" y="2035765"/>
            <a:ext cx="9802767" cy="6145272"/>
          </a:xfrm>
          <a:prstGeom prst="rect">
            <a:avLst/>
          </a:prstGeom>
          <a:noFill/>
        </p:spPr>
        <p:txBody>
          <a:bodyPr wrap="square">
            <a:spAutoFit/>
          </a:bodyPr>
          <a:lstStyle/>
          <a:p>
            <a:pPr marL="1143000" marR="0" indent="-1143000" algn="just">
              <a:spcBef>
                <a:spcPts val="0"/>
              </a:spcBef>
              <a:spcAft>
                <a:spcPts val="800"/>
              </a:spcAft>
              <a:buFont typeface="+mj-lt"/>
              <a:buAutoNum type="arabicPeriod"/>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air pollution</a:t>
            </a:r>
          </a:p>
          <a:p>
            <a:pPr marL="1143000" marR="0" indent="-1143000" algn="just">
              <a:spcBef>
                <a:spcPts val="0"/>
              </a:spcBef>
              <a:spcAft>
                <a:spcPts val="800"/>
              </a:spcAft>
              <a:buFont typeface="+mj-lt"/>
              <a:buAutoNum type="arabicPeriod"/>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deforestation</a:t>
            </a:r>
          </a:p>
          <a:p>
            <a:pPr marL="1143000" marR="0" indent="-1143000" algn="just">
              <a:spcBef>
                <a:spcPts val="0"/>
              </a:spcBef>
              <a:spcAft>
                <a:spcPts val="800"/>
              </a:spcAft>
              <a:buFont typeface="+mj-lt"/>
              <a:buAutoNum type="arabicPeriod"/>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environmental pollution</a:t>
            </a:r>
          </a:p>
          <a:p>
            <a:pPr marL="1143000" marR="0" indent="-1143000" algn="just">
              <a:spcBef>
                <a:spcPts val="0"/>
              </a:spcBef>
              <a:spcAft>
                <a:spcPts val="800"/>
              </a:spcAft>
              <a:buFont typeface="+mj-lt"/>
              <a:buAutoNum type="arabicPeriod"/>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greenhouse gas emission</a:t>
            </a:r>
          </a:p>
          <a:p>
            <a:pPr marL="1143000" marR="0" indent="-1143000" algn="just">
              <a:spcBef>
                <a:spcPts val="0"/>
              </a:spcBef>
              <a:spcAft>
                <a:spcPts val="800"/>
              </a:spcAft>
              <a:buFont typeface="+mj-lt"/>
              <a:buAutoNum type="arabicPeriod"/>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ground water</a:t>
            </a:r>
          </a:p>
          <a:p>
            <a:pPr marL="1143000" marR="0" indent="-1143000" algn="just">
              <a:spcBef>
                <a:spcPts val="0"/>
              </a:spcBef>
              <a:spcAft>
                <a:spcPts val="800"/>
              </a:spcAft>
              <a:buFont typeface="+mj-lt"/>
              <a:buAutoNum type="arabicPeriod"/>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marine ecosystem</a:t>
            </a:r>
          </a:p>
        </p:txBody>
      </p:sp>
      <p:sp>
        <p:nvSpPr>
          <p:cNvPr id="28" name="TextBox 27">
            <a:extLst>
              <a:ext uri="{FF2B5EF4-FFF2-40B4-BE49-F238E27FC236}">
                <a16:creationId xmlns:a16="http://schemas.microsoft.com/office/drawing/2014/main" id="{44BD7E08-871F-474D-B9D0-CB15FBD3339B}"/>
              </a:ext>
            </a:extLst>
          </p:cNvPr>
          <p:cNvSpPr txBox="1"/>
          <p:nvPr/>
        </p:nvSpPr>
        <p:spPr>
          <a:xfrm>
            <a:off x="10581911" y="759002"/>
            <a:ext cx="10163174" cy="8197116"/>
          </a:xfrm>
          <a:prstGeom prst="rect">
            <a:avLst/>
          </a:prstGeom>
          <a:noFill/>
        </p:spPr>
        <p:txBody>
          <a:bodyPr wrap="square">
            <a:spAutoFit/>
          </a:bodyPr>
          <a:lstStyle/>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natural resource</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noise pollution</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plastic</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pollutant</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pollution</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soil pollution</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ozone layer</a:t>
            </a:r>
          </a:p>
          <a:p>
            <a:pPr marL="1143000" lvl="0" indent="-1143000" algn="just">
              <a:spcAft>
                <a:spcPts val="800"/>
              </a:spcAft>
              <a:buFont typeface="+mj-lt"/>
              <a:buAutoNum type="arabicPeriod" startAt="7"/>
              <a:defRPr/>
            </a:pPr>
            <a:r>
              <a:rPr lang="en-US" sz="6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water pollution</a:t>
            </a:r>
          </a:p>
        </p:txBody>
      </p:sp>
    </p:spTree>
    <p:extLst>
      <p:ext uri="{BB962C8B-B14F-4D97-AF65-F5344CB8AC3E}">
        <p14:creationId xmlns:p14="http://schemas.microsoft.com/office/powerpoint/2010/main" val="9526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barn(inVertical)">
                                      <p:cBhvr>
                                        <p:cTn id="18" dur="500"/>
                                        <p:tgtEl>
                                          <p:spTgt spid="2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xEl>
                                              <p:pRg st="1" end="1"/>
                                            </p:txEl>
                                          </p:spTgt>
                                        </p:tgtEl>
                                        <p:attrNameLst>
                                          <p:attrName>style.visibility</p:attrName>
                                        </p:attrNameLst>
                                      </p:cBhvr>
                                      <p:to>
                                        <p:strVal val="visible"/>
                                      </p:to>
                                    </p:set>
                                    <p:animEffect transition="in" filter="barn(inVertical)">
                                      <p:cBhvr>
                                        <p:cTn id="23" dur="500"/>
                                        <p:tgtEl>
                                          <p:spTgt spid="2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xEl>
                                              <p:pRg st="2" end="2"/>
                                            </p:txEl>
                                          </p:spTgt>
                                        </p:tgtEl>
                                        <p:attrNameLst>
                                          <p:attrName>style.visibility</p:attrName>
                                        </p:attrNameLst>
                                      </p:cBhvr>
                                      <p:to>
                                        <p:strVal val="visible"/>
                                      </p:to>
                                    </p:set>
                                    <p:animEffect transition="in" filter="barn(inVertical)">
                                      <p:cBhvr>
                                        <p:cTn id="28" dur="500"/>
                                        <p:tgtEl>
                                          <p:spTgt spid="2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xEl>
                                              <p:pRg st="3" end="3"/>
                                            </p:txEl>
                                          </p:spTgt>
                                        </p:tgtEl>
                                        <p:attrNameLst>
                                          <p:attrName>style.visibility</p:attrName>
                                        </p:attrNameLst>
                                      </p:cBhvr>
                                      <p:to>
                                        <p:strVal val="visible"/>
                                      </p:to>
                                    </p:set>
                                    <p:animEffect transition="in" filter="barn(inVertical)">
                                      <p:cBhvr>
                                        <p:cTn id="33" dur="500"/>
                                        <p:tgtEl>
                                          <p:spTgt spid="2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4" end="4"/>
                                            </p:txEl>
                                          </p:spTgt>
                                        </p:tgtEl>
                                        <p:attrNameLst>
                                          <p:attrName>style.visibility</p:attrName>
                                        </p:attrNameLst>
                                      </p:cBhvr>
                                      <p:to>
                                        <p:strVal val="visible"/>
                                      </p:to>
                                    </p:set>
                                    <p:animEffect transition="in" filter="barn(inVertical)">
                                      <p:cBhvr>
                                        <p:cTn id="38" dur="500"/>
                                        <p:tgtEl>
                                          <p:spTgt spid="2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5" end="5"/>
                                            </p:txEl>
                                          </p:spTgt>
                                        </p:tgtEl>
                                        <p:attrNameLst>
                                          <p:attrName>style.visibility</p:attrName>
                                        </p:attrNameLst>
                                      </p:cBhvr>
                                      <p:to>
                                        <p:strVal val="visible"/>
                                      </p:to>
                                    </p:set>
                                    <p:animEffect transition="in" filter="barn(inVertical)">
                                      <p:cBhvr>
                                        <p:cTn id="43" dur="500"/>
                                        <p:tgtEl>
                                          <p:spTgt spid="2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barn(inVertical)">
                                      <p:cBhvr>
                                        <p:cTn id="48" dur="500"/>
                                        <p:tgtEl>
                                          <p:spTgt spid="2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xEl>
                                              <p:pRg st="1" end="1"/>
                                            </p:txEl>
                                          </p:spTgt>
                                        </p:tgtEl>
                                        <p:attrNameLst>
                                          <p:attrName>style.visibility</p:attrName>
                                        </p:attrNameLst>
                                      </p:cBhvr>
                                      <p:to>
                                        <p:strVal val="visible"/>
                                      </p:to>
                                    </p:set>
                                    <p:animEffect transition="in" filter="barn(inVertical)">
                                      <p:cBhvr>
                                        <p:cTn id="53" dur="500"/>
                                        <p:tgtEl>
                                          <p:spTgt spid="28">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8">
                                            <p:txEl>
                                              <p:pRg st="2" end="2"/>
                                            </p:txEl>
                                          </p:spTgt>
                                        </p:tgtEl>
                                        <p:attrNameLst>
                                          <p:attrName>style.visibility</p:attrName>
                                        </p:attrNameLst>
                                      </p:cBhvr>
                                      <p:to>
                                        <p:strVal val="visible"/>
                                      </p:to>
                                    </p:set>
                                    <p:animEffect transition="in" filter="barn(inVertical)">
                                      <p:cBhvr>
                                        <p:cTn id="58" dur="500"/>
                                        <p:tgtEl>
                                          <p:spTgt spid="28">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8">
                                            <p:txEl>
                                              <p:pRg st="3" end="3"/>
                                            </p:txEl>
                                          </p:spTgt>
                                        </p:tgtEl>
                                        <p:attrNameLst>
                                          <p:attrName>style.visibility</p:attrName>
                                        </p:attrNameLst>
                                      </p:cBhvr>
                                      <p:to>
                                        <p:strVal val="visible"/>
                                      </p:to>
                                    </p:set>
                                    <p:animEffect transition="in" filter="barn(inVertical)">
                                      <p:cBhvr>
                                        <p:cTn id="63" dur="500"/>
                                        <p:tgtEl>
                                          <p:spTgt spid="28">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xEl>
                                              <p:pRg st="4" end="4"/>
                                            </p:txEl>
                                          </p:spTgt>
                                        </p:tgtEl>
                                        <p:attrNameLst>
                                          <p:attrName>style.visibility</p:attrName>
                                        </p:attrNameLst>
                                      </p:cBhvr>
                                      <p:to>
                                        <p:strVal val="visible"/>
                                      </p:to>
                                    </p:set>
                                    <p:animEffect transition="in" filter="barn(inVertical)">
                                      <p:cBhvr>
                                        <p:cTn id="68" dur="500"/>
                                        <p:tgtEl>
                                          <p:spTgt spid="28">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8">
                                            <p:txEl>
                                              <p:pRg st="5" end="5"/>
                                            </p:txEl>
                                          </p:spTgt>
                                        </p:tgtEl>
                                        <p:attrNameLst>
                                          <p:attrName>style.visibility</p:attrName>
                                        </p:attrNameLst>
                                      </p:cBhvr>
                                      <p:to>
                                        <p:strVal val="visible"/>
                                      </p:to>
                                    </p:set>
                                    <p:animEffect transition="in" filter="barn(inVertical)">
                                      <p:cBhvr>
                                        <p:cTn id="73" dur="500"/>
                                        <p:tgtEl>
                                          <p:spTgt spid="28">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8">
                                            <p:txEl>
                                              <p:pRg st="6" end="6"/>
                                            </p:txEl>
                                          </p:spTgt>
                                        </p:tgtEl>
                                        <p:attrNameLst>
                                          <p:attrName>style.visibility</p:attrName>
                                        </p:attrNameLst>
                                      </p:cBhvr>
                                      <p:to>
                                        <p:strVal val="visible"/>
                                      </p:to>
                                    </p:set>
                                    <p:animEffect transition="in" filter="barn(inVertical)">
                                      <p:cBhvr>
                                        <p:cTn id="78" dur="500"/>
                                        <p:tgtEl>
                                          <p:spTgt spid="28">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8">
                                            <p:txEl>
                                              <p:pRg st="7" end="7"/>
                                            </p:txEl>
                                          </p:spTgt>
                                        </p:tgtEl>
                                        <p:attrNameLst>
                                          <p:attrName>style.visibility</p:attrName>
                                        </p:attrNameLst>
                                      </p:cBhvr>
                                      <p:to>
                                        <p:strVal val="visible"/>
                                      </p:to>
                                    </p:set>
                                    <p:animEffect transition="in" filter="barn(inVertical)">
                                      <p:cBhvr>
                                        <p:cTn id="83" dur="500"/>
                                        <p:tgtEl>
                                          <p:spTgt spid="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8067</Words>
  <Application>Microsoft Office PowerPoint</Application>
  <PresentationFormat>Custom</PresentationFormat>
  <Paragraphs>771</Paragraphs>
  <Slides>73</Slides>
  <Notes>0</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Calibri</vt:lpstr>
      <vt:lpstr>Times New Roman</vt:lpstr>
      <vt:lpstr>Cambria</vt:lpstr>
      <vt:lpstr>Wedges</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Vibrant Fresh Creative Portfolio Presentation</dc:title>
  <cp:lastModifiedBy>Administrator</cp:lastModifiedBy>
  <cp:revision>17</cp:revision>
  <dcterms:created xsi:type="dcterms:W3CDTF">2006-08-16T00:00:00Z</dcterms:created>
  <dcterms:modified xsi:type="dcterms:W3CDTF">2023-10-17T13:30:33Z</dcterms:modified>
  <dc:identifier>DAFw1h41rP0</dc:identifier>
</cp:coreProperties>
</file>