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3"/>
    <p:sldId id="258" r:id="rId4"/>
    <p:sldId id="259" r:id="rId5"/>
    <p:sldId id="261" r:id="rId6"/>
    <p:sldId id="262" r:id="rId7"/>
    <p:sldId id="281" r:id="rId8"/>
    <p:sldId id="263" r:id="rId9"/>
    <p:sldId id="284" r:id="rId10"/>
    <p:sldId id="286" r:id="rId11"/>
    <p:sldId id="287" r:id="rId12"/>
    <p:sldId id="264" r:id="rId13"/>
    <p:sldId id="265" r:id="rId14"/>
    <p:sldId id="266" r:id="rId15"/>
    <p:sldId id="289" r:id="rId16"/>
    <p:sldId id="290" r:id="rId18"/>
    <p:sldId id="260" r:id="rId19"/>
  </p:sldIdLst>
  <p:sldSz cx="12192000" cy="6858000"/>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2359"/>
  </p:normalViewPr>
  <p:slideViewPr>
    <p:cSldViewPr showGuides="1">
      <p:cViewPr varScale="1">
        <p:scale>
          <a:sx n="64" d="100"/>
          <a:sy n="64" d="100"/>
        </p:scale>
        <p:origin x="-1482" y="-10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notesMaster" Target="notesMasters/notesMaster1.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4" Type="http://schemas.openxmlformats.org/officeDocument/2006/relationships/image" Target="../media/image12.wmf"/><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4" Type="http://schemas.openxmlformats.org/officeDocument/2006/relationships/image" Target="../media/image19.wmf"/><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Garamond" panose="02020404030301010803" pitchFamily="18" charset="0"/>
              <a:ea typeface="+mn-ea"/>
              <a:cs typeface="+mn-cs"/>
            </a:endParaRPr>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045A7857-36F0-4096-9330-40D471D4A842}" type="datetimeFigureOut">
              <a:rPr kumimoji="0" lang="en-US" sz="1200" b="0" i="0" u="none" strike="noStrike" kern="1200" cap="none" spc="0" normalizeH="0" baseline="0" noProof="0">
                <a:ln>
                  <a:noFill/>
                </a:ln>
                <a:solidFill>
                  <a:schemeClr val="tx1"/>
                </a:solidFill>
                <a:effectLst/>
                <a:uLnTx/>
                <a:uFillTx/>
                <a:latin typeface="Garamond" panose="02020404030301010803" pitchFamily="18" charset="0"/>
                <a:ea typeface="+mn-ea"/>
                <a:cs typeface="+mn-cs"/>
              </a:rPr>
            </a:fld>
            <a:endParaRPr kumimoji="0" lang="en-US" sz="1200" b="0" i="0" u="none" strike="noStrike" kern="1200" cap="none" spc="0" normalizeH="0" baseline="0" noProof="0">
              <a:ln>
                <a:noFill/>
              </a:ln>
              <a:solidFill>
                <a:schemeClr val="tx1"/>
              </a:solidFill>
              <a:effectLst/>
              <a:uLnTx/>
              <a:uFillTx/>
              <a:latin typeface="Garamond" panose="02020404030301010803" pitchFamily="18" charset="0"/>
              <a:ea typeface="+mn-ea"/>
              <a:cs typeface="+mn-cs"/>
            </a:endParaRPr>
          </a:p>
        </p:txBody>
      </p:sp>
      <p:sp>
        <p:nvSpPr>
          <p:cNvPr id="4" name="Chỗ dành sẵn cho Hình ảnh của Bản chiế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p>
            <a:pPr lvl="0"/>
            <a:r>
              <a:rPr lang="vi-VN" altLang="x-none" dirty="0"/>
              <a:t>Bấm để sửa kiểu văn bản Bản cái</a:t>
            </a:r>
            <a:endParaRPr lang="vi-VN" altLang="x-none" dirty="0"/>
          </a:p>
          <a:p>
            <a:pPr lvl="1"/>
            <a:r>
              <a:rPr lang="vi-VN" altLang="x-none" dirty="0"/>
              <a:t>Mức hai</a:t>
            </a:r>
            <a:endParaRPr lang="vi-VN" altLang="x-none" dirty="0"/>
          </a:p>
          <a:p>
            <a:pPr lvl="2"/>
            <a:r>
              <a:rPr lang="vi-VN" altLang="x-none" dirty="0"/>
              <a:t>Mức ba</a:t>
            </a:r>
            <a:endParaRPr lang="vi-VN" altLang="x-none" dirty="0"/>
          </a:p>
          <a:p>
            <a:pPr lvl="3"/>
            <a:r>
              <a:rPr lang="vi-VN" altLang="x-none" dirty="0"/>
              <a:t>Mức bốn</a:t>
            </a:r>
            <a:endParaRPr lang="vi-VN" altLang="x-none" dirty="0"/>
          </a:p>
          <a:p>
            <a:pPr lvl="4"/>
            <a:r>
              <a:rPr lang="vi-VN" altLang="x-none" dirty="0"/>
              <a:t>Mức năm</a:t>
            </a:r>
            <a:endParaRPr dirty="0"/>
          </a:p>
        </p:txBody>
      </p:sp>
      <p:sp>
        <p:nvSpPr>
          <p:cNvPr id="6" name="Chỗ dành sẵn cho Chân trang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Garamond" panose="02020404030301010803" pitchFamily="18" charset="0"/>
              <a:ea typeface="+mn-ea"/>
              <a:cs typeface="+mn-cs"/>
            </a:endParaRPr>
          </a:p>
        </p:txBody>
      </p:sp>
      <p:sp>
        <p:nvSpPr>
          <p:cNvPr id="7" name="Chỗ dành sẵn cho Số hiệu Bản chiếu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p>
            <a:pPr lvl="0" algn="r">
              <a:buNone/>
            </a:pP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Chỗ dành sẵn cho Hình ảnh của Bản chiếu 1"/>
          <p:cNvSpPr>
            <a:spLocks noGrp="1" noRot="1" noChangeAspect="1" noTextEdit="1"/>
          </p:cNvSpPr>
          <p:nvPr>
            <p:ph type="sldImg"/>
          </p:nvPr>
        </p:nvSpPr>
        <p:spPr>
          <a:ln>
            <a:solidFill>
              <a:srgbClr val="000000">
                <a:alpha val="100000"/>
              </a:srgbClr>
            </a:solidFill>
            <a:miter lim="800000"/>
          </a:ln>
        </p:spPr>
      </p:sp>
      <p:sp>
        <p:nvSpPr>
          <p:cNvPr id="19459" name="Chỗ dành sẵn cho Ghi chú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en-US" altLang="en-US" dirty="0"/>
          </a:p>
        </p:txBody>
      </p:sp>
      <p:sp>
        <p:nvSpPr>
          <p:cNvPr id="19460" name="Chỗ dành sẵn cho Số hiệu Bản chiếu 3"/>
          <p:cNvSpPr txBox="1">
            <a:spLocks noGrp="1"/>
          </p:cNvSpPr>
          <p:nvPr>
            <p:ph type="sldNum" sz="quarter"/>
          </p:nvPr>
        </p:nvSpPr>
        <p:spPr>
          <a:xfrm>
            <a:off x="3884613" y="8685213"/>
            <a:ext cx="2971800" cy="458787"/>
          </a:xfrm>
          <a:prstGeom prst="rect">
            <a:avLst/>
          </a:prstGeom>
          <a:noFill/>
          <a:ln w="9525">
            <a:noFill/>
          </a:ln>
        </p:spPr>
        <p:txBody>
          <a:bodyPr anchor="b" anchorCtr="0"/>
          <a:p>
            <a:pPr lvl="0" algn="r"/>
            <a:fld id="{9A0DB2DC-4C9A-4742-B13C-FB6460FD3503}" type="slidenum">
              <a:rPr lang="en-US" altLang="en-US" sz="1200" dirty="0"/>
            </a:fld>
            <a:endParaRPr lang="en-US"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32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6" name="Slide Number Placeholder 5"/>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6" name="Slide Number Placeholder 5"/>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6" name="Slide Number Placeholder 5"/>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6" name="Slide Number Placeholder 5"/>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6" name="Slide Number Placeholder 5"/>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609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Content Placeholder 3"/>
          <p:cNvSpPr>
            <a:spLocks noGrp="1"/>
          </p:cNvSpPr>
          <p:nvPr>
            <p:ph sz="half" idx="2"/>
          </p:nvPr>
        </p:nvSpPr>
        <p:spPr>
          <a:xfrm>
            <a:off x="6197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7" name="Slide Number Placeholder 6"/>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5" name="Text Placeholder 4"/>
          <p:cNvSpPr>
            <a:spLocks noGrp="1"/>
          </p:cNvSpPr>
          <p:nvPr>
            <p:ph type="body" sz="quarter" idx="3"/>
          </p:nvPr>
        </p:nvSpPr>
        <p:spPr>
          <a:xfrm>
            <a:off x="6193367"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93367"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7" name="Date Placeholder 6"/>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9" name="Slide Number Placeholder 8"/>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5" name="Slide Number Placeholder 4"/>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4" name="Slide Number Placeholder 3"/>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084"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4766733" y="273050"/>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Text Placeholder 3"/>
          <p:cNvSpPr>
            <a:spLocks noGrp="1"/>
          </p:cNvSpPr>
          <p:nvPr>
            <p:ph type="body" sz="half" idx="2"/>
          </p:nvPr>
        </p:nvSpPr>
        <p:spPr>
          <a:xfrm>
            <a:off x="609600" y="1435100"/>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7" name="Slide Number Placeholder 6"/>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defRPr/>
            </a:pPr>
            <a:endParaRPr kumimoji="0" lang="vi-VN"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7" name="Slide Number Placeholder 6"/>
          <p:cNvSpPr>
            <a:spLocks noGrp="1"/>
          </p:cNvSpPr>
          <p:nvPr>
            <p:ph type="sldNum" sz="quarter" idx="12"/>
          </p:nvPr>
        </p:nvSpPr>
        <p:spPr/>
        <p:txBody>
          <a:bodyPr/>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1026" name="Title Placeholder 1"/>
          <p:cNvSpPr>
            <a:spLocks noGrp="1"/>
          </p:cNvSpPr>
          <p:nvPr>
            <p:ph type="title"/>
          </p:nvPr>
        </p:nvSpPr>
        <p:spPr>
          <a:xfrm>
            <a:off x="609600" y="274638"/>
            <a:ext cx="10972800" cy="1143000"/>
          </a:xfrm>
          <a:prstGeom prst="rect">
            <a:avLst/>
          </a:prstGeom>
          <a:noFill/>
          <a:ln w="9525">
            <a:noFill/>
          </a:ln>
        </p:spPr>
        <p:txBody>
          <a:bodyPr anchor="ctr" anchorCtr="0"/>
          <a:p>
            <a:pPr lvl="0"/>
            <a:r>
              <a:rPr dirty="0"/>
              <a:t>Click to edit Master title style</a:t>
            </a:r>
            <a:endParaRPr lang="vi-VN" altLang="x-none" dirty="0"/>
          </a:p>
        </p:txBody>
      </p:sp>
      <p:sp>
        <p:nvSpPr>
          <p:cNvPr id="1027" name="Text Placeholder 2"/>
          <p:cNvSpPr>
            <a:spLocks noGrp="1"/>
          </p:cNvSpPr>
          <p:nvPr>
            <p:ph type="body" idx="1"/>
          </p:nvPr>
        </p:nvSpPr>
        <p:spPr>
          <a:xfrm>
            <a:off x="609600" y="1600200"/>
            <a:ext cx="109728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lang="vi-VN" altLang="x-none" dirty="0"/>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tint val="75000"/>
                </a:schemeClr>
              </a:solidFill>
              <a:effectLst/>
              <a:uLnTx/>
              <a:uFillTx/>
              <a:latin typeface="Garamond" panose="02020404030301010803" pitchFamily="18" charset="0"/>
              <a:ea typeface="+mn-ea"/>
              <a:cs typeface="+mn-cs"/>
            </a:endParaRPr>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rgbClr val="FFFFFF"/>
                </a:solidFill>
              </a:defRPr>
            </a:lvl1pPr>
          </a:lstStyle>
          <a:p>
            <a:pPr lvl="0">
              <a:buNone/>
            </a:pPr>
            <a:fld id="{9A0DB2DC-4C9A-4742-B13C-FB6460FD3503}" type="slidenum">
              <a:rPr lang="en-US" altLang="en-US" dirty="0">
                <a:latin typeface="Garamond" panose="02020404030301010803" pitchFamily="18" charset="0"/>
              </a:rPr>
            </a:fld>
            <a:endParaRPr lang="en-US" altLang="en-US" dirty="0">
              <a:latin typeface="Garamond" panose="02020404030301010803" pitchFamily="18" charset="0"/>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fontAlgn="base">
        <a:spcBef>
          <a:spcPct val="0"/>
        </a:spcBef>
        <a:spcAft>
          <a:spcPct val="0"/>
        </a:spcAft>
        <a:defRPr sz="4400" b="0" i="0" u="none"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b="0" i="0" u="none"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vmlDrawing" Target="../drawings/vmlDrawing3.vml"/><Relationship Id="rId4" Type="http://schemas.openxmlformats.org/officeDocument/2006/relationships/slideLayout" Target="../slideLayouts/slideLayout7.xml"/><Relationship Id="rId3" Type="http://schemas.openxmlformats.org/officeDocument/2006/relationships/image" Target="../media/image8.wmf"/><Relationship Id="rId2" Type="http://schemas.openxmlformats.org/officeDocument/2006/relationships/oleObject" Target="../embeddings/oleObject3.bin"/><Relationship Id="rId1"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image" Target="../media/image12.wmf"/><Relationship Id="rId7" Type="http://schemas.openxmlformats.org/officeDocument/2006/relationships/oleObject" Target="../embeddings/oleObject7.bin"/><Relationship Id="rId6" Type="http://schemas.openxmlformats.org/officeDocument/2006/relationships/image" Target="../media/image11.wmf"/><Relationship Id="rId5" Type="http://schemas.openxmlformats.org/officeDocument/2006/relationships/oleObject" Target="../embeddings/oleObject6.bin"/><Relationship Id="rId4" Type="http://schemas.openxmlformats.org/officeDocument/2006/relationships/image" Target="../media/image10.wmf"/><Relationship Id="rId3" Type="http://schemas.openxmlformats.org/officeDocument/2006/relationships/oleObject" Target="../embeddings/oleObject5.bin"/><Relationship Id="rId2" Type="http://schemas.openxmlformats.org/officeDocument/2006/relationships/image" Target="../media/image9.wmf"/><Relationship Id="rId10" Type="http://schemas.openxmlformats.org/officeDocument/2006/relationships/vmlDrawing" Target="../drawings/vmlDrawing4.vml"/><Relationship Id="rId1"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6" Type="http://schemas.openxmlformats.org/officeDocument/2006/relationships/vmlDrawing" Target="../drawings/vmlDrawing5.vml"/><Relationship Id="rId5" Type="http://schemas.openxmlformats.org/officeDocument/2006/relationships/slideLayout" Target="../slideLayouts/slideLayout7.xml"/><Relationship Id="rId4" Type="http://schemas.openxmlformats.org/officeDocument/2006/relationships/image" Target="../media/image14.wmf"/><Relationship Id="rId3" Type="http://schemas.openxmlformats.org/officeDocument/2006/relationships/oleObject" Target="../embeddings/oleObject9.bin"/><Relationship Id="rId2" Type="http://schemas.openxmlformats.org/officeDocument/2006/relationships/image" Target="../media/image13.wmf"/><Relationship Id="rId1"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vmlDrawing" Target="../drawings/vmlDrawing6.vml"/><Relationship Id="rId3" Type="http://schemas.openxmlformats.org/officeDocument/2006/relationships/slideLayout" Target="../slideLayouts/slideLayout7.xml"/><Relationship Id="rId2" Type="http://schemas.openxmlformats.org/officeDocument/2006/relationships/image" Target="../media/image15.wmf"/><Relationship Id="rId1" Type="http://schemas.openxmlformats.org/officeDocument/2006/relationships/oleObject" Target="../embeddings/oleObject10.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image" Target="../media/image19.wmf"/><Relationship Id="rId7" Type="http://schemas.openxmlformats.org/officeDocument/2006/relationships/oleObject" Target="../embeddings/oleObject14.bin"/><Relationship Id="rId6" Type="http://schemas.openxmlformats.org/officeDocument/2006/relationships/image" Target="../media/image18.wmf"/><Relationship Id="rId5" Type="http://schemas.openxmlformats.org/officeDocument/2006/relationships/oleObject" Target="../embeddings/oleObject13.bin"/><Relationship Id="rId4" Type="http://schemas.openxmlformats.org/officeDocument/2006/relationships/image" Target="../media/image17.wmf"/><Relationship Id="rId3" Type="http://schemas.openxmlformats.org/officeDocument/2006/relationships/oleObject" Target="../embeddings/oleObject12.bin"/><Relationship Id="rId2" Type="http://schemas.openxmlformats.org/officeDocument/2006/relationships/image" Target="../media/image16.wmf"/><Relationship Id="rId10" Type="http://schemas.openxmlformats.org/officeDocument/2006/relationships/vmlDrawing" Target="../drawings/vmlDrawing7.vml"/><Relationship Id="rId1" Type="http://schemas.openxmlformats.org/officeDocument/2006/relationships/oleObject" Target="../embeddings/oleObject1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GIF"/></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GIF"/></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7.xml"/><Relationship Id="rId3" Type="http://schemas.openxmlformats.org/officeDocument/2006/relationships/image" Target="../media/image2.GIF"/><Relationship Id="rId2" Type="http://schemas.openxmlformats.org/officeDocument/2006/relationships/image" Target="../media/image5.wmf"/><Relationship Id="rId1"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7.xml"/><Relationship Id="rId2" Type="http://schemas.openxmlformats.org/officeDocument/2006/relationships/image" Target="../media/image6.wmf"/><Relationship Id="rId1"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050" name="Picture 3"/>
          <p:cNvPicPr>
            <a:picLocks noChangeAspect="1"/>
          </p:cNvPicPr>
          <p:nvPr/>
        </p:nvPicPr>
        <p:blipFill>
          <a:blip r:embed="rId1"/>
          <a:stretch>
            <a:fillRect/>
          </a:stretch>
        </p:blipFill>
        <p:spPr>
          <a:xfrm>
            <a:off x="1592263" y="285750"/>
            <a:ext cx="9075737" cy="6238875"/>
          </a:xfrm>
          <a:prstGeom prst="rect">
            <a:avLst/>
          </a:prstGeom>
          <a:noFill/>
          <a:ln w="9525">
            <a:noFill/>
          </a:ln>
        </p:spPr>
      </p:pic>
      <p:sp>
        <p:nvSpPr>
          <p:cNvPr id="2052" name="Rectangle 4"/>
          <p:cNvSpPr>
            <a:spLocks noChangeArrowheads="1"/>
          </p:cNvSpPr>
          <p:nvPr/>
        </p:nvSpPr>
        <p:spPr bwMode="auto">
          <a:xfrm>
            <a:off x="1774825" y="2174875"/>
            <a:ext cx="8713788" cy="125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6000" b="1">
                <a:solidFill>
                  <a:schemeClr val="tx2"/>
                </a:solidFill>
                <a:effectLst>
                  <a:outerShdw blurRad="38100" dist="38100" dir="2700000" algn="tl">
                    <a:srgbClr val="000000"/>
                  </a:outerShdw>
                </a:effectLst>
                <a:latin typeface="Garamond" panose="02020404030301010803" pitchFamily="18" charset="0"/>
              </a:defRPr>
            </a:lvl1pPr>
            <a:lvl2pPr>
              <a:defRPr sz="6000" b="1">
                <a:solidFill>
                  <a:schemeClr val="tx2"/>
                </a:solidFill>
                <a:effectLst>
                  <a:outerShdw blurRad="38100" dist="38100" dir="2700000" algn="tl">
                    <a:srgbClr val="000000"/>
                  </a:outerShdw>
                </a:effectLst>
                <a:latin typeface="Garamond" panose="02020404030301010803" pitchFamily="18" charset="0"/>
              </a:defRPr>
            </a:lvl2pPr>
            <a:lvl3pPr>
              <a:defRPr sz="6000" b="1">
                <a:solidFill>
                  <a:schemeClr val="tx2"/>
                </a:solidFill>
                <a:effectLst>
                  <a:outerShdw blurRad="38100" dist="38100" dir="2700000" algn="tl">
                    <a:srgbClr val="000000"/>
                  </a:outerShdw>
                </a:effectLst>
                <a:latin typeface="Garamond" panose="02020404030301010803" pitchFamily="18" charset="0"/>
              </a:defRPr>
            </a:lvl3pPr>
            <a:lvl4pPr>
              <a:defRPr sz="6000" b="1">
                <a:solidFill>
                  <a:schemeClr val="tx2"/>
                </a:solidFill>
                <a:effectLst>
                  <a:outerShdw blurRad="38100" dist="38100" dir="2700000" algn="tl">
                    <a:srgbClr val="000000"/>
                  </a:outerShdw>
                </a:effectLst>
                <a:latin typeface="Garamond" panose="02020404030301010803" pitchFamily="18" charset="0"/>
              </a:defRPr>
            </a:lvl4pPr>
            <a:lvl5pPr>
              <a:defRPr sz="6000" b="1">
                <a:solidFill>
                  <a:schemeClr val="tx2"/>
                </a:solidFill>
                <a:effectLst>
                  <a:outerShdw blurRad="38100" dist="38100" dir="2700000" algn="tl">
                    <a:srgbClr val="000000"/>
                  </a:outerShdw>
                </a:effectLst>
                <a:latin typeface="Garamond" panose="02020404030301010803" pitchFamily="18" charset="0"/>
              </a:defRPr>
            </a:lvl5pPr>
            <a:lvl6pPr marL="4572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4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BÀI 7:</a:t>
            </a:r>
            <a:r>
              <a:rPr kumimoji="0" lang="en-US" altLang="en-US" sz="66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 </a:t>
            </a:r>
            <a:endParaRPr kumimoji="0" lang="en-US" altLang="en-US" sz="66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5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DÒNG ĐIỆN KHÔNG ĐỔI. NGUỒN ĐIỆN (TIẾT 1)</a:t>
            </a:r>
            <a:endParaRPr kumimoji="0" lang="en-US" altLang="en-US" sz="5400" b="1" i="0" u="none" strike="noStrike" kern="1200" cap="none" spc="0" normalizeH="0" baseline="0" noProof="0" dirty="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strips(downRight)">
                                      <p:cBhvr>
                                        <p:cTn id="7" dur="5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Chỗ dành sẵn cho Số hiệu Bản chiếu 3"/>
          <p:cNvSpPr txBox="1">
            <a:spLocks noGrp="1"/>
          </p:cNvSpPr>
          <p:nvPr>
            <p:ph type="sldNum" sz="quarter" idx="12"/>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Garamond" panose="02020404030301010803"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5pPr>
          </a:lstStyle>
          <a:p>
            <a:pPr lvl="0" algn="r"/>
            <a:fld id="{9A0DB2DC-4C9A-4742-B13C-FB6460FD3503}" type="slidenum">
              <a:rPr lang="en-US" altLang="en-US" sz="1200" dirty="0"/>
            </a:fld>
            <a:endParaRPr lang="en-US" altLang="en-US" sz="1200" dirty="0"/>
          </a:p>
        </p:txBody>
      </p:sp>
      <p:sp>
        <p:nvSpPr>
          <p:cNvPr id="63492" name="Rectangle 4"/>
          <p:cNvSpPr>
            <a:spLocks noChangeArrowheads="1"/>
          </p:cNvSpPr>
          <p:nvPr/>
        </p:nvSpPr>
        <p:spPr bwMode="auto">
          <a:xfrm>
            <a:off x="1833563" y="190500"/>
            <a:ext cx="8612188"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ctr">
              <a:lnSpc>
                <a:spcPct val="90000"/>
              </a:lnSpc>
              <a:defRPr sz="4400">
                <a:solidFill>
                  <a:schemeClr val="tx2"/>
                </a:solidFill>
                <a:effectLst>
                  <a:outerShdw blurRad="38100" dist="38100" dir="2700000" algn="tl">
                    <a:srgbClr val="C0C0C0"/>
                  </a:outerShdw>
                </a:effectLst>
                <a:latin typeface="Verdana" panose="020B0604030504040204" pitchFamily="34" charset="0"/>
              </a:defRPr>
            </a:lvl1pPr>
            <a:lvl2pPr algn="ctr">
              <a:lnSpc>
                <a:spcPct val="90000"/>
              </a:lnSpc>
              <a:defRPr sz="4400">
                <a:solidFill>
                  <a:schemeClr val="tx2"/>
                </a:solidFill>
                <a:effectLst>
                  <a:outerShdw blurRad="38100" dist="38100" dir="2700000" algn="tl">
                    <a:srgbClr val="C0C0C0"/>
                  </a:outerShdw>
                </a:effectLst>
                <a:latin typeface="Verdana" panose="020B0604030504040204" pitchFamily="34" charset="0"/>
              </a:defRPr>
            </a:lvl2pPr>
            <a:lvl3pPr algn="ctr">
              <a:lnSpc>
                <a:spcPct val="90000"/>
              </a:lnSpc>
              <a:defRPr sz="4400">
                <a:solidFill>
                  <a:schemeClr val="tx2"/>
                </a:solidFill>
                <a:effectLst>
                  <a:outerShdw blurRad="38100" dist="38100" dir="2700000" algn="tl">
                    <a:srgbClr val="C0C0C0"/>
                  </a:outerShdw>
                </a:effectLst>
                <a:latin typeface="Verdana" panose="020B0604030504040204" pitchFamily="34" charset="0"/>
              </a:defRPr>
            </a:lvl3pPr>
            <a:lvl4pPr algn="ctr">
              <a:lnSpc>
                <a:spcPct val="90000"/>
              </a:lnSpc>
              <a:defRPr sz="4400">
                <a:solidFill>
                  <a:schemeClr val="tx2"/>
                </a:solidFill>
                <a:effectLst>
                  <a:outerShdw blurRad="38100" dist="38100" dir="2700000" algn="tl">
                    <a:srgbClr val="C0C0C0"/>
                  </a:outerShdw>
                </a:effectLst>
                <a:latin typeface="Verdana" panose="020B0604030504040204" pitchFamily="34" charset="0"/>
              </a:defRPr>
            </a:lvl4pPr>
            <a:lvl5pPr algn="ctr">
              <a:lnSpc>
                <a:spcPct val="90000"/>
              </a:lnSpc>
              <a:defRPr sz="4400">
                <a:solidFill>
                  <a:schemeClr val="tx2"/>
                </a:solidFill>
                <a:effectLst>
                  <a:outerShdw blurRad="38100" dist="38100" dir="2700000" algn="tl">
                    <a:srgbClr val="C0C0C0"/>
                  </a:outerShdw>
                </a:effectLst>
                <a:latin typeface="Verdana" panose="020B0604030504040204" pitchFamily="34" charset="0"/>
              </a:defRPr>
            </a:lvl5pPr>
            <a:lvl6pPr marL="457200" algn="ctr"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defRPr>
            </a:lvl6pPr>
            <a:lvl7pPr marL="914400" algn="ctr"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defRPr>
            </a:lvl7pPr>
            <a:lvl8pPr marL="1371600" algn="ctr"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defRPr>
            </a:lvl8pPr>
            <a:lvl9pPr marL="1828800" algn="ctr"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defRPr>
            </a:lvl9pPr>
          </a:lstStyle>
          <a:p>
            <a:pPr marL="0" marR="0" lvl="0" indent="0" algn="just" defTabSz="914400" rtl="0" eaLnBrk="1" fontAlgn="base" latinLnBrk="0" hangingPunct="1">
              <a:lnSpc>
                <a:spcPct val="90000"/>
              </a:lnSpc>
              <a:spcBef>
                <a:spcPct val="0"/>
              </a:spcBef>
              <a:spcAft>
                <a:spcPct val="0"/>
              </a:spcAft>
              <a:buClrTx/>
              <a:buSzTx/>
              <a:buFontTx/>
              <a:buNone/>
              <a:defRPr/>
            </a:pPr>
            <a:br>
              <a:rPr kumimoji="0" lang="en-US" altLang="en-US" sz="4000" b="1" i="0" u="none" strike="noStrike" kern="1200" cap="none" spc="0" normalizeH="0" baseline="0" noProof="0" smtClean="0">
                <a:ln>
                  <a:noFill/>
                </a:ln>
                <a:solidFill>
                  <a:srgbClr val="FF3300"/>
                </a:solidFill>
                <a:effectLst/>
                <a:uLnTx/>
                <a:uFillTx/>
                <a:latin typeface="Times New Roman" panose="02020603050405020304" pitchFamily="18" charset="0"/>
                <a:ea typeface="+mn-ea"/>
                <a:cs typeface="+mn-cs"/>
              </a:rPr>
            </a:br>
            <a:r>
              <a:rPr kumimoji="0" lang="en-US" altLang="en-US" sz="4000" b="0" i="0" u="none" strike="noStrike" kern="1200" cap="none" spc="0" normalizeH="0" baseline="0" noProof="0" smtClean="0">
                <a:ln>
                  <a:noFill/>
                </a:ln>
                <a:solidFill>
                  <a:schemeClr val="tx2"/>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altLang="en-US" sz="36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3. Đơn vị của cường độ dòng điện và của điện lượng</a:t>
            </a:r>
            <a:endParaRPr kumimoji="0" lang="en-US" altLang="en-US" sz="36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3493" name="Rectangle 5"/>
          <p:cNvSpPr/>
          <p:nvPr/>
        </p:nvSpPr>
        <p:spPr>
          <a:xfrm>
            <a:off x="1835150" y="1603375"/>
            <a:ext cx="8610600" cy="1753235"/>
          </a:xfrm>
          <a:prstGeom prst="rect">
            <a:avLst/>
          </a:prstGeom>
          <a:noFill/>
          <a:ln w="9525">
            <a:noFill/>
          </a:ln>
        </p:spPr>
        <p:txBody>
          <a:bodyPr>
            <a:spAutoFit/>
          </a:bodyPr>
          <a:p>
            <a:r>
              <a:rPr lang="en-US" altLang="en-US" dirty="0">
                <a:latin typeface="Times New Roman" panose="02020603050405020304" pitchFamily="18" charset="0"/>
              </a:rPr>
              <a:t>  </a:t>
            </a:r>
            <a:r>
              <a:rPr lang="en-US" altLang="en-US" sz="3600" dirty="0">
                <a:latin typeface="Times New Roman" panose="02020603050405020304" pitchFamily="18" charset="0"/>
              </a:rPr>
              <a:t>Trong hệ SI là ampe. Kí hiệu: A</a:t>
            </a:r>
            <a:endParaRPr lang="en-US" altLang="en-US" sz="3600" dirty="0">
              <a:latin typeface="Times New Roman" panose="02020603050405020304" pitchFamily="18" charset="0"/>
            </a:endParaRPr>
          </a:p>
          <a:p>
            <a:r>
              <a:rPr lang="en-US" altLang="en-US" sz="3600" dirty="0">
                <a:latin typeface="Times New Roman" panose="02020603050405020304" pitchFamily="18" charset="0"/>
              </a:rPr>
              <a:t>	1miliampe (mA)=10^-3 ampe (A)</a:t>
            </a:r>
            <a:endParaRPr lang="en-US" altLang="en-US" sz="2800" dirty="0">
              <a:latin typeface="Times New Roman" panose="02020603050405020304" pitchFamily="18" charset="0"/>
            </a:endParaRPr>
          </a:p>
          <a:p>
            <a:r>
              <a:rPr lang="en-US" altLang="en-US" sz="2800" dirty="0">
                <a:latin typeface="Times New Roman" panose="02020603050405020304" pitchFamily="18" charset="0"/>
              </a:rPr>
              <a:t>	</a:t>
            </a:r>
            <a:r>
              <a:rPr lang="en-US" altLang="en-US" sz="3600" dirty="0">
                <a:latin typeface="Times New Roman" panose="02020603050405020304" pitchFamily="18" charset="0"/>
              </a:rPr>
              <a:t>1microampe (  A)=10^-6 ampe (A)</a:t>
            </a:r>
            <a:endParaRPr lang="en-US" altLang="en-US" sz="3600" dirty="0">
              <a:latin typeface="Times New Roman" panose="02020603050405020304" pitchFamily="18" charset="0"/>
            </a:endParaRPr>
          </a:p>
        </p:txBody>
      </p:sp>
      <p:pic>
        <p:nvPicPr>
          <p:cNvPr id="63496" name="Picture 8" descr="Ampere[1]"/>
          <p:cNvPicPr>
            <a:picLocks noChangeAspect="1"/>
          </p:cNvPicPr>
          <p:nvPr/>
        </p:nvPicPr>
        <p:blipFill>
          <a:blip r:embed="rId1"/>
          <a:stretch>
            <a:fillRect/>
          </a:stretch>
        </p:blipFill>
        <p:spPr>
          <a:xfrm>
            <a:off x="3287713" y="3916363"/>
            <a:ext cx="2852737" cy="2324100"/>
          </a:xfrm>
          <a:prstGeom prst="rect">
            <a:avLst/>
          </a:prstGeom>
          <a:noFill/>
          <a:ln w="9525">
            <a:noFill/>
          </a:ln>
        </p:spPr>
      </p:pic>
      <p:sp>
        <p:nvSpPr>
          <p:cNvPr id="63497" name="Rectangle 9"/>
          <p:cNvSpPr/>
          <p:nvPr/>
        </p:nvSpPr>
        <p:spPr>
          <a:xfrm>
            <a:off x="6389688" y="4868863"/>
            <a:ext cx="3810000" cy="521970"/>
          </a:xfrm>
          <a:prstGeom prst="rect">
            <a:avLst/>
          </a:prstGeom>
          <a:noFill/>
          <a:ln w="9525">
            <a:noFill/>
          </a:ln>
        </p:spPr>
        <p:txBody>
          <a:bodyPr>
            <a:spAutoFit/>
          </a:bodyPr>
          <a:p>
            <a:pPr eaLnBrk="1" hangingPunct="1"/>
            <a:r>
              <a:rPr lang="en-US" altLang="en-US" sz="2800" b="1" dirty="0">
                <a:latin typeface="Times New Roman" panose="02020603050405020304" pitchFamily="18" charset="0"/>
              </a:rPr>
              <a:t>André-Marie Ampère</a:t>
            </a:r>
            <a:endParaRPr lang="en-US" altLang="en-US" sz="2800" b="1" dirty="0">
              <a:latin typeface="Times New Roman" panose="02020603050405020304" pitchFamily="18" charset="0"/>
            </a:endParaRPr>
          </a:p>
        </p:txBody>
      </p:sp>
      <p:graphicFrame>
        <p:nvGraphicFramePr>
          <p:cNvPr id="11271" name="Đối tượng 1"/>
          <p:cNvGraphicFramePr>
            <a:graphicFrameLocks noChangeAspect="1"/>
          </p:cNvGraphicFramePr>
          <p:nvPr/>
        </p:nvGraphicFramePr>
        <p:xfrm>
          <a:off x="5216525" y="3367088"/>
          <a:ext cx="508000" cy="555625"/>
        </p:xfrm>
        <a:graphic>
          <a:graphicData uri="http://schemas.openxmlformats.org/presentationml/2006/ole">
            <mc:AlternateContent xmlns:mc="http://schemas.openxmlformats.org/markup-compatibility/2006">
              <mc:Choice xmlns:v="urn:schemas-microsoft-com:vml" Requires="v">
                <p:oleObj spid="_x0000_s3078" name="" r:id="rId2" imgW="152400" imgH="165100" progId="Equation.DSMT4">
                  <p:embed/>
                </p:oleObj>
              </mc:Choice>
              <mc:Fallback>
                <p:oleObj name="" r:id="rId2" imgW="152400" imgH="165100" progId="Equation.DSMT4">
                  <p:embed/>
                  <p:pic>
                    <p:nvPicPr>
                      <p:cNvPr id="0" name="Picture 3077"/>
                      <p:cNvPicPr/>
                      <p:nvPr/>
                    </p:nvPicPr>
                    <p:blipFill>
                      <a:blip r:embed="rId3"/>
                      <a:stretch>
                        <a:fillRect/>
                      </a:stretch>
                    </p:blipFill>
                    <p:spPr>
                      <a:xfrm>
                        <a:off x="5216525" y="3367088"/>
                        <a:ext cx="508000" cy="555625"/>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3493">
                                            <p:txEl>
                                              <p:charRg st="0" end="34"/>
                                            </p:txEl>
                                          </p:spTgt>
                                        </p:tgtEl>
                                        <p:attrNameLst>
                                          <p:attrName>style.visibility</p:attrName>
                                        </p:attrNameLst>
                                      </p:cBhvr>
                                      <p:to>
                                        <p:strVal val="visible"/>
                                      </p:to>
                                    </p:set>
                                    <p:anim calcmode="lin" valueType="num">
                                      <p:cBhvr>
                                        <p:cTn id="7" dur="500" fill="hold"/>
                                        <p:tgtEl>
                                          <p:spTgt spid="63493">
                                            <p:txEl>
                                              <p:charRg st="0" end="34"/>
                                            </p:txEl>
                                          </p:spTgt>
                                        </p:tgtEl>
                                        <p:attrNameLst>
                                          <p:attrName>ppt_w</p:attrName>
                                        </p:attrNameLst>
                                      </p:cBhvr>
                                      <p:tavLst>
                                        <p:tav tm="0">
                                          <p:val>
                                            <p:fltVal val="0.000000"/>
                                          </p:val>
                                        </p:tav>
                                        <p:tav tm="100000">
                                          <p:val>
                                            <p:strVal val="#ppt_w"/>
                                          </p:val>
                                        </p:tav>
                                      </p:tavLst>
                                    </p:anim>
                                    <p:anim calcmode="lin" valueType="num">
                                      <p:cBhvr>
                                        <p:cTn id="8" dur="500" fill="hold"/>
                                        <p:tgtEl>
                                          <p:spTgt spid="63493">
                                            <p:txEl>
                                              <p:charRg st="0" end="34"/>
                                            </p:txEl>
                                          </p:spTgt>
                                        </p:tgtEl>
                                        <p:attrNameLst>
                                          <p:attrName>ppt_h</p:attrName>
                                        </p:attrNameLst>
                                      </p:cBhvr>
                                      <p:tavLst>
                                        <p:tav tm="0">
                                          <p:val>
                                            <p:fltVal val="0.000000"/>
                                          </p:val>
                                        </p:tav>
                                        <p:tav tm="100000">
                                          <p:val>
                                            <p:strVal val="#ppt_h"/>
                                          </p:val>
                                        </p:tav>
                                      </p:tavLst>
                                    </p:anim>
                                    <p:animEffect transition="in" filter="fade">
                                      <p:cBhvr>
                                        <p:cTn id="9" dur="500"/>
                                        <p:tgtEl>
                                          <p:spTgt spid="63493">
                                            <p:txEl>
                                              <p:charRg st="0" end="3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63493">
                                            <p:txEl>
                                              <p:charRg st="34" end="65"/>
                                            </p:txEl>
                                          </p:spTgt>
                                        </p:tgtEl>
                                        <p:attrNameLst>
                                          <p:attrName>style.visibility</p:attrName>
                                        </p:attrNameLst>
                                      </p:cBhvr>
                                      <p:to>
                                        <p:strVal val="visible"/>
                                      </p:to>
                                    </p:set>
                                    <p:animEffect transition="in" filter="barn(inVertical)">
                                      <p:cBhvr>
                                        <p:cTn id="14" dur="1250"/>
                                        <p:tgtEl>
                                          <p:spTgt spid="63493">
                                            <p:txEl>
                                              <p:charRg st="34" end="65"/>
                                            </p:txEl>
                                          </p:spTgt>
                                        </p:tgtEl>
                                      </p:cBhvr>
                                    </p:animEffect>
                                  </p:childTnLst>
                                </p:cTn>
                              </p:par>
                              <p:par>
                                <p:cTn id="15" presetID="16" presetClass="entr" presetSubtype="21" fill="hold" nodeType="withEffect">
                                  <p:stCondLst>
                                    <p:cond delay="0"/>
                                  </p:stCondLst>
                                  <p:childTnLst>
                                    <p:set>
                                      <p:cBhvr>
                                        <p:cTn id="16" dur="1" fill="hold">
                                          <p:stCondLst>
                                            <p:cond delay="0"/>
                                          </p:stCondLst>
                                        </p:cTn>
                                        <p:tgtEl>
                                          <p:spTgt spid="63493">
                                            <p:txEl>
                                              <p:charRg st="65" end="98"/>
                                            </p:txEl>
                                          </p:spTgt>
                                        </p:tgtEl>
                                        <p:attrNameLst>
                                          <p:attrName>style.visibility</p:attrName>
                                        </p:attrNameLst>
                                      </p:cBhvr>
                                      <p:to>
                                        <p:strVal val="visible"/>
                                      </p:to>
                                    </p:set>
                                    <p:animEffect transition="in" filter="barn(inVertical)">
                                      <p:cBhvr>
                                        <p:cTn id="17" dur="1250"/>
                                        <p:tgtEl>
                                          <p:spTgt spid="63493">
                                            <p:txEl>
                                              <p:charRg st="65" end="9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2" presetClass="entr" presetSubtype="0" fill="hold" nodeType="clickEffect">
                                  <p:stCondLst>
                                    <p:cond delay="0"/>
                                  </p:stCondLst>
                                  <p:childTnLst>
                                    <p:set>
                                      <p:cBhvr>
                                        <p:cTn id="21" dur="1" fill="hold">
                                          <p:stCondLst>
                                            <p:cond delay="0"/>
                                          </p:stCondLst>
                                        </p:cTn>
                                        <p:tgtEl>
                                          <p:spTgt spid="63496"/>
                                        </p:tgtEl>
                                        <p:attrNameLst>
                                          <p:attrName>style.visibility</p:attrName>
                                        </p:attrNameLst>
                                      </p:cBhvr>
                                      <p:to>
                                        <p:strVal val="visible"/>
                                      </p:to>
                                    </p:set>
                                    <p:animScale>
                                      <p:cBhvr>
                                        <p:cTn id="22" dur="1000" decel="50000" fill="hold">
                                          <p:stCondLst>
                                            <p:cond delay="0"/>
                                          </p:stCondLst>
                                        </p:cTn>
                                        <p:tgtEl>
                                          <p:spTgt spid="6349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cBhvr>
                                        <p:cTn id="23" dur="1000" decel="50000" fill="hold">
                                          <p:stCondLst>
                                            <p:cond delay="0"/>
                                          </p:stCondLst>
                                        </p:cTn>
                                        <p:tgtEl>
                                          <p:spTgt spid="63496"/>
                                        </p:tgtEl>
                                        <p:attrNameLst>
                                          <p:attrName>ppt_x</p:attrName>
                                          <p:attrName>ppt_y</p:attrName>
                                        </p:attrNameLst>
                                      </p:cBhvr>
                                    </p:animMotion>
                                    <p:animEffect transition="in" filter="fade">
                                      <p:cBhvr>
                                        <p:cTn id="24" dur="1000"/>
                                        <p:tgtEl>
                                          <p:spTgt spid="63496"/>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63497"/>
                                        </p:tgtEl>
                                        <p:attrNameLst>
                                          <p:attrName>style.visibility</p:attrName>
                                        </p:attrNameLst>
                                      </p:cBhvr>
                                      <p:to>
                                        <p:strVal val="visible"/>
                                      </p:to>
                                    </p:set>
                                    <p:animEffect transition="in" filter="fade">
                                      <p:cBhvr>
                                        <p:cTn id="29" dur="1000"/>
                                        <p:tgtEl>
                                          <p:spTgt spid="63497"/>
                                        </p:tgtEl>
                                      </p:cBhvr>
                                    </p:animEffect>
                                    <p:anim calcmode="lin" valueType="num">
                                      <p:cBhvr>
                                        <p:cTn id="30" dur="1000" fill="hold"/>
                                        <p:tgtEl>
                                          <p:spTgt spid="63497"/>
                                        </p:tgtEl>
                                        <p:attrNameLst>
                                          <p:attrName>ppt_x</p:attrName>
                                        </p:attrNameLst>
                                      </p:cBhvr>
                                      <p:tavLst>
                                        <p:tav tm="0">
                                          <p:val>
                                            <p:strVal val="#ppt_x"/>
                                          </p:val>
                                        </p:tav>
                                        <p:tav tm="100000">
                                          <p:val>
                                            <p:strVal val="#ppt_x"/>
                                          </p:val>
                                        </p:tav>
                                      </p:tavLst>
                                    </p:anim>
                                    <p:anim calcmode="lin" valueType="num">
                                      <p:cBhvr>
                                        <p:cTn id="31" dur="1000" fill="hold"/>
                                        <p:tgtEl>
                                          <p:spTgt spid="6349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2"/>
          <p:cNvSpPr>
            <a:spLocks noChangeArrowheads="1"/>
          </p:cNvSpPr>
          <p:nvPr/>
        </p:nvSpPr>
        <p:spPr bwMode="auto">
          <a:xfrm>
            <a:off x="4656138" y="1917700"/>
            <a:ext cx="2592388" cy="790575"/>
          </a:xfrm>
          <a:prstGeom prst="rect">
            <a:avLst/>
          </a:prstGeom>
          <a:noFill/>
          <a:ln w="9525">
            <a:solidFill>
              <a:schemeClr val="tx1"/>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174625">
              <a:defRPr sz="6000" b="1">
                <a:solidFill>
                  <a:schemeClr val="tx2"/>
                </a:solidFill>
                <a:effectLst>
                  <a:outerShdw blurRad="38100" dist="38100" dir="2700000" algn="tl">
                    <a:srgbClr val="000000"/>
                  </a:outerShdw>
                </a:effectLst>
                <a:latin typeface="Garamond" panose="02020404030301010803" pitchFamily="18" charset="0"/>
              </a:defRPr>
            </a:lvl1pPr>
            <a:lvl2pPr indent="174625">
              <a:defRPr sz="6000" b="1">
                <a:solidFill>
                  <a:schemeClr val="tx2"/>
                </a:solidFill>
                <a:effectLst>
                  <a:outerShdw blurRad="38100" dist="38100" dir="2700000" algn="tl">
                    <a:srgbClr val="000000"/>
                  </a:outerShdw>
                </a:effectLst>
                <a:latin typeface="Garamond" panose="02020404030301010803" pitchFamily="18" charset="0"/>
              </a:defRPr>
            </a:lvl2pPr>
            <a:lvl3pPr indent="174625">
              <a:defRPr sz="6000" b="1">
                <a:solidFill>
                  <a:schemeClr val="tx2"/>
                </a:solidFill>
                <a:effectLst>
                  <a:outerShdw blurRad="38100" dist="38100" dir="2700000" algn="tl">
                    <a:srgbClr val="000000"/>
                  </a:outerShdw>
                </a:effectLst>
                <a:latin typeface="Garamond" panose="02020404030301010803" pitchFamily="18" charset="0"/>
              </a:defRPr>
            </a:lvl3pPr>
            <a:lvl4pPr indent="174625">
              <a:defRPr sz="6000" b="1">
                <a:solidFill>
                  <a:schemeClr val="tx2"/>
                </a:solidFill>
                <a:effectLst>
                  <a:outerShdw blurRad="38100" dist="38100" dir="2700000" algn="tl">
                    <a:srgbClr val="000000"/>
                  </a:outerShdw>
                </a:effectLst>
                <a:latin typeface="Garamond" panose="02020404030301010803" pitchFamily="18" charset="0"/>
              </a:defRPr>
            </a:lvl4pPr>
            <a:lvl5pPr indent="17462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17462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17462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17462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17462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174625" algn="just" defTabSz="914400" rtl="0" eaLnBrk="1" fontAlgn="base" latinLnBrk="0" hangingPunct="1">
              <a:lnSpc>
                <a:spcPct val="100000"/>
              </a:lnSpc>
              <a:spcBef>
                <a:spcPct val="0"/>
              </a:spcBef>
              <a:spcAft>
                <a:spcPct val="0"/>
              </a:spcAft>
              <a:buClrTx/>
              <a:buSzTx/>
              <a:buFontTx/>
              <a:buNone/>
              <a:defRPr/>
            </a:pPr>
            <a:r>
              <a:rPr kumimoji="0" lang="en-US" altLang="en-US" sz="36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1C = 1 A.s </a:t>
            </a:r>
            <a:endParaRPr kumimoji="0" lang="en-US" altLang="en-US" sz="36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13315" name="Rectangle 3"/>
          <p:cNvSpPr>
            <a:spLocks noChangeArrowheads="1"/>
          </p:cNvSpPr>
          <p:nvPr/>
        </p:nvSpPr>
        <p:spPr bwMode="auto">
          <a:xfrm>
            <a:off x="1774825" y="765175"/>
            <a:ext cx="7777163"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347980">
              <a:defRPr sz="6000" b="1">
                <a:solidFill>
                  <a:schemeClr val="tx2"/>
                </a:solidFill>
                <a:effectLst>
                  <a:outerShdw blurRad="38100" dist="38100" dir="2700000" algn="tl">
                    <a:srgbClr val="000000"/>
                  </a:outerShdw>
                </a:effectLst>
                <a:latin typeface="Garamond" panose="02020404030301010803" pitchFamily="18" charset="0"/>
              </a:defRPr>
            </a:lvl1pPr>
            <a:lvl2pPr indent="347980">
              <a:defRPr sz="6000" b="1">
                <a:solidFill>
                  <a:schemeClr val="tx2"/>
                </a:solidFill>
                <a:effectLst>
                  <a:outerShdw blurRad="38100" dist="38100" dir="2700000" algn="tl">
                    <a:srgbClr val="000000"/>
                  </a:outerShdw>
                </a:effectLst>
                <a:latin typeface="Garamond" panose="02020404030301010803" pitchFamily="18" charset="0"/>
              </a:defRPr>
            </a:lvl2pPr>
            <a:lvl3pPr indent="347980">
              <a:defRPr sz="6000" b="1">
                <a:solidFill>
                  <a:schemeClr val="tx2"/>
                </a:solidFill>
                <a:effectLst>
                  <a:outerShdw blurRad="38100" dist="38100" dir="2700000" algn="tl">
                    <a:srgbClr val="000000"/>
                  </a:outerShdw>
                </a:effectLst>
                <a:latin typeface="Garamond" panose="02020404030301010803" pitchFamily="18" charset="0"/>
              </a:defRPr>
            </a:lvl3pPr>
            <a:lvl4pPr indent="347980">
              <a:defRPr sz="6000" b="1">
                <a:solidFill>
                  <a:schemeClr val="tx2"/>
                </a:solidFill>
                <a:effectLst>
                  <a:outerShdw blurRad="38100" dist="38100" dir="2700000" algn="tl">
                    <a:srgbClr val="000000"/>
                  </a:outerShdw>
                </a:effectLst>
                <a:latin typeface="Garamond" panose="02020404030301010803" pitchFamily="18" charset="0"/>
              </a:defRPr>
            </a:lvl4pPr>
            <a:lvl5pPr indent="34798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347980" algn="just" defTabSz="914400" rtl="0" eaLnBrk="1" fontAlgn="base" latinLnBrk="0" hangingPunct="1">
              <a:lnSpc>
                <a:spcPct val="100000"/>
              </a:lnSpc>
              <a:spcBef>
                <a:spcPct val="0"/>
              </a:spcBef>
              <a:spcAft>
                <a:spcPct val="0"/>
              </a:spcAft>
              <a:buClrTx/>
              <a:buSzTx/>
              <a:buFontTx/>
              <a:buNone/>
              <a:defRPr/>
            </a:pPr>
            <a:r>
              <a:rPr kumimoji="0" lang="en-US" altLang="en-US" sz="36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 Định nghĩa đơn vị của điện lượng:</a:t>
            </a:r>
            <a:endParaRPr kumimoji="0" lang="en-US" altLang="en-US" sz="36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13318" name="Rectangle 6"/>
          <p:cNvSpPr>
            <a:spLocks noChangeArrowheads="1"/>
          </p:cNvSpPr>
          <p:nvPr/>
        </p:nvSpPr>
        <p:spPr bwMode="auto">
          <a:xfrm>
            <a:off x="1693545" y="2853055"/>
            <a:ext cx="8782050" cy="30245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1" i="1" u="none" strike="noStrike" kern="1200" cap="none" spc="0" normalizeH="0" baseline="0" noProof="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Culông là điện lượng dịch chuyển qua tiết diện thẳng của dây dẫn trong thời gian 1 giây khi có dòng điện không đổi cường độ 1 ampe chạy qua dây dẫn này. </a:t>
            </a:r>
            <a:endParaRPr kumimoji="0" lang="en-US" altLang="en-US" sz="3600" b="1" i="1" u="none" strike="noStrike" kern="1200" cap="none" spc="0" normalizeH="0" baseline="0" noProof="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strips(downRight)">
                                      <p:cBhvr>
                                        <p:cTn id="7" dur="500"/>
                                        <p:tgtEl>
                                          <p:spTgt spid="1331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314"/>
                                        </p:tgtEl>
                                        <p:attrNameLst>
                                          <p:attrName>style.visibility</p:attrName>
                                        </p:attrNameLst>
                                      </p:cBhvr>
                                      <p:to>
                                        <p:strVal val="visible"/>
                                      </p:to>
                                    </p:set>
                                    <p:animEffect transition="in" filter="strips(downRight)">
                                      <p:cBhvr>
                                        <p:cTn id="12" dur="500"/>
                                        <p:tgtEl>
                                          <p:spTgt spid="1331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3318"/>
                                        </p:tgtEl>
                                        <p:attrNameLst>
                                          <p:attrName>style.visibility</p:attrName>
                                        </p:attrNameLst>
                                      </p:cBhvr>
                                      <p:to>
                                        <p:strVal val="visible"/>
                                      </p:to>
                                    </p:set>
                                    <p:animEffect transition="in" filter="strips(downRight)">
                                      <p:cBhvr>
                                        <p:cTn id="17" dur="500"/>
                                        <p:tgtEl>
                                          <p:spTgt spid="13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ldLvl="0" animBg="1"/>
      <p:bldP spid="13315" grpId="0" bldLvl="0" animBg="1"/>
      <p:bldP spid="13318"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9" name="Rectangle 3"/>
          <p:cNvSpPr>
            <a:spLocks noChangeArrowheads="1"/>
          </p:cNvSpPr>
          <p:nvPr/>
        </p:nvSpPr>
        <p:spPr bwMode="auto">
          <a:xfrm>
            <a:off x="1524000" y="0"/>
            <a:ext cx="3851275"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347980">
              <a:defRPr sz="6000" b="1">
                <a:solidFill>
                  <a:schemeClr val="tx2"/>
                </a:solidFill>
                <a:effectLst>
                  <a:outerShdw blurRad="38100" dist="38100" dir="2700000" algn="tl">
                    <a:srgbClr val="000000"/>
                  </a:outerShdw>
                </a:effectLst>
                <a:latin typeface="Garamond" panose="02020404030301010803" pitchFamily="18" charset="0"/>
              </a:defRPr>
            </a:lvl1pPr>
            <a:lvl2pPr indent="347980">
              <a:defRPr sz="6000" b="1">
                <a:solidFill>
                  <a:schemeClr val="tx2"/>
                </a:solidFill>
                <a:effectLst>
                  <a:outerShdw blurRad="38100" dist="38100" dir="2700000" algn="tl">
                    <a:srgbClr val="000000"/>
                  </a:outerShdw>
                </a:effectLst>
                <a:latin typeface="Garamond" panose="02020404030301010803" pitchFamily="18" charset="0"/>
              </a:defRPr>
            </a:lvl2pPr>
            <a:lvl3pPr indent="347980">
              <a:defRPr sz="6000" b="1">
                <a:solidFill>
                  <a:schemeClr val="tx2"/>
                </a:solidFill>
                <a:effectLst>
                  <a:outerShdw blurRad="38100" dist="38100" dir="2700000" algn="tl">
                    <a:srgbClr val="000000"/>
                  </a:outerShdw>
                </a:effectLst>
                <a:latin typeface="Garamond" panose="02020404030301010803" pitchFamily="18" charset="0"/>
              </a:defRPr>
            </a:lvl3pPr>
            <a:lvl4pPr indent="347980">
              <a:defRPr sz="6000" b="1">
                <a:solidFill>
                  <a:schemeClr val="tx2"/>
                </a:solidFill>
                <a:effectLst>
                  <a:outerShdw blurRad="38100" dist="38100" dir="2700000" algn="tl">
                    <a:srgbClr val="000000"/>
                  </a:outerShdw>
                </a:effectLst>
                <a:latin typeface="Garamond" panose="02020404030301010803" pitchFamily="18" charset="0"/>
              </a:defRPr>
            </a:lvl4pPr>
            <a:lvl5pPr indent="34798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347980" algn="just" defTabSz="914400" rtl="0" eaLnBrk="1" fontAlgn="base" latinLnBrk="0" hangingPunct="1">
              <a:lnSpc>
                <a:spcPct val="100000"/>
              </a:lnSpc>
              <a:spcBef>
                <a:spcPct val="0"/>
              </a:spcBef>
              <a:spcAft>
                <a:spcPct val="0"/>
              </a:spcAft>
              <a:buClrTx/>
              <a:buSzTx/>
              <a:buFontTx/>
              <a:buNone/>
              <a:defRPr/>
            </a:pPr>
            <a:r>
              <a:rPr kumimoji="0" lang="en-US" altLang="en-US" sz="36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 Ví dụ áp dụng:</a:t>
            </a:r>
            <a:endParaRPr kumimoji="0" lang="en-US" altLang="en-US" sz="36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grpSp>
        <p:nvGrpSpPr>
          <p:cNvPr id="14345" name="Group 9"/>
          <p:cNvGrpSpPr/>
          <p:nvPr/>
        </p:nvGrpSpPr>
        <p:grpSpPr>
          <a:xfrm>
            <a:off x="915988" y="765175"/>
            <a:ext cx="10269538" cy="2232025"/>
            <a:chOff x="-383" y="482"/>
            <a:chExt cx="6469" cy="1406"/>
          </a:xfrm>
        </p:grpSpPr>
        <p:sp>
          <p:nvSpPr>
            <p:cNvPr id="14340" name="Rectangle 4"/>
            <p:cNvSpPr>
              <a:spLocks noChangeArrowheads="1"/>
            </p:cNvSpPr>
            <p:nvPr/>
          </p:nvSpPr>
          <p:spPr bwMode="auto">
            <a:xfrm>
              <a:off x="-383" y="482"/>
              <a:ext cx="6469" cy="1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544830">
                <a:defRPr sz="6000" b="1">
                  <a:solidFill>
                    <a:schemeClr val="tx2"/>
                  </a:solidFill>
                  <a:effectLst>
                    <a:outerShdw blurRad="38100" dist="38100" dir="2700000" algn="tl">
                      <a:srgbClr val="000000"/>
                    </a:outerShdw>
                  </a:effectLst>
                  <a:latin typeface="Garamond" panose="02020404030301010803" pitchFamily="18" charset="0"/>
                </a:defRPr>
              </a:lvl1pPr>
              <a:lvl2pPr indent="544830">
                <a:defRPr sz="6000" b="1">
                  <a:solidFill>
                    <a:schemeClr val="tx2"/>
                  </a:solidFill>
                  <a:effectLst>
                    <a:outerShdw blurRad="38100" dist="38100" dir="2700000" algn="tl">
                      <a:srgbClr val="000000"/>
                    </a:outerShdw>
                  </a:effectLst>
                  <a:latin typeface="Garamond" panose="02020404030301010803" pitchFamily="18" charset="0"/>
                </a:defRPr>
              </a:lvl2pPr>
              <a:lvl3pPr indent="544830">
                <a:defRPr sz="6000" b="1">
                  <a:solidFill>
                    <a:schemeClr val="tx2"/>
                  </a:solidFill>
                  <a:effectLst>
                    <a:outerShdw blurRad="38100" dist="38100" dir="2700000" algn="tl">
                      <a:srgbClr val="000000"/>
                    </a:outerShdw>
                  </a:effectLst>
                  <a:latin typeface="Garamond" panose="02020404030301010803" pitchFamily="18" charset="0"/>
                </a:defRPr>
              </a:lvl3pPr>
              <a:lvl4pPr indent="544830">
                <a:defRPr sz="6000" b="1">
                  <a:solidFill>
                    <a:schemeClr val="tx2"/>
                  </a:solidFill>
                  <a:effectLst>
                    <a:outerShdw blurRad="38100" dist="38100" dir="2700000" algn="tl">
                      <a:srgbClr val="000000"/>
                    </a:outerShdw>
                  </a:effectLst>
                  <a:latin typeface="Garamond" panose="02020404030301010803" pitchFamily="18" charset="0"/>
                </a:defRPr>
              </a:lvl4pPr>
              <a:lvl5pPr indent="54483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544830" algn="just" defTabSz="914400" rtl="0" eaLnBrk="1" fontAlgn="base" latinLnBrk="0" hangingPunct="1">
                <a:lnSpc>
                  <a:spcPct val="100000"/>
                </a:lnSpc>
                <a:spcBef>
                  <a:spcPct val="0"/>
                </a:spcBef>
                <a:spcAft>
                  <a:spcPct val="0"/>
                </a:spcAft>
                <a:buClrTx/>
                <a:buSzTx/>
                <a:buFontTx/>
                <a:buNone/>
                <a:defRPr/>
              </a:pPr>
              <a:r>
                <a:rPr kumimoji="0" lang="en-US" altLang="en-US" sz="3600" b="0" i="0" u="none" strike="noStrike" kern="1200" cap="none" spc="0" normalizeH="0" baseline="0" noProof="0" dirty="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  Trong thời gian 2s có một điện lượng 1,50 C dịch chuyển qua tiết diện thẳng của dây tóc một bóng đèn. Tính cường độ dòng điện chạy qua đèn. </a:t>
              </a:r>
              <a:endParaRPr kumimoji="0" lang="en-US" altLang="en-US" sz="3600" b="0" i="0" u="none" strike="noStrike" kern="1200" cap="none" spc="0" normalizeH="0" baseline="0" noProof="0" dirty="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graphicFrame>
          <p:nvGraphicFramePr>
            <p:cNvPr id="13321" name="Object 5"/>
            <p:cNvGraphicFramePr>
              <a:graphicFrameLocks noChangeAspect="1"/>
            </p:cNvGraphicFramePr>
            <p:nvPr/>
          </p:nvGraphicFramePr>
          <p:xfrm>
            <a:off x="340" y="527"/>
            <a:ext cx="453" cy="353"/>
          </p:xfrm>
          <a:graphic>
            <a:graphicData uri="http://schemas.openxmlformats.org/presentationml/2006/ole">
              <mc:AlternateContent xmlns:mc="http://schemas.openxmlformats.org/markup-compatibility/2006">
                <mc:Choice xmlns:v="urn:schemas-microsoft-com:vml" Requires="v">
                  <p:oleObj spid="_x0000_s3082" name="" r:id="rId1" imgW="228600" imgH="177800" progId="Equation.DSMT4">
                    <p:embed/>
                  </p:oleObj>
                </mc:Choice>
                <mc:Fallback>
                  <p:oleObj name="" r:id="rId1" imgW="228600" imgH="177800" progId="Equation.DSMT4">
                    <p:embed/>
                    <p:pic>
                      <p:nvPicPr>
                        <p:cNvPr id="0" name="Picture 3081"/>
                        <p:cNvPicPr/>
                        <p:nvPr/>
                      </p:nvPicPr>
                      <p:blipFill>
                        <a:blip r:embed="rId2"/>
                        <a:stretch>
                          <a:fillRect/>
                        </a:stretch>
                      </p:blipFill>
                      <p:spPr>
                        <a:xfrm>
                          <a:off x="340" y="527"/>
                          <a:ext cx="453" cy="353"/>
                        </a:xfrm>
                        <a:prstGeom prst="rect">
                          <a:avLst/>
                        </a:prstGeom>
                        <a:noFill/>
                        <a:ln w="38100">
                          <a:noFill/>
                          <a:miter/>
                        </a:ln>
                      </p:spPr>
                    </p:pic>
                  </p:oleObj>
                </mc:Fallback>
              </mc:AlternateContent>
            </a:graphicData>
          </a:graphic>
        </p:graphicFrame>
      </p:grpSp>
      <p:sp>
        <p:nvSpPr>
          <p:cNvPr id="14342" name="Rectangle 6"/>
          <p:cNvSpPr>
            <a:spLocks noChangeArrowheads="1"/>
          </p:cNvSpPr>
          <p:nvPr/>
        </p:nvSpPr>
        <p:spPr bwMode="auto">
          <a:xfrm>
            <a:off x="1992313" y="3068638"/>
            <a:ext cx="4968875"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347980">
              <a:defRPr sz="6000" b="1">
                <a:solidFill>
                  <a:schemeClr val="tx2"/>
                </a:solidFill>
                <a:effectLst>
                  <a:outerShdw blurRad="38100" dist="38100" dir="2700000" algn="tl">
                    <a:srgbClr val="000000"/>
                  </a:outerShdw>
                </a:effectLst>
                <a:latin typeface="Garamond" panose="02020404030301010803" pitchFamily="18" charset="0"/>
              </a:defRPr>
            </a:lvl1pPr>
            <a:lvl2pPr indent="347980">
              <a:defRPr sz="6000" b="1">
                <a:solidFill>
                  <a:schemeClr val="tx2"/>
                </a:solidFill>
                <a:effectLst>
                  <a:outerShdw blurRad="38100" dist="38100" dir="2700000" algn="tl">
                    <a:srgbClr val="000000"/>
                  </a:outerShdw>
                </a:effectLst>
                <a:latin typeface="Garamond" panose="02020404030301010803" pitchFamily="18" charset="0"/>
              </a:defRPr>
            </a:lvl2pPr>
            <a:lvl3pPr indent="347980">
              <a:defRPr sz="6000" b="1">
                <a:solidFill>
                  <a:schemeClr val="tx2"/>
                </a:solidFill>
                <a:effectLst>
                  <a:outerShdw blurRad="38100" dist="38100" dir="2700000" algn="tl">
                    <a:srgbClr val="000000"/>
                  </a:outerShdw>
                </a:effectLst>
                <a:latin typeface="Garamond" panose="02020404030301010803" pitchFamily="18" charset="0"/>
              </a:defRPr>
            </a:lvl3pPr>
            <a:lvl4pPr indent="347980">
              <a:defRPr sz="6000" b="1">
                <a:solidFill>
                  <a:schemeClr val="tx2"/>
                </a:solidFill>
                <a:effectLst>
                  <a:outerShdw blurRad="38100" dist="38100" dir="2700000" algn="tl">
                    <a:srgbClr val="000000"/>
                  </a:outerShdw>
                </a:effectLst>
                <a:latin typeface="Garamond" panose="02020404030301010803" pitchFamily="18" charset="0"/>
              </a:defRPr>
            </a:lvl4pPr>
            <a:lvl5pPr indent="34798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347980" algn="just" defTabSz="914400" rtl="0" eaLnBrk="1" fontAlgn="base" latinLnBrk="0" hangingPunct="1">
              <a:lnSpc>
                <a:spcPct val="100000"/>
              </a:lnSpc>
              <a:spcBef>
                <a:spcPct val="0"/>
              </a:spcBef>
              <a:spcAft>
                <a:spcPct val="0"/>
              </a:spcAft>
              <a:buClrTx/>
              <a:buSzTx/>
              <a:buFontTx/>
              <a:buNone/>
              <a:defRPr/>
            </a:pPr>
            <a:r>
              <a:rPr kumimoji="0" lang="en-US" altLang="en-US" sz="3600" b="1" i="0" u="sng"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Hướng dẫn trả lời C3</a:t>
            </a:r>
            <a:r>
              <a:rPr kumimoji="0" lang="en-US" altLang="en-US" sz="36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a:t>
            </a:r>
            <a:endParaRPr kumimoji="0" lang="en-US" altLang="en-US" sz="36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graphicFrame>
        <p:nvGraphicFramePr>
          <p:cNvPr id="14344" name="Object 8"/>
          <p:cNvGraphicFramePr>
            <a:graphicFrameLocks noChangeAspect="1"/>
          </p:cNvGraphicFramePr>
          <p:nvPr/>
        </p:nvGraphicFramePr>
        <p:xfrm>
          <a:off x="3359150" y="4149725"/>
          <a:ext cx="1816100" cy="1235075"/>
        </p:xfrm>
        <a:graphic>
          <a:graphicData uri="http://schemas.openxmlformats.org/presentationml/2006/ole">
            <mc:AlternateContent xmlns:mc="http://schemas.openxmlformats.org/markup-compatibility/2006">
              <mc:Choice xmlns:v="urn:schemas-microsoft-com:vml" Requires="v">
                <p:oleObj spid="_x0000_s3085" name="" r:id="rId3" imgW="482600" imgH="393700" progId="Equation.DSMT4">
                  <p:embed/>
                </p:oleObj>
              </mc:Choice>
              <mc:Fallback>
                <p:oleObj name="" r:id="rId3" imgW="482600" imgH="393700" progId="Equation.DSMT4">
                  <p:embed/>
                  <p:pic>
                    <p:nvPicPr>
                      <p:cNvPr id="0" name="Picture 3084"/>
                      <p:cNvPicPr/>
                      <p:nvPr/>
                    </p:nvPicPr>
                    <p:blipFill>
                      <a:blip r:embed="rId4"/>
                      <a:stretch>
                        <a:fillRect/>
                      </a:stretch>
                    </p:blipFill>
                    <p:spPr>
                      <a:xfrm>
                        <a:off x="3359150" y="4149725"/>
                        <a:ext cx="1816100" cy="1235075"/>
                      </a:xfrm>
                      <a:prstGeom prst="rect">
                        <a:avLst/>
                      </a:prstGeom>
                      <a:noFill/>
                      <a:ln w="38100">
                        <a:noFill/>
                        <a:miter/>
                      </a:ln>
                    </p:spPr>
                  </p:pic>
                </p:oleObj>
              </mc:Fallback>
            </mc:AlternateContent>
          </a:graphicData>
        </a:graphic>
      </p:graphicFrame>
      <p:graphicFrame>
        <p:nvGraphicFramePr>
          <p:cNvPr id="14346" name="Object 10"/>
          <p:cNvGraphicFramePr>
            <a:graphicFrameLocks noChangeAspect="1"/>
          </p:cNvGraphicFramePr>
          <p:nvPr/>
        </p:nvGraphicFramePr>
        <p:xfrm>
          <a:off x="5159375" y="4149725"/>
          <a:ext cx="1979613" cy="1235075"/>
        </p:xfrm>
        <a:graphic>
          <a:graphicData uri="http://schemas.openxmlformats.org/presentationml/2006/ole">
            <mc:AlternateContent xmlns:mc="http://schemas.openxmlformats.org/markup-compatibility/2006">
              <mc:Choice xmlns:v="urn:schemas-microsoft-com:vml" Requires="v">
                <p:oleObj spid="_x0000_s3079" name="" r:id="rId5" imgW="431800" imgH="393700" progId="Equation.3">
                  <p:embed/>
                </p:oleObj>
              </mc:Choice>
              <mc:Fallback>
                <p:oleObj name="" r:id="rId5" imgW="431800" imgH="393700" progId="Equation.3">
                  <p:embed/>
                  <p:pic>
                    <p:nvPicPr>
                      <p:cNvPr id="0" name="Picture 3078"/>
                      <p:cNvPicPr/>
                      <p:nvPr/>
                    </p:nvPicPr>
                    <p:blipFill>
                      <a:blip r:embed="rId6"/>
                      <a:stretch>
                        <a:fillRect/>
                      </a:stretch>
                    </p:blipFill>
                    <p:spPr>
                      <a:xfrm>
                        <a:off x="5159375" y="4149725"/>
                        <a:ext cx="1979613" cy="1235075"/>
                      </a:xfrm>
                      <a:prstGeom prst="rect">
                        <a:avLst/>
                      </a:prstGeom>
                      <a:noFill/>
                      <a:ln w="38100">
                        <a:noFill/>
                        <a:miter/>
                      </a:ln>
                    </p:spPr>
                  </p:pic>
                </p:oleObj>
              </mc:Fallback>
            </mc:AlternateContent>
          </a:graphicData>
        </a:graphic>
      </p:graphicFrame>
      <p:graphicFrame>
        <p:nvGraphicFramePr>
          <p:cNvPr id="33799" name="Object 11"/>
          <p:cNvGraphicFramePr>
            <a:graphicFrameLocks noChangeAspect="1"/>
          </p:cNvGraphicFramePr>
          <p:nvPr/>
        </p:nvGraphicFramePr>
        <p:xfrm>
          <a:off x="7104063" y="4437063"/>
          <a:ext cx="2087562" cy="677862"/>
        </p:xfrm>
        <a:graphic>
          <a:graphicData uri="http://schemas.openxmlformats.org/presentationml/2006/ole">
            <mc:AlternateContent xmlns:mc="http://schemas.openxmlformats.org/markup-compatibility/2006">
              <mc:Choice xmlns:v="urn:schemas-microsoft-com:vml" Requires="v">
                <p:oleObj spid="_x0000_s3083" name="" r:id="rId7" imgW="622300" imgH="215900" progId="Equation.DSMT4">
                  <p:embed/>
                </p:oleObj>
              </mc:Choice>
              <mc:Fallback>
                <p:oleObj name="" r:id="rId7" imgW="622300" imgH="215900" progId="Equation.DSMT4">
                  <p:embed/>
                  <p:pic>
                    <p:nvPicPr>
                      <p:cNvPr id="0" name="Picture 3082"/>
                      <p:cNvPicPr/>
                      <p:nvPr/>
                    </p:nvPicPr>
                    <p:blipFill>
                      <a:blip r:embed="rId8"/>
                      <a:stretch>
                        <a:fillRect/>
                      </a:stretch>
                    </p:blipFill>
                    <p:spPr>
                      <a:xfrm>
                        <a:off x="7104063" y="4437063"/>
                        <a:ext cx="2087562" cy="677862"/>
                      </a:xfrm>
                      <a:prstGeom prst="rect">
                        <a:avLst/>
                      </a:prstGeom>
                      <a:no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strips(downRight)">
                                      <p:cBhvr>
                                        <p:cTn id="7" dur="500"/>
                                        <p:tgtEl>
                                          <p:spTgt spid="1433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14345"/>
                                        </p:tgtEl>
                                        <p:attrNameLst>
                                          <p:attrName>style.visibility</p:attrName>
                                        </p:attrNameLst>
                                      </p:cBhvr>
                                      <p:to>
                                        <p:strVal val="visible"/>
                                      </p:to>
                                    </p:set>
                                    <p:animEffect transition="in" filter="strips(downRight)">
                                      <p:cBhvr>
                                        <p:cTn id="12" dur="500"/>
                                        <p:tgtEl>
                                          <p:spTgt spid="1434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342"/>
                                        </p:tgtEl>
                                        <p:attrNameLst>
                                          <p:attrName>style.visibility</p:attrName>
                                        </p:attrNameLst>
                                      </p:cBhvr>
                                      <p:to>
                                        <p:strVal val="visible"/>
                                      </p:to>
                                    </p:set>
                                    <p:animEffect transition="in" filter="strips(downRight)">
                                      <p:cBhvr>
                                        <p:cTn id="17" dur="500"/>
                                        <p:tgtEl>
                                          <p:spTgt spid="14342"/>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14344"/>
                                        </p:tgtEl>
                                        <p:attrNameLst>
                                          <p:attrName>style.visibility</p:attrName>
                                        </p:attrNameLst>
                                      </p:cBhvr>
                                      <p:to>
                                        <p:strVal val="visible"/>
                                      </p:to>
                                    </p:set>
                                    <p:animEffect transition="in" filter="strips(downRight)">
                                      <p:cBhvr>
                                        <p:cTn id="22" dur="500"/>
                                        <p:tgtEl>
                                          <p:spTgt spid="14344"/>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14346"/>
                                        </p:tgtEl>
                                        <p:attrNameLst>
                                          <p:attrName>style.visibility</p:attrName>
                                        </p:attrNameLst>
                                      </p:cBhvr>
                                      <p:to>
                                        <p:strVal val="visible"/>
                                      </p:to>
                                    </p:set>
                                    <p:animEffect transition="in" filter="strips(downRight)">
                                      <p:cBhvr>
                                        <p:cTn id="27" dur="500"/>
                                        <p:tgtEl>
                                          <p:spTgt spid="1434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3799"/>
                                        </p:tgtEl>
                                        <p:attrNameLst>
                                          <p:attrName>style.visibility</p:attrName>
                                        </p:attrNameLst>
                                      </p:cBhvr>
                                      <p:to>
                                        <p:strVal val="visible"/>
                                      </p:to>
                                    </p:set>
                                    <p:animEffect transition="in" filter="wipe(down)">
                                      <p:cBhvr>
                                        <p:cTn id="32" dur="1000"/>
                                        <p:tgtEl>
                                          <p:spTgt spid="337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ldLvl="0" animBg="1"/>
      <p:bldP spid="14342"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2"/>
          <p:cNvSpPr>
            <a:spLocks noChangeArrowheads="1"/>
          </p:cNvSpPr>
          <p:nvPr/>
        </p:nvSpPr>
        <p:spPr bwMode="auto">
          <a:xfrm>
            <a:off x="3973513" y="188913"/>
            <a:ext cx="3851275"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347980">
              <a:defRPr sz="6000" b="1">
                <a:solidFill>
                  <a:schemeClr val="tx2"/>
                </a:solidFill>
                <a:effectLst>
                  <a:outerShdw blurRad="38100" dist="38100" dir="2700000" algn="tl">
                    <a:srgbClr val="000000"/>
                  </a:outerShdw>
                </a:effectLst>
                <a:latin typeface="Garamond" panose="02020404030301010803" pitchFamily="18" charset="0"/>
              </a:defRPr>
            </a:lvl1pPr>
            <a:lvl2pPr indent="347980">
              <a:defRPr sz="6000" b="1">
                <a:solidFill>
                  <a:schemeClr val="tx2"/>
                </a:solidFill>
                <a:effectLst>
                  <a:outerShdw blurRad="38100" dist="38100" dir="2700000" algn="tl">
                    <a:srgbClr val="000000"/>
                  </a:outerShdw>
                </a:effectLst>
                <a:latin typeface="Garamond" panose="02020404030301010803" pitchFamily="18" charset="0"/>
              </a:defRPr>
            </a:lvl2pPr>
            <a:lvl3pPr indent="347980">
              <a:defRPr sz="6000" b="1">
                <a:solidFill>
                  <a:schemeClr val="tx2"/>
                </a:solidFill>
                <a:effectLst>
                  <a:outerShdw blurRad="38100" dist="38100" dir="2700000" algn="tl">
                    <a:srgbClr val="000000"/>
                  </a:outerShdw>
                </a:effectLst>
                <a:latin typeface="Garamond" panose="02020404030301010803" pitchFamily="18" charset="0"/>
              </a:defRPr>
            </a:lvl3pPr>
            <a:lvl4pPr indent="347980">
              <a:defRPr sz="6000" b="1">
                <a:solidFill>
                  <a:schemeClr val="tx2"/>
                </a:solidFill>
                <a:effectLst>
                  <a:outerShdw blurRad="38100" dist="38100" dir="2700000" algn="tl">
                    <a:srgbClr val="000000"/>
                  </a:outerShdw>
                </a:effectLst>
                <a:latin typeface="Garamond" panose="02020404030301010803" pitchFamily="18" charset="0"/>
              </a:defRPr>
            </a:lvl4pPr>
            <a:lvl5pPr indent="34798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347980" algn="ctr" defTabSz="914400" rtl="0" eaLnBrk="1" fontAlgn="base" latinLnBrk="0" hangingPunct="1">
              <a:lnSpc>
                <a:spcPct val="100000"/>
              </a:lnSpc>
              <a:spcBef>
                <a:spcPct val="0"/>
              </a:spcBef>
              <a:spcAft>
                <a:spcPct val="0"/>
              </a:spcAft>
              <a:buClrTx/>
              <a:buSzTx/>
              <a:buFontTx/>
              <a:buNone/>
              <a:defRPr/>
            </a:pPr>
            <a:r>
              <a:rPr kumimoji="0" lang="en-US" altLang="en-US" sz="36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 Ví dụ áp dụng:</a:t>
            </a:r>
            <a:endParaRPr kumimoji="0" lang="en-US" altLang="en-US" sz="36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grpSp>
        <p:nvGrpSpPr>
          <p:cNvPr id="14339" name="Group 3"/>
          <p:cNvGrpSpPr/>
          <p:nvPr/>
        </p:nvGrpSpPr>
        <p:grpSpPr>
          <a:xfrm>
            <a:off x="1214438" y="836613"/>
            <a:ext cx="9748838" cy="3281362"/>
            <a:chOff x="-150" y="343"/>
            <a:chExt cx="6141" cy="1505"/>
          </a:xfrm>
        </p:grpSpPr>
        <p:sp>
          <p:nvSpPr>
            <p:cNvPr id="15364" name="Rectangle 4"/>
            <p:cNvSpPr>
              <a:spLocks noChangeArrowheads="1"/>
            </p:cNvSpPr>
            <p:nvPr/>
          </p:nvSpPr>
          <p:spPr bwMode="auto">
            <a:xfrm>
              <a:off x="-150" y="442"/>
              <a:ext cx="6141" cy="1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544830">
                <a:defRPr sz="6000" b="1">
                  <a:solidFill>
                    <a:schemeClr val="tx2"/>
                  </a:solidFill>
                  <a:effectLst>
                    <a:outerShdw blurRad="38100" dist="38100" dir="2700000" algn="tl">
                      <a:srgbClr val="000000"/>
                    </a:outerShdw>
                  </a:effectLst>
                  <a:latin typeface="Garamond" panose="02020404030301010803" pitchFamily="18" charset="0"/>
                </a:defRPr>
              </a:lvl1pPr>
              <a:lvl2pPr indent="544830">
                <a:defRPr sz="6000" b="1">
                  <a:solidFill>
                    <a:schemeClr val="tx2"/>
                  </a:solidFill>
                  <a:effectLst>
                    <a:outerShdw blurRad="38100" dist="38100" dir="2700000" algn="tl">
                      <a:srgbClr val="000000"/>
                    </a:outerShdw>
                  </a:effectLst>
                  <a:latin typeface="Garamond" panose="02020404030301010803" pitchFamily="18" charset="0"/>
                </a:defRPr>
              </a:lvl2pPr>
              <a:lvl3pPr indent="544830">
                <a:defRPr sz="6000" b="1">
                  <a:solidFill>
                    <a:schemeClr val="tx2"/>
                  </a:solidFill>
                  <a:effectLst>
                    <a:outerShdw blurRad="38100" dist="38100" dir="2700000" algn="tl">
                      <a:srgbClr val="000000"/>
                    </a:outerShdw>
                  </a:effectLst>
                  <a:latin typeface="Garamond" panose="02020404030301010803" pitchFamily="18" charset="0"/>
                </a:defRPr>
              </a:lvl3pPr>
              <a:lvl4pPr indent="544830">
                <a:defRPr sz="6000" b="1">
                  <a:solidFill>
                    <a:schemeClr val="tx2"/>
                  </a:solidFill>
                  <a:effectLst>
                    <a:outerShdw blurRad="38100" dist="38100" dir="2700000" algn="tl">
                      <a:srgbClr val="000000"/>
                    </a:outerShdw>
                  </a:effectLst>
                  <a:latin typeface="Garamond" panose="02020404030301010803" pitchFamily="18" charset="0"/>
                </a:defRPr>
              </a:lvl4pPr>
              <a:lvl5pPr indent="54483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0" i="0" u="none" strike="noStrike" kern="1200" cap="none" spc="0" normalizeH="0" baseline="0" noProof="0" dirty="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    Dòng điện không đổi chạy qua một dây dẫn bằng kim loại có cường độ là 1A. Tính số êlectron dịch chuyển qua tiết diện thẳng của dây dẫn này trong khoảng thời gian 1s. </a:t>
              </a:r>
              <a:endParaRPr kumimoji="0" lang="en-US" altLang="en-US" sz="3600" b="0" i="0" u="none" strike="noStrike" kern="1200" cap="none" spc="0" normalizeH="0" baseline="0" noProof="0" dirty="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graphicFrame>
          <p:nvGraphicFramePr>
            <p:cNvPr id="14342" name="Object 5"/>
            <p:cNvGraphicFramePr>
              <a:graphicFrameLocks noChangeAspect="1"/>
            </p:cNvGraphicFramePr>
            <p:nvPr/>
          </p:nvGraphicFramePr>
          <p:xfrm>
            <a:off x="340" y="343"/>
            <a:ext cx="453" cy="353"/>
          </p:xfrm>
          <a:graphic>
            <a:graphicData uri="http://schemas.openxmlformats.org/presentationml/2006/ole">
              <mc:AlternateContent xmlns:mc="http://schemas.openxmlformats.org/markup-compatibility/2006">
                <mc:Choice xmlns:v="urn:schemas-microsoft-com:vml" Requires="v">
                  <p:oleObj spid="_x0000_s3084" name="" r:id="rId1" imgW="228600" imgH="177800" progId="Equation.DSMT4">
                    <p:embed/>
                  </p:oleObj>
                </mc:Choice>
                <mc:Fallback>
                  <p:oleObj name="" r:id="rId1" imgW="228600" imgH="177800" progId="Equation.DSMT4">
                    <p:embed/>
                    <p:pic>
                      <p:nvPicPr>
                        <p:cNvPr id="0" name="Picture 3083"/>
                        <p:cNvPicPr/>
                        <p:nvPr/>
                      </p:nvPicPr>
                      <p:blipFill>
                        <a:blip r:embed="rId2"/>
                        <a:stretch>
                          <a:fillRect/>
                        </a:stretch>
                      </p:blipFill>
                      <p:spPr>
                        <a:xfrm>
                          <a:off x="340" y="343"/>
                          <a:ext cx="453" cy="353"/>
                        </a:xfrm>
                        <a:prstGeom prst="rect">
                          <a:avLst/>
                        </a:prstGeom>
                        <a:noFill/>
                        <a:ln w="38100">
                          <a:noFill/>
                          <a:miter/>
                        </a:ln>
                      </p:spPr>
                    </p:pic>
                  </p:oleObj>
                </mc:Fallback>
              </mc:AlternateContent>
            </a:graphicData>
          </a:graphic>
        </p:graphicFrame>
      </p:grpSp>
      <p:graphicFrame>
        <p:nvGraphicFramePr>
          <p:cNvPr id="15367" name="Object 7"/>
          <p:cNvGraphicFramePr>
            <a:graphicFrameLocks noChangeAspect="1"/>
          </p:cNvGraphicFramePr>
          <p:nvPr/>
        </p:nvGraphicFramePr>
        <p:xfrm>
          <a:off x="3317875" y="4581525"/>
          <a:ext cx="6162675" cy="1235075"/>
        </p:xfrm>
        <a:graphic>
          <a:graphicData uri="http://schemas.openxmlformats.org/presentationml/2006/ole">
            <mc:AlternateContent xmlns:mc="http://schemas.openxmlformats.org/markup-compatibility/2006">
              <mc:Choice xmlns:v="urn:schemas-microsoft-com:vml" Requires="v">
                <p:oleObj spid="_x0000_s3080" name="" r:id="rId3" imgW="1637665" imgH="393700" progId="Equation.3">
                  <p:embed/>
                </p:oleObj>
              </mc:Choice>
              <mc:Fallback>
                <p:oleObj name="" r:id="rId3" imgW="1637665" imgH="393700" progId="Equation.3">
                  <p:embed/>
                  <p:pic>
                    <p:nvPicPr>
                      <p:cNvPr id="0" name="Picture 3079"/>
                      <p:cNvPicPr/>
                      <p:nvPr/>
                    </p:nvPicPr>
                    <p:blipFill>
                      <a:blip r:embed="rId4"/>
                      <a:stretch>
                        <a:fillRect/>
                      </a:stretch>
                    </p:blipFill>
                    <p:spPr>
                      <a:xfrm>
                        <a:off x="3317875" y="4581525"/>
                        <a:ext cx="6162675" cy="1235075"/>
                      </a:xfrm>
                      <a:prstGeom prst="rect">
                        <a:avLst/>
                      </a:prstGeom>
                      <a:solidFill>
                        <a:schemeClr val="tx1"/>
                      </a:solid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367"/>
                                        </p:tgtEl>
                                        <p:attrNameLst>
                                          <p:attrName>style.visibility</p:attrName>
                                        </p:attrNameLst>
                                      </p:cBhvr>
                                      <p:to>
                                        <p:strVal val="visible"/>
                                      </p:to>
                                    </p:set>
                                    <p:animEffect transition="in" filter="fade">
                                      <p:cBhvr>
                                        <p:cTn id="7" dur="500"/>
                                        <p:tgtEl>
                                          <p:spTgt spid="15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7" name="Chỗ dành sẵn cho Nội dung 2"/>
          <p:cNvSpPr>
            <a:spLocks noGrp="1"/>
          </p:cNvSpPr>
          <p:nvPr>
            <p:ph idx="1"/>
          </p:nvPr>
        </p:nvSpPr>
        <p:spPr>
          <a:xfrm>
            <a:off x="1631950" y="44450"/>
            <a:ext cx="8928100" cy="936625"/>
          </a:xfrm>
        </p:spPr>
        <p:txBody>
          <a:bodyPr vert="horz" wrap="square" lIns="91440" tIns="45720" rIns="91440" bIns="45720" numCol="1" rtlCol="0" anchor="t" anchorCtr="0" compatLnSpc="1"/>
          <a:p>
            <a:pPr algn="just" eaLnBrk="1" hangingPunct="1">
              <a:lnSpc>
                <a:spcPct val="90000"/>
              </a:lnSpc>
            </a:pPr>
            <a:r>
              <a:rPr lang="en-US" altLang="en-US" sz="3000" b="1" dirty="0">
                <a:latin typeface="Times New Roman" panose="02020603050405020304" pitchFamily="18" charset="0"/>
                <a:cs typeface="Times New Roman" panose="02020603050405020304" pitchFamily="18" charset="0"/>
              </a:rPr>
              <a:t>Ghép nội dung ở cột bên trái với nội dung ở cột bên phải để được câu ĐÚNG:</a:t>
            </a:r>
            <a:endParaRPr lang="en-US" altLang="en-US" sz="3000" b="1" dirty="0">
              <a:latin typeface="Times New Roman" panose="02020603050405020304" pitchFamily="18" charset="0"/>
              <a:ea typeface="Times New Roman" panose="02020603050405020304" pitchFamily="18" charset="0"/>
            </a:endParaRPr>
          </a:p>
        </p:txBody>
      </p:sp>
      <p:graphicFrame>
        <p:nvGraphicFramePr>
          <p:cNvPr id="15363" name="Table 15362"/>
          <p:cNvGraphicFramePr/>
          <p:nvPr/>
        </p:nvGraphicFramePr>
        <p:xfrm>
          <a:off x="819150" y="1052830"/>
          <a:ext cx="10279380" cy="5638800"/>
        </p:xfrm>
        <a:graphic>
          <a:graphicData uri="http://schemas.openxmlformats.org/drawingml/2006/table">
            <a:tbl>
              <a:tblPr/>
              <a:tblGrid>
                <a:gridCol w="5139690"/>
                <a:gridCol w="5139690"/>
              </a:tblGrid>
              <a:tr h="49688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Garamond" panose="02020404030301010803"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5pPr>
                    </a:lstStyle>
                    <a:p>
                      <a:pPr marL="342900" lvl="0" indent="-342900" eaLnBrk="1" hangingPunct="1">
                        <a:buAutoNum type="arabicPeriod"/>
                      </a:pPr>
                      <a:r>
                        <a:rPr sz="2800" b="1" dirty="0">
                          <a:solidFill>
                            <a:srgbClr val="00FF00"/>
                          </a:solidFill>
                          <a:latin typeface="Times New Roman" panose="02020603050405020304" pitchFamily="18" charset="0"/>
                          <a:cs typeface="Times New Roman" panose="02020603050405020304" pitchFamily="18" charset="0"/>
                        </a:rPr>
                        <a:t>Dòng điện l</a:t>
                      </a:r>
                      <a:r>
                        <a:rPr sz="2800" b="1" dirty="0">
                          <a:solidFill>
                            <a:srgbClr val="00FF00"/>
                          </a:solidFill>
                          <a:latin typeface="Times New Roman" panose="02020603050405020304" pitchFamily="18" charset="0"/>
                          <a:ea typeface="Times New Roman" panose="02020603050405020304" pitchFamily="18" charset="0"/>
                        </a:rPr>
                        <a:t>à</a:t>
                      </a:r>
                      <a:endParaRPr sz="2800" b="1" dirty="0">
                        <a:solidFill>
                          <a:srgbClr val="00FF00"/>
                        </a:solidFill>
                        <a:latin typeface="Times New Roman" panose="02020603050405020304" pitchFamily="18" charset="0"/>
                        <a:cs typeface="Times New Roman" panose="02020603050405020304" pitchFamily="18" charset="0"/>
                      </a:endParaRPr>
                    </a:p>
                    <a:p>
                      <a:pPr marL="342900" lvl="0" indent="-342900" eaLnBrk="1" hangingPunct="1">
                        <a:buAutoNum type="arabicPeriod"/>
                      </a:pPr>
                      <a:r>
                        <a:rPr sz="2800" b="1" dirty="0">
                          <a:solidFill>
                            <a:srgbClr val="00FF00"/>
                          </a:solidFill>
                          <a:latin typeface="Times New Roman" panose="02020603050405020304" pitchFamily="18" charset="0"/>
                          <a:cs typeface="Times New Roman" panose="02020603050405020304" pitchFamily="18" charset="0"/>
                        </a:rPr>
                        <a:t>Quy ước chiều dòng điện</a:t>
                      </a:r>
                      <a:endParaRPr sz="2800" b="1" dirty="0">
                        <a:solidFill>
                          <a:srgbClr val="00FF00"/>
                        </a:solidFill>
                        <a:latin typeface="Times New Roman" panose="02020603050405020304" pitchFamily="18" charset="0"/>
                        <a:cs typeface="Times New Roman" panose="02020603050405020304" pitchFamily="18" charset="0"/>
                      </a:endParaRPr>
                    </a:p>
                    <a:p>
                      <a:pPr marL="342900" lvl="0" indent="-342900" eaLnBrk="1" hangingPunct="1">
                        <a:buAutoNum type="arabicPeriod"/>
                      </a:pPr>
                      <a:r>
                        <a:rPr sz="2800" b="1" dirty="0">
                          <a:solidFill>
                            <a:srgbClr val="00FF00"/>
                          </a:solidFill>
                          <a:latin typeface="Times New Roman" panose="02020603050405020304" pitchFamily="18" charset="0"/>
                          <a:cs typeface="Times New Roman" panose="02020603050405020304" pitchFamily="18" charset="0"/>
                        </a:rPr>
                        <a:t>Đo cường độ dòng điện bằng.</a:t>
                      </a:r>
                      <a:endParaRPr sz="2800" b="1" dirty="0">
                        <a:solidFill>
                          <a:srgbClr val="00FF00"/>
                        </a:solidFill>
                        <a:latin typeface="Times New Roman" panose="02020603050405020304" pitchFamily="18" charset="0"/>
                        <a:cs typeface="Times New Roman" panose="02020603050405020304" pitchFamily="18" charset="0"/>
                      </a:endParaRPr>
                    </a:p>
                    <a:p>
                      <a:pPr marL="342900" lvl="0" indent="-342900" eaLnBrk="1" hangingPunct="1">
                        <a:buAutoNum type="arabicPeriod"/>
                      </a:pPr>
                      <a:r>
                        <a:rPr sz="2800" b="1" dirty="0">
                          <a:solidFill>
                            <a:srgbClr val="00FF00"/>
                          </a:solidFill>
                          <a:latin typeface="Times New Roman" panose="02020603050405020304" pitchFamily="18" charset="0"/>
                          <a:cs typeface="Times New Roman" panose="02020603050405020304" pitchFamily="18" charset="0"/>
                        </a:rPr>
                        <a:t>Dòng điện không đổi</a:t>
                      </a:r>
                      <a:endParaRPr sz="2800" b="1" dirty="0">
                        <a:solidFill>
                          <a:srgbClr val="00FF00"/>
                        </a:solidFill>
                        <a:latin typeface="Times New Roman" panose="02020603050405020304" pitchFamily="18" charset="0"/>
                        <a:cs typeface="Times New Roman" panose="02020603050405020304" pitchFamily="18" charset="0"/>
                      </a:endParaRPr>
                    </a:p>
                    <a:p>
                      <a:pPr marL="342900" lvl="0" indent="-342900" eaLnBrk="1" hangingPunct="1">
                        <a:buAutoNum type="arabicPeriod"/>
                      </a:pPr>
                      <a:r>
                        <a:rPr sz="2800" b="1" dirty="0">
                          <a:solidFill>
                            <a:srgbClr val="00FF00"/>
                          </a:solidFill>
                          <a:latin typeface="Times New Roman" panose="02020603050405020304" pitchFamily="18" charset="0"/>
                          <a:cs typeface="Times New Roman" panose="02020603050405020304" pitchFamily="18" charset="0"/>
                        </a:rPr>
                        <a:t>Dòng điện trong kim loại</a:t>
                      </a:r>
                      <a:endParaRPr sz="2800" b="1" dirty="0">
                        <a:solidFill>
                          <a:srgbClr val="00FF00"/>
                        </a:solidFill>
                        <a:latin typeface="Times New Roman" panose="02020603050405020304" pitchFamily="18" charset="0"/>
                        <a:cs typeface="Times New Roman" panose="02020603050405020304" pitchFamily="18" charset="0"/>
                      </a:endParaRPr>
                    </a:p>
                    <a:p>
                      <a:pPr marL="342900" lvl="0" indent="-342900" eaLnBrk="1" hangingPunct="1">
                        <a:buAutoNum type="arabicPeriod"/>
                      </a:pPr>
                      <a:r>
                        <a:rPr sz="2800" b="1" dirty="0">
                          <a:solidFill>
                            <a:srgbClr val="00FF00"/>
                          </a:solidFill>
                          <a:latin typeface="Times New Roman" panose="02020603050405020304" pitchFamily="18" charset="0"/>
                          <a:cs typeface="Times New Roman" panose="02020603050405020304" pitchFamily="18" charset="0"/>
                        </a:rPr>
                        <a:t>Công thức tính cường độ của dòng điện không đổi.</a:t>
                      </a:r>
                      <a:endParaRPr sz="2800" b="1" dirty="0">
                        <a:solidFill>
                          <a:srgbClr val="00FF00"/>
                        </a:solidFill>
                        <a:latin typeface="Times New Roman" panose="02020603050405020304" pitchFamily="18" charset="0"/>
                        <a:cs typeface="Times New Roman" panose="02020603050405020304" pitchFamily="18" charset="0"/>
                      </a:endParaRPr>
                    </a:p>
                    <a:p>
                      <a:pPr marL="342900" lvl="0" indent="-342900" eaLnBrk="1" hangingPunct="1">
                        <a:buAutoNum type="arabicPeriod"/>
                      </a:pPr>
                      <a:r>
                        <a:rPr sz="2800" b="1" dirty="0">
                          <a:solidFill>
                            <a:srgbClr val="00FF00"/>
                          </a:solidFill>
                          <a:latin typeface="Times New Roman" panose="02020603050405020304" pitchFamily="18" charset="0"/>
                          <a:cs typeface="Times New Roman" panose="02020603050405020304" pitchFamily="18" charset="0"/>
                        </a:rPr>
                        <a:t>Cường độ dòng điện cho biết</a:t>
                      </a:r>
                      <a:endParaRPr sz="2800" b="1" dirty="0">
                        <a:solidFill>
                          <a:srgbClr val="00FF00"/>
                        </a:solidFill>
                        <a:latin typeface="Times New Roman" panose="02020603050405020304" pitchFamily="18" charset="0"/>
                        <a:cs typeface="Times New Roman" panose="02020603050405020304" pitchFamily="18" charset="0"/>
                      </a:endParaRPr>
                    </a:p>
                    <a:p>
                      <a:pPr marL="342900" lvl="0" indent="-342900" eaLnBrk="1" hangingPunct="1">
                        <a:buAutoNum type="arabicPeriod"/>
                      </a:pPr>
                      <a:r>
                        <a:rPr sz="2800" b="1" dirty="0">
                          <a:solidFill>
                            <a:srgbClr val="00FF00"/>
                          </a:solidFill>
                          <a:latin typeface="Times New Roman" panose="02020603050405020304" pitchFamily="18" charset="0"/>
                          <a:cs typeface="Times New Roman" panose="02020603050405020304" pitchFamily="18" charset="0"/>
                        </a:rPr>
                        <a:t>Đơn vị đo cường độ dòng điện l</a:t>
                      </a:r>
                      <a:r>
                        <a:rPr sz="2800" b="1" dirty="0">
                          <a:solidFill>
                            <a:srgbClr val="00FF00"/>
                          </a:solidFill>
                          <a:latin typeface="Times New Roman" panose="02020603050405020304" pitchFamily="18" charset="0"/>
                          <a:ea typeface="Times New Roman" panose="02020603050405020304" pitchFamily="18" charset="0"/>
                        </a:rPr>
                        <a:t>à</a:t>
                      </a:r>
                      <a:endParaRPr lang="en-US" sz="2800" b="1" dirty="0">
                        <a:solidFill>
                          <a:srgbClr val="00FF00"/>
                        </a:solidFill>
                        <a:latin typeface="Times New Roman" panose="02020603050405020304" pitchFamily="18" charset="0"/>
                        <a:ea typeface="Times New Roman" panose="02020603050405020304" pitchFamily="18" charset="0"/>
                      </a:endParaRPr>
                    </a:p>
                  </a:txBody>
                  <a:tcPr marL="91444" marR="91444" marT="45725" marB="4572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38100" cap="flat" cmpd="sng">
                      <a:solidFill>
                        <a:schemeClr val="tx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Garamond" panose="02020404030301010803"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5pPr>
                    </a:lstStyle>
                    <a:p>
                      <a:pPr marL="342900" lvl="0" indent="-342900" eaLnBrk="1" hangingPunct="1">
                        <a:buAutoNum type="alphaUcPeriod"/>
                      </a:pPr>
                      <a:r>
                        <a:rPr lang="en-US" altLang="en-US" sz="2800" b="1" dirty="0">
                          <a:solidFill>
                            <a:schemeClr val="tx2"/>
                          </a:solidFill>
                          <a:latin typeface="Times New Roman" panose="02020603050405020304" pitchFamily="18" charset="0"/>
                          <a:cs typeface="Times New Roman" panose="02020603050405020304" pitchFamily="18" charset="0"/>
                        </a:rPr>
                        <a:t> dòng các điện tích dịch chuyển có hướng.</a:t>
                      </a:r>
                      <a:endParaRPr lang="en-US" altLang="en-US" sz="2800" b="1" dirty="0">
                        <a:solidFill>
                          <a:schemeClr val="tx2"/>
                        </a:solidFill>
                        <a:latin typeface="Times New Roman" panose="02020603050405020304" pitchFamily="18" charset="0"/>
                        <a:cs typeface="Times New Roman" panose="02020603050405020304" pitchFamily="18" charset="0"/>
                      </a:endParaRPr>
                    </a:p>
                    <a:p>
                      <a:pPr marL="342900" lvl="0" indent="-342900" eaLnBrk="1" hangingPunct="1">
                        <a:buAutoNum type="alphaUcPeriod"/>
                      </a:pPr>
                      <a:r>
                        <a:rPr lang="en-US" altLang="en-US" sz="2800" b="1" dirty="0">
                          <a:solidFill>
                            <a:schemeClr val="tx2"/>
                          </a:solidFill>
                          <a:latin typeface="Times New Roman" panose="02020603050405020304" pitchFamily="18" charset="0"/>
                          <a:cs typeface="Times New Roman" panose="02020603050405020304" pitchFamily="18" charset="0"/>
                        </a:rPr>
                        <a:t> có chiều v</a:t>
                      </a:r>
                      <a:r>
                        <a:rPr lang="en-US" altLang="en-US" sz="2800" b="1" dirty="0">
                          <a:solidFill>
                            <a:schemeClr val="tx2"/>
                          </a:solidFill>
                          <a:latin typeface="Times New Roman" panose="02020603050405020304" pitchFamily="18" charset="0"/>
                          <a:ea typeface="Times New Roman" panose="02020603050405020304" pitchFamily="18" charset="0"/>
                        </a:rPr>
                        <a:t>à</a:t>
                      </a:r>
                      <a:r>
                        <a:rPr lang="en-US" altLang="en-US" sz="2800" b="1" dirty="0">
                          <a:solidFill>
                            <a:schemeClr val="tx2"/>
                          </a:solidFill>
                          <a:latin typeface="Times New Roman" panose="02020603050405020304" pitchFamily="18" charset="0"/>
                          <a:cs typeface="Times New Roman" panose="02020603050405020304" pitchFamily="18" charset="0"/>
                        </a:rPr>
                        <a:t> cường độ không đổi theo thời gian</a:t>
                      </a:r>
                      <a:endParaRPr lang="en-US" altLang="en-US" sz="2800" b="1" dirty="0">
                        <a:solidFill>
                          <a:schemeClr val="tx2"/>
                        </a:solidFill>
                        <a:latin typeface="Times New Roman" panose="02020603050405020304" pitchFamily="18" charset="0"/>
                        <a:cs typeface="Times New Roman" panose="02020603050405020304" pitchFamily="18" charset="0"/>
                      </a:endParaRPr>
                    </a:p>
                    <a:p>
                      <a:pPr marL="342900" lvl="0" indent="-342900" eaLnBrk="1" hangingPunct="1">
                        <a:buAutoNum type="alphaUcPeriod"/>
                      </a:pPr>
                      <a:r>
                        <a:rPr lang="en-US" altLang="en-US" sz="2800" b="1" dirty="0">
                          <a:solidFill>
                            <a:schemeClr val="tx2"/>
                          </a:solidFill>
                          <a:latin typeface="Times New Roman" panose="02020603050405020304" pitchFamily="18" charset="0"/>
                          <a:cs typeface="Times New Roman" panose="02020603050405020304" pitchFamily="18" charset="0"/>
                        </a:rPr>
                        <a:t> Dòng các electron chuyển động có hướng.</a:t>
                      </a:r>
                      <a:endParaRPr lang="en-US" altLang="en-US" sz="2800" b="1" dirty="0">
                        <a:solidFill>
                          <a:schemeClr val="tx2"/>
                        </a:solidFill>
                        <a:latin typeface="Times New Roman" panose="02020603050405020304" pitchFamily="18" charset="0"/>
                        <a:cs typeface="Times New Roman" panose="02020603050405020304" pitchFamily="18" charset="0"/>
                      </a:endParaRPr>
                    </a:p>
                    <a:p>
                      <a:pPr marL="342900" lvl="0" indent="-342900" eaLnBrk="1" hangingPunct="1">
                        <a:buAutoNum type="alphaUcPeriod"/>
                      </a:pPr>
                      <a:r>
                        <a:rPr lang="en-US" altLang="en-US" sz="2800" b="1" dirty="0">
                          <a:solidFill>
                            <a:schemeClr val="tx2"/>
                          </a:solidFill>
                          <a:latin typeface="Times New Roman" panose="02020603050405020304" pitchFamily="18" charset="0"/>
                          <a:cs typeface="Times New Roman" panose="02020603050405020304" pitchFamily="18" charset="0"/>
                        </a:rPr>
                        <a:t> </a:t>
                      </a:r>
                      <a:endParaRPr lang="en-US" altLang="en-US" sz="2800" b="1" dirty="0">
                        <a:solidFill>
                          <a:schemeClr val="tx2"/>
                        </a:solidFill>
                        <a:latin typeface="Times New Roman" panose="02020603050405020304" pitchFamily="18" charset="0"/>
                        <a:cs typeface="Times New Roman" panose="02020603050405020304" pitchFamily="18" charset="0"/>
                      </a:endParaRPr>
                    </a:p>
                    <a:p>
                      <a:pPr marL="342900" lvl="0" indent="-342900" eaLnBrk="1" hangingPunct="1">
                        <a:buAutoNum type="alphaUcPeriod"/>
                      </a:pPr>
                      <a:endParaRPr lang="en-US" altLang="en-US" sz="2800" b="1" dirty="0">
                        <a:solidFill>
                          <a:schemeClr val="tx2"/>
                        </a:solidFill>
                        <a:latin typeface="Times New Roman" panose="02020603050405020304" pitchFamily="18" charset="0"/>
                        <a:cs typeface="Times New Roman" panose="02020603050405020304" pitchFamily="18" charset="0"/>
                      </a:endParaRPr>
                    </a:p>
                    <a:p>
                      <a:pPr marL="342900" lvl="0" indent="-342900" eaLnBrk="1" hangingPunct="1">
                        <a:buAutoNum type="alphaUcPeriod"/>
                      </a:pPr>
                      <a:r>
                        <a:rPr lang="en-US" sz="2800" b="1" dirty="0">
                          <a:solidFill>
                            <a:schemeClr val="tx2"/>
                          </a:solidFill>
                          <a:latin typeface="Times New Roman" panose="02020603050405020304" pitchFamily="18" charset="0"/>
                          <a:cs typeface="Times New Roman" panose="02020603050405020304" pitchFamily="18" charset="0"/>
                        </a:rPr>
                        <a:t> </a:t>
                      </a:r>
                      <a:r>
                        <a:rPr sz="2800" b="1" dirty="0">
                          <a:solidFill>
                            <a:schemeClr val="tx2"/>
                          </a:solidFill>
                          <a:latin typeface="Times New Roman" panose="02020603050405020304" pitchFamily="18" charset="0"/>
                          <a:cs typeface="Times New Roman" panose="02020603050405020304" pitchFamily="18" charset="0"/>
                        </a:rPr>
                        <a:t>Chiều dịch chuyển có hướng của các điện tích dương.</a:t>
                      </a:r>
                      <a:endParaRPr sz="2800" b="1" dirty="0">
                        <a:solidFill>
                          <a:schemeClr val="tx2"/>
                        </a:solidFill>
                        <a:latin typeface="Times New Roman" panose="02020603050405020304" pitchFamily="18" charset="0"/>
                        <a:cs typeface="Times New Roman" panose="02020603050405020304" pitchFamily="18" charset="0"/>
                      </a:endParaRPr>
                    </a:p>
                    <a:p>
                      <a:pPr marL="342900" lvl="0" indent="-342900" eaLnBrk="1" hangingPunct="1">
                        <a:buAutoNum type="alphaUcPeriod"/>
                      </a:pPr>
                      <a:r>
                        <a:rPr lang="en-US" sz="2800" b="1" dirty="0">
                          <a:solidFill>
                            <a:schemeClr val="tx2"/>
                          </a:solidFill>
                          <a:latin typeface="Times New Roman" panose="02020603050405020304" pitchFamily="18" charset="0"/>
                          <a:cs typeface="Times New Roman" panose="02020603050405020304" pitchFamily="18" charset="0"/>
                        </a:rPr>
                        <a:t> </a:t>
                      </a:r>
                      <a:r>
                        <a:rPr sz="2800" b="1" dirty="0">
                          <a:solidFill>
                            <a:schemeClr val="tx2"/>
                          </a:solidFill>
                          <a:latin typeface="Times New Roman" panose="02020603050405020304" pitchFamily="18" charset="0"/>
                          <a:cs typeface="Times New Roman" panose="02020603050405020304" pitchFamily="18" charset="0"/>
                        </a:rPr>
                        <a:t>Am pe (A)</a:t>
                      </a:r>
                      <a:endParaRPr sz="2800" b="1" dirty="0">
                        <a:solidFill>
                          <a:schemeClr val="tx2"/>
                        </a:solidFill>
                        <a:latin typeface="Times New Roman" panose="02020603050405020304" pitchFamily="18" charset="0"/>
                        <a:cs typeface="Times New Roman" panose="02020603050405020304" pitchFamily="18" charset="0"/>
                      </a:endParaRPr>
                    </a:p>
                    <a:p>
                      <a:pPr marL="342900" lvl="0" indent="-342900" eaLnBrk="1" hangingPunct="1">
                        <a:buAutoNum type="alphaUcPeriod"/>
                      </a:pPr>
                      <a:r>
                        <a:rPr lang="en-US" sz="2800" b="1" dirty="0">
                          <a:solidFill>
                            <a:schemeClr val="tx2"/>
                          </a:solidFill>
                          <a:latin typeface="Times New Roman" panose="02020603050405020304" pitchFamily="18" charset="0"/>
                          <a:cs typeface="Times New Roman" panose="02020603050405020304" pitchFamily="18" charset="0"/>
                        </a:rPr>
                        <a:t> </a:t>
                      </a:r>
                      <a:r>
                        <a:rPr sz="2800" b="1" dirty="0">
                          <a:solidFill>
                            <a:schemeClr val="tx2"/>
                          </a:solidFill>
                          <a:latin typeface="Times New Roman" panose="02020603050405020304" pitchFamily="18" charset="0"/>
                          <a:cs typeface="Times New Roman" panose="02020603050405020304" pitchFamily="18" charset="0"/>
                        </a:rPr>
                        <a:t>Độ mạnh yếu của dòng điện.</a:t>
                      </a:r>
                      <a:endParaRPr sz="2800" b="1" dirty="0">
                        <a:solidFill>
                          <a:schemeClr val="tx2"/>
                        </a:solidFill>
                        <a:latin typeface="Times New Roman" panose="02020603050405020304" pitchFamily="18" charset="0"/>
                        <a:cs typeface="Times New Roman" panose="02020603050405020304" pitchFamily="18" charset="0"/>
                      </a:endParaRPr>
                    </a:p>
                    <a:p>
                      <a:pPr marL="342900" lvl="0" indent="-342900" eaLnBrk="1" hangingPunct="1">
                        <a:buAutoNum type="alphaUcPeriod"/>
                      </a:pPr>
                      <a:r>
                        <a:rPr lang="en-US" sz="2800" b="1" dirty="0">
                          <a:solidFill>
                            <a:schemeClr val="tx2"/>
                          </a:solidFill>
                          <a:latin typeface="Times New Roman" panose="02020603050405020304" pitchFamily="18" charset="0"/>
                          <a:cs typeface="Times New Roman" panose="02020603050405020304" pitchFamily="18" charset="0"/>
                        </a:rPr>
                        <a:t> </a:t>
                      </a:r>
                      <a:r>
                        <a:rPr sz="2800" b="1" dirty="0">
                          <a:solidFill>
                            <a:schemeClr val="tx2"/>
                          </a:solidFill>
                          <a:latin typeface="Times New Roman" panose="02020603050405020304" pitchFamily="18" charset="0"/>
                          <a:cs typeface="Times New Roman" panose="02020603050405020304" pitchFamily="18" charset="0"/>
                        </a:rPr>
                        <a:t>Am pe kế</a:t>
                      </a:r>
                      <a:endParaRPr lang="en-US" sz="2800" b="1"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91444" marR="91444" marT="45725" marB="45725">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38100" cap="flat" cmpd="sng">
                      <a:solidFill>
                        <a:schemeClr val="tx1"/>
                      </a:solidFill>
                      <a:prstDash val="solid"/>
                      <a:headEnd type="none" w="med" len="med"/>
                      <a:tailEnd type="none" w="med" len="med"/>
                    </a:lnB>
                    <a:lnTlToBr>
                      <a:noFill/>
                    </a:lnTlToBr>
                    <a:lnBlToTr>
                      <a:noFill/>
                    </a:lnBlToTr>
                    <a:solidFill>
                      <a:schemeClr val="accent1"/>
                    </a:solidFill>
                  </a:tcPr>
                </a:tc>
              </a:tr>
            </a:tbl>
          </a:graphicData>
        </a:graphic>
      </p:graphicFrame>
      <p:graphicFrame>
        <p:nvGraphicFramePr>
          <p:cNvPr id="4" name="Đối tượng 3"/>
          <p:cNvGraphicFramePr>
            <a:graphicFrameLocks noChangeAspect="1"/>
          </p:cNvGraphicFramePr>
          <p:nvPr/>
        </p:nvGraphicFramePr>
        <p:xfrm>
          <a:off x="6600190" y="3644900"/>
          <a:ext cx="693738" cy="717550"/>
        </p:xfrm>
        <a:graphic>
          <a:graphicData uri="http://schemas.openxmlformats.org/presentationml/2006/ole">
            <mc:AlternateContent xmlns:mc="http://schemas.openxmlformats.org/markup-compatibility/2006">
              <mc:Choice xmlns:v="urn:schemas-microsoft-com:vml" Requires="v">
                <p:oleObj spid="_x0000_s3081" name="" r:id="rId1" imgW="381000" imgH="393700" progId="Equation.DSMT4">
                  <p:embed/>
                </p:oleObj>
              </mc:Choice>
              <mc:Fallback>
                <p:oleObj name="" r:id="rId1" imgW="381000" imgH="393700" progId="Equation.DSMT4">
                  <p:embed/>
                  <p:pic>
                    <p:nvPicPr>
                      <p:cNvPr id="0" name="Picture 3080"/>
                      <p:cNvPicPr/>
                      <p:nvPr/>
                    </p:nvPicPr>
                    <p:blipFill>
                      <a:blip r:embed="rId2"/>
                      <a:stretch>
                        <a:fillRect/>
                      </a:stretch>
                    </p:blipFill>
                    <p:spPr>
                      <a:xfrm>
                        <a:off x="6600190" y="3644900"/>
                        <a:ext cx="693738" cy="717550"/>
                      </a:xfrm>
                      <a:prstGeom prst="rect">
                        <a:avLst/>
                      </a:prstGeom>
                      <a:solidFill>
                        <a:schemeClr val="tx1"/>
                      </a:solid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6867">
                                            <p:txEl>
                                              <p:charRg st="0" end="75"/>
                                            </p:txEl>
                                          </p:spTgt>
                                        </p:tgtEl>
                                        <p:attrNameLst>
                                          <p:attrName>style.visibility</p:attrName>
                                        </p:attrNameLst>
                                      </p:cBhvr>
                                      <p:to>
                                        <p:strVal val="visible"/>
                                      </p:to>
                                    </p:set>
                                    <p:animEffect transition="in" filter="barn(inVertical)">
                                      <p:cBhvr>
                                        <p:cTn id="7" dur="1250"/>
                                        <p:tgtEl>
                                          <p:spTgt spid="36867">
                                            <p:txEl>
                                              <p:charRg st="0" end="7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15363"/>
                                        </p:tgtEl>
                                        <p:attrNameLst>
                                          <p:attrName>style.visibility</p:attrName>
                                        </p:attrNameLst>
                                      </p:cBhvr>
                                      <p:to>
                                        <p:strVal val="visible"/>
                                      </p:to>
                                    </p:set>
                                    <p:animEffect transition="in" filter="wheel(1)">
                                      <p:cBhvr>
                                        <p:cTn id="12" dur="2000"/>
                                        <p:tgtEl>
                                          <p:spTgt spid="15363"/>
                                        </p:tgtEl>
                                      </p:cBhvr>
                                    </p:animEffect>
                                  </p:childTnLst>
                                </p:cTn>
                              </p:par>
                              <p:par>
                                <p:cTn id="13" presetID="21" presetClass="entr" presetSubtype="1"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1)">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Tiêu đề 1"/>
          <p:cNvSpPr>
            <a:spLocks noGrp="1"/>
          </p:cNvSpPr>
          <p:nvPr>
            <p:ph type="title"/>
          </p:nvPr>
        </p:nvSpPr>
        <p:spPr>
          <a:xfrm>
            <a:off x="2855913" y="-242887"/>
            <a:ext cx="6799262" cy="1303337"/>
          </a:xfrm>
        </p:spPr>
        <p:txBody>
          <a:bodyPr vert="horz" wrap="square" lIns="91440" tIns="45720" rIns="91440" bIns="45720" anchor="ctr" anchorCtr="0"/>
          <a:p>
            <a:pPr eaLnBrk="1" hangingPunct="1"/>
            <a:r>
              <a:rPr lang="en-US" altLang="en-US" b="1" dirty="0">
                <a:latin typeface="Times New Roman" panose="02020603050405020304" pitchFamily="18" charset="0"/>
                <a:cs typeface="Times New Roman" panose="02020603050405020304" pitchFamily="18" charset="0"/>
              </a:rPr>
              <a:t>Luyện tập:</a:t>
            </a:r>
            <a:endParaRPr lang="en-US" altLang="en-US" b="1" dirty="0">
              <a:latin typeface="Times New Roman" panose="02020603050405020304" pitchFamily="18" charset="0"/>
              <a:ea typeface="Times New Roman" panose="02020603050405020304" pitchFamily="18" charset="0"/>
            </a:endParaRPr>
          </a:p>
        </p:txBody>
      </p:sp>
      <p:sp>
        <p:nvSpPr>
          <p:cNvPr id="3" name="Chỗ dành sẵn cho Nội dung 2"/>
          <p:cNvSpPr>
            <a:spLocks noGrp="1"/>
          </p:cNvSpPr>
          <p:nvPr>
            <p:ph idx="1"/>
          </p:nvPr>
        </p:nvSpPr>
        <p:spPr>
          <a:xfrm>
            <a:off x="1275715" y="627380"/>
            <a:ext cx="9660255" cy="4889500"/>
          </a:xfrm>
        </p:spPr>
        <p:txBody>
          <a:bodyPr vert="horz" wrap="square" lIns="91440" tIns="45720" rIns="91440" bIns="45720" numCol="1" anchor="t" anchorCtr="0" compatLnSpc="1"/>
          <a:lstStyle/>
          <a:p>
            <a:pPr marL="342900" marR="0" lvl="0" indent="-342900" algn="just" defTabSz="914400" rtl="0" eaLnBrk="1" fontAlgn="base" latinLnBrk="0" hangingPunct="1">
              <a:lnSpc>
                <a:spcPct val="130000"/>
              </a:lnSpc>
              <a:spcBef>
                <a:spcPct val="20000"/>
              </a:spcBef>
              <a:spcAft>
                <a:spcPct val="0"/>
              </a:spcAft>
              <a:buClrTx/>
              <a:buSzTx/>
              <a:buFont typeface="Arial" panose="020B0604020202020204" pitchFamily="34" charset="0"/>
              <a:buChar char="•"/>
              <a:defRPr/>
            </a:pP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C</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ường độ dòng điện</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không đổi</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ch</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ạy</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qua d</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ây tóc của một bóng đèn là</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I = 0,5 A</a:t>
            </a:r>
            <a:endPar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914400" rtl="0" eaLnBrk="1" fontAlgn="base" latinLnBrk="0" hangingPunct="1">
              <a:lnSpc>
                <a:spcPct val="130000"/>
              </a:lnSpc>
              <a:spcBef>
                <a:spcPct val="20000"/>
              </a:spcBef>
              <a:spcAft>
                <a:spcPct val="0"/>
              </a:spcAft>
              <a:buClrTx/>
              <a:buSzTx/>
              <a:buFont typeface="Arial" panose="020B0604020202020204" pitchFamily="34" charset="0"/>
              <a:buChar char="•"/>
              <a:defRPr/>
            </a:pP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a. Tính </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điện lượng dịch chuyển</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qua </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tiết diện</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th</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ẳng</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c</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ủa</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d</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ây</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t</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óc</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trong 10 ph</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út</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a:t>
            </a:r>
            <a:endPar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914400" rtl="0" eaLnBrk="1" fontAlgn="base" latinLnBrk="0" hangingPunct="1">
              <a:lnSpc>
                <a:spcPct val="130000"/>
              </a:lnSpc>
              <a:spcBef>
                <a:spcPct val="20000"/>
              </a:spcBef>
              <a:spcAft>
                <a:spcPct val="0"/>
              </a:spcAft>
              <a:buClrTx/>
              <a:buSzTx/>
              <a:buFont typeface="Arial" panose="020B0604020202020204" pitchFamily="34" charset="0"/>
              <a:buChar char="•"/>
              <a:defRPr/>
            </a:pP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b. Tính s</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ố</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electron d</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ị</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ch chuy</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ể</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n qua ti</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ế</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t d</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iện thẳng</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c</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ủa dây tóc</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trong </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khoảng thời gian trên</a:t>
            </a: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a:t>
            </a:r>
            <a:endParaRPr kumimoji="0" lang="en-US"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base" latinLnBrk="0" hangingPunct="1">
              <a:lnSpc>
                <a:spcPct val="130000"/>
              </a:lnSpc>
              <a:spcBef>
                <a:spcPct val="20000"/>
              </a:spcBef>
              <a:spcAft>
                <a:spcPct val="0"/>
              </a:spcAft>
              <a:buClrTx/>
              <a:buSzTx/>
              <a:buFont typeface="Arial" panose="020B0604020202020204" pitchFamily="34" charset="0"/>
              <a:buNone/>
              <a:defRPr/>
            </a:pPr>
            <a:r>
              <a:rPr kumimoji="0" lang="fr-FR"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altLang="fr-FR"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ĐS</a:t>
            </a:r>
            <a:r>
              <a:rPr kumimoji="0" lang="fr-FR" altLang="en-US" sz="3600" b="0" i="1"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300 C,    18,75. 10</a:t>
            </a:r>
            <a:r>
              <a:rPr kumimoji="0" lang="fr-FR" altLang="en-US" sz="3600" b="0" i="1" u="none" strike="noStrike" kern="1200" cap="none" spc="0" normalizeH="0" baseline="3000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20</a:t>
            </a:r>
            <a:r>
              <a:rPr kumimoji="0" lang="fr-FR" altLang="en-US" sz="3600" b="0" i="1"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  e.</a:t>
            </a:r>
            <a:endParaRPr kumimoji="0" lang="en-US" altLang="en-US" sz="3600" b="0" i="1"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342900" marR="0" lvl="0" indent="-342900" algn="just" defTabSz="914400" rtl="0" eaLnBrk="1" fontAlgn="base" latinLnBrk="0" hangingPunct="1">
              <a:lnSpc>
                <a:spcPct val="130000"/>
              </a:lnSpc>
              <a:spcBef>
                <a:spcPct val="20000"/>
              </a:spcBef>
              <a:spcAft>
                <a:spcPct val="0"/>
              </a:spcAft>
              <a:buClrTx/>
              <a:buSzTx/>
              <a:buFont typeface="Arial" panose="020B0604020202020204" pitchFamily="34" charset="0"/>
              <a:buChar char="•"/>
              <a:defRPr/>
            </a:pPr>
            <a:endParaRPr kumimoji="0" lang="en-US" altLang="en-US" sz="36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charRg st="0" end="91"/>
                                            </p:txEl>
                                          </p:spTgt>
                                        </p:tgtEl>
                                        <p:attrNameLst>
                                          <p:attrName>style.visibility</p:attrName>
                                        </p:attrNameLst>
                                      </p:cBhvr>
                                      <p:to>
                                        <p:strVal val="visible"/>
                                      </p:to>
                                    </p:set>
                                    <p:animEffect transition="in" filter="wipe(down)">
                                      <p:cBhvr>
                                        <p:cTn id="7" dur="1000"/>
                                        <p:tgtEl>
                                          <p:spTgt spid="3">
                                            <p:txEl>
                                              <p:charRg st="0" end="9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charRg st="1" end="1"/>
                                            </p:txEl>
                                          </p:spTgt>
                                        </p:tgtEl>
                                        <p:attrNameLst>
                                          <p:attrName>style.visibility</p:attrName>
                                        </p:attrNameLst>
                                      </p:cBhvr>
                                      <p:to>
                                        <p:strVal val="visible"/>
                                      </p:to>
                                    </p:set>
                                    <p:animEffect transition="in" filter="wipe(down)">
                                      <p:cBhvr>
                                        <p:cTn id="12" dur="1000"/>
                                        <p:tgtEl>
                                          <p:spTgt spid="3">
                                            <p:txEl>
                                              <p:char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charRg st="2" end="2"/>
                                            </p:txEl>
                                          </p:spTgt>
                                        </p:tgtEl>
                                        <p:attrNameLst>
                                          <p:attrName>style.visibility</p:attrName>
                                        </p:attrNameLst>
                                      </p:cBhvr>
                                      <p:to>
                                        <p:strVal val="visible"/>
                                      </p:to>
                                    </p:set>
                                    <p:animEffect transition="in" filter="wipe(down)">
                                      <p:cBhvr>
                                        <p:cTn id="17" dur="1000"/>
                                        <p:tgtEl>
                                          <p:spTgt spid="3">
                                            <p:txEl>
                                              <p:char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charRg st="285" end="320"/>
                                            </p:txEl>
                                          </p:spTgt>
                                        </p:tgtEl>
                                        <p:attrNameLst>
                                          <p:attrName>style.visibility</p:attrName>
                                        </p:attrNameLst>
                                      </p:cBhvr>
                                      <p:to>
                                        <p:strVal val="visible"/>
                                      </p:to>
                                    </p:set>
                                    <p:animEffect transition="in" filter="wipe(down)">
                                      <p:cBhvr>
                                        <p:cTn id="22" dur="1000"/>
                                        <p:tgtEl>
                                          <p:spTgt spid="3">
                                            <p:txEl>
                                              <p:charRg st="285" end="3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22" name="Rectangle 6"/>
          <p:cNvSpPr>
            <a:spLocks noChangeArrowheads="1"/>
          </p:cNvSpPr>
          <p:nvPr/>
        </p:nvSpPr>
        <p:spPr bwMode="auto">
          <a:xfrm>
            <a:off x="1524000" y="0"/>
            <a:ext cx="9540875" cy="620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6000" b="1">
                <a:solidFill>
                  <a:schemeClr val="tx2"/>
                </a:solidFill>
                <a:effectLst>
                  <a:outerShdw blurRad="38100" dist="38100" dir="2700000" algn="tl">
                    <a:srgbClr val="000000"/>
                  </a:outerShdw>
                </a:effectLst>
                <a:latin typeface="Garamond" panose="02020404030301010803" pitchFamily="18" charset="0"/>
              </a:defRPr>
            </a:lvl1pPr>
            <a:lvl2pPr>
              <a:defRPr sz="6000" b="1">
                <a:solidFill>
                  <a:schemeClr val="tx2"/>
                </a:solidFill>
                <a:effectLst>
                  <a:outerShdw blurRad="38100" dist="38100" dir="2700000" algn="tl">
                    <a:srgbClr val="000000"/>
                  </a:outerShdw>
                </a:effectLst>
                <a:latin typeface="Garamond" panose="02020404030301010803" pitchFamily="18" charset="0"/>
              </a:defRPr>
            </a:lvl2pPr>
            <a:lvl3pPr>
              <a:defRPr sz="6000" b="1">
                <a:solidFill>
                  <a:schemeClr val="tx2"/>
                </a:solidFill>
                <a:effectLst>
                  <a:outerShdw blurRad="38100" dist="38100" dir="2700000" algn="tl">
                    <a:srgbClr val="000000"/>
                  </a:outerShdw>
                </a:effectLst>
                <a:latin typeface="Garamond" panose="02020404030301010803" pitchFamily="18" charset="0"/>
              </a:defRPr>
            </a:lvl3pPr>
            <a:lvl4pPr>
              <a:defRPr sz="6000" b="1">
                <a:solidFill>
                  <a:schemeClr val="tx2"/>
                </a:solidFill>
                <a:effectLst>
                  <a:outerShdw blurRad="38100" dist="38100" dir="2700000" algn="tl">
                    <a:srgbClr val="000000"/>
                  </a:outerShdw>
                </a:effectLst>
                <a:latin typeface="Garamond" panose="02020404030301010803" pitchFamily="18" charset="0"/>
              </a:defRPr>
            </a:lvl4pPr>
            <a:lvl5pPr>
              <a:defRPr sz="6000" b="1">
                <a:solidFill>
                  <a:schemeClr val="tx2"/>
                </a:solidFill>
                <a:effectLst>
                  <a:outerShdw blurRad="38100" dist="38100" dir="2700000" algn="tl">
                    <a:srgbClr val="000000"/>
                  </a:outerShdw>
                </a:effectLst>
                <a:latin typeface="Garamond" panose="02020404030301010803" pitchFamily="18" charset="0"/>
              </a:defRPr>
            </a:lvl5pPr>
            <a:lvl6pPr marL="4572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36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II- Cường độ dòng điện. Dòng điện không đổi:</a:t>
            </a:r>
            <a:endParaRPr kumimoji="0" lang="en-US" altLang="en-US" sz="36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graphicFrame>
        <p:nvGraphicFramePr>
          <p:cNvPr id="9259" name="Group 43"/>
          <p:cNvGraphicFramePr>
            <a:graphicFrameLocks noGrp="1"/>
          </p:cNvGraphicFramePr>
          <p:nvPr/>
        </p:nvGraphicFramePr>
        <p:xfrm>
          <a:off x="1992313" y="620713"/>
          <a:ext cx="8351520" cy="6192837"/>
        </p:xfrm>
        <a:graphic>
          <a:graphicData uri="http://schemas.openxmlformats.org/drawingml/2006/table">
            <a:tbl>
              <a:tblPr/>
              <a:tblGrid>
                <a:gridCol w="2663825"/>
                <a:gridCol w="2903220"/>
                <a:gridCol w="2784475"/>
              </a:tblGrid>
              <a:tr h="1008063">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62099">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17613">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rPr>
                        <a:t> </a:t>
                      </a: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5062">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defRPr>
                      </a:lvl1pPr>
                      <a:lvl2pPr algn="l">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defRPr>
                      </a:lvl2pPr>
                      <a:lvl3pPr algn="l">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defRPr>
                      </a:lvl3pPr>
                      <a:lvl4pPr algn="l">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en-US" altLang="en-US" sz="2800" b="0" i="0" u="none" strike="noStrike" cap="none" normalizeH="0" baseline="0" smtClean="0">
                        <a:ln>
                          <a:noFill/>
                        </a:ln>
                        <a:solidFill>
                          <a:schemeClr val="tx1"/>
                        </a:solidFill>
                        <a:effectLst>
                          <a:outerShdw blurRad="38100" dist="38100" dir="2700000" algn="tl">
                            <a:srgbClr val="000000"/>
                          </a:outerShdw>
                        </a:effectLst>
                        <a:latin typeface="Garamond" panose="02020404030301010803"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46" name="Rectangle 30"/>
          <p:cNvSpPr>
            <a:spLocks noChangeArrowheads="1"/>
          </p:cNvSpPr>
          <p:nvPr/>
        </p:nvSpPr>
        <p:spPr bwMode="auto">
          <a:xfrm>
            <a:off x="5159375" y="692150"/>
            <a:ext cx="2087563"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92075">
              <a:defRPr sz="6000" b="1">
                <a:solidFill>
                  <a:schemeClr val="tx2"/>
                </a:solidFill>
                <a:effectLst>
                  <a:outerShdw blurRad="38100" dist="38100" dir="2700000" algn="tl">
                    <a:srgbClr val="000000"/>
                  </a:outerShdw>
                </a:effectLst>
                <a:latin typeface="Garamond" panose="02020404030301010803" pitchFamily="18" charset="0"/>
              </a:defRPr>
            </a:lvl1pPr>
            <a:lvl2pPr indent="92075">
              <a:defRPr sz="6000" b="1">
                <a:solidFill>
                  <a:schemeClr val="tx2"/>
                </a:solidFill>
                <a:effectLst>
                  <a:outerShdw blurRad="38100" dist="38100" dir="2700000" algn="tl">
                    <a:srgbClr val="000000"/>
                  </a:outerShdw>
                </a:effectLst>
                <a:latin typeface="Garamond" panose="02020404030301010803" pitchFamily="18" charset="0"/>
              </a:defRPr>
            </a:lvl2pPr>
            <a:lvl3pPr indent="92075">
              <a:defRPr sz="6000" b="1">
                <a:solidFill>
                  <a:schemeClr val="tx2"/>
                </a:solidFill>
                <a:effectLst>
                  <a:outerShdw blurRad="38100" dist="38100" dir="2700000" algn="tl">
                    <a:srgbClr val="000000"/>
                  </a:outerShdw>
                </a:effectLst>
                <a:latin typeface="Garamond" panose="02020404030301010803" pitchFamily="18" charset="0"/>
              </a:defRPr>
            </a:lvl3pPr>
            <a:lvl4pPr indent="92075">
              <a:defRPr sz="6000" b="1">
                <a:solidFill>
                  <a:schemeClr val="tx2"/>
                </a:solidFill>
                <a:effectLst>
                  <a:outerShdw blurRad="38100" dist="38100" dir="2700000" algn="tl">
                    <a:srgbClr val="000000"/>
                  </a:outerShdw>
                </a:effectLst>
                <a:latin typeface="Garamond" panose="02020404030301010803" pitchFamily="18" charset="0"/>
              </a:defRPr>
            </a:lvl4pPr>
            <a:lvl5pPr indent="9207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92075" algn="just" defTabSz="914400" rtl="0" eaLnBrk="1" fontAlgn="base" latinLnBrk="0" hangingPunct="1">
              <a:lnSpc>
                <a:spcPct val="100000"/>
              </a:lnSpc>
              <a:spcBef>
                <a:spcPct val="0"/>
              </a:spcBef>
              <a:spcAft>
                <a:spcPct val="0"/>
              </a:spcAft>
              <a:buClrTx/>
              <a:buSzTx/>
              <a:buFontTx/>
              <a:buNone/>
              <a:defRPr/>
            </a:pPr>
            <a:r>
              <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Cường độ dòng điện</a:t>
            </a:r>
            <a:endPar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9247" name="Rectangle 31"/>
          <p:cNvSpPr>
            <a:spLocks noChangeArrowheads="1"/>
          </p:cNvSpPr>
          <p:nvPr/>
        </p:nvSpPr>
        <p:spPr bwMode="auto">
          <a:xfrm>
            <a:off x="7896225" y="692150"/>
            <a:ext cx="2087563"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92075">
              <a:defRPr sz="6000" b="1">
                <a:solidFill>
                  <a:schemeClr val="tx2"/>
                </a:solidFill>
                <a:effectLst>
                  <a:outerShdw blurRad="38100" dist="38100" dir="2700000" algn="tl">
                    <a:srgbClr val="000000"/>
                  </a:outerShdw>
                </a:effectLst>
                <a:latin typeface="Garamond" panose="02020404030301010803" pitchFamily="18" charset="0"/>
              </a:defRPr>
            </a:lvl1pPr>
            <a:lvl2pPr indent="92075">
              <a:defRPr sz="6000" b="1">
                <a:solidFill>
                  <a:schemeClr val="tx2"/>
                </a:solidFill>
                <a:effectLst>
                  <a:outerShdw blurRad="38100" dist="38100" dir="2700000" algn="tl">
                    <a:srgbClr val="000000"/>
                  </a:outerShdw>
                </a:effectLst>
                <a:latin typeface="Garamond" panose="02020404030301010803" pitchFamily="18" charset="0"/>
              </a:defRPr>
            </a:lvl2pPr>
            <a:lvl3pPr indent="92075">
              <a:defRPr sz="6000" b="1">
                <a:solidFill>
                  <a:schemeClr val="tx2"/>
                </a:solidFill>
                <a:effectLst>
                  <a:outerShdw blurRad="38100" dist="38100" dir="2700000" algn="tl">
                    <a:srgbClr val="000000"/>
                  </a:outerShdw>
                </a:effectLst>
                <a:latin typeface="Garamond" panose="02020404030301010803" pitchFamily="18" charset="0"/>
              </a:defRPr>
            </a:lvl3pPr>
            <a:lvl4pPr indent="92075">
              <a:defRPr sz="6000" b="1">
                <a:solidFill>
                  <a:schemeClr val="tx2"/>
                </a:solidFill>
                <a:effectLst>
                  <a:outerShdw blurRad="38100" dist="38100" dir="2700000" algn="tl">
                    <a:srgbClr val="000000"/>
                  </a:outerShdw>
                </a:effectLst>
                <a:latin typeface="Garamond" panose="02020404030301010803" pitchFamily="18" charset="0"/>
              </a:defRPr>
            </a:lvl4pPr>
            <a:lvl5pPr indent="9207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92075" algn="just" defTabSz="914400" rtl="0" eaLnBrk="1" fontAlgn="base" latinLnBrk="0" hangingPunct="1">
              <a:lnSpc>
                <a:spcPct val="100000"/>
              </a:lnSpc>
              <a:spcBef>
                <a:spcPct val="0"/>
              </a:spcBef>
              <a:spcAft>
                <a:spcPct val="0"/>
              </a:spcAft>
              <a:buClrTx/>
              <a:buSzTx/>
              <a:buFontTx/>
              <a:buNone/>
              <a:defRPr/>
            </a:pPr>
            <a:r>
              <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Dòng điện không đổi</a:t>
            </a:r>
            <a:endPar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9248" name="Rectangle 32"/>
          <p:cNvSpPr>
            <a:spLocks noChangeArrowheads="1"/>
          </p:cNvSpPr>
          <p:nvPr/>
        </p:nvSpPr>
        <p:spPr bwMode="auto">
          <a:xfrm>
            <a:off x="2063750" y="1844675"/>
            <a:ext cx="2519363"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92075">
              <a:defRPr sz="6000" b="1">
                <a:solidFill>
                  <a:schemeClr val="tx2"/>
                </a:solidFill>
                <a:effectLst>
                  <a:outerShdw blurRad="38100" dist="38100" dir="2700000" algn="tl">
                    <a:srgbClr val="000000"/>
                  </a:outerShdw>
                </a:effectLst>
                <a:latin typeface="Garamond" panose="02020404030301010803" pitchFamily="18" charset="0"/>
              </a:defRPr>
            </a:lvl1pPr>
            <a:lvl2pPr indent="92075">
              <a:defRPr sz="6000" b="1">
                <a:solidFill>
                  <a:schemeClr val="tx2"/>
                </a:solidFill>
                <a:effectLst>
                  <a:outerShdw blurRad="38100" dist="38100" dir="2700000" algn="tl">
                    <a:srgbClr val="000000"/>
                  </a:outerShdw>
                </a:effectLst>
                <a:latin typeface="Garamond" panose="02020404030301010803" pitchFamily="18" charset="0"/>
              </a:defRPr>
            </a:lvl2pPr>
            <a:lvl3pPr indent="92075">
              <a:defRPr sz="6000" b="1">
                <a:solidFill>
                  <a:schemeClr val="tx2"/>
                </a:solidFill>
                <a:effectLst>
                  <a:outerShdw blurRad="38100" dist="38100" dir="2700000" algn="tl">
                    <a:srgbClr val="000000"/>
                  </a:outerShdw>
                </a:effectLst>
                <a:latin typeface="Garamond" panose="02020404030301010803" pitchFamily="18" charset="0"/>
              </a:defRPr>
            </a:lvl3pPr>
            <a:lvl4pPr indent="92075">
              <a:defRPr sz="6000" b="1">
                <a:solidFill>
                  <a:schemeClr val="tx2"/>
                </a:solidFill>
                <a:effectLst>
                  <a:outerShdw blurRad="38100" dist="38100" dir="2700000" algn="tl">
                    <a:srgbClr val="000000"/>
                  </a:outerShdw>
                </a:effectLst>
                <a:latin typeface="Garamond" panose="02020404030301010803" pitchFamily="18" charset="0"/>
              </a:defRPr>
            </a:lvl4pPr>
            <a:lvl5pPr indent="9207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92075" algn="ctr" defTabSz="914400" rtl="0" eaLnBrk="1" fontAlgn="base" latinLnBrk="0" hangingPunct="1">
              <a:lnSpc>
                <a:spcPct val="100000"/>
              </a:lnSpc>
              <a:spcBef>
                <a:spcPct val="0"/>
              </a:spcBef>
              <a:spcAft>
                <a:spcPct val="0"/>
              </a:spcAft>
              <a:buClrTx/>
              <a:buSzTx/>
              <a:buFontTx/>
              <a:buNone/>
              <a:defRPr/>
            </a:pPr>
            <a:r>
              <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Ý nghĩa vật lý Định nghĩa</a:t>
            </a:r>
            <a:endPar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9249" name="Rectangle 33"/>
          <p:cNvSpPr>
            <a:spLocks noChangeArrowheads="1"/>
          </p:cNvSpPr>
          <p:nvPr/>
        </p:nvSpPr>
        <p:spPr bwMode="auto">
          <a:xfrm>
            <a:off x="2135188" y="3429000"/>
            <a:ext cx="2519363"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92075">
              <a:defRPr sz="6000" b="1">
                <a:solidFill>
                  <a:schemeClr val="tx2"/>
                </a:solidFill>
                <a:effectLst>
                  <a:outerShdw blurRad="38100" dist="38100" dir="2700000" algn="tl">
                    <a:srgbClr val="000000"/>
                  </a:outerShdw>
                </a:effectLst>
                <a:latin typeface="Garamond" panose="02020404030301010803" pitchFamily="18" charset="0"/>
              </a:defRPr>
            </a:lvl1pPr>
            <a:lvl2pPr indent="92075">
              <a:defRPr sz="6000" b="1">
                <a:solidFill>
                  <a:schemeClr val="tx2"/>
                </a:solidFill>
                <a:effectLst>
                  <a:outerShdw blurRad="38100" dist="38100" dir="2700000" algn="tl">
                    <a:srgbClr val="000000"/>
                  </a:outerShdw>
                </a:effectLst>
                <a:latin typeface="Garamond" panose="02020404030301010803" pitchFamily="18" charset="0"/>
              </a:defRPr>
            </a:lvl2pPr>
            <a:lvl3pPr indent="92075">
              <a:defRPr sz="6000" b="1">
                <a:solidFill>
                  <a:schemeClr val="tx2"/>
                </a:solidFill>
                <a:effectLst>
                  <a:outerShdw blurRad="38100" dist="38100" dir="2700000" algn="tl">
                    <a:srgbClr val="000000"/>
                  </a:outerShdw>
                </a:effectLst>
                <a:latin typeface="Garamond" panose="02020404030301010803" pitchFamily="18" charset="0"/>
              </a:defRPr>
            </a:lvl3pPr>
            <a:lvl4pPr indent="92075">
              <a:defRPr sz="6000" b="1">
                <a:solidFill>
                  <a:schemeClr val="tx2"/>
                </a:solidFill>
                <a:effectLst>
                  <a:outerShdw blurRad="38100" dist="38100" dir="2700000" algn="tl">
                    <a:srgbClr val="000000"/>
                  </a:outerShdw>
                </a:effectLst>
                <a:latin typeface="Garamond" panose="02020404030301010803" pitchFamily="18" charset="0"/>
              </a:defRPr>
            </a:lvl4pPr>
            <a:lvl5pPr indent="9207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92075" algn="just" defTabSz="914400" rtl="0" eaLnBrk="1" fontAlgn="base" latinLnBrk="0" hangingPunct="1">
              <a:lnSpc>
                <a:spcPct val="100000"/>
              </a:lnSpc>
              <a:spcBef>
                <a:spcPct val="0"/>
              </a:spcBef>
              <a:spcAft>
                <a:spcPct val="0"/>
              </a:spcAft>
              <a:buClrTx/>
              <a:buSzTx/>
              <a:buFontTx/>
              <a:buNone/>
              <a:defRPr/>
            </a:pPr>
            <a:r>
              <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Biểu thức</a:t>
            </a:r>
            <a:endPar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9250" name="Rectangle 34"/>
          <p:cNvSpPr>
            <a:spLocks noChangeArrowheads="1"/>
          </p:cNvSpPr>
          <p:nvPr/>
        </p:nvSpPr>
        <p:spPr bwMode="auto">
          <a:xfrm>
            <a:off x="2135188" y="4581525"/>
            <a:ext cx="2592388" cy="1871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92075">
              <a:defRPr sz="6000" b="1">
                <a:solidFill>
                  <a:schemeClr val="tx2"/>
                </a:solidFill>
                <a:effectLst>
                  <a:outerShdw blurRad="38100" dist="38100" dir="2700000" algn="tl">
                    <a:srgbClr val="000000"/>
                  </a:outerShdw>
                </a:effectLst>
                <a:latin typeface="Garamond" panose="02020404030301010803" pitchFamily="18" charset="0"/>
              </a:defRPr>
            </a:lvl1pPr>
            <a:lvl2pPr indent="92075">
              <a:defRPr sz="6000" b="1">
                <a:solidFill>
                  <a:schemeClr val="tx2"/>
                </a:solidFill>
                <a:effectLst>
                  <a:outerShdw blurRad="38100" dist="38100" dir="2700000" algn="tl">
                    <a:srgbClr val="000000"/>
                  </a:outerShdw>
                </a:effectLst>
                <a:latin typeface="Garamond" panose="02020404030301010803" pitchFamily="18" charset="0"/>
              </a:defRPr>
            </a:lvl2pPr>
            <a:lvl3pPr indent="92075">
              <a:defRPr sz="6000" b="1">
                <a:solidFill>
                  <a:schemeClr val="tx2"/>
                </a:solidFill>
                <a:effectLst>
                  <a:outerShdw blurRad="38100" dist="38100" dir="2700000" algn="tl">
                    <a:srgbClr val="000000"/>
                  </a:outerShdw>
                </a:effectLst>
                <a:latin typeface="Garamond" panose="02020404030301010803" pitchFamily="18" charset="0"/>
              </a:defRPr>
            </a:lvl3pPr>
            <a:lvl4pPr indent="92075">
              <a:defRPr sz="6000" b="1">
                <a:solidFill>
                  <a:schemeClr val="tx2"/>
                </a:solidFill>
                <a:effectLst>
                  <a:outerShdw blurRad="38100" dist="38100" dir="2700000" algn="tl">
                    <a:srgbClr val="000000"/>
                  </a:outerShdw>
                </a:effectLst>
                <a:latin typeface="Garamond" panose="02020404030301010803" pitchFamily="18" charset="0"/>
              </a:defRPr>
            </a:lvl4pPr>
            <a:lvl5pPr indent="9207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92075" algn="ctr" defTabSz="914400" rtl="0" eaLnBrk="1" fontAlgn="base" latinLnBrk="0" hangingPunct="1">
              <a:lnSpc>
                <a:spcPct val="100000"/>
              </a:lnSpc>
              <a:spcBef>
                <a:spcPct val="0"/>
              </a:spcBef>
              <a:spcAft>
                <a:spcPct val="0"/>
              </a:spcAft>
              <a:buClrTx/>
              <a:buSzTx/>
              <a:buFontTx/>
              <a:buNone/>
              <a:defRPr/>
            </a:pPr>
            <a:r>
              <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Ý nghĩa vật lý, đơn vị các đại lượng trong biểu thức</a:t>
            </a:r>
            <a:endParaRPr kumimoji="0" lang="en-US" altLang="en-US" sz="2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9252" name="Rectangle 36"/>
          <p:cNvSpPr>
            <a:spLocks noChangeArrowheads="1"/>
          </p:cNvSpPr>
          <p:nvPr/>
        </p:nvSpPr>
        <p:spPr bwMode="auto">
          <a:xfrm>
            <a:off x="4727575" y="1773238"/>
            <a:ext cx="2808288"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92075">
              <a:defRPr sz="6000" b="1">
                <a:solidFill>
                  <a:schemeClr val="tx2"/>
                </a:solidFill>
                <a:effectLst>
                  <a:outerShdw blurRad="38100" dist="38100" dir="2700000" algn="tl">
                    <a:srgbClr val="000000"/>
                  </a:outerShdw>
                </a:effectLst>
                <a:latin typeface="Garamond" panose="02020404030301010803" pitchFamily="18" charset="0"/>
              </a:defRPr>
            </a:lvl1pPr>
            <a:lvl2pPr indent="92075">
              <a:defRPr sz="6000" b="1">
                <a:solidFill>
                  <a:schemeClr val="tx2"/>
                </a:solidFill>
                <a:effectLst>
                  <a:outerShdw blurRad="38100" dist="38100" dir="2700000" algn="tl">
                    <a:srgbClr val="000000"/>
                  </a:outerShdw>
                </a:effectLst>
                <a:latin typeface="Garamond" panose="02020404030301010803" pitchFamily="18" charset="0"/>
              </a:defRPr>
            </a:lvl2pPr>
            <a:lvl3pPr indent="92075">
              <a:defRPr sz="6000" b="1">
                <a:solidFill>
                  <a:schemeClr val="tx2"/>
                </a:solidFill>
                <a:effectLst>
                  <a:outerShdw blurRad="38100" dist="38100" dir="2700000" algn="tl">
                    <a:srgbClr val="000000"/>
                  </a:outerShdw>
                </a:effectLst>
                <a:latin typeface="Garamond" panose="02020404030301010803" pitchFamily="18" charset="0"/>
              </a:defRPr>
            </a:lvl3pPr>
            <a:lvl4pPr indent="92075">
              <a:defRPr sz="6000" b="1">
                <a:solidFill>
                  <a:schemeClr val="tx2"/>
                </a:solidFill>
                <a:effectLst>
                  <a:outerShdw blurRad="38100" dist="38100" dir="2700000" algn="tl">
                    <a:srgbClr val="000000"/>
                  </a:outerShdw>
                </a:effectLst>
                <a:latin typeface="Garamond" panose="02020404030301010803" pitchFamily="18" charset="0"/>
              </a:defRPr>
            </a:lvl4pPr>
            <a:lvl5pPr indent="9207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92075" algn="just" defTabSz="914400" rtl="0" eaLnBrk="1" fontAlgn="base" latinLnBrk="0" hangingPunct="1">
              <a:lnSpc>
                <a:spcPct val="100000"/>
              </a:lnSpc>
              <a:spcBef>
                <a:spcPct val="0"/>
              </a:spcBef>
              <a:spcAft>
                <a:spcPct val="0"/>
              </a:spcAft>
              <a:buClrTx/>
              <a:buSzTx/>
              <a:buFontTx/>
              <a:buNone/>
              <a:defRPr/>
            </a:pP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Là đại lượng đặc trưng cho tác dụng mạnh, yếu của dòng điện.</a:t>
            </a:r>
            <a:endPar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9253" name="Rectangle 37"/>
          <p:cNvSpPr>
            <a:spLocks noChangeArrowheads="1"/>
          </p:cNvSpPr>
          <p:nvPr/>
        </p:nvSpPr>
        <p:spPr bwMode="auto">
          <a:xfrm>
            <a:off x="7608888" y="1773238"/>
            <a:ext cx="2590800"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92075">
              <a:defRPr sz="6000" b="1">
                <a:solidFill>
                  <a:schemeClr val="tx2"/>
                </a:solidFill>
                <a:effectLst>
                  <a:outerShdw blurRad="38100" dist="38100" dir="2700000" algn="tl">
                    <a:srgbClr val="000000"/>
                  </a:outerShdw>
                </a:effectLst>
                <a:latin typeface="Garamond" panose="02020404030301010803" pitchFamily="18" charset="0"/>
              </a:defRPr>
            </a:lvl1pPr>
            <a:lvl2pPr indent="92075">
              <a:defRPr sz="6000" b="1">
                <a:solidFill>
                  <a:schemeClr val="tx2"/>
                </a:solidFill>
                <a:effectLst>
                  <a:outerShdw blurRad="38100" dist="38100" dir="2700000" algn="tl">
                    <a:srgbClr val="000000"/>
                  </a:outerShdw>
                </a:effectLst>
                <a:latin typeface="Garamond" panose="02020404030301010803" pitchFamily="18" charset="0"/>
              </a:defRPr>
            </a:lvl2pPr>
            <a:lvl3pPr indent="92075">
              <a:defRPr sz="6000" b="1">
                <a:solidFill>
                  <a:schemeClr val="tx2"/>
                </a:solidFill>
                <a:effectLst>
                  <a:outerShdw blurRad="38100" dist="38100" dir="2700000" algn="tl">
                    <a:srgbClr val="000000"/>
                  </a:outerShdw>
                </a:effectLst>
                <a:latin typeface="Garamond" panose="02020404030301010803" pitchFamily="18" charset="0"/>
              </a:defRPr>
            </a:lvl3pPr>
            <a:lvl4pPr indent="92075">
              <a:defRPr sz="6000" b="1">
                <a:solidFill>
                  <a:schemeClr val="tx2"/>
                </a:solidFill>
                <a:effectLst>
                  <a:outerShdw blurRad="38100" dist="38100" dir="2700000" algn="tl">
                    <a:srgbClr val="000000"/>
                  </a:outerShdw>
                </a:effectLst>
                <a:latin typeface="Garamond" panose="02020404030301010803" pitchFamily="18" charset="0"/>
              </a:defRPr>
            </a:lvl4pPr>
            <a:lvl5pPr indent="9207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92075" algn="just" defTabSz="914400" rtl="0" eaLnBrk="1" fontAlgn="base" latinLnBrk="0" hangingPunct="1">
              <a:lnSpc>
                <a:spcPct val="100000"/>
              </a:lnSpc>
              <a:spcBef>
                <a:spcPct val="0"/>
              </a:spcBef>
              <a:spcAft>
                <a:spcPct val="0"/>
              </a:spcAft>
              <a:buClrTx/>
              <a:buSzTx/>
              <a:buFontTx/>
              <a:buNone/>
              <a:defRPr/>
            </a:pP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Là dòng điện có chiều và cường độ không thay đổi theo thời gian</a:t>
            </a:r>
            <a:endPar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9260" name="Rectangle 44"/>
          <p:cNvSpPr>
            <a:spLocks noChangeArrowheads="1"/>
          </p:cNvSpPr>
          <p:nvPr/>
        </p:nvSpPr>
        <p:spPr bwMode="auto">
          <a:xfrm>
            <a:off x="7608888" y="4437063"/>
            <a:ext cx="2736850" cy="242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92075">
              <a:defRPr sz="6000" b="1">
                <a:solidFill>
                  <a:schemeClr val="tx2"/>
                </a:solidFill>
                <a:effectLst>
                  <a:outerShdw blurRad="38100" dist="38100" dir="2700000" algn="tl">
                    <a:srgbClr val="000000"/>
                  </a:outerShdw>
                </a:effectLst>
                <a:latin typeface="Garamond" panose="02020404030301010803" pitchFamily="18" charset="0"/>
              </a:defRPr>
            </a:lvl1pPr>
            <a:lvl2pPr indent="92075">
              <a:defRPr sz="6000" b="1">
                <a:solidFill>
                  <a:schemeClr val="tx2"/>
                </a:solidFill>
                <a:effectLst>
                  <a:outerShdw blurRad="38100" dist="38100" dir="2700000" algn="tl">
                    <a:srgbClr val="000000"/>
                  </a:outerShdw>
                </a:effectLst>
                <a:latin typeface="Garamond" panose="02020404030301010803" pitchFamily="18" charset="0"/>
              </a:defRPr>
            </a:lvl2pPr>
            <a:lvl3pPr indent="92075">
              <a:defRPr sz="6000" b="1">
                <a:solidFill>
                  <a:schemeClr val="tx2"/>
                </a:solidFill>
                <a:effectLst>
                  <a:outerShdw blurRad="38100" dist="38100" dir="2700000" algn="tl">
                    <a:srgbClr val="000000"/>
                  </a:outerShdw>
                </a:effectLst>
                <a:latin typeface="Garamond" panose="02020404030301010803" pitchFamily="18" charset="0"/>
              </a:defRPr>
            </a:lvl3pPr>
            <a:lvl4pPr indent="92075">
              <a:defRPr sz="6000" b="1">
                <a:solidFill>
                  <a:schemeClr val="tx2"/>
                </a:solidFill>
                <a:effectLst>
                  <a:outerShdw blurRad="38100" dist="38100" dir="2700000" algn="tl">
                    <a:srgbClr val="000000"/>
                  </a:outerShdw>
                </a:effectLst>
                <a:latin typeface="Garamond" panose="02020404030301010803" pitchFamily="18" charset="0"/>
              </a:defRPr>
            </a:lvl4pPr>
            <a:lvl5pPr indent="9207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92075" algn="l" defTabSz="914400" rtl="0" eaLnBrk="1" fontAlgn="base" latinLnBrk="0" hangingPunct="1">
              <a:lnSpc>
                <a:spcPct val="100000"/>
              </a:lnSpc>
              <a:spcBef>
                <a:spcPct val="0"/>
              </a:spcBef>
              <a:spcAft>
                <a:spcPct val="0"/>
              </a:spcAft>
              <a:buClrTx/>
              <a:buSzTx/>
              <a:buFontTx/>
              <a:buNone/>
              <a:defRPr/>
            </a:pPr>
            <a:r>
              <a:rPr kumimoji="0" lang="en-US" altLang="en-US" sz="24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I </a:t>
            </a: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(A): là cường độ dòng điện.</a:t>
            </a:r>
            <a:b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br>
            <a:r>
              <a:rPr kumimoji="0" lang="en-US" altLang="en-US" sz="24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q </a:t>
            </a: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(C): là điện lượng dịch chuyển.</a:t>
            </a:r>
            <a:b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br>
            <a:r>
              <a:rPr kumimoji="0" lang="en-US" altLang="en-US" sz="24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t</a:t>
            </a: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 (s): thời gian q dịch chuyển</a:t>
            </a:r>
            <a:endPar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graphicFrame>
        <p:nvGraphicFramePr>
          <p:cNvPr id="17441" name="Object 45"/>
          <p:cNvGraphicFramePr>
            <a:graphicFrameLocks noChangeAspect="1"/>
          </p:cNvGraphicFramePr>
          <p:nvPr/>
        </p:nvGraphicFramePr>
        <p:xfrm>
          <a:off x="6038850" y="3321050"/>
          <a:ext cx="114300" cy="215900"/>
        </p:xfrm>
        <a:graphic>
          <a:graphicData uri="http://schemas.openxmlformats.org/presentationml/2006/ole">
            <mc:AlternateContent xmlns:mc="http://schemas.openxmlformats.org/markup-compatibility/2006">
              <mc:Choice xmlns:v="urn:schemas-microsoft-com:vml" Requires="v">
                <p:oleObj spid="_x0000_s3090" name="" r:id="rId1" imgW="114300" imgH="215900" progId="Equation.3">
                  <p:embed/>
                </p:oleObj>
              </mc:Choice>
              <mc:Fallback>
                <p:oleObj name="" r:id="rId1" imgW="114300" imgH="215900" progId="Equation.3">
                  <p:embed/>
                  <p:pic>
                    <p:nvPicPr>
                      <p:cNvPr id="0" name="Picture 3089"/>
                      <p:cNvPicPr/>
                      <p:nvPr/>
                    </p:nvPicPr>
                    <p:blipFill>
                      <a:blip r:embed="rId2"/>
                      <a:stretch>
                        <a:fillRect/>
                      </a:stretch>
                    </p:blipFill>
                    <p:spPr>
                      <a:xfrm>
                        <a:off x="6038850" y="3321050"/>
                        <a:ext cx="114300" cy="215900"/>
                      </a:xfrm>
                      <a:prstGeom prst="rect">
                        <a:avLst/>
                      </a:prstGeom>
                      <a:noFill/>
                      <a:ln w="38100">
                        <a:noFill/>
                        <a:miter/>
                      </a:ln>
                    </p:spPr>
                  </p:pic>
                </p:oleObj>
              </mc:Fallback>
            </mc:AlternateContent>
          </a:graphicData>
        </a:graphic>
      </p:graphicFrame>
      <p:graphicFrame>
        <p:nvGraphicFramePr>
          <p:cNvPr id="9262" name="Object 46"/>
          <p:cNvGraphicFramePr>
            <a:graphicFrameLocks noChangeAspect="1"/>
          </p:cNvGraphicFramePr>
          <p:nvPr/>
        </p:nvGraphicFramePr>
        <p:xfrm>
          <a:off x="5303838" y="3357563"/>
          <a:ext cx="1296987" cy="865187"/>
        </p:xfrm>
        <a:graphic>
          <a:graphicData uri="http://schemas.openxmlformats.org/presentationml/2006/ole">
            <mc:AlternateContent xmlns:mc="http://schemas.openxmlformats.org/markup-compatibility/2006">
              <mc:Choice xmlns:v="urn:schemas-microsoft-com:vml" Requires="v">
                <p:oleObj spid="_x0000_s3088" name="" r:id="rId3" imgW="482600" imgH="393700" progId="Equation.DSMT4">
                  <p:embed/>
                </p:oleObj>
              </mc:Choice>
              <mc:Fallback>
                <p:oleObj name="" r:id="rId3" imgW="482600" imgH="393700" progId="Equation.DSMT4">
                  <p:embed/>
                  <p:pic>
                    <p:nvPicPr>
                      <p:cNvPr id="0" name="Picture 3087"/>
                      <p:cNvPicPr/>
                      <p:nvPr/>
                    </p:nvPicPr>
                    <p:blipFill>
                      <a:blip r:embed="rId4"/>
                      <a:stretch>
                        <a:fillRect/>
                      </a:stretch>
                    </p:blipFill>
                    <p:spPr>
                      <a:xfrm>
                        <a:off x="5303838" y="3357563"/>
                        <a:ext cx="1296987" cy="865187"/>
                      </a:xfrm>
                      <a:prstGeom prst="rect">
                        <a:avLst/>
                      </a:prstGeom>
                      <a:noFill/>
                      <a:ln w="38100">
                        <a:noFill/>
                        <a:miter/>
                      </a:ln>
                    </p:spPr>
                  </p:pic>
                </p:oleObj>
              </mc:Fallback>
            </mc:AlternateContent>
          </a:graphicData>
        </a:graphic>
      </p:graphicFrame>
      <p:graphicFrame>
        <p:nvGraphicFramePr>
          <p:cNvPr id="9263" name="Object 47"/>
          <p:cNvGraphicFramePr>
            <a:graphicFrameLocks noChangeAspect="1"/>
          </p:cNvGraphicFramePr>
          <p:nvPr/>
        </p:nvGraphicFramePr>
        <p:xfrm>
          <a:off x="8302625" y="3357563"/>
          <a:ext cx="1058863" cy="865187"/>
        </p:xfrm>
        <a:graphic>
          <a:graphicData uri="http://schemas.openxmlformats.org/presentationml/2006/ole">
            <mc:AlternateContent xmlns:mc="http://schemas.openxmlformats.org/markup-compatibility/2006">
              <mc:Choice xmlns:v="urn:schemas-microsoft-com:vml" Requires="v">
                <p:oleObj spid="_x0000_s3089" name="" r:id="rId5" imgW="393700" imgH="393700" progId="Equation.DSMT4">
                  <p:embed/>
                </p:oleObj>
              </mc:Choice>
              <mc:Fallback>
                <p:oleObj name="" r:id="rId5" imgW="393700" imgH="393700" progId="Equation.DSMT4">
                  <p:embed/>
                  <p:pic>
                    <p:nvPicPr>
                      <p:cNvPr id="0" name="Picture 3088"/>
                      <p:cNvPicPr/>
                      <p:nvPr/>
                    </p:nvPicPr>
                    <p:blipFill>
                      <a:blip r:embed="rId6"/>
                      <a:stretch>
                        <a:fillRect/>
                      </a:stretch>
                    </p:blipFill>
                    <p:spPr>
                      <a:xfrm>
                        <a:off x="8302625" y="3357563"/>
                        <a:ext cx="1058863" cy="865187"/>
                      </a:xfrm>
                      <a:prstGeom prst="rect">
                        <a:avLst/>
                      </a:prstGeom>
                      <a:solidFill>
                        <a:schemeClr val="tx1"/>
                      </a:solidFill>
                      <a:ln w="38100">
                        <a:noFill/>
                        <a:miter/>
                      </a:ln>
                    </p:spPr>
                  </p:pic>
                </p:oleObj>
              </mc:Fallback>
            </mc:AlternateContent>
          </a:graphicData>
        </a:graphic>
      </p:graphicFrame>
      <p:sp>
        <p:nvSpPr>
          <p:cNvPr id="9255" name="Rectangle 39"/>
          <p:cNvSpPr>
            <a:spLocks noChangeArrowheads="1"/>
          </p:cNvSpPr>
          <p:nvPr/>
        </p:nvSpPr>
        <p:spPr bwMode="auto">
          <a:xfrm>
            <a:off x="4727575" y="4437380"/>
            <a:ext cx="2736850" cy="2420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92075">
              <a:defRPr sz="6000" b="1">
                <a:solidFill>
                  <a:schemeClr val="tx2"/>
                </a:solidFill>
                <a:effectLst>
                  <a:outerShdw blurRad="38100" dist="38100" dir="2700000" algn="tl">
                    <a:srgbClr val="000000"/>
                  </a:outerShdw>
                </a:effectLst>
                <a:latin typeface="Garamond" panose="02020404030301010803" pitchFamily="18" charset="0"/>
              </a:defRPr>
            </a:lvl1pPr>
            <a:lvl2pPr indent="92075">
              <a:defRPr sz="6000" b="1">
                <a:solidFill>
                  <a:schemeClr val="tx2"/>
                </a:solidFill>
                <a:effectLst>
                  <a:outerShdw blurRad="38100" dist="38100" dir="2700000" algn="tl">
                    <a:srgbClr val="000000"/>
                  </a:outerShdw>
                </a:effectLst>
                <a:latin typeface="Garamond" panose="02020404030301010803" pitchFamily="18" charset="0"/>
              </a:defRPr>
            </a:lvl2pPr>
            <a:lvl3pPr indent="92075">
              <a:defRPr sz="6000" b="1">
                <a:solidFill>
                  <a:schemeClr val="tx2"/>
                </a:solidFill>
                <a:effectLst>
                  <a:outerShdw blurRad="38100" dist="38100" dir="2700000" algn="tl">
                    <a:srgbClr val="000000"/>
                  </a:outerShdw>
                </a:effectLst>
                <a:latin typeface="Garamond" panose="02020404030301010803" pitchFamily="18" charset="0"/>
              </a:defRPr>
            </a:lvl3pPr>
            <a:lvl4pPr indent="92075">
              <a:defRPr sz="6000" b="1">
                <a:solidFill>
                  <a:schemeClr val="tx2"/>
                </a:solidFill>
                <a:effectLst>
                  <a:outerShdw blurRad="38100" dist="38100" dir="2700000" algn="tl">
                    <a:srgbClr val="000000"/>
                  </a:outerShdw>
                </a:effectLst>
                <a:latin typeface="Garamond" panose="02020404030301010803" pitchFamily="18" charset="0"/>
              </a:defRPr>
            </a:lvl4pPr>
            <a:lvl5pPr indent="92075">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92075"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92075" algn="l" defTabSz="914400" rtl="0" eaLnBrk="1" fontAlgn="base" latinLnBrk="0" hangingPunct="1">
              <a:lnSpc>
                <a:spcPct val="100000"/>
              </a:lnSpc>
              <a:spcBef>
                <a:spcPct val="0"/>
              </a:spcBef>
              <a:spcAft>
                <a:spcPct val="0"/>
              </a:spcAft>
              <a:buClrTx/>
              <a:buSzTx/>
              <a:buFontTx/>
              <a:buNone/>
              <a:defRPr/>
            </a:pPr>
            <a:r>
              <a:rPr kumimoji="0" lang="en-US" altLang="en-US" sz="24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Times New Roman" panose="02020603050405020304" pitchFamily="18" charset="0"/>
                <a:ea typeface="+mn-ea"/>
                <a:cs typeface="+mn-cs"/>
              </a:rPr>
              <a:t> I </a:t>
            </a: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(A): là cường độ dòng điện.</a:t>
            </a:r>
            <a:b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b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   </a:t>
            </a: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sym typeface="Symbol" panose="05050102010706020507" charset="0"/>
              </a:rPr>
              <a:t>q</a:t>
            </a: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  (C): là điện lượng dịch chuyển.</a:t>
            </a:r>
            <a:b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b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   </a:t>
            </a: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sym typeface="Symbol" panose="05050102010706020507" charset="0"/>
              </a:rPr>
              <a:t>t</a:t>
            </a:r>
            <a:r>
              <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  (s): thời gian q dịch chuyển</a:t>
            </a:r>
            <a:endParaRPr kumimoji="0" lang="en-US" altLang="en-US" sz="24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graphicFrame>
        <p:nvGraphicFramePr>
          <p:cNvPr id="2" name="Object 47"/>
          <p:cNvGraphicFramePr>
            <a:graphicFrameLocks noChangeAspect="1"/>
          </p:cNvGraphicFramePr>
          <p:nvPr/>
        </p:nvGraphicFramePr>
        <p:xfrm>
          <a:off x="5417027" y="3357721"/>
          <a:ext cx="1264920" cy="864870"/>
        </p:xfrm>
        <a:graphic>
          <a:graphicData uri="http://schemas.openxmlformats.org/presentationml/2006/ole">
            <mc:AlternateContent xmlns:mc="http://schemas.openxmlformats.org/markup-compatibility/2006">
              <mc:Choice xmlns:v="urn:schemas-microsoft-com:vml" Requires="v">
                <p:oleObj spid="_x0000_s3" name="" r:id="rId7" imgW="469900" imgH="393700" progId="Equation.DSMT4">
                  <p:embed/>
                </p:oleObj>
              </mc:Choice>
              <mc:Fallback>
                <p:oleObj name="" r:id="rId7" imgW="469900" imgH="393700" progId="Equation.DSMT4">
                  <p:embed/>
                  <p:pic>
                    <p:nvPicPr>
                      <p:cNvPr id="0" name="Picture 3088"/>
                      <p:cNvPicPr/>
                      <p:nvPr/>
                    </p:nvPicPr>
                    <p:blipFill>
                      <a:blip r:embed="rId8"/>
                      <a:stretch>
                        <a:fillRect/>
                      </a:stretch>
                    </p:blipFill>
                    <p:spPr>
                      <a:xfrm>
                        <a:off x="5417027" y="3357721"/>
                        <a:ext cx="1264920" cy="864870"/>
                      </a:xfrm>
                      <a:prstGeom prst="rect">
                        <a:avLst/>
                      </a:prstGeom>
                      <a:solidFill>
                        <a:schemeClr val="tx1"/>
                      </a:solidFill>
                      <a:ln w="38100">
                        <a:noFill/>
                        <a:miter/>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9222"/>
                                        </p:tgtEl>
                                        <p:attrNameLst>
                                          <p:attrName>style.visibility</p:attrName>
                                        </p:attrNameLst>
                                      </p:cBhvr>
                                      <p:to>
                                        <p:strVal val="visible"/>
                                      </p:to>
                                    </p:set>
                                    <p:animEffect transition="in" filter="strips(downRight)">
                                      <p:cBhvr>
                                        <p:cTn id="7" dur="500"/>
                                        <p:tgtEl>
                                          <p:spTgt spid="92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259"/>
                                        </p:tgtEl>
                                        <p:attrNameLst>
                                          <p:attrName>style.visibility</p:attrName>
                                        </p:attrNameLst>
                                      </p:cBhvr>
                                      <p:to>
                                        <p:strVal val="visible"/>
                                      </p:to>
                                    </p:set>
                                    <p:animEffect transition="in" filter="blinds(horizontal)">
                                      <p:cBhvr>
                                        <p:cTn id="12" dur="500"/>
                                        <p:tgtEl>
                                          <p:spTgt spid="925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9246"/>
                                        </p:tgtEl>
                                        <p:attrNameLst>
                                          <p:attrName>style.visibility</p:attrName>
                                        </p:attrNameLst>
                                      </p:cBhvr>
                                      <p:to>
                                        <p:strVal val="visible"/>
                                      </p:to>
                                    </p:set>
                                    <p:animEffect transition="in" filter="strips(downRight)">
                                      <p:cBhvr>
                                        <p:cTn id="17" dur="500"/>
                                        <p:tgtEl>
                                          <p:spTgt spid="9246"/>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9247"/>
                                        </p:tgtEl>
                                        <p:attrNameLst>
                                          <p:attrName>style.visibility</p:attrName>
                                        </p:attrNameLst>
                                      </p:cBhvr>
                                      <p:to>
                                        <p:strVal val="visible"/>
                                      </p:to>
                                    </p:set>
                                    <p:animEffect transition="in" filter="strips(downRight)">
                                      <p:cBhvr>
                                        <p:cTn id="22" dur="500"/>
                                        <p:tgtEl>
                                          <p:spTgt spid="9247"/>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9248"/>
                                        </p:tgtEl>
                                        <p:attrNameLst>
                                          <p:attrName>style.visibility</p:attrName>
                                        </p:attrNameLst>
                                      </p:cBhvr>
                                      <p:to>
                                        <p:strVal val="visible"/>
                                      </p:to>
                                    </p:set>
                                    <p:animEffect transition="in" filter="strips(downRight)">
                                      <p:cBhvr>
                                        <p:cTn id="27" dur="500"/>
                                        <p:tgtEl>
                                          <p:spTgt spid="9248"/>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9249"/>
                                        </p:tgtEl>
                                        <p:attrNameLst>
                                          <p:attrName>style.visibility</p:attrName>
                                        </p:attrNameLst>
                                      </p:cBhvr>
                                      <p:to>
                                        <p:strVal val="visible"/>
                                      </p:to>
                                    </p:set>
                                    <p:animEffect transition="in" filter="strips(downRight)">
                                      <p:cBhvr>
                                        <p:cTn id="32" dur="500"/>
                                        <p:tgtEl>
                                          <p:spTgt spid="9249"/>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9250"/>
                                        </p:tgtEl>
                                        <p:attrNameLst>
                                          <p:attrName>style.visibility</p:attrName>
                                        </p:attrNameLst>
                                      </p:cBhvr>
                                      <p:to>
                                        <p:strVal val="visible"/>
                                      </p:to>
                                    </p:set>
                                    <p:animEffect transition="in" filter="strips(downRight)">
                                      <p:cBhvr>
                                        <p:cTn id="37" dur="500"/>
                                        <p:tgtEl>
                                          <p:spTgt spid="9250"/>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9252"/>
                                        </p:tgtEl>
                                        <p:attrNameLst>
                                          <p:attrName>style.visibility</p:attrName>
                                        </p:attrNameLst>
                                      </p:cBhvr>
                                      <p:to>
                                        <p:strVal val="visible"/>
                                      </p:to>
                                    </p:set>
                                    <p:animEffect transition="in" filter="strips(downRight)">
                                      <p:cBhvr>
                                        <p:cTn id="42" dur="500"/>
                                        <p:tgtEl>
                                          <p:spTgt spid="9252"/>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9253"/>
                                        </p:tgtEl>
                                        <p:attrNameLst>
                                          <p:attrName>style.visibility</p:attrName>
                                        </p:attrNameLst>
                                      </p:cBhvr>
                                      <p:to>
                                        <p:strVal val="visible"/>
                                      </p:to>
                                    </p:set>
                                    <p:animEffect transition="in" filter="strips(downRight)">
                                      <p:cBhvr>
                                        <p:cTn id="47" dur="500"/>
                                        <p:tgtEl>
                                          <p:spTgt spid="9253"/>
                                        </p:tgtEl>
                                      </p:cBhvr>
                                    </p:animEffect>
                                  </p:childTnLst>
                                </p:cTn>
                              </p:par>
                            </p:childTnLst>
                          </p:cTn>
                        </p:par>
                      </p:childTnLst>
                    </p:cTn>
                  </p:par>
                  <p:par>
                    <p:cTn id="48" fill="hold">
                      <p:stCondLst>
                        <p:cond delay="indefinite"/>
                      </p:stCondLst>
                      <p:childTnLst>
                        <p:par>
                          <p:cTn id="49" fill="hold">
                            <p:stCondLst>
                              <p:cond delay="0"/>
                            </p:stCondLst>
                            <p:childTnLst>
                              <p:par>
                                <p:cTn id="50" presetID="18" presetClass="entr" presetSubtype="12" fill="hold" nodeType="clickEffect">
                                  <p:stCondLst>
                                    <p:cond delay="0"/>
                                  </p:stCondLst>
                                  <p:childTnLst>
                                    <p:set>
                                      <p:cBhvr>
                                        <p:cTn id="51" dur="1" fill="hold">
                                          <p:stCondLst>
                                            <p:cond delay="0"/>
                                          </p:stCondLst>
                                        </p:cTn>
                                        <p:tgtEl>
                                          <p:spTgt spid="9262"/>
                                        </p:tgtEl>
                                        <p:attrNameLst>
                                          <p:attrName>style.visibility</p:attrName>
                                        </p:attrNameLst>
                                      </p:cBhvr>
                                      <p:to>
                                        <p:strVal val="visible"/>
                                      </p:to>
                                    </p:set>
                                    <p:animEffect transition="in" filter="strips(downLeft)">
                                      <p:cBhvr>
                                        <p:cTn id="52" dur="500"/>
                                        <p:tgtEl>
                                          <p:spTgt spid="9262"/>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12" fill="hold" nodeType="clickEffect">
                                  <p:stCondLst>
                                    <p:cond delay="0"/>
                                  </p:stCondLst>
                                  <p:childTnLst>
                                    <p:set>
                                      <p:cBhvr>
                                        <p:cTn id="56" dur="1" fill="hold">
                                          <p:stCondLst>
                                            <p:cond delay="0"/>
                                          </p:stCondLst>
                                        </p:cTn>
                                        <p:tgtEl>
                                          <p:spTgt spid="9263"/>
                                        </p:tgtEl>
                                        <p:attrNameLst>
                                          <p:attrName>style.visibility</p:attrName>
                                        </p:attrNameLst>
                                      </p:cBhvr>
                                      <p:to>
                                        <p:strVal val="visible"/>
                                      </p:to>
                                    </p:set>
                                    <p:animEffect transition="in" filter="strips(downLeft)">
                                      <p:cBhvr>
                                        <p:cTn id="57" dur="500"/>
                                        <p:tgtEl>
                                          <p:spTgt spid="9263"/>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ntr" presetSubtype="3" fill="hold" grpId="0" nodeType="clickEffect">
                                  <p:stCondLst>
                                    <p:cond delay="0"/>
                                  </p:stCondLst>
                                  <p:childTnLst>
                                    <p:set>
                                      <p:cBhvr>
                                        <p:cTn id="61" dur="1" fill="hold">
                                          <p:stCondLst>
                                            <p:cond delay="0"/>
                                          </p:stCondLst>
                                        </p:cTn>
                                        <p:tgtEl>
                                          <p:spTgt spid="9260"/>
                                        </p:tgtEl>
                                        <p:attrNameLst>
                                          <p:attrName>style.visibility</p:attrName>
                                        </p:attrNameLst>
                                      </p:cBhvr>
                                      <p:to>
                                        <p:strVal val="visible"/>
                                      </p:to>
                                    </p:set>
                                    <p:animEffect transition="in" filter="strips(upRight)">
                                      <p:cBhvr>
                                        <p:cTn id="62" dur="500"/>
                                        <p:tgtEl>
                                          <p:spTgt spid="9260"/>
                                        </p:tgtEl>
                                      </p:cBhvr>
                                    </p:animEffect>
                                  </p:childTnLst>
                                </p:cTn>
                              </p:par>
                            </p:childTnLst>
                          </p:cTn>
                        </p:par>
                      </p:childTnLst>
                    </p:cTn>
                  </p:par>
                  <p:par>
                    <p:cTn id="63" fill="hold">
                      <p:stCondLst>
                        <p:cond delay="indefinite"/>
                      </p:stCondLst>
                      <p:childTnLst>
                        <p:par>
                          <p:cTn id="64" fill="hold">
                            <p:stCondLst>
                              <p:cond delay="0"/>
                            </p:stCondLst>
                            <p:childTnLst>
                              <p:par>
                                <p:cTn id="65" presetID="18" presetClass="entr" presetSubtype="12" fill="hold" nodeType="clickEffect">
                                  <p:stCondLst>
                                    <p:cond delay="0"/>
                                  </p:stCondLst>
                                  <p:childTnLst>
                                    <p:set>
                                      <p:cBhvr>
                                        <p:cTn id="66" dur="1" fill="hold">
                                          <p:stCondLst>
                                            <p:cond delay="0"/>
                                          </p:stCondLst>
                                        </p:cTn>
                                        <p:tgtEl>
                                          <p:spTgt spid="2"/>
                                        </p:tgtEl>
                                        <p:attrNameLst>
                                          <p:attrName>style.visibility</p:attrName>
                                        </p:attrNameLst>
                                      </p:cBhvr>
                                      <p:to>
                                        <p:strVal val="visible"/>
                                      </p:to>
                                    </p:set>
                                    <p:animEffect transition="in" filter="strips(downLeft)">
                                      <p:cBhvr>
                                        <p:cTn id="6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bldLvl="0" animBg="1"/>
      <p:bldP spid="9246" grpId="0" bldLvl="0" animBg="1"/>
      <p:bldP spid="9247" grpId="0" bldLvl="0" animBg="1"/>
      <p:bldP spid="9248" grpId="0" bldLvl="0" animBg="1"/>
      <p:bldP spid="9249" grpId="0" bldLvl="0" animBg="1"/>
      <p:bldP spid="9250" grpId="0" bldLvl="0" animBg="1"/>
      <p:bldP spid="9252" grpId="0" bldLvl="0" animBg="1"/>
      <p:bldP spid="9253" grpId="0" bldLvl="0" animBg="1"/>
      <p:bldP spid="9260"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1" name="Rectangle 3"/>
          <p:cNvSpPr>
            <a:spLocks noChangeArrowheads="1"/>
          </p:cNvSpPr>
          <p:nvPr/>
        </p:nvSpPr>
        <p:spPr bwMode="auto">
          <a:xfrm>
            <a:off x="191770" y="44450"/>
            <a:ext cx="5025390" cy="619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6000" b="1">
                <a:solidFill>
                  <a:schemeClr val="tx2"/>
                </a:solidFill>
                <a:effectLst>
                  <a:outerShdw blurRad="38100" dist="38100" dir="2700000" algn="tl">
                    <a:srgbClr val="000000"/>
                  </a:outerShdw>
                </a:effectLst>
                <a:latin typeface="Garamond" panose="02020404030301010803" pitchFamily="18" charset="0"/>
              </a:defRPr>
            </a:lvl1pPr>
            <a:lvl2pPr>
              <a:defRPr sz="6000" b="1">
                <a:solidFill>
                  <a:schemeClr val="tx2"/>
                </a:solidFill>
                <a:effectLst>
                  <a:outerShdw blurRad="38100" dist="38100" dir="2700000" algn="tl">
                    <a:srgbClr val="000000"/>
                  </a:outerShdw>
                </a:effectLst>
                <a:latin typeface="Garamond" panose="02020404030301010803" pitchFamily="18" charset="0"/>
              </a:defRPr>
            </a:lvl2pPr>
            <a:lvl3pPr>
              <a:defRPr sz="6000" b="1">
                <a:solidFill>
                  <a:schemeClr val="tx2"/>
                </a:solidFill>
                <a:effectLst>
                  <a:outerShdw blurRad="38100" dist="38100" dir="2700000" algn="tl">
                    <a:srgbClr val="000000"/>
                  </a:outerShdw>
                </a:effectLst>
                <a:latin typeface="Garamond" panose="02020404030301010803" pitchFamily="18" charset="0"/>
              </a:defRPr>
            </a:lvl3pPr>
            <a:lvl4pPr>
              <a:defRPr sz="6000" b="1">
                <a:solidFill>
                  <a:schemeClr val="tx2"/>
                </a:solidFill>
                <a:effectLst>
                  <a:outerShdw blurRad="38100" dist="38100" dir="2700000" algn="tl">
                    <a:srgbClr val="000000"/>
                  </a:outerShdw>
                </a:effectLst>
                <a:latin typeface="Garamond" panose="02020404030301010803" pitchFamily="18" charset="0"/>
              </a:defRPr>
            </a:lvl4pPr>
            <a:lvl5pPr>
              <a:defRPr sz="6000" b="1">
                <a:solidFill>
                  <a:schemeClr val="tx2"/>
                </a:solidFill>
                <a:effectLst>
                  <a:outerShdw blurRad="38100" dist="38100" dir="2700000" algn="tl">
                    <a:srgbClr val="000000"/>
                  </a:outerShdw>
                </a:effectLst>
                <a:latin typeface="Garamond" panose="02020404030301010803" pitchFamily="18" charset="0"/>
              </a:defRPr>
            </a:lvl5pPr>
            <a:lvl6pPr marL="4572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en-US" sz="4000" b="1" i="0" u="none" strike="noStrike" kern="1200" cap="none" spc="0" normalizeH="0" baseline="0" noProof="0" smtClean="0">
                <a:ln>
                  <a:noFill/>
                </a:ln>
                <a:solidFill>
                  <a:srgbClr val="FF0000"/>
                </a:solidFill>
                <a:effectLst>
                  <a:outerShdw blurRad="38100" dist="38100" dir="2700000" algn="tl">
                    <a:srgbClr val="000000"/>
                  </a:outerShdw>
                </a:effectLst>
                <a:uLnTx/>
                <a:uFillTx/>
                <a:latin typeface="Times New Roman" panose="02020603050405020304" pitchFamily="18" charset="0"/>
                <a:ea typeface="+mn-ea"/>
                <a:cs typeface="+mn-cs"/>
              </a:rPr>
              <a:t>I. Dòng điện</a:t>
            </a:r>
            <a:endParaRPr kumimoji="0" lang="en-US" altLang="en-US" sz="4000" b="1" i="0" u="none" strike="noStrike" kern="1200" cap="none" spc="0" normalizeH="0" baseline="0" noProof="0" smtClean="0">
              <a:ln>
                <a:noFill/>
              </a:ln>
              <a:solidFill>
                <a:srgbClr val="FF00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7175" name="Rectangle 7"/>
          <p:cNvSpPr>
            <a:spLocks noChangeArrowheads="1"/>
          </p:cNvSpPr>
          <p:nvPr/>
        </p:nvSpPr>
        <p:spPr bwMode="auto">
          <a:xfrm>
            <a:off x="343535" y="1301115"/>
            <a:ext cx="11615420" cy="791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347980">
              <a:defRPr sz="6000" b="1">
                <a:solidFill>
                  <a:schemeClr val="tx2"/>
                </a:solidFill>
                <a:effectLst>
                  <a:outerShdw blurRad="38100" dist="38100" dir="2700000" algn="tl">
                    <a:srgbClr val="000000"/>
                  </a:outerShdw>
                </a:effectLst>
                <a:latin typeface="Garamond" panose="02020404030301010803" pitchFamily="18" charset="0"/>
              </a:defRPr>
            </a:lvl1pPr>
            <a:lvl2pPr indent="347980">
              <a:defRPr sz="6000" b="1">
                <a:solidFill>
                  <a:schemeClr val="tx2"/>
                </a:solidFill>
                <a:effectLst>
                  <a:outerShdw blurRad="38100" dist="38100" dir="2700000" algn="tl">
                    <a:srgbClr val="000000"/>
                  </a:outerShdw>
                </a:effectLst>
                <a:latin typeface="Garamond" panose="02020404030301010803" pitchFamily="18" charset="0"/>
              </a:defRPr>
            </a:lvl2pPr>
            <a:lvl3pPr indent="347980">
              <a:defRPr sz="6000" b="1">
                <a:solidFill>
                  <a:schemeClr val="tx2"/>
                </a:solidFill>
                <a:effectLst>
                  <a:outerShdw blurRad="38100" dist="38100" dir="2700000" algn="tl">
                    <a:srgbClr val="000000"/>
                  </a:outerShdw>
                </a:effectLst>
                <a:latin typeface="Garamond" panose="02020404030301010803" pitchFamily="18" charset="0"/>
              </a:defRPr>
            </a:lvl3pPr>
            <a:lvl4pPr indent="347980">
              <a:defRPr sz="6000" b="1">
                <a:solidFill>
                  <a:schemeClr val="tx2"/>
                </a:solidFill>
                <a:effectLst>
                  <a:outerShdw blurRad="38100" dist="38100" dir="2700000" algn="tl">
                    <a:srgbClr val="000000"/>
                  </a:outerShdw>
                </a:effectLst>
                <a:latin typeface="Garamond" panose="02020404030301010803" pitchFamily="18" charset="0"/>
              </a:defRPr>
            </a:lvl4pPr>
            <a:lvl5pPr indent="34798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347980" algn="just" defTabSz="914400" rtl="0" eaLnBrk="1" fontAlgn="base" latinLnBrk="0" hangingPunct="1">
              <a:lnSpc>
                <a:spcPct val="100000"/>
              </a:lnSpc>
              <a:spcBef>
                <a:spcPct val="0"/>
              </a:spcBef>
              <a:spcAft>
                <a:spcPct val="0"/>
              </a:spcAft>
              <a:buClrTx/>
              <a:buSzTx/>
              <a:buFontTx/>
              <a:buNone/>
              <a:defRPr/>
            </a:pPr>
            <a:r>
              <a:rPr kumimoji="0" lang="en-US" altLang="en-US" sz="3200" b="1" i="0" u="none" strike="noStrike" kern="1200" cap="none" spc="0" normalizeH="0" baseline="0" noProof="0" dirty="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1</a:t>
            </a:r>
            <a:r>
              <a:rPr kumimoji="0" lang="en-US" altLang="en-US" sz="3200" b="1" i="0" u="none" strike="noStrike" kern="1200" cap="none" spc="0" normalizeH="0" baseline="0" noProof="0" dirty="0" smtClean="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rPr>
              <a:t>: Dòng điện là gì? Dòng điện trong kim loại là dòng dịch chuyển có hướng  của các hạt điện tích nào?</a:t>
            </a:r>
            <a:endParaRPr kumimoji="0" lang="en-US" altLang="en-US" sz="3200" b="1" i="0" u="none" strike="noStrike" kern="1200" cap="none" spc="0" normalizeH="0" baseline="0" noProof="0" dirty="0" smtClean="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7176" name="Rectangle 8"/>
          <p:cNvSpPr>
            <a:spLocks noChangeArrowheads="1"/>
          </p:cNvSpPr>
          <p:nvPr/>
        </p:nvSpPr>
        <p:spPr bwMode="auto">
          <a:xfrm>
            <a:off x="1747520" y="581660"/>
            <a:ext cx="8914765" cy="502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6000" b="1">
                <a:solidFill>
                  <a:schemeClr val="tx2"/>
                </a:solidFill>
                <a:effectLst>
                  <a:outerShdw blurRad="38100" dist="38100" dir="2700000" algn="tl">
                    <a:srgbClr val="000000"/>
                  </a:outerShdw>
                </a:effectLst>
                <a:latin typeface="Garamond" panose="02020404030301010803" pitchFamily="18" charset="0"/>
              </a:defRPr>
            </a:lvl1pPr>
            <a:lvl2pPr>
              <a:defRPr sz="6000" b="1">
                <a:solidFill>
                  <a:schemeClr val="tx2"/>
                </a:solidFill>
                <a:effectLst>
                  <a:outerShdw blurRad="38100" dist="38100" dir="2700000" algn="tl">
                    <a:srgbClr val="000000"/>
                  </a:outerShdw>
                </a:effectLst>
                <a:latin typeface="Garamond" panose="02020404030301010803" pitchFamily="18" charset="0"/>
              </a:defRPr>
            </a:lvl2pPr>
            <a:lvl3pPr>
              <a:defRPr sz="6000" b="1">
                <a:solidFill>
                  <a:schemeClr val="tx2"/>
                </a:solidFill>
                <a:effectLst>
                  <a:outerShdw blurRad="38100" dist="38100" dir="2700000" algn="tl">
                    <a:srgbClr val="000000"/>
                  </a:outerShdw>
                </a:effectLst>
                <a:latin typeface="Garamond" panose="02020404030301010803" pitchFamily="18" charset="0"/>
              </a:defRPr>
            </a:lvl3pPr>
            <a:lvl4pPr>
              <a:defRPr sz="6000" b="1">
                <a:solidFill>
                  <a:schemeClr val="tx2"/>
                </a:solidFill>
                <a:effectLst>
                  <a:outerShdw blurRad="38100" dist="38100" dir="2700000" algn="tl">
                    <a:srgbClr val="000000"/>
                  </a:outerShdw>
                </a:effectLst>
                <a:latin typeface="Garamond" panose="02020404030301010803" pitchFamily="18" charset="0"/>
              </a:defRPr>
            </a:lvl4pPr>
            <a:lvl5pPr>
              <a:defRPr sz="6000" b="1">
                <a:solidFill>
                  <a:schemeClr val="tx2"/>
                </a:solidFill>
                <a:effectLst>
                  <a:outerShdw blurRad="38100" dist="38100" dir="2700000" algn="tl">
                    <a:srgbClr val="000000"/>
                  </a:outerShdw>
                </a:effectLst>
                <a:latin typeface="Garamond" panose="02020404030301010803" pitchFamily="18" charset="0"/>
              </a:defRPr>
            </a:lvl5pPr>
            <a:lvl6pPr marL="4572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36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Các bạn tìm hiểu và trả lời câu hỏi :</a:t>
            </a:r>
            <a:endParaRPr kumimoji="0" lang="en-US" altLang="en-US" sz="3600" b="1" i="0"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7177" name="Rectangle 9"/>
          <p:cNvSpPr>
            <a:spLocks noChangeArrowheads="1"/>
          </p:cNvSpPr>
          <p:nvPr/>
        </p:nvSpPr>
        <p:spPr bwMode="auto">
          <a:xfrm>
            <a:off x="407670" y="2276475"/>
            <a:ext cx="11285220" cy="1652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347980">
              <a:defRPr sz="6000" b="1">
                <a:solidFill>
                  <a:schemeClr val="tx2"/>
                </a:solidFill>
                <a:effectLst>
                  <a:outerShdw blurRad="38100" dist="38100" dir="2700000" algn="tl">
                    <a:srgbClr val="000000"/>
                  </a:outerShdw>
                </a:effectLst>
                <a:latin typeface="Garamond" panose="02020404030301010803" pitchFamily="18" charset="0"/>
              </a:defRPr>
            </a:lvl1pPr>
            <a:lvl2pPr indent="347980">
              <a:defRPr sz="6000" b="1">
                <a:solidFill>
                  <a:schemeClr val="tx2"/>
                </a:solidFill>
                <a:effectLst>
                  <a:outerShdw blurRad="38100" dist="38100" dir="2700000" algn="tl">
                    <a:srgbClr val="000000"/>
                  </a:outerShdw>
                </a:effectLst>
                <a:latin typeface="Garamond" panose="02020404030301010803" pitchFamily="18" charset="0"/>
              </a:defRPr>
            </a:lvl2pPr>
            <a:lvl3pPr indent="347980">
              <a:defRPr sz="6000" b="1">
                <a:solidFill>
                  <a:schemeClr val="tx2"/>
                </a:solidFill>
                <a:effectLst>
                  <a:outerShdw blurRad="38100" dist="38100" dir="2700000" algn="tl">
                    <a:srgbClr val="000000"/>
                  </a:outerShdw>
                </a:effectLst>
                <a:latin typeface="Garamond" panose="02020404030301010803" pitchFamily="18" charset="0"/>
              </a:defRPr>
            </a:lvl3pPr>
            <a:lvl4pPr indent="347980">
              <a:defRPr sz="6000" b="1">
                <a:solidFill>
                  <a:schemeClr val="tx2"/>
                </a:solidFill>
                <a:effectLst>
                  <a:outerShdw blurRad="38100" dist="38100" dir="2700000" algn="tl">
                    <a:srgbClr val="000000"/>
                  </a:outerShdw>
                </a:effectLst>
                <a:latin typeface="Garamond" panose="02020404030301010803" pitchFamily="18" charset="0"/>
              </a:defRPr>
            </a:lvl4pPr>
            <a:lvl5pPr indent="34798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347980" algn="just" defTabSz="914400" rtl="0" eaLnBrk="1" fontAlgn="base" latinLnBrk="0" hangingPunct="1">
              <a:lnSpc>
                <a:spcPct val="100000"/>
              </a:lnSpc>
              <a:spcBef>
                <a:spcPct val="0"/>
              </a:spcBef>
              <a:spcAft>
                <a:spcPct val="0"/>
              </a:spcAft>
              <a:buClrTx/>
              <a:buSzTx/>
              <a:buFontTx/>
              <a:buNone/>
              <a:defRPr/>
            </a:pPr>
            <a:r>
              <a:rPr kumimoji="0" lang="en-US" altLang="en-US" sz="3200" b="1" i="0" u="none" strike="noStrike" kern="1200" cap="none" spc="0" normalizeH="0" baseline="0" noProof="0" dirty="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2</a:t>
            </a:r>
            <a:r>
              <a:rPr kumimoji="0" lang="en-US" altLang="en-US" sz="3200" b="1" i="0" u="none" strike="noStrike" kern="1200" cap="none" spc="0" normalizeH="0" baseline="0" noProof="0" dirty="0" smtClean="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rPr>
              <a:t>: Chiều của dòng điện được quy ước như thế nào? Chiều quy ước của dòng điện chạy qua dây dẫn kim loại cùng chiều hay ngược chiều với chiều dịch chuyển của các hạt điện tích?</a:t>
            </a:r>
            <a:endParaRPr kumimoji="0" lang="en-US" altLang="en-US" sz="3200" b="1" i="0" u="none" strike="noStrike" kern="1200" cap="none" spc="0" normalizeH="0" baseline="0" noProof="0" dirty="0" smtClean="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7178" name="Rectangle 10"/>
          <p:cNvSpPr>
            <a:spLocks noChangeArrowheads="1"/>
          </p:cNvSpPr>
          <p:nvPr/>
        </p:nvSpPr>
        <p:spPr bwMode="auto">
          <a:xfrm>
            <a:off x="313055" y="3789680"/>
            <a:ext cx="11285220" cy="1437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347980">
              <a:defRPr sz="6000" b="1">
                <a:solidFill>
                  <a:schemeClr val="tx2"/>
                </a:solidFill>
                <a:effectLst>
                  <a:outerShdw blurRad="38100" dist="38100" dir="2700000" algn="tl">
                    <a:srgbClr val="000000"/>
                  </a:outerShdw>
                </a:effectLst>
                <a:latin typeface="Garamond" panose="02020404030301010803" pitchFamily="18" charset="0"/>
              </a:defRPr>
            </a:lvl1pPr>
            <a:lvl2pPr indent="347980">
              <a:defRPr sz="6000" b="1">
                <a:solidFill>
                  <a:schemeClr val="tx2"/>
                </a:solidFill>
                <a:effectLst>
                  <a:outerShdw blurRad="38100" dist="38100" dir="2700000" algn="tl">
                    <a:srgbClr val="000000"/>
                  </a:outerShdw>
                </a:effectLst>
                <a:latin typeface="Garamond" panose="02020404030301010803" pitchFamily="18" charset="0"/>
              </a:defRPr>
            </a:lvl2pPr>
            <a:lvl3pPr indent="347980">
              <a:defRPr sz="6000" b="1">
                <a:solidFill>
                  <a:schemeClr val="tx2"/>
                </a:solidFill>
                <a:effectLst>
                  <a:outerShdw blurRad="38100" dist="38100" dir="2700000" algn="tl">
                    <a:srgbClr val="000000"/>
                  </a:outerShdw>
                </a:effectLst>
                <a:latin typeface="Garamond" panose="02020404030301010803" pitchFamily="18" charset="0"/>
              </a:defRPr>
            </a:lvl3pPr>
            <a:lvl4pPr indent="347980">
              <a:defRPr sz="6000" b="1">
                <a:solidFill>
                  <a:schemeClr val="tx2"/>
                </a:solidFill>
                <a:effectLst>
                  <a:outerShdw blurRad="38100" dist="38100" dir="2700000" algn="tl">
                    <a:srgbClr val="000000"/>
                  </a:outerShdw>
                </a:effectLst>
                <a:latin typeface="Garamond" panose="02020404030301010803" pitchFamily="18" charset="0"/>
              </a:defRPr>
            </a:lvl4pPr>
            <a:lvl5pPr indent="34798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347980" algn="just" defTabSz="914400" rtl="0" eaLnBrk="1" fontAlgn="base" latinLnBrk="0" hangingPunct="1">
              <a:lnSpc>
                <a:spcPct val="100000"/>
              </a:lnSpc>
              <a:spcBef>
                <a:spcPct val="0"/>
              </a:spcBef>
              <a:spcAft>
                <a:spcPct val="0"/>
              </a:spcAft>
              <a:buClrTx/>
              <a:buSzTx/>
              <a:buFontTx/>
              <a:buNone/>
              <a:defRPr/>
            </a:pPr>
            <a:r>
              <a:rPr kumimoji="0" lang="en-US" altLang="en-US" sz="3200" b="1" i="0" u="none" strike="noStrike" kern="1200" cap="none" spc="0" normalizeH="0" baseline="0" noProof="0" dirty="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3</a:t>
            </a:r>
            <a:r>
              <a:rPr kumimoji="0" lang="en-US" altLang="en-US" sz="3200" b="1" i="0" u="none" strike="noStrike" kern="1200" cap="none" spc="0" normalizeH="0" baseline="0" noProof="0" dirty="0" smtClean="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rPr>
              <a:t>: Dòng điện chạy qua các vật dẫn có thể gây ra những tác dụng nào? Mỗi tác dụng đó hãy nêu ví dụ cụ thể?</a:t>
            </a:r>
            <a:endParaRPr kumimoji="0" lang="en-US" altLang="en-US" sz="3200" b="1" i="0" u="none" strike="noStrike" kern="1200" cap="none" spc="0" normalizeH="0" baseline="0" noProof="0" dirty="0" smtClean="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7179" name="Rectangle 11"/>
          <p:cNvSpPr>
            <a:spLocks noChangeArrowheads="1"/>
          </p:cNvSpPr>
          <p:nvPr/>
        </p:nvSpPr>
        <p:spPr bwMode="auto">
          <a:xfrm>
            <a:off x="313055" y="5374640"/>
            <a:ext cx="11285220" cy="13646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347980">
              <a:defRPr sz="6000" b="1">
                <a:solidFill>
                  <a:schemeClr val="tx2"/>
                </a:solidFill>
                <a:effectLst>
                  <a:outerShdw blurRad="38100" dist="38100" dir="2700000" algn="tl">
                    <a:srgbClr val="000000"/>
                  </a:outerShdw>
                </a:effectLst>
                <a:latin typeface="Garamond" panose="02020404030301010803" pitchFamily="18" charset="0"/>
              </a:defRPr>
            </a:lvl1pPr>
            <a:lvl2pPr indent="347980">
              <a:defRPr sz="6000" b="1">
                <a:solidFill>
                  <a:schemeClr val="tx2"/>
                </a:solidFill>
                <a:effectLst>
                  <a:outerShdw blurRad="38100" dist="38100" dir="2700000" algn="tl">
                    <a:srgbClr val="000000"/>
                  </a:outerShdw>
                </a:effectLst>
                <a:latin typeface="Garamond" panose="02020404030301010803" pitchFamily="18" charset="0"/>
              </a:defRPr>
            </a:lvl2pPr>
            <a:lvl3pPr indent="347980">
              <a:defRPr sz="6000" b="1">
                <a:solidFill>
                  <a:schemeClr val="tx2"/>
                </a:solidFill>
                <a:effectLst>
                  <a:outerShdw blurRad="38100" dist="38100" dir="2700000" algn="tl">
                    <a:srgbClr val="000000"/>
                  </a:outerShdw>
                </a:effectLst>
                <a:latin typeface="Garamond" panose="02020404030301010803" pitchFamily="18" charset="0"/>
              </a:defRPr>
            </a:lvl3pPr>
            <a:lvl4pPr indent="347980">
              <a:defRPr sz="6000" b="1">
                <a:solidFill>
                  <a:schemeClr val="tx2"/>
                </a:solidFill>
                <a:effectLst>
                  <a:outerShdw blurRad="38100" dist="38100" dir="2700000" algn="tl">
                    <a:srgbClr val="000000"/>
                  </a:outerShdw>
                </a:effectLst>
                <a:latin typeface="Garamond" panose="02020404030301010803" pitchFamily="18" charset="0"/>
              </a:defRPr>
            </a:lvl4pPr>
            <a:lvl5pPr indent="34798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34798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347980" algn="just" defTabSz="914400" rtl="0" eaLnBrk="1" fontAlgn="base" latinLnBrk="0" hangingPunct="1">
              <a:lnSpc>
                <a:spcPct val="100000"/>
              </a:lnSpc>
              <a:spcBef>
                <a:spcPct val="0"/>
              </a:spcBef>
              <a:spcAft>
                <a:spcPct val="0"/>
              </a:spcAft>
              <a:buClrTx/>
              <a:buSzTx/>
              <a:buFontTx/>
              <a:buNone/>
              <a:defRPr/>
            </a:pPr>
            <a:r>
              <a:rPr kumimoji="0" lang="en-US" altLang="en-US" sz="3200" b="1" i="0" u="none" strike="noStrike" kern="1200" cap="none" spc="0" normalizeH="0" baseline="0" noProof="0" dirty="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4</a:t>
            </a:r>
            <a:r>
              <a:rPr kumimoji="0" lang="en-US" altLang="en-US" sz="3200" b="1" i="0" u="none" strike="noStrike" kern="1200" cap="none" spc="0" normalizeH="0" baseline="0" noProof="0" dirty="0" smtClean="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rPr>
              <a:t>: Trị số của đại lượng nào cho biết mức độ mạnh yếu của dòng điện? Đại lượng này được đo bằng dụng cụ nào và bằng đơn vị gì?</a:t>
            </a:r>
            <a:endParaRPr kumimoji="0" lang="en-US" altLang="en-US" sz="3200" b="1" i="0" u="none" strike="noStrike" kern="1200" cap="none" spc="0" normalizeH="0" baseline="0" noProof="0" dirty="0" smtClean="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strips(downRight)">
                                      <p:cBhvr>
                                        <p:cTn id="7" dur="500"/>
                                        <p:tgtEl>
                                          <p:spTgt spid="7171"/>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176"/>
                                        </p:tgtEl>
                                        <p:attrNameLst>
                                          <p:attrName>style.visibility</p:attrName>
                                        </p:attrNameLst>
                                      </p:cBhvr>
                                      <p:to>
                                        <p:strVal val="visible"/>
                                      </p:to>
                                    </p:set>
                                    <p:animEffect transition="in" filter="strips(downRight)">
                                      <p:cBhvr>
                                        <p:cTn id="12" dur="500"/>
                                        <p:tgtEl>
                                          <p:spTgt spid="717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175"/>
                                        </p:tgtEl>
                                        <p:attrNameLst>
                                          <p:attrName>style.visibility</p:attrName>
                                        </p:attrNameLst>
                                      </p:cBhvr>
                                      <p:to>
                                        <p:strVal val="visible"/>
                                      </p:to>
                                    </p:set>
                                    <p:animEffect transition="in" filter="strips(downRight)">
                                      <p:cBhvr>
                                        <p:cTn id="17" dur="500"/>
                                        <p:tgtEl>
                                          <p:spTgt spid="717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7177"/>
                                        </p:tgtEl>
                                        <p:attrNameLst>
                                          <p:attrName>style.visibility</p:attrName>
                                        </p:attrNameLst>
                                      </p:cBhvr>
                                      <p:to>
                                        <p:strVal val="visible"/>
                                      </p:to>
                                    </p:set>
                                    <p:animEffect transition="in" filter="strips(downRight)">
                                      <p:cBhvr>
                                        <p:cTn id="22" dur="500"/>
                                        <p:tgtEl>
                                          <p:spTgt spid="7177"/>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7178"/>
                                        </p:tgtEl>
                                        <p:attrNameLst>
                                          <p:attrName>style.visibility</p:attrName>
                                        </p:attrNameLst>
                                      </p:cBhvr>
                                      <p:to>
                                        <p:strVal val="visible"/>
                                      </p:to>
                                    </p:set>
                                    <p:animEffect transition="in" filter="strips(downRight)">
                                      <p:cBhvr>
                                        <p:cTn id="27" dur="500"/>
                                        <p:tgtEl>
                                          <p:spTgt spid="7178"/>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7179"/>
                                        </p:tgtEl>
                                        <p:attrNameLst>
                                          <p:attrName>style.visibility</p:attrName>
                                        </p:attrNameLst>
                                      </p:cBhvr>
                                      <p:to>
                                        <p:strVal val="visible"/>
                                      </p:to>
                                    </p:set>
                                    <p:animEffect transition="in" filter="strips(downRight)">
                                      <p:cBhvr>
                                        <p:cTn id="32" dur="500"/>
                                        <p:tgtEl>
                                          <p:spTgt spid="7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ldLvl="0" animBg="1"/>
      <p:bldP spid="7175" grpId="0" bldLvl="0" animBg="1"/>
      <p:bldP spid="7176" grpId="0" bldLvl="0" animBg="1"/>
      <p:bldP spid="7177" grpId="0" bldLvl="0" animBg="1"/>
      <p:bldP spid="7178" grpId="0" bldLvl="0" animBg="1"/>
      <p:bldP spid="7179"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7" name="Rectangle 5"/>
          <p:cNvSpPr>
            <a:spLocks noChangeArrowheads="1"/>
          </p:cNvSpPr>
          <p:nvPr/>
        </p:nvSpPr>
        <p:spPr bwMode="auto">
          <a:xfrm>
            <a:off x="1782763" y="549275"/>
            <a:ext cx="8705850"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544830">
              <a:defRPr sz="6000" b="1">
                <a:solidFill>
                  <a:schemeClr val="tx2"/>
                </a:solidFill>
                <a:effectLst>
                  <a:outerShdw blurRad="38100" dist="38100" dir="2700000" algn="tl">
                    <a:srgbClr val="000000"/>
                  </a:outerShdw>
                </a:effectLst>
                <a:latin typeface="Garamond" panose="02020404030301010803" pitchFamily="18" charset="0"/>
              </a:defRPr>
            </a:lvl1pPr>
            <a:lvl2pPr indent="544830">
              <a:defRPr sz="6000" b="1">
                <a:solidFill>
                  <a:schemeClr val="tx2"/>
                </a:solidFill>
                <a:effectLst>
                  <a:outerShdw blurRad="38100" dist="38100" dir="2700000" algn="tl">
                    <a:srgbClr val="000000"/>
                  </a:outerShdw>
                </a:effectLst>
                <a:latin typeface="Garamond" panose="02020404030301010803" pitchFamily="18" charset="0"/>
              </a:defRPr>
            </a:lvl2pPr>
            <a:lvl3pPr indent="544830">
              <a:defRPr sz="6000" b="1">
                <a:solidFill>
                  <a:schemeClr val="tx2"/>
                </a:solidFill>
                <a:effectLst>
                  <a:outerShdw blurRad="38100" dist="38100" dir="2700000" algn="tl">
                    <a:srgbClr val="000000"/>
                  </a:outerShdw>
                </a:effectLst>
                <a:latin typeface="Garamond" panose="02020404030301010803" pitchFamily="18" charset="0"/>
              </a:defRPr>
            </a:lvl3pPr>
            <a:lvl4pPr indent="544830">
              <a:defRPr sz="6000" b="1">
                <a:solidFill>
                  <a:schemeClr val="tx2"/>
                </a:solidFill>
                <a:effectLst>
                  <a:outerShdw blurRad="38100" dist="38100" dir="2700000" algn="tl">
                    <a:srgbClr val="000000"/>
                  </a:outerShdw>
                </a:effectLst>
                <a:latin typeface="Garamond" panose="02020404030301010803" pitchFamily="18" charset="0"/>
              </a:defRPr>
            </a:lvl4pPr>
            <a:lvl5pPr indent="54483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1" i="1" u="none" strike="noStrike" kern="1200" cap="none" spc="0" normalizeH="0" baseline="0" noProof="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  </a:t>
            </a:r>
            <a:r>
              <a:rPr kumimoji="0" lang="en-US" altLang="en-US" sz="3600" b="1" i="1" u="none" strike="noStrike" kern="1200" cap="none" spc="0" normalizeH="0" baseline="0" noProof="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Dòng </a:t>
            </a:r>
            <a:r>
              <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điện là dòng dịch chuyển có hướng của các điện tích.</a:t>
            </a:r>
            <a:endPar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8200" name="Rectangle 8"/>
          <p:cNvSpPr>
            <a:spLocks noChangeArrowheads="1"/>
          </p:cNvSpPr>
          <p:nvPr/>
        </p:nvSpPr>
        <p:spPr bwMode="auto">
          <a:xfrm>
            <a:off x="1782763" y="2276475"/>
            <a:ext cx="8705850" cy="150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Dòng điện trong kim loại là dòng dịch chuyển của các electron.</a:t>
            </a:r>
            <a:endPar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pic>
        <p:nvPicPr>
          <p:cNvPr id="19" name="Ảnh 18"/>
          <p:cNvPicPr>
            <a:picLocks noChangeAspect="1"/>
          </p:cNvPicPr>
          <p:nvPr/>
        </p:nvPicPr>
        <p:blipFill>
          <a:blip r:embed="rId1"/>
          <a:stretch>
            <a:fillRect/>
          </a:stretch>
        </p:blipFill>
        <p:spPr>
          <a:xfrm>
            <a:off x="3719513" y="4437063"/>
            <a:ext cx="4538662" cy="1300162"/>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Effect transition="in" filter="strips(downRight)">
                                      <p:cBhvr>
                                        <p:cTn id="7" dur="500"/>
                                        <p:tgtEl>
                                          <p:spTgt spid="819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8200"/>
                                        </p:tgtEl>
                                        <p:attrNameLst>
                                          <p:attrName>style.visibility</p:attrName>
                                        </p:attrNameLst>
                                      </p:cBhvr>
                                      <p:to>
                                        <p:strVal val="visible"/>
                                      </p:to>
                                    </p:set>
                                    <p:animEffect transition="in" filter="strips(downRight)">
                                      <p:cBhvr>
                                        <p:cTn id="12" dur="500"/>
                                        <p:tgtEl>
                                          <p:spTgt spid="820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down)">
                                      <p:cBhvr>
                                        <p:cTn id="17"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bldLvl="0" animBg="1"/>
      <p:bldP spid="8200"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3" name="Rectangle 3"/>
          <p:cNvSpPr>
            <a:spLocks noChangeArrowheads="1"/>
          </p:cNvSpPr>
          <p:nvPr/>
        </p:nvSpPr>
        <p:spPr bwMode="auto">
          <a:xfrm>
            <a:off x="1703388" y="404813"/>
            <a:ext cx="8815388" cy="208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544830">
              <a:defRPr sz="6000" b="1">
                <a:solidFill>
                  <a:schemeClr val="tx2"/>
                </a:solidFill>
                <a:effectLst>
                  <a:outerShdw blurRad="38100" dist="38100" dir="2700000" algn="tl">
                    <a:srgbClr val="000000"/>
                  </a:outerShdw>
                </a:effectLst>
                <a:latin typeface="Garamond" panose="02020404030301010803" pitchFamily="18" charset="0"/>
              </a:defRPr>
            </a:lvl1pPr>
            <a:lvl2pPr indent="544830">
              <a:defRPr sz="6000" b="1">
                <a:solidFill>
                  <a:schemeClr val="tx2"/>
                </a:solidFill>
                <a:effectLst>
                  <a:outerShdw blurRad="38100" dist="38100" dir="2700000" algn="tl">
                    <a:srgbClr val="000000"/>
                  </a:outerShdw>
                </a:effectLst>
                <a:latin typeface="Garamond" panose="02020404030301010803" pitchFamily="18" charset="0"/>
              </a:defRPr>
            </a:lvl2pPr>
            <a:lvl3pPr indent="544830">
              <a:defRPr sz="6000" b="1">
                <a:solidFill>
                  <a:schemeClr val="tx2"/>
                </a:solidFill>
                <a:effectLst>
                  <a:outerShdw blurRad="38100" dist="38100" dir="2700000" algn="tl">
                    <a:srgbClr val="000000"/>
                  </a:outerShdw>
                </a:effectLst>
                <a:latin typeface="Garamond" panose="02020404030301010803" pitchFamily="18" charset="0"/>
              </a:defRPr>
            </a:lvl3pPr>
            <a:lvl4pPr indent="544830">
              <a:defRPr sz="6000" b="1">
                <a:solidFill>
                  <a:schemeClr val="tx2"/>
                </a:solidFill>
                <a:effectLst>
                  <a:outerShdw blurRad="38100" dist="38100" dir="2700000" algn="tl">
                    <a:srgbClr val="000000"/>
                  </a:outerShdw>
                </a:effectLst>
                <a:latin typeface="Garamond" panose="02020404030301010803" pitchFamily="18" charset="0"/>
              </a:defRPr>
            </a:lvl4pPr>
            <a:lvl5pPr indent="54483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5448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Chiều của dòng điện được quy ước là chiều dịch chuyển có hướng của các điện tích dương.</a:t>
            </a:r>
            <a:endPar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10244" name="Rectangle 4"/>
          <p:cNvSpPr>
            <a:spLocks noChangeArrowheads="1"/>
          </p:cNvSpPr>
          <p:nvPr/>
        </p:nvSpPr>
        <p:spPr bwMode="auto">
          <a:xfrm>
            <a:off x="1631950" y="2565400"/>
            <a:ext cx="8928100" cy="2303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Chiều quy ước của dòng điện chạy qua dây dẫn kim loại ngược chiều với  chiều dịch chuyển có hướng của các điện tích.</a:t>
            </a:r>
            <a:endPar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pic>
        <p:nvPicPr>
          <p:cNvPr id="2" name="Ảnh 1"/>
          <p:cNvPicPr>
            <a:picLocks noChangeAspect="1"/>
          </p:cNvPicPr>
          <p:nvPr/>
        </p:nvPicPr>
        <p:blipFill>
          <a:blip r:embed="rId1"/>
          <a:stretch>
            <a:fillRect/>
          </a:stretch>
        </p:blipFill>
        <p:spPr>
          <a:xfrm>
            <a:off x="4008438" y="5207000"/>
            <a:ext cx="4351337" cy="124618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strips(downRight)">
                                      <p:cBhvr>
                                        <p:cTn id="7" dur="500"/>
                                        <p:tgtEl>
                                          <p:spTgt spid="1024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0244"/>
                                        </p:tgtEl>
                                        <p:attrNameLst>
                                          <p:attrName>style.visibility</p:attrName>
                                        </p:attrNameLst>
                                      </p:cBhvr>
                                      <p:to>
                                        <p:strVal val="visible"/>
                                      </p:to>
                                    </p:set>
                                    <p:animEffect transition="in" filter="strips(downRight)">
                                      <p:cBhvr>
                                        <p:cTn id="12" dur="500"/>
                                        <p:tgtEl>
                                          <p:spTgt spid="1024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ldLvl="0" animBg="1"/>
      <p:bldP spid="10244"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Rectangle 2"/>
          <p:cNvSpPr>
            <a:spLocks noChangeArrowheads="1"/>
          </p:cNvSpPr>
          <p:nvPr/>
        </p:nvSpPr>
        <p:spPr bwMode="auto">
          <a:xfrm>
            <a:off x="1919288" y="365125"/>
            <a:ext cx="8497888" cy="327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Dòng điện chạy qua các vật dẫn có thể gây ra các tác dụng: tác dụng từ, tác dụng quang, tác dụng nhiệt, tác dụng hóa học, tác dụng sinh lý ...</a:t>
            </a:r>
            <a:endPar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11273" name="Rectangle 9"/>
          <p:cNvSpPr>
            <a:spLocks noChangeArrowheads="1"/>
          </p:cNvSpPr>
          <p:nvPr/>
        </p:nvSpPr>
        <p:spPr bwMode="auto">
          <a:xfrm>
            <a:off x="4656138" y="3286125"/>
            <a:ext cx="6011863"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indent="87630">
              <a:defRPr sz="6000" b="1">
                <a:solidFill>
                  <a:schemeClr val="tx2"/>
                </a:solidFill>
                <a:effectLst>
                  <a:outerShdw blurRad="38100" dist="38100" dir="2700000" algn="tl">
                    <a:srgbClr val="000000"/>
                  </a:outerShdw>
                </a:effectLst>
                <a:latin typeface="Garamond" panose="02020404030301010803" pitchFamily="18" charset="0"/>
              </a:defRPr>
            </a:lvl1pPr>
            <a:lvl2pPr indent="87630">
              <a:defRPr sz="6000" b="1">
                <a:solidFill>
                  <a:schemeClr val="tx2"/>
                </a:solidFill>
                <a:effectLst>
                  <a:outerShdw blurRad="38100" dist="38100" dir="2700000" algn="tl">
                    <a:srgbClr val="000000"/>
                  </a:outerShdw>
                </a:effectLst>
                <a:latin typeface="Garamond" panose="02020404030301010803" pitchFamily="18" charset="0"/>
              </a:defRPr>
            </a:lvl2pPr>
            <a:lvl3pPr indent="87630">
              <a:defRPr sz="6000" b="1">
                <a:solidFill>
                  <a:schemeClr val="tx2"/>
                </a:solidFill>
                <a:effectLst>
                  <a:outerShdw blurRad="38100" dist="38100" dir="2700000" algn="tl">
                    <a:srgbClr val="000000"/>
                  </a:outerShdw>
                </a:effectLst>
                <a:latin typeface="Garamond" panose="02020404030301010803" pitchFamily="18" charset="0"/>
              </a:defRPr>
            </a:lvl3pPr>
            <a:lvl4pPr indent="87630">
              <a:defRPr sz="6000" b="1">
                <a:solidFill>
                  <a:schemeClr val="tx2"/>
                </a:solidFill>
                <a:effectLst>
                  <a:outerShdw blurRad="38100" dist="38100" dir="2700000" algn="tl">
                    <a:srgbClr val="000000"/>
                  </a:outerShdw>
                </a:effectLst>
                <a:latin typeface="Garamond" panose="02020404030301010803" pitchFamily="18" charset="0"/>
              </a:defRPr>
            </a:lvl4pPr>
            <a:lvl5pPr indent="87630">
              <a:defRPr sz="6000" b="1">
                <a:solidFill>
                  <a:schemeClr val="tx2"/>
                </a:solidFill>
                <a:effectLst>
                  <a:outerShdw blurRad="38100" dist="38100" dir="2700000" algn="tl">
                    <a:srgbClr val="000000"/>
                  </a:outerShdw>
                </a:effectLst>
                <a:latin typeface="Garamond" panose="02020404030301010803" pitchFamily="18" charset="0"/>
              </a:defRPr>
            </a:lvl5pPr>
            <a:lvl6pPr marL="457200" indent="876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6pPr>
            <a:lvl7pPr marL="914400" indent="876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7pPr>
            <a:lvl8pPr marL="1371600" indent="876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8pPr>
            <a:lvl9pPr marL="1828800" indent="87630" algn="ctr" fontAlgn="base">
              <a:spcBef>
                <a:spcPct val="0"/>
              </a:spcBef>
              <a:spcAft>
                <a:spcPct val="0"/>
              </a:spcAft>
              <a:defRPr sz="6000" b="1">
                <a:solidFill>
                  <a:schemeClr val="tx2"/>
                </a:solidFill>
                <a:effectLst>
                  <a:outerShdw blurRad="38100" dist="38100" dir="2700000" algn="tl">
                    <a:srgbClr val="000000"/>
                  </a:outerShdw>
                </a:effectLst>
                <a:latin typeface="Garamond" panose="02020404030301010803" pitchFamily="18" charset="0"/>
              </a:defRPr>
            </a:lvl9pPr>
          </a:lstStyle>
          <a:p>
            <a:pPr marL="0" marR="0" lvl="0" indent="87630" algn="just" defTabSz="914400" rtl="0" eaLnBrk="1" fontAlgn="base" latinLnBrk="0" hangingPunct="1">
              <a:lnSpc>
                <a:spcPct val="100000"/>
              </a:lnSpc>
              <a:spcBef>
                <a:spcPct val="0"/>
              </a:spcBef>
              <a:spcAft>
                <a:spcPct val="0"/>
              </a:spcAft>
              <a:buClrTx/>
              <a:buSzTx/>
              <a:buFontTx/>
              <a:buNone/>
              <a:defRPr/>
            </a:pPr>
            <a:endParaRPr kumimoji="0" lang="en-US" altLang="en-US" sz="2800" b="0" i="0" u="none" strike="noStrike" kern="1200" cap="none" spc="0" normalizeH="0" baseline="0" noProof="0" dirty="0" smtClean="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pic>
        <p:nvPicPr>
          <p:cNvPr id="2" name="Ảnh 1"/>
          <p:cNvPicPr>
            <a:picLocks noChangeAspect="1"/>
          </p:cNvPicPr>
          <p:nvPr/>
        </p:nvPicPr>
        <p:blipFill>
          <a:blip r:embed="rId1"/>
          <a:stretch>
            <a:fillRect/>
          </a:stretch>
        </p:blipFill>
        <p:spPr>
          <a:xfrm>
            <a:off x="4038600" y="3790950"/>
            <a:ext cx="4257675" cy="201612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strips(downRight)">
                                      <p:cBhvr>
                                        <p:cTn id="7" dur="500"/>
                                        <p:tgtEl>
                                          <p:spTgt spid="1126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Chỗ dành sẵn cho Nội dung 5"/>
          <p:cNvPicPr>
            <a:picLocks noGrp="1" noChangeAspect="1"/>
          </p:cNvPicPr>
          <p:nvPr>
            <p:ph idx="1"/>
          </p:nvPr>
        </p:nvPicPr>
        <p:blipFill>
          <a:blip r:embed="rId1"/>
          <a:srcRect/>
          <a:stretch>
            <a:fillRect/>
          </a:stretch>
        </p:blipFill>
        <p:spPr>
          <a:xfrm>
            <a:off x="1774825" y="260350"/>
            <a:ext cx="8713788" cy="63373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2"/>
          <p:cNvSpPr>
            <a:spLocks noChangeArrowheads="1"/>
          </p:cNvSpPr>
          <p:nvPr/>
        </p:nvSpPr>
        <p:spPr bwMode="auto">
          <a:xfrm>
            <a:off x="1847850" y="1125538"/>
            <a:ext cx="8424863" cy="115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Cường độ dòng điện cho biết mức độ mạnh yếu của dòng điện. </a:t>
            </a:r>
            <a:endPar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12294" name="Rectangle 6"/>
          <p:cNvSpPr>
            <a:spLocks noChangeArrowheads="1"/>
          </p:cNvSpPr>
          <p:nvPr/>
        </p:nvSpPr>
        <p:spPr bwMode="auto">
          <a:xfrm>
            <a:off x="1847850" y="2636838"/>
            <a:ext cx="8424863"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Đại lượng này được đo bằng Ampe kế.</a:t>
            </a:r>
            <a:endPar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
        <p:nvSpPr>
          <p:cNvPr id="12295" name="Rectangle 7"/>
          <p:cNvSpPr>
            <a:spLocks noChangeArrowheads="1"/>
          </p:cNvSpPr>
          <p:nvPr/>
        </p:nvSpPr>
        <p:spPr bwMode="auto">
          <a:xfrm>
            <a:off x="1774825" y="3573463"/>
            <a:ext cx="8713788" cy="172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544830" algn="just" defTabSz="914400" rtl="0" eaLnBrk="1" fontAlgn="base" latinLnBrk="0" hangingPunct="1">
              <a:lnSpc>
                <a:spcPct val="130000"/>
              </a:lnSpc>
              <a:spcBef>
                <a:spcPct val="0"/>
              </a:spcBef>
              <a:spcAft>
                <a:spcPct val="0"/>
              </a:spcAft>
              <a:buClrTx/>
              <a:buSzTx/>
              <a:buFontTx/>
              <a:buNone/>
              <a:defRPr/>
            </a:pPr>
            <a:r>
              <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rPr>
              <a:t>Đơn vị của cường độ dòng điện là Ampe, kí hiệu là A.</a:t>
            </a:r>
            <a:endParaRPr kumimoji="0" lang="en-US" altLang="en-US" sz="3600" b="1" i="1" u="none" strike="noStrike" kern="1200" cap="none" spc="0" normalizeH="0" baseline="0" noProof="0" dirty="0">
              <a:ln>
                <a:noFill/>
              </a:ln>
              <a:solidFill>
                <a:srgbClr val="00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strips(downRight)">
                                      <p:cBhvr>
                                        <p:cTn id="7" dur="1000"/>
                                        <p:tgtEl>
                                          <p:spTgt spid="1229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294"/>
                                        </p:tgtEl>
                                        <p:attrNameLst>
                                          <p:attrName>style.visibility</p:attrName>
                                        </p:attrNameLst>
                                      </p:cBhvr>
                                      <p:to>
                                        <p:strVal val="visible"/>
                                      </p:to>
                                    </p:set>
                                    <p:animEffect transition="in" filter="strips(downRight)">
                                      <p:cBhvr>
                                        <p:cTn id="12" dur="1000"/>
                                        <p:tgtEl>
                                          <p:spTgt spid="1229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2295"/>
                                        </p:tgtEl>
                                        <p:attrNameLst>
                                          <p:attrName>style.visibility</p:attrName>
                                        </p:attrNameLst>
                                      </p:cBhvr>
                                      <p:to>
                                        <p:strVal val="visible"/>
                                      </p:to>
                                    </p:set>
                                    <p:animEffect transition="in" filter="strips(downRight)">
                                      <p:cBhvr>
                                        <p:cTn id="17" dur="1000"/>
                                        <p:tgtEl>
                                          <p:spTgt spid="12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ldLvl="0" animBg="1"/>
      <p:bldP spid="12294" grpId="0" bldLvl="0" animBg="1"/>
      <p:bldP spid="12295"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Chỗ dành sẵn cho Số hiệu Bản chiếu 6"/>
          <p:cNvSpPr txBox="1">
            <a:spLocks noGrp="1"/>
          </p:cNvSpPr>
          <p:nvPr>
            <p:ph type="sldNum" sz="quarter" idx="12"/>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Garamond" panose="02020404030301010803"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5pPr>
          </a:lstStyle>
          <a:p>
            <a:pPr lvl="0" algn="r"/>
            <a:fld id="{9A0DB2DC-4C9A-4742-B13C-FB6460FD3503}" type="slidenum">
              <a:rPr lang="en-US" altLang="en-US" sz="1200" dirty="0"/>
            </a:fld>
            <a:endParaRPr lang="en-US" altLang="en-US" sz="1200" dirty="0"/>
          </a:p>
        </p:txBody>
      </p:sp>
      <p:sp>
        <p:nvSpPr>
          <p:cNvPr id="29699" name="Rectangle 2"/>
          <p:cNvSpPr>
            <a:spLocks noGrp="1" noChangeArrowheads="1"/>
          </p:cNvSpPr>
          <p:nvPr>
            <p:ph type="title"/>
          </p:nvPr>
        </p:nvSpPr>
        <p:spPr>
          <a:xfrm>
            <a:off x="290195" y="98425"/>
            <a:ext cx="10198735" cy="1314450"/>
          </a:xfrm>
        </p:spPr>
        <p:txBody>
          <a:bodyPr vert="horz" wrap="square" lIns="91440" tIns="45720" rIns="91440" bIns="45720" numCol="1" rtlCol="0" anchor="ctr" anchorCtr="0" compatLnSpc="1">
            <a:normAutofit fontScale="90000"/>
          </a:bodyPr>
          <a:lstStyle/>
          <a:p>
            <a:pPr marL="0" marR="0" lvl="0" indent="0" algn="just" defTabSz="914400" rtl="0" eaLnBrk="1" fontAlgn="auto" latinLnBrk="0" hangingPunct="1">
              <a:lnSpc>
                <a:spcPct val="100000"/>
              </a:lnSpc>
              <a:spcBef>
                <a:spcPct val="0"/>
              </a:spcBef>
              <a:spcAft>
                <a:spcPts val="0"/>
              </a:spcAft>
              <a:buClrTx/>
              <a:buSzTx/>
              <a:buFontTx/>
              <a:buNone/>
              <a:defRPr/>
            </a:pPr>
            <a:r>
              <a:rPr kumimoji="0" lang="en-US" altLang="en-US" sz="4400" b="1" i="0" u="none" strike="noStrike" kern="1200" cap="none" spc="0" normalizeH="0" baseline="0" noProof="0" smtClean="0">
                <a:ln>
                  <a:noFill/>
                </a:ln>
                <a:solidFill>
                  <a:srgbClr val="FF3300"/>
                </a:solidFill>
                <a:effectLst/>
                <a:uLnTx/>
                <a:uFillTx/>
                <a:latin typeface="Times New Roman" panose="02020603050405020304" pitchFamily="18" charset="0"/>
                <a:ea typeface="MS Mincho" pitchFamily="49" charset="-128"/>
                <a:cs typeface="+mj-cs"/>
              </a:rPr>
              <a:t>II. C</a:t>
            </a:r>
            <a:r>
              <a:rPr kumimoji="0" lang="en-US" altLang="en-US" sz="4400" b="1" i="0" u="none" strike="noStrike" kern="1200" cap="none" spc="0" normalizeH="0" baseline="0" noProof="0" smtClean="0">
                <a:ln>
                  <a:noFill/>
                </a:ln>
                <a:solidFill>
                  <a:srgbClr val="FF3300"/>
                </a:solidFill>
                <a:effectLst/>
                <a:uLnTx/>
                <a:uFillTx/>
                <a:latin typeface="Times New Roman" panose="02020603050405020304" pitchFamily="18" charset="0"/>
                <a:ea typeface="+mj-ea"/>
                <a:cs typeface="+mj-cs"/>
              </a:rPr>
              <a:t>ường độ dòng điện. Dòng điện không đổi</a:t>
            </a:r>
            <a:endParaRPr kumimoji="0" lang="en-US" altLang="en-US" sz="4400" b="1" i="0" u="none" strike="noStrike" kern="1200" cap="none" spc="0" normalizeH="0" baseline="0" noProof="0" smtClean="0">
              <a:ln>
                <a:noFill/>
              </a:ln>
              <a:solidFill>
                <a:srgbClr val="FF3300"/>
              </a:solidFill>
              <a:effectLst/>
              <a:uLnTx/>
              <a:uFillTx/>
              <a:latin typeface="Times New Roman" panose="02020603050405020304" pitchFamily="18" charset="0"/>
              <a:ea typeface="+mj-ea"/>
              <a:cs typeface="+mj-cs"/>
            </a:endParaRPr>
          </a:p>
        </p:txBody>
      </p:sp>
      <p:graphicFrame>
        <p:nvGraphicFramePr>
          <p:cNvPr id="13316" name="Object 4"/>
          <p:cNvGraphicFramePr>
            <a:graphicFrameLocks noChangeAspect="1"/>
          </p:cNvGraphicFramePr>
          <p:nvPr>
            <p:ph sz="half" idx="1"/>
          </p:nvPr>
        </p:nvGraphicFramePr>
        <p:xfrm>
          <a:off x="8534400" y="1836738"/>
          <a:ext cx="2133600" cy="1447800"/>
        </p:xfrm>
        <a:graphic>
          <a:graphicData uri="http://schemas.openxmlformats.org/presentationml/2006/ole">
            <mc:AlternateContent xmlns:mc="http://schemas.openxmlformats.org/markup-compatibility/2006">
              <mc:Choice xmlns:v="urn:schemas-microsoft-com:vml" Requires="v">
                <p:oleObj spid="_x0000_s3076" name="" r:id="rId1" imgW="482600" imgH="393700" progId="Equation.3">
                  <p:embed/>
                </p:oleObj>
              </mc:Choice>
              <mc:Fallback>
                <p:oleObj name="" r:id="rId1" imgW="482600" imgH="393700" progId="Equation.3">
                  <p:embed/>
                  <p:pic>
                    <p:nvPicPr>
                      <p:cNvPr id="0" name="Picture 3075"/>
                      <p:cNvPicPr/>
                      <p:nvPr/>
                    </p:nvPicPr>
                    <p:blipFill>
                      <a:blip r:embed="rId2"/>
                      <a:srcRect/>
                      <a:stretch>
                        <a:fillRect/>
                      </a:stretch>
                    </p:blipFill>
                    <p:spPr>
                      <a:xfrm>
                        <a:off x="8534400" y="1836738"/>
                        <a:ext cx="2133600" cy="1447800"/>
                      </a:xfrm>
                      <a:prstGeom prst="rect">
                        <a:avLst/>
                      </a:prstGeom>
                      <a:noFill/>
                      <a:ln w="38100">
                        <a:miter/>
                      </a:ln>
                    </p:spPr>
                  </p:pic>
                </p:oleObj>
              </mc:Fallback>
            </mc:AlternateContent>
          </a:graphicData>
        </a:graphic>
      </p:graphicFrame>
      <p:pic>
        <p:nvPicPr>
          <p:cNvPr id="23" name="Ảnh 18"/>
          <p:cNvPicPr>
            <a:picLocks noChangeAspect="1"/>
          </p:cNvPicPr>
          <p:nvPr/>
        </p:nvPicPr>
        <p:blipFill>
          <a:blip r:embed="rId3"/>
          <a:stretch>
            <a:fillRect/>
          </a:stretch>
        </p:blipFill>
        <p:spPr>
          <a:xfrm>
            <a:off x="3863975" y="3141663"/>
            <a:ext cx="4538663" cy="1298575"/>
          </a:xfrm>
          <a:prstGeom prst="rect">
            <a:avLst/>
          </a:prstGeom>
          <a:noFill/>
          <a:ln w="9525">
            <a:noFill/>
          </a:ln>
        </p:spPr>
      </p:pic>
      <p:sp>
        <p:nvSpPr>
          <p:cNvPr id="9222" name="Rectangle 2"/>
          <p:cNvSpPr/>
          <p:nvPr/>
        </p:nvSpPr>
        <p:spPr>
          <a:xfrm>
            <a:off x="407353" y="1268730"/>
            <a:ext cx="4609465" cy="645160"/>
          </a:xfrm>
          <a:prstGeom prst="rect">
            <a:avLst/>
          </a:prstGeom>
          <a:noFill/>
          <a:ln w="9525">
            <a:noFill/>
          </a:ln>
        </p:spPr>
        <p:txBody>
          <a:bodyPr wrap="none">
            <a:spAutoFit/>
          </a:bodyPr>
          <a:p>
            <a:r>
              <a:rPr lang="en-US" altLang="en-US" sz="3600" b="1" dirty="0">
                <a:solidFill>
                  <a:schemeClr val="tx2"/>
                </a:solidFill>
                <a:latin typeface="Times New Roman" panose="02020603050405020304" pitchFamily="18" charset="0"/>
              </a:rPr>
              <a:t>1. Cường độ dòng điện</a:t>
            </a:r>
            <a:endParaRPr lang="en-US" altLang="en-US" sz="2400" dirty="0">
              <a:latin typeface="Garamond" panose="020204040303010108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anim calcmode="lin" valueType="num">
                                      <p:cBhvr additive="base">
                                        <p:cTn id="7" dur="1000" fill="hold"/>
                                        <p:tgtEl>
                                          <p:spTgt spid="13316"/>
                                        </p:tgtEl>
                                        <p:attrNameLst>
                                          <p:attrName>ppt_x</p:attrName>
                                        </p:attrNameLst>
                                      </p:cBhvr>
                                      <p:tavLst>
                                        <p:tav tm="0">
                                          <p:val>
                                            <p:strVal val="#ppt_x"/>
                                          </p:val>
                                        </p:tav>
                                        <p:tav tm="100000">
                                          <p:val>
                                            <p:strVal val="#ppt_x"/>
                                          </p:val>
                                        </p:tav>
                                      </p:tavLst>
                                    </p:anim>
                                    <p:anim calcmode="lin" valueType="num">
                                      <p:cBhvr additive="base">
                                        <p:cTn id="8" dur="1000" fill="hold"/>
                                        <p:tgtEl>
                                          <p:spTgt spid="133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wipe(down)">
                                      <p:cBhvr>
                                        <p:cTn id="13"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hỗ dành sẵn cho Số hiệu Bản chiếu 6"/>
          <p:cNvSpPr txBox="1">
            <a:spLocks noGrp="1"/>
          </p:cNvSpPr>
          <p:nvPr>
            <p:ph type="sldNum" sz="quarter" idx="12"/>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Garamond" panose="02020404030301010803"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18" charset="0"/>
                <a:ea typeface="+mn-ea"/>
                <a:cs typeface="+mn-cs"/>
              </a:defRPr>
            </a:lvl5pPr>
          </a:lstStyle>
          <a:p>
            <a:pPr lvl="0" algn="r"/>
            <a:fld id="{9A0DB2DC-4C9A-4742-B13C-FB6460FD3503}" type="slidenum">
              <a:rPr lang="en-US" altLang="en-US" sz="1200" dirty="0"/>
            </a:fld>
            <a:endParaRPr lang="en-US" altLang="en-US" sz="1200" dirty="0"/>
          </a:p>
        </p:txBody>
      </p:sp>
      <p:graphicFrame>
        <p:nvGraphicFramePr>
          <p:cNvPr id="18436" name="Object 4"/>
          <p:cNvGraphicFramePr>
            <a:graphicFrameLocks noChangeAspect="1"/>
          </p:cNvGraphicFramePr>
          <p:nvPr>
            <p:ph sz="half" idx="1"/>
          </p:nvPr>
        </p:nvGraphicFramePr>
        <p:xfrm>
          <a:off x="4606925" y="2708275"/>
          <a:ext cx="2641600" cy="2016125"/>
        </p:xfrm>
        <a:graphic>
          <a:graphicData uri="http://schemas.openxmlformats.org/presentationml/2006/ole">
            <mc:AlternateContent xmlns:mc="http://schemas.openxmlformats.org/markup-compatibility/2006">
              <mc:Choice xmlns:v="urn:schemas-microsoft-com:vml" Requires="v">
                <p:oleObj spid="_x0000_s3077" name="" r:id="rId1" imgW="381000" imgH="393700" progId="Equation.3">
                  <p:embed/>
                </p:oleObj>
              </mc:Choice>
              <mc:Fallback>
                <p:oleObj name="" r:id="rId1" imgW="381000" imgH="393700" progId="Equation.3">
                  <p:embed/>
                  <p:pic>
                    <p:nvPicPr>
                      <p:cNvPr id="0" name="Picture 3076"/>
                      <p:cNvPicPr/>
                      <p:nvPr/>
                    </p:nvPicPr>
                    <p:blipFill>
                      <a:blip r:embed="rId2"/>
                      <a:srcRect/>
                      <a:stretch>
                        <a:fillRect/>
                      </a:stretch>
                    </p:blipFill>
                    <p:spPr>
                      <a:xfrm>
                        <a:off x="4606925" y="2708275"/>
                        <a:ext cx="2641600" cy="2016125"/>
                      </a:xfrm>
                      <a:prstGeom prst="rect">
                        <a:avLst/>
                      </a:prstGeom>
                      <a:solidFill>
                        <a:schemeClr val="tx1">
                          <a:alpha val="100000"/>
                        </a:schemeClr>
                      </a:solidFill>
                      <a:ln w="38100">
                        <a:miter/>
                      </a:ln>
                    </p:spPr>
                  </p:pic>
                </p:oleObj>
              </mc:Fallback>
            </mc:AlternateContent>
          </a:graphicData>
        </a:graphic>
      </p:graphicFrame>
      <p:sp>
        <p:nvSpPr>
          <p:cNvPr id="18438" name="Rectangle 6"/>
          <p:cNvSpPr/>
          <p:nvPr/>
        </p:nvSpPr>
        <p:spPr>
          <a:xfrm>
            <a:off x="2208213" y="4777264"/>
            <a:ext cx="5791200" cy="1753235"/>
          </a:xfrm>
          <a:prstGeom prst="rect">
            <a:avLst/>
          </a:prstGeom>
          <a:noFill/>
          <a:ln w="9525">
            <a:noFill/>
          </a:ln>
        </p:spPr>
        <p:txBody>
          <a:bodyPr anchor="ctr" anchorCtr="0">
            <a:spAutoFit/>
          </a:bodyPr>
          <a:p>
            <a:pPr eaLnBrk="1" hangingPunct="1"/>
            <a:r>
              <a:rPr lang="en-US" altLang="en-US" sz="3600" dirty="0">
                <a:latin typeface="Times New Roman" panose="02020603050405020304" pitchFamily="18" charset="0"/>
              </a:rPr>
              <a:t> q: điện lượng (C)</a:t>
            </a:r>
            <a:endParaRPr lang="en-US" altLang="en-US" sz="3600" dirty="0">
              <a:latin typeface="Times New Roman" panose="02020603050405020304" pitchFamily="18" charset="0"/>
            </a:endParaRPr>
          </a:p>
          <a:p>
            <a:pPr eaLnBrk="1" hangingPunct="1"/>
            <a:r>
              <a:rPr lang="en-US" altLang="en-US" sz="3600" dirty="0">
                <a:latin typeface="Times New Roman" panose="02020603050405020304" pitchFamily="18" charset="0"/>
              </a:rPr>
              <a:t> t: thời gian (s)</a:t>
            </a:r>
            <a:endParaRPr lang="en-US" altLang="en-US" sz="3600" dirty="0">
              <a:latin typeface="Times New Roman" panose="02020603050405020304" pitchFamily="18" charset="0"/>
            </a:endParaRPr>
          </a:p>
          <a:p>
            <a:pPr eaLnBrk="1" hangingPunct="1"/>
            <a:r>
              <a:rPr lang="en-US" altLang="en-US" sz="3600" dirty="0">
                <a:latin typeface="Times New Roman" panose="02020603050405020304" pitchFamily="18" charset="0"/>
              </a:rPr>
              <a:t> I: cường độ dòng điện (A)</a:t>
            </a:r>
            <a:endParaRPr lang="en-US" altLang="en-US" sz="3600" dirty="0">
              <a:latin typeface="Times New Roman" panose="02020603050405020304" pitchFamily="18" charset="0"/>
            </a:endParaRPr>
          </a:p>
        </p:txBody>
      </p:sp>
      <p:sp>
        <p:nvSpPr>
          <p:cNvPr id="10245" name="Rectangle 2"/>
          <p:cNvSpPr/>
          <p:nvPr/>
        </p:nvSpPr>
        <p:spPr>
          <a:xfrm>
            <a:off x="438785" y="180975"/>
            <a:ext cx="11513185" cy="1938020"/>
          </a:xfrm>
          <a:prstGeom prst="rect">
            <a:avLst/>
          </a:prstGeom>
          <a:noFill/>
          <a:ln w="9525">
            <a:noFill/>
          </a:ln>
        </p:spPr>
        <p:txBody>
          <a:bodyPr wrap="square">
            <a:spAutoFit/>
          </a:bodyPr>
          <a:p>
            <a:pPr algn="just"/>
            <a:r>
              <a:rPr lang="en-US" altLang="en-US" sz="4000" i="1" dirty="0">
                <a:solidFill>
                  <a:srgbClr val="00FF00"/>
                </a:solidFill>
                <a:latin typeface="Times New Roman" panose="02020603050405020304" pitchFamily="18" charset="0"/>
              </a:rPr>
              <a:t>Đối với dòng điện không đổi thì cường độ dòng điện:</a:t>
            </a:r>
            <a:endParaRPr lang="en-US" altLang="en-US" sz="4000" i="1" dirty="0">
              <a:solidFill>
                <a:srgbClr val="00FF00"/>
              </a:solidFill>
              <a:latin typeface="Times New Roman" panose="02020603050405020304" pitchFamily="18" charset="0"/>
            </a:endParaRPr>
          </a:p>
          <a:p>
            <a:pPr algn="just"/>
            <a:r>
              <a:rPr lang="en-US" altLang="en-US" sz="4000" i="1" dirty="0">
                <a:solidFill>
                  <a:srgbClr val="00FF00"/>
                </a:solidFill>
                <a:latin typeface="Times New Roman" panose="02020603050405020304" pitchFamily="18" charset="0"/>
              </a:rPr>
              <a:t>Dòng điện không đổi là dòng điện có </a:t>
            </a:r>
            <a:r>
              <a:rPr lang="en-US" altLang="en-US" sz="4000" i="1" u="sng" dirty="0">
                <a:solidFill>
                  <a:srgbClr val="00FF00"/>
                </a:solidFill>
                <a:latin typeface="Times New Roman" panose="02020603050405020304" pitchFamily="18" charset="0"/>
              </a:rPr>
              <a:t>chiều và cường độ không đổi </a:t>
            </a:r>
            <a:r>
              <a:rPr lang="en-US" altLang="en-US" sz="4000" i="1" dirty="0">
                <a:solidFill>
                  <a:srgbClr val="00FF00"/>
                </a:solidFill>
                <a:latin typeface="Times New Roman" panose="02020603050405020304" pitchFamily="18" charset="0"/>
              </a:rPr>
              <a:t>theo thời gian.</a:t>
            </a:r>
            <a:r>
              <a:rPr lang="en-US" altLang="en-US" sz="4000" i="1" dirty="0">
                <a:solidFill>
                  <a:srgbClr val="00FF00"/>
                </a:solidFill>
                <a:latin typeface="Garamond" panose="02020404030301010803" pitchFamily="18" charset="0"/>
              </a:rPr>
              <a:t>                 </a:t>
            </a:r>
            <a:endParaRPr lang="en-US" altLang="en-US" sz="4000" i="1" dirty="0">
              <a:solidFill>
                <a:srgbClr val="00FF00"/>
              </a:solidFill>
              <a:latin typeface="Garamond" panose="020204040303010108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wheel(1)">
                                      <p:cBhvr>
                                        <p:cTn id="7" dur="2000"/>
                                        <p:tgtEl>
                                          <p:spTgt spid="18436"/>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18438"/>
                                        </p:tgtEl>
                                        <p:attrNameLst>
                                          <p:attrName>style.visibility</p:attrName>
                                        </p:attrNameLst>
                                      </p:cBhvr>
                                      <p:to>
                                        <p:strVal val="visible"/>
                                      </p:to>
                                    </p:set>
                                    <p:animEffect transition="in" filter="wheel(1)">
                                      <p:cBhvr>
                                        <p:cTn id="10" dur="2000"/>
                                        <p:tgtEl>
                                          <p:spTgt spid="18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3504</Words>
  <Application>WPS Presentation</Application>
  <PresentationFormat/>
  <Paragraphs>124</Paragraphs>
  <Slides>16</Slides>
  <Notes>1</Notes>
  <HiddenSlides>0</HiddenSlides>
  <MMClips>0</MMClips>
  <ScaleCrop>false</ScaleCrop>
  <HeadingPairs>
    <vt:vector size="8" baseType="variant">
      <vt:variant>
        <vt:lpstr>已用的字体</vt:lpstr>
      </vt:variant>
      <vt:variant>
        <vt:i4>12</vt:i4>
      </vt:variant>
      <vt:variant>
        <vt:lpstr>主题</vt:lpstr>
      </vt:variant>
      <vt:variant>
        <vt:i4>1</vt:i4>
      </vt:variant>
      <vt:variant>
        <vt:lpstr>嵌入 OLE 服务器</vt:lpstr>
      </vt:variant>
      <vt:variant>
        <vt:i4>14</vt:i4>
      </vt:variant>
      <vt:variant>
        <vt:lpstr>幻灯片标题</vt:lpstr>
      </vt:variant>
      <vt:variant>
        <vt:i4>16</vt:i4>
      </vt:variant>
    </vt:vector>
  </HeadingPairs>
  <TitlesOfParts>
    <vt:vector size="43" baseType="lpstr">
      <vt:lpstr>Arial</vt:lpstr>
      <vt:lpstr>SimSun</vt:lpstr>
      <vt:lpstr>Wingdings</vt:lpstr>
      <vt:lpstr>Garamond</vt:lpstr>
      <vt:lpstr>Calibri</vt:lpstr>
      <vt:lpstr>Times New Roman</vt:lpstr>
      <vt:lpstr>MS Mincho</vt:lpstr>
      <vt:lpstr>Yu Gothic</vt:lpstr>
      <vt:lpstr>Verdana</vt:lpstr>
      <vt:lpstr>Symbol</vt:lpstr>
      <vt:lpstr>Microsoft YaHei</vt:lpstr>
      <vt:lpstr>Arial Unicode MS</vt:lpstr>
      <vt:lpstr>Office Theme</vt:lpstr>
      <vt:lpstr>Equation.3</vt:lpstr>
      <vt:lpstr>Equation.DSMT4</vt:lpstr>
      <vt:lpstr>Equation.3</vt:lpstr>
      <vt:lpstr>Equation.DSMT4</vt:lpstr>
      <vt:lpstr>Equation.DSMT4</vt:lpstr>
      <vt:lpstr>Equation.DSMT4</vt:lpstr>
      <vt:lpstr>Equation.3</vt:lpstr>
      <vt:lpstr>Equation.DSMT4</vt:lpstr>
      <vt:lpstr>Equation.DSMT4</vt:lpstr>
      <vt:lpstr>Equation.DSMT4</vt:lpstr>
      <vt:lpstr>Equation.3</vt:lpstr>
      <vt:lpstr>Equation.DSMT4</vt:lpstr>
      <vt:lpstr>Equation.DSMT4</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II. Cường độ dòng điện. Dòng điện không đổi</vt:lpstr>
      <vt:lpstr>PowerPoint 演示文稿</vt:lpstr>
      <vt:lpstr>PowerPoint 演示文稿</vt:lpstr>
      <vt:lpstr>PowerPoint 演示文稿</vt:lpstr>
      <vt:lpstr>PowerPoint 演示文稿</vt:lpstr>
      <vt:lpstr>PowerPoint 演示文稿</vt:lpstr>
      <vt:lpstr>PowerPoint 演示文稿</vt:lpstr>
      <vt:lpstr>Luyện tập:</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Bµi 7:</dc:title>
  <dc:creator>Microsoft Cop.</dc:creator>
  <cp:lastModifiedBy>PC</cp:lastModifiedBy>
  <cp:revision>107</cp:revision>
  <dcterms:created xsi:type="dcterms:W3CDTF">2007-11-21T12:51:00Z</dcterms:created>
  <dcterms:modified xsi:type="dcterms:W3CDTF">2021-08-21T04:12:49Z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683A831401E1438B9B8D11F4ABF2D8E5</vt:lpwstr>
  </property>
  <property fmtid="{D5CDD505-2E9C-101B-9397-08002B2CF9AE}" pid="3" name="KSOProductBuildVer">
    <vt:lpwstr>1033-11.2.0.10258</vt:lpwstr>
  </property>
</Properties>
</file>