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72"/>
  </p:notesMasterIdLst>
  <p:sldIdLst>
    <p:sldId id="256" r:id="rId3"/>
    <p:sldId id="258" r:id="rId4"/>
    <p:sldId id="292" r:id="rId5"/>
    <p:sldId id="257" r:id="rId6"/>
    <p:sldId id="259" r:id="rId7"/>
    <p:sldId id="266" r:id="rId8"/>
    <p:sldId id="367" r:id="rId9"/>
    <p:sldId id="265" r:id="rId10"/>
    <p:sldId id="295" r:id="rId11"/>
    <p:sldId id="303" r:id="rId12"/>
    <p:sldId id="261" r:id="rId13"/>
    <p:sldId id="369" r:id="rId14"/>
    <p:sldId id="334" r:id="rId15"/>
    <p:sldId id="296" r:id="rId16"/>
    <p:sldId id="314" r:id="rId17"/>
    <p:sldId id="297" r:id="rId18"/>
    <p:sldId id="333" r:id="rId19"/>
    <p:sldId id="337" r:id="rId20"/>
    <p:sldId id="305" r:id="rId21"/>
    <p:sldId id="263" r:id="rId22"/>
    <p:sldId id="302" r:id="rId23"/>
    <p:sldId id="371" r:id="rId24"/>
    <p:sldId id="372" r:id="rId25"/>
    <p:sldId id="267" r:id="rId26"/>
    <p:sldId id="300" r:id="rId27"/>
    <p:sldId id="342" r:id="rId28"/>
    <p:sldId id="374" r:id="rId29"/>
    <p:sldId id="338" r:id="rId30"/>
    <p:sldId id="308" r:id="rId31"/>
    <p:sldId id="375" r:id="rId32"/>
    <p:sldId id="336" r:id="rId33"/>
    <p:sldId id="335" r:id="rId34"/>
    <p:sldId id="352" r:id="rId35"/>
    <p:sldId id="304" r:id="rId36"/>
    <p:sldId id="339" r:id="rId37"/>
    <p:sldId id="346" r:id="rId38"/>
    <p:sldId id="347" r:id="rId39"/>
    <p:sldId id="313" r:id="rId40"/>
    <p:sldId id="306" r:id="rId41"/>
    <p:sldId id="343" r:id="rId42"/>
    <p:sldId id="350" r:id="rId43"/>
    <p:sldId id="351" r:id="rId44"/>
    <p:sldId id="349" r:id="rId45"/>
    <p:sldId id="328" r:id="rId46"/>
    <p:sldId id="376" r:id="rId47"/>
    <p:sldId id="377" r:id="rId48"/>
    <p:sldId id="383" r:id="rId49"/>
    <p:sldId id="384" r:id="rId50"/>
    <p:sldId id="385" r:id="rId51"/>
    <p:sldId id="386" r:id="rId52"/>
    <p:sldId id="382" r:id="rId53"/>
    <p:sldId id="355" r:id="rId54"/>
    <p:sldId id="387" r:id="rId55"/>
    <p:sldId id="260" r:id="rId56"/>
    <p:sldId id="389" r:id="rId57"/>
    <p:sldId id="390" r:id="rId58"/>
    <p:sldId id="299" r:id="rId59"/>
    <p:sldId id="392" r:id="rId60"/>
    <p:sldId id="329" r:id="rId61"/>
    <p:sldId id="325" r:id="rId62"/>
    <p:sldId id="357" r:id="rId63"/>
    <p:sldId id="394" r:id="rId64"/>
    <p:sldId id="268" r:id="rId65"/>
    <p:sldId id="395" r:id="rId66"/>
    <p:sldId id="397" r:id="rId67"/>
    <p:sldId id="262" r:id="rId68"/>
    <p:sldId id="360" r:id="rId69"/>
    <p:sldId id="264" r:id="rId70"/>
    <p:sldId id="271" r:id="rId71"/>
  </p:sldIdLst>
  <p:sldSz cx="9144000" cy="5143500" type="screen16x9"/>
  <p:notesSz cx="6858000" cy="9144000"/>
  <p:embeddedFontLst>
    <p:embeddedFont>
      <p:font typeface="Mukta" panose="020B0604020202020204" charset="0"/>
      <p:regular r:id="rId73"/>
      <p:bold r:id="rId74"/>
    </p:embeddedFont>
    <p:embeddedFont>
      <p:font typeface="Bad Script" panose="020B0604020202020204" charset="0"/>
      <p:regular r:id="rId75"/>
    </p:embeddedFont>
    <p:embeddedFont>
      <p:font typeface="Bebas Neue" panose="020B0604020202020204" charset="0"/>
      <p:regular r:id="rId76"/>
    </p:embeddedFont>
    <p:embeddedFont>
      <p:font typeface="Dotum" panose="020B0600000101010101" pitchFamily="34" charset="-127"/>
      <p:regular r:id="rId77"/>
    </p:embeddedFont>
    <p:embeddedFont>
      <p:font typeface="Cambria Math" panose="02040503050406030204" pitchFamily="18" charset="0"/>
      <p:regular r:id="rId78"/>
    </p:embeddedFont>
    <p:embeddedFont>
      <p:font typeface="Malgun Gothic" panose="020B0503020000020004" pitchFamily="34" charset="-127"/>
      <p:regular r:id="rId79"/>
      <p:bold r:id="rId80"/>
    </p:embeddedFont>
    <p:embeddedFont>
      <p:font typeface="Calibri" panose="020F050202020403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3">
          <p15:clr>
            <a:srgbClr val="747775"/>
          </p15:clr>
        </p15:guide>
        <p15:guide id="2" pos="450">
          <p15:clr>
            <a:srgbClr val="747775"/>
          </p15:clr>
        </p15:guide>
        <p15:guide id="3" pos="5310">
          <p15:clr>
            <a:srgbClr val="747775"/>
          </p15:clr>
        </p15:guide>
        <p15:guide id="4" orient="horz" pos="337">
          <p15:clr>
            <a:srgbClr val="747775"/>
          </p15:clr>
        </p15:guide>
        <p15:guide id="5" orient="horz" pos="2903">
          <p15:clr>
            <a:srgbClr val="747775"/>
          </p15:clr>
        </p15:guide>
        <p15:guide id="6" pos="2784">
          <p15:clr>
            <a:srgbClr val="747775"/>
          </p15:clr>
        </p15:guide>
        <p15:guide id="7"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C7EBF0"/>
    <a:srgbClr val="000000"/>
    <a:srgbClr val="EA1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5922B-E36F-47E5-BDFF-12A170281F43}">
  <a:tblStyle styleId="{3C05922B-E36F-47E5-BDFF-12A170281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5" d="100"/>
          <a:sy n="85" d="100"/>
        </p:scale>
        <p:origin x="668" y="40"/>
      </p:cViewPr>
      <p:guideLst>
        <p:guide pos="3153"/>
        <p:guide pos="450"/>
        <p:guide pos="5310"/>
        <p:guide orient="horz" pos="337"/>
        <p:guide orient="horz" pos="2903"/>
        <p:guide pos="2784"/>
        <p:guide orient="horz" pos="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4.fntdata"/><Relationship Id="rId84"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0.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a28baaca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ca28baaca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72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254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59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4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96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0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77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ca28baac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ca28baac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349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470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35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03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124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224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892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882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0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4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45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31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678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50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7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1140251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926434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274610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247704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00289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a28baaca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a28baa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44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848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347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916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662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6685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48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94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83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cedb199af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cedb199af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972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17bd2612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17bd2612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05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949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750" y="1209825"/>
            <a:ext cx="5968500" cy="2571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000" b="1">
                <a:latin typeface="Mukta"/>
                <a:ea typeface="Mukta"/>
                <a:cs typeface="Mukta"/>
                <a:sym typeface="Muk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10" name="Google Shape;10;p2"/>
          <p:cNvGrpSpPr/>
          <p:nvPr/>
        </p:nvGrpSpPr>
        <p:grpSpPr>
          <a:xfrm rot="2700000">
            <a:off x="8293992" y="2516052"/>
            <a:ext cx="1089205" cy="1625536"/>
            <a:chOff x="5396125" y="1714925"/>
            <a:chExt cx="334950" cy="499925"/>
          </a:xfrm>
        </p:grpSpPr>
        <p:sp>
          <p:nvSpPr>
            <p:cNvPr id="11" name="Google Shape;11;p2"/>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1799969">
            <a:off x="7054697" y="4310044"/>
            <a:ext cx="721992" cy="500006"/>
            <a:chOff x="5646125" y="2287125"/>
            <a:chExt cx="222025" cy="153775"/>
          </a:xfrm>
        </p:grpSpPr>
        <p:sp>
          <p:nvSpPr>
            <p:cNvPr id="21" name="Google Shape;21;p2"/>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77513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585011" y="1604660"/>
            <a:ext cx="187474" cy="183369"/>
            <a:chOff x="1115663" y="1586275"/>
            <a:chExt cx="73075" cy="71475"/>
          </a:xfrm>
        </p:grpSpPr>
        <p:sp>
          <p:nvSpPr>
            <p:cNvPr id="27" name="Google Shape;27;p2"/>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899991">
            <a:off x="696788" y="-356000"/>
            <a:ext cx="1615192" cy="1782002"/>
            <a:chOff x="2973525" y="1825950"/>
            <a:chExt cx="533825" cy="588975"/>
          </a:xfrm>
        </p:grpSpPr>
        <p:sp>
          <p:nvSpPr>
            <p:cNvPr id="31" name="Google Shape;31;p2"/>
            <p:cNvSpPr/>
            <p:nvPr/>
          </p:nvSpPr>
          <p:spPr>
            <a:xfrm>
              <a:off x="2988075" y="1852625"/>
              <a:ext cx="519275" cy="562300"/>
            </a:xfrm>
            <a:custGeom>
              <a:avLst/>
              <a:gdLst/>
              <a:ahLst/>
              <a:cxnLst/>
              <a:rect l="l" t="t" r="r" b="b"/>
              <a:pathLst>
                <a:path w="20771" h="22492" extrusionOk="0">
                  <a:moveTo>
                    <a:pt x="7850" y="0"/>
                  </a:moveTo>
                  <a:cubicBezTo>
                    <a:pt x="7834" y="0"/>
                    <a:pt x="7820" y="9"/>
                    <a:pt x="7813" y="24"/>
                  </a:cubicBezTo>
                  <a:lnTo>
                    <a:pt x="11" y="16258"/>
                  </a:lnTo>
                  <a:cubicBezTo>
                    <a:pt x="0" y="16279"/>
                    <a:pt x="9" y="16303"/>
                    <a:pt x="30" y="16313"/>
                  </a:cubicBezTo>
                  <a:lnTo>
                    <a:pt x="12868" y="22483"/>
                  </a:lnTo>
                  <a:cubicBezTo>
                    <a:pt x="12881" y="22489"/>
                    <a:pt x="12894" y="22492"/>
                    <a:pt x="12908" y="22492"/>
                  </a:cubicBezTo>
                  <a:cubicBezTo>
                    <a:pt x="12942" y="22492"/>
                    <a:pt x="12974" y="22473"/>
                    <a:pt x="12989" y="22441"/>
                  </a:cubicBezTo>
                  <a:lnTo>
                    <a:pt x="20749" y="6296"/>
                  </a:lnTo>
                  <a:cubicBezTo>
                    <a:pt x="20770" y="6251"/>
                    <a:pt x="20752" y="6196"/>
                    <a:pt x="20706" y="6175"/>
                  </a:cubicBezTo>
                  <a:lnTo>
                    <a:pt x="7868" y="4"/>
                  </a:lnTo>
                  <a:cubicBezTo>
                    <a:pt x="7862" y="1"/>
                    <a:pt x="7856" y="0"/>
                    <a:pt x="7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74500" y="1825950"/>
              <a:ext cx="523425" cy="563875"/>
            </a:xfrm>
            <a:custGeom>
              <a:avLst/>
              <a:gdLst/>
              <a:ahLst/>
              <a:cxnLst/>
              <a:rect l="l" t="t" r="r" b="b"/>
              <a:pathLst>
                <a:path w="20937" h="22555" extrusionOk="0">
                  <a:moveTo>
                    <a:pt x="8051" y="319"/>
                  </a:moveTo>
                  <a:cubicBezTo>
                    <a:pt x="8069" y="319"/>
                    <a:pt x="8086" y="322"/>
                    <a:pt x="8104" y="331"/>
                  </a:cubicBezTo>
                  <a:lnTo>
                    <a:pt x="20249" y="6169"/>
                  </a:lnTo>
                  <a:cubicBezTo>
                    <a:pt x="20477" y="6279"/>
                    <a:pt x="20575" y="6555"/>
                    <a:pt x="20464" y="6783"/>
                  </a:cubicBezTo>
                  <a:lnTo>
                    <a:pt x="13162" y="21974"/>
                  </a:lnTo>
                  <a:cubicBezTo>
                    <a:pt x="13109" y="22085"/>
                    <a:pt x="13015" y="22168"/>
                    <a:pt x="12898" y="22210"/>
                  </a:cubicBezTo>
                  <a:cubicBezTo>
                    <a:pt x="12849" y="22227"/>
                    <a:pt x="12798" y="22236"/>
                    <a:pt x="12747" y="22236"/>
                  </a:cubicBezTo>
                  <a:cubicBezTo>
                    <a:pt x="12679" y="22236"/>
                    <a:pt x="12610" y="22221"/>
                    <a:pt x="12547" y="22191"/>
                  </a:cubicBezTo>
                  <a:lnTo>
                    <a:pt x="403" y="16352"/>
                  </a:lnTo>
                  <a:cubicBezTo>
                    <a:pt x="373" y="16338"/>
                    <a:pt x="351" y="16313"/>
                    <a:pt x="340" y="16282"/>
                  </a:cubicBezTo>
                  <a:cubicBezTo>
                    <a:pt x="330" y="16252"/>
                    <a:pt x="331" y="16219"/>
                    <a:pt x="346" y="16189"/>
                  </a:cubicBezTo>
                  <a:lnTo>
                    <a:pt x="7941" y="388"/>
                  </a:lnTo>
                  <a:cubicBezTo>
                    <a:pt x="7962" y="345"/>
                    <a:pt x="8006" y="319"/>
                    <a:pt x="8051" y="319"/>
                  </a:cubicBezTo>
                  <a:close/>
                  <a:moveTo>
                    <a:pt x="8051" y="0"/>
                  </a:moveTo>
                  <a:cubicBezTo>
                    <a:pt x="7888" y="0"/>
                    <a:pt x="7730" y="93"/>
                    <a:pt x="7654" y="251"/>
                  </a:cubicBezTo>
                  <a:lnTo>
                    <a:pt x="59" y="16051"/>
                  </a:lnTo>
                  <a:cubicBezTo>
                    <a:pt x="7" y="16158"/>
                    <a:pt x="1" y="16277"/>
                    <a:pt x="40" y="16388"/>
                  </a:cubicBezTo>
                  <a:cubicBezTo>
                    <a:pt x="78" y="16498"/>
                    <a:pt x="159" y="16588"/>
                    <a:pt x="264" y="16639"/>
                  </a:cubicBezTo>
                  <a:lnTo>
                    <a:pt x="12410" y="22476"/>
                  </a:lnTo>
                  <a:cubicBezTo>
                    <a:pt x="12516" y="22529"/>
                    <a:pt x="12631" y="22554"/>
                    <a:pt x="12746" y="22554"/>
                  </a:cubicBezTo>
                  <a:cubicBezTo>
                    <a:pt x="12833" y="22554"/>
                    <a:pt x="12919" y="22539"/>
                    <a:pt x="13005" y="22509"/>
                  </a:cubicBezTo>
                  <a:cubicBezTo>
                    <a:pt x="13200" y="22440"/>
                    <a:pt x="13359" y="22300"/>
                    <a:pt x="13449" y="22112"/>
                  </a:cubicBezTo>
                  <a:lnTo>
                    <a:pt x="20751" y="6922"/>
                  </a:lnTo>
                  <a:cubicBezTo>
                    <a:pt x="20936" y="6535"/>
                    <a:pt x="20773" y="6069"/>
                    <a:pt x="20386" y="5882"/>
                  </a:cubicBezTo>
                  <a:lnTo>
                    <a:pt x="8242" y="44"/>
                  </a:lnTo>
                  <a:cubicBezTo>
                    <a:pt x="8181" y="15"/>
                    <a:pt x="8116" y="0"/>
                    <a:pt x="8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49050" y="1917625"/>
              <a:ext cx="135175" cy="269475"/>
            </a:xfrm>
            <a:custGeom>
              <a:avLst/>
              <a:gdLst/>
              <a:ahLst/>
              <a:cxnLst/>
              <a:rect l="l" t="t" r="r" b="b"/>
              <a:pathLst>
                <a:path w="5407" h="10779" extrusionOk="0">
                  <a:moveTo>
                    <a:pt x="5119" y="1"/>
                  </a:moveTo>
                  <a:lnTo>
                    <a:pt x="1" y="10641"/>
                  </a:lnTo>
                  <a:lnTo>
                    <a:pt x="288" y="10779"/>
                  </a:lnTo>
                  <a:lnTo>
                    <a:pt x="5406" y="138"/>
                  </a:lnTo>
                  <a:lnTo>
                    <a:pt x="5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3725" y="1992625"/>
              <a:ext cx="216450" cy="185075"/>
            </a:xfrm>
            <a:custGeom>
              <a:avLst/>
              <a:gdLst/>
              <a:ahLst/>
              <a:cxnLst/>
              <a:rect l="l" t="t" r="r" b="b"/>
              <a:pathLst>
                <a:path w="8658" h="7403" extrusionOk="0">
                  <a:moveTo>
                    <a:pt x="2048" y="0"/>
                  </a:moveTo>
                  <a:cubicBezTo>
                    <a:pt x="2034" y="0"/>
                    <a:pt x="2021" y="8"/>
                    <a:pt x="2014" y="22"/>
                  </a:cubicBezTo>
                  <a:lnTo>
                    <a:pt x="10" y="4193"/>
                  </a:lnTo>
                  <a:cubicBezTo>
                    <a:pt x="1" y="4211"/>
                    <a:pt x="8" y="4233"/>
                    <a:pt x="28" y="4242"/>
                  </a:cubicBezTo>
                  <a:lnTo>
                    <a:pt x="6593" y="7398"/>
                  </a:lnTo>
                  <a:cubicBezTo>
                    <a:pt x="6599" y="7401"/>
                    <a:pt x="6605" y="7402"/>
                    <a:pt x="6611" y="7402"/>
                  </a:cubicBezTo>
                  <a:cubicBezTo>
                    <a:pt x="6625" y="7402"/>
                    <a:pt x="6638" y="7394"/>
                    <a:pt x="6644" y="7381"/>
                  </a:cubicBezTo>
                  <a:lnTo>
                    <a:pt x="8649" y="3211"/>
                  </a:lnTo>
                  <a:cubicBezTo>
                    <a:pt x="8658" y="3191"/>
                    <a:pt x="8649" y="3169"/>
                    <a:pt x="8631" y="3160"/>
                  </a:cubicBezTo>
                  <a:lnTo>
                    <a:pt x="2064" y="4"/>
                  </a:lnTo>
                  <a:cubicBezTo>
                    <a:pt x="2059" y="2"/>
                    <a:pt x="205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67975" y="1975300"/>
              <a:ext cx="222275" cy="189400"/>
            </a:xfrm>
            <a:custGeom>
              <a:avLst/>
              <a:gdLst/>
              <a:ahLst/>
              <a:cxnLst/>
              <a:rect l="l" t="t" r="r" b="b"/>
              <a:pathLst>
                <a:path w="8891" h="7576" extrusionOk="0">
                  <a:moveTo>
                    <a:pt x="2244" y="319"/>
                  </a:moveTo>
                  <a:cubicBezTo>
                    <a:pt x="2259" y="319"/>
                    <a:pt x="2273" y="322"/>
                    <a:pt x="2286" y="328"/>
                  </a:cubicBezTo>
                  <a:lnTo>
                    <a:pt x="8460" y="3295"/>
                  </a:lnTo>
                  <a:cubicBezTo>
                    <a:pt x="8508" y="3319"/>
                    <a:pt x="8527" y="3376"/>
                    <a:pt x="8505" y="3424"/>
                  </a:cubicBezTo>
                  <a:lnTo>
                    <a:pt x="6689" y="7201"/>
                  </a:lnTo>
                  <a:cubicBezTo>
                    <a:pt x="6672" y="7236"/>
                    <a:pt x="6637" y="7257"/>
                    <a:pt x="6601" y="7257"/>
                  </a:cubicBezTo>
                  <a:cubicBezTo>
                    <a:pt x="6587" y="7257"/>
                    <a:pt x="6573" y="7254"/>
                    <a:pt x="6560" y="7248"/>
                  </a:cubicBezTo>
                  <a:lnTo>
                    <a:pt x="6560" y="7246"/>
                  </a:lnTo>
                  <a:lnTo>
                    <a:pt x="388" y="4279"/>
                  </a:lnTo>
                  <a:cubicBezTo>
                    <a:pt x="364" y="4268"/>
                    <a:pt x="346" y="4249"/>
                    <a:pt x="339" y="4225"/>
                  </a:cubicBezTo>
                  <a:cubicBezTo>
                    <a:pt x="330" y="4200"/>
                    <a:pt x="331" y="4174"/>
                    <a:pt x="341" y="4150"/>
                  </a:cubicBezTo>
                  <a:lnTo>
                    <a:pt x="2158" y="373"/>
                  </a:lnTo>
                  <a:cubicBezTo>
                    <a:pt x="2170" y="350"/>
                    <a:pt x="2189" y="332"/>
                    <a:pt x="2213" y="323"/>
                  </a:cubicBezTo>
                  <a:cubicBezTo>
                    <a:pt x="2223" y="320"/>
                    <a:pt x="2234" y="319"/>
                    <a:pt x="2244" y="319"/>
                  </a:cubicBezTo>
                  <a:close/>
                  <a:moveTo>
                    <a:pt x="2246" y="0"/>
                  </a:moveTo>
                  <a:cubicBezTo>
                    <a:pt x="2092" y="0"/>
                    <a:pt x="1943" y="87"/>
                    <a:pt x="1871" y="235"/>
                  </a:cubicBezTo>
                  <a:lnTo>
                    <a:pt x="56" y="4013"/>
                  </a:lnTo>
                  <a:cubicBezTo>
                    <a:pt x="7" y="4113"/>
                    <a:pt x="1" y="4225"/>
                    <a:pt x="38" y="4330"/>
                  </a:cubicBezTo>
                  <a:cubicBezTo>
                    <a:pt x="74" y="4434"/>
                    <a:pt x="150" y="4518"/>
                    <a:pt x="249" y="4567"/>
                  </a:cubicBezTo>
                  <a:lnTo>
                    <a:pt x="6423" y="7535"/>
                  </a:lnTo>
                  <a:cubicBezTo>
                    <a:pt x="6481" y="7562"/>
                    <a:pt x="6541" y="7575"/>
                    <a:pt x="6602" y="7575"/>
                  </a:cubicBezTo>
                  <a:cubicBezTo>
                    <a:pt x="6756" y="7575"/>
                    <a:pt x="6904" y="7488"/>
                    <a:pt x="6976" y="7340"/>
                  </a:cubicBezTo>
                  <a:lnTo>
                    <a:pt x="8792" y="3563"/>
                  </a:lnTo>
                  <a:cubicBezTo>
                    <a:pt x="8891" y="3357"/>
                    <a:pt x="8804" y="3108"/>
                    <a:pt x="8598" y="3010"/>
                  </a:cubicBezTo>
                  <a:lnTo>
                    <a:pt x="2425" y="41"/>
                  </a:lnTo>
                  <a:cubicBezTo>
                    <a:pt x="2368" y="13"/>
                    <a:pt x="2307" y="0"/>
                    <a:pt x="2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128975" y="1859800"/>
              <a:ext cx="42850" cy="27525"/>
            </a:xfrm>
            <a:custGeom>
              <a:avLst/>
              <a:gdLst/>
              <a:ahLst/>
              <a:cxnLst/>
              <a:rect l="l" t="t" r="r" b="b"/>
              <a:pathLst>
                <a:path w="1714" h="1101" extrusionOk="0">
                  <a:moveTo>
                    <a:pt x="349" y="0"/>
                  </a:moveTo>
                  <a:cubicBezTo>
                    <a:pt x="235" y="0"/>
                    <a:pt x="126" y="64"/>
                    <a:pt x="73" y="175"/>
                  </a:cubicBezTo>
                  <a:cubicBezTo>
                    <a:pt x="0" y="327"/>
                    <a:pt x="64" y="510"/>
                    <a:pt x="217" y="583"/>
                  </a:cubicBezTo>
                  <a:lnTo>
                    <a:pt x="1230" y="1070"/>
                  </a:lnTo>
                  <a:cubicBezTo>
                    <a:pt x="1273" y="1091"/>
                    <a:pt x="1318" y="1101"/>
                    <a:pt x="1363" y="1101"/>
                  </a:cubicBezTo>
                  <a:cubicBezTo>
                    <a:pt x="1477" y="1101"/>
                    <a:pt x="1587" y="1036"/>
                    <a:pt x="1640" y="927"/>
                  </a:cubicBezTo>
                  <a:cubicBezTo>
                    <a:pt x="1713" y="774"/>
                    <a:pt x="1649" y="592"/>
                    <a:pt x="1496" y="519"/>
                  </a:cubicBezTo>
                  <a:lnTo>
                    <a:pt x="483" y="31"/>
                  </a:lnTo>
                  <a:cubicBezTo>
                    <a:pt x="440" y="10"/>
                    <a:pt x="39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5350" y="1856600"/>
              <a:ext cx="48925" cy="33925"/>
            </a:xfrm>
            <a:custGeom>
              <a:avLst/>
              <a:gdLst/>
              <a:ahLst/>
              <a:cxnLst/>
              <a:rect l="l" t="t" r="r" b="b"/>
              <a:pathLst>
                <a:path w="1957" h="1357" extrusionOk="0">
                  <a:moveTo>
                    <a:pt x="494" y="256"/>
                  </a:moveTo>
                  <a:cubicBezTo>
                    <a:pt x="520" y="256"/>
                    <a:pt x="547" y="262"/>
                    <a:pt x="573" y="274"/>
                  </a:cubicBezTo>
                  <a:lnTo>
                    <a:pt x="1586" y="762"/>
                  </a:lnTo>
                  <a:cubicBezTo>
                    <a:pt x="1629" y="783"/>
                    <a:pt x="1661" y="819"/>
                    <a:pt x="1677" y="863"/>
                  </a:cubicBezTo>
                  <a:cubicBezTo>
                    <a:pt x="1692" y="908"/>
                    <a:pt x="1691" y="958"/>
                    <a:pt x="1670" y="999"/>
                  </a:cubicBezTo>
                  <a:cubicBezTo>
                    <a:pt x="1639" y="1064"/>
                    <a:pt x="1575" y="1101"/>
                    <a:pt x="1509" y="1101"/>
                  </a:cubicBezTo>
                  <a:cubicBezTo>
                    <a:pt x="1483" y="1101"/>
                    <a:pt x="1456" y="1095"/>
                    <a:pt x="1431" y="1083"/>
                  </a:cubicBezTo>
                  <a:lnTo>
                    <a:pt x="417" y="596"/>
                  </a:lnTo>
                  <a:cubicBezTo>
                    <a:pt x="327" y="554"/>
                    <a:pt x="290" y="446"/>
                    <a:pt x="333" y="358"/>
                  </a:cubicBezTo>
                  <a:cubicBezTo>
                    <a:pt x="363" y="294"/>
                    <a:pt x="427" y="256"/>
                    <a:pt x="494" y="256"/>
                  </a:cubicBezTo>
                  <a:close/>
                  <a:moveTo>
                    <a:pt x="496" y="0"/>
                  </a:moveTo>
                  <a:cubicBezTo>
                    <a:pt x="333" y="0"/>
                    <a:pt x="177" y="91"/>
                    <a:pt x="103" y="246"/>
                  </a:cubicBezTo>
                  <a:cubicBezTo>
                    <a:pt x="0" y="463"/>
                    <a:pt x="91" y="723"/>
                    <a:pt x="306" y="826"/>
                  </a:cubicBezTo>
                  <a:lnTo>
                    <a:pt x="1320" y="1313"/>
                  </a:lnTo>
                  <a:cubicBezTo>
                    <a:pt x="1381" y="1343"/>
                    <a:pt x="1444" y="1357"/>
                    <a:pt x="1508" y="1357"/>
                  </a:cubicBezTo>
                  <a:cubicBezTo>
                    <a:pt x="1670" y="1357"/>
                    <a:pt x="1825" y="1266"/>
                    <a:pt x="1900" y="1110"/>
                  </a:cubicBezTo>
                  <a:cubicBezTo>
                    <a:pt x="1951" y="1005"/>
                    <a:pt x="1957" y="887"/>
                    <a:pt x="1918" y="778"/>
                  </a:cubicBezTo>
                  <a:cubicBezTo>
                    <a:pt x="1881" y="669"/>
                    <a:pt x="1801" y="581"/>
                    <a:pt x="1697" y="530"/>
                  </a:cubicBezTo>
                  <a:lnTo>
                    <a:pt x="683" y="43"/>
                  </a:lnTo>
                  <a:cubicBezTo>
                    <a:pt x="623"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3650" y="1912425"/>
              <a:ext cx="42875" cy="27550"/>
            </a:xfrm>
            <a:custGeom>
              <a:avLst/>
              <a:gdLst/>
              <a:ahLst/>
              <a:cxnLst/>
              <a:rect l="l" t="t" r="r" b="b"/>
              <a:pathLst>
                <a:path w="1715" h="1102" extrusionOk="0">
                  <a:moveTo>
                    <a:pt x="350" y="0"/>
                  </a:moveTo>
                  <a:cubicBezTo>
                    <a:pt x="236" y="0"/>
                    <a:pt x="127" y="65"/>
                    <a:pt x="74" y="175"/>
                  </a:cubicBezTo>
                  <a:cubicBezTo>
                    <a:pt x="1" y="327"/>
                    <a:pt x="65" y="509"/>
                    <a:pt x="218" y="583"/>
                  </a:cubicBezTo>
                  <a:lnTo>
                    <a:pt x="1231" y="1070"/>
                  </a:lnTo>
                  <a:cubicBezTo>
                    <a:pt x="1274" y="1091"/>
                    <a:pt x="1320" y="1101"/>
                    <a:pt x="1365" y="1101"/>
                  </a:cubicBezTo>
                  <a:cubicBezTo>
                    <a:pt x="1479" y="1101"/>
                    <a:pt x="1588" y="1037"/>
                    <a:pt x="1641" y="927"/>
                  </a:cubicBezTo>
                  <a:cubicBezTo>
                    <a:pt x="1714" y="774"/>
                    <a:pt x="1650" y="592"/>
                    <a:pt x="1497" y="518"/>
                  </a:cubicBezTo>
                  <a:lnTo>
                    <a:pt x="484" y="31"/>
                  </a:lnTo>
                  <a:cubicBezTo>
                    <a:pt x="441" y="10"/>
                    <a:pt x="395"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00000" y="1909225"/>
              <a:ext cx="48975" cy="33925"/>
            </a:xfrm>
            <a:custGeom>
              <a:avLst/>
              <a:gdLst/>
              <a:ahLst/>
              <a:cxnLst/>
              <a:rect l="l" t="t" r="r" b="b"/>
              <a:pathLst>
                <a:path w="1959" h="1357" extrusionOk="0">
                  <a:moveTo>
                    <a:pt x="496" y="256"/>
                  </a:moveTo>
                  <a:cubicBezTo>
                    <a:pt x="523" y="256"/>
                    <a:pt x="549" y="262"/>
                    <a:pt x="575" y="274"/>
                  </a:cubicBezTo>
                  <a:lnTo>
                    <a:pt x="1588" y="762"/>
                  </a:lnTo>
                  <a:cubicBezTo>
                    <a:pt x="1631" y="782"/>
                    <a:pt x="1663" y="818"/>
                    <a:pt x="1679" y="863"/>
                  </a:cubicBezTo>
                  <a:cubicBezTo>
                    <a:pt x="1696" y="908"/>
                    <a:pt x="1693" y="957"/>
                    <a:pt x="1672" y="1001"/>
                  </a:cubicBezTo>
                  <a:cubicBezTo>
                    <a:pt x="1651" y="1043"/>
                    <a:pt x="1615" y="1075"/>
                    <a:pt x="1570" y="1092"/>
                  </a:cubicBezTo>
                  <a:cubicBezTo>
                    <a:pt x="1551" y="1098"/>
                    <a:pt x="1531" y="1101"/>
                    <a:pt x="1512" y="1101"/>
                  </a:cubicBezTo>
                  <a:cubicBezTo>
                    <a:pt x="1485" y="1101"/>
                    <a:pt x="1458" y="1095"/>
                    <a:pt x="1433" y="1083"/>
                  </a:cubicBezTo>
                  <a:lnTo>
                    <a:pt x="419" y="596"/>
                  </a:lnTo>
                  <a:cubicBezTo>
                    <a:pt x="331" y="554"/>
                    <a:pt x="292" y="446"/>
                    <a:pt x="335" y="358"/>
                  </a:cubicBezTo>
                  <a:cubicBezTo>
                    <a:pt x="366" y="294"/>
                    <a:pt x="430" y="256"/>
                    <a:pt x="496" y="256"/>
                  </a:cubicBezTo>
                  <a:close/>
                  <a:moveTo>
                    <a:pt x="496" y="1"/>
                  </a:moveTo>
                  <a:cubicBezTo>
                    <a:pt x="334" y="1"/>
                    <a:pt x="179" y="92"/>
                    <a:pt x="105" y="247"/>
                  </a:cubicBezTo>
                  <a:cubicBezTo>
                    <a:pt x="1" y="463"/>
                    <a:pt x="92" y="723"/>
                    <a:pt x="308" y="826"/>
                  </a:cubicBezTo>
                  <a:lnTo>
                    <a:pt x="1322" y="1313"/>
                  </a:lnTo>
                  <a:cubicBezTo>
                    <a:pt x="1382" y="1343"/>
                    <a:pt x="1446" y="1356"/>
                    <a:pt x="1510" y="1356"/>
                  </a:cubicBezTo>
                  <a:cubicBezTo>
                    <a:pt x="1558" y="1356"/>
                    <a:pt x="1607" y="1349"/>
                    <a:pt x="1654" y="1333"/>
                  </a:cubicBezTo>
                  <a:cubicBezTo>
                    <a:pt x="1763" y="1294"/>
                    <a:pt x="1851" y="1214"/>
                    <a:pt x="1902" y="1110"/>
                  </a:cubicBezTo>
                  <a:cubicBezTo>
                    <a:pt x="1953" y="1005"/>
                    <a:pt x="1959" y="889"/>
                    <a:pt x="1920" y="778"/>
                  </a:cubicBezTo>
                  <a:cubicBezTo>
                    <a:pt x="1881" y="669"/>
                    <a:pt x="1803" y="581"/>
                    <a:pt x="1699" y="531"/>
                  </a:cubicBezTo>
                  <a:lnTo>
                    <a:pt x="685" y="44"/>
                  </a:lnTo>
                  <a:cubicBezTo>
                    <a:pt x="624" y="15"/>
                    <a:pt x="560"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78350" y="1965050"/>
              <a:ext cx="42875" cy="27550"/>
            </a:xfrm>
            <a:custGeom>
              <a:avLst/>
              <a:gdLst/>
              <a:ahLst/>
              <a:cxnLst/>
              <a:rect l="l" t="t" r="r" b="b"/>
              <a:pathLst>
                <a:path w="1715" h="1102" extrusionOk="0">
                  <a:moveTo>
                    <a:pt x="351" y="1"/>
                  </a:moveTo>
                  <a:cubicBezTo>
                    <a:pt x="237" y="1"/>
                    <a:pt x="127" y="65"/>
                    <a:pt x="74" y="174"/>
                  </a:cubicBezTo>
                  <a:cubicBezTo>
                    <a:pt x="1" y="327"/>
                    <a:pt x="65" y="511"/>
                    <a:pt x="218" y="584"/>
                  </a:cubicBezTo>
                  <a:lnTo>
                    <a:pt x="1231" y="1071"/>
                  </a:lnTo>
                  <a:cubicBezTo>
                    <a:pt x="1274" y="1092"/>
                    <a:pt x="1320" y="1102"/>
                    <a:pt x="1364" y="1102"/>
                  </a:cubicBezTo>
                  <a:cubicBezTo>
                    <a:pt x="1479" y="1102"/>
                    <a:pt x="1588" y="1037"/>
                    <a:pt x="1641" y="928"/>
                  </a:cubicBezTo>
                  <a:cubicBezTo>
                    <a:pt x="1714" y="775"/>
                    <a:pt x="1650" y="591"/>
                    <a:pt x="1497" y="518"/>
                  </a:cubicBezTo>
                  <a:lnTo>
                    <a:pt x="484" y="31"/>
                  </a:lnTo>
                  <a:cubicBezTo>
                    <a:pt x="441" y="10"/>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4725" y="1961850"/>
              <a:ext cx="48950" cy="33925"/>
            </a:xfrm>
            <a:custGeom>
              <a:avLst/>
              <a:gdLst/>
              <a:ahLst/>
              <a:cxnLst/>
              <a:rect l="l" t="t" r="r" b="b"/>
              <a:pathLst>
                <a:path w="1958" h="1357" extrusionOk="0">
                  <a:moveTo>
                    <a:pt x="495" y="256"/>
                  </a:moveTo>
                  <a:cubicBezTo>
                    <a:pt x="522" y="256"/>
                    <a:pt x="548" y="262"/>
                    <a:pt x="574" y="274"/>
                  </a:cubicBezTo>
                  <a:lnTo>
                    <a:pt x="1587" y="761"/>
                  </a:lnTo>
                  <a:cubicBezTo>
                    <a:pt x="1630" y="782"/>
                    <a:pt x="1662" y="818"/>
                    <a:pt x="1678" y="863"/>
                  </a:cubicBezTo>
                  <a:cubicBezTo>
                    <a:pt x="1695" y="908"/>
                    <a:pt x="1692" y="957"/>
                    <a:pt x="1671" y="1000"/>
                  </a:cubicBezTo>
                  <a:cubicBezTo>
                    <a:pt x="1639" y="1064"/>
                    <a:pt x="1575" y="1101"/>
                    <a:pt x="1508" y="1101"/>
                  </a:cubicBezTo>
                  <a:cubicBezTo>
                    <a:pt x="1483" y="1101"/>
                    <a:pt x="1456" y="1096"/>
                    <a:pt x="1432" y="1084"/>
                  </a:cubicBezTo>
                  <a:lnTo>
                    <a:pt x="418" y="597"/>
                  </a:lnTo>
                  <a:cubicBezTo>
                    <a:pt x="330" y="553"/>
                    <a:pt x="291" y="446"/>
                    <a:pt x="334" y="358"/>
                  </a:cubicBezTo>
                  <a:cubicBezTo>
                    <a:pt x="365" y="293"/>
                    <a:pt x="429" y="256"/>
                    <a:pt x="495" y="256"/>
                  </a:cubicBezTo>
                  <a:close/>
                  <a:moveTo>
                    <a:pt x="496" y="0"/>
                  </a:moveTo>
                  <a:cubicBezTo>
                    <a:pt x="335" y="0"/>
                    <a:pt x="179" y="91"/>
                    <a:pt x="104" y="247"/>
                  </a:cubicBezTo>
                  <a:cubicBezTo>
                    <a:pt x="1" y="462"/>
                    <a:pt x="92" y="722"/>
                    <a:pt x="307" y="827"/>
                  </a:cubicBezTo>
                  <a:lnTo>
                    <a:pt x="1321" y="1314"/>
                  </a:lnTo>
                  <a:cubicBezTo>
                    <a:pt x="1382" y="1343"/>
                    <a:pt x="1447" y="1356"/>
                    <a:pt x="1509" y="1356"/>
                  </a:cubicBezTo>
                  <a:cubicBezTo>
                    <a:pt x="1671" y="1356"/>
                    <a:pt x="1826" y="1265"/>
                    <a:pt x="1901" y="1110"/>
                  </a:cubicBezTo>
                  <a:cubicBezTo>
                    <a:pt x="1952" y="1006"/>
                    <a:pt x="1958" y="888"/>
                    <a:pt x="1920" y="778"/>
                  </a:cubicBezTo>
                  <a:cubicBezTo>
                    <a:pt x="1882" y="669"/>
                    <a:pt x="1802" y="580"/>
                    <a:pt x="1698" y="531"/>
                  </a:cubicBezTo>
                  <a:lnTo>
                    <a:pt x="684" y="44"/>
                  </a:lnTo>
                  <a:cubicBezTo>
                    <a:pt x="624"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53050" y="2017675"/>
              <a:ext cx="42875" cy="27550"/>
            </a:xfrm>
            <a:custGeom>
              <a:avLst/>
              <a:gdLst/>
              <a:ahLst/>
              <a:cxnLst/>
              <a:rect l="l" t="t" r="r" b="b"/>
              <a:pathLst>
                <a:path w="1715" h="1102" extrusionOk="0">
                  <a:moveTo>
                    <a:pt x="351" y="0"/>
                  </a:moveTo>
                  <a:cubicBezTo>
                    <a:pt x="237" y="0"/>
                    <a:pt x="127" y="64"/>
                    <a:pt x="74" y="174"/>
                  </a:cubicBezTo>
                  <a:cubicBezTo>
                    <a:pt x="1" y="327"/>
                    <a:pt x="65" y="510"/>
                    <a:pt x="218" y="584"/>
                  </a:cubicBezTo>
                  <a:lnTo>
                    <a:pt x="1231" y="1071"/>
                  </a:lnTo>
                  <a:cubicBezTo>
                    <a:pt x="1274" y="1092"/>
                    <a:pt x="1320" y="1101"/>
                    <a:pt x="1364" y="1101"/>
                  </a:cubicBezTo>
                  <a:cubicBezTo>
                    <a:pt x="1479" y="1101"/>
                    <a:pt x="1588" y="1037"/>
                    <a:pt x="1641" y="928"/>
                  </a:cubicBezTo>
                  <a:cubicBezTo>
                    <a:pt x="1714" y="775"/>
                    <a:pt x="1650" y="591"/>
                    <a:pt x="1497" y="518"/>
                  </a:cubicBezTo>
                  <a:lnTo>
                    <a:pt x="484" y="31"/>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50600" y="2014475"/>
              <a:ext cx="48975" cy="33950"/>
            </a:xfrm>
            <a:custGeom>
              <a:avLst/>
              <a:gdLst/>
              <a:ahLst/>
              <a:cxnLst/>
              <a:rect l="l" t="t" r="r" b="b"/>
              <a:pathLst>
                <a:path w="1959" h="1358" extrusionOk="0">
                  <a:moveTo>
                    <a:pt x="449" y="256"/>
                  </a:moveTo>
                  <a:cubicBezTo>
                    <a:pt x="476" y="256"/>
                    <a:pt x="502" y="262"/>
                    <a:pt x="526" y="274"/>
                  </a:cubicBezTo>
                  <a:lnTo>
                    <a:pt x="1540" y="761"/>
                  </a:lnTo>
                  <a:cubicBezTo>
                    <a:pt x="1630" y="804"/>
                    <a:pt x="1667" y="911"/>
                    <a:pt x="1624" y="1000"/>
                  </a:cubicBezTo>
                  <a:cubicBezTo>
                    <a:pt x="1593" y="1064"/>
                    <a:pt x="1529" y="1101"/>
                    <a:pt x="1462" y="1101"/>
                  </a:cubicBezTo>
                  <a:cubicBezTo>
                    <a:pt x="1436" y="1101"/>
                    <a:pt x="1409" y="1096"/>
                    <a:pt x="1385" y="1084"/>
                  </a:cubicBezTo>
                  <a:lnTo>
                    <a:pt x="371" y="597"/>
                  </a:lnTo>
                  <a:cubicBezTo>
                    <a:pt x="328" y="576"/>
                    <a:pt x="296" y="540"/>
                    <a:pt x="280" y="493"/>
                  </a:cubicBezTo>
                  <a:cubicBezTo>
                    <a:pt x="265" y="449"/>
                    <a:pt x="266" y="401"/>
                    <a:pt x="287" y="357"/>
                  </a:cubicBezTo>
                  <a:cubicBezTo>
                    <a:pt x="308" y="314"/>
                    <a:pt x="344" y="281"/>
                    <a:pt x="389" y="266"/>
                  </a:cubicBezTo>
                  <a:cubicBezTo>
                    <a:pt x="409" y="259"/>
                    <a:pt x="429" y="256"/>
                    <a:pt x="449" y="256"/>
                  </a:cubicBezTo>
                  <a:close/>
                  <a:moveTo>
                    <a:pt x="450" y="0"/>
                  </a:moveTo>
                  <a:cubicBezTo>
                    <a:pt x="401" y="0"/>
                    <a:pt x="353" y="9"/>
                    <a:pt x="305" y="26"/>
                  </a:cubicBezTo>
                  <a:cubicBezTo>
                    <a:pt x="196" y="63"/>
                    <a:pt x="108" y="142"/>
                    <a:pt x="57" y="247"/>
                  </a:cubicBezTo>
                  <a:cubicBezTo>
                    <a:pt x="8" y="351"/>
                    <a:pt x="0" y="470"/>
                    <a:pt x="39" y="579"/>
                  </a:cubicBezTo>
                  <a:cubicBezTo>
                    <a:pt x="78" y="688"/>
                    <a:pt x="156" y="776"/>
                    <a:pt x="260" y="827"/>
                  </a:cubicBezTo>
                  <a:lnTo>
                    <a:pt x="1274" y="1314"/>
                  </a:lnTo>
                  <a:cubicBezTo>
                    <a:pt x="1335" y="1343"/>
                    <a:pt x="1399" y="1357"/>
                    <a:pt x="1462" y="1357"/>
                  </a:cubicBezTo>
                  <a:cubicBezTo>
                    <a:pt x="1624" y="1357"/>
                    <a:pt x="1779" y="1266"/>
                    <a:pt x="1854" y="1111"/>
                  </a:cubicBezTo>
                  <a:cubicBezTo>
                    <a:pt x="1959" y="896"/>
                    <a:pt x="1867" y="635"/>
                    <a:pt x="1651" y="531"/>
                  </a:cubicBezTo>
                  <a:lnTo>
                    <a:pt x="637" y="44"/>
                  </a:lnTo>
                  <a:cubicBezTo>
                    <a:pt x="578" y="15"/>
                    <a:pt x="514"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27750" y="2070300"/>
              <a:ext cx="42875" cy="27550"/>
            </a:xfrm>
            <a:custGeom>
              <a:avLst/>
              <a:gdLst/>
              <a:ahLst/>
              <a:cxnLst/>
              <a:rect l="l" t="t" r="r" b="b"/>
              <a:pathLst>
                <a:path w="1715" h="1102" extrusionOk="0">
                  <a:moveTo>
                    <a:pt x="351" y="0"/>
                  </a:moveTo>
                  <a:cubicBezTo>
                    <a:pt x="237" y="0"/>
                    <a:pt x="127" y="64"/>
                    <a:pt x="74" y="174"/>
                  </a:cubicBezTo>
                  <a:cubicBezTo>
                    <a:pt x="1" y="326"/>
                    <a:pt x="65" y="510"/>
                    <a:pt x="218" y="583"/>
                  </a:cubicBezTo>
                  <a:lnTo>
                    <a:pt x="1231" y="1071"/>
                  </a:lnTo>
                  <a:cubicBezTo>
                    <a:pt x="1274" y="1091"/>
                    <a:pt x="1319" y="1101"/>
                    <a:pt x="1364" y="1101"/>
                  </a:cubicBezTo>
                  <a:cubicBezTo>
                    <a:pt x="1478" y="1101"/>
                    <a:pt x="1588" y="1037"/>
                    <a:pt x="1641" y="927"/>
                  </a:cubicBezTo>
                  <a:cubicBezTo>
                    <a:pt x="1714" y="775"/>
                    <a:pt x="1650" y="591"/>
                    <a:pt x="1497" y="518"/>
                  </a:cubicBezTo>
                  <a:lnTo>
                    <a:pt x="484" y="30"/>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4125" y="2067100"/>
              <a:ext cx="50150" cy="33950"/>
            </a:xfrm>
            <a:custGeom>
              <a:avLst/>
              <a:gdLst/>
              <a:ahLst/>
              <a:cxnLst/>
              <a:rect l="l" t="t" r="r" b="b"/>
              <a:pathLst>
                <a:path w="2006" h="1358" extrusionOk="0">
                  <a:moveTo>
                    <a:pt x="497" y="256"/>
                  </a:moveTo>
                  <a:cubicBezTo>
                    <a:pt x="523" y="256"/>
                    <a:pt x="549" y="262"/>
                    <a:pt x="573" y="273"/>
                  </a:cubicBezTo>
                  <a:lnTo>
                    <a:pt x="1587" y="761"/>
                  </a:lnTo>
                  <a:cubicBezTo>
                    <a:pt x="1677" y="804"/>
                    <a:pt x="1714" y="912"/>
                    <a:pt x="1671" y="1000"/>
                  </a:cubicBezTo>
                  <a:cubicBezTo>
                    <a:pt x="1640" y="1064"/>
                    <a:pt x="1576" y="1101"/>
                    <a:pt x="1509" y="1101"/>
                  </a:cubicBezTo>
                  <a:cubicBezTo>
                    <a:pt x="1483" y="1101"/>
                    <a:pt x="1456" y="1095"/>
                    <a:pt x="1432" y="1084"/>
                  </a:cubicBezTo>
                  <a:lnTo>
                    <a:pt x="418" y="596"/>
                  </a:lnTo>
                  <a:cubicBezTo>
                    <a:pt x="330" y="553"/>
                    <a:pt x="292" y="447"/>
                    <a:pt x="334" y="357"/>
                  </a:cubicBezTo>
                  <a:cubicBezTo>
                    <a:pt x="366" y="294"/>
                    <a:pt x="430" y="256"/>
                    <a:pt x="497" y="256"/>
                  </a:cubicBezTo>
                  <a:close/>
                  <a:moveTo>
                    <a:pt x="497" y="1"/>
                  </a:moveTo>
                  <a:cubicBezTo>
                    <a:pt x="335" y="1"/>
                    <a:pt x="179" y="91"/>
                    <a:pt x="104" y="247"/>
                  </a:cubicBezTo>
                  <a:cubicBezTo>
                    <a:pt x="1" y="463"/>
                    <a:pt x="92" y="723"/>
                    <a:pt x="307" y="827"/>
                  </a:cubicBezTo>
                  <a:lnTo>
                    <a:pt x="1321" y="1314"/>
                  </a:lnTo>
                  <a:cubicBezTo>
                    <a:pt x="1382" y="1342"/>
                    <a:pt x="1446" y="1357"/>
                    <a:pt x="1509" y="1357"/>
                  </a:cubicBezTo>
                  <a:cubicBezTo>
                    <a:pt x="1671" y="1357"/>
                    <a:pt x="1826" y="1266"/>
                    <a:pt x="1901" y="1111"/>
                  </a:cubicBezTo>
                  <a:cubicBezTo>
                    <a:pt x="2006" y="894"/>
                    <a:pt x="1914" y="634"/>
                    <a:pt x="1698" y="531"/>
                  </a:cubicBezTo>
                  <a:lnTo>
                    <a:pt x="684" y="43"/>
                  </a:lnTo>
                  <a:cubicBezTo>
                    <a:pt x="623"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02450" y="2122900"/>
              <a:ext cx="42875" cy="27550"/>
            </a:xfrm>
            <a:custGeom>
              <a:avLst/>
              <a:gdLst/>
              <a:ahLst/>
              <a:cxnLst/>
              <a:rect l="l" t="t" r="r" b="b"/>
              <a:pathLst>
                <a:path w="1715" h="1102" extrusionOk="0">
                  <a:moveTo>
                    <a:pt x="351" y="1"/>
                  </a:moveTo>
                  <a:cubicBezTo>
                    <a:pt x="237" y="1"/>
                    <a:pt x="128" y="65"/>
                    <a:pt x="74" y="175"/>
                  </a:cubicBezTo>
                  <a:cubicBezTo>
                    <a:pt x="1" y="329"/>
                    <a:pt x="65" y="511"/>
                    <a:pt x="218" y="584"/>
                  </a:cubicBezTo>
                  <a:lnTo>
                    <a:pt x="1233" y="1072"/>
                  </a:lnTo>
                  <a:cubicBezTo>
                    <a:pt x="1275" y="1092"/>
                    <a:pt x="1321" y="1102"/>
                    <a:pt x="1365" y="1102"/>
                  </a:cubicBezTo>
                  <a:cubicBezTo>
                    <a:pt x="1479" y="1102"/>
                    <a:pt x="1588" y="1038"/>
                    <a:pt x="1641" y="928"/>
                  </a:cubicBezTo>
                  <a:cubicBezTo>
                    <a:pt x="1714" y="776"/>
                    <a:pt x="1650" y="593"/>
                    <a:pt x="1497" y="518"/>
                  </a:cubicBezTo>
                  <a:lnTo>
                    <a:pt x="484" y="31"/>
                  </a:lnTo>
                  <a:cubicBezTo>
                    <a:pt x="441" y="11"/>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8825" y="2119725"/>
              <a:ext cx="50150" cy="33950"/>
            </a:xfrm>
            <a:custGeom>
              <a:avLst/>
              <a:gdLst/>
              <a:ahLst/>
              <a:cxnLst/>
              <a:rect l="l" t="t" r="r" b="b"/>
              <a:pathLst>
                <a:path w="2006" h="1358" extrusionOk="0">
                  <a:moveTo>
                    <a:pt x="496" y="255"/>
                  </a:moveTo>
                  <a:lnTo>
                    <a:pt x="496" y="257"/>
                  </a:lnTo>
                  <a:cubicBezTo>
                    <a:pt x="523" y="257"/>
                    <a:pt x="548" y="261"/>
                    <a:pt x="573" y="273"/>
                  </a:cubicBezTo>
                  <a:lnTo>
                    <a:pt x="1587" y="761"/>
                  </a:lnTo>
                  <a:cubicBezTo>
                    <a:pt x="1677" y="804"/>
                    <a:pt x="1714" y="912"/>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3"/>
                    <a:pt x="292" y="447"/>
                    <a:pt x="334" y="357"/>
                  </a:cubicBezTo>
                  <a:cubicBezTo>
                    <a:pt x="366" y="293"/>
                    <a:pt x="430" y="255"/>
                    <a:pt x="496" y="255"/>
                  </a:cubicBezTo>
                  <a:close/>
                  <a:moveTo>
                    <a:pt x="497" y="1"/>
                  </a:moveTo>
                  <a:cubicBezTo>
                    <a:pt x="336" y="1"/>
                    <a:pt x="179" y="91"/>
                    <a:pt x="104" y="246"/>
                  </a:cubicBezTo>
                  <a:cubicBezTo>
                    <a:pt x="1" y="463"/>
                    <a:pt x="92" y="723"/>
                    <a:pt x="307" y="826"/>
                  </a:cubicBezTo>
                  <a:lnTo>
                    <a:pt x="1321" y="1314"/>
                  </a:lnTo>
                  <a:cubicBezTo>
                    <a:pt x="1381" y="1342"/>
                    <a:pt x="1445" y="1357"/>
                    <a:pt x="1509" y="1357"/>
                  </a:cubicBezTo>
                  <a:cubicBezTo>
                    <a:pt x="1557" y="1357"/>
                    <a:pt x="1606" y="1348"/>
                    <a:pt x="1653" y="1332"/>
                  </a:cubicBezTo>
                  <a:cubicBezTo>
                    <a:pt x="1763" y="1293"/>
                    <a:pt x="1852" y="1215"/>
                    <a:pt x="1901" y="1110"/>
                  </a:cubicBezTo>
                  <a:cubicBezTo>
                    <a:pt x="2006" y="894"/>
                    <a:pt x="1914" y="634"/>
                    <a:pt x="1698" y="530"/>
                  </a:cubicBezTo>
                  <a:lnTo>
                    <a:pt x="684" y="43"/>
                  </a:lnTo>
                  <a:cubicBezTo>
                    <a:pt x="624"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150" y="2175525"/>
              <a:ext cx="42850" cy="27550"/>
            </a:xfrm>
            <a:custGeom>
              <a:avLst/>
              <a:gdLst/>
              <a:ahLst/>
              <a:cxnLst/>
              <a:rect l="l" t="t" r="r" b="b"/>
              <a:pathLst>
                <a:path w="1714" h="1102" extrusionOk="0">
                  <a:moveTo>
                    <a:pt x="352" y="1"/>
                  </a:moveTo>
                  <a:cubicBezTo>
                    <a:pt x="238" y="1"/>
                    <a:pt x="128" y="65"/>
                    <a:pt x="74" y="176"/>
                  </a:cubicBezTo>
                  <a:cubicBezTo>
                    <a:pt x="1" y="328"/>
                    <a:pt x="65" y="511"/>
                    <a:pt x="218" y="584"/>
                  </a:cubicBezTo>
                  <a:lnTo>
                    <a:pt x="1233" y="1071"/>
                  </a:lnTo>
                  <a:cubicBezTo>
                    <a:pt x="1275" y="1092"/>
                    <a:pt x="1321" y="1102"/>
                    <a:pt x="1365" y="1102"/>
                  </a:cubicBezTo>
                  <a:cubicBezTo>
                    <a:pt x="1479" y="1102"/>
                    <a:pt x="1588" y="1038"/>
                    <a:pt x="1641" y="928"/>
                  </a:cubicBezTo>
                  <a:cubicBezTo>
                    <a:pt x="1714" y="775"/>
                    <a:pt x="1650" y="593"/>
                    <a:pt x="1497" y="518"/>
                  </a:cubicBezTo>
                  <a:lnTo>
                    <a:pt x="484" y="31"/>
                  </a:lnTo>
                  <a:cubicBezTo>
                    <a:pt x="441" y="10"/>
                    <a:pt x="396"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73525" y="2172350"/>
              <a:ext cx="49000" cy="33925"/>
            </a:xfrm>
            <a:custGeom>
              <a:avLst/>
              <a:gdLst/>
              <a:ahLst/>
              <a:cxnLst/>
              <a:rect l="l" t="t" r="r" b="b"/>
              <a:pathLst>
                <a:path w="1960" h="1357" extrusionOk="0">
                  <a:moveTo>
                    <a:pt x="496" y="256"/>
                  </a:moveTo>
                  <a:cubicBezTo>
                    <a:pt x="522" y="256"/>
                    <a:pt x="548" y="262"/>
                    <a:pt x="573" y="275"/>
                  </a:cubicBezTo>
                  <a:lnTo>
                    <a:pt x="1587" y="762"/>
                  </a:lnTo>
                  <a:cubicBezTo>
                    <a:pt x="1630" y="781"/>
                    <a:pt x="1663" y="819"/>
                    <a:pt x="1678" y="863"/>
                  </a:cubicBezTo>
                  <a:cubicBezTo>
                    <a:pt x="1695" y="908"/>
                    <a:pt x="1692" y="956"/>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4"/>
                    <a:pt x="292" y="446"/>
                    <a:pt x="334" y="358"/>
                  </a:cubicBezTo>
                  <a:cubicBezTo>
                    <a:pt x="365" y="294"/>
                    <a:pt x="430" y="256"/>
                    <a:pt x="496" y="256"/>
                  </a:cubicBezTo>
                  <a:close/>
                  <a:moveTo>
                    <a:pt x="497" y="0"/>
                  </a:moveTo>
                  <a:cubicBezTo>
                    <a:pt x="336" y="0"/>
                    <a:pt x="179" y="91"/>
                    <a:pt x="104" y="246"/>
                  </a:cubicBezTo>
                  <a:cubicBezTo>
                    <a:pt x="1" y="463"/>
                    <a:pt x="92" y="723"/>
                    <a:pt x="307" y="826"/>
                  </a:cubicBezTo>
                  <a:lnTo>
                    <a:pt x="1322" y="1313"/>
                  </a:lnTo>
                  <a:cubicBezTo>
                    <a:pt x="1382" y="1343"/>
                    <a:pt x="1446" y="1357"/>
                    <a:pt x="1509" y="1357"/>
                  </a:cubicBezTo>
                  <a:cubicBezTo>
                    <a:pt x="1672" y="1357"/>
                    <a:pt x="1828" y="1266"/>
                    <a:pt x="1902" y="1110"/>
                  </a:cubicBezTo>
                  <a:cubicBezTo>
                    <a:pt x="1952" y="1005"/>
                    <a:pt x="1959" y="887"/>
                    <a:pt x="1920" y="778"/>
                  </a:cubicBezTo>
                  <a:cubicBezTo>
                    <a:pt x="1881" y="669"/>
                    <a:pt x="1804" y="581"/>
                    <a:pt x="1699" y="530"/>
                  </a:cubicBezTo>
                  <a:lnTo>
                    <a:pt x="684" y="43"/>
                  </a:lnTo>
                  <a:cubicBezTo>
                    <a:pt x="624" y="14"/>
                    <a:pt x="560"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79463" y="3151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 name="Google Shape;111;p11"/>
          <p:cNvSpPr/>
          <p:nvPr/>
        </p:nvSpPr>
        <p:spPr>
          <a:xfrm>
            <a:off x="8352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786491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4"/>
        <p:cNvGrpSpPr/>
        <p:nvPr/>
      </p:nvGrpSpPr>
      <p:grpSpPr>
        <a:xfrm>
          <a:off x="0" y="0"/>
          <a:ext cx="0" cy="0"/>
          <a:chOff x="0" y="0"/>
          <a:chExt cx="0" cy="0"/>
        </a:xfrm>
      </p:grpSpPr>
      <p:sp>
        <p:nvSpPr>
          <p:cNvPr id="115" name="Google Shape;115;p13"/>
          <p:cNvSpPr txBox="1">
            <a:spLocks noGrp="1"/>
          </p:cNvSpPr>
          <p:nvPr>
            <p:ph type="title" hasCustomPrompt="1"/>
          </p:nvPr>
        </p:nvSpPr>
        <p:spPr>
          <a:xfrm>
            <a:off x="784747" y="153847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subTitle" idx="1"/>
          </p:nvPr>
        </p:nvSpPr>
        <p:spPr>
          <a:xfrm>
            <a:off x="1566300" y="153847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3"/>
          <p:cNvSpPr txBox="1">
            <a:spLocks noGrp="1"/>
          </p:cNvSpPr>
          <p:nvPr>
            <p:ph type="title" idx="2"/>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18" name="Google Shape;118;p13"/>
          <p:cNvSpPr txBox="1">
            <a:spLocks noGrp="1"/>
          </p:cNvSpPr>
          <p:nvPr>
            <p:ph type="title" idx="3" hasCustomPrompt="1"/>
          </p:nvPr>
        </p:nvSpPr>
        <p:spPr>
          <a:xfrm>
            <a:off x="784747" y="2389666"/>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subTitle" idx="4"/>
          </p:nvPr>
        </p:nvSpPr>
        <p:spPr>
          <a:xfrm>
            <a:off x="1566300" y="2389663"/>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title" idx="5" hasCustomPrompt="1"/>
          </p:nvPr>
        </p:nvSpPr>
        <p:spPr>
          <a:xfrm>
            <a:off x="784747" y="324082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6"/>
          </p:nvPr>
        </p:nvSpPr>
        <p:spPr>
          <a:xfrm>
            <a:off x="1566300" y="324082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2" name="Google Shape;122;p13"/>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5" name="Google Shape;125;p14"/>
          <p:cNvSpPr txBox="1">
            <a:spLocks noGrp="1"/>
          </p:cNvSpPr>
          <p:nvPr>
            <p:ph type="body" idx="1"/>
          </p:nvPr>
        </p:nvSpPr>
        <p:spPr>
          <a:xfrm>
            <a:off x="715100" y="1386200"/>
            <a:ext cx="394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2"/>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AutoNum type="alphaLcPeriod"/>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dk2"/>
        </a:solid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8" name="Google Shape;128;p1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129" name="Google Shape;129;p15"/>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dk2"/>
        </a:solidFill>
        <a:effectLst/>
      </p:bgPr>
    </p:bg>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2897400" y="618300"/>
            <a:ext cx="3349200" cy="94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4" name="Google Shape;134;p17"/>
          <p:cNvSpPr txBox="1">
            <a:spLocks noGrp="1"/>
          </p:cNvSpPr>
          <p:nvPr>
            <p:ph type="subTitle" idx="1"/>
          </p:nvPr>
        </p:nvSpPr>
        <p:spPr>
          <a:xfrm>
            <a:off x="2897400" y="1489800"/>
            <a:ext cx="3349200" cy="14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 name="Google Shape;135;p17"/>
          <p:cNvSpPr txBox="1"/>
          <p:nvPr/>
        </p:nvSpPr>
        <p:spPr>
          <a:xfrm>
            <a:off x="2897400" y="3461700"/>
            <a:ext cx="3349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dk1"/>
                </a:solidFill>
                <a:latin typeface="Mukta"/>
                <a:ea typeface="Mukta"/>
                <a:cs typeface="Mukta"/>
                <a:sym typeface="Mukta"/>
              </a:rPr>
              <a:t>CREDITS: This presentation template was created by </a:t>
            </a:r>
            <a:r>
              <a:rPr lang="en" sz="1000" b="1">
                <a:solidFill>
                  <a:schemeClr val="dk1"/>
                </a:solidFill>
                <a:uFill>
                  <a:noFill/>
                </a:uFill>
                <a:latin typeface="Mukta"/>
                <a:ea typeface="Mukta"/>
                <a:cs typeface="Mukta"/>
                <a:sym typeface="Mukta"/>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000">
                <a:solidFill>
                  <a:schemeClr val="dk1"/>
                </a:solidFill>
                <a:latin typeface="Mukta"/>
                <a:ea typeface="Mukta"/>
                <a:cs typeface="Mukta"/>
                <a:sym typeface="Mukta"/>
              </a:rPr>
              <a:t>, and includes icons by </a:t>
            </a:r>
            <a:r>
              <a:rPr lang="en" sz="1000" b="1">
                <a:solidFill>
                  <a:schemeClr val="dk1"/>
                </a:solidFill>
                <a:uFill>
                  <a:noFill/>
                </a:uFill>
                <a:latin typeface="Mukta"/>
                <a:ea typeface="Mukta"/>
                <a:cs typeface="Mukta"/>
                <a:sym typeface="Mukt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infographics &amp; images by </a:t>
            </a:r>
            <a:r>
              <a:rPr lang="en" sz="1000" b="1">
                <a:solidFill>
                  <a:schemeClr val="dk1"/>
                </a:solidFill>
                <a:uFill>
                  <a:noFill/>
                </a:uFill>
                <a:latin typeface="Mukta"/>
                <a:ea typeface="Mukta"/>
                <a:cs typeface="Mukta"/>
                <a:sym typeface="Mukta"/>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content by </a:t>
            </a:r>
            <a:r>
              <a:rPr lang="en" sz="1000" b="1">
                <a:solidFill>
                  <a:schemeClr val="dk1"/>
                </a:solidFill>
                <a:latin typeface="Mukta"/>
                <a:ea typeface="Mukta"/>
                <a:cs typeface="Mukta"/>
                <a:sym typeface="Mukta"/>
              </a:rPr>
              <a:t>Swetha Tandri</a:t>
            </a:r>
            <a:endParaRPr sz="1000" b="1">
              <a:solidFill>
                <a:schemeClr val="dk1"/>
              </a:solidFill>
              <a:latin typeface="Mukta"/>
              <a:ea typeface="Mukta"/>
              <a:cs typeface="Mukta"/>
              <a:sym typeface="Mukta"/>
            </a:endParaRPr>
          </a:p>
        </p:txBody>
      </p:sp>
      <p:grpSp>
        <p:nvGrpSpPr>
          <p:cNvPr id="136" name="Google Shape;136;p17"/>
          <p:cNvGrpSpPr/>
          <p:nvPr/>
        </p:nvGrpSpPr>
        <p:grpSpPr>
          <a:xfrm rot="-9900033">
            <a:off x="748294" y="4326629"/>
            <a:ext cx="1199147" cy="1021902"/>
            <a:chOff x="1549550" y="921575"/>
            <a:chExt cx="428425" cy="365100"/>
          </a:xfrm>
        </p:grpSpPr>
        <p:sp>
          <p:nvSpPr>
            <p:cNvPr id="137" name="Google Shape;137;p17"/>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484225" y="2823014"/>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rot="-8999983">
            <a:off x="541673" y="3114016"/>
            <a:ext cx="582660" cy="930578"/>
            <a:chOff x="824413" y="1506275"/>
            <a:chExt cx="218800" cy="349450"/>
          </a:xfrm>
        </p:grpSpPr>
        <p:sp>
          <p:nvSpPr>
            <p:cNvPr id="149" name="Google Shape;149;p17"/>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7"/>
          <p:cNvGrpSpPr/>
          <p:nvPr/>
        </p:nvGrpSpPr>
        <p:grpSpPr>
          <a:xfrm rot="-899976">
            <a:off x="6984387" y="-401507"/>
            <a:ext cx="1256238" cy="1345180"/>
            <a:chOff x="863425" y="2507500"/>
            <a:chExt cx="471750" cy="505150"/>
          </a:xfrm>
        </p:grpSpPr>
        <p:sp>
          <p:nvSpPr>
            <p:cNvPr id="157" name="Google Shape;157;p17"/>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7"/>
          <p:cNvGrpSpPr/>
          <p:nvPr/>
        </p:nvGrpSpPr>
        <p:grpSpPr>
          <a:xfrm>
            <a:off x="8511074" y="845226"/>
            <a:ext cx="1185323" cy="1342235"/>
            <a:chOff x="443025" y="893050"/>
            <a:chExt cx="445125" cy="504050"/>
          </a:xfrm>
        </p:grpSpPr>
        <p:sp>
          <p:nvSpPr>
            <p:cNvPr id="169" name="Google Shape;169;p17"/>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7"/>
          <p:cNvSpPr/>
          <p:nvPr/>
        </p:nvSpPr>
        <p:spPr>
          <a:xfrm>
            <a:off x="8652837" y="-108021"/>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7638650" y="17543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66838" y="45447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6"/>
        </a:solidFill>
        <a:effectLst/>
      </p:bgPr>
    </p:bg>
    <p:spTree>
      <p:nvGrpSpPr>
        <p:cNvPr id="1" name="Shape 180"/>
        <p:cNvGrpSpPr/>
        <p:nvPr/>
      </p:nvGrpSpPr>
      <p:grpSpPr>
        <a:xfrm>
          <a:off x="0" y="0"/>
          <a:ext cx="0" cy="0"/>
          <a:chOff x="0" y="0"/>
          <a:chExt cx="0" cy="0"/>
        </a:xfrm>
      </p:grpSpPr>
      <p:grpSp>
        <p:nvGrpSpPr>
          <p:cNvPr id="181" name="Google Shape;181;p18"/>
          <p:cNvGrpSpPr/>
          <p:nvPr/>
        </p:nvGrpSpPr>
        <p:grpSpPr>
          <a:xfrm rot="-1800001">
            <a:off x="6724346" y="-133192"/>
            <a:ext cx="691766" cy="1123687"/>
            <a:chOff x="4557550" y="704650"/>
            <a:chExt cx="244925" cy="397850"/>
          </a:xfrm>
        </p:grpSpPr>
        <p:sp>
          <p:nvSpPr>
            <p:cNvPr id="182" name="Google Shape;182;p18"/>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8"/>
          <p:cNvGrpSpPr/>
          <p:nvPr/>
        </p:nvGrpSpPr>
        <p:grpSpPr>
          <a:xfrm rot="899946">
            <a:off x="7804582" y="1341191"/>
            <a:ext cx="927929" cy="1029966"/>
            <a:chOff x="4254950" y="1366725"/>
            <a:chExt cx="328525" cy="364650"/>
          </a:xfrm>
        </p:grpSpPr>
        <p:sp>
          <p:nvSpPr>
            <p:cNvPr id="190" name="Google Shape;190;p18"/>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p:nvPr/>
        </p:nvSpPr>
        <p:spPr>
          <a:xfrm>
            <a:off x="6897112" y="16044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8"/>
          <p:cNvGrpSpPr/>
          <p:nvPr/>
        </p:nvGrpSpPr>
        <p:grpSpPr>
          <a:xfrm>
            <a:off x="8428899" y="559810"/>
            <a:ext cx="187474" cy="183369"/>
            <a:chOff x="1115663" y="1586275"/>
            <a:chExt cx="73075" cy="71475"/>
          </a:xfrm>
        </p:grpSpPr>
        <p:sp>
          <p:nvSpPr>
            <p:cNvPr id="199" name="Google Shape;199;p18"/>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02"/>
        <p:cNvGrpSpPr/>
        <p:nvPr/>
      </p:nvGrpSpPr>
      <p:grpSpPr>
        <a:xfrm>
          <a:off x="0" y="0"/>
          <a:ext cx="0" cy="0"/>
          <a:chOff x="0" y="0"/>
          <a:chExt cx="0" cy="0"/>
        </a:xfrm>
      </p:grpSpPr>
      <p:grpSp>
        <p:nvGrpSpPr>
          <p:cNvPr id="203" name="Google Shape;203;p19"/>
          <p:cNvGrpSpPr/>
          <p:nvPr/>
        </p:nvGrpSpPr>
        <p:grpSpPr>
          <a:xfrm rot="-9900033">
            <a:off x="748294" y="4435129"/>
            <a:ext cx="1199147" cy="1021902"/>
            <a:chOff x="1549550" y="921575"/>
            <a:chExt cx="428425" cy="365100"/>
          </a:xfrm>
        </p:grpSpPr>
        <p:sp>
          <p:nvSpPr>
            <p:cNvPr id="204" name="Google Shape;204;p19"/>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9"/>
          <p:cNvSpPr/>
          <p:nvPr/>
        </p:nvSpPr>
        <p:spPr>
          <a:xfrm>
            <a:off x="715100" y="38116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54588" y="45559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2255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945450" y="2491500"/>
            <a:ext cx="4764900" cy="1734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2655000" y="934100"/>
            <a:ext cx="13458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4" name="Google Shape;54;p3"/>
          <p:cNvGrpSpPr/>
          <p:nvPr/>
        </p:nvGrpSpPr>
        <p:grpSpPr>
          <a:xfrm rot="899946">
            <a:off x="8546382" y="1255366"/>
            <a:ext cx="927929" cy="1029966"/>
            <a:chOff x="4254950" y="1366725"/>
            <a:chExt cx="328525" cy="364650"/>
          </a:xfrm>
        </p:grpSpPr>
        <p:sp>
          <p:nvSpPr>
            <p:cNvPr id="55" name="Google Shape;55;p3"/>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486924" y="704123"/>
            <a:ext cx="187474" cy="183369"/>
            <a:chOff x="1115663" y="1586275"/>
            <a:chExt cx="73075" cy="71475"/>
          </a:xfrm>
        </p:grpSpPr>
        <p:sp>
          <p:nvSpPr>
            <p:cNvPr id="63" name="Google Shape;63;p3"/>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70591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006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3067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27431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5839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01339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841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8205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05494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526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715100" y="535000"/>
            <a:ext cx="4732500" cy="117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68" name="Google Shape;68;p4"/>
          <p:cNvSpPr txBox="1">
            <a:spLocks noGrp="1"/>
          </p:cNvSpPr>
          <p:nvPr>
            <p:ph type="body" idx="1"/>
          </p:nvPr>
        </p:nvSpPr>
        <p:spPr>
          <a:xfrm>
            <a:off x="715100" y="1863400"/>
            <a:ext cx="4732500" cy="19941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69" name="Google Shape;69;p4"/>
          <p:cNvSpPr>
            <a:spLocks noGrp="1"/>
          </p:cNvSpPr>
          <p:nvPr>
            <p:ph type="pic" idx="2"/>
          </p:nvPr>
        </p:nvSpPr>
        <p:spPr>
          <a:xfrm>
            <a:off x="5711850" y="25"/>
            <a:ext cx="3432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2" name="Google Shape;72;p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3" name="Google Shape;73;p5"/>
          <p:cNvSpPr txBox="1">
            <a:spLocks noGrp="1"/>
          </p:cNvSpPr>
          <p:nvPr>
            <p:ph type="body" idx="2"/>
          </p:nvPr>
        </p:nvSpPr>
        <p:spPr>
          <a:xfrm>
            <a:off x="47246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4" name="Google Shape;74;p5"/>
          <p:cNvSpPr/>
          <p:nvPr/>
        </p:nvSpPr>
        <p:spPr>
          <a:xfrm>
            <a:off x="8733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864912" y="47271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8" name="Google Shape;78;p6"/>
          <p:cNvSpPr/>
          <p:nvPr/>
        </p:nvSpPr>
        <p:spPr>
          <a:xfrm rot="10800000">
            <a:off x="7932258" y="46162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365162" y="7906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82" name="Google Shape;82;p7"/>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grpSp>
        <p:nvGrpSpPr>
          <p:cNvPr id="83" name="Google Shape;83;p7"/>
          <p:cNvGrpSpPr/>
          <p:nvPr/>
        </p:nvGrpSpPr>
        <p:grpSpPr>
          <a:xfrm rot="2700000">
            <a:off x="8141592" y="2516052"/>
            <a:ext cx="1089205" cy="1625536"/>
            <a:chOff x="5396125" y="1714925"/>
            <a:chExt cx="334950" cy="499925"/>
          </a:xfrm>
        </p:grpSpPr>
        <p:sp>
          <p:nvSpPr>
            <p:cNvPr id="84" name="Google Shape;84;p7"/>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rot="1799969">
            <a:off x="7054697" y="4310044"/>
            <a:ext cx="721992" cy="500006"/>
            <a:chOff x="5646125" y="2287125"/>
            <a:chExt cx="222025" cy="153775"/>
          </a:xfrm>
        </p:grpSpPr>
        <p:sp>
          <p:nvSpPr>
            <p:cNvPr id="94" name="Google Shape;94;p7"/>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7"/>
          <p:cNvSpPr/>
          <p:nvPr/>
        </p:nvSpPr>
        <p:spPr>
          <a:xfrm>
            <a:off x="75989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9"/>
          <p:cNvSpPr/>
          <p:nvPr/>
        </p:nvSpPr>
        <p:spPr>
          <a:xfrm>
            <a:off x="1106500" y="461627"/>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605162" y="9074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98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5100" y="1233812"/>
            <a:ext cx="7713900" cy="33747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622111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3.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80.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1.png"/><Relationship Id="rId2" Type="http://schemas.openxmlformats.org/officeDocument/2006/relationships/notesSlide" Target="../notesSlides/notesSlide35.xml"/><Relationship Id="rId16" Type="http://schemas.openxmlformats.org/officeDocument/2006/relationships/image" Target="../media/image99.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4.png"/><Relationship Id="rId17" Type="http://schemas.openxmlformats.org/officeDocument/2006/relationships/image" Target="../media/image112.png"/><Relationship Id="rId2" Type="http://schemas.openxmlformats.org/officeDocument/2006/relationships/notesSlide" Target="../notesSlides/notesSlide36.xml"/><Relationship Id="rId16" Type="http://schemas.openxmlformats.org/officeDocument/2006/relationships/image" Target="../media/image111.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99.png"/><Relationship Id="rId10" Type="http://schemas.openxmlformats.org/officeDocument/2006/relationships/image" Target="../media/image105.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5.png"/><Relationship Id="rId17" Type="http://schemas.openxmlformats.org/officeDocument/2006/relationships/image" Target="../media/image112.png"/><Relationship Id="rId2" Type="http://schemas.openxmlformats.org/officeDocument/2006/relationships/notesSlide" Target="../notesSlides/notesSlide37.xml"/><Relationship Id="rId16" Type="http://schemas.openxmlformats.org/officeDocument/2006/relationships/image" Target="../media/image111.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99.png"/><Relationship Id="rId10" Type="http://schemas.openxmlformats.org/officeDocument/2006/relationships/image" Target="../media/image105.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6.png"/><Relationship Id="rId17" Type="http://schemas.openxmlformats.org/officeDocument/2006/relationships/image" Target="../media/image111.png"/><Relationship Id="rId2" Type="http://schemas.openxmlformats.org/officeDocument/2006/relationships/notesSlide" Target="../notesSlides/notesSlide38.xml"/><Relationship Id="rId16" Type="http://schemas.openxmlformats.org/officeDocument/2006/relationships/image" Target="../media/image99.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17.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9.png"/><Relationship Id="rId18"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18.png"/><Relationship Id="rId17" Type="http://schemas.openxmlformats.org/officeDocument/2006/relationships/image" Target="../media/image111.png"/><Relationship Id="rId2" Type="http://schemas.openxmlformats.org/officeDocument/2006/relationships/notesSlide" Target="../notesSlides/notesSlide39.xml"/><Relationship Id="rId16" Type="http://schemas.openxmlformats.org/officeDocument/2006/relationships/image" Target="../media/image99.png"/><Relationship Id="rId1" Type="http://schemas.openxmlformats.org/officeDocument/2006/relationships/slideLayout" Target="../slideLayouts/slideLayout19.xml"/><Relationship Id="rId6" Type="http://schemas.microsoft.com/office/2007/relationships/hdphoto" Target="../media/hdphoto4.wdp"/><Relationship Id="rId11" Type="http://schemas.openxmlformats.org/officeDocument/2006/relationships/image" Target="../media/image106.png"/><Relationship Id="rId5" Type="http://schemas.openxmlformats.org/officeDocument/2006/relationships/image" Target="../media/image101.png"/><Relationship Id="rId15" Type="http://schemas.openxmlformats.org/officeDocument/2006/relationships/image" Target="../media/image121.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audio" Target="../media/audio2.wav"/><Relationship Id="rId9" Type="http://schemas.openxmlformats.org/officeDocument/2006/relationships/image" Target="../media/image104.png"/><Relationship Id="rId1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5" Type="http://schemas.openxmlformats.org/officeDocument/2006/relationships/image" Target="../media/image149.png"/><Relationship Id="rId4" Type="http://schemas.microsoft.com/office/2007/relationships/hdphoto" Target="../media/hdphoto5.wdp"/></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microsoft.com/office/2007/relationships/hdphoto" Target="../media/hdphoto6.wdp"/></Relationships>
</file>

<file path=ppt/slides/_rels/slide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61.png"/><Relationship Id="rId4" Type="http://schemas.microsoft.com/office/2007/relationships/hdphoto" Target="../media/hdphoto7.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58829" y="2669026"/>
            <a:ext cx="692186" cy="635033"/>
          </a:xfrm>
          <a:prstGeom prst="rect">
            <a:avLst/>
          </a:prstGeom>
        </p:spPr>
      </p:pic>
      <p:pic>
        <p:nvPicPr>
          <p:cNvPr id="3" name="Picture 2"/>
          <p:cNvPicPr>
            <a:picLocks noChangeAspect="1"/>
          </p:cNvPicPr>
          <p:nvPr/>
        </p:nvPicPr>
        <p:blipFill>
          <a:blip r:embed="rId3"/>
          <a:stretch>
            <a:fillRect/>
          </a:stretch>
        </p:blipFill>
        <p:spPr>
          <a:xfrm>
            <a:off x="369525" y="1292125"/>
            <a:ext cx="692186" cy="635033"/>
          </a:xfrm>
          <a:prstGeom prst="rect">
            <a:avLst/>
          </a:prstGeom>
        </p:spPr>
      </p:pic>
      <p:sp>
        <p:nvSpPr>
          <p:cNvPr id="6" name="Google Shape;226;p23"/>
          <p:cNvSpPr txBox="1">
            <a:spLocks/>
          </p:cNvSpPr>
          <p:nvPr/>
        </p:nvSpPr>
        <p:spPr>
          <a:xfrm>
            <a:off x="522276" y="1292125"/>
            <a:ext cx="8081036" cy="2564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7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en-US" sz="4200" smtClean="0">
                <a:latin typeface="+mj-lt"/>
              </a:rPr>
              <a:t>CHÀO MỪNG TẤT CẢ CÁC EM </a:t>
            </a:r>
            <a:br>
              <a:rPr lang="en-US" sz="4200" smtClean="0">
                <a:latin typeface="+mj-lt"/>
              </a:rPr>
            </a:br>
            <a:r>
              <a:rPr lang="en-US" sz="4200" smtClean="0">
                <a:latin typeface="+mj-lt"/>
              </a:rPr>
              <a:t>ĐẾN VỚI BÀI HỌC HÔM NAY!</a:t>
            </a:r>
            <a:endParaRPr lang="en-US" sz="42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192024" y="201168"/>
            <a:ext cx="8732520" cy="4736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336488" y="448041"/>
                <a:ext cx="8642125" cy="1748940"/>
              </a:xfrm>
              <a:prstGeom prst="rect">
                <a:avLst/>
              </a:prstGeom>
              <a:noFill/>
            </p:spPr>
            <p:txBody>
              <a:bodyPr wrap="square" rtlCol="0">
                <a:spAutoFit/>
              </a:bodyPr>
              <a:lstStyle/>
              <a:p>
                <a:pPr lvl="0" defTabSz="457200">
                  <a:lnSpc>
                    <a:spcPct val="150000"/>
                  </a:lnSpc>
                  <a:buClrTx/>
                  <a:defRPr/>
                </a:pPr>
                <a:r>
                  <a:rPr lang="en" sz="2000" b="1">
                    <a:solidFill>
                      <a:srgbClr val="189AE2">
                        <a:lumMod val="50000"/>
                      </a:srgbClr>
                    </a:solidFill>
                    <a:highlight>
                      <a:srgbClr val="FFFFFF"/>
                    </a:highlight>
                    <a:cs typeface="Mukta"/>
                    <a:sym typeface="Mukta"/>
                  </a:rPr>
                  <a:t>Ví dụ 1</a:t>
                </a:r>
                <a:r>
                  <a:rPr lang="en" sz="2000" b="1" smtClean="0">
                    <a:solidFill>
                      <a:srgbClr val="189AE2">
                        <a:lumMod val="50000"/>
                      </a:srgbClr>
                    </a:solidFill>
                    <a:highlight>
                      <a:srgbClr val="FFFFFF"/>
                    </a:highlight>
                    <a:cs typeface="Mukta"/>
                    <a:sym typeface="Mukta"/>
                  </a:rPr>
                  <a:t>: </a:t>
                </a:r>
                <a:r>
                  <a:rPr kumimoji="0" lang="en-US" sz="18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Cho </a:t>
                </a:r>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dãy số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b="0" i="1" smtClean="0">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b="0" i="1" smtClean="0">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b="0" i="1" smtClean="0">
                                    <a:latin typeface="Cambria Math" panose="02040503050406030204" pitchFamily="18" charset="0"/>
                                    <a:ea typeface="Dotum" panose="020B0600000101010101" pitchFamily="34" charset="-127"/>
                                    <a:cs typeface="Times New Roman" panose="02020603050405020304" pitchFamily="18" charset="0"/>
                                  </a:rPr>
                                </m:ctrlPr>
                              </m:dPr>
                              <m:e>
                                <m:r>
                                  <a:rPr lang="en-US" sz="1800" b="0" i="1" smtClean="0">
                                    <a:latin typeface="Cambria Math" panose="02040503050406030204" pitchFamily="18" charset="0"/>
                                    <a:ea typeface="Dotum" panose="020B0600000101010101" pitchFamily="34" charset="-127"/>
                                    <a:cs typeface="Times New Roman" panose="02020603050405020304" pitchFamily="18" charset="0"/>
                                  </a:rPr>
                                  <m:t>−1</m:t>
                                </m:r>
                              </m:e>
                            </m:d>
                          </m:e>
                          <m:sup>
                            <m:r>
                              <a:rPr lang="en-US" sz="1800" b="0" i="1" smtClean="0">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b="0" i="1" smtClean="0">
                            <a:latin typeface="Cambria Math" panose="02040503050406030204" pitchFamily="18" charset="0"/>
                            <a:ea typeface="Dotum" panose="020B0600000101010101" pitchFamily="34" charset="-127"/>
                            <a:cs typeface="Times New Roman" panose="02020603050405020304" pitchFamily="18" charset="0"/>
                          </a:rPr>
                          <m:t>𝑛</m:t>
                        </m:r>
                      </m:den>
                    </m:f>
                  </m:oMath>
                </a14:m>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Giả sử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18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là số dương bé tuỳ ý cho trước.</a:t>
                </a:r>
              </a:p>
              <a:p>
                <a:pPr lvl="0" defTabSz="457200">
                  <a:lnSpc>
                    <a:spcPct val="150000"/>
                  </a:lnSpc>
                  <a:buClrTx/>
                  <a:defRPr/>
                </a:pPr>
                <a:r>
                  <a:rPr lang="en-US" sz="1800" kern="1200" noProof="0" smtClean="0">
                    <a:latin typeface="+mn-lt"/>
                    <a:ea typeface="+mn-ea"/>
                    <a:cs typeface="Arial" panose="020B0604020202020204" pitchFamily="34" charset="0"/>
                  </a:rPr>
                  <a:t>a) Tìm số tự nhiên </a:t>
                </a:r>
                <a14:m>
                  <m:oMath xmlns:m="http://schemas.openxmlformats.org/officeDocument/2006/math">
                    <m:r>
                      <a:rPr lang="en-US" sz="1800" i="1" kern="1200" noProof="0" smtClean="0">
                        <a:latin typeface="Cambria Math" panose="02040503050406030204" pitchFamily="18" charset="0"/>
                        <a:ea typeface="+mn-ea"/>
                        <a:cs typeface="Arial" panose="020B0604020202020204" pitchFamily="34" charset="0"/>
                      </a:rPr>
                      <m:t>𝑛</m:t>
                    </m:r>
                  </m:oMath>
                </a14:m>
                <a:r>
                  <a:rPr lang="en-US" sz="1800" kern="1200" noProof="0" smtClean="0">
                    <a:latin typeface="+mn-lt"/>
                    <a:ea typeface="+mn-ea"/>
                    <a:cs typeface="Arial" panose="020B0604020202020204" pitchFamily="34" charset="0"/>
                  </a:rPr>
                  <a:t> để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1800" b="0" i="1" smtClean="0">
                        <a:latin typeface="Cambria Math" panose="02040503050406030204" pitchFamily="18" charset="0"/>
                        <a:ea typeface="Calibri" panose="020F0502020204030204" pitchFamily="34" charset="0"/>
                        <a:cs typeface="Times New Roman" panose="02020603050405020304" pitchFamily="18" charset="0"/>
                      </a:rPr>
                      <m:t>&lt;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18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lvl="0" defTabSz="457200">
                  <a:lnSpc>
                    <a:spcPct val="150000"/>
                  </a:lnSpc>
                  <a:buClrTx/>
                  <a:defRPr/>
                </a:pPr>
                <a:r>
                  <a:rPr kumimoji="0" lang="en-US" sz="18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b) Tính</a:t>
                </a:r>
                <a:r>
                  <a:rPr kumimoji="0" lang="en-US" sz="1800" b="0" i="0" u="none" strike="noStrike" kern="1200" cap="none" spc="0" normalizeH="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r>
                      <m:rPr>
                        <m:sty m:val="p"/>
                      </m:rPr>
                      <a:rPr lang="en-US" sz="1800" b="0" i="0" smtClean="0">
                        <a:latin typeface="Cambria Math" panose="02040503050406030204" pitchFamily="18" charset="0"/>
                        <a:ea typeface="Dotum" panose="020B0600000101010101" pitchFamily="34" charset="-127"/>
                      </a:rPr>
                      <m:t>lim</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−1</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oMath>
                </a14:m>
                <a:endParaRPr kumimoji="0" lang="en-US" sz="18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336488" y="448041"/>
                <a:ext cx="8642125" cy="1748940"/>
              </a:xfrm>
              <a:prstGeom prst="rect">
                <a:avLst/>
              </a:prstGeom>
              <a:blipFill>
                <a:blip r:embed="rId2"/>
                <a:stretch>
                  <a:fillRect l="-705"/>
                </a:stretch>
              </a:blipFill>
            </p:spPr>
            <p:txBody>
              <a:bodyPr/>
              <a:lstStyle/>
              <a:p>
                <a:r>
                  <a:rPr lang="en-US">
                    <a:noFill/>
                  </a:rPr>
                  <a:t> </a:t>
                </a:r>
              </a:p>
            </p:txBody>
          </p:sp>
        </mc:Fallback>
      </mc:AlternateContent>
      <p:sp>
        <p:nvSpPr>
          <p:cNvPr id="68" name="Rectangle 67"/>
          <p:cNvSpPr/>
          <p:nvPr/>
        </p:nvSpPr>
        <p:spPr>
          <a:xfrm>
            <a:off x="4166100" y="2024150"/>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1" name="Rectangle 70"/>
              <p:cNvSpPr/>
              <p:nvPr/>
            </p:nvSpPr>
            <p:spPr>
              <a:xfrm>
                <a:off x="336488" y="2528633"/>
                <a:ext cx="8279908" cy="1947906"/>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a) Ta có </a:t>
                </a:r>
                <a14:m>
                  <m:oMath xmlns:m="http://schemas.openxmlformats.org/officeDocument/2006/math">
                    <m:d>
                      <m:dPr>
                        <m:begChr m:val="|"/>
                        <m:endChr m:val="|"/>
                        <m:ctrlPr>
                          <a:rPr lang="en-US" sz="1800" i="1" smtClean="0">
                            <a:latin typeface="Cambria Math" panose="02040503050406030204" pitchFamily="18" charset="0"/>
                            <a:cs typeface="Times New Roman" panose="02020603050405020304" pitchFamily="18" charset="0"/>
                          </a:rPr>
                        </m:ctrlPr>
                      </m:dPr>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d>
                    <m:r>
                      <a:rPr lang="en-US" sz="1800" b="0" i="1" smtClean="0">
                        <a:latin typeface="Cambria Math" panose="02040503050406030204" pitchFamily="18" charset="0"/>
                        <a:cs typeface="Times New Roman" panose="02020603050405020304" pitchFamily="18" charset="0"/>
                      </a:rPr>
                      <m:t>=</m:t>
                    </m:r>
                    <m:d>
                      <m:dPr>
                        <m:begChr m:val="|"/>
                        <m:endChr m:val="|"/>
                        <m:ctrlPr>
                          <a:rPr lang="en-US" sz="1800" i="1">
                            <a:latin typeface="Cambria Math" panose="02040503050406030204" pitchFamily="18" charset="0"/>
                            <a:cs typeface="Times New Roman" panose="02020603050405020304" pitchFamily="18" charset="0"/>
                          </a:rPr>
                        </m:ctrlPr>
                      </m:dPr>
                      <m:e>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−1</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e>
                    </m:d>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b="0" i="1" smtClean="0">
                            <a:latin typeface="Cambria Math" panose="02040503050406030204" pitchFamily="18" charset="0"/>
                            <a:ea typeface="Dotum" panose="020B0600000101010101" pitchFamily="34" charset="-127"/>
                            <a:cs typeface="Times New Roman" panose="02020603050405020304" pitchFamily="18" charset="0"/>
                          </a:rPr>
                          <m:t>𝑛</m:t>
                        </m:r>
                      </m:den>
                    </m:f>
                  </m:oMath>
                </a14:m>
                <a:r>
                  <a:rPr lang="en-US" sz="1800" smtClean="0">
                    <a:latin typeface="+mn-lt"/>
                    <a:ea typeface="Arial" panose="020B0604020202020204" pitchFamily="34" charset="0"/>
                    <a:cs typeface="Times New Roman" panose="02020603050405020304" pitchFamily="18" charset="0"/>
                  </a:rPr>
                  <a:t>.  Do đó: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i="1">
                        <a:latin typeface="Cambria Math" panose="02040503050406030204" pitchFamily="18" charset="0"/>
                        <a:ea typeface="Calibri" panose="020F0502020204030204" pitchFamily="34" charset="0"/>
                        <a:cs typeface="Times New Roman" panose="02020603050405020304" pitchFamily="18" charset="0"/>
                      </a:rPr>
                      <m:t>h</m:t>
                    </m:r>
                    <m:r>
                      <a:rPr lang="en-US" sz="1800">
                        <a:latin typeface="Cambria Math" panose="020405030504060302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i="1">
                        <a:latin typeface="Cambria Math" panose="02040503050406030204" pitchFamily="18" charset="0"/>
                        <a:ea typeface="Calibri" panose="020F0502020204030204" pitchFamily="34" charset="0"/>
                        <a:cs typeface="Times New Roman" panose="02020603050405020304" pitchFamily="18" charset="0"/>
                      </a:rPr>
                      <m:t>h</m:t>
                    </m:r>
                    <m:r>
                      <a:rPr lang="en-US" sz="1800">
                        <a:latin typeface="Cambria Math" panose="02040503050406030204" pitchFamily="18" charset="0"/>
                      </a:rPr>
                      <m:t>⇔</m:t>
                    </m:r>
                    <m:r>
                      <m:rPr>
                        <m:sty m:val="p"/>
                      </m:rPr>
                      <a:rPr lang="en-US" sz="1800" b="0" i="0" smtClean="0">
                        <a:latin typeface="Cambria Math" panose="02040503050406030204" pitchFamily="18" charset="0"/>
                      </a:rPr>
                      <m:t>n</m:t>
                    </m:r>
                    <m:r>
                      <a:rPr lang="en-US" sz="1800" b="0" i="0" smtClean="0">
                        <a:latin typeface="Cambria Math" panose="02040503050406030204" pitchFamily="18" charset="0"/>
                      </a:rPr>
                      <m:t>&gt;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b="0" i="1" smtClean="0">
                            <a:latin typeface="Cambria Math" panose="02040503050406030204" pitchFamily="18" charset="0"/>
                            <a:ea typeface="Dotum" panose="020B0600000101010101" pitchFamily="34" charset="-127"/>
                            <a:cs typeface="Times New Roman" panose="02020603050405020304" pitchFamily="18" charset="0"/>
                          </a:rPr>
                          <m:t>h</m:t>
                        </m:r>
                      </m:den>
                    </m:f>
                  </m:oMath>
                </a14:m>
                <a:endParaRPr lang="en-US" sz="1800" smtClean="0">
                  <a:latin typeface="+mn-lt"/>
                  <a:ea typeface="Arial" panose="020B0604020202020204" pitchFamily="34" charset="0"/>
                  <a:cs typeface="Times New Roman" panose="02020603050405020304" pitchFamily="18" charset="0"/>
                </a:endParaRPr>
              </a:p>
              <a:p>
                <a:pPr algn="just">
                  <a:lnSpc>
                    <a:spcPct val="150000"/>
                  </a:lnSpc>
                </a:pPr>
                <a:r>
                  <a:rPr lang="en-US" sz="1800" smtClean="0">
                    <a:latin typeface="+mn-lt"/>
                    <a:ea typeface="Arial" panose="020B0604020202020204" pitchFamily="34" charset="0"/>
                    <a:cs typeface="Times New Roman" panose="02020603050405020304" pitchFamily="18" charset="0"/>
                  </a:rPr>
                  <a:t>Vậy với các số tự nhiên </a:t>
                </a:r>
                <a14:m>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𝑛</m:t>
                    </m:r>
                  </m:oMath>
                </a14:m>
                <a:r>
                  <a:rPr lang="en-US" sz="1800" smtClean="0">
                    <a:latin typeface="+mn-lt"/>
                    <a:ea typeface="Arial" panose="020B0604020202020204" pitchFamily="34" charset="0"/>
                    <a:cs typeface="Times New Roman" panose="02020603050405020304" pitchFamily="18" charset="0"/>
                  </a:rPr>
                  <a:t> lớn hơn </a:t>
                </a:r>
                <a14:m>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h</m:t>
                        </m:r>
                      </m:den>
                    </m:f>
                  </m:oMath>
                </a14:m>
                <a:r>
                  <a:rPr lang="en-US" sz="1800" smtClean="0">
                    <a:latin typeface="+mn-lt"/>
                    <a:ea typeface="Arial" panose="020B0604020202020204" pitchFamily="34" charset="0"/>
                    <a:cs typeface="Times New Roman" panose="02020603050405020304" pitchFamily="18" charset="0"/>
                  </a:rPr>
                  <a:t> thì </a:t>
                </a:r>
                <a14:m>
                  <m:oMath xmlns:m="http://schemas.openxmlformats.org/officeDocument/2006/math">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1800" i="1">
                        <a:latin typeface="Cambria Math" panose="02040503050406030204" pitchFamily="18" charset="0"/>
                        <a:ea typeface="Calibri" panose="020F0502020204030204" pitchFamily="34" charset="0"/>
                        <a:cs typeface="Times New Roman" panose="02020603050405020304" pitchFamily="18" charset="0"/>
                      </a:rPr>
                      <m:t>&lt;</m:t>
                    </m:r>
                    <m:r>
                      <a:rPr lang="en-US" sz="1800" i="1">
                        <a:latin typeface="Cambria Math" panose="02040503050406030204" pitchFamily="18" charset="0"/>
                        <a:ea typeface="Calibri" panose="020F0502020204030204" pitchFamily="34" charset="0"/>
                        <a:cs typeface="Times New Roman" panose="02020603050405020304" pitchFamily="18" charset="0"/>
                      </a:rPr>
                      <m:t>h</m:t>
                    </m:r>
                  </m:oMath>
                </a14:m>
                <a:r>
                  <a:rPr lang="en-US" sz="1800" smtClean="0">
                    <a:latin typeface="+mn-lt"/>
                    <a:ea typeface="Arial" panose="020B0604020202020204" pitchFamily="34" charset="0"/>
                    <a:cs typeface="Times New Roman" panose="02020603050405020304" pitchFamily="18" charset="0"/>
                  </a:rPr>
                  <a:t>.</a:t>
                </a:r>
              </a:p>
              <a:p>
                <a:pPr algn="just">
                  <a:lnSpc>
                    <a:spcPct val="150000"/>
                  </a:lnSpc>
                </a:pPr>
                <a:r>
                  <a:rPr lang="en-US" sz="1800" smtClean="0">
                    <a:latin typeface="+mn-lt"/>
                    <a:ea typeface="Arial" panose="020B0604020202020204" pitchFamily="34" charset="0"/>
                    <a:cs typeface="Times New Roman" panose="02020603050405020304" pitchFamily="18" charset="0"/>
                  </a:rPr>
                  <a:t>b) Theo định nghĩa về dãy số có giới hạn 0, ta có </a:t>
                </a:r>
                <a14:m>
                  <m:oMath xmlns:m="http://schemas.openxmlformats.org/officeDocument/2006/math">
                    <m:r>
                      <m:rPr>
                        <m:sty m:val="p"/>
                      </m:rPr>
                      <a:rPr lang="en-US" sz="1800">
                        <a:latin typeface="Cambria Math" panose="02040503050406030204" pitchFamily="18" charset="0"/>
                        <a:ea typeface="Dotum" panose="020B0600000101010101" pitchFamily="34" charset="-127"/>
                      </a:rPr>
                      <m:t>lim</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−1</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𝑛</m:t>
                            </m:r>
                          </m:sup>
                        </m:sSup>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b="0" i="1" smtClean="0">
                        <a:latin typeface="Cambria Math" panose="02040503050406030204" pitchFamily="18" charset="0"/>
                        <a:ea typeface="Dotum" panose="020B0600000101010101" pitchFamily="34" charset="-127"/>
                        <a:cs typeface="Times New Roman" panose="02020603050405020304" pitchFamily="18" charset="0"/>
                      </a:rPr>
                      <m:t>=0.</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336488" y="2528633"/>
                <a:ext cx="8279908" cy="1947906"/>
              </a:xfrm>
              <a:prstGeom prst="rect">
                <a:avLst/>
              </a:prstGeom>
              <a:blipFill>
                <a:blip r:embed="rId3"/>
                <a:stretch>
                  <a:fillRect l="-589"/>
                </a:stretch>
              </a:blipFill>
            </p:spPr>
            <p:txBody>
              <a:bodyPr/>
              <a:lstStyle/>
              <a:p>
                <a:r>
                  <a:rPr lang="en-US">
                    <a:noFill/>
                  </a:rPr>
                  <a:t> </a:t>
                </a:r>
              </a:p>
            </p:txBody>
          </p:sp>
        </mc:Fallback>
      </mc:AlternateContent>
      <p:pic>
        <p:nvPicPr>
          <p:cNvPr id="87" name="Picture 86"/>
          <p:cNvPicPr>
            <a:picLocks noChangeAspect="1"/>
          </p:cNvPicPr>
          <p:nvPr/>
        </p:nvPicPr>
        <p:blipFill>
          <a:blip r:embed="rId4"/>
          <a:stretch>
            <a:fillRect/>
          </a:stretch>
        </p:blipFill>
        <p:spPr>
          <a:xfrm rot="11551457">
            <a:off x="7926960" y="4136890"/>
            <a:ext cx="786452" cy="780356"/>
          </a:xfrm>
          <a:prstGeom prst="rect">
            <a:avLst/>
          </a:prstGeom>
        </p:spPr>
      </p:pic>
    </p:spTree>
    <p:extLst>
      <p:ext uri="{BB962C8B-B14F-4D97-AF65-F5344CB8AC3E}">
        <p14:creationId xmlns:p14="http://schemas.microsoft.com/office/powerpoint/2010/main" val="3367022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anim calcmode="lin" valueType="num">
                                      <p:cBhvr>
                                        <p:cTn id="18" dur="500" fill="hold"/>
                                        <p:tgtEl>
                                          <p:spTgt spid="71"/>
                                        </p:tgtEl>
                                        <p:attrNameLst>
                                          <p:attrName>ppt_x</p:attrName>
                                        </p:attrNameLst>
                                      </p:cBhvr>
                                      <p:tavLst>
                                        <p:tav tm="0">
                                          <p:val>
                                            <p:strVal val="#ppt_x"/>
                                          </p:val>
                                        </p:tav>
                                        <p:tav tm="100000">
                                          <p:val>
                                            <p:strVal val="#ppt_x"/>
                                          </p:val>
                                        </p:tav>
                                      </p:tavLst>
                                    </p:anim>
                                    <p:anim calcmode="lin" valueType="num">
                                      <p:cBhvr>
                                        <p:cTn id="1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552305" y="306509"/>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500" b="1" kern="1200">
                <a:solidFill>
                  <a:schemeClr val="bg1">
                    <a:lumMod val="50000"/>
                  </a:schemeClr>
                </a:solidFill>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9" name="TextBox 18"/>
              <p:cNvSpPr txBox="1"/>
              <p:nvPr/>
            </p:nvSpPr>
            <p:spPr>
              <a:xfrm>
                <a:off x="483908" y="1328171"/>
                <a:ext cx="2559193" cy="2200154"/>
              </a:xfrm>
              <a:prstGeom prst="rect">
                <a:avLst/>
              </a:prstGeom>
              <a:noFill/>
            </p:spPr>
            <p:txBody>
              <a:bodyPr wrap="square" rtlCol="0">
                <a:spAutoFit/>
              </a:bodyPr>
              <a:lstStyle/>
              <a:p>
                <a:pPr algn="just" defTabSz="457200">
                  <a:lnSpc>
                    <a:spcPct val="150000"/>
                  </a:lnSpc>
                  <a:spcBef>
                    <a:spcPts val="600"/>
                  </a:spcBef>
                  <a:spcAft>
                    <a:spcPts val="600"/>
                  </a:spcAft>
                  <a:buClrTx/>
                  <a:defRPr/>
                </a:pPr>
                <a:r>
                  <a:rPr lang="vi-VN" sz="2000" kern="1200" smtClean="0">
                    <a:solidFill>
                      <a:prstClr val="black"/>
                    </a:solidFill>
                    <a:latin typeface="+mn-lt"/>
                    <a:ea typeface="+mn-ea"/>
                    <a:cs typeface="Arial" panose="020B0604020202020204" pitchFamily="34" charset="0"/>
                  </a:rPr>
                  <a:t>Chứng minh rằng</a:t>
                </a:r>
                <a:endParaRPr lang="en-US" sz="2000" kern="1200" smtClean="0">
                  <a:solidFill>
                    <a:prstClr val="black"/>
                  </a:solidFill>
                  <a:latin typeface="+mn-lt"/>
                  <a:ea typeface="+mn-ea"/>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r>
                            <a:rPr lang="en-US" sz="2000" b="0" i="1" smtClean="0">
                              <a:latin typeface="Cambria Math" panose="02040503050406030204" pitchFamily="18" charset="0"/>
                              <a:ea typeface="Dotum" panose="020B0600000101010101" pitchFamily="34" charset="-127"/>
                            </a:rPr>
                            <m:t>𝑎</m:t>
                          </m:r>
                          <m:r>
                            <a:rPr lang="en-US" sz="2000" b="0" i="1" smtClean="0">
                              <a:latin typeface="Cambria Math" panose="02040503050406030204" pitchFamily="18" charset="0"/>
                              <a:ea typeface="Dotum" panose="020B0600000101010101" pitchFamily="34" charset="-127"/>
                            </a:rPr>
                            <m:t>) </m:t>
                          </m:r>
                          <m:r>
                            <a:rPr lang="en-US" sz="2000" i="1">
                              <a:latin typeface="Cambria Math" panose="02040503050406030204" pitchFamily="18" charset="0"/>
                              <a:ea typeface="Dotum" panose="020B0600000101010101" pitchFamily="34" charset="-127"/>
                            </a:rPr>
                            <m:t>𝑙𝑖𝑚</m:t>
                          </m:r>
                        </m:fName>
                        <m:e>
                          <m:r>
                            <a:rPr lang="en-US" sz="2000" b="0" i="1" smtClean="0">
                              <a:latin typeface="Cambria Math" panose="02040503050406030204" pitchFamily="18" charset="0"/>
                              <a:ea typeface="Dotum" panose="020B0600000101010101" pitchFamily="34" charset="-127"/>
                            </a:rPr>
                            <m:t>0</m:t>
                          </m:r>
                        </m:e>
                      </m:func>
                      <m:r>
                        <a:rPr lang="vi-VN" sz="2000" i="1">
                          <a:latin typeface="Cambria Math" panose="02040503050406030204" pitchFamily="18" charset="0"/>
                          <a:ea typeface="Dotum" panose="020B0600000101010101" pitchFamily="34" charset="-127"/>
                        </a:rPr>
                        <m:t>=0</m:t>
                      </m:r>
                    </m:oMath>
                  </m:oMathPara>
                </a14:m>
                <a:endParaRPr lang="en-US" sz="2000" i="1" smtClean="0">
                  <a:latin typeface="+mn-lt"/>
                  <a:ea typeface="Dotum" panose="020B0600000101010101" pitchFamily="34" charset="-127"/>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Dotum" panose="020B0600000101010101" pitchFamily="34" charset="-127"/>
                        </a:rPr>
                        <m:t>𝑏</m:t>
                      </m:r>
                      <m:r>
                        <a:rPr lang="en-US" sz="2000" b="0" i="1" smtClean="0">
                          <a:latin typeface="Cambria Math" panose="02040503050406030204" pitchFamily="18" charset="0"/>
                          <a:ea typeface="Dotum" panose="020B0600000101010101" pitchFamily="34" charset="-127"/>
                        </a:rPr>
                        <m:t>) </m:t>
                      </m:r>
                      <m:func>
                        <m:funcPr>
                          <m:ctrlPr>
                            <a:rPr lang="en-US" sz="2000" i="1">
                              <a:latin typeface="Cambria Math" panose="02040503050406030204" pitchFamily="18" charset="0"/>
                              <a:ea typeface="Dotum" panose="020B0600000101010101" pitchFamily="34" charset="-127"/>
                            </a:rPr>
                          </m:ctrlPr>
                        </m:funcPr>
                        <m:fName>
                          <m:r>
                            <a:rPr lang="en-US" sz="2000" b="0" i="1" smtClean="0">
                              <a:effectLst/>
                              <a:latin typeface="Cambria Math" panose="02040503050406030204" pitchFamily="18" charset="0"/>
                              <a:ea typeface="Dotum" panose="020B0600000101010101" pitchFamily="34" charset="-127"/>
                            </a:rPr>
                            <m:t>𝑙𝑖𝑚</m:t>
                          </m:r>
                        </m:fName>
                        <m:e>
                          <m:f>
                            <m:fPr>
                              <m:ctrlPr>
                                <a:rPr lang="en-US" sz="2000" i="1">
                                  <a:effectLst/>
                                  <a:latin typeface="Cambria Math" panose="02040503050406030204" pitchFamily="18" charset="0"/>
                                  <a:ea typeface="Dotum" panose="020B0600000101010101" pitchFamily="34" charset="-127"/>
                                </a:rPr>
                              </m:ctrlPr>
                            </m:fPr>
                            <m:num>
                              <m:r>
                                <a:rPr lang="en-US" sz="2000" b="0" i="1" smtClean="0">
                                  <a:effectLst/>
                                  <a:latin typeface="Cambria Math" panose="02040503050406030204" pitchFamily="18" charset="0"/>
                                  <a:ea typeface="Dotum" panose="020B0600000101010101" pitchFamily="34" charset="-127"/>
                                </a:rPr>
                                <m:t>1</m:t>
                              </m:r>
                            </m:num>
                            <m:den>
                              <m:rad>
                                <m:radPr>
                                  <m:degHide m:val="on"/>
                                  <m:ctrlPr>
                                    <a:rPr lang="vi-VN" sz="2000" i="1" smtClean="0">
                                      <a:effectLst/>
                                      <a:latin typeface="Cambria Math" panose="02040503050406030204" pitchFamily="18" charset="0"/>
                                      <a:ea typeface="Dotum" panose="020B0600000101010101" pitchFamily="34" charset="-127"/>
                                    </a:rPr>
                                  </m:ctrlPr>
                                </m:radPr>
                                <m:deg/>
                                <m:e>
                                  <m:r>
                                    <a:rPr lang="en-US" sz="2000" b="0" i="1" smtClean="0">
                                      <a:effectLst/>
                                      <a:latin typeface="Cambria Math" panose="02040503050406030204" pitchFamily="18" charset="0"/>
                                      <a:ea typeface="Dotum" panose="020B0600000101010101" pitchFamily="34" charset="-127"/>
                                    </a:rPr>
                                    <m:t>𝑛</m:t>
                                  </m:r>
                                </m:e>
                              </m:rad>
                            </m:den>
                          </m:f>
                        </m:e>
                      </m:func>
                      <m:r>
                        <a:rPr lang="vi-VN" sz="2000" i="1">
                          <a:effectLst/>
                          <a:latin typeface="Cambria Math" panose="02040503050406030204" pitchFamily="18" charset="0"/>
                          <a:ea typeface="Dotum" panose="020B0600000101010101" pitchFamily="34" charset="-127"/>
                        </a:rPr>
                        <m:t>=0</m:t>
                      </m:r>
                    </m:oMath>
                  </m:oMathPara>
                </a14:m>
                <a:endParaRPr lang="en-US" sz="2000">
                  <a:effectLst/>
                  <a:latin typeface="+mn-lt"/>
                  <a:ea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83908" y="1328171"/>
                <a:ext cx="2559193" cy="2200154"/>
              </a:xfrm>
              <a:prstGeom prst="rect">
                <a:avLst/>
              </a:prstGeom>
              <a:blipFill>
                <a:blip r:embed="rId3"/>
                <a:stretch>
                  <a:fillRect l="-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398227" y="1776423"/>
                <a:ext cx="4352582" cy="2400657"/>
              </a:xfrm>
              <a:prstGeom prst="rect">
                <a:avLst/>
              </a:prstGeom>
            </p:spPr>
            <p:txBody>
              <a:bodyPr wrap="square">
                <a:spAutoFit/>
              </a:bodyPr>
              <a:lstStyle/>
              <a:p>
                <a:pPr marL="30480" marR="30480" algn="just">
                  <a:lnSpc>
                    <a:spcPct val="150000"/>
                  </a:lnSpc>
                  <a:spcBef>
                    <a:spcPts val="600"/>
                  </a:spcBef>
                  <a:spcAft>
                    <a:spcPts val="600"/>
                  </a:spcAft>
                </a:pPr>
                <a14:m>
                  <m:oMath xmlns:m="http://schemas.openxmlformats.org/officeDocument/2006/math">
                    <m:r>
                      <a:rPr lang="en-US" sz="2000" i="1">
                        <a:latin typeface="Cambria Math" panose="02040503050406030204" pitchFamily="18" charset="0"/>
                        <a:ea typeface="Dotum" panose="020B0600000101010101" pitchFamily="34" charset="-127"/>
                      </a:rPr>
                      <m:t>𝑎</m:t>
                    </m:r>
                    <m:r>
                      <a:rPr lang="en-US" sz="2000" i="1">
                        <a:latin typeface="Cambria Math" panose="02040503050406030204" pitchFamily="18" charset="0"/>
                        <a:ea typeface="Dotum" panose="020B0600000101010101" pitchFamily="34" charset="-127"/>
                      </a:rPr>
                      <m:t>) </m:t>
                    </m:r>
                  </m:oMath>
                </a14:m>
                <a:r>
                  <a:rPr lang="nl-NL" sz="2000" smtClean="0">
                    <a:effectLst/>
                    <a:latin typeface="+mn-lt"/>
                    <a:ea typeface="Calibri" panose="020F0502020204030204" pitchFamily="34" charset="0"/>
                  </a:rPr>
                  <a:t>Xét</a:t>
                </a:r>
                <a:r>
                  <a:rPr lang="nl-NL" sz="2000">
                    <a:effectLst/>
                    <a:latin typeface="+mn-lt"/>
                    <a:ea typeface="Calibri" panose="020F0502020204030204" pitchFamily="34" charset="0"/>
                  </a:rPr>
                  <a:t>:</a:t>
                </a:r>
                <a:r>
                  <a:rPr lang="nl-NL" sz="2000">
                    <a:latin typeface="+mn-lt"/>
                    <a:ea typeface="Calibri" panose="020F0502020204030204" pitchFamily="34"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=0 </m:t>
                    </m:r>
                  </m:oMath>
                </a14:m>
                <a:r>
                  <a:rPr lang="en-US" sz="2000">
                    <a:latin typeface="+mn-lt"/>
                    <a:ea typeface="Calibri" panose="020F0502020204030204" pitchFamily="34" charset="0"/>
                  </a:rPr>
                  <a:t>với mọi </a:t>
                </a:r>
                <a14:m>
                  <m:oMath xmlns:m="http://schemas.openxmlformats.org/officeDocument/2006/math">
                    <m:r>
                      <a:rPr lang="en-US" sz="2000" i="1">
                        <a:latin typeface="Cambria Math" panose="02040503050406030204" pitchFamily="18" charset="0"/>
                        <a:ea typeface="Calibri" panose="020F0502020204030204" pitchFamily="34" charset="0"/>
                      </a:rPr>
                      <m:t>𝑛</m:t>
                    </m:r>
                    <m:r>
                      <a:rPr lang="en-US" sz="2000" i="1">
                        <a:latin typeface="Cambria Math" panose="02040503050406030204" pitchFamily="18" charset="0"/>
                        <a:ea typeface="Calibri" panose="020F0502020204030204" pitchFamily="34" charset="0"/>
                      </a:rPr>
                      <m:t> ∈ </m:t>
                    </m:r>
                    <m:sSup>
                      <m:sSupPr>
                        <m:ctrlPr>
                          <a:rPr lang="en-US" sz="2000" i="1">
                            <a:latin typeface="Cambria Math" panose="02040503050406030204" pitchFamily="18" charset="0"/>
                            <a:ea typeface="Calibri" panose="020F0502020204030204" pitchFamily="34" charset="0"/>
                          </a:rPr>
                        </m:ctrlPr>
                      </m:sSupPr>
                      <m:e>
                        <m:r>
                          <a:rPr lang="en-US" sz="2000" i="1">
                            <a:latin typeface="Cambria Math" panose="02040503050406030204" pitchFamily="18" charset="0"/>
                            <a:ea typeface="Calibri" panose="020F0502020204030204" pitchFamily="34" charset="0"/>
                          </a:rPr>
                          <m:t>ℕ</m:t>
                        </m:r>
                      </m:e>
                      <m:sup>
                        <m:r>
                          <a:rPr lang="en-US" sz="2000" i="1">
                            <a:latin typeface="Cambria Math" panose="02040503050406030204" pitchFamily="18" charset="0"/>
                            <a:ea typeface="Calibri" panose="020F0502020204030204" pitchFamily="34" charset="0"/>
                          </a:rPr>
                          <m:t>∗</m:t>
                        </m:r>
                      </m:sup>
                    </m:sSup>
                  </m:oMath>
                </a14:m>
                <a:endParaRPr lang="en-US" sz="2000">
                  <a:effectLst/>
                  <a:latin typeface="+mn-lt"/>
                  <a:ea typeface="Calibri" panose="020F0502020204030204" pitchFamily="34" charset="0"/>
                </a:endParaRPr>
              </a:p>
              <a:p>
                <a:pPr marL="30480" marR="30480" algn="just">
                  <a:lnSpc>
                    <a:spcPct val="150000"/>
                  </a:lnSpc>
                  <a:spcBef>
                    <a:spcPts val="600"/>
                  </a:spcBef>
                  <a:spcAft>
                    <a:spcPts val="600"/>
                  </a:spcAft>
                </a:pPr>
                <a:r>
                  <a:rPr lang="en-US" sz="2000">
                    <a:latin typeface="+mn-lt"/>
                    <a:ea typeface="Times New Roman" panose="02020603050405020304" pitchFamily="18" charset="0"/>
                    <a:cs typeface="Times New Roman" panose="02020603050405020304" pitchFamily="18" charset="0"/>
                  </a:rPr>
                  <a:t>Với mọi </a:t>
                </a:r>
                <a14:m>
                  <m:oMath xmlns:m="http://schemas.openxmlformats.org/officeDocument/2006/math">
                    <m:r>
                      <a:rPr lang="en-US" sz="2000" i="1" smtClean="0">
                        <a:latin typeface="Cambria Math" panose="02040503050406030204" pitchFamily="18" charset="0"/>
                        <a:ea typeface="Times New Roman" panose="02020603050405020304" pitchFamily="18" charset="0"/>
                        <a:cs typeface="Times New Roman" panose="02020603050405020304" pitchFamily="18" charset="0"/>
                      </a:rPr>
                      <m:t>h</m:t>
                    </m:r>
                    <m:r>
                      <a:rPr lang="en-US" sz="2000" i="1" smtClean="0">
                        <a:latin typeface="Cambria Math" panose="02040503050406030204" pitchFamily="18" charset="0"/>
                        <a:ea typeface="Times New Roman" panose="02020603050405020304" pitchFamily="18" charset="0"/>
                        <a:cs typeface="Times New Roman" panose="02020603050405020304" pitchFamily="18" charset="0"/>
                      </a:rPr>
                      <m:t> &gt; 0 </m:t>
                    </m:r>
                  </m:oMath>
                </a14:m>
                <a:r>
                  <a:rPr lang="en-US" sz="2000">
                    <a:latin typeface="+mn-lt"/>
                    <a:ea typeface="Times New Roman" panose="02020603050405020304" pitchFamily="18" charset="0"/>
                    <a:cs typeface="Times New Roman" panose="02020603050405020304" pitchFamily="18" charset="0"/>
                  </a:rPr>
                  <a:t>bé tùy ý, ta có:</a:t>
                </a:r>
                <a:endParaRPr lang="en-US" sz="2000">
                  <a:effectLst/>
                  <a:latin typeface="+mn-lt"/>
                  <a:ea typeface="Calibri" panose="020F0502020204030204" pitchFamily="34" charset="0"/>
                  <a:cs typeface="Times New Roman" panose="02020603050405020304" pitchFamily="18" charset="0"/>
                </a:endParaRPr>
              </a:p>
              <a:p>
                <a:pPr marL="30480" marR="30480" algn="ctr">
                  <a:lnSpc>
                    <a:spcPct val="150000"/>
                  </a:lnSpc>
                  <a:spcBef>
                    <a:spcPts val="600"/>
                  </a:spcBef>
                  <a:spcAft>
                    <a:spcPts val="600"/>
                  </a:spcAft>
                </a:pP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 |&lt;</m:t>
                    </m:r>
                    <m:r>
                      <a:rPr lang="en-US" sz="2000" i="1">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2000">
                    <a:latin typeface="+mn-lt"/>
                    <a:ea typeface="Times New Roman" panose="02020603050405020304" pitchFamily="18" charset="0"/>
                    <a:cs typeface="Times New Roman" panose="02020603050405020304" pitchFamily="18" charset="0"/>
                  </a:rPr>
                  <a:t> với mọi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ℕ</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2000">
                  <a:effectLst/>
                  <a:latin typeface="+mn-lt"/>
                  <a:ea typeface="Calibri" panose="020F0502020204030204" pitchFamily="34" charset="0"/>
                  <a:cs typeface="Times New Roman" panose="02020603050405020304" pitchFamily="18" charset="0"/>
                </a:endParaRPr>
              </a:p>
              <a:p>
                <a:pPr marL="30480" marR="30480" algn="just">
                  <a:lnSpc>
                    <a:spcPct val="150000"/>
                  </a:lnSpc>
                  <a:spcBef>
                    <a:spcPts val="600"/>
                  </a:spcBef>
                  <a:spcAft>
                    <a:spcPts val="600"/>
                  </a:spcAft>
                </a:pPr>
                <a:r>
                  <a:rPr lang="en-US" sz="2000">
                    <a:latin typeface="+mn-lt"/>
                    <a:ea typeface="Times New Roman" panose="02020603050405020304" pitchFamily="18" charset="0"/>
                    <a:cs typeface="Times New Roman" panose="02020603050405020304" pitchFamily="18" charset="0"/>
                  </a:rPr>
                  <a:t>Vậy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r>
                          <a:rPr lang="en-US" sz="2000" i="1">
                            <a:latin typeface="Cambria Math" panose="02040503050406030204" pitchFamily="18" charset="0"/>
                            <a:ea typeface="Dotum" panose="020B0600000101010101" pitchFamily="34" charset="-127"/>
                          </a:rPr>
                          <m:t>𝑙𝑖𝑚</m:t>
                        </m:r>
                      </m:fName>
                      <m:e>
                        <m:r>
                          <a:rPr lang="en-US" sz="2000" i="1">
                            <a:latin typeface="Cambria Math" panose="02040503050406030204" pitchFamily="18" charset="0"/>
                            <a:ea typeface="Dotum" panose="020B0600000101010101" pitchFamily="34" charset="-127"/>
                          </a:rPr>
                          <m:t>0</m:t>
                        </m:r>
                      </m:e>
                    </m:func>
                    <m:r>
                      <a:rPr lang="vi-VN" sz="2000" i="1">
                        <a:latin typeface="Cambria Math" panose="02040503050406030204" pitchFamily="18" charset="0"/>
                        <a:ea typeface="Dotum" panose="020B0600000101010101" pitchFamily="34" charset="-127"/>
                      </a:rPr>
                      <m:t>=0</m:t>
                    </m:r>
                  </m:oMath>
                </a14:m>
                <a:endParaRPr lang="en-US" sz="20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98227" y="1776423"/>
                <a:ext cx="4352582" cy="2400657"/>
              </a:xfrm>
              <a:prstGeom prst="rect">
                <a:avLst/>
              </a:prstGeom>
              <a:blipFill>
                <a:blip r:embed="rId4"/>
                <a:stretch>
                  <a:fillRect l="-699" b="-1269"/>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244241" y="4120078"/>
            <a:ext cx="980260" cy="880299"/>
          </a:xfrm>
          <a:prstGeom prst="rect">
            <a:avLst/>
          </a:prstGeom>
        </p:spPr>
      </p:pic>
      <p:cxnSp>
        <p:nvCxnSpPr>
          <p:cNvPr id="11" name="Straight Connector 10"/>
          <p:cNvCxnSpPr/>
          <p:nvPr/>
        </p:nvCxnSpPr>
        <p:spPr>
          <a:xfrm>
            <a:off x="3588208" y="1344168"/>
            <a:ext cx="0" cy="379933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Oval Callout 11"/>
          <p:cNvSpPr/>
          <p:nvPr/>
        </p:nvSpPr>
        <p:spPr>
          <a:xfrm>
            <a:off x="5936208" y="858702"/>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5" name="Picture 14"/>
          <p:cNvPicPr>
            <a:picLocks noChangeAspect="1"/>
          </p:cNvPicPr>
          <p:nvPr/>
        </p:nvPicPr>
        <p:blipFill>
          <a:blip r:embed="rId6"/>
          <a:stretch>
            <a:fillRect/>
          </a:stretch>
        </p:blipFill>
        <p:spPr>
          <a:xfrm>
            <a:off x="8175147" y="0"/>
            <a:ext cx="968853" cy="9469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0" dur="500"/>
                                        <p:tgtEl>
                                          <p:spTgt spid="2">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barn(inVertical)">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552305" y="306509"/>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1</a:t>
            </a:r>
          </a:p>
        </p:txBody>
      </p:sp>
      <mc:AlternateContent xmlns:mc="http://schemas.openxmlformats.org/markup-compatibility/2006" xmlns:a14="http://schemas.microsoft.com/office/drawing/2010/main">
        <mc:Choice Requires="a14">
          <p:sp>
            <p:nvSpPr>
              <p:cNvPr id="19" name="TextBox 18"/>
              <p:cNvSpPr txBox="1"/>
              <p:nvPr/>
            </p:nvSpPr>
            <p:spPr>
              <a:xfrm>
                <a:off x="483908" y="1328171"/>
                <a:ext cx="2559193" cy="2200154"/>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600"/>
                  </a:spcBef>
                  <a:spcAft>
                    <a:spcPts val="600"/>
                  </a:spcAft>
                  <a:buClrTx/>
                  <a:buSzTx/>
                  <a:buFont typeface="Arial"/>
                  <a:buNone/>
                  <a:tabLst/>
                  <a:defRPr/>
                </a:pPr>
                <a:r>
                  <a:rPr kumimoji="0" lang="vi-VN"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Chứng minh rằng</a:t>
                </a:r>
                <a:endParaRPr kumimoji="0" lang="en-US" sz="2000" b="0" i="0" u="none" strike="noStrike" kern="1200" cap="none" spc="0" normalizeH="0" baseline="0" noProof="0" smtClean="0">
                  <a:ln>
                    <a:noFill/>
                  </a:ln>
                  <a:solidFill>
                    <a:prstClr val="black"/>
                  </a:solidFill>
                  <a:effectLst/>
                  <a:uLnTx/>
                  <a:uFillTx/>
                  <a:latin typeface="Arial"/>
                  <a:ea typeface="+mn-ea"/>
                  <a:cs typeface="Arial" panose="020B0604020202020204" pitchFamily="34"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𝑎</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0</m:t>
                          </m:r>
                        </m:e>
                      </m:func>
                      <m:r>
                        <a:rPr kumimoji="0" lang="vi-VN"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m:t>
                      </m:r>
                    </m:oMath>
                  </m:oMathPara>
                </a14:m>
                <a:endParaRPr kumimoji="0" lang="en-US" sz="2000" b="0" i="1" u="none" strike="noStrike" kern="0" cap="none" spc="0" normalizeH="0" baseline="0" noProof="0" smtClean="0">
                  <a:ln>
                    <a:noFill/>
                  </a:ln>
                  <a:solidFill>
                    <a:srgbClr val="000000"/>
                  </a:solidFill>
                  <a:effectLst/>
                  <a:uLnTx/>
                  <a:uFillTx/>
                  <a:latin typeface="Arial"/>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𝑏</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1</m:t>
                              </m:r>
                            </m:num>
                            <m:den>
                              <m:rad>
                                <m:radPr>
                                  <m:degHide m:val="on"/>
                                  <m:ctrlP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radPr>
                                <m:deg/>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𝑛</m:t>
                                  </m:r>
                                </m:e>
                              </m:rad>
                            </m:den>
                          </m:f>
                        </m:e>
                      </m:func>
                      <m:r>
                        <a:rPr kumimoji="0" lang="vi-VN"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m:t>
                      </m:r>
                    </m:oMath>
                  </m:oMathPara>
                </a14:m>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83908" y="1328171"/>
                <a:ext cx="2559193" cy="2200154"/>
              </a:xfrm>
              <a:prstGeom prst="rect">
                <a:avLst/>
              </a:prstGeom>
              <a:blipFill>
                <a:blip r:embed="rId3"/>
                <a:stretch>
                  <a:fillRect l="-2381"/>
                </a:stretch>
              </a:blipFill>
            </p:spPr>
            <p:txBody>
              <a:bodyPr/>
              <a:lstStyle/>
              <a:p>
                <a:r>
                  <a:rPr lang="en-US">
                    <a:noFill/>
                  </a:rPr>
                  <a:t> </a:t>
                </a:r>
              </a:p>
            </p:txBody>
          </p:sp>
        </mc:Fallback>
      </mc:AlternateContent>
      <p:sp>
        <p:nvSpPr>
          <p:cNvPr id="21" name="Oval Callout 20"/>
          <p:cNvSpPr/>
          <p:nvPr/>
        </p:nvSpPr>
        <p:spPr>
          <a:xfrm>
            <a:off x="5936208" y="858702"/>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cxnSp>
        <p:nvCxnSpPr>
          <p:cNvPr id="4" name="Straight Connector 3"/>
          <p:cNvCxnSpPr/>
          <p:nvPr/>
        </p:nvCxnSpPr>
        <p:spPr>
          <a:xfrm>
            <a:off x="3588208" y="1344168"/>
            <a:ext cx="0" cy="3799332"/>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244241" y="4120078"/>
            <a:ext cx="980260" cy="880299"/>
          </a:xfrm>
          <a:prstGeom prst="rect">
            <a:avLst/>
          </a:prstGeom>
        </p:spPr>
      </p:pic>
      <p:pic>
        <p:nvPicPr>
          <p:cNvPr id="14" name="Picture 13"/>
          <p:cNvPicPr>
            <a:picLocks noChangeAspect="1"/>
          </p:cNvPicPr>
          <p:nvPr/>
        </p:nvPicPr>
        <p:blipFill>
          <a:blip r:embed="rId5"/>
          <a:stretch>
            <a:fillRect/>
          </a:stretch>
        </p:blipFill>
        <p:spPr>
          <a:xfrm>
            <a:off x="8175147" y="0"/>
            <a:ext cx="968853" cy="94695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3762030" y="1320523"/>
                <a:ext cx="5236786" cy="3841180"/>
              </a:xfrm>
              <a:prstGeom prst="rect">
                <a:avLst/>
              </a:prstGeom>
            </p:spPr>
            <p:txBody>
              <a:bodyPr wrap="square">
                <a:spAutoFit/>
              </a:bodyPr>
              <a:lstStyle/>
              <a:p>
                <a:pPr marL="30480" marR="30480"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rPr>
                      <m:t>𝑏</m:t>
                    </m:r>
                    <m:r>
                      <a:rPr lang="en-US" sz="2000" i="1">
                        <a:latin typeface="Cambria Math" panose="02040503050406030204" pitchFamily="18" charset="0"/>
                        <a:ea typeface="Dotum" panose="020B0600000101010101" pitchFamily="34" charset="-127"/>
                      </a:rPr>
                      <m:t>) </m:t>
                    </m:r>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Xét: </a:t>
                </a:r>
                <a14:m>
                  <m:oMath xmlns:m="http://schemas.openxmlformats.org/officeDocument/2006/math">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𝑢</m:t>
                        </m:r>
                      </m:e>
                      <m:sub>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sub>
                    </m:sSub>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e>
                        </m:rad>
                      </m:den>
                    </m:f>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 với mọi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 </m:t>
                    </m:r>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p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ℕ</m:t>
                        </m:r>
                      </m:e>
                      <m:sup>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sup>
                    </m:sSup>
                  </m:oMath>
                </a14:m>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a:p>
                <a:pPr marL="30480" marR="30480" lvl="0" indent="0" algn="just" defTabSz="914400" rtl="0" eaLnBrk="1" fontAlgn="auto" latinLnBrk="0" hangingPunct="1">
                  <a:lnSpc>
                    <a:spcPct val="150000"/>
                  </a:lnSpc>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rPr>
                  <a:t>Với mọi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&gt;0 </m:t>
                    </m:r>
                  </m:oMath>
                </a14:m>
                <a:r>
                  <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rPr>
                  <a:t>bé tùy ý, ta có</a:t>
                </a:r>
              </a:p>
              <a:p>
                <a:pPr marL="30480" marR="30480" lvl="0" indent="0" algn="ctr" defTabSz="914400" rtl="0" eaLnBrk="1" fontAlgn="auto" latinLnBrk="0" hangingPunct="1">
                  <a:lnSpc>
                    <a:spcPct val="150000"/>
                  </a:lnSpc>
                  <a:buClr>
                    <a:srgbClr val="000000"/>
                  </a:buClr>
                  <a:buSzTx/>
                  <a:buFont typeface="Arial"/>
                  <a:buNone/>
                  <a:tabLst/>
                  <a:defRPr/>
                </a:pPr>
                <a14:m>
                  <m:oMath xmlns:m="http://schemas.openxmlformats.org/officeDocument/2006/math">
                    <m:d>
                      <m:dPr>
                        <m:begChr m:val="|"/>
                        <m:end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dPr>
                      <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𝑢</m:t>
                            </m:r>
                          </m:e>
                          <m: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sub>
                        </m:s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e>
                    </m:d>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&lt;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d>
                      <m:dPr>
                        <m:begChr m:val="|"/>
                        <m:end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dPr>
                      <m:e>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e>
                            </m:rad>
                          </m:den>
                        </m:f>
                      </m:e>
                    </m:d>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&lt;</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e>
                    </m:rad>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den>
                    </m:f>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&gt;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1</m:t>
                        </m:r>
                      </m:num>
                      <m:den>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pPr>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e>
                          <m:sup>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2</m:t>
                            </m:r>
                          </m:sup>
                        </m:sSup>
                      </m:den>
                    </m:f>
                  </m:oMath>
                </a14:m>
                <a:r>
                  <a:rPr kumimoji="0" lang="en-US" sz="2000" b="0" i="0" u="none" strike="noStrike" kern="0" cap="none" spc="0" normalizeH="0" baseline="0" noProof="0" smtClean="0">
                    <a:ln>
                      <a:noFill/>
                    </a:ln>
                    <a:solidFill>
                      <a:srgbClr val="000000"/>
                    </a:solidFill>
                    <a:effectLst/>
                    <a:uLnTx/>
                    <a:uFillTx/>
                    <a:latin typeface="+mn-lt"/>
                    <a:ea typeface="Calibri" panose="020F0502020204030204" pitchFamily="34" charset="0"/>
                    <a:sym typeface="Arial"/>
                  </a:rPr>
                  <a:t> </a:t>
                </a:r>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a:p>
                <a:pPr marL="30480" marR="30480" lvl="0" indent="0" algn="just" defTabSz="914400" rtl="0" eaLnBrk="1" fontAlgn="auto" latinLnBrk="0" hangingPunct="1">
                  <a:lnSpc>
                    <a:spcPct val="150000"/>
                  </a:lnSpc>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Vậy với các số tự nhiên </a:t>
                </a:r>
                <a14:m>
                  <m:oMath xmlns:m="http://schemas.openxmlformats.org/officeDocument/2006/math">
                    <m:r>
                      <a:rPr kumimoji="0" lang="nl-NL" sz="20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sym typeface="Arial"/>
                      </a:rPr>
                      <m:t>𝑛</m:t>
                    </m:r>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 lớn hơn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1</m:t>
                        </m:r>
                      </m:num>
                      <m:den>
                        <m:sSup>
                          <m:s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sSupPr>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h</m:t>
                            </m:r>
                          </m:e>
                          <m:sup>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2</m:t>
                            </m:r>
                          </m:sup>
                        </m:sSup>
                      </m:den>
                    </m:f>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 thì </a:t>
                </a:r>
                <a14:m>
                  <m:oMath xmlns:m="http://schemas.openxmlformats.org/officeDocument/2006/math">
                    <m:d>
                      <m:dPr>
                        <m:begChr m:val="|"/>
                        <m:endChr m:val="|"/>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dPr>
                      <m:e>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𝑢</m:t>
                            </m:r>
                          </m:e>
                          <m: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𝑛</m:t>
                            </m:r>
                          </m:sub>
                        </m:s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 </m:t>
                        </m:r>
                      </m:e>
                    </m:d>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&lt;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h</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sym typeface="Arial"/>
                      </a:rPr>
                      <m:t>.</m:t>
                    </m:r>
                  </m:oMath>
                </a14:m>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a:p>
                <a:pPr marL="30480" marR="30480" lvl="0" indent="0" algn="just" defTabSz="914400" rtl="0" eaLnBrk="1" fontAlgn="auto" latinLnBrk="0" hangingPunct="1">
                  <a:lnSpc>
                    <a:spcPct val="150000"/>
                  </a:lnSpc>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Theo định nghĩa, ta có </a:t>
                </a:r>
                <a14:m>
                  <m:oMath xmlns:m="http://schemas.openxmlformats.org/officeDocument/2006/math">
                    <m:func>
                      <m:func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funcPr>
                      <m:fName>
                        <m:r>
                          <m:rPr>
                            <m:sty m:val="p"/>
                          </m:rP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lim</m:t>
                        </m:r>
                      </m:fName>
                      <m:e>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fPr>
                          <m:num>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1</m:t>
                            </m:r>
                          </m:num>
                          <m:den>
                            <m:rad>
                              <m:radPr>
                                <m:degHide m:val="on"/>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ctrlPr>
                              </m:radPr>
                              <m:deg/>
                              <m:e>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𝑛</m:t>
                                </m:r>
                              </m:e>
                            </m:rad>
                          </m:den>
                        </m:f>
                        <m:r>
                          <a:rPr kumimoji="0" lang="nl-NL" sz="20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=0</m:t>
                        </m:r>
                      </m:e>
                    </m:func>
                  </m:oMath>
                </a14:m>
                <a:r>
                  <a:rPr kumimoji="0" lang="nl-NL" sz="20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a:t>
                </a:r>
                <a:endParaRPr kumimoji="0" lang="en-US" sz="2000" b="0" i="0" u="none" strike="noStrike" kern="0" cap="none" spc="0" normalizeH="0" baseline="0" noProof="0">
                  <a:ln>
                    <a:noFill/>
                  </a:ln>
                  <a:solidFill>
                    <a:srgbClr val="000000"/>
                  </a:solidFill>
                  <a:effectLst/>
                  <a:uLnTx/>
                  <a:uFillTx/>
                  <a:latin typeface="+mn-lt"/>
                  <a:ea typeface="Calibri" panose="020F050202020403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762030" y="1320523"/>
                <a:ext cx="5236786" cy="3841180"/>
              </a:xfrm>
              <a:prstGeom prst="rect">
                <a:avLst/>
              </a:prstGeom>
              <a:blipFill>
                <a:blip r:embed="rId6"/>
                <a:stretch>
                  <a:fillRect l="-582" r="-698"/>
                </a:stretch>
              </a:blipFill>
            </p:spPr>
            <p:txBody>
              <a:bodyPr/>
              <a:lstStyle/>
              <a:p>
                <a:r>
                  <a:rPr lang="en-US">
                    <a:noFill/>
                  </a:rPr>
                  <a:t> </a:t>
                </a:r>
              </a:p>
            </p:txBody>
          </p:sp>
        </mc:Fallback>
      </mc:AlternateContent>
    </p:spTree>
    <p:extLst>
      <p:ext uri="{BB962C8B-B14F-4D97-AF65-F5344CB8AC3E}">
        <p14:creationId xmlns:p14="http://schemas.microsoft.com/office/powerpoint/2010/main" val="46635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wipe(left)">
                                      <p:cBhvr>
                                        <p:cTn id="2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sp>
        <p:nvSpPr>
          <p:cNvPr id="11" name="Google Shape;2829;p39"/>
          <p:cNvSpPr/>
          <p:nvPr/>
        </p:nvSpPr>
        <p:spPr>
          <a:xfrm>
            <a:off x="1030585" y="77892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Đ2</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41" name="Rectangle 40"/>
          <p:cNvSpPr/>
          <p:nvPr/>
        </p:nvSpPr>
        <p:spPr>
          <a:xfrm>
            <a:off x="708698" y="1827868"/>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080965" y="627796"/>
                <a:ext cx="8056948" cy="703719"/>
              </a:xfrm>
              <a:prstGeom prst="rect">
                <a:avLst/>
              </a:prstGeom>
            </p:spPr>
            <p:txBody>
              <a:bodyPr wrap="square">
                <a:spAutoFit/>
              </a:bodyPr>
              <a:lstStyle/>
              <a:p>
                <a:pPr lvl="0" algn="just">
                  <a:lnSpc>
                    <a:spcPct val="150000"/>
                  </a:lnSpc>
                </a:pPr>
                <a:r>
                  <a:rPr lang="en-US" sz="2000" smtClean="0">
                    <a:latin typeface="+mn-lt"/>
                  </a:rPr>
                  <a:t>Cho dãy số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rPr>
                  <a:t> </a:t>
                </a:r>
                <a:r>
                  <a:rPr lang="en-US" sz="2000">
                    <a:latin typeface="+mn-lt"/>
                  </a:rPr>
                  <a:t>với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en-US"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f>
                      <m:fPr>
                        <m:ctrlPr>
                          <a:rPr lang="en-US" sz="2000" i="1">
                            <a:effectLst/>
                            <a:latin typeface="Cambria Math" panose="02040503050406030204" pitchFamily="18" charset="0"/>
                            <a:ea typeface="Dotum" panose="020B0600000101010101" pitchFamily="34" charset="-127"/>
                          </a:rPr>
                        </m:ctrlPr>
                      </m:fPr>
                      <m:num>
                        <m:r>
                          <a:rPr lang="en-US" sz="2000" b="0" i="1" smtClean="0">
                            <a:effectLst/>
                            <a:latin typeface="Cambria Math" panose="02040503050406030204" pitchFamily="18" charset="0"/>
                            <a:ea typeface="Dotum" panose="020B0600000101010101" pitchFamily="34" charset="-127"/>
                          </a:rPr>
                          <m:t>1</m:t>
                        </m:r>
                      </m:num>
                      <m:den>
                        <m:r>
                          <a:rPr lang="vi-VN" sz="2000" i="1">
                            <a:effectLst/>
                            <a:latin typeface="Cambria Math" panose="02040503050406030204" pitchFamily="18" charset="0"/>
                            <a:ea typeface="Dotum" panose="020B0600000101010101" pitchFamily="34" charset="-127"/>
                            <a:cs typeface="Times New Roman" panose="02020603050405020304" pitchFamily="18" charset="0"/>
                          </a:rPr>
                          <m:t>𝑛</m:t>
                        </m:r>
                      </m:den>
                    </m:f>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20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2000" smtClean="0">
                    <a:latin typeface="+mn-lt"/>
                  </a:rPr>
                  <a:t> Tính</a:t>
                </a:r>
                <a:r>
                  <a:rPr lang="en-US" sz="2000">
                    <a:latin typeface="+mn-lt"/>
                  </a:rPr>
                  <a:t>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effectLst/>
                                <a:latin typeface="Cambria Math" panose="02040503050406030204" pitchFamily="18" charset="0"/>
                                <a:ea typeface="Dotum" panose="020B0600000101010101" pitchFamily="34" charset="-127"/>
                              </a:rPr>
                            </m:ctrlPr>
                          </m:limLowPr>
                          <m:e>
                            <m:r>
                              <a:rPr lang="vi-VN" sz="20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vi-VN" sz="2000" i="1">
                                <a:effectLst/>
                                <a:latin typeface="Cambria Math" panose="02040503050406030204" pitchFamily="18" charset="0"/>
                                <a:ea typeface="Dotum" panose="020B0600000101010101" pitchFamily="34" charset="-127"/>
                                <a:cs typeface="Times New Roman" panose="02020603050405020304" pitchFamily="18" charset="0"/>
                              </a:rPr>
                              <m:t>𝑛</m:t>
                            </m:r>
                            <m:r>
                              <a:rPr lang="vi-VN" sz="2000" i="1">
                                <a:effectLst/>
                                <a:latin typeface="Cambria Math" panose="02040503050406030204" pitchFamily="18" charset="0"/>
                                <a:ea typeface="Dotum" panose="020B0600000101010101" pitchFamily="34" charset="-127"/>
                                <a:cs typeface="Times New Roman" panose="02020603050405020304" pitchFamily="18" charset="0"/>
                              </a:rPr>
                              <m:t>→+∞</m:t>
                            </m:r>
                          </m:lim>
                        </m:limLow>
                      </m:fName>
                      <m:e>
                        <m:d>
                          <m:dPr>
                            <m:ctrlPr>
                              <a:rPr lang="vi-VN" sz="2000" i="1" smtClean="0">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2000" i="1">
                                    <a:latin typeface="Cambria Math" panose="02040503050406030204" pitchFamily="18" charset="0"/>
                                    <a:ea typeface="Dotum" panose="020B0600000101010101" pitchFamily="34" charset="-127"/>
                                  </a:rPr>
                                </m:ctrlPr>
                              </m:sSubPr>
                              <m:e>
                                <m:r>
                                  <a:rPr lang="en-US" sz="2000" i="1">
                                    <a:latin typeface="Cambria Math" panose="02040503050406030204" pitchFamily="18" charset="0"/>
                                    <a:ea typeface="Dotum" panose="020B0600000101010101" pitchFamily="34" charset="-127"/>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en-US" sz="2000" i="1">
                                <a:latin typeface="Cambria Math" panose="02040503050406030204" pitchFamily="18" charset="0"/>
                                <a:ea typeface="Dotum" panose="020B0600000101010101" pitchFamily="34" charset="-127"/>
                                <a:cs typeface="Times New Roman" panose="02020603050405020304" pitchFamily="18" charset="0"/>
                              </a:rPr>
                              <m:t>−2</m:t>
                            </m:r>
                          </m:e>
                        </m:d>
                      </m:e>
                    </m:func>
                  </m:oMath>
                </a14:m>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2080965" y="627796"/>
                <a:ext cx="8056948" cy="703719"/>
              </a:xfrm>
              <a:prstGeom prst="rect">
                <a:avLst/>
              </a:prstGeom>
              <a:blipFill>
                <a:blip r:embed="rId3"/>
                <a:stretch>
                  <a:fillRect l="-756" b="-3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107414" y="3236943"/>
                <a:ext cx="6208633" cy="496996"/>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Dotum" panose="020B0600000101010101" pitchFamily="34" charset="-127"/>
                  </a:rPr>
                  <a:t>Vì thế dãy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en-US" sz="2000" smtClean="0">
                    <a:latin typeface="+mn-lt"/>
                    <a:ea typeface="Dotum" panose="020B0600000101010101" pitchFamily="34" charset="-127"/>
                  </a:rPr>
                  <a:t> tiến tới 2 khi </a:t>
                </a:r>
                <a14:m>
                  <m:oMath xmlns:m="http://schemas.openxmlformats.org/officeDocument/2006/math">
                    <m:r>
                      <a:rPr lang="en-US" sz="2000" i="1" smtClean="0">
                        <a:latin typeface="Cambria Math" panose="02040503050406030204" pitchFamily="18" charset="0"/>
                        <a:ea typeface="Dotum" panose="020B0600000101010101" pitchFamily="34" charset="-127"/>
                      </a:rPr>
                      <m:t>𝑛</m:t>
                    </m:r>
                  </m:oMath>
                </a14:m>
                <a:r>
                  <a:rPr lang="en-US" sz="2000" smtClean="0">
                    <a:latin typeface="+mn-lt"/>
                    <a:ea typeface="Dotum" panose="020B0600000101010101" pitchFamily="34" charset="-127"/>
                  </a:rPr>
                  <a:t> dần tới dương vô cực.</a:t>
                </a:r>
                <a:endParaRPr lang="en-US" sz="2000">
                  <a:effectLst/>
                  <a:latin typeface="+mn-lt"/>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07414" y="3236943"/>
                <a:ext cx="6208633" cy="496996"/>
              </a:xfrm>
              <a:prstGeom prst="rect">
                <a:avLst/>
              </a:prstGeom>
              <a:blipFill>
                <a:blip r:embed="rId4"/>
                <a:stretch>
                  <a:fillRect l="-1081"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07414" y="2215536"/>
                <a:ext cx="3986028" cy="804259"/>
              </a:xfrm>
              <a:prstGeom prst="rect">
                <a:avLst/>
              </a:prstGeom>
            </p:spPr>
            <p:txBody>
              <a:bodyPr wrap="none">
                <a:spAutoFit/>
              </a:bodyPr>
              <a:lstStyle/>
              <a:p>
                <a:pPr marL="30480" marR="30480" algn="just">
                  <a:lnSpc>
                    <a:spcPct val="150000"/>
                  </a:lnSpc>
                  <a:spcBef>
                    <a:spcPts val="100"/>
                  </a:spcBef>
                  <a:spcAft>
                    <a:spcPts val="100"/>
                  </a:spcAft>
                </a:pPr>
                <a:r>
                  <a:rPr lang="nl-NL" sz="2000">
                    <a:latin typeface="+mn-lt"/>
                    <a:ea typeface="Malgun Gothic" panose="020B0503020000020004" pitchFamily="34" charset="-127"/>
                  </a:rPr>
                  <a:t>Ta có </a:t>
                </a:r>
                <a14:m>
                  <m:oMath xmlns:m="http://schemas.openxmlformats.org/officeDocument/2006/math">
                    <m:func>
                      <m:funcPr>
                        <m:ctrlPr>
                          <a:rPr lang="en-US" sz="2000" i="1">
                            <a:effectLst/>
                            <a:latin typeface="Cambria Math" panose="02040503050406030204" pitchFamily="18" charset="0"/>
                            <a:ea typeface="Malgun Gothic" panose="020B0503020000020004" pitchFamily="34" charset="-127"/>
                          </a:rPr>
                        </m:ctrlPr>
                      </m:funcPr>
                      <m:fName>
                        <m:limLow>
                          <m:limLowPr>
                            <m:ctrlPr>
                              <a:rPr lang="en-US" sz="2000" i="1">
                                <a:effectLst/>
                                <a:latin typeface="Cambria Math" panose="02040503050406030204" pitchFamily="18" charset="0"/>
                                <a:ea typeface="Malgun Gothic" panose="020B0503020000020004" pitchFamily="34" charset="-127"/>
                              </a:rPr>
                            </m:ctrlPr>
                          </m:limLowPr>
                          <m:e>
                            <m:r>
                              <m:rPr>
                                <m:sty m:val="p"/>
                              </m:rPr>
                              <a:rPr lang="nl-NL" sz="2000">
                                <a:effectLst/>
                                <a:latin typeface="Cambria Math" panose="02040503050406030204" pitchFamily="18" charset="0"/>
                                <a:ea typeface="Calibri" panose="020F0502020204030204" pitchFamily="34" charset="0"/>
                              </a:rPr>
                              <m:t>lim</m:t>
                            </m:r>
                          </m:e>
                          <m:lim>
                            <m:r>
                              <a:rPr lang="nl-NL" sz="2000" i="1">
                                <a:effectLst/>
                                <a:latin typeface="Cambria Math" panose="02040503050406030204" pitchFamily="18" charset="0"/>
                                <a:ea typeface="Malgun Gothic" panose="020B0503020000020004" pitchFamily="34" charset="-127"/>
                              </a:rPr>
                              <m:t>𝑛</m:t>
                            </m:r>
                            <m:r>
                              <a:rPr lang="nl-NL" sz="2000" i="1">
                                <a:effectLst/>
                                <a:latin typeface="Cambria Math" panose="02040503050406030204" pitchFamily="18" charset="0"/>
                                <a:ea typeface="Malgun Gothic" panose="020B0503020000020004" pitchFamily="34" charset="-127"/>
                              </a:rPr>
                              <m:t>→+∞</m:t>
                            </m:r>
                          </m:lim>
                        </m:limLow>
                      </m:fName>
                      <m:e>
                        <m:d>
                          <m:dPr>
                            <m:ctrlPr>
                              <a:rPr lang="en-US" sz="2000" i="1">
                                <a:effectLst/>
                                <a:latin typeface="Cambria Math" panose="02040503050406030204" pitchFamily="18" charset="0"/>
                                <a:ea typeface="Malgun Gothic" panose="020B0503020000020004" pitchFamily="34" charset="-127"/>
                              </a:rPr>
                            </m:ctrlPr>
                          </m:dPr>
                          <m:e>
                            <m:sSub>
                              <m:sSubPr>
                                <m:ctrlPr>
                                  <a:rPr lang="en-US" sz="2000" i="1">
                                    <a:effectLst/>
                                    <a:latin typeface="Cambria Math" panose="02040503050406030204" pitchFamily="18" charset="0"/>
                                    <a:ea typeface="Malgun Gothic" panose="020B0503020000020004" pitchFamily="34" charset="-127"/>
                                  </a:rPr>
                                </m:ctrlPr>
                              </m:sSubPr>
                              <m:e>
                                <m:r>
                                  <a:rPr lang="nl-NL" sz="2000" i="1">
                                    <a:effectLst/>
                                    <a:latin typeface="Cambria Math" panose="02040503050406030204" pitchFamily="18" charset="0"/>
                                    <a:ea typeface="Malgun Gothic" panose="020B0503020000020004" pitchFamily="34" charset="-127"/>
                                  </a:rPr>
                                  <m:t>𝑢</m:t>
                                </m:r>
                              </m:e>
                              <m:sub>
                                <m:r>
                                  <a:rPr lang="nl-NL" sz="2000" i="1">
                                    <a:effectLst/>
                                    <a:latin typeface="Cambria Math" panose="02040503050406030204" pitchFamily="18" charset="0"/>
                                    <a:ea typeface="Malgun Gothic" panose="020B0503020000020004" pitchFamily="34" charset="-127"/>
                                  </a:rPr>
                                  <m:t>𝑛</m:t>
                                </m:r>
                              </m:sub>
                            </m:sSub>
                            <m:r>
                              <a:rPr lang="nl-NL" sz="2000" i="1">
                                <a:effectLst/>
                                <a:latin typeface="Cambria Math" panose="02040503050406030204" pitchFamily="18" charset="0"/>
                                <a:ea typeface="Malgun Gothic" panose="020B0503020000020004" pitchFamily="34" charset="-127"/>
                              </a:rPr>
                              <m:t>−2</m:t>
                            </m:r>
                          </m:e>
                        </m:d>
                        <m:r>
                          <a:rPr lang="nl-NL" sz="2000" i="1">
                            <a:effectLst/>
                            <a:latin typeface="Cambria Math" panose="02040503050406030204" pitchFamily="18" charset="0"/>
                            <a:ea typeface="Malgun Gothic" panose="020B0503020000020004" pitchFamily="34" charset="-127"/>
                          </a:rPr>
                          <m:t>=</m:t>
                        </m:r>
                        <m:limLow>
                          <m:limLowPr>
                            <m:ctrlPr>
                              <a:rPr lang="en-US" sz="2000" i="1">
                                <a:effectLst/>
                                <a:latin typeface="Cambria Math" panose="02040503050406030204" pitchFamily="18" charset="0"/>
                                <a:ea typeface="Malgun Gothic" panose="020B0503020000020004" pitchFamily="34" charset="-127"/>
                              </a:rPr>
                            </m:ctrlPr>
                          </m:limLowPr>
                          <m:e>
                            <m:r>
                              <m:rPr>
                                <m:sty m:val="p"/>
                              </m:rPr>
                              <a:rPr lang="nl-NL" sz="2000">
                                <a:effectLst/>
                                <a:latin typeface="Cambria Math" panose="02040503050406030204" pitchFamily="18" charset="0"/>
                                <a:ea typeface="Calibri" panose="020F0502020204030204" pitchFamily="34" charset="0"/>
                              </a:rPr>
                              <m:t>lim</m:t>
                            </m:r>
                          </m:e>
                          <m:lim>
                            <m:r>
                              <a:rPr lang="nl-NL" sz="2000" i="1">
                                <a:effectLst/>
                                <a:latin typeface="Cambria Math" panose="02040503050406030204" pitchFamily="18" charset="0"/>
                                <a:ea typeface="Malgun Gothic" panose="020B0503020000020004" pitchFamily="34" charset="-127"/>
                              </a:rPr>
                              <m:t>𝑛</m:t>
                            </m:r>
                            <m:r>
                              <a:rPr lang="nl-NL" sz="2000" i="1">
                                <a:effectLst/>
                                <a:latin typeface="Cambria Math" panose="02040503050406030204" pitchFamily="18" charset="0"/>
                                <a:ea typeface="Malgun Gothic" panose="020B0503020000020004" pitchFamily="34" charset="-127"/>
                              </a:rPr>
                              <m:t>→+∞</m:t>
                            </m:r>
                          </m:lim>
                        </m:limLow>
                      </m:e>
                    </m:func>
                    <m:f>
                      <m:fPr>
                        <m:ctrlPr>
                          <a:rPr lang="en-US" sz="2000" i="1">
                            <a:effectLst/>
                            <a:latin typeface="Cambria Math" panose="02040503050406030204" pitchFamily="18" charset="0"/>
                            <a:ea typeface="Malgun Gothic" panose="020B0503020000020004" pitchFamily="34" charset="-127"/>
                          </a:rPr>
                        </m:ctrlPr>
                      </m:fPr>
                      <m:num>
                        <m:r>
                          <a:rPr lang="nl-NL" sz="2000" i="1">
                            <a:effectLst/>
                            <a:latin typeface="Cambria Math" panose="02040503050406030204" pitchFamily="18" charset="0"/>
                            <a:ea typeface="Malgun Gothic" panose="020B0503020000020004" pitchFamily="34" charset="-127"/>
                          </a:rPr>
                          <m:t>1</m:t>
                        </m:r>
                      </m:num>
                      <m:den>
                        <m:r>
                          <a:rPr lang="nl-NL" sz="2000" i="1">
                            <a:effectLst/>
                            <a:latin typeface="Cambria Math" panose="02040503050406030204" pitchFamily="18" charset="0"/>
                            <a:ea typeface="Malgun Gothic" panose="020B0503020000020004" pitchFamily="34" charset="-127"/>
                          </a:rPr>
                          <m:t>𝑛</m:t>
                        </m:r>
                      </m:den>
                    </m:f>
                    <m:r>
                      <a:rPr lang="nl-NL" sz="2000" i="1">
                        <a:effectLst/>
                        <a:latin typeface="Cambria Math" panose="02040503050406030204" pitchFamily="18" charset="0"/>
                        <a:ea typeface="Malgun Gothic" panose="020B0503020000020004" pitchFamily="34" charset="-127"/>
                      </a:rPr>
                      <m:t>=0</m:t>
                    </m:r>
                  </m:oMath>
                </a14:m>
                <a:endParaRPr lang="en-US" sz="2000">
                  <a:effectLst/>
                  <a:latin typeface="+mn-lt"/>
                  <a:ea typeface="Calibri" panose="020F050202020403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07414" y="2215536"/>
                <a:ext cx="3986028" cy="804259"/>
              </a:xfrm>
              <a:prstGeom prst="rect">
                <a:avLst/>
              </a:prstGeom>
              <a:blipFill>
                <a:blip r:embed="rId5"/>
                <a:stretch>
                  <a:fillRect l="-917"/>
                </a:stretch>
              </a:blipFill>
            </p:spPr>
            <p:txBody>
              <a:bodyPr/>
              <a:lstStyle/>
              <a:p>
                <a:r>
                  <a:rPr lang="en-US">
                    <a:noFill/>
                  </a:rPr>
                  <a:t> </a:t>
                </a:r>
              </a:p>
            </p:txBody>
          </p:sp>
        </mc:Fallback>
      </mc:AlternateContent>
      <p:grpSp>
        <p:nvGrpSpPr>
          <p:cNvPr id="10" name="Google Shape;424;p35"/>
          <p:cNvGrpSpPr/>
          <p:nvPr/>
        </p:nvGrpSpPr>
        <p:grpSpPr>
          <a:xfrm rot="-899976">
            <a:off x="-58660" y="3473707"/>
            <a:ext cx="1151047" cy="1333855"/>
            <a:chOff x="863425" y="2507500"/>
            <a:chExt cx="471750" cy="505150"/>
          </a:xfrm>
        </p:grpSpPr>
        <p:sp>
          <p:nvSpPr>
            <p:cNvPr id="13"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36;p35"/>
          <p:cNvGrpSpPr/>
          <p:nvPr/>
        </p:nvGrpSpPr>
        <p:grpSpPr>
          <a:xfrm>
            <a:off x="8682694" y="1472957"/>
            <a:ext cx="629263" cy="795370"/>
            <a:chOff x="443025" y="893050"/>
            <a:chExt cx="445125" cy="504050"/>
          </a:xfrm>
        </p:grpSpPr>
        <p:sp>
          <p:nvSpPr>
            <p:cNvPr id="25"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18670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1" grpId="0"/>
      <p:bldP spid="4" grpId="0"/>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736510" y="4299269"/>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503773" y="468963"/>
            <a:ext cx="247054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ĐỊNH NGHĨA</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5" name="Group 4"/>
          <p:cNvGrpSpPr/>
          <p:nvPr/>
        </p:nvGrpSpPr>
        <p:grpSpPr>
          <a:xfrm>
            <a:off x="736510" y="1326125"/>
            <a:ext cx="7869157" cy="2697235"/>
            <a:chOff x="798003" y="1317922"/>
            <a:chExt cx="7869157" cy="2859900"/>
          </a:xfrm>
        </p:grpSpPr>
        <p:grpSp>
          <p:nvGrpSpPr>
            <p:cNvPr id="4" name="Group 3"/>
            <p:cNvGrpSpPr/>
            <p:nvPr/>
          </p:nvGrpSpPr>
          <p:grpSpPr>
            <a:xfrm>
              <a:off x="798003" y="1317922"/>
              <a:ext cx="7869157" cy="2859900"/>
              <a:chOff x="1329707" y="1322092"/>
              <a:chExt cx="3423939" cy="3233139"/>
            </a:xfrm>
          </p:grpSpPr>
          <p:sp>
            <p:nvSpPr>
              <p:cNvPr id="388" name="Google Shape;388;p32"/>
              <p:cNvSpPr/>
              <p:nvPr/>
            </p:nvSpPr>
            <p:spPr>
              <a:xfrm>
                <a:off x="1388846" y="1381231"/>
                <a:ext cx="3364800" cy="3174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3047067"/>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191205" y="1547870"/>
                  <a:ext cx="7047352" cy="2101601"/>
                </a:xfrm>
                <a:prstGeom prst="rect">
                  <a:avLst/>
                </a:prstGeom>
              </p:spPr>
              <p:txBody>
                <a:bodyPr wrap="square">
                  <a:spAutoFit/>
                </a:bodyPr>
                <a:lstStyle/>
                <a:p>
                  <a:pPr algn="just">
                    <a:lnSpc>
                      <a:spcPct val="150000"/>
                    </a:lnSpc>
                    <a:spcBef>
                      <a:spcPts val="100"/>
                    </a:spcBef>
                    <a:spcAft>
                      <a:spcPts val="100"/>
                    </a:spcAft>
                  </a:pPr>
                  <a:r>
                    <a:rPr lang="en-US" sz="2400" smtClean="0">
                      <a:latin typeface="+mn-lt"/>
                      <a:ea typeface="Calibri" panose="020F0502020204030204" pitchFamily="34" charset="0"/>
                      <a:cs typeface="Times New Roman" panose="02020603050405020304" pitchFamily="18" charset="0"/>
                    </a:rPr>
                    <a:t>Dãy số </a:t>
                  </a:r>
                  <a14:m>
                    <m:oMath xmlns:m="http://schemas.openxmlformats.org/officeDocument/2006/math">
                      <m:d>
                        <m:d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400">
                      <a:effectLst/>
                      <a:latin typeface="+mn-lt"/>
                      <a:ea typeface="Calibri" panose="020F0502020204030204" pitchFamily="34" charset="0"/>
                      <a:cs typeface="Times New Roman" panose="02020603050405020304" pitchFamily="18" charset="0"/>
                    </a:rPr>
                    <a:t> có giới hạn hữu hạn là </a:t>
                  </a:r>
                  <a14:m>
                    <m:oMath xmlns:m="http://schemas.openxmlformats.org/officeDocument/2006/math">
                      <m:r>
                        <a:rPr lang="en-US" sz="24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24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400">
                      <a:effectLst/>
                      <a:latin typeface="+mn-lt"/>
                      <a:ea typeface="Calibri" panose="020F0502020204030204" pitchFamily="34" charset="0"/>
                      <a:cs typeface="Times New Roman" panose="02020603050405020304" pitchFamily="18" charset="0"/>
                    </a:rPr>
                    <a:t> dần tới dương vô </a:t>
                  </a:r>
                  <a:r>
                    <a:rPr lang="en-US" sz="2400" smtClean="0">
                      <a:effectLst/>
                      <a:latin typeface="+mn-lt"/>
                      <a:ea typeface="Calibri" panose="020F0502020204030204" pitchFamily="34" charset="0"/>
                      <a:cs typeface="Times New Roman" panose="02020603050405020304" pitchFamily="18" charset="0"/>
                    </a:rPr>
                    <a:t>cực </a:t>
                  </a:r>
                  <a:r>
                    <a:rPr lang="en-US" sz="2400">
                      <a:effectLst/>
                      <a:latin typeface="+mn-lt"/>
                      <a:ea typeface="Calibri" panose="020F0502020204030204" pitchFamily="34" charset="0"/>
                      <a:cs typeface="Times New Roman" panose="02020603050405020304" pitchFamily="18" charset="0"/>
                    </a:rPr>
                    <a:t>nếu </a:t>
                  </a:r>
                  <a14:m>
                    <m:oMath xmlns:m="http://schemas.openxmlformats.org/officeDocument/2006/math">
                      <m:limLow>
                        <m:limLowPr>
                          <m:ctrlPr>
                            <a:rPr lang="en-US" sz="24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lim</m:t>
                          </m:r>
                        </m:e>
                        <m:lim>
                          <m:r>
                            <a:rPr lang="en-US" sz="2400" i="1">
                              <a:latin typeface="Cambria Math" panose="02040503050406030204" pitchFamily="18" charset="0"/>
                              <a:ea typeface="Calibri" panose="020F0502020204030204" pitchFamily="34" charset="0"/>
                              <a:cs typeface="Times New Roman" panose="02020603050405020304" pitchFamily="18" charset="0"/>
                            </a:rPr>
                            <m:t>𝑛</m:t>
                          </m:r>
                          <m:r>
                            <a:rPr lang="en-US" sz="2400" i="1">
                              <a:latin typeface="Cambria Math" panose="02040503050406030204" pitchFamily="18" charset="0"/>
                              <a:ea typeface="Calibri" panose="020F0502020204030204" pitchFamily="34" charset="0"/>
                              <a:cs typeface="Times New Roman" panose="02020603050405020304" pitchFamily="18" charset="0"/>
                            </a:rPr>
                            <m:t>→+∞</m:t>
                          </m:r>
                        </m:lim>
                      </m:limLow>
                      <m:d>
                        <m:d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2400">
                          <a:effectLst/>
                          <a:latin typeface="Cambria Math" panose="02040503050406030204" pitchFamily="18" charset="0"/>
                          <a:ea typeface="Calibri" panose="020F0502020204030204" pitchFamily="34" charset="0"/>
                          <a:cs typeface="Times New Roman" panose="02020603050405020304" pitchFamily="18" charset="0"/>
                        </a:rPr>
                        <m:t>=0</m:t>
                      </m:r>
                      <m:r>
                        <a:rPr lang="en-US" sz="2400" b="0" i="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400">
                      <a:effectLst/>
                      <a:latin typeface="+mn-lt"/>
                      <a:ea typeface="Calibri" panose="020F0502020204030204" pitchFamily="34" charset="0"/>
                      <a:cs typeface="Times New Roman" panose="02020603050405020304" pitchFamily="18" charset="0"/>
                    </a:rPr>
                    <a:t> </a:t>
                  </a:r>
                  <a:r>
                    <a:rPr lang="en-US" sz="2400" smtClean="0">
                      <a:effectLst/>
                      <a:latin typeface="+mn-lt"/>
                      <a:ea typeface="Calibri" panose="020F0502020204030204" pitchFamily="34" charset="0"/>
                      <a:cs typeface="Times New Roman" panose="02020603050405020304" pitchFamily="18" charset="0"/>
                    </a:rPr>
                    <a:t>kí hiệu </a:t>
                  </a:r>
                  <a14:m>
                    <m:oMath xmlns:m="http://schemas.openxmlformats.org/officeDocument/2006/math">
                      <m:func>
                        <m:func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4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400" i="1">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400">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24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91205" y="1547870"/>
                  <a:ext cx="7047352" cy="2101601"/>
                </a:xfrm>
                <a:prstGeom prst="rect">
                  <a:avLst/>
                </a:prstGeom>
                <a:blipFill>
                  <a:blip r:embed="rId3"/>
                  <a:stretch>
                    <a:fillRect l="-1298" r="-1384" b="-6462"/>
                  </a:stretch>
                </a:blipFill>
              </p:spPr>
              <p:txBody>
                <a:bodyPr/>
                <a:lstStyle/>
                <a:p>
                  <a:r>
                    <a:rPr lang="en-US">
                      <a:noFill/>
                    </a:rPr>
                    <a:t> </a:t>
                  </a:r>
                </a:p>
              </p:txBody>
            </p:sp>
          </mc:Fallback>
        </mc:AlternateContent>
      </p:grpSp>
      <p:sp>
        <p:nvSpPr>
          <p:cNvPr id="8" name="Right Arrow 7"/>
          <p:cNvSpPr/>
          <p:nvPr/>
        </p:nvSpPr>
        <p:spPr>
          <a:xfrm>
            <a:off x="470082" y="1611178"/>
            <a:ext cx="532856" cy="630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94214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wipe(left)">
                                      <p:cBhvr>
                                        <p:cTn id="17" dur="500"/>
                                        <p:tgtEl>
                                          <p:spTgt spid="391"/>
                                        </p:tgtEl>
                                      </p:cBhvr>
                                    </p:animEffect>
                                  </p:childTnLst>
                                </p:cTn>
                              </p:par>
                              <p:par>
                                <p:cTn id="18" presetID="2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73152" y="73151"/>
            <a:ext cx="8988552" cy="4992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7" name="TextBox 66"/>
              <p:cNvSpPr txBox="1"/>
              <p:nvPr/>
            </p:nvSpPr>
            <p:spPr>
              <a:xfrm>
                <a:off x="426532" y="60632"/>
                <a:ext cx="8332519" cy="725968"/>
              </a:xfrm>
              <a:prstGeom prst="rect">
                <a:avLst/>
              </a:prstGeom>
              <a:noFill/>
            </p:spPr>
            <p:txBody>
              <a:bodyPr wrap="square" rtlCol="0">
                <a:spAutoFit/>
              </a:bodyPr>
              <a:lstStyle/>
              <a:p>
                <a:pPr lvl="0" algn="just" defTabSz="457200">
                  <a:lnSpc>
                    <a:spcPct val="150000"/>
                  </a:lnSpc>
                  <a:buClrTx/>
                  <a:defRPr/>
                </a:pPr>
                <a:r>
                  <a:rPr lang="en" sz="2000" b="1">
                    <a:solidFill>
                      <a:srgbClr val="189AE2">
                        <a:lumMod val="50000"/>
                      </a:srgbClr>
                    </a:solidFill>
                    <a:highlight>
                      <a:srgbClr val="FFFFFF"/>
                    </a:highlight>
                    <a:cs typeface="Mukta"/>
                    <a:sym typeface="Mukta"/>
                  </a:rPr>
                  <a:t>Ví dụ 2</a:t>
                </a:r>
                <a:r>
                  <a:rPr lang="en" sz="2000" b="1" smtClean="0">
                    <a:solidFill>
                      <a:srgbClr val="189AE2">
                        <a:lumMod val="50000"/>
                      </a:srgbClr>
                    </a:solidFill>
                    <a:highlight>
                      <a:srgbClr val="FFFFFF"/>
                    </a:highlight>
                    <a:cs typeface="Mukta"/>
                    <a:sym typeface="Mukta"/>
                  </a:rPr>
                  <a:t>: </a:t>
                </a:r>
                <a:r>
                  <a:rPr kumimoji="0" lang="en-US" sz="1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Chứng</a:t>
                </a:r>
                <a:r>
                  <a:rPr kumimoji="0" lang="en-US" sz="19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minh rằng:  </a:t>
                </a:r>
                <a:r>
                  <a:rPr lang="en-US" sz="1900" kern="1200" noProof="0" smtClean="0">
                    <a:latin typeface="+mn-lt"/>
                    <a:ea typeface="+mn-ea"/>
                    <a:cs typeface="Arial" panose="020B0604020202020204" pitchFamily="34" charset="0"/>
                  </a:rPr>
                  <a:t>a) </a:t>
                </a:r>
                <a14:m>
                  <m:oMath xmlns:m="http://schemas.openxmlformats.org/officeDocument/2006/math">
                    <m:func>
                      <m:funcPr>
                        <m:ctrlPr>
                          <a:rPr lang="en-US" sz="1900" b="0" i="1" kern="1200" noProof="0" smtClean="0">
                            <a:latin typeface="Cambria Math" panose="02040503050406030204" pitchFamily="18" charset="0"/>
                            <a:ea typeface="+mn-ea"/>
                            <a:cs typeface="Arial" panose="020B0604020202020204" pitchFamily="34" charset="0"/>
                          </a:rPr>
                        </m:ctrlPr>
                      </m:funcPr>
                      <m:fName>
                        <m:r>
                          <m:rPr>
                            <m:sty m:val="p"/>
                          </m:rPr>
                          <a:rPr lang="en-US" sz="1900" b="0" i="0" kern="1200" noProof="0" smtClean="0">
                            <a:latin typeface="Cambria Math" panose="02040503050406030204" pitchFamily="18" charset="0"/>
                            <a:ea typeface="+mn-ea"/>
                            <a:cs typeface="Arial" panose="020B0604020202020204" pitchFamily="34" charset="0"/>
                          </a:rPr>
                          <m:t>lim</m:t>
                        </m:r>
                      </m:fName>
                      <m:e>
                        <m:r>
                          <a:rPr lang="en-US" sz="1900" b="0" i="1" kern="1200" noProof="0" smtClean="0">
                            <a:latin typeface="Cambria Math" panose="02040503050406030204" pitchFamily="18" charset="0"/>
                            <a:ea typeface="+mn-ea"/>
                            <a:cs typeface="Arial" panose="020B0604020202020204" pitchFamily="34" charset="0"/>
                          </a:rPr>
                          <m:t>𝑐</m:t>
                        </m:r>
                      </m:e>
                    </m:func>
                    <m:r>
                      <a:rPr lang="en-US" sz="1900" b="0" i="1" kern="1200" noProof="0" smtClean="0">
                        <a:latin typeface="Cambria Math" panose="02040503050406030204" pitchFamily="18" charset="0"/>
                        <a:ea typeface="+mn-ea"/>
                        <a:cs typeface="Arial" panose="020B0604020202020204" pitchFamily="34" charset="0"/>
                      </a:rPr>
                      <m:t>=</m:t>
                    </m:r>
                    <m:r>
                      <a:rPr lang="en-US" sz="1900" b="0" i="1" kern="1200" noProof="0" smtClean="0">
                        <a:latin typeface="Cambria Math" panose="02040503050406030204" pitchFamily="18" charset="0"/>
                        <a:ea typeface="+mn-ea"/>
                        <a:cs typeface="Arial" panose="020B0604020202020204" pitchFamily="34" charset="0"/>
                      </a:rPr>
                      <m:t>𝑐</m:t>
                    </m:r>
                  </m:oMath>
                </a14:m>
                <a:r>
                  <a:rPr kumimoji="0" lang="en-US" sz="1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 với</a:t>
                </a:r>
                <a:r>
                  <a:rPr kumimoji="0" lang="en-US" sz="19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c là hằng số;	 b) </a:t>
                </a:r>
                <a14:m>
                  <m:oMath xmlns:m="http://schemas.openxmlformats.org/officeDocument/2006/math">
                    <m:r>
                      <a:rPr lang="en-US" sz="1900" b="0" i="1" smtClean="0">
                        <a:latin typeface="Cambria Math" panose="02040503050406030204" pitchFamily="18" charset="0"/>
                        <a:ea typeface="Dotum" panose="020B0600000101010101" pitchFamily="34" charset="-127"/>
                      </a:rPr>
                      <m:t>𝑙𝑖𝑚</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b="0" i="1" smtClean="0">
                            <a:latin typeface="Cambria Math" panose="02040503050406030204" pitchFamily="18" charset="0"/>
                            <a:ea typeface="Dotum" panose="020B0600000101010101" pitchFamily="34" charset="-127"/>
                            <a:cs typeface="Times New Roman" panose="02020603050405020304" pitchFamily="18" charset="0"/>
                          </a:rPr>
                          <m:t>6</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𝑛</m:t>
                        </m:r>
                        <m:r>
                          <a:rPr lang="en-US" sz="1900" b="0" i="1" smtClean="0">
                            <a:latin typeface="Cambria Math" panose="02040503050406030204" pitchFamily="18" charset="0"/>
                            <a:ea typeface="Dotum" panose="020B0600000101010101" pitchFamily="34" charset="-127"/>
                            <a:cs typeface="Times New Roman" panose="02020603050405020304" pitchFamily="18" charset="0"/>
                          </a:rPr>
                          <m:t>+1</m:t>
                        </m:r>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𝑛</m:t>
                        </m:r>
                      </m:den>
                    </m:f>
                    <m:r>
                      <a:rPr lang="en-US" sz="1900" b="0" i="0" smtClean="0">
                        <a:latin typeface="Cambria Math" panose="02040503050406030204" pitchFamily="18" charset="0"/>
                        <a:ea typeface="Dotum" panose="020B0600000101010101" pitchFamily="34" charset="-127"/>
                        <a:cs typeface="Times New Roman" panose="02020603050405020304" pitchFamily="18" charset="0"/>
                      </a:rPr>
                      <m:t>=6.</m:t>
                    </m:r>
                  </m:oMath>
                </a14:m>
                <a:r>
                  <a:rPr lang="en-US" sz="1900" kern="1200" smtClean="0">
                    <a:latin typeface="+mn-lt"/>
                    <a:ea typeface="+mn-ea"/>
                    <a:cs typeface="Arial" panose="020B0604020202020204" pitchFamily="34" charset="0"/>
                  </a:rPr>
                  <a:t> </a:t>
                </a:r>
              </a:p>
            </p:txBody>
          </p:sp>
        </mc:Choice>
        <mc:Fallback xmlns="">
          <p:sp>
            <p:nvSpPr>
              <p:cNvPr id="67" name="TextBox 66"/>
              <p:cNvSpPr txBox="1">
                <a:spLocks noRot="1" noChangeAspect="1" noMove="1" noResize="1" noEditPoints="1" noAdjustHandles="1" noChangeArrowheads="1" noChangeShapeType="1" noTextEdit="1"/>
              </p:cNvSpPr>
              <p:nvPr/>
            </p:nvSpPr>
            <p:spPr>
              <a:xfrm>
                <a:off x="426532" y="60632"/>
                <a:ext cx="8332519" cy="725968"/>
              </a:xfrm>
              <a:prstGeom prst="rect">
                <a:avLst/>
              </a:prstGeom>
              <a:blipFill>
                <a:blip r:embed="rId2"/>
                <a:stretch>
                  <a:fillRect l="-805"/>
                </a:stretch>
              </a:blipFill>
            </p:spPr>
            <p:txBody>
              <a:bodyPr/>
              <a:lstStyle/>
              <a:p>
                <a:r>
                  <a:rPr lang="en-US">
                    <a:noFill/>
                  </a:rPr>
                  <a:t> </a:t>
                </a:r>
              </a:p>
            </p:txBody>
          </p:sp>
        </mc:Fallback>
      </mc:AlternateContent>
      <p:sp>
        <p:nvSpPr>
          <p:cNvPr id="68" name="Rectangle 67"/>
          <p:cNvSpPr/>
          <p:nvPr/>
        </p:nvSpPr>
        <p:spPr>
          <a:xfrm>
            <a:off x="4224661" y="73889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434681" y="1096753"/>
                <a:ext cx="8224685" cy="969496"/>
              </a:xfrm>
              <a:prstGeom prst="rect">
                <a:avLst/>
              </a:prstGeom>
            </p:spPr>
            <p:txBody>
              <a:bodyPr wrap="square">
                <a:spAutoFit/>
              </a:bodyPr>
              <a:lstStyle/>
              <a:p>
                <a:pPr lvl="0" algn="just">
                  <a:lnSpc>
                    <a:spcPct val="150000"/>
                  </a:lnSpc>
                  <a:spcBef>
                    <a:spcPts val="600"/>
                  </a:spcBef>
                  <a:spcAft>
                    <a:spcPts val="800"/>
                  </a:spcAft>
                </a:pPr>
                <a:r>
                  <a:rPr lang="pt-BR" sz="1900" smtClean="0">
                    <a:latin typeface="+mn-lt"/>
                    <a:ea typeface="Dotum" panose="020B0600000101010101" pitchFamily="34" charset="-127"/>
                    <a:cs typeface="Times New Roman" panose="02020603050405020304" pitchFamily="18" charset="0"/>
                  </a:rPr>
                  <a:t>a) Do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d>
                          <m:dPr>
                            <m:ctrlPr>
                              <a:rPr lang="en-US" sz="1900" i="1" kern="1200" smtClean="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𝑐</m:t>
                            </m:r>
                            <m:r>
                              <a:rPr lang="en-US" sz="1900" b="0" i="1" kern="1200" smtClean="0">
                                <a:latin typeface="Cambria Math" panose="02040503050406030204" pitchFamily="18" charset="0"/>
                                <a:cs typeface="Arial" panose="020B0604020202020204" pitchFamily="34" charset="0"/>
                              </a:rPr>
                              <m:t>−</m:t>
                            </m:r>
                            <m:r>
                              <a:rPr lang="en-US" sz="1900" b="0" i="1" kern="1200" smtClean="0">
                                <a:latin typeface="Cambria Math" panose="02040503050406030204" pitchFamily="18" charset="0"/>
                                <a:cs typeface="Arial" panose="020B0604020202020204" pitchFamily="34" charset="0"/>
                              </a:rPr>
                              <m:t>𝑐</m:t>
                            </m:r>
                          </m:e>
                        </m:d>
                      </m:e>
                    </m:func>
                    <m:r>
                      <a:rPr lang="en-US" sz="1900" i="1" kern="120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r>
                          <a:rPr lang="en-US" sz="1900" b="0" i="1" kern="1200" smtClean="0">
                            <a:latin typeface="Cambria Math" panose="02040503050406030204" pitchFamily="18" charset="0"/>
                            <a:cs typeface="Arial" panose="020B0604020202020204" pitchFamily="34" charset="0"/>
                          </a:rPr>
                          <m:t>0</m:t>
                        </m:r>
                      </m:e>
                    </m:func>
                    <m:r>
                      <a:rPr lang="en-US" sz="1900" b="0" i="1" kern="1200" smtClean="0">
                        <a:latin typeface="Cambria Math" panose="02040503050406030204" pitchFamily="18" charset="0"/>
                        <a:cs typeface="Arial" panose="020B0604020202020204" pitchFamily="34" charset="0"/>
                      </a:rPr>
                      <m:t>=0</m:t>
                    </m:r>
                  </m:oMath>
                </a14:m>
                <a:r>
                  <a:rPr lang="pt-BR" sz="1900" smtClean="0">
                    <a:latin typeface="+mn-lt"/>
                    <a:ea typeface="Dotum" panose="020B0600000101010101" pitchFamily="34" charset="-127"/>
                    <a:cs typeface="Times New Roman" panose="02020603050405020304" pitchFamily="18" charset="0"/>
                  </a:rPr>
                  <a:t> nên theo định nghĩa về dãy số có giới hạn hữu hạn, ta có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r>
                          <a:rPr lang="en-US" sz="1900" i="1" kern="1200">
                            <a:latin typeface="Cambria Math" panose="02040503050406030204" pitchFamily="18" charset="0"/>
                            <a:cs typeface="Arial" panose="020B0604020202020204" pitchFamily="34" charset="0"/>
                          </a:rPr>
                          <m:t>𝑐</m:t>
                        </m:r>
                      </m:e>
                    </m:func>
                    <m:r>
                      <a:rPr lang="en-US" sz="1900" i="1" kern="1200">
                        <a:latin typeface="Cambria Math" panose="02040503050406030204" pitchFamily="18" charset="0"/>
                        <a:cs typeface="Arial" panose="020B0604020202020204" pitchFamily="34" charset="0"/>
                      </a:rPr>
                      <m:t>=</m:t>
                    </m:r>
                    <m:r>
                      <a:rPr lang="en-US" sz="1900" i="1" kern="1200">
                        <a:latin typeface="Cambria Math" panose="02040503050406030204" pitchFamily="18" charset="0"/>
                        <a:cs typeface="Arial" panose="020B0604020202020204" pitchFamily="34" charset="0"/>
                      </a:rPr>
                      <m:t>𝑐</m:t>
                    </m:r>
                  </m:oMath>
                </a14:m>
                <a:r>
                  <a:rPr lang="pt-BR" sz="1900" smtClean="0">
                    <a:latin typeface="+mn-lt"/>
                    <a:ea typeface="Dotum" panose="020B0600000101010101" pitchFamily="34" charset="-127"/>
                    <a:cs typeface="Times New Roman" panose="02020603050405020304" pitchFamily="18" charset="0"/>
                  </a:rPr>
                  <a:t>.  </a:t>
                </a:r>
                <a:endParaRPr lang="en-US" sz="19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4681" y="1096753"/>
                <a:ext cx="8224685" cy="969496"/>
              </a:xfrm>
              <a:prstGeom prst="rect">
                <a:avLst/>
              </a:prstGeom>
              <a:blipFill>
                <a:blip r:embed="rId3"/>
                <a:stretch>
                  <a:fillRect l="-667" r="-741" b="-4403"/>
                </a:stretch>
              </a:blipFill>
            </p:spPr>
            <p:txBody>
              <a:bodyPr/>
              <a:lstStyle/>
              <a:p>
                <a:r>
                  <a:rPr lang="en-US">
                    <a:noFill/>
                  </a:rPr>
                  <a:t> </a:t>
                </a:r>
              </a:p>
            </p:txBody>
          </p:sp>
        </mc:Fallback>
      </mc:AlternateContent>
      <p:cxnSp>
        <p:nvCxnSpPr>
          <p:cNvPr id="13" name="Straight Connector 12"/>
          <p:cNvCxnSpPr/>
          <p:nvPr/>
        </p:nvCxnSpPr>
        <p:spPr>
          <a:xfrm flipV="1">
            <a:off x="182879" y="2833598"/>
            <a:ext cx="8732520" cy="3900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2113939" y="3024310"/>
                <a:ext cx="6810604" cy="1977464"/>
              </a:xfrm>
              <a:prstGeom prst="rect">
                <a:avLst/>
              </a:prstGeom>
            </p:spPr>
            <p:txBody>
              <a:bodyPr wrap="square">
                <a:spAutoFit/>
              </a:bodyPr>
              <a:lstStyle/>
              <a:p>
                <a:pPr algn="just">
                  <a:lnSpc>
                    <a:spcPct val="150000"/>
                  </a:lnSpc>
                </a:pPr>
                <a:r>
                  <a:rPr lang="vi-VN" sz="2000" b="1" i="1" u="sng" smtClean="0">
                    <a:solidFill>
                      <a:schemeClr val="bg1">
                        <a:lumMod val="75000"/>
                      </a:schemeClr>
                    </a:solidFill>
                    <a:latin typeface="+mn-lt"/>
                    <a:ea typeface="Dotum" panose="020B0600000101010101" pitchFamily="34" charset="-127"/>
                  </a:rPr>
                  <a:t>Chú ý</a:t>
                </a:r>
                <a:endParaRPr lang="en-US" sz="2000" i="1" u="sng">
                  <a:solidFill>
                    <a:schemeClr val="bg1">
                      <a:lumMod val="75000"/>
                    </a:schemeClr>
                  </a:solidFill>
                  <a:effectLst/>
                  <a:latin typeface="+mn-lt"/>
                  <a:ea typeface="Times New Roman" panose="02020603050405020304" pitchFamily="18" charset="0"/>
                </a:endParaRPr>
              </a:p>
              <a:p>
                <a:pPr marL="373380" marR="30480" indent="-342900" algn="just">
                  <a:lnSpc>
                    <a:spcPct val="150000"/>
                  </a:lnSpc>
                  <a:spcBef>
                    <a:spcPts val="100"/>
                  </a:spcBef>
                  <a:spcAft>
                    <a:spcPts val="100"/>
                  </a:spcAft>
                  <a:buFontTx/>
                  <a:buChar char="-"/>
                </a:pPr>
                <a:r>
                  <a:rPr lang="nl-NL" sz="1900" smtClean="0">
                    <a:latin typeface="+mn-lt"/>
                    <a:ea typeface="Malgun Gothic" panose="020B0503020000020004" pitchFamily="34" charset="-127"/>
                  </a:rPr>
                  <a:t>Một </a:t>
                </a:r>
                <a:r>
                  <a:rPr lang="nl-NL" sz="1900">
                    <a:latin typeface="+mn-lt"/>
                    <a:ea typeface="Malgun Gothic" panose="020B0503020000020004" pitchFamily="34" charset="-127"/>
                  </a:rPr>
                  <a:t>dãy số có giới hạn thì giới hạn đó là duy </a:t>
                </a:r>
                <a:r>
                  <a:rPr lang="nl-NL" sz="1900" smtClean="0">
                    <a:latin typeface="+mn-lt"/>
                    <a:ea typeface="Malgun Gothic" panose="020B0503020000020004" pitchFamily="34" charset="-127"/>
                  </a:rPr>
                  <a:t>nhất.</a:t>
                </a:r>
                <a:endParaRPr lang="en-US" sz="1900" smtClean="0">
                  <a:latin typeface="+mn-lt"/>
                  <a:ea typeface="Calibri" panose="020F0502020204030204" pitchFamily="34" charset="0"/>
                </a:endParaRPr>
              </a:p>
              <a:p>
                <a:pPr marL="373380" marR="30480" indent="-342900" algn="just">
                  <a:lnSpc>
                    <a:spcPct val="150000"/>
                  </a:lnSpc>
                  <a:spcBef>
                    <a:spcPts val="100"/>
                  </a:spcBef>
                  <a:spcAft>
                    <a:spcPts val="100"/>
                  </a:spcAft>
                  <a:buFontTx/>
                  <a:buChar char="-"/>
                </a:pPr>
                <a:r>
                  <a:rPr lang="nl-NL" sz="1900" smtClean="0">
                    <a:effectLst/>
                    <a:latin typeface="+mn-lt"/>
                    <a:ea typeface="Malgun Gothic" panose="020B0503020000020004" pitchFamily="34" charset="-127"/>
                  </a:rPr>
                  <a:t>Không </a:t>
                </a:r>
                <a:r>
                  <a:rPr lang="nl-NL" sz="1900">
                    <a:effectLst/>
                    <a:latin typeface="+mn-lt"/>
                    <a:ea typeface="Malgun Gothic" panose="020B0503020000020004" pitchFamily="34" charset="-127"/>
                  </a:rPr>
                  <a:t>phải dãy số nào cũng có giới hạn, chẳng hạn như dãy số </a:t>
                </a:r>
                <a14:m>
                  <m:oMath xmlns:m="http://schemas.openxmlformats.org/officeDocument/2006/math">
                    <m:d>
                      <m:dPr>
                        <m:ctrlPr>
                          <a:rPr lang="en-US" sz="1900" i="1">
                            <a:effectLst/>
                            <a:latin typeface="Cambria Math" panose="02040503050406030204" pitchFamily="18" charset="0"/>
                            <a:ea typeface="Malgun Gothic" panose="020B0503020000020004" pitchFamily="34" charset="-127"/>
                          </a:rPr>
                        </m:ctrlPr>
                      </m:dPr>
                      <m:e>
                        <m:sSub>
                          <m:sSubPr>
                            <m:ctrlPr>
                              <a:rPr lang="en-US" sz="1900" i="1">
                                <a:effectLst/>
                                <a:latin typeface="Cambria Math" panose="02040503050406030204" pitchFamily="18" charset="0"/>
                                <a:ea typeface="Malgun Gothic" panose="020B0503020000020004" pitchFamily="34" charset="-127"/>
                              </a:rPr>
                            </m:ctrlPr>
                          </m:sSubPr>
                          <m:e>
                            <m:r>
                              <a:rPr lang="nl-NL" sz="1900" i="1">
                                <a:effectLst/>
                                <a:latin typeface="Cambria Math" panose="02040503050406030204" pitchFamily="18" charset="0"/>
                                <a:ea typeface="Malgun Gothic" panose="020B0503020000020004" pitchFamily="34" charset="-127"/>
                              </a:rPr>
                              <m:t>𝑢</m:t>
                            </m:r>
                          </m:e>
                          <m:sub>
                            <m:r>
                              <a:rPr lang="nl-NL" sz="1900" i="1">
                                <a:effectLst/>
                                <a:latin typeface="Cambria Math" panose="02040503050406030204" pitchFamily="18" charset="0"/>
                                <a:ea typeface="Malgun Gothic" panose="020B0503020000020004" pitchFamily="34" charset="-127"/>
                              </a:rPr>
                              <m:t>𝑛</m:t>
                            </m:r>
                          </m:sub>
                        </m:sSub>
                      </m:e>
                    </m:d>
                  </m:oMath>
                </a14:m>
                <a:r>
                  <a:rPr lang="nl-NL" sz="1900">
                    <a:effectLst/>
                    <a:latin typeface="+mn-lt"/>
                    <a:ea typeface="Malgun Gothic" panose="020B0503020000020004" pitchFamily="34" charset="-127"/>
                  </a:rPr>
                  <a:t> với </a:t>
                </a:r>
                <a14:m>
                  <m:oMath xmlns:m="http://schemas.openxmlformats.org/officeDocument/2006/math">
                    <m:sSub>
                      <m:sSubPr>
                        <m:ctrlPr>
                          <a:rPr lang="en-US" sz="1900" i="1">
                            <a:effectLst/>
                            <a:latin typeface="Cambria Math" panose="02040503050406030204" pitchFamily="18" charset="0"/>
                            <a:ea typeface="Malgun Gothic" panose="020B0503020000020004" pitchFamily="34" charset="-127"/>
                          </a:rPr>
                        </m:ctrlPr>
                      </m:sSubPr>
                      <m:e>
                        <m:r>
                          <a:rPr lang="nl-NL" sz="1900" i="1">
                            <a:effectLst/>
                            <a:latin typeface="Cambria Math" panose="02040503050406030204" pitchFamily="18" charset="0"/>
                            <a:ea typeface="Malgun Gothic" panose="020B0503020000020004" pitchFamily="34" charset="-127"/>
                          </a:rPr>
                          <m:t>𝑢</m:t>
                        </m:r>
                      </m:e>
                      <m:sub>
                        <m:r>
                          <a:rPr lang="nl-NL" sz="1900" i="1">
                            <a:effectLst/>
                            <a:latin typeface="Cambria Math" panose="02040503050406030204" pitchFamily="18" charset="0"/>
                            <a:ea typeface="Malgun Gothic" panose="020B0503020000020004" pitchFamily="34" charset="-127"/>
                          </a:rPr>
                          <m:t>𝑛</m:t>
                        </m:r>
                      </m:sub>
                    </m:sSub>
                    <m:r>
                      <a:rPr lang="nl-NL" sz="1900" i="1">
                        <a:effectLst/>
                        <a:latin typeface="Cambria Math" panose="02040503050406030204" pitchFamily="18" charset="0"/>
                        <a:ea typeface="Malgun Gothic" panose="020B0503020000020004" pitchFamily="34" charset="-127"/>
                      </a:rPr>
                      <m:t>=</m:t>
                    </m:r>
                    <m:sSup>
                      <m:sSupPr>
                        <m:ctrlPr>
                          <a:rPr lang="en-US" sz="1900" i="1">
                            <a:effectLst/>
                            <a:latin typeface="Cambria Math" panose="02040503050406030204" pitchFamily="18" charset="0"/>
                            <a:ea typeface="Malgun Gothic" panose="020B0503020000020004" pitchFamily="34" charset="-127"/>
                          </a:rPr>
                        </m:ctrlPr>
                      </m:sSupPr>
                      <m:e>
                        <m:d>
                          <m:dPr>
                            <m:ctrlPr>
                              <a:rPr lang="en-US" sz="1900" i="1">
                                <a:effectLst/>
                                <a:latin typeface="Cambria Math" panose="02040503050406030204" pitchFamily="18" charset="0"/>
                                <a:ea typeface="Malgun Gothic" panose="020B0503020000020004" pitchFamily="34" charset="-127"/>
                              </a:rPr>
                            </m:ctrlPr>
                          </m:dPr>
                          <m:e>
                            <m:r>
                              <a:rPr lang="nl-NL" sz="1900" i="1">
                                <a:effectLst/>
                                <a:latin typeface="Cambria Math" panose="02040503050406030204" pitchFamily="18" charset="0"/>
                                <a:ea typeface="Malgun Gothic" panose="020B0503020000020004" pitchFamily="34" charset="-127"/>
                              </a:rPr>
                              <m:t>−1</m:t>
                            </m:r>
                          </m:e>
                        </m:d>
                      </m:e>
                      <m:sup>
                        <m:r>
                          <a:rPr lang="nl-NL" sz="1900" i="1">
                            <a:effectLst/>
                            <a:latin typeface="Cambria Math" panose="02040503050406030204" pitchFamily="18" charset="0"/>
                            <a:ea typeface="Malgun Gothic" panose="020B0503020000020004" pitchFamily="34" charset="-127"/>
                          </a:rPr>
                          <m:t>𝑛</m:t>
                        </m:r>
                      </m:sup>
                    </m:sSup>
                  </m:oMath>
                </a14:m>
                <a:r>
                  <a:rPr lang="nl-NL" sz="1900">
                    <a:effectLst/>
                    <a:latin typeface="+mn-lt"/>
                    <a:ea typeface="Malgun Gothic" panose="020B0503020000020004" pitchFamily="34" charset="-127"/>
                  </a:rPr>
                  <a:t>.</a:t>
                </a:r>
                <a:endParaRPr lang="en-US" sz="1900">
                  <a:effectLst/>
                  <a:latin typeface="+mn-lt"/>
                  <a:ea typeface="Calibri" panose="020F050202020403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113939" y="3024310"/>
                <a:ext cx="6810604" cy="1977464"/>
              </a:xfrm>
              <a:prstGeom prst="rect">
                <a:avLst/>
              </a:prstGeom>
              <a:blipFill>
                <a:blip r:embed="rId4"/>
                <a:stretch>
                  <a:fillRect l="-985" r="-358"/>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a:off x="895523" y="3285444"/>
            <a:ext cx="853247" cy="126793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434681" y="1987788"/>
                <a:ext cx="5510163" cy="694101"/>
              </a:xfrm>
              <a:prstGeom prst="rect">
                <a:avLst/>
              </a:prstGeom>
            </p:spPr>
            <p:txBody>
              <a:bodyPr wrap="none">
                <a:spAutoFit/>
              </a:bodyPr>
              <a:lstStyle/>
              <a:p>
                <a:pPr algn="just">
                  <a:lnSpc>
                    <a:spcPct val="150000"/>
                  </a:lnSpc>
                  <a:spcBef>
                    <a:spcPts val="600"/>
                  </a:spcBef>
                  <a:spcAft>
                    <a:spcPts val="800"/>
                  </a:spcAft>
                </a:pPr>
                <a:r>
                  <a:rPr lang="pt-BR" sz="1900" smtClean="0">
                    <a:ea typeface="Dotum" panose="020B0600000101010101" pitchFamily="34" charset="-127"/>
                    <a:cs typeface="Times New Roman" panose="02020603050405020304" pitchFamily="18" charset="0"/>
                  </a:rPr>
                  <a:t>b) Do </a:t>
                </a:r>
                <a14:m>
                  <m:oMath xmlns:m="http://schemas.openxmlformats.org/officeDocument/2006/math">
                    <m:r>
                      <m:rPr>
                        <m:sty m:val="p"/>
                      </m:rPr>
                      <a:rPr lang="en-US" sz="1900" i="0">
                        <a:latin typeface="Cambria Math" panose="02040503050406030204" pitchFamily="18" charset="0"/>
                        <a:ea typeface="Dotum" panose="020B0600000101010101" pitchFamily="34" charset="-127"/>
                      </a:rPr>
                      <m:t>lim</m:t>
                    </m:r>
                    <m:r>
                      <a:rPr lang="en-US" sz="1900" b="0" i="1" smtClean="0">
                        <a:latin typeface="Cambria Math" panose="02040503050406030204" pitchFamily="18" charset="0"/>
                        <a:ea typeface="Dotum" panose="020B0600000101010101" pitchFamily="34" charset="-127"/>
                      </a:rPr>
                      <m:t>⁡</m:t>
                    </m:r>
                    <m:d>
                      <m:dPr>
                        <m:ctrlPr>
                          <a:rPr lang="en-US" sz="1900" b="0" i="1" smtClean="0">
                            <a:latin typeface="Cambria Math" panose="02040503050406030204" pitchFamily="18" charset="0"/>
                            <a:ea typeface="Dotum" panose="020B0600000101010101" pitchFamily="34" charset="-127"/>
                          </a:rPr>
                        </m:ctrlPr>
                      </m:dPr>
                      <m:e>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6</m:t>
                            </m:r>
                            <m:r>
                              <a:rPr lang="en-US" sz="1900" i="1">
                                <a:latin typeface="Cambria Math" panose="02040503050406030204" pitchFamily="18" charset="0"/>
                                <a:ea typeface="Dotum" panose="020B0600000101010101" pitchFamily="34" charset="-127"/>
                                <a:cs typeface="Times New Roman" panose="02020603050405020304" pitchFamily="18" charset="0"/>
                              </a:rPr>
                              <m:t>𝑛</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𝑛</m:t>
                            </m:r>
                          </m:den>
                        </m:f>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r>
                          <a:rPr lang="en-US" sz="1900">
                            <a:latin typeface="Cambria Math" panose="02040503050406030204" pitchFamily="18" charset="0"/>
                            <a:ea typeface="Dotum" panose="020B0600000101010101" pitchFamily="34" charset="-127"/>
                            <a:cs typeface="Times New Roman" panose="02020603050405020304" pitchFamily="18" charset="0"/>
                          </a:rPr>
                          <m:t>6</m:t>
                        </m:r>
                      </m:e>
                    </m:d>
                    <m:r>
                      <a:rPr lang="en-US" sz="1900" i="1" kern="120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1</m:t>
                            </m:r>
                          </m:num>
                          <m:den>
                            <m:r>
                              <a:rPr lang="en-US" sz="1900" b="0" i="1" kern="1200" smtClean="0">
                                <a:latin typeface="Cambria Math" panose="02040503050406030204" pitchFamily="18" charset="0"/>
                                <a:cs typeface="Arial" panose="020B0604020202020204" pitchFamily="34" charset="0"/>
                              </a:rPr>
                              <m:t>𝑛</m:t>
                            </m:r>
                          </m:den>
                        </m:f>
                      </m:e>
                    </m:func>
                    <m:r>
                      <a:rPr lang="en-US" sz="1900" b="0" i="1" kern="1200" smtClean="0">
                        <a:latin typeface="Cambria Math" panose="02040503050406030204" pitchFamily="18" charset="0"/>
                        <a:cs typeface="Arial" panose="020B0604020202020204" pitchFamily="34" charset="0"/>
                      </a:rPr>
                      <m:t>=0</m:t>
                    </m:r>
                  </m:oMath>
                </a14:m>
                <a:r>
                  <a:rPr lang="pt-BR" sz="1900" smtClean="0">
                    <a:ea typeface="Dotum" panose="020B0600000101010101" pitchFamily="34" charset="-127"/>
                    <a:cs typeface="Times New Roman" panose="02020603050405020304" pitchFamily="18" charset="0"/>
                  </a:rPr>
                  <a:t> nên </a:t>
                </a:r>
                <a14:m>
                  <m:oMath xmlns:m="http://schemas.openxmlformats.org/officeDocument/2006/math">
                    <m:r>
                      <a:rPr lang="en-US" sz="1900" i="1">
                        <a:latin typeface="Cambria Math" panose="02040503050406030204" pitchFamily="18" charset="0"/>
                        <a:ea typeface="Dotum" panose="020B0600000101010101" pitchFamily="34" charset="-127"/>
                      </a:rPr>
                      <m:t>𝑙𝑖𝑚</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6</m:t>
                        </m:r>
                        <m:r>
                          <a:rPr lang="en-US" sz="1900" i="1">
                            <a:latin typeface="Cambria Math" panose="02040503050406030204" pitchFamily="18" charset="0"/>
                            <a:ea typeface="Dotum" panose="020B0600000101010101" pitchFamily="34" charset="-127"/>
                            <a:cs typeface="Times New Roman" panose="02020603050405020304" pitchFamily="18" charset="0"/>
                          </a:rPr>
                          <m:t>𝑛</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𝑛</m:t>
                        </m:r>
                      </m:den>
                    </m:f>
                    <m:r>
                      <a:rPr lang="en-US" sz="1900">
                        <a:latin typeface="Cambria Math" panose="02040503050406030204" pitchFamily="18" charset="0"/>
                        <a:ea typeface="Dotum" panose="020B0600000101010101" pitchFamily="34" charset="-127"/>
                        <a:cs typeface="Times New Roman" panose="02020603050405020304" pitchFamily="18" charset="0"/>
                      </a:rPr>
                      <m:t>=6</m:t>
                    </m:r>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34681" y="1987788"/>
                <a:ext cx="5510163" cy="694101"/>
              </a:xfrm>
              <a:prstGeom prst="rect">
                <a:avLst/>
              </a:prstGeom>
              <a:blipFill>
                <a:blip r:embed="rId6"/>
                <a:stretch>
                  <a:fillRect l="-996" b="-2632"/>
                </a:stretch>
              </a:blipFill>
            </p:spPr>
            <p:txBody>
              <a:bodyPr/>
              <a:lstStyle/>
              <a:p>
                <a:r>
                  <a:rPr lang="en-US">
                    <a:noFill/>
                  </a:rPr>
                  <a:t> </a:t>
                </a:r>
              </a:p>
            </p:txBody>
          </p:sp>
        </mc:Fallback>
      </mc:AlternateContent>
    </p:spTree>
    <p:extLst>
      <p:ext uri="{BB962C8B-B14F-4D97-AF65-F5344CB8AC3E}">
        <p14:creationId xmlns:p14="http://schemas.microsoft.com/office/powerpoint/2010/main" val="115261546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randombar(horizont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7" grpId="0"/>
      <p:bldP spid="20"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1135166" y="411707"/>
            <a:ext cx="252163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2</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p:cNvPicPr>
            <a:picLocks noChangeAspect="1"/>
          </p:cNvPicPr>
          <p:nvPr/>
        </p:nvPicPr>
        <p:blipFill>
          <a:blip r:embed="rId3"/>
          <a:stretch>
            <a:fillRect/>
          </a:stretch>
        </p:blipFill>
        <p:spPr>
          <a:xfrm rot="20000267">
            <a:off x="301137" y="711897"/>
            <a:ext cx="592050" cy="888075"/>
          </a:xfrm>
          <a:prstGeom prst="rect">
            <a:avLst/>
          </a:prstGeom>
        </p:spPr>
      </p:pic>
      <p:pic>
        <p:nvPicPr>
          <p:cNvPr id="13" name="Picture 12"/>
          <p:cNvPicPr>
            <a:picLocks noChangeAspect="1"/>
          </p:cNvPicPr>
          <p:nvPr/>
        </p:nvPicPr>
        <p:blipFill>
          <a:blip r:embed="rId4"/>
          <a:stretch>
            <a:fillRect/>
          </a:stretch>
        </p:blipFill>
        <p:spPr>
          <a:xfrm>
            <a:off x="8216034" y="4255860"/>
            <a:ext cx="790949" cy="710293"/>
          </a:xfrm>
          <a:prstGeom prst="rect">
            <a:avLst/>
          </a:prstGeom>
        </p:spPr>
      </p:pic>
      <p:sp>
        <p:nvSpPr>
          <p:cNvPr id="12" name="Rectangle 11"/>
          <p:cNvSpPr/>
          <p:nvPr/>
        </p:nvSpPr>
        <p:spPr>
          <a:xfrm>
            <a:off x="4463695" y="150378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7" name="Group 6"/>
          <p:cNvGrpSpPr/>
          <p:nvPr/>
        </p:nvGrpSpPr>
        <p:grpSpPr>
          <a:xfrm>
            <a:off x="3805214" y="202854"/>
            <a:ext cx="8689448" cy="1010982"/>
            <a:chOff x="824270" y="977226"/>
            <a:chExt cx="8689448" cy="1010982"/>
          </a:xfrm>
        </p:grpSpPr>
        <p:sp>
          <p:nvSpPr>
            <p:cNvPr id="19" name="TextBox 18"/>
            <p:cNvSpPr txBox="1"/>
            <p:nvPr/>
          </p:nvSpPr>
          <p:spPr>
            <a:xfrm>
              <a:off x="824270" y="1239810"/>
              <a:ext cx="8689448" cy="553998"/>
            </a:xfrm>
            <a:prstGeom prst="rect">
              <a:avLst/>
            </a:prstGeom>
            <a:noFill/>
          </p:spPr>
          <p:txBody>
            <a:bodyPr wrap="square" rtlCol="0">
              <a:spAutoFit/>
            </a:bodyPr>
            <a:lstStyle/>
            <a:p>
              <a:pPr lvl="0" algn="just" defTabSz="457200">
                <a:lnSpc>
                  <a:spcPct val="150000"/>
                </a:lnSpc>
                <a:spcAft>
                  <a:spcPts val="400"/>
                </a:spcAft>
                <a:buClrTx/>
                <a:defRPr/>
              </a:pPr>
              <a:r>
                <a:rPr lang="en-US" sz="2000" smtClean="0">
                  <a:latin typeface="+mn-lt"/>
                </a:rPr>
                <a:t>Chứng </a:t>
              </a:r>
              <a:r>
                <a:rPr lang="en-US" sz="2000">
                  <a:latin typeface="+mn-lt"/>
                </a:rPr>
                <a:t>minh rằng </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874478" y="977226"/>
                  <a:ext cx="2256387" cy="1010982"/>
                </a:xfrm>
                <a:prstGeom prst="rect">
                  <a:avLst/>
                </a:prstGeom>
              </p:spPr>
              <p:txBody>
                <a:bodyPr wrap="none">
                  <a:spAutoFit/>
                </a:bodyPr>
                <a:lstStyle/>
                <a:p>
                  <a:pPr lvl="0" algn="just" defTabSz="457200">
                    <a:lnSpc>
                      <a:spcPct val="150000"/>
                    </a:lnSpc>
                    <a:spcAft>
                      <a:spcPts val="400"/>
                    </a:spcAft>
                    <a:buClrTx/>
                    <a:defRPr/>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rPr>
                            </m:ctrlPr>
                          </m:funcPr>
                          <m:fNa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fName>
                          <m:e>
                            <m:f>
                              <m:fPr>
                                <m:ctrlPr>
                                  <a:rPr lang="en-US" sz="2000" i="1">
                                    <a:latin typeface="Cambria Math" panose="020405030504060302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𝑛</m:t>
                                </m:r>
                              </m:den>
                            </m:f>
                            <m:r>
                              <a:rPr lang="en-US" sz="2000" i="1">
                                <a:latin typeface="Cambria Math" panose="02040503050406030204" pitchFamily="18" charset="0"/>
                                <a:ea typeface="Calibri" panose="020F0502020204030204" pitchFamily="34" charset="0"/>
                                <a:cs typeface="Times New Roman" panose="02020603050405020304" pitchFamily="18" charset="0"/>
                              </a:rPr>
                              <m:t>=−4</m:t>
                            </m:r>
                          </m:e>
                        </m:func>
                      </m:oMath>
                    </m:oMathPara>
                  </a14:m>
                  <a:endParaRPr lang="en-US" sz="2000" kern="1200">
                    <a:solidFill>
                      <a:prstClr val="black"/>
                    </a:solidFill>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874478" y="977226"/>
                  <a:ext cx="2256387" cy="1010982"/>
                </a:xfrm>
                <a:prstGeom prst="rect">
                  <a:avLst/>
                </a:prstGeom>
                <a:blipFill>
                  <a:blip r:embed="rId5"/>
                  <a:stretch>
                    <a:fillRect/>
                  </a:stretch>
                </a:blipFill>
              </p:spPr>
              <p:txBody>
                <a:bodyPr/>
                <a:lstStyle/>
                <a:p>
                  <a:r>
                    <a:rPr lang="en-US">
                      <a:noFill/>
                    </a:rPr>
                    <a:t> </a:t>
                  </a:r>
                </a:p>
              </p:txBody>
            </p:sp>
          </mc:Fallback>
        </mc:AlternateContent>
      </p:grpSp>
      <p:grpSp>
        <p:nvGrpSpPr>
          <p:cNvPr id="14" name="Group 13"/>
          <p:cNvGrpSpPr/>
          <p:nvPr/>
        </p:nvGrpSpPr>
        <p:grpSpPr>
          <a:xfrm>
            <a:off x="1060963" y="2850851"/>
            <a:ext cx="3662114" cy="1142492"/>
            <a:chOff x="1135166" y="3050779"/>
            <a:chExt cx="3662114" cy="1142492"/>
          </a:xfrm>
        </p:grpSpPr>
        <mc:AlternateContent xmlns:mc="http://schemas.openxmlformats.org/markup-compatibility/2006" xmlns:a14="http://schemas.microsoft.com/office/drawing/2010/main">
          <mc:Choice Requires="a14">
            <p:sp>
              <p:nvSpPr>
                <p:cNvPr id="8" name="Rectangle 7"/>
                <p:cNvSpPr/>
                <p:nvPr/>
              </p:nvSpPr>
              <p:spPr>
                <a:xfrm>
                  <a:off x="1528886" y="3050779"/>
                  <a:ext cx="3268394" cy="1142492"/>
                </a:xfrm>
                <a:prstGeom prst="rect">
                  <a:avLst/>
                </a:prstGeom>
              </p:spPr>
              <p:txBody>
                <a:bodyPr wrap="non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libri" panose="020F0502020204030204" pitchFamily="34" charset="0"/>
                              </a:rPr>
                            </m:ctrlPr>
                          </m:funcPr>
                          <m:fName>
                            <m:r>
                              <m:rPr>
                                <m:sty m:val="p"/>
                              </m:rPr>
                              <a:rPr lang="en-US" sz="2000">
                                <a:latin typeface="Cambria Math" panose="02040503050406030204" pitchFamily="18" charset="0"/>
                                <a:ea typeface="Calibri" panose="020F0502020204030204" pitchFamily="34" charset="0"/>
                              </a:rPr>
                              <m:t>lim</m:t>
                            </m:r>
                          </m:fName>
                          <m:e>
                            <m:d>
                              <m:dPr>
                                <m:ctrlPr>
                                  <a:rPr lang="en-US" sz="2000" i="1">
                                    <a:latin typeface="Cambria Math" panose="02040503050406030204" pitchFamily="18" charset="0"/>
                                    <a:ea typeface="Calibri" panose="020F0502020204030204" pitchFamily="34" charset="0"/>
                                  </a:rPr>
                                </m:ctrlPr>
                              </m:dPr>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+4</m:t>
                                </m:r>
                              </m:e>
                            </m:d>
                          </m:e>
                        </m:func>
                        <m:r>
                          <a:rPr lang="en-US" sz="2000" i="1">
                            <a:latin typeface="Cambria Math" panose="02040503050406030204" pitchFamily="18" charset="0"/>
                            <a:ea typeface="Calibri" panose="020F0502020204030204" pitchFamily="34" charset="0"/>
                          </a:rPr>
                          <m:t>=</m:t>
                        </m:r>
                        <m:func>
                          <m:funcPr>
                            <m:ctrlPr>
                              <a:rPr lang="en-US" sz="2000" i="1">
                                <a:latin typeface="Cambria Math" panose="02040503050406030204" pitchFamily="18" charset="0"/>
                                <a:ea typeface="Calibri" panose="020F0502020204030204" pitchFamily="34" charset="0"/>
                              </a:rPr>
                            </m:ctrlPr>
                          </m:funcPr>
                          <m:fName>
                            <m:r>
                              <m:rPr>
                                <m:sty m:val="p"/>
                              </m:rPr>
                              <a:rPr lang="en-US" sz="2000">
                                <a:latin typeface="Cambria Math" panose="02040503050406030204" pitchFamily="18" charset="0"/>
                                <a:ea typeface="Calibri" panose="020F0502020204030204" pitchFamily="34" charset="0"/>
                              </a:rPr>
                              <m:t>lim</m:t>
                            </m:r>
                          </m:fName>
                          <m:e>
                            <m:d>
                              <m:dPr>
                                <m:ctrlPr>
                                  <a:rPr lang="en-US" sz="2000" i="1">
                                    <a:latin typeface="Cambria Math" panose="02040503050406030204" pitchFamily="18" charset="0"/>
                                    <a:ea typeface="Calibri" panose="020F0502020204030204" pitchFamily="34" charset="0"/>
                                  </a:rPr>
                                </m:ctrlPr>
                              </m:dPr>
                              <m:e>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e>
                            </m:d>
                          </m:e>
                        </m:func>
                        <m:r>
                          <a:rPr lang="en-US" sz="2000" i="1">
                            <a:latin typeface="Cambria Math" panose="02040503050406030204" pitchFamily="18" charset="0"/>
                            <a:ea typeface="Calibri" panose="020F0502020204030204" pitchFamily="34" charset="0"/>
                          </a:rPr>
                          <m:t>=0</m:t>
                        </m:r>
                      </m:oMath>
                    </m:oMathPara>
                  </a14:m>
                  <a:endParaRPr lang="en-US" sz="200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8886" y="3050779"/>
                  <a:ext cx="3268394" cy="1142492"/>
                </a:xfrm>
                <a:prstGeom prst="rect">
                  <a:avLst/>
                </a:prstGeom>
                <a:blipFill>
                  <a:blip r:embed="rId6"/>
                  <a:stretch>
                    <a:fillRect/>
                  </a:stretch>
                </a:blipFill>
              </p:spPr>
              <p:txBody>
                <a:bodyPr/>
                <a:lstStyle/>
                <a:p>
                  <a:r>
                    <a:rPr lang="en-US">
                      <a:noFill/>
                    </a:rPr>
                    <a:t> </a:t>
                  </a:r>
                </a:p>
              </p:txBody>
            </p:sp>
          </mc:Fallback>
        </mc:AlternateContent>
        <p:sp>
          <p:nvSpPr>
            <p:cNvPr id="11" name="Rectangle 10"/>
            <p:cNvSpPr/>
            <p:nvPr/>
          </p:nvSpPr>
          <p:spPr>
            <a:xfrm>
              <a:off x="1135166" y="3506711"/>
              <a:ext cx="513282" cy="400110"/>
            </a:xfrm>
            <a:prstGeom prst="rect">
              <a:avLst/>
            </a:prstGeom>
          </p:spPr>
          <p:txBody>
            <a:bodyPr wrap="none">
              <a:spAutoFit/>
            </a:bodyPr>
            <a:lstStyle/>
            <a:p>
              <a:r>
                <a:rPr lang="en-US" sz="2000">
                  <a:ea typeface="Calibri" panose="020F0502020204030204" pitchFamily="34" charset="0"/>
                </a:rPr>
                <a:t>Do</a:t>
              </a:r>
              <a:endParaRPr lang="en-US"/>
            </a:p>
          </p:txBody>
        </p:sp>
      </p:grpSp>
      <p:grpSp>
        <p:nvGrpSpPr>
          <p:cNvPr id="15" name="Group 14"/>
          <p:cNvGrpSpPr/>
          <p:nvPr/>
        </p:nvGrpSpPr>
        <p:grpSpPr>
          <a:xfrm>
            <a:off x="1060963" y="3965911"/>
            <a:ext cx="2837679" cy="1010982"/>
            <a:chOff x="2066959" y="4071479"/>
            <a:chExt cx="2837679" cy="1010982"/>
          </a:xfrm>
        </p:grpSpPr>
        <p:sp>
          <p:nvSpPr>
            <p:cNvPr id="9" name="Rectangle 8"/>
            <p:cNvSpPr/>
            <p:nvPr/>
          </p:nvSpPr>
          <p:spPr>
            <a:xfrm>
              <a:off x="2066959" y="4361428"/>
              <a:ext cx="688650" cy="496996"/>
            </a:xfrm>
            <a:prstGeom prst="rect">
              <a:avLst/>
            </a:prstGeom>
          </p:spPr>
          <p:txBody>
            <a:bodyPr wrap="none">
              <a:spAutoFit/>
            </a:bodyPr>
            <a:lstStyle/>
            <a:p>
              <a:pPr marL="30480" marR="30480" lvl="0" algn="just">
                <a:lnSpc>
                  <a:spcPct val="150000"/>
                </a:lnSpc>
                <a:spcBef>
                  <a:spcPts val="100"/>
                </a:spcBef>
                <a:spcAft>
                  <a:spcPts val="100"/>
                </a:spcAft>
              </a:pPr>
              <a:r>
                <a:rPr lang="en-US" sz="2000" smtClean="0">
                  <a:ea typeface="Calibri" panose="020F0502020204030204" pitchFamily="34" charset="0"/>
                </a:rPr>
                <a:t>Vậy</a:t>
              </a:r>
              <a:endParaRPr lang="en-US" sz="2000">
                <a:ea typeface="Calibri" panose="020F050202020403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2648251" y="4071479"/>
                  <a:ext cx="2256387" cy="1010982"/>
                </a:xfrm>
                <a:prstGeom prst="rect">
                  <a:avLst/>
                </a:prstGeom>
              </p:spPr>
              <p:txBody>
                <a:bodyPr wrap="none">
                  <a:spAutoFit/>
                </a:bodyPr>
                <a:lstStyle/>
                <a:p>
                  <a:pPr lvl="0" algn="just" defTabSz="457200">
                    <a:lnSpc>
                      <a:spcPct val="150000"/>
                    </a:lnSpc>
                    <a:spcAft>
                      <a:spcPts val="400"/>
                    </a:spcAft>
                    <a:buClrTx/>
                    <a:defRPr/>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rPr>
                            </m:ctrlPr>
                          </m:funcPr>
                          <m:fName>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fName>
                          <m:e>
                            <m:f>
                              <m:fPr>
                                <m:ctrlPr>
                                  <a:rPr lang="en-US" sz="2000" i="1">
                                    <a:latin typeface="Cambria Math" panose="020405030504060302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r>
                                  <a:rPr lang="en-US" sz="2000" i="1">
                                    <a:latin typeface="Cambria Math" panose="02040503050406030204" pitchFamily="18" charset="0"/>
                                    <a:ea typeface="Calibri" panose="020F0502020204030204" pitchFamily="34" charset="0"/>
                                    <a:cs typeface="Times New Roman" panose="02020603050405020304" pitchFamily="18" charset="0"/>
                                  </a:rPr>
                                  <m:t>𝑛</m:t>
                                </m:r>
                              </m:den>
                            </m:f>
                            <m:r>
                              <a:rPr lang="en-US" sz="2000" i="1">
                                <a:latin typeface="Cambria Math" panose="02040503050406030204" pitchFamily="18" charset="0"/>
                                <a:ea typeface="Calibri" panose="020F0502020204030204" pitchFamily="34" charset="0"/>
                                <a:cs typeface="Times New Roman" panose="02020603050405020304" pitchFamily="18" charset="0"/>
                              </a:rPr>
                              <m:t>=−4</m:t>
                            </m:r>
                          </m:e>
                        </m:func>
                      </m:oMath>
                    </m:oMathPara>
                  </a14:m>
                  <a:endParaRPr lang="en-US" sz="2000" kern="1200">
                    <a:solidFill>
                      <a:prstClr val="black"/>
                    </a:solidFill>
                    <a:ea typeface="+mn-ea"/>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648251" y="4071479"/>
                  <a:ext cx="2256387" cy="1010982"/>
                </a:xfrm>
                <a:prstGeom prst="rect">
                  <a:avLst/>
                </a:prstGeom>
                <a:blipFill>
                  <a:blip r:embed="rId7"/>
                  <a:stretch>
                    <a:fillRect/>
                  </a:stretch>
                </a:blipFill>
              </p:spPr>
              <p:txBody>
                <a:bodyPr/>
                <a:lstStyle/>
                <a:p>
                  <a:r>
                    <a:rPr lang="en-US">
                      <a:noFill/>
                    </a:rPr>
                    <a:t> </a:t>
                  </a:r>
                </a:p>
              </p:txBody>
            </p:sp>
          </mc:Fallback>
        </mc:AlternateContent>
      </p:grpSp>
      <p:grpSp>
        <p:nvGrpSpPr>
          <p:cNvPr id="20" name="Group 19"/>
          <p:cNvGrpSpPr/>
          <p:nvPr/>
        </p:nvGrpSpPr>
        <p:grpSpPr>
          <a:xfrm>
            <a:off x="1051819" y="2188232"/>
            <a:ext cx="7946020" cy="670568"/>
            <a:chOff x="1135166" y="1914869"/>
            <a:chExt cx="7946020" cy="670568"/>
          </a:xfrm>
        </p:grpSpPr>
        <p:sp>
          <p:nvSpPr>
            <p:cNvPr id="4" name="Rectangle 3"/>
            <p:cNvSpPr/>
            <p:nvPr/>
          </p:nvSpPr>
          <p:spPr>
            <a:xfrm>
              <a:off x="1135166" y="2013558"/>
              <a:ext cx="7946020" cy="496996"/>
            </a:xfrm>
            <a:prstGeom prst="rect">
              <a:avLst/>
            </a:prstGeom>
          </p:spPr>
          <p:txBody>
            <a:bodyPr wrap="square">
              <a:spAutoFit/>
            </a:bodyPr>
            <a:lstStyle/>
            <a:p>
              <a:pPr marL="30480" marR="30480" algn="just">
                <a:lnSpc>
                  <a:spcPct val="150000"/>
                </a:lnSpc>
                <a:spcBef>
                  <a:spcPts val="100"/>
                </a:spcBef>
                <a:spcAft>
                  <a:spcPts val="100"/>
                </a:spcAft>
              </a:pPr>
              <a:r>
                <a:rPr lang="en-US" sz="2000" smtClean="0">
                  <a:latin typeface="+mn-lt"/>
                  <a:ea typeface="Calibri" panose="020F0502020204030204" pitchFamily="34" charset="0"/>
                </a:rPr>
                <a:t>Đặt </a:t>
              </a:r>
            </a:p>
          </p:txBody>
        </p:sp>
        <mc:AlternateContent xmlns:mc="http://schemas.openxmlformats.org/markup-compatibility/2006" xmlns:a14="http://schemas.microsoft.com/office/drawing/2010/main">
          <mc:Choice Requires="a14">
            <p:sp>
              <p:nvSpPr>
                <p:cNvPr id="16" name="Rectangle 15"/>
                <p:cNvSpPr/>
                <p:nvPr/>
              </p:nvSpPr>
              <p:spPr>
                <a:xfrm>
                  <a:off x="1391807" y="1914869"/>
                  <a:ext cx="5687568" cy="6705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m:t>
                        </m:r>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−4</m:t>
                            </m:r>
                            <m:r>
                              <a:rPr lang="en-US" sz="2000" i="1">
                                <a:latin typeface="Cambria Math" panose="02040503050406030204" pitchFamily="18" charset="0"/>
                                <a:ea typeface="Calibri" panose="020F0502020204030204" pitchFamily="34" charset="0"/>
                              </a:rPr>
                              <m:t>𝑛</m:t>
                            </m:r>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r>
                          <a:rPr lang="en-US" sz="2000" i="1">
                            <a:latin typeface="Cambria Math" panose="02040503050406030204" pitchFamily="18" charset="0"/>
                            <a:ea typeface="Calibri" panose="020F0502020204030204" pitchFamily="34" charset="0"/>
                          </a:rPr>
                          <m:t>⇒</m:t>
                        </m:r>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+4=</m:t>
                        </m:r>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−4</m:t>
                            </m:r>
                            <m:r>
                              <a:rPr lang="en-US" sz="2000" i="1">
                                <a:latin typeface="Cambria Math" panose="02040503050406030204" pitchFamily="18" charset="0"/>
                                <a:ea typeface="Calibri" panose="020F0502020204030204" pitchFamily="34" charset="0"/>
                              </a:rPr>
                              <m:t>𝑛</m:t>
                            </m:r>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r>
                          <a:rPr lang="en-US" sz="2000" i="1">
                            <a:latin typeface="Cambria Math" panose="02040503050406030204" pitchFamily="18" charset="0"/>
                            <a:ea typeface="Calibri" panose="020F0502020204030204" pitchFamily="34" charset="0"/>
                          </a:rPr>
                          <m:t>+4=</m:t>
                        </m:r>
                        <m:f>
                          <m:fPr>
                            <m:ctrlPr>
                              <a:rPr lang="en-US" sz="2000" i="1">
                                <a:latin typeface="Cambria Math" panose="02040503050406030204" pitchFamily="18" charset="0"/>
                                <a:ea typeface="Calibri" panose="020F0502020204030204" pitchFamily="34" charset="0"/>
                              </a:rPr>
                            </m:ctrlPr>
                          </m:fPr>
                          <m:num>
                            <m:r>
                              <a:rPr lang="en-US" sz="2000" i="1">
                                <a:latin typeface="Cambria Math" panose="02040503050406030204" pitchFamily="18" charset="0"/>
                                <a:ea typeface="Calibri" panose="020F0502020204030204" pitchFamily="34" charset="0"/>
                              </a:rPr>
                              <m:t>1</m:t>
                            </m:r>
                          </m:num>
                          <m:den>
                            <m:r>
                              <a:rPr lang="en-US" sz="2000" i="1">
                                <a:latin typeface="Cambria Math" panose="02040503050406030204" pitchFamily="18" charset="0"/>
                                <a:ea typeface="Calibri" panose="020F0502020204030204" pitchFamily="34" charset="0"/>
                              </a:rPr>
                              <m:t>𝑛</m:t>
                            </m:r>
                          </m:den>
                        </m:f>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1391807" y="1914869"/>
                  <a:ext cx="5687568" cy="670568"/>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180984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grpSp>
        <p:nvGrpSpPr>
          <p:cNvPr id="20" name="Google Shape;424;p35"/>
          <p:cNvGrpSpPr/>
          <p:nvPr/>
        </p:nvGrpSpPr>
        <p:grpSpPr>
          <a:xfrm rot="-899976">
            <a:off x="8184501" y="87955"/>
            <a:ext cx="1006257" cy="1079768"/>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8603182" y="4345172"/>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TextBox 42"/>
          <p:cNvSpPr txBox="1"/>
          <p:nvPr/>
        </p:nvSpPr>
        <p:spPr>
          <a:xfrm>
            <a:off x="2335474" y="130905"/>
            <a:ext cx="4619050" cy="646331"/>
          </a:xfrm>
          <a:prstGeom prst="rect">
            <a:avLst/>
          </a:prstGeom>
          <a:solidFill>
            <a:srgbClr val="FFDF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lnSpc>
                <a:spcPct val="150000"/>
              </a:lnSpc>
            </a:pPr>
            <a:r>
              <a:rPr kumimoji="0" lang="en-US" sz="2400" b="1" i="0" u="none" strike="noStrike" kern="0" cap="none" spc="0" normalizeH="0" baseline="0" noProof="0" smtClean="0">
                <a:ln>
                  <a:noFill/>
                </a:ln>
                <a:solidFill>
                  <a:srgbClr val="C00000"/>
                </a:solidFill>
                <a:effectLst/>
                <a:uLnTx/>
                <a:uFillTx/>
                <a:latin typeface="Arial"/>
                <a:ea typeface="+mn-ea"/>
                <a:cs typeface="+mn-cs"/>
                <a:sym typeface="Arial"/>
              </a:rPr>
              <a:t>2. </a:t>
            </a:r>
            <a:r>
              <a:rPr lang="vi-VN" sz="2400" b="1">
                <a:solidFill>
                  <a:srgbClr val="C00000"/>
                </a:solidFill>
                <a:latin typeface="Arial"/>
              </a:rPr>
              <a:t>Một số giới hạn cơ </a:t>
            </a:r>
            <a:r>
              <a:rPr lang="vi-VN" sz="2400" b="1" smtClean="0">
                <a:solidFill>
                  <a:srgbClr val="C00000"/>
                </a:solidFill>
                <a:latin typeface="Arial"/>
              </a:rPr>
              <a:t>bản</a:t>
            </a:r>
            <a:endParaRPr kumimoji="0" lang="vi-VN" sz="2400" b="1" i="0" u="none" strike="noStrike" kern="0" cap="none" spc="0" normalizeH="0" baseline="0" noProof="0" smtClean="0">
              <a:ln>
                <a:noFill/>
              </a:ln>
              <a:solidFill>
                <a:srgbClr val="C00000"/>
              </a:solidFill>
              <a:effectLst/>
              <a:uLnTx/>
              <a:uFillTx/>
              <a:latin typeface="Arial" panose="020B0604020202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44" name="Rectangle 43"/>
              <p:cNvSpPr/>
              <p:nvPr/>
            </p:nvSpPr>
            <p:spPr>
              <a:xfrm>
                <a:off x="64807" y="923488"/>
                <a:ext cx="9142096" cy="4178131"/>
              </a:xfrm>
              <a:prstGeom prst="rect">
                <a:avLst/>
              </a:prstGeom>
            </p:spPr>
            <p:txBody>
              <a:bodyPr wrap="square">
                <a:spAutoFit/>
              </a:bodyPr>
              <a:lstStyle/>
              <a:p>
                <a:pPr marL="30480" marR="30480" algn="just">
                  <a:lnSpc>
                    <a:spcPct val="150000"/>
                  </a:lnSpc>
                  <a:spcBef>
                    <a:spcPts val="100"/>
                  </a:spcBef>
                  <a:spcAft>
                    <a:spcPts val="100"/>
                  </a:spcAft>
                </a:pPr>
                <a:r>
                  <a:rPr lang="nl-NL" sz="1900">
                    <a:latin typeface="+mn-lt"/>
                    <a:ea typeface="Calibri" panose="020F0502020204030204" pitchFamily="34" charset="0"/>
                  </a:rPr>
                  <a:t>Ta thừa nhận các giới hạn sau</a:t>
                </a:r>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a) </a:t>
                </a:r>
                <a14:m>
                  <m:oMath xmlns:m="http://schemas.openxmlformats.org/officeDocument/2006/math">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1</m:t>
                            </m:r>
                          </m:num>
                          <m:den>
                            <m:r>
                              <a:rPr lang="nl-NL" sz="1900" i="1">
                                <a:effectLst/>
                                <a:latin typeface="Cambria Math" panose="02040503050406030204" pitchFamily="18" charset="0"/>
                                <a:ea typeface="Calibri" panose="020F0502020204030204" pitchFamily="34" charset="0"/>
                              </a:rPr>
                              <m:t>𝑛</m:t>
                            </m:r>
                          </m:den>
                        </m:f>
                        <m:r>
                          <a:rPr lang="nl-NL" sz="1900" i="1">
                            <a:effectLst/>
                            <a:latin typeface="Cambria Math" panose="02040503050406030204" pitchFamily="18" charset="0"/>
                            <a:ea typeface="Calibri" panose="020F0502020204030204" pitchFamily="34" charset="0"/>
                          </a:rPr>
                          <m:t>=</m:t>
                        </m:r>
                        <m:r>
                          <a:rPr lang="nl-NL" sz="1900" i="1">
                            <a:effectLst/>
                            <a:latin typeface="Cambria Math" panose="02040503050406030204" pitchFamily="18" charset="0"/>
                            <a:ea typeface="Calibri" panose="020F0502020204030204" pitchFamily="34" charset="0"/>
                          </a:rPr>
                          <m:t>0</m:t>
                        </m:r>
                        <m:r>
                          <a:rPr lang="nl-NL" sz="1900" i="1">
                            <a:effectLst/>
                            <a:latin typeface="Cambria Math" panose="02040503050406030204" pitchFamily="18" charset="0"/>
                            <a:ea typeface="Calibri" panose="020F0502020204030204" pitchFamily="34" charset="0"/>
                          </a:rPr>
                          <m:t>; </m:t>
                        </m:r>
                      </m:e>
                    </m:func>
                    <m:r>
                      <m:rPr>
                        <m:sty m:val="p"/>
                      </m:rPr>
                      <a:rPr lang="en-US" sz="1900">
                        <a:effectLst/>
                        <a:latin typeface="Cambria Math" panose="02040503050406030204" pitchFamily="18" charset="0"/>
                        <a:ea typeface="Calibri" panose="020F0502020204030204" pitchFamily="34" charset="0"/>
                      </a:rPr>
                      <m:t>lim</m:t>
                    </m:r>
                    <m:f>
                      <m:fPr>
                        <m:ctrlPr>
                          <a:rPr lang="en-US" sz="1900" i="1">
                            <a:effectLst/>
                            <a:latin typeface="Cambria Math" panose="02040503050406030204" pitchFamily="18" charset="0"/>
                            <a:ea typeface="Calibri" panose="020F0502020204030204" pitchFamily="34" charset="0"/>
                          </a:rPr>
                        </m:ctrlPr>
                      </m:fPr>
                      <m:num>
                        <m:r>
                          <a:rPr lang="en-US" sz="1900">
                            <a:effectLst/>
                            <a:latin typeface="Cambria Math" panose="02040503050406030204" pitchFamily="18" charset="0"/>
                            <a:ea typeface="Calibri" panose="020F0502020204030204" pitchFamily="34" charset="0"/>
                          </a:rPr>
                          <m:t>1</m:t>
                        </m:r>
                      </m:num>
                      <m:den>
                        <m:sSup>
                          <m:sSupPr>
                            <m:ctrlPr>
                              <a:rPr lang="en-US" sz="1900" i="1">
                                <a:effectLst/>
                                <a:latin typeface="Cambria Math" panose="02040503050406030204" pitchFamily="18" charset="0"/>
                                <a:ea typeface="Calibri" panose="020F0502020204030204" pitchFamily="34" charset="0"/>
                              </a:rPr>
                            </m:ctrlPr>
                          </m:sSupPr>
                          <m:e>
                            <m:r>
                              <a:rPr lang="en-US" sz="1900" i="1">
                                <a:effectLst/>
                                <a:latin typeface="Cambria Math" panose="02040503050406030204" pitchFamily="18" charset="0"/>
                                <a:ea typeface="Calibri" panose="020F0502020204030204" pitchFamily="34" charset="0"/>
                              </a:rPr>
                              <m:t>𝑛</m:t>
                            </m:r>
                          </m:e>
                          <m:sup>
                            <m:r>
                              <a:rPr lang="en-US" sz="1900" i="1">
                                <a:effectLst/>
                                <a:latin typeface="Cambria Math" panose="02040503050406030204" pitchFamily="18" charset="0"/>
                                <a:ea typeface="Calibri" panose="020F0502020204030204" pitchFamily="34" charset="0"/>
                              </a:rPr>
                              <m:t>𝑘</m:t>
                            </m:r>
                          </m:sup>
                        </m:sSup>
                      </m:den>
                    </m:f>
                    <m:r>
                      <a:rPr lang="en-US" sz="1900">
                        <a:effectLst/>
                        <a:latin typeface="Cambria Math" panose="02040503050406030204" pitchFamily="18" charset="0"/>
                        <a:ea typeface="Calibri" panose="020F0502020204030204" pitchFamily="34" charset="0"/>
                      </a:rPr>
                      <m:t>=</m:t>
                    </m:r>
                    <m:r>
                      <a:rPr lang="en-US" sz="1900">
                        <a:effectLst/>
                        <a:latin typeface="Cambria Math" panose="02040503050406030204" pitchFamily="18" charset="0"/>
                        <a:ea typeface="Calibri" panose="020F0502020204030204" pitchFamily="34" charset="0"/>
                      </a:rPr>
                      <m:t>0</m:t>
                    </m:r>
                  </m:oMath>
                </a14:m>
                <a:r>
                  <a:rPr lang="en-US" sz="1900">
                    <a:effectLst/>
                    <a:latin typeface="+mn-lt"/>
                    <a:ea typeface="Calibri" panose="020F0502020204030204" pitchFamily="34" charset="0"/>
                  </a:rPr>
                  <a:t> với k là số nguyên dương cho trước;</a:t>
                </a:r>
              </a:p>
              <a:p>
                <a:pPr marL="30480" marR="30480" algn="just">
                  <a:lnSpc>
                    <a:spcPct val="150000"/>
                  </a:lnSpc>
                  <a:spcBef>
                    <a:spcPts val="100"/>
                  </a:spcBef>
                  <a:spcAft>
                    <a:spcPts val="100"/>
                  </a:spcAft>
                </a:pPr>
                <a:r>
                  <a:rPr lang="nl-NL" sz="1900">
                    <a:effectLst/>
                    <a:latin typeface="+mn-lt"/>
                    <a:ea typeface="Calibri" panose="020F0502020204030204" pitchFamily="34" charset="0"/>
                  </a:rPr>
                  <a:t>b) </a:t>
                </a:r>
                <a14:m>
                  <m:oMath xmlns:m="http://schemas.openxmlformats.org/officeDocument/2006/math">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𝑐</m:t>
                            </m:r>
                          </m:num>
                          <m:den>
                            <m:r>
                              <a:rPr lang="nl-NL" sz="1900" i="1">
                                <a:effectLst/>
                                <a:latin typeface="Cambria Math" panose="02040503050406030204" pitchFamily="18" charset="0"/>
                                <a:ea typeface="Calibri" panose="020F0502020204030204" pitchFamily="34" charset="0"/>
                              </a:rPr>
                              <m:t>𝑛</m:t>
                            </m:r>
                          </m:den>
                        </m:f>
                        <m:r>
                          <a:rPr lang="nl-NL" sz="1900" i="1">
                            <a:effectLst/>
                            <a:latin typeface="Cambria Math" panose="02040503050406030204" pitchFamily="18" charset="0"/>
                            <a:ea typeface="Calibri" panose="020F0502020204030204" pitchFamily="34" charset="0"/>
                          </a:rPr>
                          <m:t>=</m:t>
                        </m:r>
                        <m:r>
                          <a:rPr lang="nl-NL" sz="1900" i="1">
                            <a:effectLst/>
                            <a:latin typeface="Cambria Math" panose="02040503050406030204" pitchFamily="18" charset="0"/>
                            <a:ea typeface="Calibri" panose="020F0502020204030204" pitchFamily="34" charset="0"/>
                          </a:rPr>
                          <m:t>0</m:t>
                        </m:r>
                        <m:r>
                          <a:rPr lang="nl-NL" sz="1900" i="1">
                            <a:effectLst/>
                            <a:latin typeface="Cambria Math" panose="02040503050406030204" pitchFamily="18" charset="0"/>
                            <a:ea typeface="Calibri" panose="020F0502020204030204" pitchFamily="34" charset="0"/>
                          </a:rPr>
                          <m:t>; </m:t>
                        </m:r>
                      </m:e>
                    </m:func>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𝑐</m:t>
                            </m:r>
                          </m:num>
                          <m:den>
                            <m:sSup>
                              <m:sSupPr>
                                <m:ctrlPr>
                                  <a:rPr lang="en-US" sz="1900" i="1">
                                    <a:effectLst/>
                                    <a:latin typeface="Cambria Math" panose="02040503050406030204" pitchFamily="18" charset="0"/>
                                    <a:ea typeface="Calibri" panose="020F0502020204030204" pitchFamily="34" charset="0"/>
                                  </a:rPr>
                                </m:ctrlPr>
                              </m:sSupPr>
                              <m:e>
                                <m:r>
                                  <a:rPr lang="nl-NL" sz="1900" i="1">
                                    <a:effectLst/>
                                    <a:latin typeface="Cambria Math" panose="02040503050406030204" pitchFamily="18" charset="0"/>
                                    <a:ea typeface="Calibri" panose="020F0502020204030204" pitchFamily="34" charset="0"/>
                                  </a:rPr>
                                  <m:t>𝑛</m:t>
                                </m:r>
                              </m:e>
                              <m:sup>
                                <m:r>
                                  <a:rPr lang="nl-NL" sz="1900" i="1">
                                    <a:effectLst/>
                                    <a:latin typeface="Cambria Math" panose="02040503050406030204" pitchFamily="18" charset="0"/>
                                    <a:ea typeface="Calibri" panose="020F0502020204030204" pitchFamily="34" charset="0"/>
                                  </a:rPr>
                                  <m:t>𝑘</m:t>
                                </m:r>
                              </m:sup>
                            </m:sSup>
                          </m:den>
                        </m:f>
                        <m:r>
                          <a:rPr lang="nl-NL" sz="1900" i="1">
                            <a:effectLst/>
                            <a:latin typeface="Cambria Math" panose="02040503050406030204" pitchFamily="18" charset="0"/>
                            <a:ea typeface="Calibri" panose="020F0502020204030204" pitchFamily="34" charset="0"/>
                          </a:rPr>
                          <m:t>=</m:t>
                        </m:r>
                        <m:r>
                          <a:rPr lang="nl-NL" sz="1900" i="1">
                            <a:effectLst/>
                            <a:latin typeface="Cambria Math" panose="02040503050406030204" pitchFamily="18" charset="0"/>
                            <a:ea typeface="Calibri" panose="020F0502020204030204" pitchFamily="34" charset="0"/>
                          </a:rPr>
                          <m:t>0</m:t>
                        </m:r>
                        <m:r>
                          <a:rPr lang="nl-NL" sz="1900" i="1">
                            <a:effectLst/>
                            <a:latin typeface="Cambria Math" panose="02040503050406030204" pitchFamily="18" charset="0"/>
                            <a:ea typeface="Calibri" panose="020F0502020204030204" pitchFamily="34" charset="0"/>
                          </a:rPr>
                          <m:t>; </m:t>
                        </m:r>
                      </m:e>
                    </m:func>
                  </m:oMath>
                </a14:m>
                <a:r>
                  <a:rPr lang="nl-NL" sz="1900">
                    <a:effectLst/>
                    <a:latin typeface="+mn-lt"/>
                    <a:ea typeface="Calibri" panose="020F0502020204030204" pitchFamily="34" charset="0"/>
                  </a:rPr>
                  <a:t>với c là hằng số, k là số nguyên dương cho </a:t>
                </a:r>
                <a:r>
                  <a:rPr lang="nl-NL" sz="1900" smtClean="0">
                    <a:effectLst/>
                    <a:latin typeface="+mn-lt"/>
                    <a:ea typeface="Calibri" panose="020F0502020204030204" pitchFamily="34" charset="0"/>
                  </a:rPr>
                  <a:t>trước;</a:t>
                </a:r>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c) Nếu </a:t>
                </a:r>
                <a14:m>
                  <m:oMath xmlns:m="http://schemas.openxmlformats.org/officeDocument/2006/math">
                    <m:d>
                      <m:dPr>
                        <m:begChr m:val="|"/>
                        <m:endChr m:val="|"/>
                        <m:ctrlPr>
                          <a:rPr lang="en-US" sz="1900" i="1">
                            <a:effectLst/>
                            <a:latin typeface="Cambria Math" panose="02040503050406030204" pitchFamily="18" charset="0"/>
                            <a:ea typeface="Calibri" panose="020F0502020204030204" pitchFamily="34" charset="0"/>
                          </a:rPr>
                        </m:ctrlPr>
                      </m:dPr>
                      <m:e>
                        <m:r>
                          <a:rPr lang="en-US" sz="1900" i="1">
                            <a:effectLst/>
                            <a:latin typeface="Cambria Math" panose="02040503050406030204" pitchFamily="18" charset="0"/>
                            <a:ea typeface="Calibri" panose="020F0502020204030204" pitchFamily="34" charset="0"/>
                          </a:rPr>
                          <m:t>𝑞</m:t>
                        </m:r>
                      </m:e>
                    </m:d>
                    <m:r>
                      <a:rPr lang="en-US" sz="1900">
                        <a:effectLst/>
                        <a:latin typeface="Cambria Math" panose="02040503050406030204" pitchFamily="18" charset="0"/>
                        <a:ea typeface="Calibri" panose="020F0502020204030204" pitchFamily="34" charset="0"/>
                      </a:rPr>
                      <m:t>&lt;</m:t>
                    </m:r>
                    <m:r>
                      <a:rPr lang="en-US" sz="1900">
                        <a:effectLst/>
                        <a:latin typeface="Cambria Math" panose="02040503050406030204" pitchFamily="18" charset="0"/>
                        <a:ea typeface="Calibri" panose="020F0502020204030204" pitchFamily="34" charset="0"/>
                      </a:rPr>
                      <m:t>1</m:t>
                    </m:r>
                    <m:r>
                      <a:rPr lang="en-US" sz="1900">
                        <a:effectLst/>
                        <a:latin typeface="Cambria Math" panose="02040503050406030204" pitchFamily="18" charset="0"/>
                        <a:ea typeface="Calibri" panose="020F0502020204030204" pitchFamily="34" charset="0"/>
                      </a:rPr>
                      <m:t> </m:t>
                    </m:r>
                  </m:oMath>
                </a14:m>
                <a:r>
                  <a:rPr lang="en-US" sz="1900">
                    <a:effectLst/>
                    <a:latin typeface="+mn-lt"/>
                    <a:ea typeface="Calibri" panose="020F0502020204030204" pitchFamily="34" charset="0"/>
                  </a:rPr>
                  <a:t>thì </a:t>
                </a:r>
                <a14:m>
                  <m:oMath xmlns:m="http://schemas.openxmlformats.org/officeDocument/2006/math">
                    <m:func>
                      <m:funcPr>
                        <m:ctrlPr>
                          <a:rPr lang="en-US" sz="1900" i="1">
                            <a:effectLst/>
                            <a:latin typeface="Cambria Math" panose="02040503050406030204" pitchFamily="18" charset="0"/>
                            <a:ea typeface="Calibri" panose="020F0502020204030204" pitchFamily="34" charset="0"/>
                          </a:rPr>
                        </m:ctrlPr>
                      </m:funcPr>
                      <m:fName>
                        <m:r>
                          <m:rPr>
                            <m:sty m:val="p"/>
                          </m:rPr>
                          <a:rPr lang="en-US" sz="1900">
                            <a:effectLst/>
                            <a:latin typeface="Cambria Math" panose="02040503050406030204" pitchFamily="18" charset="0"/>
                            <a:ea typeface="Calibri" panose="020F0502020204030204" pitchFamily="34" charset="0"/>
                          </a:rPr>
                          <m:t>lim</m:t>
                        </m:r>
                      </m:fName>
                      <m:e>
                        <m:sSup>
                          <m:sSupPr>
                            <m:ctrlPr>
                              <a:rPr lang="en-US" sz="1900" i="1">
                                <a:effectLst/>
                                <a:latin typeface="Cambria Math" panose="02040503050406030204" pitchFamily="18" charset="0"/>
                                <a:ea typeface="Calibri" panose="020F0502020204030204" pitchFamily="34" charset="0"/>
                              </a:rPr>
                            </m:ctrlPr>
                          </m:sSupPr>
                          <m:e>
                            <m:r>
                              <a:rPr lang="en-US" sz="1900" i="1">
                                <a:effectLst/>
                                <a:latin typeface="Cambria Math" panose="02040503050406030204" pitchFamily="18" charset="0"/>
                                <a:ea typeface="Calibri" panose="020F0502020204030204" pitchFamily="34" charset="0"/>
                              </a:rPr>
                              <m:t>𝑞</m:t>
                            </m:r>
                          </m:e>
                          <m:sup>
                            <m:r>
                              <a:rPr lang="en-US" sz="1900" i="1">
                                <a:effectLst/>
                                <a:latin typeface="Cambria Math" panose="02040503050406030204" pitchFamily="18" charset="0"/>
                                <a:ea typeface="Calibri" panose="020F0502020204030204" pitchFamily="34" charset="0"/>
                              </a:rPr>
                              <m:t>𝑛</m:t>
                            </m:r>
                          </m:sup>
                        </m:sSup>
                      </m:e>
                    </m:func>
                    <m:r>
                      <a:rPr lang="en-US" sz="1900">
                        <a:effectLst/>
                        <a:latin typeface="Cambria Math" panose="02040503050406030204" pitchFamily="18" charset="0"/>
                        <a:ea typeface="Calibri" panose="020F0502020204030204" pitchFamily="34" charset="0"/>
                      </a:rPr>
                      <m:t>=</m:t>
                    </m:r>
                    <m:r>
                      <a:rPr lang="en-US" sz="1900">
                        <a:effectLst/>
                        <a:latin typeface="Cambria Math" panose="02040503050406030204" pitchFamily="18" charset="0"/>
                        <a:ea typeface="Calibri" panose="020F0502020204030204" pitchFamily="34" charset="0"/>
                      </a:rPr>
                      <m:t>0</m:t>
                    </m:r>
                    <m:r>
                      <a:rPr lang="en-US" sz="1900">
                        <a:effectLst/>
                        <a:latin typeface="Cambria Math" panose="02040503050406030204" pitchFamily="18" charset="0"/>
                        <a:ea typeface="Calibri" panose="020F0502020204030204" pitchFamily="34" charset="0"/>
                      </a:rPr>
                      <m:t>;</m:t>
                    </m:r>
                  </m:oMath>
                </a14:m>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d) Dãy số </a:t>
                </a:r>
                <a14:m>
                  <m:oMath xmlns:m="http://schemas.openxmlformats.org/officeDocument/2006/math">
                    <m:d>
                      <m:dPr>
                        <m:ctrlPr>
                          <a:rPr lang="en-US" sz="1900" i="1">
                            <a:effectLst/>
                            <a:latin typeface="Cambria Math" panose="02040503050406030204" pitchFamily="18" charset="0"/>
                            <a:ea typeface="Calibri" panose="020F0502020204030204" pitchFamily="34" charset="0"/>
                          </a:rPr>
                        </m:ctrlPr>
                      </m:dPr>
                      <m:e>
                        <m:sSub>
                          <m:sSubPr>
                            <m:ctrlPr>
                              <a:rPr lang="en-US" sz="1900" i="1">
                                <a:effectLst/>
                                <a:latin typeface="Cambria Math" panose="02040503050406030204" pitchFamily="18" charset="0"/>
                                <a:ea typeface="Calibri" panose="020F0502020204030204" pitchFamily="34" charset="0"/>
                              </a:rPr>
                            </m:ctrlPr>
                          </m:sSubPr>
                          <m:e>
                            <m:r>
                              <a:rPr lang="nl-NL" sz="1900" i="1">
                                <a:effectLst/>
                                <a:latin typeface="Cambria Math" panose="02040503050406030204" pitchFamily="18" charset="0"/>
                                <a:ea typeface="Calibri" panose="020F0502020204030204" pitchFamily="34" charset="0"/>
                              </a:rPr>
                              <m:t>𝑢</m:t>
                            </m:r>
                          </m:e>
                          <m:sub>
                            <m:r>
                              <a:rPr lang="nl-NL" sz="1900" i="1">
                                <a:effectLst/>
                                <a:latin typeface="Cambria Math" panose="02040503050406030204" pitchFamily="18" charset="0"/>
                                <a:ea typeface="Calibri" panose="020F0502020204030204" pitchFamily="34" charset="0"/>
                              </a:rPr>
                              <m:t>𝑛</m:t>
                            </m:r>
                          </m:sub>
                        </m:sSub>
                      </m:e>
                    </m:d>
                  </m:oMath>
                </a14:m>
                <a:r>
                  <a:rPr lang="nl-NL" sz="1900">
                    <a:effectLst/>
                    <a:latin typeface="+mn-lt"/>
                    <a:ea typeface="Calibri" panose="020F0502020204030204" pitchFamily="34" charset="0"/>
                  </a:rPr>
                  <a:t> với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rPr>
                        </m:ctrlPr>
                      </m:sSubPr>
                      <m:e>
                        <m:r>
                          <a:rPr lang="nl-NL" sz="1900" i="1">
                            <a:effectLst/>
                            <a:latin typeface="Cambria Math" panose="02040503050406030204" pitchFamily="18" charset="0"/>
                            <a:ea typeface="Calibri" panose="020F0502020204030204" pitchFamily="34" charset="0"/>
                          </a:rPr>
                          <m:t>𝑢</m:t>
                        </m:r>
                      </m:e>
                      <m:sub>
                        <m:r>
                          <a:rPr lang="nl-NL" sz="1900" i="1">
                            <a:effectLst/>
                            <a:latin typeface="Cambria Math" panose="02040503050406030204" pitchFamily="18" charset="0"/>
                            <a:ea typeface="Calibri" panose="020F0502020204030204" pitchFamily="34" charset="0"/>
                          </a:rPr>
                          <m:t>𝑛</m:t>
                        </m:r>
                      </m:sub>
                    </m:sSub>
                    <m:r>
                      <a:rPr lang="nl-NL" sz="1900" i="1">
                        <a:effectLst/>
                        <a:latin typeface="Cambria Math" panose="02040503050406030204" pitchFamily="18" charset="0"/>
                        <a:ea typeface="Calibri" panose="020F0502020204030204" pitchFamily="34" charset="0"/>
                      </a:rPr>
                      <m:t>=</m:t>
                    </m:r>
                    <m:sSup>
                      <m:sSupPr>
                        <m:ctrlPr>
                          <a:rPr lang="en-US" sz="1900" i="1">
                            <a:effectLst/>
                            <a:latin typeface="Cambria Math" panose="02040503050406030204" pitchFamily="18" charset="0"/>
                            <a:ea typeface="Calibri" panose="020F0502020204030204" pitchFamily="34" charset="0"/>
                          </a:rPr>
                        </m:ctrlPr>
                      </m:sSupPr>
                      <m:e>
                        <m:d>
                          <m:dPr>
                            <m:ctrlPr>
                              <a:rPr lang="en-US" sz="1900" i="1">
                                <a:effectLst/>
                                <a:latin typeface="Cambria Math" panose="02040503050406030204" pitchFamily="18" charset="0"/>
                                <a:ea typeface="Calibri" panose="020F0502020204030204" pitchFamily="34" charset="0"/>
                              </a:rPr>
                            </m:ctrlPr>
                          </m:dPr>
                          <m:e>
                            <m:r>
                              <a:rPr lang="nl-NL" sz="1900" i="1">
                                <a:effectLst/>
                                <a:latin typeface="Cambria Math" panose="02040503050406030204" pitchFamily="18" charset="0"/>
                                <a:ea typeface="Calibri" panose="020F0502020204030204" pitchFamily="34" charset="0"/>
                              </a:rPr>
                              <m:t>1</m:t>
                            </m:r>
                            <m:r>
                              <a:rPr lang="nl-NL" sz="1900" i="1">
                                <a:effectLst/>
                                <a:latin typeface="Cambria Math" panose="02040503050406030204" pitchFamily="18" charset="0"/>
                                <a:ea typeface="Calibri" panose="020F0502020204030204" pitchFamily="34" charset="0"/>
                              </a:rPr>
                              <m:t>+</m:t>
                            </m:r>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1</m:t>
                                </m:r>
                              </m:num>
                              <m:den>
                                <m:r>
                                  <a:rPr lang="nl-NL" sz="1900" i="1">
                                    <a:effectLst/>
                                    <a:latin typeface="Cambria Math" panose="02040503050406030204" pitchFamily="18" charset="0"/>
                                    <a:ea typeface="Calibri" panose="020F0502020204030204" pitchFamily="34" charset="0"/>
                                  </a:rPr>
                                  <m:t>𝑛</m:t>
                                </m:r>
                              </m:den>
                            </m:f>
                          </m:e>
                        </m:d>
                      </m:e>
                      <m:sup>
                        <m:r>
                          <a:rPr lang="nl-NL" sz="1900" i="1">
                            <a:effectLst/>
                            <a:latin typeface="Cambria Math" panose="02040503050406030204" pitchFamily="18" charset="0"/>
                            <a:ea typeface="Calibri" panose="020F0502020204030204" pitchFamily="34" charset="0"/>
                          </a:rPr>
                          <m:t>𝑛</m:t>
                        </m:r>
                      </m:sup>
                    </m:sSup>
                  </m:oMath>
                </a14:m>
                <a:r>
                  <a:rPr lang="nl-NL" sz="1900">
                    <a:effectLst/>
                    <a:latin typeface="+mn-lt"/>
                    <a:ea typeface="Calibri" panose="020F0502020204030204" pitchFamily="34" charset="0"/>
                  </a:rPr>
                  <a:t> có giới hạn là một số vô tỉ và gọi giới hạn đó là </a:t>
                </a:r>
                <a:r>
                  <a:rPr lang="nl-NL" sz="1900" smtClean="0">
                    <a:effectLst/>
                    <a:latin typeface="+mn-lt"/>
                    <a:ea typeface="Calibri" panose="020F0502020204030204" pitchFamily="34" charset="0"/>
                  </a:rPr>
                  <a:t>e,</a:t>
                </a:r>
                <a:endParaRPr lang="en-US" sz="1900">
                  <a:effectLst/>
                  <a:latin typeface="+mn-lt"/>
                  <a:ea typeface="Calibri" panose="020F0502020204030204" pitchFamily="34" charset="0"/>
                </a:endParaRPr>
              </a:p>
              <a:p>
                <a:pPr marL="30480" marR="30480" algn="ctr">
                  <a:lnSpc>
                    <a:spcPct val="150000"/>
                  </a:lnSpc>
                  <a:spcBef>
                    <a:spcPts val="100"/>
                  </a:spcBef>
                  <a:spcAft>
                    <a:spcPts val="100"/>
                  </a:spcAft>
                </a:pPr>
                <a14:m>
                  <m:oMath xmlns:m="http://schemas.openxmlformats.org/officeDocument/2006/math">
                    <m:r>
                      <a:rPr lang="nl-NL" sz="1900" i="1">
                        <a:effectLst/>
                        <a:latin typeface="Cambria Math" panose="02040503050406030204" pitchFamily="18" charset="0"/>
                        <a:ea typeface="Calibri" panose="020F0502020204030204" pitchFamily="34" charset="0"/>
                      </a:rPr>
                      <m:t>𝑒</m:t>
                    </m:r>
                    <m:r>
                      <a:rPr lang="nl-NL" sz="1900" i="1">
                        <a:effectLst/>
                        <a:latin typeface="Cambria Math" panose="02040503050406030204" pitchFamily="18" charset="0"/>
                        <a:ea typeface="Calibri" panose="020F0502020204030204" pitchFamily="34" charset="0"/>
                      </a:rPr>
                      <m:t>=</m:t>
                    </m:r>
                    <m:func>
                      <m:funcPr>
                        <m:ctrlPr>
                          <a:rPr lang="en-US" sz="1900" i="1">
                            <a:effectLst/>
                            <a:latin typeface="Cambria Math" panose="02040503050406030204" pitchFamily="18" charset="0"/>
                            <a:ea typeface="Calibri" panose="020F0502020204030204" pitchFamily="34" charset="0"/>
                          </a:rPr>
                        </m:ctrlPr>
                      </m:funcPr>
                      <m:fName>
                        <m:r>
                          <m:rPr>
                            <m:sty m:val="p"/>
                          </m:rPr>
                          <a:rPr lang="nl-NL" sz="1900">
                            <a:effectLst/>
                            <a:latin typeface="Cambria Math" panose="02040503050406030204" pitchFamily="18" charset="0"/>
                            <a:ea typeface="Calibri" panose="020F0502020204030204" pitchFamily="34" charset="0"/>
                          </a:rPr>
                          <m:t>lim</m:t>
                        </m:r>
                      </m:fName>
                      <m:e>
                        <m:sSup>
                          <m:sSupPr>
                            <m:ctrlPr>
                              <a:rPr lang="en-US" sz="1900" i="1">
                                <a:effectLst/>
                                <a:latin typeface="Cambria Math" panose="02040503050406030204" pitchFamily="18" charset="0"/>
                                <a:ea typeface="Calibri" panose="020F0502020204030204" pitchFamily="34" charset="0"/>
                              </a:rPr>
                            </m:ctrlPr>
                          </m:sSupPr>
                          <m:e>
                            <m:d>
                              <m:dPr>
                                <m:ctrlPr>
                                  <a:rPr lang="en-US" sz="1900" i="1">
                                    <a:effectLst/>
                                    <a:latin typeface="Cambria Math" panose="02040503050406030204" pitchFamily="18" charset="0"/>
                                    <a:ea typeface="Calibri" panose="020F0502020204030204" pitchFamily="34" charset="0"/>
                                  </a:rPr>
                                </m:ctrlPr>
                              </m:dPr>
                              <m:e>
                                <m:r>
                                  <a:rPr lang="nl-NL" sz="1900" i="1">
                                    <a:effectLst/>
                                    <a:latin typeface="Cambria Math" panose="02040503050406030204" pitchFamily="18" charset="0"/>
                                    <a:ea typeface="Calibri" panose="020F0502020204030204" pitchFamily="34" charset="0"/>
                                  </a:rPr>
                                  <m:t>1</m:t>
                                </m:r>
                                <m:r>
                                  <a:rPr lang="nl-NL" sz="1900" i="1">
                                    <a:effectLst/>
                                    <a:latin typeface="Cambria Math" panose="02040503050406030204" pitchFamily="18" charset="0"/>
                                    <a:ea typeface="Calibri" panose="020F0502020204030204" pitchFamily="34" charset="0"/>
                                  </a:rPr>
                                  <m:t>+</m:t>
                                </m:r>
                                <m:f>
                                  <m:fPr>
                                    <m:ctrlPr>
                                      <a:rPr lang="en-US" sz="1900" i="1">
                                        <a:effectLst/>
                                        <a:latin typeface="Cambria Math" panose="02040503050406030204" pitchFamily="18" charset="0"/>
                                        <a:ea typeface="Calibri" panose="020F0502020204030204" pitchFamily="34" charset="0"/>
                                      </a:rPr>
                                    </m:ctrlPr>
                                  </m:fPr>
                                  <m:num>
                                    <m:r>
                                      <a:rPr lang="nl-NL" sz="1900" i="1">
                                        <a:effectLst/>
                                        <a:latin typeface="Cambria Math" panose="02040503050406030204" pitchFamily="18" charset="0"/>
                                        <a:ea typeface="Calibri" panose="020F0502020204030204" pitchFamily="34" charset="0"/>
                                      </a:rPr>
                                      <m:t>1</m:t>
                                    </m:r>
                                  </m:num>
                                  <m:den>
                                    <m:r>
                                      <a:rPr lang="nl-NL" sz="1900" i="1">
                                        <a:effectLst/>
                                        <a:latin typeface="Cambria Math" panose="02040503050406030204" pitchFamily="18" charset="0"/>
                                        <a:ea typeface="Calibri" panose="020F0502020204030204" pitchFamily="34" charset="0"/>
                                      </a:rPr>
                                      <m:t>𝑛</m:t>
                                    </m:r>
                                  </m:den>
                                </m:f>
                              </m:e>
                            </m:d>
                          </m:e>
                          <m:sup>
                            <m:r>
                              <a:rPr lang="nl-NL" sz="1900" i="1">
                                <a:effectLst/>
                                <a:latin typeface="Cambria Math" panose="02040503050406030204" pitchFamily="18" charset="0"/>
                                <a:ea typeface="Calibri" panose="020F0502020204030204" pitchFamily="34" charset="0"/>
                              </a:rPr>
                              <m:t>𝑛</m:t>
                            </m:r>
                          </m:sup>
                        </m:sSup>
                      </m:e>
                    </m:func>
                  </m:oMath>
                </a14:m>
                <a:r>
                  <a:rPr lang="en-US" sz="1900" smtClean="0">
                    <a:effectLst/>
                    <a:latin typeface="+mn-lt"/>
                    <a:ea typeface="Calibri" panose="020F0502020204030204" pitchFamily="34" charset="0"/>
                  </a:rPr>
                  <a:t> </a:t>
                </a:r>
                <a:endParaRPr lang="en-US" sz="1900">
                  <a:effectLst/>
                  <a:latin typeface="+mn-lt"/>
                  <a:ea typeface="Calibri" panose="020F0502020204030204" pitchFamily="34" charset="0"/>
                </a:endParaRPr>
              </a:p>
              <a:p>
                <a:pPr marL="30480" marR="30480" algn="just">
                  <a:lnSpc>
                    <a:spcPct val="150000"/>
                  </a:lnSpc>
                  <a:spcBef>
                    <a:spcPts val="100"/>
                  </a:spcBef>
                  <a:spcAft>
                    <a:spcPts val="100"/>
                  </a:spcAft>
                </a:pPr>
                <a:r>
                  <a:rPr lang="nl-NL" sz="1900">
                    <a:effectLst/>
                    <a:latin typeface="+mn-lt"/>
                    <a:ea typeface="Calibri" panose="020F0502020204030204" pitchFamily="34" charset="0"/>
                  </a:rPr>
                  <a:t>Một giá trị gần đúng của e là 2,718281828459045.</a:t>
                </a:r>
                <a:endParaRPr lang="en-US" sz="1900">
                  <a:effectLst/>
                  <a:latin typeface="+mn-lt"/>
                  <a:ea typeface="Calibri" panose="020F050202020403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4807" y="923488"/>
                <a:ext cx="9142096" cy="4178131"/>
              </a:xfrm>
              <a:prstGeom prst="rect">
                <a:avLst/>
              </a:prstGeom>
              <a:blipFill>
                <a:blip r:embed="rId3"/>
                <a:stretch>
                  <a:fillRect l="-334" b="-146"/>
                </a:stretch>
              </a:blipFill>
            </p:spPr>
            <p:txBody>
              <a:bodyPr/>
              <a:lstStyle/>
              <a:p>
                <a:r>
                  <a:rPr lang="en-US">
                    <a:noFill/>
                  </a:rPr>
                  <a:t> </a:t>
                </a:r>
              </a:p>
            </p:txBody>
          </p:sp>
        </mc:Fallback>
      </mc:AlternateContent>
    </p:spTree>
    <p:extLst>
      <p:ext uri="{BB962C8B-B14F-4D97-AF65-F5344CB8AC3E}">
        <p14:creationId xmlns:p14="http://schemas.microsoft.com/office/powerpoint/2010/main" val="332730121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45009" y="448056"/>
            <a:ext cx="8205216" cy="4288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8" name="Rectangle 67"/>
          <p:cNvSpPr/>
          <p:nvPr/>
        </p:nvSpPr>
        <p:spPr>
          <a:xfrm>
            <a:off x="4066762" y="218311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1972072" y="1374777"/>
            <a:ext cx="1285328" cy="3270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3:</a:t>
            </a:r>
            <a:endParaRPr sz="2200">
              <a:solidFill>
                <a:schemeClr val="bg1">
                  <a:lumMod val="50000"/>
                </a:schemeClr>
              </a:solidFill>
              <a:highlight>
                <a:schemeClr val="accent1"/>
              </a:highlight>
              <a:latin typeface="+mj-lt"/>
            </a:endParaRPr>
          </a:p>
        </p:txBody>
      </p:sp>
      <p:pic>
        <p:nvPicPr>
          <p:cNvPr id="87" name="Picture 86"/>
          <p:cNvPicPr>
            <a:picLocks noChangeAspect="1"/>
          </p:cNvPicPr>
          <p:nvPr/>
        </p:nvPicPr>
        <p:blipFill>
          <a:blip r:embed="rId2"/>
          <a:stretch>
            <a:fillRect/>
          </a:stretch>
        </p:blipFill>
        <p:spPr>
          <a:xfrm rot="5400000">
            <a:off x="595560" y="3758750"/>
            <a:ext cx="786452" cy="780356"/>
          </a:xfrm>
          <a:prstGeom prst="rect">
            <a:avLst/>
          </a:prstGeom>
        </p:spPr>
      </p:pic>
      <p:pic>
        <p:nvPicPr>
          <p:cNvPr id="88" name="Picture 87"/>
          <p:cNvPicPr>
            <a:picLocks noChangeAspect="1"/>
          </p:cNvPicPr>
          <p:nvPr/>
        </p:nvPicPr>
        <p:blipFill>
          <a:blip r:embed="rId2"/>
          <a:stretch>
            <a:fillRect/>
          </a:stretch>
        </p:blipFill>
        <p:spPr>
          <a:xfrm rot="5194474">
            <a:off x="7722945" y="568782"/>
            <a:ext cx="786452" cy="780356"/>
          </a:xfrm>
          <a:prstGeom prst="rect">
            <a:avLst/>
          </a:prstGeom>
        </p:spPr>
      </p:pic>
      <p:grpSp>
        <p:nvGrpSpPr>
          <p:cNvPr id="4" name="Group 3"/>
          <p:cNvGrpSpPr/>
          <p:nvPr/>
        </p:nvGrpSpPr>
        <p:grpSpPr>
          <a:xfrm>
            <a:off x="2887827" y="869088"/>
            <a:ext cx="4357008" cy="1183337"/>
            <a:chOff x="1563395" y="95226"/>
            <a:chExt cx="4357008" cy="1183337"/>
          </a:xfrm>
        </p:grpSpPr>
        <p:sp>
          <p:nvSpPr>
            <p:cNvPr id="67" name="TextBox 66"/>
            <p:cNvSpPr txBox="1"/>
            <p:nvPr/>
          </p:nvSpPr>
          <p:spPr>
            <a:xfrm>
              <a:off x="1563395" y="475519"/>
              <a:ext cx="2769009" cy="553998"/>
            </a:xfrm>
            <a:prstGeom prst="rect">
              <a:avLst/>
            </a:prstGeom>
            <a:noFill/>
          </p:spPr>
          <p:txBody>
            <a:bodyPr wrap="square" rtlCol="0">
              <a:spAutoFit/>
            </a:bodyPr>
            <a:lstStyle/>
            <a:p>
              <a:pPr lvl="0" algn="ctr" defTabSz="457200">
                <a:lnSpc>
                  <a:spcPct val="150000"/>
                </a:lnSpc>
                <a:buClrTx/>
                <a:defRPr/>
              </a:pPr>
              <a:r>
                <a:rPr kumimoji="0" 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Chứng minh rằng</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954480" y="95226"/>
                  <a:ext cx="1965923" cy="1183337"/>
                </a:xfrm>
                <a:prstGeom prst="rect">
                  <a:avLst/>
                </a:prstGeom>
              </p:spPr>
              <p:txBody>
                <a:bodyPr wrap="none">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Dotum" panose="020B0600000101010101" pitchFamily="34" charset="-127"/>
                              </a:rPr>
                            </m:ctrlPr>
                          </m:funcPr>
                          <m:fName>
                            <m:r>
                              <a:rPr lang="en-US" sz="2000" b="0" i="1" smtClean="0">
                                <a:latin typeface="Cambria Math" panose="02040503050406030204" pitchFamily="18" charset="0"/>
                                <a:ea typeface="Dotum" panose="020B0600000101010101" pitchFamily="34" charset="-127"/>
                              </a:rPr>
                              <m:t>𝑙𝑖𝑚</m:t>
                            </m:r>
                          </m:fName>
                          <m:e>
                            <m:sSup>
                              <m:sSupPr>
                                <m:ctrlPr>
                                  <a:rPr lang="vi-VN" sz="2000" i="1" smtClean="0">
                                    <a:latin typeface="Cambria Math" panose="02040503050406030204" pitchFamily="18" charset="0"/>
                                    <a:ea typeface="Dotum" panose="020B0600000101010101" pitchFamily="34" charset="-127"/>
                                  </a:rPr>
                                </m:ctrlPr>
                              </m:sSupPr>
                              <m:e>
                                <m:d>
                                  <m:dPr>
                                    <m:ctrlPr>
                                      <a:rPr lang="vi-VN" sz="2000" i="1" smtClean="0">
                                        <a:latin typeface="Cambria Math" panose="02040503050406030204" pitchFamily="18" charset="0"/>
                                        <a:ea typeface="Dotum" panose="020B0600000101010101" pitchFamily="34" charset="-127"/>
                                      </a:rPr>
                                    </m:ctrlPr>
                                  </m:dPr>
                                  <m:e>
                                    <m:r>
                                      <a:rPr lang="en-US" sz="2000" b="0" i="1" smtClean="0">
                                        <a:latin typeface="Cambria Math" panose="02040503050406030204" pitchFamily="18" charset="0"/>
                                        <a:ea typeface="Dotum" panose="020B0600000101010101" pitchFamily="34" charset="-127"/>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e>
                                </m:d>
                              </m:e>
                              <m:sup>
                                <m:r>
                                  <a:rPr lang="en-US" sz="2000" b="0" i="1" smtClean="0">
                                    <a:latin typeface="Cambria Math" panose="02040503050406030204" pitchFamily="18" charset="0"/>
                                    <a:ea typeface="Dotum" panose="020B0600000101010101" pitchFamily="34" charset="-127"/>
                                  </a:rPr>
                                  <m:t>𝑛</m:t>
                                </m:r>
                              </m:sup>
                            </m:sSup>
                            <m:r>
                              <a:rPr lang="en-US" sz="2000" b="0" i="1" smtClean="0">
                                <a:latin typeface="Cambria Math" panose="02040503050406030204" pitchFamily="18" charset="0"/>
                                <a:ea typeface="Dotum" panose="020B0600000101010101" pitchFamily="34" charset="-127"/>
                              </a:rPr>
                              <m:t>=</m:t>
                            </m:r>
                            <m:r>
                              <a:rPr lang="en-US" sz="2000" b="0" i="1" smtClean="0">
                                <a:latin typeface="Cambria Math" panose="02040503050406030204" pitchFamily="18" charset="0"/>
                                <a:ea typeface="Dotum" panose="020B0600000101010101" pitchFamily="34" charset="-127"/>
                              </a:rPr>
                              <m:t>0</m:t>
                            </m:r>
                          </m:e>
                        </m:func>
                      </m:oMath>
                    </m:oMathPara>
                  </a14:m>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954480" y="95226"/>
                  <a:ext cx="1965923" cy="1183337"/>
                </a:xfrm>
                <a:prstGeom prst="rect">
                  <a:avLst/>
                </a:prstGeom>
                <a:blipFill>
                  <a:blip r:embed="rId3"/>
                  <a:stretch>
                    <a:fillRect/>
                  </a:stretch>
                </a:blipFill>
              </p:spPr>
              <p:txBody>
                <a:bodyPr/>
                <a:lstStyle/>
                <a:p>
                  <a:r>
                    <a:rPr lang="en-US">
                      <a:noFill/>
                    </a:rPr>
                    <a:t> </a:t>
                  </a:r>
                </a:p>
              </p:txBody>
            </p:sp>
          </mc:Fallback>
        </mc:AlternateContent>
      </p:grpSp>
      <p:grpSp>
        <p:nvGrpSpPr>
          <p:cNvPr id="9" name="Group 8"/>
          <p:cNvGrpSpPr/>
          <p:nvPr/>
        </p:nvGrpSpPr>
        <p:grpSpPr>
          <a:xfrm>
            <a:off x="1972072" y="2894899"/>
            <a:ext cx="6030180" cy="1354613"/>
            <a:chOff x="2112152" y="2799722"/>
            <a:chExt cx="6030180" cy="1354613"/>
          </a:xfrm>
        </p:grpSpPr>
        <p:grpSp>
          <p:nvGrpSpPr>
            <p:cNvPr id="8" name="Group 7"/>
            <p:cNvGrpSpPr/>
            <p:nvPr/>
          </p:nvGrpSpPr>
          <p:grpSpPr>
            <a:xfrm>
              <a:off x="2112152" y="2799722"/>
              <a:ext cx="6030180" cy="1119537"/>
              <a:chOff x="1070334" y="1854089"/>
              <a:chExt cx="6030180" cy="1119537"/>
            </a:xfrm>
          </p:grpSpPr>
          <p:sp>
            <p:nvSpPr>
              <p:cNvPr id="71" name="Rectangle 70"/>
              <p:cNvSpPr/>
              <p:nvPr/>
            </p:nvSpPr>
            <p:spPr>
              <a:xfrm>
                <a:off x="1070334" y="2192980"/>
                <a:ext cx="6030180" cy="4969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smtClean="0">
                    <a:ea typeface="Arial" panose="020B0604020202020204" pitchFamily="34" charset="0"/>
                    <a:cs typeface="Times New Roman" panose="02020603050405020304" pitchFamily="18" charset="0"/>
                  </a:rPr>
                  <a:t>Do</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549728" y="1854089"/>
                    <a:ext cx="1756763" cy="1119537"/>
                  </a:xfrm>
                  <a:prstGeom prst="rect">
                    <a:avLst/>
                  </a:prstGeom>
                </p:spPr>
                <p:txBody>
                  <a:bodyPr wrap="none">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d>
                            <m:dPr>
                              <m:begChr m:val="|"/>
                              <m:endChr m:val="|"/>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e>
                          </m:d>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r>
                            <a:rPr lang="en-US" sz="2000" i="1">
                              <a:latin typeface="Cambria Math" panose="02040503050406030204" pitchFamily="18" charset="0"/>
                              <a:ea typeface="Dotum" panose="020B0600000101010101" pitchFamily="34" charset="-127"/>
                            </a:rPr>
                            <m:t>&lt;</m:t>
                          </m:r>
                          <m:r>
                            <a:rPr lang="en-US" sz="2000" i="1">
                              <a:latin typeface="Cambria Math" panose="02040503050406030204" pitchFamily="18" charset="0"/>
                              <a:ea typeface="Dotum" panose="020B0600000101010101" pitchFamily="34" charset="-127"/>
                            </a:rPr>
                            <m:t>1</m:t>
                          </m:r>
                        </m:oMath>
                      </m:oMathPara>
                    </a14:m>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49728" y="1854089"/>
                    <a:ext cx="1756763" cy="1119537"/>
                  </a:xfrm>
                  <a:prstGeom prst="rect">
                    <a:avLst/>
                  </a:prstGeom>
                  <a:blipFill>
                    <a:blip r:embed="rId4"/>
                    <a:stretch>
                      <a:fillRect/>
                    </a:stretch>
                  </a:blipFill>
                </p:spPr>
                <p:txBody>
                  <a:bodyPr/>
                  <a:lstStyle/>
                  <a:p>
                    <a:r>
                      <a:rPr lang="en-US">
                        <a:noFill/>
                      </a:rPr>
                      <a:t> </a:t>
                    </a:r>
                  </a:p>
                </p:txBody>
              </p:sp>
            </mc:Fallback>
          </mc:AlternateContent>
        </p:grpSp>
        <p:grpSp>
          <p:nvGrpSpPr>
            <p:cNvPr id="7" name="Group 6"/>
            <p:cNvGrpSpPr/>
            <p:nvPr/>
          </p:nvGrpSpPr>
          <p:grpSpPr>
            <a:xfrm>
              <a:off x="3578700" y="3019074"/>
              <a:ext cx="3134650" cy="1135261"/>
              <a:chOff x="390145" y="3013116"/>
              <a:chExt cx="3134650" cy="1135261"/>
            </a:xfrm>
          </p:grpSpPr>
          <p:sp>
            <p:nvSpPr>
              <p:cNvPr id="10" name="TextBox 9"/>
              <p:cNvSpPr txBox="1"/>
              <p:nvPr/>
            </p:nvSpPr>
            <p:spPr>
              <a:xfrm>
                <a:off x="390145" y="3132714"/>
                <a:ext cx="1959864" cy="1015663"/>
              </a:xfrm>
              <a:prstGeom prst="rect">
                <a:avLst/>
              </a:prstGeom>
              <a:noFill/>
            </p:spPr>
            <p:txBody>
              <a:bodyPr wrap="square" rtlCol="0">
                <a:spAutoFit/>
              </a:bodyPr>
              <a:lstStyle/>
              <a:p>
                <a:pPr lvl="0" algn="ctr" defTabSz="457200">
                  <a:lnSpc>
                    <a:spcPct val="150000"/>
                  </a:lnSpc>
                  <a:buClrTx/>
                  <a:defRPr/>
                </a:pPr>
                <a:r>
                  <a:rPr lang="en-US" sz="2000" kern="1200" noProof="0" smtClean="0">
                    <a:latin typeface="Arial" panose="020B0604020202020204" pitchFamily="34" charset="0"/>
                    <a:ea typeface="Calibri" panose="020F0502020204030204" pitchFamily="34" charset="0"/>
                    <a:cs typeface="Times New Roman" panose="02020603050405020304" pitchFamily="18" charset="0"/>
                  </a:rPr>
                  <a:t>nên</a:t>
                </a:r>
                <a:endParaRPr lang="en-US" sz="2000" kern="1200">
                  <a:latin typeface="Arial" panose="020B0604020202020204" pitchFamily="34" charset="0"/>
                  <a:ea typeface="Calibri" panose="020F0502020204030204" pitchFamily="34" charset="0"/>
                  <a:cs typeface="Times New Roman" panose="02020603050405020304" pitchFamily="18" charset="0"/>
                </a:endParaRPr>
              </a:p>
              <a:p>
                <a:pPr lvl="0" algn="ctr" defTabSz="457200">
                  <a:lnSpc>
                    <a:spcPct val="150000"/>
                  </a:lnSpc>
                  <a:buClrTx/>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558872" y="3013116"/>
                    <a:ext cx="1965923" cy="8196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r>
                                <a:rPr lang="en-US" sz="2000" i="1">
                                  <a:latin typeface="Cambria Math" panose="02040503050406030204" pitchFamily="18" charset="0"/>
                                  <a:ea typeface="Dotum" panose="020B0600000101010101" pitchFamily="34" charset="-127"/>
                                </a:rPr>
                                <m:t>𝑙𝑖𝑚</m:t>
                              </m:r>
                            </m:fName>
                            <m:e>
                              <m:sSup>
                                <m:sSupPr>
                                  <m:ctrlPr>
                                    <a:rPr lang="vi-VN" sz="2000" i="1">
                                      <a:latin typeface="Cambria Math" panose="02040503050406030204" pitchFamily="18" charset="0"/>
                                      <a:ea typeface="Dotum" panose="020B0600000101010101" pitchFamily="34" charset="-127"/>
                                    </a:rPr>
                                  </m:ctrlPr>
                                </m:sSupPr>
                                <m:e>
                                  <m:d>
                                    <m:dPr>
                                      <m:ctrlPr>
                                        <a:rPr lang="vi-VN"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m:t>
                                      </m:r>
                                      <m:f>
                                        <m:fPr>
                                          <m:ctrlPr>
                                            <a:rPr lang="vi-VN"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1</m:t>
                                          </m:r>
                                        </m:num>
                                        <m:den>
                                          <m:r>
                                            <a:rPr lang="en-US" sz="2000" i="1">
                                              <a:latin typeface="Cambria Math" panose="02040503050406030204" pitchFamily="18" charset="0"/>
                                              <a:ea typeface="Dotum" panose="020B0600000101010101" pitchFamily="34" charset="-127"/>
                                            </a:rPr>
                                            <m:t>2</m:t>
                                          </m:r>
                                        </m:den>
                                      </m:f>
                                    </m:e>
                                  </m:d>
                                </m:e>
                                <m:sup>
                                  <m:r>
                                    <a:rPr lang="en-US" sz="2000" i="1">
                                      <a:latin typeface="Cambria Math" panose="02040503050406030204" pitchFamily="18" charset="0"/>
                                      <a:ea typeface="Dotum" panose="020B0600000101010101" pitchFamily="34" charset="-127"/>
                                    </a:rPr>
                                    <m:t>𝑛</m:t>
                                  </m:r>
                                </m:sup>
                              </m:sSup>
                              <m:r>
                                <a:rPr lang="en-US" sz="2000" i="1">
                                  <a:latin typeface="Cambria Math" panose="02040503050406030204" pitchFamily="18" charset="0"/>
                                  <a:ea typeface="Dotum" panose="020B0600000101010101" pitchFamily="34" charset="-127"/>
                                </a:rPr>
                                <m:t>=</m:t>
                              </m:r>
                              <m:r>
                                <a:rPr lang="en-US" sz="2000" i="1">
                                  <a:latin typeface="Cambria Math" panose="02040503050406030204" pitchFamily="18" charset="0"/>
                                  <a:ea typeface="Dotum" panose="020B0600000101010101" pitchFamily="34" charset="-127"/>
                                </a:rPr>
                                <m:t>0</m:t>
                              </m:r>
                            </m:e>
                          </m:func>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558872" y="3013116"/>
                    <a:ext cx="1965923" cy="819648"/>
                  </a:xfrm>
                  <a:prstGeom prst="rect">
                    <a:avLst/>
                  </a:prstGeom>
                  <a:blipFill>
                    <a:blip r:embed="rId5"/>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3580139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3" y="462718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TextBox 10"/>
          <p:cNvSpPr txBox="1"/>
          <p:nvPr/>
        </p:nvSpPr>
        <p:spPr>
          <a:xfrm>
            <a:off x="696371" y="403806"/>
            <a:ext cx="2649655" cy="669414"/>
          </a:xfrm>
          <a:prstGeom prst="rect">
            <a:avLst/>
          </a:prstGeom>
          <a:solidFill>
            <a:srgbClr val="C7EBF0"/>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lang="en-US" sz="2500" b="1" kern="1200">
                <a:solidFill>
                  <a:srgbClr val="189AE2">
                    <a:lumMod val="50000"/>
                  </a:srgbClr>
                </a:solidFill>
                <a:latin typeface="Arial" panose="020B0604020202020204" pitchFamily="34" charset="0"/>
                <a:ea typeface="+mn-ea"/>
                <a:cs typeface="Arial" panose="020B0604020202020204" pitchFamily="34" charset="0"/>
              </a:rPr>
              <a:t>3</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18" name="Google Shape;424;p35"/>
          <p:cNvGrpSpPr/>
          <p:nvPr/>
        </p:nvGrpSpPr>
        <p:grpSpPr>
          <a:xfrm rot="20182401">
            <a:off x="8265438" y="368574"/>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411463" y="1661962"/>
            <a:ext cx="2845489" cy="759375"/>
            <a:chOff x="3518087" y="381176"/>
            <a:chExt cx="2845489" cy="759375"/>
          </a:xfrm>
        </p:grpSpPr>
        <p:sp>
          <p:nvSpPr>
            <p:cNvPr id="30" name="TextBox 29"/>
            <p:cNvSpPr txBox="1"/>
            <p:nvPr/>
          </p:nvSpPr>
          <p:spPr>
            <a:xfrm>
              <a:off x="3518087" y="458647"/>
              <a:ext cx="1428802" cy="623248"/>
            </a:xfrm>
            <a:prstGeom prst="rect">
              <a:avLst/>
            </a:prstGeom>
            <a:noFill/>
          </p:spPr>
          <p:txBody>
            <a:bodyPr wrap="square" rtlCol="0">
              <a:spAutoFit/>
            </a:bodyPr>
            <a:lstStyle/>
            <a:p>
              <a:pPr lvl="0" algn="ctr" defTabSz="457200">
                <a:lnSpc>
                  <a:spcPct val="150000"/>
                </a:lnSpc>
                <a:buClrTx/>
                <a:defRPr/>
              </a:pPr>
              <a:r>
                <a:rPr kumimoji="0" lang="en-US" sz="2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Tìm</a:t>
              </a:r>
              <a:endParaRPr kumimoji="0" lang="en-US" sz="23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435163" y="381176"/>
                  <a:ext cx="1928413" cy="759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300" i="1" smtClean="0">
                                <a:latin typeface="Cambria Math" panose="02040503050406030204" pitchFamily="18" charset="0"/>
                              </a:rPr>
                            </m:ctrlPr>
                          </m:funcPr>
                          <m:fName>
                            <m:r>
                              <a:rPr lang="en-US" sz="2300" b="0" i="1" smtClean="0">
                                <a:latin typeface="Cambria Math" panose="02040503050406030204" pitchFamily="18" charset="0"/>
                              </a:rPr>
                              <m:t>𝑙𝑖𝑚</m:t>
                            </m:r>
                          </m:fName>
                          <m:e>
                            <m:sSup>
                              <m:sSupPr>
                                <m:ctrlPr>
                                  <a:rPr lang="en-US" sz="2300" i="1" smtClean="0">
                                    <a:latin typeface="Cambria Math" panose="02040503050406030204" pitchFamily="18" charset="0"/>
                                  </a:rPr>
                                </m:ctrlPr>
                              </m:sSupPr>
                              <m:e>
                                <m:d>
                                  <m:dPr>
                                    <m:ctrlPr>
                                      <a:rPr lang="en-US" sz="2300" i="1" smtClean="0">
                                        <a:latin typeface="Cambria Math" panose="02040503050406030204" pitchFamily="18" charset="0"/>
                                      </a:rPr>
                                    </m:ctrlPr>
                                  </m:dPr>
                                  <m:e>
                                    <m:f>
                                      <m:fPr>
                                        <m:ctrlPr>
                                          <a:rPr lang="en-US" sz="2300" i="1" smtClean="0">
                                            <a:latin typeface="Cambria Math" panose="02040503050406030204" pitchFamily="18" charset="0"/>
                                          </a:rPr>
                                        </m:ctrlPr>
                                      </m:fPr>
                                      <m:num>
                                        <m:r>
                                          <a:rPr lang="en-US" sz="2300" b="0" i="1" smtClean="0">
                                            <a:latin typeface="Cambria Math" panose="02040503050406030204" pitchFamily="18" charset="0"/>
                                          </a:rPr>
                                          <m:t>𝑒</m:t>
                                        </m:r>
                                      </m:num>
                                      <m:den>
                                        <m:r>
                                          <a:rPr lang="en-US" sz="2300" i="1" smtClean="0">
                                            <a:latin typeface="Cambria Math" panose="02040503050406030204" pitchFamily="18" charset="0"/>
                                            <a:ea typeface="Cambria Math" panose="02040503050406030204" pitchFamily="18" charset="0"/>
                                          </a:rPr>
                                          <m:t>𝜋</m:t>
                                        </m:r>
                                      </m:den>
                                    </m:f>
                                  </m:e>
                                </m:d>
                              </m:e>
                              <m:sup>
                                <m:r>
                                  <a:rPr lang="en-US" sz="2300" b="0" i="1" smtClean="0">
                                    <a:latin typeface="Cambria Math" panose="02040503050406030204" pitchFamily="18" charset="0"/>
                                  </a:rPr>
                                  <m:t>𝑛</m:t>
                                </m:r>
                              </m:sup>
                            </m:sSup>
                            <m:r>
                              <a:rPr lang="en-US" sz="2300" b="0" i="1" smtClean="0">
                                <a:latin typeface="Cambria Math" panose="02040503050406030204" pitchFamily="18" charset="0"/>
                              </a:rPr>
                              <m:t>=0</m:t>
                            </m:r>
                          </m:e>
                        </m:func>
                      </m:oMath>
                    </m:oMathPara>
                  </a14:m>
                  <a:endParaRPr lang="en-US" sz="2300"/>
                </a:p>
              </p:txBody>
            </p:sp>
          </mc:Choice>
          <mc:Fallback xmlns="">
            <p:sp>
              <p:nvSpPr>
                <p:cNvPr id="2" name="Rectangle 1"/>
                <p:cNvSpPr>
                  <a:spLocks noRot="1" noChangeAspect="1" noMove="1" noResize="1" noEditPoints="1" noAdjustHandles="1" noChangeArrowheads="1" noChangeShapeType="1" noTextEdit="1"/>
                </p:cNvSpPr>
                <p:nvPr/>
              </p:nvSpPr>
              <p:spPr>
                <a:xfrm>
                  <a:off x="4435163" y="381176"/>
                  <a:ext cx="1928413" cy="759375"/>
                </a:xfrm>
                <a:prstGeom prst="rect">
                  <a:avLst/>
                </a:prstGeom>
                <a:blipFill>
                  <a:blip r:embed="rId2"/>
                  <a:stretch>
                    <a:fillRect/>
                  </a:stretch>
                </a:blipFill>
              </p:spPr>
              <p:txBody>
                <a:bodyPr/>
                <a:lstStyle/>
                <a:p>
                  <a:r>
                    <a:rPr lang="en-US">
                      <a:noFill/>
                    </a:rPr>
                    <a:t> </a:t>
                  </a:r>
                </a:p>
              </p:txBody>
            </p:sp>
          </mc:Fallback>
        </mc:AlternateContent>
      </p:grpSp>
      <p:sp>
        <p:nvSpPr>
          <p:cNvPr id="31" name="Rectangle 30"/>
          <p:cNvSpPr/>
          <p:nvPr/>
        </p:nvSpPr>
        <p:spPr>
          <a:xfrm>
            <a:off x="6115293" y="937948"/>
            <a:ext cx="740908" cy="4462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3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3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8" name="Group 7"/>
          <p:cNvGrpSpPr/>
          <p:nvPr/>
        </p:nvGrpSpPr>
        <p:grpSpPr>
          <a:xfrm>
            <a:off x="5134388" y="1698766"/>
            <a:ext cx="7949073" cy="1194878"/>
            <a:chOff x="595959" y="2007935"/>
            <a:chExt cx="7949073" cy="1194878"/>
          </a:xfrm>
        </p:grpSpPr>
        <p:sp>
          <p:nvSpPr>
            <p:cNvPr id="4" name="Rectangle 3"/>
            <p:cNvSpPr/>
            <p:nvPr/>
          </p:nvSpPr>
          <p:spPr>
            <a:xfrm>
              <a:off x="595959" y="2023003"/>
              <a:ext cx="7949073" cy="1179810"/>
            </a:xfrm>
            <a:prstGeom prst="rect">
              <a:avLst/>
            </a:prstGeom>
          </p:spPr>
          <p:txBody>
            <a:bodyPr wrap="square">
              <a:spAutoFit/>
            </a:bodyPr>
            <a:lstStyle/>
            <a:p>
              <a:pPr marL="30480" marR="30480" algn="just">
                <a:lnSpc>
                  <a:spcPct val="150000"/>
                </a:lnSpc>
                <a:spcBef>
                  <a:spcPts val="100"/>
                </a:spcBef>
                <a:spcAft>
                  <a:spcPts val="100"/>
                </a:spcAft>
              </a:pPr>
              <a:r>
                <a:rPr lang="nl-NL" sz="2300" smtClean="0">
                  <a:latin typeface="+mn-lt"/>
                  <a:ea typeface="Calibri" panose="020F0502020204030204" pitchFamily="34" charset="0"/>
                </a:rPr>
                <a:t>Ta </a:t>
              </a:r>
              <a:r>
                <a:rPr lang="nl-NL" sz="2300">
                  <a:latin typeface="+mn-lt"/>
                  <a:ea typeface="Calibri" panose="020F0502020204030204" pitchFamily="34" charset="0"/>
                </a:rPr>
                <a:t>có </a:t>
              </a:r>
              <a:r>
                <a:rPr lang="nl-NL" sz="2300" smtClean="0">
                  <a:latin typeface="+mn-lt"/>
                  <a:ea typeface="Calibri" panose="020F0502020204030204" pitchFamily="34" charset="0"/>
                </a:rPr>
                <a:t> </a:t>
              </a:r>
            </a:p>
            <a:p>
              <a:pPr marL="30480" marR="30480" algn="just">
                <a:lnSpc>
                  <a:spcPct val="150000"/>
                </a:lnSpc>
                <a:spcBef>
                  <a:spcPts val="100"/>
                </a:spcBef>
                <a:spcAft>
                  <a:spcPts val="100"/>
                </a:spcAft>
              </a:pPr>
              <a:endParaRPr lang="nl-NL" sz="2300">
                <a:effectLst/>
                <a:latin typeface="+mn-lt"/>
                <a:ea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447324" y="2007935"/>
                  <a:ext cx="1544718" cy="6984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300" b="0" i="0" smtClean="0">
                            <a:latin typeface="Cambria Math" panose="02040503050406030204" pitchFamily="18" charset="0"/>
                            <a:ea typeface="Calibri" panose="020F0502020204030204" pitchFamily="34" charset="0"/>
                          </a:rPr>
                          <m:t>0&lt;</m:t>
                        </m:r>
                        <m:f>
                          <m:fPr>
                            <m:ctrlPr>
                              <a:rPr lang="en-US" sz="2300" i="1">
                                <a:latin typeface="Cambria Math" panose="02040503050406030204" pitchFamily="18" charset="0"/>
                                <a:ea typeface="Calibri" panose="020F0502020204030204" pitchFamily="34" charset="0"/>
                              </a:rPr>
                            </m:ctrlPr>
                          </m:fPr>
                          <m:num>
                            <m:r>
                              <a:rPr lang="nl-NL" sz="2300" i="1">
                                <a:latin typeface="Cambria Math" panose="02040503050406030204" pitchFamily="18" charset="0"/>
                                <a:ea typeface="Calibri" panose="020F0502020204030204" pitchFamily="34" charset="0"/>
                              </a:rPr>
                              <m:t>𝑒</m:t>
                            </m:r>
                          </m:num>
                          <m:den>
                            <m:r>
                              <a:rPr lang="nl-NL" sz="2300" i="1">
                                <a:latin typeface="Cambria Math" panose="02040503050406030204" pitchFamily="18" charset="0"/>
                                <a:ea typeface="Calibri" panose="020F0502020204030204" pitchFamily="34" charset="0"/>
                              </a:rPr>
                              <m:t>𝜋</m:t>
                            </m:r>
                          </m:den>
                        </m:f>
                        <m:r>
                          <a:rPr lang="nl-NL" sz="2300" i="1">
                            <a:latin typeface="Cambria Math" panose="02040503050406030204" pitchFamily="18" charset="0"/>
                            <a:ea typeface="Calibri" panose="020F0502020204030204" pitchFamily="34" charset="0"/>
                          </a:rPr>
                          <m:t>&lt;1</m:t>
                        </m:r>
                      </m:oMath>
                    </m:oMathPara>
                  </a14:m>
                  <a:endParaRPr lang="en-US" sz="2300"/>
                </a:p>
              </p:txBody>
            </p:sp>
          </mc:Choice>
          <mc:Fallback xmlns="">
            <p:sp>
              <p:nvSpPr>
                <p:cNvPr id="6" name="Rectangle 5"/>
                <p:cNvSpPr>
                  <a:spLocks noRot="1" noChangeAspect="1" noMove="1" noResize="1" noEditPoints="1" noAdjustHandles="1" noChangeArrowheads="1" noChangeShapeType="1" noTextEdit="1"/>
                </p:cNvSpPr>
                <p:nvPr/>
              </p:nvSpPr>
              <p:spPr>
                <a:xfrm>
                  <a:off x="1447324" y="2007935"/>
                  <a:ext cx="1544718" cy="698461"/>
                </a:xfrm>
                <a:prstGeom prst="rect">
                  <a:avLst/>
                </a:prstGeom>
                <a:blipFill>
                  <a:blip r:embed="rId3"/>
                  <a:stretch>
                    <a:fillRect/>
                  </a:stretch>
                </a:blipFill>
              </p:spPr>
              <p:txBody>
                <a:bodyPr/>
                <a:lstStyle/>
                <a:p>
                  <a:r>
                    <a:rPr lang="en-US">
                      <a:noFill/>
                    </a:rPr>
                    <a:t> </a:t>
                  </a:r>
                </a:p>
              </p:txBody>
            </p:sp>
          </mc:Fallback>
        </mc:AlternateContent>
      </p:grpSp>
      <p:grpSp>
        <p:nvGrpSpPr>
          <p:cNvPr id="16" name="Group 15"/>
          <p:cNvGrpSpPr/>
          <p:nvPr/>
        </p:nvGrpSpPr>
        <p:grpSpPr>
          <a:xfrm>
            <a:off x="5134388" y="2598647"/>
            <a:ext cx="2865982" cy="1105752"/>
            <a:chOff x="5342605" y="2426956"/>
            <a:chExt cx="2865982" cy="1105752"/>
          </a:xfrm>
        </p:grpSpPr>
        <p:sp>
          <p:nvSpPr>
            <p:cNvPr id="7" name="Rectangle 6"/>
            <p:cNvSpPr/>
            <p:nvPr/>
          </p:nvSpPr>
          <p:spPr>
            <a:xfrm>
              <a:off x="5342605" y="2743430"/>
              <a:ext cx="1945209" cy="623248"/>
            </a:xfrm>
            <a:prstGeom prst="rect">
              <a:avLst/>
            </a:prstGeom>
          </p:spPr>
          <p:txBody>
            <a:bodyPr wrap="square">
              <a:spAutoFit/>
            </a:bodyPr>
            <a:lstStyle/>
            <a:p>
              <a:pPr marL="30480" marR="30480" lvl="0" algn="just">
                <a:lnSpc>
                  <a:spcPct val="150000"/>
                </a:lnSpc>
                <a:spcBef>
                  <a:spcPts val="100"/>
                </a:spcBef>
                <a:spcAft>
                  <a:spcPts val="100"/>
                </a:spcAft>
              </a:pPr>
              <a:r>
                <a:rPr lang="nl-NL" sz="2300" smtClean="0">
                  <a:ea typeface="Calibri" panose="020F0502020204030204" pitchFamily="34" charset="0"/>
                </a:rPr>
                <a:t>Do </a:t>
              </a:r>
              <a:r>
                <a:rPr lang="nl-NL" sz="2300">
                  <a:ea typeface="Calibri" panose="020F0502020204030204" pitchFamily="34" charset="0"/>
                </a:rPr>
                <a:t>đó </a:t>
              </a:r>
              <a:endParaRPr lang="en-US" sz="2300" i="1">
                <a:ea typeface="Calibri" panose="020F050202020403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218619" y="2426956"/>
                  <a:ext cx="1989968" cy="1105752"/>
                </a:xfrm>
                <a:prstGeom prst="rect">
                  <a:avLst/>
                </a:prstGeom>
              </p:spPr>
              <p:txBody>
                <a:bodyPr wrap="non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unc>
                          <m:funcPr>
                            <m:ctrlPr>
                              <a:rPr lang="en-US" sz="2300" i="1">
                                <a:latin typeface="Cambria Math" panose="02040503050406030204" pitchFamily="18" charset="0"/>
                                <a:ea typeface="Calibri" panose="020F0502020204030204" pitchFamily="34" charset="0"/>
                              </a:rPr>
                            </m:ctrlPr>
                          </m:funcPr>
                          <m:fName>
                            <m:r>
                              <a:rPr lang="nl-NL" sz="2300" i="1">
                                <a:latin typeface="Cambria Math" panose="02040503050406030204" pitchFamily="18" charset="0"/>
                                <a:ea typeface="Calibri" panose="020F0502020204030204" pitchFamily="34" charset="0"/>
                              </a:rPr>
                              <m:t>𝑙𝑖𝑚</m:t>
                            </m:r>
                          </m:fName>
                          <m:e>
                            <m:sSup>
                              <m:sSupPr>
                                <m:ctrlPr>
                                  <a:rPr lang="en-US" sz="2300" i="1">
                                    <a:latin typeface="Cambria Math" panose="02040503050406030204" pitchFamily="18" charset="0"/>
                                    <a:ea typeface="Calibri" panose="020F0502020204030204" pitchFamily="34" charset="0"/>
                                  </a:rPr>
                                </m:ctrlPr>
                              </m:sSupPr>
                              <m:e>
                                <m:d>
                                  <m:dPr>
                                    <m:ctrlPr>
                                      <a:rPr lang="en-US" sz="2300" i="1">
                                        <a:latin typeface="Cambria Math" panose="02040503050406030204" pitchFamily="18" charset="0"/>
                                        <a:ea typeface="Calibri" panose="020F0502020204030204" pitchFamily="34" charset="0"/>
                                      </a:rPr>
                                    </m:ctrlPr>
                                  </m:dPr>
                                  <m:e>
                                    <m:f>
                                      <m:fPr>
                                        <m:ctrlPr>
                                          <a:rPr lang="en-US" sz="2300" i="1">
                                            <a:latin typeface="Cambria Math" panose="02040503050406030204" pitchFamily="18" charset="0"/>
                                            <a:ea typeface="Calibri" panose="020F0502020204030204" pitchFamily="34" charset="0"/>
                                          </a:rPr>
                                        </m:ctrlPr>
                                      </m:fPr>
                                      <m:num>
                                        <m:r>
                                          <a:rPr lang="nl-NL" sz="2300" i="1">
                                            <a:latin typeface="Cambria Math" panose="02040503050406030204" pitchFamily="18" charset="0"/>
                                            <a:ea typeface="Calibri" panose="020F0502020204030204" pitchFamily="34" charset="0"/>
                                          </a:rPr>
                                          <m:t>𝑒</m:t>
                                        </m:r>
                                      </m:num>
                                      <m:den>
                                        <m:r>
                                          <a:rPr lang="nl-NL" sz="2300" i="1">
                                            <a:latin typeface="Cambria Math" panose="02040503050406030204" pitchFamily="18" charset="0"/>
                                            <a:ea typeface="Calibri" panose="020F0502020204030204" pitchFamily="34" charset="0"/>
                                          </a:rPr>
                                          <m:t>𝜋</m:t>
                                        </m:r>
                                      </m:den>
                                    </m:f>
                                  </m:e>
                                </m:d>
                              </m:e>
                              <m:sup>
                                <m:r>
                                  <a:rPr lang="nl-NL" sz="2300" i="1">
                                    <a:latin typeface="Cambria Math" panose="02040503050406030204" pitchFamily="18" charset="0"/>
                                    <a:ea typeface="Calibri" panose="020F0502020204030204" pitchFamily="34" charset="0"/>
                                  </a:rPr>
                                  <m:t>𝑛</m:t>
                                </m:r>
                              </m:sup>
                            </m:sSup>
                          </m:e>
                        </m:func>
                        <m:r>
                          <a:rPr lang="nl-NL" sz="2300" i="1">
                            <a:latin typeface="Cambria Math" panose="02040503050406030204" pitchFamily="18" charset="0"/>
                            <a:ea typeface="Calibri" panose="020F0502020204030204" pitchFamily="34" charset="0"/>
                          </a:rPr>
                          <m:t>=0</m:t>
                        </m:r>
                      </m:oMath>
                    </m:oMathPara>
                  </a14:m>
                  <a:endParaRPr lang="en-US" sz="2300" i="1">
                    <a:ea typeface="Calibri" panose="020F050202020403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218619" y="2426956"/>
                  <a:ext cx="1989968" cy="1105752"/>
                </a:xfrm>
                <a:prstGeom prst="rect">
                  <a:avLst/>
                </a:prstGeom>
                <a:blipFill>
                  <a:blip r:embed="rId4"/>
                  <a:stretch>
                    <a:fillRect/>
                  </a:stretch>
                </a:blipFill>
              </p:spPr>
              <p:txBody>
                <a:bodyPr/>
                <a:lstStyle/>
                <a:p>
                  <a:r>
                    <a:rPr lang="en-US">
                      <a:noFill/>
                    </a:rPr>
                    <a:t> </a:t>
                  </a:r>
                </a:p>
              </p:txBody>
            </p:sp>
          </mc:Fallback>
        </mc:AlternateContent>
      </p:grpSp>
      <p:cxnSp>
        <p:nvCxnSpPr>
          <p:cNvPr id="12" name="Straight Connector 11"/>
          <p:cNvCxnSpPr/>
          <p:nvPr/>
        </p:nvCxnSpPr>
        <p:spPr>
          <a:xfrm>
            <a:off x="3998498" y="1302868"/>
            <a:ext cx="1" cy="316991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521;p39"/>
          <p:cNvGrpSpPr/>
          <p:nvPr/>
        </p:nvGrpSpPr>
        <p:grpSpPr>
          <a:xfrm rot="405031">
            <a:off x="-135843" y="4131469"/>
            <a:ext cx="1587509" cy="431125"/>
            <a:chOff x="1463625" y="425025"/>
            <a:chExt cx="543325" cy="147550"/>
          </a:xfrm>
        </p:grpSpPr>
        <p:sp>
          <p:nvSpPr>
            <p:cNvPr id="34"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1518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5" name="Google Shape;295;p25"/>
          <p:cNvSpPr/>
          <p:nvPr/>
        </p:nvSpPr>
        <p:spPr>
          <a:xfrm>
            <a:off x="8584746" y="4783019"/>
            <a:ext cx="254442" cy="231113"/>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109950" y="3965580"/>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itle 2"/>
          <p:cNvSpPr>
            <a:spLocks noGrp="1"/>
          </p:cNvSpPr>
          <p:nvPr>
            <p:ph type="title"/>
          </p:nvPr>
        </p:nvSpPr>
        <p:spPr>
          <a:xfrm>
            <a:off x="205244" y="73920"/>
            <a:ext cx="3128431" cy="375900"/>
          </a:xfrm>
        </p:spPr>
        <p:txBody>
          <a:bodyPr/>
          <a:lstStyle/>
          <a:p>
            <a:r>
              <a:rPr lang="en-US" sz="3200" b="1">
                <a:solidFill>
                  <a:schemeClr val="bg1">
                    <a:lumMod val="50000"/>
                  </a:schemeClr>
                </a:solidFill>
                <a:latin typeface="+mn-lt"/>
              </a:rPr>
              <a:t>KHỞI ĐỘNG</a:t>
            </a:r>
          </a:p>
        </p:txBody>
      </p:sp>
      <p:sp>
        <p:nvSpPr>
          <p:cNvPr id="2" name="Rectangle 1"/>
          <p:cNvSpPr/>
          <p:nvPr/>
        </p:nvSpPr>
        <p:spPr>
          <a:xfrm>
            <a:off x="205244" y="703876"/>
            <a:ext cx="5546286" cy="3046988"/>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Zénon (Zê – nông, 496 – 429 trước Công Nguyên) là một triết gia Hy Lạp ở thành phố Edée đã phát biểu nghịch lí như sau: Achilles (A – sin) là một lực sĩ trong thần thoại Hy Lạp, người được mệnh danh là “có đôi chân chạy nhanh như gió” đuổi theo một con rùa trên một đường thẳng. Nếu lúc xuất phát, rùa ở điểm A1 cách Achilles một khoảng bằng a khác 0. Khi Achilles chạy đến vị trí của rùa xuất phát thì rùa chạy về phía trước một khoảng (như Hình 1). </a:t>
            </a:r>
            <a:endParaRPr lang="en-US" sz="1600">
              <a:effectLst/>
              <a:latin typeface="+mn-lt"/>
              <a:ea typeface="Times New Roman" panose="02020603050405020304" pitchFamily="18" charset="0"/>
            </a:endParaRPr>
          </a:p>
        </p:txBody>
      </p:sp>
      <p:sp>
        <p:nvSpPr>
          <p:cNvPr id="3" name="Rectangle 2"/>
          <p:cNvSpPr/>
          <p:nvPr/>
        </p:nvSpPr>
        <p:spPr>
          <a:xfrm>
            <a:off x="205243" y="4075530"/>
            <a:ext cx="8652509" cy="830997"/>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Trên thực tế, Achilles không đuổi kịp rùa là vô lí. Kiến thức toán học nào có thể giải thích được nghịch lí Zénon nói trên là không đúng?</a:t>
            </a:r>
            <a:endParaRPr lang="en-US" sz="1600">
              <a:effectLst/>
              <a:latin typeface="+mn-lt"/>
              <a:ea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939624" y="853261"/>
            <a:ext cx="2918129" cy="2903825"/>
          </a:xfrm>
          <a:prstGeom prst="rect">
            <a:avLst/>
          </a:prstGeom>
        </p:spPr>
      </p:pic>
      <p:sp>
        <p:nvSpPr>
          <p:cNvPr id="7" name="Rectangle 6"/>
          <p:cNvSpPr/>
          <p:nvPr/>
        </p:nvSpPr>
        <p:spPr>
          <a:xfrm>
            <a:off x="205244" y="3669522"/>
            <a:ext cx="8231090" cy="461665"/>
          </a:xfrm>
          <a:prstGeom prst="rect">
            <a:avLst/>
          </a:prstGeom>
        </p:spPr>
        <p:txBody>
          <a:bodyPr wrap="square">
            <a:spAutoFit/>
          </a:bodyPr>
          <a:lstStyle/>
          <a:p>
            <a:pPr lvl="0" algn="just">
              <a:lnSpc>
                <a:spcPct val="150000"/>
              </a:lnSpc>
              <a:spcBef>
                <a:spcPts val="100"/>
              </a:spcBef>
              <a:spcAft>
                <a:spcPts val="100"/>
              </a:spcAft>
            </a:pPr>
            <a:r>
              <a:rPr lang="vi-VN" sz="1600">
                <a:latin typeface="Arial" panose="020B0604020202020204" pitchFamily="34" charset="0"/>
                <a:ea typeface="Times New Roman" panose="02020603050405020304" pitchFamily="18" charset="0"/>
              </a:rPr>
              <a:t>Quá trình này tiếp tục vô hạn. Vì thế, Achilles không bao giờ đuổi kịp rùa.</a:t>
            </a:r>
            <a:endParaRPr lang="en-US" sz="160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rot="510669">
            <a:off x="8540487" y="504107"/>
            <a:ext cx="436378" cy="69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131" y="486755"/>
            <a:ext cx="6754953" cy="37493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98137" y="3923142"/>
            <a:ext cx="1117848" cy="1157679"/>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829;p39"/>
          <p:cNvSpPr/>
          <p:nvPr/>
        </p:nvSpPr>
        <p:spPr>
          <a:xfrm>
            <a:off x="602082" y="40551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5" name="Rectangle 14"/>
          <p:cNvSpPr/>
          <p:nvPr/>
        </p:nvSpPr>
        <p:spPr>
          <a:xfrm>
            <a:off x="280195" y="2303364"/>
            <a:ext cx="15800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635302" y="270717"/>
                <a:ext cx="8056948" cy="1877309"/>
              </a:xfrm>
              <a:prstGeom prst="rect">
                <a:avLst/>
              </a:prstGeom>
            </p:spPr>
            <p:txBody>
              <a:bodyPr wrap="square">
                <a:spAutoFit/>
              </a:bodyPr>
              <a:lstStyle/>
              <a:p>
                <a:pPr algn="just">
                  <a:lnSpc>
                    <a:spcPct val="150000"/>
                  </a:lnSpc>
                </a:pPr>
                <a:r>
                  <a:rPr lang="en-US" sz="1800" smtClean="0">
                    <a:latin typeface="+mn-lt"/>
                  </a:rPr>
                  <a:t>Cho hai dãy số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latin typeface="+mn-lt"/>
                    <a:ea typeface="Dotum" panose="020B0600000101010101" pitchFamily="34" charset="-127"/>
                  </a:rPr>
                  <a:t> </a:t>
                </a:r>
                <a:r>
                  <a:rPr lang="en-US" sz="1800">
                    <a:latin typeface="+mn-lt"/>
                  </a:rPr>
                  <a:t>và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b="0" i="1" smtClean="0">
                            <a:latin typeface="Cambria Math" panose="02040503050406030204" pitchFamily="18" charset="0"/>
                            <a:ea typeface="Dotum" panose="020B0600000101010101" pitchFamily="34" charset="-127"/>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latin typeface="+mn-lt"/>
                    <a:ea typeface="Dotum" panose="020B0600000101010101" pitchFamily="34" charset="-127"/>
                  </a:rPr>
                  <a:t> </a:t>
                </a:r>
                <a:r>
                  <a:rPr lang="en-US" sz="1800">
                    <a:latin typeface="+mn-lt"/>
                  </a:rPr>
                  <a:t>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en-US"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8</m:t>
                    </m:r>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rPr>
                        </m:ctrlPr>
                      </m:fPr>
                      <m:num>
                        <m:r>
                          <a:rPr lang="en-US" sz="1800" i="1">
                            <a:latin typeface="Cambria Math" panose="02040503050406030204" pitchFamily="18" charset="0"/>
                            <a:ea typeface="Dotum" panose="020B0600000101010101" pitchFamily="34" charset="-127"/>
                          </a:rPr>
                          <m:t>1</m:t>
                        </m:r>
                      </m:num>
                      <m:den>
                        <m:r>
                          <a:rPr lang="vi-VN"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b="0" i="0" smtClean="0">
                        <a:latin typeface="Cambria Math" panose="02040503050406030204" pitchFamily="18" charset="0"/>
                        <a:ea typeface="Dotum" panose="020B0600000101010101" pitchFamily="34" charset="-127"/>
                        <a:cs typeface="Times New Roman" panose="02020603050405020304" pitchFamily="18" charset="0"/>
                      </a:rPr>
                      <m:t>, </m:t>
                    </m:r>
                    <m:r>
                      <a:rPr lang="en-US" sz="1800" b="0" i="1" smtClean="0">
                        <a:latin typeface="Cambria Math" panose="02040503050406030204" pitchFamily="18" charset="0"/>
                        <a:ea typeface="Dotum" panose="020B0600000101010101" pitchFamily="34" charset="-127"/>
                        <a:cs typeface="Times New Roman" panose="02020603050405020304" pitchFamily="18" charset="0"/>
                      </a:rPr>
                      <m:t> </m:t>
                    </m:r>
                    <m:sSub>
                      <m:sSubPr>
                        <m:ctrlPr>
                          <a:rPr lang="en-US" sz="1800" i="1">
                            <a:latin typeface="Cambria Math" panose="02040503050406030204" pitchFamily="18" charset="0"/>
                            <a:ea typeface="Dotum" panose="020B0600000101010101" pitchFamily="34" charset="-127"/>
                          </a:rPr>
                        </m:ctrlPr>
                      </m:sSubPr>
                      <m:e>
                        <m:r>
                          <a:rPr lang="en-US" sz="1800" b="0" i="1" smtClean="0">
                            <a:latin typeface="Cambria Math" panose="02040503050406030204" pitchFamily="18" charset="0"/>
                            <a:ea typeface="Dotum" panose="020B0600000101010101" pitchFamily="34" charset="-127"/>
                          </a:rPr>
                          <m:t>𝑣</m:t>
                        </m:r>
                      </m:e>
                      <m:sub>
                        <m:r>
                          <a:rPr lang="en-US"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4</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2</m:t>
                        </m:r>
                      </m:num>
                      <m:den>
                        <m:r>
                          <a:rPr lang="vi-VN" sz="1800" i="1">
                            <a:latin typeface="Cambria Math" panose="02040503050406030204" pitchFamily="18" charset="0"/>
                            <a:ea typeface="Dotum" panose="020B0600000101010101" pitchFamily="34" charset="-127"/>
                            <a:cs typeface="Times New Roman" panose="02020603050405020304" pitchFamily="18" charset="0"/>
                          </a:rPr>
                          <m:t>𝑛</m:t>
                        </m:r>
                      </m:den>
                    </m:f>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smtClean="0">
                  <a:latin typeface="+mn-lt"/>
                </a:endParaRPr>
              </a:p>
              <a:p>
                <a:pPr lvl="0">
                  <a:lnSpc>
                    <a:spcPct val="150000"/>
                  </a:lnSpc>
                </a:pPr>
                <a:r>
                  <a:rPr lang="en-US" sz="1800" smtClean="0">
                    <a:latin typeface="+mn-lt"/>
                  </a:rPr>
                  <a:t>a) Tính </a:t>
                </a:r>
                <a14:m>
                  <m:oMath xmlns:m="http://schemas.openxmlformats.org/officeDocument/2006/math">
                    <m:func>
                      <m:funcPr>
                        <m:ctrlPr>
                          <a:rPr lang="en-US" sz="1800" i="1">
                            <a:latin typeface="Cambria Math" panose="02040503050406030204" pitchFamily="18" charset="0"/>
                          </a:rPr>
                        </m:ctrlPr>
                      </m:funcPr>
                      <m:fName>
                        <m:r>
                          <a:rPr lang="en-US" sz="1800" i="1">
                            <a:latin typeface="Cambria Math" panose="02040503050406030204" pitchFamily="18" charset="0"/>
                          </a:rPr>
                          <m:t>𝑙𝑖𝑚</m:t>
                        </m:r>
                      </m:fName>
                      <m:e>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𝑛</m:t>
                            </m:r>
                          </m:sub>
                        </m:sSub>
                      </m:e>
                    </m:func>
                    <m:r>
                      <a:rPr lang="en-US" sz="1800" b="0" i="1" smtClean="0">
                        <a:latin typeface="Cambria Math" panose="02040503050406030204" pitchFamily="18" charset="0"/>
                      </a:rPr>
                      <m:t>, </m:t>
                    </m:r>
                    <m:func>
                      <m:funcPr>
                        <m:ctrlPr>
                          <a:rPr lang="en-US" sz="1800" i="1">
                            <a:latin typeface="Cambria Math" panose="02040503050406030204" pitchFamily="18" charset="0"/>
                          </a:rPr>
                        </m:ctrlPr>
                      </m:funcPr>
                      <m:fName>
                        <m:r>
                          <a:rPr lang="en-US" sz="1800" i="1">
                            <a:latin typeface="Cambria Math" panose="02040503050406030204" pitchFamily="18" charset="0"/>
                          </a:rPr>
                          <m:t>𝑙𝑖𝑚</m:t>
                        </m:r>
                      </m:fNa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𝑣</m:t>
                            </m:r>
                          </m:e>
                          <m:sub>
                            <m:r>
                              <a:rPr lang="en-US" sz="1800" i="1">
                                <a:latin typeface="Cambria Math" panose="02040503050406030204" pitchFamily="18" charset="0"/>
                              </a:rPr>
                              <m:t>𝑛</m:t>
                            </m:r>
                          </m:sub>
                        </m:sSub>
                      </m:e>
                    </m:func>
                    <m:r>
                      <a:rPr lang="en-US" sz="1800" b="0" i="1" smtClean="0">
                        <a:latin typeface="Cambria Math" panose="02040503050406030204" pitchFamily="18" charset="0"/>
                      </a:rPr>
                      <m:t>.</m:t>
                    </m:r>
                  </m:oMath>
                </a14:m>
                <a:endParaRPr lang="en-US" sz="1800"/>
              </a:p>
              <a:p>
                <a:pPr algn="just">
                  <a:lnSpc>
                    <a:spcPct val="150000"/>
                  </a:lnSpc>
                </a:pPr>
                <a:r>
                  <a:rPr lang="en-US" sz="1800" smtClean="0">
                    <a:latin typeface="+mn-lt"/>
                  </a:rPr>
                  <a:t>b) Tính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rPr>
                          <m:t>𝑙𝑖𝑚</m:t>
                        </m:r>
                        <m:r>
                          <a:rPr lang="en-US" sz="1800" b="0" i="1" smtClean="0">
                            <a:latin typeface="Cambria Math" panose="02040503050406030204" pitchFamily="18" charset="0"/>
                          </a:rPr>
                          <m:t> </m:t>
                        </m:r>
                      </m:fName>
                      <m:e>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e>
                    </m:func>
                  </m:oMath>
                </a14:m>
                <a:r>
                  <a:rPr lang="en-US" sz="1800" smtClean="0">
                    <a:latin typeface="+mn-lt"/>
                  </a:rPr>
                  <a:t> và so sánh giá trị đó với tổng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r>
                          <a:rPr lang="en-US" sz="1800" b="0" i="1" smtClean="0">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r>
                      <a:rPr lang="en-US" sz="1800">
                        <a:latin typeface="Cambria Math" panose="02040503050406030204" pitchFamily="18" charset="0"/>
                        <a:ea typeface="Dotum" panose="020B0600000101010101" pitchFamily="34" charset="-127"/>
                        <a:cs typeface="Times New Roman" panose="02020603050405020304" pitchFamily="18" charset="0"/>
                      </a:rPr>
                      <m:t>+</m:t>
                    </m:r>
                    <m:func>
                      <m:funcPr>
                        <m:ctrlPr>
                          <a:rPr lang="en-US" sz="1800" i="1">
                            <a:latin typeface="Cambria Math" panose="02040503050406030204" pitchFamily="18" charset="0"/>
                            <a:ea typeface="Dotum" panose="020B0600000101010101" pitchFamily="34" charset="-127"/>
                          </a:rPr>
                        </m:ctrlPr>
                      </m:funcPr>
                      <m:fName>
                        <m:r>
                          <a:rPr lang="en-US" sz="1800" b="0" i="1" smtClean="0">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smtClean="0">
                  <a:latin typeface="+mn-lt"/>
                </a:endParaRPr>
              </a:p>
              <a:p>
                <a:pPr lvl="0" algn="just">
                  <a:lnSpc>
                    <a:spcPct val="150000"/>
                  </a:lnSpc>
                </a:pPr>
                <a:r>
                  <a:rPr lang="en-US" sz="1800" smtClean="0"/>
                  <a:t>c) </a:t>
                </a:r>
                <a:r>
                  <a:rPr lang="en-US" sz="1800"/>
                  <a:t>Tính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rPr>
                          <m:t>𝑙𝑖𝑚</m:t>
                        </m:r>
                        <m:r>
                          <a:rPr lang="en-US" sz="1800" i="1">
                            <a:latin typeface="Cambria Math" panose="02040503050406030204" pitchFamily="18" charset="0"/>
                          </a:rPr>
                          <m:t> </m:t>
                        </m:r>
                      </m:fName>
                      <m:e>
                        <m:r>
                          <a:rPr lang="vi-VN"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e>
                    </m:func>
                  </m:oMath>
                </a14:m>
                <a:r>
                  <a:rPr lang="en-US" sz="1800"/>
                  <a:t> và so sánh giá trị đó với </a:t>
                </a:r>
                <a:r>
                  <a:rPr lang="en-US" sz="1800" smtClean="0"/>
                  <a:t>tích </a:t>
                </a:r>
                <a14:m>
                  <m:oMath xmlns:m="http://schemas.openxmlformats.org/officeDocument/2006/math">
                    <m:d>
                      <m:dPr>
                        <m:ctrlPr>
                          <a:rPr lang="en-US" sz="1800" i="1" smtClean="0">
                            <a:latin typeface="Cambria Math" panose="02040503050406030204" pitchFamily="18" charset="0"/>
                            <a:ea typeface="Dotum" panose="020B0600000101010101" pitchFamily="34" charset="-127"/>
                          </a:rPr>
                        </m:ctrlPr>
                      </m:dPr>
                      <m:e>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e>
                    </m:d>
                    <m:r>
                      <a:rPr lang="en-US" sz="1800" b="0" i="0" smtClean="0">
                        <a:latin typeface="Cambria Math" panose="02040503050406030204" pitchFamily="18" charset="0"/>
                        <a:ea typeface="Dotum" panose="020B0600000101010101" pitchFamily="34" charset="-127"/>
                      </a:rPr>
                      <m:t>.</m:t>
                    </m:r>
                    <m:d>
                      <m:dPr>
                        <m:ctrlPr>
                          <a:rPr lang="en-US" sz="1800" b="0" i="1" smtClean="0">
                            <a:latin typeface="Cambria Math" panose="02040503050406030204" pitchFamily="18" charset="0"/>
                            <a:ea typeface="Dotum" panose="020B0600000101010101" pitchFamily="34" charset="-127"/>
                          </a:rPr>
                        </m:ctrlPr>
                      </m:dPr>
                      <m:e>
                        <m:func>
                          <m:funcPr>
                            <m:ctrlPr>
                              <a:rPr lang="en-US" sz="1800" i="1">
                                <a:latin typeface="Cambria Math" panose="02040503050406030204" pitchFamily="18" charset="0"/>
                                <a:ea typeface="Dotum" panose="020B0600000101010101" pitchFamily="34" charset="-127"/>
                              </a:rPr>
                            </m:ctrlPr>
                          </m:funcPr>
                          <m:fName>
                            <m:r>
                              <a:rPr lang="en-US" sz="1800" i="1">
                                <a:latin typeface="Cambria Math" panose="02040503050406030204" pitchFamily="18" charset="0"/>
                                <a:ea typeface="Dotum" panose="020B0600000101010101" pitchFamily="34" charset="-127"/>
                              </a:rPr>
                              <m:t>𝑙𝑖𝑚</m:t>
                            </m:r>
                          </m:fName>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𝑣</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func>
                      </m:e>
                    </m:d>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a:p>
            </p:txBody>
          </p:sp>
        </mc:Choice>
        <mc:Fallback xmlns="">
          <p:sp>
            <p:nvSpPr>
              <p:cNvPr id="16" name="Rectangle 15"/>
              <p:cNvSpPr>
                <a:spLocks noRot="1" noChangeAspect="1" noMove="1" noResize="1" noEditPoints="1" noAdjustHandles="1" noChangeArrowheads="1" noChangeShapeType="1" noTextEdit="1"/>
              </p:cNvSpPr>
              <p:nvPr/>
            </p:nvSpPr>
            <p:spPr>
              <a:xfrm>
                <a:off x="1635302" y="270717"/>
                <a:ext cx="8056948" cy="1877309"/>
              </a:xfrm>
              <a:prstGeom prst="rect">
                <a:avLst/>
              </a:prstGeom>
              <a:blipFill>
                <a:blip r:embed="rId3"/>
                <a:stretch>
                  <a:fillRect l="-605" b="-4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35302" y="2703261"/>
                <a:ext cx="7810398" cy="1361655"/>
              </a:xfrm>
              <a:prstGeom prst="rect">
                <a:avLst/>
              </a:prstGeom>
            </p:spPr>
            <p:txBody>
              <a:bodyPr wrap="square">
                <a:spAutoFit/>
              </a:bodyPr>
              <a:lstStyle/>
              <a:p>
                <a:pPr marL="30480" marR="30480">
                  <a:lnSpc>
                    <a:spcPct val="150000"/>
                  </a:lnSpc>
                  <a:spcBef>
                    <a:spcPts val="100"/>
                  </a:spcBef>
                  <a:spcAft>
                    <a:spcPts val="100"/>
                  </a:spcAft>
                </a:pPr>
                <a:r>
                  <a:rPr lang="en-US" sz="1800" kern="100" smtClean="0">
                    <a:latin typeface="+mn-lt"/>
                    <a:ea typeface="Calibri" panose="020F0502020204030204" pitchFamily="34" charset="0"/>
                  </a:rPr>
                  <a:t>a) </a:t>
                </a:r>
                <a14:m>
                  <m:oMath xmlns:m="http://schemas.openxmlformats.org/officeDocument/2006/math">
                    <m:func>
                      <m:funcPr>
                        <m:ctrlPr>
                          <a:rPr lang="en-US" sz="1800" i="1" kern="100">
                            <a:latin typeface="Cambria Math" panose="02040503050406030204" pitchFamily="18" charset="0"/>
                            <a:ea typeface="Calibri" panose="020F0502020204030204" pitchFamily="34" charset="0"/>
                          </a:rPr>
                        </m:ctrlPr>
                      </m:funcPr>
                      <m:fName>
                        <m:r>
                          <a:rPr lang="nl-NL" sz="1800" i="1">
                            <a:effectLst/>
                            <a:latin typeface="Cambria Math" panose="02040503050406030204" pitchFamily="18" charset="0"/>
                            <a:ea typeface="Calibri" panose="020F0502020204030204" pitchFamily="34" charset="0"/>
                          </a:rPr>
                          <m:t>𝑙𝑖𝑚</m:t>
                        </m:r>
                      </m:fName>
                      <m:e>
                        <m:r>
                          <a:rPr lang="nl-NL" sz="1800" i="1">
                            <a:effectLst/>
                            <a:latin typeface="Cambria Math" panose="02040503050406030204" pitchFamily="18" charset="0"/>
                            <a:ea typeface="Calibri" panose="020F0502020204030204" pitchFamily="34" charset="0"/>
                          </a:rPr>
                          <m:t>(</m:t>
                        </m:r>
                      </m:e>
                    </m:func>
                    <m:sSub>
                      <m:sSubPr>
                        <m:ctrlPr>
                          <a:rPr lang="en-US" sz="1800" i="1" kern="100">
                            <a:effectLst/>
                            <a:latin typeface="Cambria Math" panose="02040503050406030204" pitchFamily="18" charset="0"/>
                            <a:ea typeface="Calibri" panose="020F0502020204030204" pitchFamily="34" charset="0"/>
                          </a:rPr>
                        </m:ctrlPr>
                      </m:sSubPr>
                      <m:e>
                        <m:r>
                          <a:rPr lang="nl-NL" sz="1800" i="1">
                            <a:effectLst/>
                            <a:latin typeface="Cambria Math" panose="02040503050406030204" pitchFamily="18" charset="0"/>
                            <a:ea typeface="Calibri" panose="020F0502020204030204" pitchFamily="34" charset="0"/>
                          </a:rPr>
                          <m:t>𝑢</m:t>
                        </m:r>
                      </m:e>
                      <m:sub>
                        <m:r>
                          <a:rPr lang="nl-NL" sz="1800" i="1">
                            <a:effectLst/>
                            <a:latin typeface="Cambria Math" panose="02040503050406030204" pitchFamily="18" charset="0"/>
                            <a:ea typeface="Calibri" panose="020F0502020204030204" pitchFamily="34" charset="0"/>
                          </a:rPr>
                          <m:t>𝑛</m:t>
                        </m:r>
                      </m:sub>
                    </m:sSub>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8</m:t>
                    </m:r>
                    <m:r>
                      <a:rPr lang="nl-NL" sz="1800" i="1">
                        <a:effectLst/>
                        <a:latin typeface="Cambria Math" panose="02040503050406030204" pitchFamily="18" charset="0"/>
                        <a:ea typeface="Calibri" panose="020F0502020204030204" pitchFamily="34" charset="0"/>
                      </a:rPr>
                      <m:t>)=</m:t>
                    </m:r>
                    <m:func>
                      <m:funcPr>
                        <m:ctrlPr>
                          <a:rPr lang="en-US" sz="1800" i="1" kern="100">
                            <a:effectLst/>
                            <a:latin typeface="Cambria Math" panose="02040503050406030204" pitchFamily="18" charset="0"/>
                            <a:ea typeface="Calibri" panose="020F0502020204030204" pitchFamily="34" charset="0"/>
                          </a:rPr>
                        </m:ctrlPr>
                      </m:funcPr>
                      <m:fName>
                        <m:r>
                          <a:rPr lang="nl-NL" sz="1800" i="1">
                            <a:effectLst/>
                            <a:latin typeface="Cambria Math" panose="02040503050406030204" pitchFamily="18" charset="0"/>
                            <a:ea typeface="Calibri" panose="020F0502020204030204" pitchFamily="34" charset="0"/>
                          </a:rPr>
                          <m:t>𝑙𝑖𝑚</m:t>
                        </m:r>
                      </m:fName>
                      <m:e>
                        <m:d>
                          <m:dPr>
                            <m:ctrlPr>
                              <a:rPr lang="en-US" sz="1800" i="1" kern="100">
                                <a:effectLst/>
                                <a:latin typeface="Cambria Math" panose="02040503050406030204" pitchFamily="18" charset="0"/>
                                <a:ea typeface="Calibri" panose="020F0502020204030204" pitchFamily="34" charset="0"/>
                              </a:rPr>
                            </m:ctrlPr>
                          </m:dPr>
                          <m:e>
                            <m:r>
                              <a:rPr lang="nl-NL" sz="1800" i="1">
                                <a:effectLst/>
                                <a:latin typeface="Cambria Math" panose="02040503050406030204" pitchFamily="18" charset="0"/>
                                <a:ea typeface="Calibri" panose="020F0502020204030204" pitchFamily="34" charset="0"/>
                              </a:rPr>
                              <m:t>8</m:t>
                            </m:r>
                            <m:r>
                              <a:rPr lang="nl-NL" sz="1800" i="1">
                                <a:effectLst/>
                                <a:latin typeface="Cambria Math" panose="02040503050406030204" pitchFamily="18" charset="0"/>
                                <a:ea typeface="Calibri" panose="020F0502020204030204" pitchFamily="34" charset="0"/>
                              </a:rPr>
                              <m:t>+</m:t>
                            </m:r>
                            <m:f>
                              <m:fPr>
                                <m:ctrlPr>
                                  <a:rPr lang="en-US" sz="1800" i="1" kern="100">
                                    <a:effectLst/>
                                    <a:latin typeface="Cambria Math" panose="02040503050406030204" pitchFamily="18" charset="0"/>
                                    <a:ea typeface="Calibri" panose="020F0502020204030204" pitchFamily="34" charset="0"/>
                                  </a:rPr>
                                </m:ctrlPr>
                              </m:fPr>
                              <m:num>
                                <m:r>
                                  <a:rPr lang="nl-NL" sz="1800" i="1">
                                    <a:effectLst/>
                                    <a:latin typeface="Cambria Math" panose="02040503050406030204" pitchFamily="18" charset="0"/>
                                    <a:ea typeface="Calibri" panose="020F0502020204030204" pitchFamily="34" charset="0"/>
                                  </a:rPr>
                                  <m:t>1</m:t>
                                </m:r>
                              </m:num>
                              <m:den>
                                <m:r>
                                  <a:rPr lang="nl-NL" sz="1800" i="1">
                                    <a:effectLst/>
                                    <a:latin typeface="Cambria Math" panose="02040503050406030204" pitchFamily="18" charset="0"/>
                                    <a:ea typeface="Calibri" panose="020F0502020204030204" pitchFamily="34" charset="0"/>
                                  </a:rPr>
                                  <m:t>𝑛</m:t>
                                </m:r>
                              </m:den>
                            </m:f>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8</m:t>
                            </m:r>
                          </m:e>
                        </m:d>
                      </m:e>
                    </m:func>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0</m:t>
                    </m:r>
                    <m:r>
                      <a:rPr lang="nl-NL" sz="1800" i="1">
                        <a:effectLst/>
                        <a:latin typeface="Cambria Math" panose="02040503050406030204" pitchFamily="18" charset="0"/>
                        <a:ea typeface="Calibri" panose="020F0502020204030204" pitchFamily="34" charset="0"/>
                      </a:rPr>
                      <m:t>⇒</m:t>
                    </m:r>
                    <m:func>
                      <m:funcPr>
                        <m:ctrlPr>
                          <a:rPr lang="en-US" sz="1800" i="1" kern="100">
                            <a:effectLst/>
                            <a:latin typeface="Cambria Math" panose="02040503050406030204" pitchFamily="18" charset="0"/>
                            <a:ea typeface="Calibri" panose="020F0502020204030204" pitchFamily="34" charset="0"/>
                          </a:rPr>
                        </m:ctrlPr>
                      </m:funcPr>
                      <m:fName>
                        <m:r>
                          <a:rPr lang="nl-NL" sz="1800" i="1">
                            <a:effectLst/>
                            <a:latin typeface="Cambria Math" panose="02040503050406030204" pitchFamily="18" charset="0"/>
                            <a:ea typeface="Calibri" panose="020F0502020204030204" pitchFamily="34" charset="0"/>
                          </a:rPr>
                          <m:t>𝑙𝑖𝑚</m:t>
                        </m:r>
                      </m:fName>
                      <m:e>
                        <m:sSub>
                          <m:sSubPr>
                            <m:ctrlPr>
                              <a:rPr lang="en-US" sz="1800" i="1" kern="100">
                                <a:effectLst/>
                                <a:latin typeface="Cambria Math" panose="02040503050406030204" pitchFamily="18" charset="0"/>
                                <a:ea typeface="Calibri" panose="020F0502020204030204" pitchFamily="34" charset="0"/>
                              </a:rPr>
                            </m:ctrlPr>
                          </m:sSubPr>
                          <m:e>
                            <m:r>
                              <a:rPr lang="nl-NL" sz="1800" i="1">
                                <a:effectLst/>
                                <a:latin typeface="Cambria Math" panose="02040503050406030204" pitchFamily="18" charset="0"/>
                                <a:ea typeface="Calibri" panose="020F0502020204030204" pitchFamily="34" charset="0"/>
                              </a:rPr>
                              <m:t>𝑢</m:t>
                            </m:r>
                          </m:e>
                          <m:sub>
                            <m:r>
                              <a:rPr lang="nl-NL" sz="1800" i="1">
                                <a:effectLst/>
                                <a:latin typeface="Cambria Math" panose="02040503050406030204" pitchFamily="18" charset="0"/>
                                <a:ea typeface="Calibri" panose="020F0502020204030204" pitchFamily="34" charset="0"/>
                              </a:rPr>
                              <m:t>𝑛</m:t>
                            </m:r>
                          </m:sub>
                        </m:sSub>
                      </m:e>
                    </m:func>
                    <m:r>
                      <a:rPr lang="nl-NL" sz="1800" i="1">
                        <a:effectLst/>
                        <a:latin typeface="Cambria Math" panose="02040503050406030204" pitchFamily="18" charset="0"/>
                        <a:ea typeface="Calibri" panose="020F0502020204030204" pitchFamily="34" charset="0"/>
                      </a:rPr>
                      <m:t>=</m:t>
                    </m:r>
                    <m:r>
                      <a:rPr lang="nl-NL" sz="1800" i="1">
                        <a:effectLst/>
                        <a:latin typeface="Cambria Math" panose="02040503050406030204" pitchFamily="18" charset="0"/>
                        <a:ea typeface="Calibri" panose="020F0502020204030204" pitchFamily="34" charset="0"/>
                      </a:rPr>
                      <m:t>8</m:t>
                    </m:r>
                  </m:oMath>
                </a14:m>
                <a:endParaRPr lang="en-US" sz="1800">
                  <a:effectLst/>
                  <a:latin typeface="+mn-lt"/>
                  <a:ea typeface="Calibri" panose="020F0502020204030204" pitchFamily="34" charset="0"/>
                </a:endParaRPr>
              </a:p>
              <a:p>
                <a:pPr>
                  <a:lnSpc>
                    <a:spcPct val="150000"/>
                  </a:lnSpc>
                  <a:spcBef>
                    <a:spcPts val="100"/>
                  </a:spcBef>
                  <a:spcAft>
                    <a:spcPts val="100"/>
                  </a:spcAft>
                </a:pPr>
                <a:r>
                  <a:rPr lang="en-US" sz="1800" smtClean="0">
                    <a:effectLst/>
                    <a:ea typeface="Calibri" panose="020F0502020204030204" pitchFamily="34" charset="0"/>
                    <a:cs typeface="Times New Roman" panose="02020603050405020304" pitchFamily="18" charset="0"/>
                  </a:rPr>
                  <a:t>    </a:t>
                </a:r>
                <a14:m>
                  <m:oMath xmlns:m="http://schemas.openxmlformats.org/officeDocument/2006/math">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1800" i="1">
                            <a:effectLst/>
                            <a:latin typeface="Cambria Math" panose="02040503050406030204" pitchFamily="18" charset="0"/>
                            <a:ea typeface="Calibri" panose="020F0502020204030204" pitchFamily="34" charset="0"/>
                            <a:cs typeface="Times New Roman" panose="02020603050405020304" pitchFamily="18" charset="0"/>
                          </a:rPr>
                          <m:t>𝑙𝑖𝑚</m:t>
                        </m:r>
                      </m:fName>
                      <m:e>
                        <m:r>
                          <a:rPr lang="nl-NL" sz="1800" i="1">
                            <a:effectLst/>
                            <a:latin typeface="Cambria Math" panose="02040503050406030204" pitchFamily="18" charset="0"/>
                            <a:ea typeface="Calibri" panose="020F0502020204030204" pitchFamily="34" charset="0"/>
                            <a:cs typeface="Times New Roman" panose="02020603050405020304" pitchFamily="18" charset="0"/>
                          </a:rPr>
                          <m:t>(</m:t>
                        </m:r>
                      </m:e>
                    </m:func>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18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1800" i="1">
                            <a:effectLst/>
                            <a:latin typeface="Cambria Math" panose="02040503050406030204" pitchFamily="18" charset="0"/>
                            <a:ea typeface="Calibri" panose="020F0502020204030204" pitchFamily="34" charset="0"/>
                            <a:cs typeface="Times New Roman" panose="02020603050405020304" pitchFamily="18" charset="0"/>
                          </a:rPr>
                          <m:t>𝑙𝑖𝑚</m:t>
                        </m:r>
                      </m:fName>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e>
                        </m:d>
                      </m:e>
                    </m:func>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0</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1800" i="1">
                            <a:effectLst/>
                            <a:latin typeface="Cambria Math" panose="02040503050406030204" pitchFamily="18" charset="0"/>
                            <a:ea typeface="Calibri" panose="020F0502020204030204" pitchFamily="34" charset="0"/>
                            <a:cs typeface="Times New Roman" panose="02020603050405020304" pitchFamily="18" charset="0"/>
                          </a:rPr>
                          <m:t>𝑙𝑖𝑚</m:t>
                        </m:r>
                      </m:fName>
                      <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18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35302" y="2703261"/>
                <a:ext cx="7810398" cy="1361655"/>
              </a:xfrm>
              <a:prstGeom prst="rect">
                <a:avLst/>
              </a:prstGeom>
              <a:blipFill>
                <a:blip r:embed="rId4"/>
                <a:stretch>
                  <a:fillRect l="-234"/>
                </a:stretch>
              </a:blipFill>
            </p:spPr>
            <p:txBody>
              <a:bodyPr/>
              <a:lstStyle/>
              <a:p>
                <a:r>
                  <a:rPr lang="en-US">
                    <a:noFill/>
                  </a:rPr>
                  <a:t> </a:t>
                </a:r>
              </a:p>
            </p:txBody>
          </p:sp>
        </mc:Fallback>
      </mc:AlternateContent>
    </p:spTree>
    <p:extLst>
      <p:ext uri="{BB962C8B-B14F-4D97-AF65-F5344CB8AC3E}">
        <p14:creationId xmlns:p14="http://schemas.microsoft.com/office/powerpoint/2010/main" val="3023782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98137" y="3923142"/>
            <a:ext cx="1117848" cy="1157679"/>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Google Shape;2829;p39"/>
          <p:cNvSpPr/>
          <p:nvPr/>
        </p:nvSpPr>
        <p:spPr>
          <a:xfrm>
            <a:off x="602082" y="40551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5" name="Rectangle 14"/>
          <p:cNvSpPr/>
          <p:nvPr/>
        </p:nvSpPr>
        <p:spPr>
          <a:xfrm>
            <a:off x="280195" y="2303364"/>
            <a:ext cx="15800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635302" y="270717"/>
                <a:ext cx="8056948" cy="18773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Cho hai dãy số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và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a)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b)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và so sánh giá trị đó với tổng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 </a:t>
                </a:r>
                <a:r>
                  <a:rPr kumimoji="0" lang="en-US" sz="1800" b="0" i="0" u="none" strike="noStrike" kern="0" cap="none" spc="0" normalizeH="0" baseline="0" noProof="0">
                    <a:ln>
                      <a:noFill/>
                    </a:ln>
                    <a:solidFill>
                      <a:srgbClr val="000000"/>
                    </a:solidFill>
                    <a:effectLst/>
                    <a:uLnTx/>
                    <a:uFillTx/>
                    <a:latin typeface="Arial"/>
                    <a:cs typeface="Arial"/>
                    <a:sym typeface="Arial"/>
                  </a:rPr>
                  <a:t>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a:ln>
                      <a:noFill/>
                    </a:ln>
                    <a:solidFill>
                      <a:srgbClr val="000000"/>
                    </a:solidFill>
                    <a:effectLst/>
                    <a:uLnTx/>
                    <a:uFillTx/>
                    <a:latin typeface="Arial"/>
                    <a:cs typeface="Arial"/>
                    <a:sym typeface="Arial"/>
                  </a:rPr>
                  <a:t> và so sánh giá trị đó với </a:t>
                </a:r>
                <a:r>
                  <a:rPr kumimoji="0" lang="en-US" sz="1800" b="0" i="0" u="none" strike="noStrike" kern="0" cap="none" spc="0" normalizeH="0" baseline="0" noProof="0" smtClean="0">
                    <a:ln>
                      <a:noFill/>
                    </a:ln>
                    <a:solidFill>
                      <a:srgbClr val="000000"/>
                    </a:solidFill>
                    <a:effectLst/>
                    <a:uLnTx/>
                    <a:uFillTx/>
                    <a:latin typeface="Arial"/>
                    <a:cs typeface="Arial"/>
                    <a:sym typeface="Arial"/>
                  </a:rPr>
                  <a:t>tích </a:t>
                </a:r>
                <a14:m>
                  <m:oMath xmlns:m="http://schemas.openxmlformats.org/officeDocument/2006/math">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635302" y="270717"/>
                <a:ext cx="8056948" cy="1877309"/>
              </a:xfrm>
              <a:prstGeom prst="rect">
                <a:avLst/>
              </a:prstGeom>
              <a:blipFill>
                <a:blip r:embed="rId3"/>
                <a:stretch>
                  <a:fillRect l="-605" b="-4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35302" y="2399238"/>
                <a:ext cx="7810398" cy="2663358"/>
              </a:xfrm>
              <a:prstGeom prst="rect">
                <a:avLst/>
              </a:prstGeom>
            </p:spPr>
            <p:txBody>
              <a:bodyPr wrap="square">
                <a:spAutoFit/>
              </a:bodyPr>
              <a:lstStyle/>
              <a:p>
                <a:pPr algn="just">
                  <a:lnSpc>
                    <a:spcPct val="150000"/>
                  </a:lnSpc>
                  <a:spcBef>
                    <a:spcPts val="100"/>
                  </a:spcBef>
                  <a:spcAft>
                    <a:spcPts val="100"/>
                  </a:spcAft>
                </a:pPr>
                <a:r>
                  <a:rPr lang="nl-NL" sz="1800" smtClean="0">
                    <a:latin typeface="+mj-lt"/>
                    <a:ea typeface="Calibri" panose="020F0502020204030204" pitchFamily="34" charset="0"/>
                    <a:cs typeface="Times New Roman" panose="02020603050405020304" pitchFamily="18" charset="0"/>
                  </a:rPr>
                  <a:t>b) </a:t>
                </a:r>
                <a14:m>
                  <m:oMath xmlns:m="http://schemas.openxmlformats.org/officeDocument/2006/math">
                    <m:r>
                      <m:rPr>
                        <m:sty m:val="p"/>
                      </m:rPr>
                      <a:rPr lang="en-US" sz="1800">
                        <a:latin typeface="Cambria Math" panose="02040503050406030204" pitchFamily="18" charset="0"/>
                        <a:ea typeface="Calibri" panose="020F0502020204030204" pitchFamily="34" charset="0"/>
                      </a:rPr>
                      <m:t>lim</m:t>
                    </m:r>
                    <m:r>
                      <a:rPr lang="en-US" sz="1800" b="0" i="1" smtClean="0">
                        <a:latin typeface="Cambria Math" panose="02040503050406030204" pitchFamily="18" charset="0"/>
                        <a:ea typeface="Calibri" panose="020F0502020204030204" pitchFamily="34" charset="0"/>
                      </a:rPr>
                      <m:t> </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m:rPr>
                        <m:sty m:val="p"/>
                      </m:rPr>
                      <a:rPr lang="en-US" sz="1800">
                        <a:latin typeface="Cambria Math" panose="02040503050406030204" pitchFamily="18" charset="0"/>
                        <a:ea typeface="Calibri" panose="020F0502020204030204" pitchFamily="34" charset="0"/>
                      </a:rPr>
                      <m:t>lim</m:t>
                    </m:r>
                    <m:r>
                      <a:rPr lang="en-US" sz="1800" b="0" i="1" smtClean="0">
                        <a:latin typeface="Cambria Math" panose="02040503050406030204" pitchFamily="18" charset="0"/>
                        <a:ea typeface="Calibri" panose="020F0502020204030204" pitchFamily="34" charset="0"/>
                      </a:rPr>
                      <m:t> </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8</m:t>
                    </m:r>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4</m:t>
                    </m:r>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12</m:t>
                    </m:r>
                    <m:r>
                      <a:rPr lang="en-US" sz="1800" i="1">
                        <a:latin typeface="Cambria Math" panose="02040503050406030204" pitchFamily="18" charset="0"/>
                        <a:ea typeface="Calibri" panose="020F0502020204030204" pitchFamily="34" charset="0"/>
                      </a:rPr>
                      <m:t>.</m:t>
                    </m:r>
                  </m:oMath>
                </a14:m>
                <a:endParaRPr lang="en-US" sz="1800" smtClean="0">
                  <a:effectLst/>
                  <a:latin typeface="+mj-lt"/>
                  <a:ea typeface="Calibri" panose="020F0502020204030204" pitchFamily="34" charset="0"/>
                </a:endParaRPr>
              </a:p>
              <a:p>
                <a:pPr marL="30480" marR="30480" algn="just">
                  <a:lnSpc>
                    <a:spcPct val="150000"/>
                  </a:lnSpc>
                  <a:spcBef>
                    <a:spcPts val="100"/>
                  </a:spcBef>
                  <a:spcAft>
                    <a:spcPts val="100"/>
                  </a:spcAft>
                </a:pPr>
                <a:r>
                  <a:rPr lang="en-US" sz="1800">
                    <a:latin typeface="+mj-lt"/>
                    <a:ea typeface="Calibri" panose="020F0502020204030204" pitchFamily="34" charset="0"/>
                  </a:rPr>
                  <a:t>Ta có: </a:t>
                </a:r>
                <a14:m>
                  <m:oMath xmlns:m="http://schemas.openxmlformats.org/officeDocument/2006/math">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8</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4</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2</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 </m:t>
                    </m:r>
                  </m:oMath>
                </a14:m>
                <a:endParaRPr lang="en-US" sz="1800">
                  <a:effectLst/>
                  <a:latin typeface="+mj-lt"/>
                  <a:ea typeface="Calibri" panose="020F0502020204030204" pitchFamily="34" charset="0"/>
                </a:endParaRPr>
              </a:p>
              <a:p>
                <a:pPr marL="30480" marR="30480" algn="just">
                  <a:lnSpc>
                    <a:spcPct val="150000"/>
                  </a:lnSpc>
                  <a:spcBef>
                    <a:spcPts val="100"/>
                  </a:spcBef>
                  <a:spcAft>
                    <a:spcPts val="100"/>
                  </a:spcAft>
                </a:pPr>
                <a:r>
                  <a:rPr lang="en-US" sz="1800">
                    <a:latin typeface="+mj-lt"/>
                    <a:ea typeface="Calibri" panose="020F0502020204030204" pitchFamily="34" charset="0"/>
                  </a:rPr>
                  <a:t>Ta lại có: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m:rPr>
                            <m:sty m:val="p"/>
                          </m:rPr>
                          <a:rPr lang="en-US" sz="1800">
                            <a:latin typeface="Cambria Math" panose="02040503050406030204" pitchFamily="18" charset="0"/>
                            <a:ea typeface="Calibri" panose="020F0502020204030204" pitchFamily="34" charset="0"/>
                          </a:rPr>
                          <m:t>lim</m:t>
                        </m:r>
                      </m:fName>
                      <m:e>
                        <m:d>
                          <m:dPr>
                            <m:ctrlPr>
                              <a:rPr lang="en-US" sz="1800" i="1">
                                <a:latin typeface="Cambria Math" panose="02040503050406030204" pitchFamily="18" charset="0"/>
                                <a:ea typeface="Calibri" panose="020F0502020204030204" pitchFamily="34" charset="0"/>
                              </a:rPr>
                            </m:ctrlPr>
                          </m:dPr>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e>
                        </m:d>
                      </m:e>
                    </m:func>
                    <m:r>
                      <a:rPr lang="en-US" sz="1800" i="1">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𝑙𝑖𝑚</m:t>
                    </m:r>
                    <m:d>
                      <m:dPr>
                        <m:ctrlPr>
                          <a:rPr lang="en-US" sz="1800" i="1">
                            <a:latin typeface="Cambria Math" panose="02040503050406030204" pitchFamily="18" charset="0"/>
                            <a:ea typeface="Calibri" panose="020F0502020204030204" pitchFamily="34" charset="0"/>
                          </a:rPr>
                        </m:ctrlPr>
                      </m:dPr>
                      <m:e>
                        <m:r>
                          <a:rPr lang="en-US" sz="1800" i="1">
                            <a:latin typeface="Cambria Math" panose="02040503050406030204" pitchFamily="18" charset="0"/>
                            <a:ea typeface="Calibri" panose="020F0502020204030204" pitchFamily="34" charset="0"/>
                          </a:rPr>
                          <m:t>12</m:t>
                        </m:r>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e>
                    </m:d>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0</m:t>
                    </m:r>
                  </m:oMath>
                </a14:m>
                <a:endParaRPr lang="en-US" sz="1800">
                  <a:effectLst/>
                  <a:latin typeface="+mj-lt"/>
                  <a:ea typeface="Calibri" panose="020F0502020204030204" pitchFamily="34" charset="0"/>
                </a:endParaRPr>
              </a:p>
              <a:p>
                <a:pPr marL="30480" marR="30480">
                  <a:lnSpc>
                    <a:spcPct val="150000"/>
                  </a:lnSpc>
                  <a:spcBef>
                    <a:spcPts val="100"/>
                  </a:spcBef>
                  <a:spcAft>
                    <a:spcPts val="100"/>
                  </a:spcAft>
                </a:pPr>
                <a:r>
                  <a:rPr lang="en-US" sz="1800">
                    <a:effectLst/>
                    <a:latin typeface="+mj-lt"/>
                    <a:ea typeface="Calibri" panose="020F0502020204030204" pitchFamily="34" charset="0"/>
                  </a:rPr>
                  <a:t>Suy ra </a:t>
                </a:r>
                <a:r>
                  <a:rPr lang="en-US" sz="1800" smtClean="0">
                    <a:latin typeface="+mj-lt"/>
                    <a:ea typeface="Calibri" panose="020F0502020204030204" pitchFamily="34" charset="0"/>
                  </a:rPr>
                  <a:t>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m:rPr>
                            <m:sty m:val="p"/>
                          </m:rPr>
                          <a:rPr lang="en-US" sz="1800">
                            <a:latin typeface="Cambria Math" panose="02040503050406030204" pitchFamily="18" charset="0"/>
                            <a:ea typeface="Calibri" panose="020F0502020204030204" pitchFamily="34" charset="0"/>
                          </a:rPr>
                          <m:t>lim</m:t>
                        </m:r>
                      </m:fName>
                      <m:e>
                        <m:d>
                          <m:dPr>
                            <m:ctrlPr>
                              <a:rPr lang="en-US" sz="1800" i="1">
                                <a:latin typeface="Cambria Math" panose="02040503050406030204" pitchFamily="18" charset="0"/>
                                <a:ea typeface="Calibri" panose="020F0502020204030204" pitchFamily="34" charset="0"/>
                              </a:rPr>
                            </m:ctrlPr>
                          </m:dPr>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e>
                        </m:d>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12</m:t>
                        </m:r>
                      </m:e>
                    </m:func>
                  </m:oMath>
                </a14:m>
                <a:endParaRPr lang="en-US" sz="1800">
                  <a:effectLst/>
                  <a:latin typeface="+mj-lt"/>
                  <a:ea typeface="Calibri" panose="020F0502020204030204" pitchFamily="34" charset="0"/>
                </a:endParaRPr>
              </a:p>
              <a:p>
                <a:pPr marL="30480" marR="30480">
                  <a:lnSpc>
                    <a:spcPct val="150000"/>
                  </a:lnSpc>
                  <a:spcBef>
                    <a:spcPts val="100"/>
                  </a:spcBef>
                  <a:spcAft>
                    <a:spcPts val="100"/>
                  </a:spcAft>
                </a:pPr>
                <a:r>
                  <a:rPr lang="en-US" sz="1800">
                    <a:latin typeface="+mj-lt"/>
                    <a:ea typeface="Calibri" panose="020F0502020204030204" pitchFamily="34" charset="0"/>
                  </a:rPr>
                  <a:t>Vậy</a:t>
                </a:r>
                <a14:m>
                  <m:oMath xmlns:m="http://schemas.openxmlformats.org/officeDocument/2006/math">
                    <m:r>
                      <a:rPr lang="en-US" sz="1800" i="1">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𝑙𝑖𝑚</m:t>
                    </m:r>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oMath>
                </a14:m>
                <a:endParaRPr lang="en-US" sz="1800">
                  <a:effectLst/>
                  <a:latin typeface="+mj-lt"/>
                  <a:ea typeface="Calibri" panose="020F05020202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35302" y="2399238"/>
                <a:ext cx="7810398" cy="2663358"/>
              </a:xfrm>
              <a:prstGeom prst="rect">
                <a:avLst/>
              </a:prstGeom>
              <a:blipFill>
                <a:blip r:embed="rId4"/>
                <a:stretch>
                  <a:fillRect l="-625" b="-1147"/>
                </a:stretch>
              </a:blipFill>
            </p:spPr>
            <p:txBody>
              <a:bodyPr/>
              <a:lstStyle/>
              <a:p>
                <a:r>
                  <a:rPr lang="en-US">
                    <a:noFill/>
                  </a:rPr>
                  <a:t> </a:t>
                </a:r>
              </a:p>
            </p:txBody>
          </p:sp>
        </mc:Fallback>
      </mc:AlternateContent>
    </p:spTree>
    <p:extLst>
      <p:ext uri="{BB962C8B-B14F-4D97-AF65-F5344CB8AC3E}">
        <p14:creationId xmlns:p14="http://schemas.microsoft.com/office/powerpoint/2010/main" val="251158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898137" y="3923142"/>
            <a:ext cx="1117848" cy="1157679"/>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Google Shape;2829;p39"/>
          <p:cNvSpPr/>
          <p:nvPr/>
        </p:nvSpPr>
        <p:spPr>
          <a:xfrm>
            <a:off x="602082" y="405514"/>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sp>
        <p:nvSpPr>
          <p:cNvPr id="15" name="Rectangle 14"/>
          <p:cNvSpPr/>
          <p:nvPr/>
        </p:nvSpPr>
        <p:spPr>
          <a:xfrm>
            <a:off x="280195" y="2303364"/>
            <a:ext cx="15800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635302" y="270717"/>
                <a:ext cx="8056948" cy="18773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Cho hai dãy số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và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r>
                  <a:rPr kumimoji="0" lang="en-US" sz="1800" b="0" i="0" u="none" strike="noStrike" kern="0" cap="none" spc="0" normalizeH="0" baseline="0" noProof="0">
                    <a:ln>
                      <a:noFill/>
                    </a:ln>
                    <a:solidFill>
                      <a:srgbClr val="000000"/>
                    </a:solidFill>
                    <a:effectLst/>
                    <a:uLnTx/>
                    <a:uFillTx/>
                    <a:latin typeface="Arial"/>
                    <a:cs typeface="Arial"/>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a)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𝑣</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b) 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và so sánh giá trị đó với tổng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 </a:t>
                </a:r>
                <a:r>
                  <a:rPr kumimoji="0" lang="en-US" sz="1800" b="0" i="0" u="none" strike="noStrike" kern="0" cap="none" spc="0" normalizeH="0" baseline="0" noProof="0">
                    <a:ln>
                      <a:noFill/>
                    </a:ln>
                    <a:solidFill>
                      <a:srgbClr val="000000"/>
                    </a:solidFill>
                    <a:effectLst/>
                    <a:uLnTx/>
                    <a:uFillTx/>
                    <a:latin typeface="Arial"/>
                    <a:cs typeface="Arial"/>
                    <a:sym typeface="Arial"/>
                  </a:rPr>
                  <a:t>Tính </a:t>
                </a:r>
                <a14:m>
                  <m:oMath xmlns:m="http://schemas.openxmlformats.org/officeDocument/2006/math">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𝑙𝑖𝑚</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 </m:t>
                        </m:r>
                      </m:fName>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e>
                    </m:func>
                  </m:oMath>
                </a14:m>
                <a:r>
                  <a:rPr kumimoji="0" lang="en-US" sz="1800" b="0" i="0" u="none" strike="noStrike" kern="0" cap="none" spc="0" normalizeH="0" baseline="0" noProof="0">
                    <a:ln>
                      <a:noFill/>
                    </a:ln>
                    <a:solidFill>
                      <a:srgbClr val="000000"/>
                    </a:solidFill>
                    <a:effectLst/>
                    <a:uLnTx/>
                    <a:uFillTx/>
                    <a:latin typeface="Arial"/>
                    <a:cs typeface="Arial"/>
                    <a:sym typeface="Arial"/>
                  </a:rPr>
                  <a:t> và so sánh giá trị đó với </a:t>
                </a:r>
                <a:r>
                  <a:rPr kumimoji="0" lang="en-US" sz="1800" b="0" i="0" u="none" strike="noStrike" kern="0" cap="none" spc="0" normalizeH="0" baseline="0" noProof="0" smtClean="0">
                    <a:ln>
                      <a:noFill/>
                    </a:ln>
                    <a:solidFill>
                      <a:srgbClr val="000000"/>
                    </a:solidFill>
                    <a:effectLst/>
                    <a:uLnTx/>
                    <a:uFillTx/>
                    <a:latin typeface="Arial"/>
                    <a:cs typeface="Arial"/>
                    <a:sym typeface="Arial"/>
                  </a:rPr>
                  <a:t>tích </a:t>
                </a:r>
                <a14:m>
                  <m:oMath xmlns:m="http://schemas.openxmlformats.org/officeDocument/2006/math">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𝑢</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d>
                      <m:d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unc>
                          <m:func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𝑙𝑖𝑚</m:t>
                            </m:r>
                          </m:fName>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𝑣</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sub>
                            </m:sSub>
                          </m:e>
                        </m:func>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635302" y="270717"/>
                <a:ext cx="8056948" cy="1877309"/>
              </a:xfrm>
              <a:prstGeom prst="rect">
                <a:avLst/>
              </a:prstGeom>
              <a:blipFill>
                <a:blip r:embed="rId3"/>
                <a:stretch>
                  <a:fillRect l="-605" b="-4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626158" y="2382366"/>
                <a:ext cx="7810398" cy="2685094"/>
              </a:xfrm>
              <a:prstGeom prst="rect">
                <a:avLst/>
              </a:prstGeom>
            </p:spPr>
            <p:txBody>
              <a:bodyPr wrap="square">
                <a:spAutoFit/>
              </a:bodyPr>
              <a:lstStyle/>
              <a:p>
                <a:pPr algn="just">
                  <a:lnSpc>
                    <a:spcPct val="150000"/>
                  </a:lnSpc>
                  <a:spcBef>
                    <a:spcPts val="100"/>
                  </a:spcBef>
                  <a:spcAft>
                    <a:spcPts val="100"/>
                  </a:spcAft>
                </a:pPr>
                <a:r>
                  <a:rPr kumimoji="0" lang="nl-NL" sz="1800" b="0" i="0" u="none" strike="noStrike" kern="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c)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𝑛</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𝑛</m:t>
                        </m:r>
                      </m:sub>
                    </m:sSub>
                    <m:r>
                      <a:rPr lang="en-US" sz="1800">
                        <a:latin typeface="Cambria Math" panose="02040503050406030204" pitchFamily="18" charset="0"/>
                      </a:rPr>
                      <m:t>=</m:t>
                    </m:r>
                    <m:d>
                      <m:dPr>
                        <m:ctrlPr>
                          <a:rPr lang="en-US" sz="1800" i="1">
                            <a:latin typeface="Cambria Math" panose="02040503050406030204" pitchFamily="18" charset="0"/>
                          </a:rPr>
                        </m:ctrlPr>
                      </m:dPr>
                      <m:e>
                        <m:r>
                          <a:rPr lang="en-US" sz="1800">
                            <a:latin typeface="Cambria Math" panose="02040503050406030204" pitchFamily="18" charset="0"/>
                          </a:rPr>
                          <m:t>8+</m:t>
                        </m:r>
                        <m:f>
                          <m:fPr>
                            <m:ctrlPr>
                              <a:rPr lang="en-US" sz="1800" i="1">
                                <a:latin typeface="Cambria Math" panose="02040503050406030204" pitchFamily="18" charset="0"/>
                              </a:rPr>
                            </m:ctrlPr>
                          </m:fPr>
                          <m:num>
                            <m:r>
                              <a:rPr lang="en-US" sz="1800">
                                <a:latin typeface="Cambria Math" panose="02040503050406030204" pitchFamily="18" charset="0"/>
                              </a:rPr>
                              <m:t>1</m:t>
                            </m:r>
                          </m:num>
                          <m:den>
                            <m:r>
                              <a:rPr lang="en-US" sz="1800" i="1">
                                <a:latin typeface="Cambria Math" panose="02040503050406030204" pitchFamily="18" charset="0"/>
                              </a:rPr>
                              <m:t>𝑛</m:t>
                            </m:r>
                          </m:den>
                        </m:f>
                      </m:e>
                    </m:d>
                    <m:d>
                      <m:dPr>
                        <m:ctrlPr>
                          <a:rPr lang="en-US" sz="1800" i="1">
                            <a:latin typeface="Cambria Math" panose="02040503050406030204" pitchFamily="18" charset="0"/>
                          </a:rPr>
                        </m:ctrlPr>
                      </m:dPr>
                      <m:e>
                        <m:r>
                          <a:rPr lang="en-US" sz="1800">
                            <a:latin typeface="Cambria Math" panose="02040503050406030204" pitchFamily="18" charset="0"/>
                          </a:rPr>
                          <m:t>4−</m:t>
                        </m:r>
                        <m:f>
                          <m:fPr>
                            <m:ctrlPr>
                              <a:rPr lang="en-US" sz="1800" i="1">
                                <a:latin typeface="Cambria Math" panose="02040503050406030204" pitchFamily="18" charset="0"/>
                              </a:rPr>
                            </m:ctrlPr>
                          </m:fPr>
                          <m:num>
                            <m:r>
                              <a:rPr lang="en-US" sz="1800">
                                <a:latin typeface="Cambria Math" panose="02040503050406030204" pitchFamily="18" charset="0"/>
                              </a:rPr>
                              <m:t>2</m:t>
                            </m:r>
                          </m:num>
                          <m:den>
                            <m:r>
                              <a:rPr lang="en-US" sz="1800" i="1">
                                <a:latin typeface="Cambria Math" panose="02040503050406030204" pitchFamily="18" charset="0"/>
                              </a:rPr>
                              <m:t>𝑛</m:t>
                            </m:r>
                          </m:den>
                        </m:f>
                      </m:e>
                    </m:d>
                    <m:r>
                      <a:rPr lang="en-US" sz="1800">
                        <a:latin typeface="Cambria Math" panose="02040503050406030204" pitchFamily="18" charset="0"/>
                      </a:rPr>
                      <m:t>=32−</m:t>
                    </m:r>
                    <m:f>
                      <m:fPr>
                        <m:ctrlPr>
                          <a:rPr lang="en-US" sz="1800" i="1">
                            <a:latin typeface="Cambria Math" panose="02040503050406030204" pitchFamily="18" charset="0"/>
                          </a:rPr>
                        </m:ctrlPr>
                      </m:fPr>
                      <m:num>
                        <m:r>
                          <a:rPr lang="en-US" sz="1800">
                            <a:latin typeface="Cambria Math" panose="02040503050406030204" pitchFamily="18" charset="0"/>
                          </a:rPr>
                          <m:t>12</m:t>
                        </m:r>
                      </m:num>
                      <m:den>
                        <m:r>
                          <a:rPr lang="en-US" sz="1800" i="1">
                            <a:latin typeface="Cambria Math" panose="02040503050406030204" pitchFamily="18" charset="0"/>
                          </a:rPr>
                          <m:t>𝑛</m:t>
                        </m:r>
                      </m:den>
                    </m:f>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a:latin typeface="Cambria Math" panose="02040503050406030204" pitchFamily="18" charset="0"/>
                          </a:rPr>
                          <m:t>2</m:t>
                        </m:r>
                      </m:num>
                      <m:den>
                        <m:sSup>
                          <m:sSupPr>
                            <m:ctrlPr>
                              <a:rPr lang="en-US" sz="1800" i="1">
                                <a:latin typeface="Cambria Math" panose="02040503050406030204" pitchFamily="18" charset="0"/>
                              </a:rPr>
                            </m:ctrlPr>
                          </m:sSupPr>
                          <m:e>
                            <m:r>
                              <a:rPr lang="en-US" sz="1800" i="1">
                                <a:latin typeface="Cambria Math" panose="02040503050406030204" pitchFamily="18" charset="0"/>
                              </a:rPr>
                              <m:t>𝑛</m:t>
                            </m:r>
                          </m:e>
                          <m:sup>
                            <m:r>
                              <a:rPr lang="en-US" sz="1800">
                                <a:latin typeface="Cambria Math" panose="02040503050406030204" pitchFamily="18" charset="0"/>
                              </a:rPr>
                              <m:t>2</m:t>
                            </m:r>
                          </m:sup>
                        </m:sSup>
                      </m:den>
                    </m:f>
                  </m:oMath>
                </a14:m>
                <a:endParaRPr kumimoji="0" lang="nl-NL" sz="1800" b="0" i="0" u="none" strike="noStrike" kern="0" cap="none" spc="0" normalizeH="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30480" marR="30480">
                  <a:lnSpc>
                    <a:spcPct val="150000"/>
                  </a:lnSpc>
                  <a:spcBef>
                    <a:spcPts val="100"/>
                  </a:spcBef>
                  <a:spcAft>
                    <a:spcPts val="100"/>
                  </a:spcAft>
                </a:pPr>
                <a:r>
                  <a:rPr kumimoji="0" lang="nl-NL" sz="1800" b="0" i="0" u="none" strike="noStrike" kern="0" cap="none" spc="0" normalizeH="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r>
                          <a:rPr lang="en-US" sz="1800" i="1">
                            <a:latin typeface="Cambria Math" panose="02040503050406030204" pitchFamily="18" charset="0"/>
                            <a:ea typeface="Calibri" panose="020F0502020204030204" pitchFamily="34" charset="0"/>
                          </a:rPr>
                          <m:t>(</m:t>
                        </m:r>
                      </m:e>
                    </m:func>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−32)=</m:t>
                    </m:r>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d>
                          <m:dPr>
                            <m:ctrlPr>
                              <a:rPr lang="en-US" sz="1800" i="1">
                                <a:latin typeface="Cambria Math" panose="02040503050406030204" pitchFamily="18" charset="0"/>
                                <a:ea typeface="Calibri" panose="020F0502020204030204" pitchFamily="34" charset="0"/>
                              </a:rPr>
                            </m:ctrlPr>
                          </m:dPr>
                          <m:e>
                            <m:r>
                              <a:rPr lang="en-US" sz="1800" i="1">
                                <a:latin typeface="Cambria Math" panose="02040503050406030204" pitchFamily="18" charset="0"/>
                                <a:ea typeface="Calibri" panose="020F0502020204030204" pitchFamily="34" charset="0"/>
                              </a:rPr>
                              <m:t>32−</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12</m:t>
                                </m:r>
                              </m:num>
                              <m:den>
                                <m:r>
                                  <a:rPr lang="en-US" sz="1800" i="1">
                                    <a:latin typeface="Cambria Math" panose="02040503050406030204" pitchFamily="18" charset="0"/>
                                    <a:ea typeface="Calibri" panose="020F0502020204030204" pitchFamily="34" charset="0"/>
                                  </a:rPr>
                                  <m:t>𝑛</m:t>
                                </m:r>
                              </m:den>
                            </m:f>
                            <m:r>
                              <a:rPr lang="en-US" sz="1800" i="1">
                                <a:latin typeface="Cambria Math" panose="02040503050406030204" pitchFamily="18" charset="0"/>
                                <a:ea typeface="Calibri" panose="020F0502020204030204" pitchFamily="34" charset="0"/>
                              </a:rPr>
                              <m:t>−</m:t>
                            </m:r>
                            <m:f>
                              <m:fPr>
                                <m:ctrlPr>
                                  <a:rPr lang="en-US" sz="1800" i="1">
                                    <a:latin typeface="Cambria Math" panose="02040503050406030204" pitchFamily="18" charset="0"/>
                                    <a:ea typeface="Calibri" panose="020F0502020204030204" pitchFamily="34" charset="0"/>
                                  </a:rPr>
                                </m:ctrlPr>
                              </m:fPr>
                              <m:num>
                                <m:r>
                                  <a:rPr lang="en-US" sz="1800" i="1">
                                    <a:latin typeface="Cambria Math" panose="02040503050406030204" pitchFamily="18" charset="0"/>
                                    <a:ea typeface="Calibri" panose="020F0502020204030204" pitchFamily="34" charset="0"/>
                                  </a:rPr>
                                  <m:t>2</m:t>
                                </m:r>
                              </m:num>
                              <m:den>
                                <m:sSup>
                                  <m:sSupPr>
                                    <m:ctrlPr>
                                      <a:rPr lang="en-US" sz="1800" i="1">
                                        <a:latin typeface="Cambria Math" panose="02040503050406030204" pitchFamily="18" charset="0"/>
                                        <a:ea typeface="Calibri" panose="020F0502020204030204" pitchFamily="34" charset="0"/>
                                      </a:rPr>
                                    </m:ctrlPr>
                                  </m:sSupPr>
                                  <m:e>
                                    <m:r>
                                      <a:rPr lang="en-US" sz="1800" i="1">
                                        <a:latin typeface="Cambria Math" panose="02040503050406030204" pitchFamily="18" charset="0"/>
                                        <a:ea typeface="Calibri" panose="020F0502020204030204" pitchFamily="34" charset="0"/>
                                      </a:rPr>
                                      <m:t>𝑛</m:t>
                                    </m:r>
                                  </m:e>
                                  <m:sup>
                                    <m:r>
                                      <a:rPr lang="en-US" sz="1800" i="1">
                                        <a:latin typeface="Cambria Math" panose="02040503050406030204" pitchFamily="18" charset="0"/>
                                        <a:ea typeface="Calibri" panose="020F0502020204030204" pitchFamily="34" charset="0"/>
                                      </a:rPr>
                                      <m:t>2</m:t>
                                    </m:r>
                                  </m:sup>
                                </m:sSup>
                              </m:den>
                            </m:f>
                            <m:r>
                              <a:rPr lang="en-US" sz="1800" i="1">
                                <a:latin typeface="Cambria Math" panose="02040503050406030204" pitchFamily="18" charset="0"/>
                                <a:ea typeface="Calibri" panose="020F0502020204030204" pitchFamily="34" charset="0"/>
                              </a:rPr>
                              <m:t>−32</m:t>
                            </m:r>
                          </m:e>
                        </m:d>
                      </m:e>
                    </m:func>
                    <m:r>
                      <a:rPr lang="en-US" sz="1800" i="1">
                        <a:latin typeface="Cambria Math" panose="02040503050406030204" pitchFamily="18" charset="0"/>
                        <a:ea typeface="Calibri" panose="020F0502020204030204" pitchFamily="34" charset="0"/>
                      </a:rPr>
                      <m:t>=0</m:t>
                    </m:r>
                  </m:oMath>
                </a14:m>
                <a:endParaRPr lang="en-US" sz="1800">
                  <a:effectLst/>
                  <a:latin typeface="+mn-lt"/>
                  <a:ea typeface="Calibri" panose="020F0502020204030204" pitchFamily="34" charset="0"/>
                </a:endParaRPr>
              </a:p>
              <a:p>
                <a:pPr marL="30480" marR="30480">
                  <a:lnSpc>
                    <a:spcPct val="150000"/>
                  </a:lnSpc>
                  <a:spcBef>
                    <a:spcPts val="100"/>
                  </a:spcBef>
                  <a:spcAft>
                    <a:spcPts val="100"/>
                  </a:spcAft>
                </a:pPr>
                <a:r>
                  <a:rPr lang="en-US" sz="1800">
                    <a:latin typeface="+mn-lt"/>
                    <a:ea typeface="Calibri" panose="020F0502020204030204" pitchFamily="34" charset="0"/>
                  </a:rPr>
                  <a:t>Suy ra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d>
                          <m:dPr>
                            <m:ctrlPr>
                              <a:rPr lang="en-US" sz="1800" i="1">
                                <a:latin typeface="Cambria Math" panose="02040503050406030204" pitchFamily="18" charset="0"/>
                                <a:ea typeface="Calibri" panose="020F0502020204030204" pitchFamily="34" charset="0"/>
                              </a:rPr>
                            </m:ctrlPr>
                          </m:dPr>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e>
                        </m:d>
                      </m:e>
                    </m:func>
                    <m:r>
                      <a:rPr lang="en-US" sz="1800" i="1">
                        <a:latin typeface="Cambria Math" panose="02040503050406030204" pitchFamily="18" charset="0"/>
                        <a:ea typeface="Calibri" panose="020F0502020204030204" pitchFamily="34" charset="0"/>
                      </a:rPr>
                      <m:t>=32</m:t>
                    </m:r>
                  </m:oMath>
                </a14:m>
                <a:endParaRPr lang="en-US" sz="1800">
                  <a:effectLst/>
                  <a:latin typeface="+mn-lt"/>
                  <a:ea typeface="Calibri" panose="020F0502020204030204" pitchFamily="34" charset="0"/>
                </a:endParaRPr>
              </a:p>
              <a:p>
                <a:pPr marL="30480" marR="30480">
                  <a:lnSpc>
                    <a:spcPct val="150000"/>
                  </a:lnSpc>
                  <a:spcBef>
                    <a:spcPts val="100"/>
                  </a:spcBef>
                  <a:spcAft>
                    <a:spcPts val="100"/>
                  </a:spcAft>
                </a:pPr>
                <a:r>
                  <a:rPr lang="en-US" sz="1800">
                    <a:latin typeface="+mn-lt"/>
                    <a:ea typeface="Calibri" panose="020F0502020204030204" pitchFamily="34" charset="0"/>
                  </a:rPr>
                  <a:t>Ta có: </a:t>
                </a:r>
                <a14:m>
                  <m:oMath xmlns:m="http://schemas.openxmlformats.org/officeDocument/2006/math">
                    <m:func>
                      <m:funcPr>
                        <m:ctrlPr>
                          <a:rPr lang="en-US" sz="1800" i="1">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𝑙𝑖𝑚</m:t>
                        </m:r>
                      </m:fName>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m:t>
                        </m:r>
                      </m:e>
                    </m:func>
                    <m:r>
                      <a:rPr lang="en-US" sz="1800" i="1">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𝑙𝑖</m:t>
                    </m:r>
                    <m:func>
                      <m:funcPr>
                        <m:ctrlPr>
                          <a:rPr lang="en-US" sz="1800" b="0" i="1" smtClean="0">
                            <a:latin typeface="Cambria Math" panose="02040503050406030204" pitchFamily="18" charset="0"/>
                            <a:ea typeface="Calibri" panose="020F0502020204030204" pitchFamily="34" charset="0"/>
                          </a:rPr>
                        </m:ctrlPr>
                      </m:funcPr>
                      <m:fName>
                        <m:r>
                          <a:rPr lang="en-US" sz="1800" i="1">
                            <a:latin typeface="Cambria Math" panose="02040503050406030204" pitchFamily="18" charset="0"/>
                            <a:ea typeface="Calibri" panose="020F0502020204030204" pitchFamily="34" charset="0"/>
                          </a:rPr>
                          <m:t>𝑚</m:t>
                        </m:r>
                      </m:fName>
                      <m:e>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e>
                    </m:func>
                    <m:r>
                      <a:rPr lang="en-US" sz="1800" b="0" i="1" smtClean="0">
                        <a:latin typeface="Cambria Math" panose="02040503050406030204" pitchFamily="18" charset="0"/>
                        <a:ea typeface="Calibri" panose="020F0502020204030204" pitchFamily="34" charset="0"/>
                      </a:rPr>
                      <m:t>=</m:t>
                    </m:r>
                    <m:r>
                      <a:rPr lang="en-US" sz="1800" i="1">
                        <a:latin typeface="Cambria Math" panose="02040503050406030204" pitchFamily="18" charset="0"/>
                        <a:ea typeface="Calibri" panose="020F0502020204030204" pitchFamily="34" charset="0"/>
                      </a:rPr>
                      <m:t> 8</m:t>
                    </m:r>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m:t>
                    </m:r>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4=32</m:t>
                    </m:r>
                  </m:oMath>
                </a14:m>
                <a:endParaRPr lang="en-US" sz="1800" i="1">
                  <a:effectLst/>
                  <a:latin typeface="+mn-lt"/>
                  <a:ea typeface="Calibri" panose="020F0502020204030204" pitchFamily="34" charset="0"/>
                </a:endParaRPr>
              </a:p>
              <a:p>
                <a:pPr marL="30480" marR="30480">
                  <a:lnSpc>
                    <a:spcPct val="150000"/>
                  </a:lnSpc>
                  <a:spcBef>
                    <a:spcPts val="100"/>
                  </a:spcBef>
                  <a:spcAft>
                    <a:spcPts val="100"/>
                  </a:spcAft>
                </a:pPr>
                <a:r>
                  <a:rPr lang="en-US" sz="1800">
                    <a:latin typeface="+mn-lt"/>
                    <a:ea typeface="Calibri" panose="020F0502020204030204" pitchFamily="34" charset="0"/>
                  </a:rPr>
                  <a:t>Vậy </a:t>
                </a:r>
                <a14:m>
                  <m:oMath xmlns:m="http://schemas.openxmlformats.org/officeDocument/2006/math">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m:t>
                    </m:r>
                    <m:r>
                      <a:rPr lang="en-US" sz="1800" b="0" i="1" smtClean="0">
                        <a:latin typeface="Cambria Math" panose="02040503050406030204" pitchFamily="18" charset="0"/>
                        <a:ea typeface="Calibri" panose="020F0502020204030204" pitchFamily="34" charset="0"/>
                      </a:rPr>
                      <m:t> </m:t>
                    </m:r>
                    <m:r>
                      <a:rPr lang="en-US" sz="1800" i="1">
                        <a:latin typeface="Cambria Math" panose="02040503050406030204" pitchFamily="18" charset="0"/>
                        <a:ea typeface="Calibri" panose="020F0502020204030204" pitchFamily="34" charset="0"/>
                      </a:rPr>
                      <m:t>𝑙𝑖𝑚</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 </m:t>
                    </m:r>
                    <m:r>
                      <a:rPr lang="en-US" sz="1800" i="1">
                        <a:latin typeface="Cambria Math" panose="02040503050406030204" pitchFamily="18" charset="0"/>
                        <a:ea typeface="Calibri" panose="020F0502020204030204" pitchFamily="34" charset="0"/>
                      </a:rPr>
                      <m:t>𝑙𝑖𝑚</m:t>
                    </m:r>
                    <m:r>
                      <a:rPr lang="en-US" sz="1800" i="1">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b="0" i="1" smtClean="0">
                        <a:latin typeface="Cambria Math" panose="02040503050406030204" pitchFamily="18" charset="0"/>
                        <a:ea typeface="Calibri" panose="020F0502020204030204" pitchFamily="34" charset="0"/>
                      </a:rPr>
                      <m:t>.</m:t>
                    </m:r>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𝑣</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m:t>
                    </m:r>
                  </m:oMath>
                </a14:m>
                <a:endParaRPr lang="en-US" sz="1800">
                  <a:effectLst/>
                  <a:latin typeface="+mn-lt"/>
                  <a:ea typeface="Calibri" panose="020F05020202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26158" y="2382366"/>
                <a:ext cx="7810398" cy="2685094"/>
              </a:xfrm>
              <a:prstGeom prst="rect">
                <a:avLst/>
              </a:prstGeom>
              <a:blipFill>
                <a:blip r:embed="rId4"/>
                <a:stretch>
                  <a:fillRect l="-703" b="-909"/>
                </a:stretch>
              </a:blipFill>
            </p:spPr>
            <p:txBody>
              <a:bodyPr/>
              <a:lstStyle/>
              <a:p>
                <a:r>
                  <a:rPr lang="en-US">
                    <a:noFill/>
                  </a:rPr>
                  <a:t> </a:t>
                </a:r>
              </a:p>
            </p:txBody>
          </p:sp>
        </mc:Fallback>
      </mc:AlternateContent>
    </p:spTree>
    <p:extLst>
      <p:ext uri="{BB962C8B-B14F-4D97-AF65-F5344CB8AC3E}">
        <p14:creationId xmlns:p14="http://schemas.microsoft.com/office/powerpoint/2010/main" val="55833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14" name="Group 13"/>
          <p:cNvGrpSpPr/>
          <p:nvPr/>
        </p:nvGrpSpPr>
        <p:grpSpPr>
          <a:xfrm>
            <a:off x="298510" y="948829"/>
            <a:ext cx="8621659" cy="4005636"/>
            <a:chOff x="798003" y="1317922"/>
            <a:chExt cx="7960171" cy="5193579"/>
          </a:xfrm>
        </p:grpSpPr>
        <p:grpSp>
          <p:nvGrpSpPr>
            <p:cNvPr id="15" name="Group 14"/>
            <p:cNvGrpSpPr/>
            <p:nvPr/>
          </p:nvGrpSpPr>
          <p:grpSpPr>
            <a:xfrm>
              <a:off x="798003" y="1317922"/>
              <a:ext cx="7960171" cy="5193579"/>
              <a:chOff x="1329707" y="1322092"/>
              <a:chExt cx="3463540" cy="5871383"/>
            </a:xfrm>
          </p:grpSpPr>
          <p:sp>
            <p:nvSpPr>
              <p:cNvPr id="17" name="Google Shape;388;p32"/>
              <p:cNvSpPr/>
              <p:nvPr/>
            </p:nvSpPr>
            <p:spPr>
              <a:xfrm>
                <a:off x="1388845" y="1381232"/>
                <a:ext cx="3404402" cy="5812243"/>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9;p32"/>
              <p:cNvSpPr/>
              <p:nvPr/>
            </p:nvSpPr>
            <p:spPr>
              <a:xfrm>
                <a:off x="1329707" y="1322092"/>
                <a:ext cx="3364800" cy="573388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6" name="Rectangle 15"/>
                <p:cNvSpPr/>
                <p:nvPr/>
              </p:nvSpPr>
              <p:spPr>
                <a:xfrm>
                  <a:off x="1077442" y="1568871"/>
                  <a:ext cx="7531912" cy="4271169"/>
                </a:xfrm>
                <a:prstGeom prst="rect">
                  <a:avLst/>
                </a:prstGeom>
              </p:spPr>
              <p:txBody>
                <a:bodyPr wrap="square">
                  <a:spAutoFit/>
                </a:bodyPr>
                <a:lstStyle/>
                <a:p>
                  <a:pPr>
                    <a:lnSpc>
                      <a:spcPct val="150000"/>
                    </a:lnSpc>
                    <a:spcBef>
                      <a:spcPts val="100"/>
                    </a:spcBef>
                    <a:spcAft>
                      <a:spcPts val="100"/>
                    </a:spcAft>
                  </a:pPr>
                  <a:r>
                    <a:rPr lang="en-US" sz="2100" smtClean="0">
                      <a:latin typeface="+mj-lt"/>
                      <a:ea typeface="Calibri" panose="020F0502020204030204" pitchFamily="34" charset="0"/>
                      <a:cs typeface="Times New Roman" panose="02020603050405020304" pitchFamily="18" charset="0"/>
                    </a:rPr>
                    <a:t>a) Nếu </a:t>
                  </a:r>
                  <a14:m>
                    <m:oMath xmlns:m="http://schemas.openxmlformats.org/officeDocument/2006/math">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b</m:t>
                      </m:r>
                      <m:r>
                        <a:rPr lang="en-US" sz="2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j-lt"/>
                      <a:ea typeface="Malgun Gothic" panose="020B0503020000020004" pitchFamily="34" charset="-127"/>
                      <a:cs typeface="Times New Roman" panose="02020603050405020304" pitchFamily="18" charset="0"/>
                    </a:rPr>
                    <a:t>thì:</a:t>
                  </a:r>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2100">
                    <a:effectLst/>
                    <a:latin typeface="+mj-lt"/>
                    <a:ea typeface="Calibri" panose="020F0502020204030204" pitchFamily="34" charset="0"/>
                    <a:cs typeface="Times New Roman" panose="02020603050405020304" pitchFamily="18" charset="0"/>
                  </a:endParaRPr>
                </a:p>
                <a:p>
                  <a:pPr lvl="0">
                    <a:lnSpc>
                      <a:spcPct val="150000"/>
                    </a:lnSpc>
                    <a:spcBef>
                      <a:spcPts val="100"/>
                    </a:spcBef>
                    <a:spcAft>
                      <a:spcPts val="100"/>
                    </a:spcAft>
                    <a:tabLst>
                      <a:tab pos="457200" algn="l"/>
                    </a:tabLst>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num>
                          <m:den>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den>
                        </m:f>
                        <m:r>
                          <a:rPr lang="en-US" sz="2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100" b="0" i="1"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𝑏</m:t>
                            </m:r>
                            <m:r>
                              <a:rPr lang="en-US" sz="2100">
                                <a:effectLst/>
                                <a:latin typeface="Cambria Math" panose="02040503050406030204" pitchFamily="18" charset="0"/>
                                <a:ea typeface="Calibri" panose="020F0502020204030204" pitchFamily="34" charset="0"/>
                                <a:cs typeface="Times New Roman" panose="02020603050405020304" pitchFamily="18" charset="0"/>
                              </a:rPr>
                              <m:t>≠0</m:t>
                            </m:r>
                          </m:e>
                        </m:d>
                      </m:oMath>
                    </m:oMathPara>
                  </a14:m>
                  <a:endParaRPr lang="en-US" sz="2100">
                    <a:effectLst/>
                    <a:latin typeface="+mj-lt"/>
                    <a:ea typeface="Calibri" panose="020F0502020204030204" pitchFamily="34" charset="0"/>
                    <a:cs typeface="Times New Roman" panose="02020603050405020304" pitchFamily="18" charset="0"/>
                  </a:endParaRPr>
                </a:p>
                <a:p>
                  <a:pPr marL="457200" indent="-415290">
                    <a:lnSpc>
                      <a:spcPct val="150000"/>
                    </a:lnSpc>
                    <a:spcBef>
                      <a:spcPts val="100"/>
                    </a:spcBef>
                    <a:spcAft>
                      <a:spcPts val="100"/>
                    </a:spcAft>
                  </a:pPr>
                  <a:r>
                    <a:rPr lang="en-US" sz="2100">
                      <a:effectLst/>
                      <a:latin typeface="+mj-lt"/>
                      <a:ea typeface="Calibri" panose="020F0502020204030204" pitchFamily="34" charset="0"/>
                      <a:cs typeface="Times New Roman" panose="02020603050405020304" pitchFamily="18" charset="0"/>
                    </a:rPr>
                    <a:t>b) Nếu </a:t>
                  </a:r>
                  <a14:m>
                    <m:oMath xmlns:m="http://schemas.openxmlformats.org/officeDocument/2006/math">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100">
                      <a:effectLst/>
                      <a:latin typeface="+mj-lt"/>
                      <a:ea typeface="Calibri" panose="020F0502020204030204" pitchFamily="34" charset="0"/>
                      <a:cs typeface="Times New Roman" panose="02020603050405020304" pitchFamily="18" charset="0"/>
                    </a:rPr>
                    <a:t> </a:t>
                  </a:r>
                  <a:r>
                    <a:rPr lang="en-US" sz="2100" smtClean="0">
                      <a:effectLst/>
                      <a:latin typeface="+mj-lt"/>
                      <a:ea typeface="Calibri" panose="020F0502020204030204" pitchFamily="34" charset="0"/>
                      <a:cs typeface="Times New Roman" panose="02020603050405020304" pitchFamily="18" charset="0"/>
                    </a:rPr>
                    <a:t>với mọi </a:t>
                  </a:r>
                  <a14:m>
                    <m:oMath xmlns:m="http://schemas.openxmlformats.org/officeDocument/2006/math">
                      <m:r>
                        <a:rPr lang="en-US" sz="2100" i="1">
                          <a:latin typeface="Cambria Math" panose="02040503050406030204" pitchFamily="18" charset="0"/>
                          <a:ea typeface="Calibri" panose="020F0502020204030204" pitchFamily="34" charset="0"/>
                          <a:cs typeface="Times New Roman" panose="02020603050405020304" pitchFamily="18" charset="0"/>
                        </a:rPr>
                        <m:t>𝑛</m:t>
                      </m:r>
                    </m:oMath>
                  </a14:m>
                  <a:r>
                    <a:rPr lang="en-US" sz="2100" smtClean="0">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2100" i="1">
                          <a:effectLst/>
                          <a:latin typeface="Cambria Math" panose="02040503050406030204" pitchFamily="18" charset="0"/>
                          <a:ea typeface="Calibri" panose="020F0502020204030204" pitchFamily="34" charset="0"/>
                          <a:cs typeface="Times New Roman" panose="02020603050405020304" pitchFamily="18" charset="0"/>
                        </a:rPr>
                        <m:t>𝑙𝑖𝑚</m:t>
                      </m:r>
                      <m:r>
                        <a:rPr lang="en-US" sz="21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j-lt"/>
                      <a:ea typeface="Malgun Gothic" panose="020B0503020000020004" pitchFamily="34" charset="-127"/>
                      <a:cs typeface="Times New Roman" panose="02020603050405020304" pitchFamily="18" charset="0"/>
                    </a:rPr>
                    <a:t>thì </a:t>
                  </a:r>
                  <a14:m>
                    <m:oMath xmlns:m="http://schemas.openxmlformats.org/officeDocument/2006/math">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100">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2100" i="1">
                          <a:effectLst/>
                          <a:latin typeface="Cambria Math" panose="02040503050406030204" pitchFamily="18" charset="0"/>
                          <a:ea typeface="Calibri" panose="020F0502020204030204" pitchFamily="34" charset="0"/>
                          <a:cs typeface="Times New Roman" panose="02020603050405020304" pitchFamily="18" charset="0"/>
                        </a:rPr>
                        <m:t>𝑙𝑖𝑚</m:t>
                      </m:r>
                      <m:rad>
                        <m:radPr>
                          <m:degHide m:val="on"/>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rad>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2100" i="1">
                      <a:effectLst/>
                      <a:latin typeface="+mj-lt"/>
                      <a:ea typeface="Malgun Gothic" panose="020B0503020000020004" pitchFamily="34" charset="-127"/>
                      <a:cs typeface="Times New Roman" panose="02020603050405020304" pitchFamily="18" charset="0"/>
                    </a:rPr>
                    <a:t>.</a:t>
                  </a:r>
                  <a:endParaRPr lang="en-US" sz="2100" i="1">
                    <a:effectLst/>
                    <a:latin typeface="+mj-lt"/>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77442" y="1568871"/>
                  <a:ext cx="7531912" cy="4271169"/>
                </a:xfrm>
                <a:prstGeom prst="rect">
                  <a:avLst/>
                </a:prstGeom>
                <a:blipFill>
                  <a:blip r:embed="rId3"/>
                  <a:stretch>
                    <a:fillRect l="-897" b="-9797"/>
                  </a:stretch>
                </a:blipFill>
              </p:spPr>
              <p:txBody>
                <a:bodyPr/>
                <a:lstStyle/>
                <a:p>
                  <a:r>
                    <a:rPr lang="en-US">
                      <a:noFill/>
                    </a:rPr>
                    <a:t> </a:t>
                  </a:r>
                </a:p>
              </p:txBody>
            </p:sp>
          </mc:Fallback>
        </mc:AlternateContent>
      </p:grpSp>
      <p:pic>
        <p:nvPicPr>
          <p:cNvPr id="19" name="Picture 18"/>
          <p:cNvPicPr>
            <a:picLocks noChangeAspect="1"/>
          </p:cNvPicPr>
          <p:nvPr/>
        </p:nvPicPr>
        <p:blipFill>
          <a:blip r:embed="rId4">
            <a:duotone>
              <a:prstClr val="black"/>
              <a:schemeClr val="bg1">
                <a:lumMod val="75000"/>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32363" y="-296775"/>
            <a:ext cx="1080035" cy="1190731"/>
          </a:xfrm>
          <a:prstGeom prst="rect">
            <a:avLst/>
          </a:prstGeom>
        </p:spPr>
      </p:pic>
      <p:sp>
        <p:nvSpPr>
          <p:cNvPr id="20" name="Rectangle 19"/>
          <p:cNvSpPr/>
          <p:nvPr/>
        </p:nvSpPr>
        <p:spPr>
          <a:xfrm>
            <a:off x="3431033" y="187527"/>
            <a:ext cx="212910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KẾT LUẬN</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6"/>
          <a:stretch>
            <a:fillRect/>
          </a:stretch>
        </p:blipFill>
        <p:spPr>
          <a:xfrm rot="1556591">
            <a:off x="7823439" y="532349"/>
            <a:ext cx="1077198" cy="1048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par>
                                <p:cTn id="15" presetID="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073" y="4243828"/>
            <a:ext cx="1001833" cy="899672"/>
          </a:xfrm>
          <a:prstGeom prst="rect">
            <a:avLst/>
          </a:prstGeom>
        </p:spPr>
      </p:pic>
      <p:sp>
        <p:nvSpPr>
          <p:cNvPr id="9" name="Rectangle 8"/>
          <p:cNvSpPr/>
          <p:nvPr/>
        </p:nvSpPr>
        <p:spPr>
          <a:xfrm>
            <a:off x="2310708" y="1645368"/>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0" name="Google Shape;735;p18"/>
          <p:cNvSpPr txBox="1">
            <a:spLocks noGrp="1"/>
          </p:cNvSpPr>
          <p:nvPr>
            <p:ph type="title"/>
          </p:nvPr>
        </p:nvSpPr>
        <p:spPr>
          <a:xfrm>
            <a:off x="491220" y="438645"/>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4:</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8" name="TextBox 7"/>
              <p:cNvSpPr txBox="1"/>
              <p:nvPr/>
            </p:nvSpPr>
            <p:spPr>
              <a:xfrm>
                <a:off x="1688507" y="301130"/>
                <a:ext cx="7126309" cy="1187376"/>
              </a:xfrm>
              <a:prstGeom prst="rect">
                <a:avLst/>
              </a:prstGeom>
              <a:noFill/>
            </p:spPr>
            <p:txBody>
              <a:bodyPr wrap="square" rtlCol="0">
                <a:spAutoFit/>
              </a:bodyPr>
              <a:lstStyle/>
              <a:p>
                <a:pPr lvl="0" algn="just" defTabSz="457200">
                  <a:lnSpc>
                    <a:spcPct val="150000"/>
                  </a:lnSpc>
                  <a:buClrTx/>
                  <a:defRPr/>
                </a:pPr>
                <a:r>
                  <a:rPr kumimoji="0" lang="en-US" sz="19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Tính</a:t>
                </a:r>
                <a:r>
                  <a:rPr kumimoji="0" lang="en-US" sz="19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các giới hạn sau:</a:t>
                </a:r>
              </a:p>
              <a:p>
                <a:pPr lvl="0" algn="just" defTabSz="457200">
                  <a:lnSpc>
                    <a:spcPct val="150000"/>
                  </a:lnSpc>
                  <a:buClrTx/>
                  <a:defRPr/>
                </a:pPr>
                <a:r>
                  <a:rPr lang="en-US" sz="1900" kern="1200" noProof="0" smtClean="0">
                    <a:latin typeface="+mn-lt"/>
                    <a:ea typeface="+mn-ea"/>
                    <a:cs typeface="Arial" panose="020B0604020202020204" pitchFamily="34" charset="0"/>
                  </a:rPr>
                  <a:t>a) </a:t>
                </a:r>
                <a14:m>
                  <m:oMath xmlns:m="http://schemas.openxmlformats.org/officeDocument/2006/math">
                    <m:func>
                      <m:funcPr>
                        <m:ctrlPr>
                          <a:rPr lang="en-US" sz="1900" b="0" i="1" kern="1200" noProof="0" smtClean="0">
                            <a:latin typeface="Cambria Math" panose="02040503050406030204" pitchFamily="18" charset="0"/>
                            <a:ea typeface="+mn-ea"/>
                            <a:cs typeface="Arial" panose="020B0604020202020204" pitchFamily="34" charset="0"/>
                          </a:rPr>
                        </m:ctrlPr>
                      </m:funcPr>
                      <m:fName>
                        <m:r>
                          <m:rPr>
                            <m:sty m:val="p"/>
                          </m:rPr>
                          <a:rPr lang="en-US" sz="1900" b="0" i="0" kern="1200" noProof="0" smtClean="0">
                            <a:latin typeface="Cambria Math" panose="02040503050406030204" pitchFamily="18" charset="0"/>
                            <a:ea typeface="+mn-ea"/>
                            <a:cs typeface="Arial" panose="020B0604020202020204" pitchFamily="34" charset="0"/>
                          </a:rPr>
                          <m:t>lim</m:t>
                        </m:r>
                      </m:fName>
                      <m:e>
                        <m:d>
                          <m:dPr>
                            <m:ctrlPr>
                              <a:rPr lang="en-US" sz="1900" b="0" i="1" kern="1200" noProof="0" smtClean="0">
                                <a:latin typeface="Cambria Math" panose="02040503050406030204" pitchFamily="18" charset="0"/>
                                <a:ea typeface="+mn-ea"/>
                                <a:cs typeface="Arial" panose="020B0604020202020204" pitchFamily="34" charset="0"/>
                              </a:rPr>
                            </m:ctrlPr>
                          </m:dPr>
                          <m:e>
                            <m:r>
                              <a:rPr lang="en-US" sz="1900" b="0" i="1" kern="1200" noProof="0" smtClean="0">
                                <a:latin typeface="Cambria Math" panose="02040503050406030204" pitchFamily="18" charset="0"/>
                                <a:ea typeface="+mn-ea"/>
                                <a:cs typeface="Arial" panose="020B0604020202020204" pitchFamily="34" charset="0"/>
                              </a:rPr>
                              <m:t>2+</m:t>
                            </m:r>
                            <m:f>
                              <m:fPr>
                                <m:ctrlPr>
                                  <a:rPr lang="en-US" sz="1900" b="0" i="1" kern="1200" noProof="0" smtClean="0">
                                    <a:latin typeface="Cambria Math" panose="02040503050406030204" pitchFamily="18" charset="0"/>
                                    <a:ea typeface="+mn-ea"/>
                                    <a:cs typeface="Arial" panose="020B0604020202020204" pitchFamily="34" charset="0"/>
                                  </a:rPr>
                                </m:ctrlPr>
                              </m:fPr>
                              <m:num>
                                <m:r>
                                  <a:rPr lang="en-US" sz="1900" b="0" i="1" kern="1200" noProof="0" smtClean="0">
                                    <a:latin typeface="Cambria Math" panose="02040503050406030204" pitchFamily="18" charset="0"/>
                                    <a:ea typeface="+mn-ea"/>
                                    <a:cs typeface="Arial" panose="020B0604020202020204" pitchFamily="34" charset="0"/>
                                  </a:rPr>
                                  <m:t>1</m:t>
                                </m:r>
                              </m:num>
                              <m:den>
                                <m:sSup>
                                  <m:sSupPr>
                                    <m:ctrlPr>
                                      <a:rPr lang="en-US" sz="1900" b="0" i="1" kern="1200" noProof="0" smtClean="0">
                                        <a:latin typeface="Cambria Math" panose="02040503050406030204" pitchFamily="18" charset="0"/>
                                        <a:ea typeface="+mn-ea"/>
                                        <a:cs typeface="Arial" panose="020B0604020202020204" pitchFamily="34" charset="0"/>
                                      </a:rPr>
                                    </m:ctrlPr>
                                  </m:sSupPr>
                                  <m:e>
                                    <m:r>
                                      <a:rPr lang="en-US" sz="1900" b="0" i="1" kern="1200" noProof="0" smtClean="0">
                                        <a:latin typeface="Cambria Math" panose="02040503050406030204" pitchFamily="18" charset="0"/>
                                        <a:ea typeface="+mn-ea"/>
                                        <a:cs typeface="Arial" panose="020B0604020202020204" pitchFamily="34" charset="0"/>
                                      </a:rPr>
                                      <m:t>𝑛</m:t>
                                    </m:r>
                                  </m:e>
                                  <m:sup>
                                    <m:r>
                                      <a:rPr lang="en-US" sz="1900" b="0" i="1" kern="1200" noProof="0" smtClean="0">
                                        <a:latin typeface="Cambria Math" panose="02040503050406030204" pitchFamily="18" charset="0"/>
                                        <a:ea typeface="+mn-ea"/>
                                        <a:cs typeface="Arial" panose="020B0604020202020204" pitchFamily="34" charset="0"/>
                                      </a:rPr>
                                      <m:t>2</m:t>
                                    </m:r>
                                  </m:sup>
                                </m:sSup>
                              </m:den>
                            </m:f>
                          </m:e>
                        </m:d>
                      </m:e>
                    </m:func>
                    <m:r>
                      <a:rPr lang="en-US" sz="1900" b="0" i="1" kern="1200" noProof="0" smtClean="0">
                        <a:latin typeface="Cambria Math" panose="02040503050406030204" pitchFamily="18" charset="0"/>
                        <a:ea typeface="+mn-ea"/>
                        <a:cs typeface="Arial" panose="020B0604020202020204" pitchFamily="34" charset="0"/>
                      </a:rPr>
                      <m:t>;</m:t>
                    </m:r>
                  </m:oMath>
                </a14:m>
                <a:r>
                  <a:rPr kumimoji="0" lang="en-US" sz="19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b)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f>
                          <m:fPr>
                            <m:ctrlPr>
                              <a:rPr lang="en-US" sz="190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4</m:t>
                            </m:r>
                            <m:r>
                              <a:rPr lang="en-US" sz="1900" b="0" i="1" kern="1200" smtClean="0">
                                <a:latin typeface="Cambria Math" panose="02040503050406030204" pitchFamily="18" charset="0"/>
                                <a:cs typeface="Arial" panose="020B0604020202020204" pitchFamily="34" charset="0"/>
                              </a:rPr>
                              <m:t>𝑛</m:t>
                            </m:r>
                            <m:r>
                              <a:rPr lang="en-US" sz="1900" b="0" i="1" kern="1200" smtClean="0">
                                <a:latin typeface="Cambria Math" panose="02040503050406030204" pitchFamily="18" charset="0"/>
                                <a:cs typeface="Arial" panose="020B0604020202020204" pitchFamily="34" charset="0"/>
                              </a:rPr>
                              <m:t>−3</m:t>
                            </m:r>
                          </m:num>
                          <m:den>
                            <m:r>
                              <a:rPr lang="en-US" sz="1900" b="0" i="1" kern="1200" smtClean="0">
                                <a:latin typeface="Cambria Math" panose="02040503050406030204" pitchFamily="18" charset="0"/>
                                <a:cs typeface="Arial" panose="020B0604020202020204" pitchFamily="34" charset="0"/>
                              </a:rPr>
                              <m:t>𝑛</m:t>
                            </m:r>
                          </m:den>
                        </m:f>
                      </m:e>
                    </m:func>
                    <m:r>
                      <a:rPr lang="en-US" sz="1900" b="0" i="1" kern="1200" smtClean="0">
                        <a:latin typeface="Cambria Math" panose="02040503050406030204" pitchFamily="18" charset="0"/>
                        <a:cs typeface="Arial" panose="020B0604020202020204" pitchFamily="34" charset="0"/>
                      </a:rPr>
                      <m:t>;</m:t>
                    </m:r>
                  </m:oMath>
                </a14:m>
                <a:r>
                  <a:rPr kumimoji="0" lang="en-US" sz="19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c) </a:t>
                </a:r>
                <a14:m>
                  <m:oMath xmlns:m="http://schemas.openxmlformats.org/officeDocument/2006/math">
                    <m:func>
                      <m:funcPr>
                        <m:ctrlPr>
                          <a:rPr lang="en-US" sz="1900" i="1" kern="1200" smtClean="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d>
                          <m:dPr>
                            <m:ctrlPr>
                              <a:rPr lang="en-US" sz="1900" i="1" kern="120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5</m:t>
                            </m:r>
                            <m:r>
                              <a:rPr lang="en-US" sz="1900" i="1" kern="1200">
                                <a:latin typeface="Cambria Math" panose="02040503050406030204" pitchFamily="18" charset="0"/>
                                <a:cs typeface="Arial" panose="020B0604020202020204" pitchFamily="34" charset="0"/>
                              </a:rPr>
                              <m:t>+</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r>
                                  <a:rPr lang="en-US" sz="1900" b="0" i="1" kern="1200" smtClean="0">
                                    <a:latin typeface="Cambria Math" panose="02040503050406030204" pitchFamily="18" charset="0"/>
                                    <a:cs typeface="Arial" panose="020B0604020202020204" pitchFamily="34" charset="0"/>
                                  </a:rPr>
                                  <m:t>𝑛</m:t>
                                </m:r>
                              </m:den>
                            </m:f>
                          </m:e>
                        </m:d>
                        <m:d>
                          <m:dPr>
                            <m:ctrlPr>
                              <a:rPr lang="en-US" sz="1900" i="1" kern="120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6−</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sSup>
                                  <m:sSupPr>
                                    <m:ctrlPr>
                                      <a:rPr lang="en-US" sz="1900" i="1" kern="1200">
                                        <a:latin typeface="Cambria Math" panose="02040503050406030204" pitchFamily="18" charset="0"/>
                                        <a:cs typeface="Arial" panose="020B0604020202020204" pitchFamily="34" charset="0"/>
                                      </a:rPr>
                                    </m:ctrlPr>
                                  </m:sSupPr>
                                  <m:e>
                                    <m:r>
                                      <a:rPr lang="en-US" sz="1900" b="0" i="1" kern="1200" smtClean="0">
                                        <a:latin typeface="Cambria Math" panose="02040503050406030204" pitchFamily="18" charset="0"/>
                                        <a:cs typeface="Arial" panose="020B0604020202020204" pitchFamily="34" charset="0"/>
                                      </a:rPr>
                                      <m:t>4</m:t>
                                    </m:r>
                                  </m:e>
                                  <m:sup>
                                    <m:r>
                                      <a:rPr lang="en-US" sz="1900" b="0" i="1" kern="1200" smtClean="0">
                                        <a:latin typeface="Cambria Math" panose="02040503050406030204" pitchFamily="18" charset="0"/>
                                        <a:cs typeface="Arial" panose="020B0604020202020204" pitchFamily="34" charset="0"/>
                                      </a:rPr>
                                      <m:t>𝑛</m:t>
                                    </m:r>
                                  </m:sup>
                                </m:sSup>
                              </m:den>
                            </m:f>
                          </m:e>
                        </m:d>
                      </m:e>
                    </m:func>
                  </m:oMath>
                </a14:m>
                <a:r>
                  <a:rPr kumimoji="0" lang="en-US" sz="1900" b="0" i="0" u="none" strike="noStrike" kern="1200" cap="none" spc="0" normalizeH="0" baseline="0" noProof="0" smtClean="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endParaRPr kumimoji="0" lang="en-US" sz="19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688507" y="301130"/>
                <a:ext cx="7126309" cy="1187376"/>
              </a:xfrm>
              <a:prstGeom prst="rect">
                <a:avLst/>
              </a:prstGeom>
              <a:blipFill>
                <a:blip r:embed="rId4"/>
                <a:stretch>
                  <a:fillRect l="-855"/>
                </a:stretch>
              </a:blipFill>
            </p:spPr>
            <p:txBody>
              <a:bodyPr/>
              <a:lstStyle/>
              <a:p>
                <a:r>
                  <a:rPr lang="en-US">
                    <a:noFill/>
                  </a:rPr>
                  <a:t> </a:t>
                </a:r>
              </a:p>
            </p:txBody>
          </p:sp>
        </mc:Fallback>
      </mc:AlternateContent>
      <p:grpSp>
        <p:nvGrpSpPr>
          <p:cNvPr id="22" name="Google Shape;424;p35"/>
          <p:cNvGrpSpPr/>
          <p:nvPr/>
        </p:nvGrpSpPr>
        <p:grpSpPr>
          <a:xfrm rot="20369212">
            <a:off x="8495114" y="1780288"/>
            <a:ext cx="792121" cy="882929"/>
            <a:chOff x="863425" y="2507500"/>
            <a:chExt cx="471750" cy="505150"/>
          </a:xfrm>
        </p:grpSpPr>
        <p:sp>
          <p:nvSpPr>
            <p:cNvPr id="23"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688507" y="2273548"/>
                <a:ext cx="4761175" cy="529953"/>
              </a:xfrm>
              <a:prstGeom prst="rect">
                <a:avLst/>
              </a:prstGeom>
            </p:spPr>
            <p:txBody>
              <a:bodyPr wrap="none">
                <a:spAutoFit/>
              </a:bodyPr>
              <a:lstStyle/>
              <a:p>
                <a:r>
                  <a:rPr lang="en-US" sz="1900" kern="1200" smtClean="0">
                    <a:ea typeface="+mn-ea"/>
                    <a:cs typeface="Arial" panose="020B0604020202020204" pitchFamily="34" charset="0"/>
                  </a:rPr>
                  <a:t>a) </a:t>
                </a:r>
                <a14:m>
                  <m:oMath xmlns:m="http://schemas.openxmlformats.org/officeDocument/2006/math">
                    <m:func>
                      <m:funcPr>
                        <m:ctrlPr>
                          <a:rPr lang="en-US" sz="1900" i="1" kern="1200">
                            <a:latin typeface="Cambria Math" panose="02040503050406030204" pitchFamily="18" charset="0"/>
                            <a:ea typeface="+mn-ea"/>
                            <a:cs typeface="Arial" panose="020B0604020202020204" pitchFamily="34" charset="0"/>
                          </a:rPr>
                        </m:ctrlPr>
                      </m:funcPr>
                      <m:fName>
                        <m:r>
                          <m:rPr>
                            <m:sty m:val="p"/>
                          </m:rPr>
                          <a:rPr lang="en-US" sz="1900" kern="1200">
                            <a:latin typeface="Cambria Math" panose="02040503050406030204" pitchFamily="18" charset="0"/>
                            <a:ea typeface="+mn-ea"/>
                            <a:cs typeface="Arial" panose="020B0604020202020204" pitchFamily="34" charset="0"/>
                          </a:rPr>
                          <m:t>lim</m:t>
                        </m:r>
                      </m:fName>
                      <m:e>
                        <m:d>
                          <m:dPr>
                            <m:ctrlPr>
                              <a:rPr lang="en-US" sz="1900" i="1" kern="1200">
                                <a:latin typeface="Cambria Math" panose="02040503050406030204" pitchFamily="18" charset="0"/>
                                <a:ea typeface="+mn-ea"/>
                                <a:cs typeface="Arial" panose="020B0604020202020204" pitchFamily="34" charset="0"/>
                              </a:rPr>
                            </m:ctrlPr>
                          </m:dPr>
                          <m:e>
                            <m:r>
                              <a:rPr lang="en-US" sz="1900" i="1" kern="1200">
                                <a:latin typeface="Cambria Math" panose="02040503050406030204" pitchFamily="18" charset="0"/>
                                <a:ea typeface="+mn-ea"/>
                                <a:cs typeface="Arial" panose="020B0604020202020204" pitchFamily="34" charset="0"/>
                              </a:rPr>
                              <m:t>2+</m:t>
                            </m:r>
                            <m:f>
                              <m:fPr>
                                <m:ctrlPr>
                                  <a:rPr lang="en-US" sz="1900" i="1" kern="1200">
                                    <a:latin typeface="Cambria Math" panose="02040503050406030204" pitchFamily="18" charset="0"/>
                                    <a:ea typeface="+mn-ea"/>
                                    <a:cs typeface="Arial" panose="020B0604020202020204" pitchFamily="34" charset="0"/>
                                  </a:rPr>
                                </m:ctrlPr>
                              </m:fPr>
                              <m:num>
                                <m:r>
                                  <a:rPr lang="en-US" sz="1900" i="1" kern="1200">
                                    <a:latin typeface="Cambria Math" panose="02040503050406030204" pitchFamily="18" charset="0"/>
                                    <a:ea typeface="+mn-ea"/>
                                    <a:cs typeface="Arial" panose="020B0604020202020204" pitchFamily="34" charset="0"/>
                                  </a:rPr>
                                  <m:t>1</m:t>
                                </m:r>
                              </m:num>
                              <m:den>
                                <m:sSup>
                                  <m:sSupPr>
                                    <m:ctrlPr>
                                      <a:rPr lang="en-US" sz="1900" i="1" kern="1200">
                                        <a:latin typeface="Cambria Math" panose="02040503050406030204" pitchFamily="18" charset="0"/>
                                        <a:ea typeface="+mn-ea"/>
                                        <a:cs typeface="Arial" panose="020B0604020202020204" pitchFamily="34" charset="0"/>
                                      </a:rPr>
                                    </m:ctrlPr>
                                  </m:sSupPr>
                                  <m:e>
                                    <m:r>
                                      <a:rPr lang="en-US" sz="1900" i="1" kern="1200">
                                        <a:latin typeface="Cambria Math" panose="02040503050406030204" pitchFamily="18" charset="0"/>
                                        <a:ea typeface="+mn-ea"/>
                                        <a:cs typeface="Arial" panose="020B0604020202020204" pitchFamily="34" charset="0"/>
                                      </a:rPr>
                                      <m:t>𝑛</m:t>
                                    </m:r>
                                  </m:e>
                                  <m:sup>
                                    <m:r>
                                      <a:rPr lang="en-US" sz="1900" i="1" kern="1200">
                                        <a:latin typeface="Cambria Math" panose="02040503050406030204" pitchFamily="18" charset="0"/>
                                        <a:ea typeface="+mn-ea"/>
                                        <a:cs typeface="Arial" panose="020B0604020202020204" pitchFamily="34" charset="0"/>
                                      </a:rPr>
                                      <m:t>2</m:t>
                                    </m:r>
                                  </m:sup>
                                </m:sSup>
                              </m:den>
                            </m:f>
                          </m:e>
                        </m:d>
                        <m:r>
                          <a:rPr lang="en-US" sz="1900" b="0" i="1" kern="1200" smtClean="0">
                            <a:latin typeface="Cambria Math" panose="02040503050406030204" pitchFamily="18" charset="0"/>
                            <a:ea typeface="+mn-ea"/>
                            <a:cs typeface="Arial" panose="020B0604020202020204" pitchFamily="34" charset="0"/>
                          </a:rPr>
                          <m:t>=</m:t>
                        </m:r>
                        <m:func>
                          <m:funcPr>
                            <m:ctrlPr>
                              <a:rPr lang="en-US" sz="1900" b="0" i="1" kern="1200" smtClean="0">
                                <a:latin typeface="Cambria Math" panose="02040503050406030204" pitchFamily="18" charset="0"/>
                                <a:ea typeface="+mn-ea"/>
                                <a:cs typeface="Arial" panose="020B0604020202020204" pitchFamily="34" charset="0"/>
                              </a:rPr>
                            </m:ctrlPr>
                          </m:funcPr>
                          <m:fName>
                            <m:r>
                              <m:rPr>
                                <m:sty m:val="p"/>
                              </m:rPr>
                              <a:rPr lang="en-US" sz="1900" b="0" i="0" kern="1200" smtClean="0">
                                <a:latin typeface="Cambria Math" panose="02040503050406030204" pitchFamily="18" charset="0"/>
                                <a:ea typeface="+mn-ea"/>
                                <a:cs typeface="Arial" panose="020B0604020202020204" pitchFamily="34" charset="0"/>
                              </a:rPr>
                              <m:t>lim</m:t>
                            </m:r>
                          </m:fName>
                          <m:e>
                            <m:r>
                              <a:rPr lang="en-US" sz="1900" b="0" i="1" kern="1200" smtClean="0">
                                <a:latin typeface="Cambria Math" panose="02040503050406030204" pitchFamily="18" charset="0"/>
                                <a:ea typeface="+mn-ea"/>
                                <a:cs typeface="Arial" panose="020B0604020202020204" pitchFamily="34" charset="0"/>
                              </a:rPr>
                              <m:t>2</m:t>
                            </m:r>
                          </m:e>
                        </m:func>
                        <m:r>
                          <a:rPr lang="en-US" sz="1900" b="0" i="1" kern="1200" smtClean="0">
                            <a:latin typeface="Cambria Math" panose="02040503050406030204" pitchFamily="18" charset="0"/>
                            <a:ea typeface="+mn-ea"/>
                            <a:cs typeface="Arial" panose="020B0604020202020204" pitchFamily="34" charset="0"/>
                          </a:rPr>
                          <m:t>+</m:t>
                        </m:r>
                        <m:r>
                          <m:rPr>
                            <m:sty m:val="p"/>
                          </m:rPr>
                          <a:rPr lang="en-US" sz="1900" b="0" i="0" kern="1200" smtClean="0">
                            <a:latin typeface="Cambria Math" panose="02040503050406030204" pitchFamily="18" charset="0"/>
                            <a:ea typeface="+mn-ea"/>
                            <a:cs typeface="Arial" panose="020B0604020202020204" pitchFamily="34" charset="0"/>
                          </a:rPr>
                          <m:t>lim</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𝑛</m:t>
                                </m:r>
                              </m:e>
                              <m:sup>
                                <m:r>
                                  <a:rPr lang="en-US" sz="1900" i="1" kern="1200">
                                    <a:latin typeface="Cambria Math" panose="02040503050406030204" pitchFamily="18" charset="0"/>
                                    <a:cs typeface="Arial" panose="020B0604020202020204" pitchFamily="34" charset="0"/>
                                  </a:rPr>
                                  <m:t>2</m:t>
                                </m:r>
                              </m:sup>
                            </m:sSup>
                          </m:den>
                        </m:f>
                        <m:r>
                          <a:rPr lang="en-US" sz="1900" b="0" i="1" kern="1200" smtClean="0">
                            <a:latin typeface="Cambria Math" panose="02040503050406030204" pitchFamily="18" charset="0"/>
                            <a:cs typeface="Arial" panose="020B0604020202020204" pitchFamily="34" charset="0"/>
                          </a:rPr>
                          <m:t>=2+0=2</m:t>
                        </m:r>
                        <m:r>
                          <a:rPr lang="en-US" sz="1900" b="0" i="1" kern="1200" smtClean="0">
                            <a:latin typeface="Cambria Math" panose="02040503050406030204" pitchFamily="18" charset="0"/>
                            <a:ea typeface="+mn-ea"/>
                            <a:cs typeface="Arial" panose="020B0604020202020204" pitchFamily="34" charset="0"/>
                          </a:rPr>
                          <m:t>⁡</m:t>
                        </m:r>
                      </m:e>
                    </m:func>
                  </m:oMath>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688507" y="2273548"/>
                <a:ext cx="4761175" cy="529953"/>
              </a:xfrm>
              <a:prstGeom prst="rect">
                <a:avLst/>
              </a:prstGeom>
              <a:blipFill>
                <a:blip r:embed="rId5"/>
                <a:stretch>
                  <a:fillRect l="-1280" b="-45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688507" y="3153849"/>
                <a:ext cx="5847498" cy="529953"/>
              </a:xfrm>
              <a:prstGeom prst="rect">
                <a:avLst/>
              </a:prstGeom>
            </p:spPr>
            <p:txBody>
              <a:bodyPr wrap="none">
                <a:spAutoFit/>
              </a:bodyPr>
              <a:lstStyle/>
              <a:p>
                <a:r>
                  <a:rPr lang="en-US" sz="1900" kern="1200" smtClean="0">
                    <a:ea typeface="+mn-ea"/>
                    <a:cs typeface="Arial" panose="020B0604020202020204" pitchFamily="34" charset="0"/>
                  </a:rPr>
                  <a:t>b)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4</m:t>
                            </m:r>
                            <m:r>
                              <a:rPr lang="en-US" sz="1900" i="1" kern="1200">
                                <a:latin typeface="Cambria Math" panose="02040503050406030204" pitchFamily="18" charset="0"/>
                                <a:cs typeface="Arial" panose="020B0604020202020204" pitchFamily="34" charset="0"/>
                              </a:rPr>
                              <m:t>𝑛</m:t>
                            </m:r>
                            <m:r>
                              <a:rPr lang="en-US" sz="1900" i="1" kern="1200">
                                <a:latin typeface="Cambria Math" panose="02040503050406030204" pitchFamily="18" charset="0"/>
                                <a:cs typeface="Arial" panose="020B0604020202020204" pitchFamily="34" charset="0"/>
                              </a:rPr>
                              <m:t>−3</m:t>
                            </m:r>
                          </m:num>
                          <m:den>
                            <m:r>
                              <a:rPr lang="en-US" sz="1900" i="1" kern="1200">
                                <a:latin typeface="Cambria Math" panose="02040503050406030204" pitchFamily="18" charset="0"/>
                                <a:cs typeface="Arial" panose="020B0604020202020204" pitchFamily="34" charset="0"/>
                              </a:rPr>
                              <m:t>𝑛</m:t>
                            </m:r>
                          </m:den>
                        </m:f>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d>
                          <m:dPr>
                            <m:ctrlPr>
                              <a:rPr lang="en-US" sz="1900" b="0" i="1" kern="1200" smtClean="0">
                                <a:latin typeface="Cambria Math" panose="02040503050406030204" pitchFamily="18" charset="0"/>
                                <a:cs typeface="Arial" panose="020B0604020202020204" pitchFamily="34" charset="0"/>
                              </a:rPr>
                            </m:ctrlPr>
                          </m:dPr>
                          <m:e>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4</m:t>
                                </m:r>
                                <m:r>
                                  <a:rPr lang="en-US" sz="1900" b="0" i="1" kern="1200" smtClean="0">
                                    <a:latin typeface="Cambria Math" panose="02040503050406030204" pitchFamily="18" charset="0"/>
                                    <a:cs typeface="Arial" panose="020B0604020202020204" pitchFamily="34" charset="0"/>
                                  </a:rPr>
                                  <m:t>𝑛</m:t>
                                </m:r>
                              </m:num>
                              <m:den>
                                <m:r>
                                  <a:rPr lang="en-US" sz="1900" b="0" i="1" kern="1200" smtClean="0">
                                    <a:latin typeface="Cambria Math" panose="02040503050406030204" pitchFamily="18" charset="0"/>
                                    <a:cs typeface="Arial" panose="020B0604020202020204" pitchFamily="34" charset="0"/>
                                  </a:rPr>
                                  <m:t>𝑛</m:t>
                                </m:r>
                              </m:den>
                            </m:f>
                            <m:r>
                              <a:rPr lang="en-US" sz="1900" b="0" i="1" kern="1200" smtClean="0">
                                <a:latin typeface="Cambria Math" panose="02040503050406030204" pitchFamily="18" charset="0"/>
                                <a:cs typeface="Arial" panose="020B0604020202020204" pitchFamily="34" charset="0"/>
                              </a:rPr>
                              <m:t>−</m:t>
                            </m:r>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3</m:t>
                                </m:r>
                              </m:num>
                              <m:den>
                                <m:r>
                                  <a:rPr lang="en-US" sz="1900" b="0" i="1" kern="1200" smtClean="0">
                                    <a:latin typeface="Cambria Math" panose="02040503050406030204" pitchFamily="18" charset="0"/>
                                    <a:cs typeface="Arial" panose="020B0604020202020204" pitchFamily="34" charset="0"/>
                                  </a:rPr>
                                  <m:t>𝑛</m:t>
                                </m:r>
                              </m:den>
                            </m:f>
                          </m:e>
                        </m:d>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r>
                          <a:rPr lang="en-US" sz="1900" b="0" i="1" kern="1200" smtClean="0">
                            <a:latin typeface="Cambria Math" panose="02040503050406030204" pitchFamily="18" charset="0"/>
                            <a:cs typeface="Arial" panose="020B0604020202020204" pitchFamily="34" charset="0"/>
                          </a:rPr>
                          <m:t>4−</m:t>
                        </m:r>
                        <m:r>
                          <m:rPr>
                            <m:sty m:val="p"/>
                          </m:rPr>
                          <a:rPr lang="en-US" sz="1900" b="0" i="0" kern="1200" smtClean="0">
                            <a:latin typeface="Cambria Math" panose="02040503050406030204" pitchFamily="18" charset="0"/>
                            <a:cs typeface="Arial" panose="020B0604020202020204" pitchFamily="34" charset="0"/>
                          </a:rPr>
                          <m:t>lim</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3</m:t>
                            </m:r>
                          </m:num>
                          <m:den>
                            <m:r>
                              <a:rPr lang="en-US" sz="1900" i="1" kern="1200">
                                <a:latin typeface="Cambria Math" panose="02040503050406030204" pitchFamily="18" charset="0"/>
                                <a:cs typeface="Arial" panose="020B0604020202020204" pitchFamily="34" charset="0"/>
                              </a:rPr>
                              <m:t>𝑛</m:t>
                            </m:r>
                          </m:den>
                        </m:f>
                        <m:r>
                          <a:rPr lang="en-US" sz="1900" b="0" i="1" kern="1200" smtClean="0">
                            <a:latin typeface="Cambria Math" panose="02040503050406030204" pitchFamily="18" charset="0"/>
                            <a:cs typeface="Arial" panose="020B0604020202020204" pitchFamily="34" charset="0"/>
                          </a:rPr>
                          <m:t>⁡</m:t>
                        </m:r>
                      </m:e>
                    </m:func>
                    <m:r>
                      <a:rPr lang="en-US" sz="1900" b="0" i="1" kern="1200" smtClean="0">
                        <a:latin typeface="Cambria Math" panose="02040503050406030204" pitchFamily="18" charset="0"/>
                        <a:cs typeface="Arial" panose="020B0604020202020204" pitchFamily="34" charset="0"/>
                      </a:rPr>
                      <m:t>=4−0=4</m:t>
                    </m:r>
                  </m:oMath>
                </a14:m>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1688507" y="3153849"/>
                <a:ext cx="5847498" cy="529953"/>
              </a:xfrm>
              <a:prstGeom prst="rect">
                <a:avLst/>
              </a:prstGeom>
              <a:blipFill>
                <a:blip r:embed="rId6"/>
                <a:stretch>
                  <a:fillRect l="-1043" b="-45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688507" y="4034150"/>
                <a:ext cx="6912213" cy="612732"/>
              </a:xfrm>
              <a:prstGeom prst="rect">
                <a:avLst/>
              </a:prstGeom>
            </p:spPr>
            <p:txBody>
              <a:bodyPr wrap="none">
                <a:spAutoFit/>
              </a:bodyPr>
              <a:lstStyle/>
              <a:p>
                <a:r>
                  <a:rPr lang="en-US" sz="1900" kern="1200" smtClean="0">
                    <a:ea typeface="Calibri" panose="020F0502020204030204" pitchFamily="34" charset="0"/>
                    <a:cs typeface="Times New Roman" panose="02020603050405020304" pitchFamily="18" charset="0"/>
                  </a:rPr>
                  <a:t>c) </a:t>
                </a:r>
                <a14:m>
                  <m:oMath xmlns:m="http://schemas.openxmlformats.org/officeDocument/2006/math">
                    <m:func>
                      <m:funcPr>
                        <m:ctrlPr>
                          <a:rPr lang="en-US" sz="1900" i="1" kern="1200">
                            <a:latin typeface="Cambria Math" panose="02040503050406030204" pitchFamily="18" charset="0"/>
                            <a:cs typeface="Arial" panose="020B0604020202020204" pitchFamily="34" charset="0"/>
                          </a:rPr>
                        </m:ctrlPr>
                      </m:funcPr>
                      <m:fName>
                        <m:r>
                          <m:rPr>
                            <m:sty m:val="p"/>
                          </m:rPr>
                          <a:rPr lang="en-US" sz="1900" kern="1200">
                            <a:latin typeface="Cambria Math" panose="02040503050406030204" pitchFamily="18" charset="0"/>
                            <a:cs typeface="Arial" panose="020B0604020202020204" pitchFamily="34" charset="0"/>
                          </a:rPr>
                          <m:t>lim</m:t>
                        </m:r>
                      </m:fName>
                      <m:e>
                        <m:d>
                          <m:dPr>
                            <m:ctrlPr>
                              <a:rPr lang="en-US" sz="1900" i="1" kern="1200">
                                <a:latin typeface="Cambria Math" panose="02040503050406030204" pitchFamily="18" charset="0"/>
                                <a:cs typeface="Arial" panose="020B0604020202020204" pitchFamily="34" charset="0"/>
                              </a:rPr>
                            </m:ctrlPr>
                          </m:dPr>
                          <m:e>
                            <m:r>
                              <a:rPr lang="en-US" sz="1900" i="1" kern="1200">
                                <a:latin typeface="Cambria Math" panose="02040503050406030204" pitchFamily="18" charset="0"/>
                                <a:cs typeface="Arial" panose="020B0604020202020204" pitchFamily="34" charset="0"/>
                              </a:rPr>
                              <m:t>5+</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r>
                                  <a:rPr lang="en-US" sz="1900" i="1" kern="1200">
                                    <a:latin typeface="Cambria Math" panose="02040503050406030204" pitchFamily="18" charset="0"/>
                                    <a:cs typeface="Arial" panose="020B0604020202020204" pitchFamily="34" charset="0"/>
                                  </a:rPr>
                                  <m:t>𝑛</m:t>
                                </m:r>
                              </m:den>
                            </m:f>
                          </m:e>
                        </m:d>
                        <m:d>
                          <m:dPr>
                            <m:ctrlPr>
                              <a:rPr lang="en-US" sz="1900" i="1" kern="1200">
                                <a:latin typeface="Cambria Math" panose="02040503050406030204" pitchFamily="18" charset="0"/>
                                <a:cs typeface="Arial" panose="020B0604020202020204" pitchFamily="34" charset="0"/>
                              </a:rPr>
                            </m:ctrlPr>
                          </m:dPr>
                          <m:e>
                            <m:r>
                              <a:rPr lang="en-US" sz="1900" i="1" kern="1200">
                                <a:latin typeface="Cambria Math" panose="02040503050406030204" pitchFamily="18" charset="0"/>
                                <a:cs typeface="Arial" panose="020B0604020202020204" pitchFamily="34" charset="0"/>
                              </a:rPr>
                              <m:t>6−</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sSup>
                                  <m:sSupPr>
                                    <m:ctrlPr>
                                      <a:rPr lang="en-US" sz="1900" i="1" kern="1200">
                                        <a:latin typeface="Cambria Math" panose="02040503050406030204" pitchFamily="18" charset="0"/>
                                        <a:cs typeface="Arial" panose="020B0604020202020204" pitchFamily="34" charset="0"/>
                                      </a:rPr>
                                    </m:ctrlPr>
                                  </m:sSupPr>
                                  <m:e>
                                    <m:r>
                                      <a:rPr lang="en-US" sz="1900" i="1" kern="1200">
                                        <a:latin typeface="Cambria Math" panose="02040503050406030204" pitchFamily="18" charset="0"/>
                                        <a:cs typeface="Arial" panose="020B0604020202020204" pitchFamily="34" charset="0"/>
                                      </a:rPr>
                                      <m:t>4</m:t>
                                    </m:r>
                                  </m:e>
                                  <m:sup>
                                    <m:r>
                                      <a:rPr lang="en-US" sz="1900" b="0" i="1" kern="1200" smtClean="0">
                                        <a:latin typeface="Cambria Math" panose="02040503050406030204" pitchFamily="18" charset="0"/>
                                        <a:cs typeface="Arial" panose="020B0604020202020204" pitchFamily="34" charset="0"/>
                                      </a:rPr>
                                      <m:t>𝑛</m:t>
                                    </m:r>
                                  </m:sup>
                                </m:sSup>
                              </m:den>
                            </m:f>
                          </m:e>
                        </m:d>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d>
                          <m:dPr>
                            <m:ctrlPr>
                              <a:rPr lang="en-US" sz="1900" b="0" i="1" kern="1200" smtClean="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5+</m:t>
                            </m:r>
                            <m:f>
                              <m:fPr>
                                <m:ctrlPr>
                                  <a:rPr lang="en-US" sz="1900" i="1" kern="1200">
                                    <a:latin typeface="Cambria Math" panose="02040503050406030204" pitchFamily="18" charset="0"/>
                                    <a:cs typeface="Arial" panose="020B0604020202020204" pitchFamily="34" charset="0"/>
                                  </a:rPr>
                                </m:ctrlPr>
                              </m:fPr>
                              <m:num>
                                <m:r>
                                  <a:rPr lang="en-US" sz="1900" i="1" kern="1200">
                                    <a:latin typeface="Cambria Math" panose="02040503050406030204" pitchFamily="18" charset="0"/>
                                    <a:cs typeface="Arial" panose="020B0604020202020204" pitchFamily="34" charset="0"/>
                                  </a:rPr>
                                  <m:t>1</m:t>
                                </m:r>
                              </m:num>
                              <m:den>
                                <m:r>
                                  <a:rPr lang="en-US" sz="1900" i="1" kern="1200">
                                    <a:latin typeface="Cambria Math" panose="02040503050406030204" pitchFamily="18" charset="0"/>
                                    <a:cs typeface="Arial" panose="020B0604020202020204" pitchFamily="34" charset="0"/>
                                  </a:rPr>
                                  <m:t>𝑛</m:t>
                                </m:r>
                              </m:den>
                            </m:f>
                          </m:e>
                        </m:d>
                      </m:e>
                    </m:func>
                    <m:r>
                      <a:rPr lang="en-US" sz="1900" b="0" i="1" kern="1200" smtClean="0">
                        <a:latin typeface="Cambria Math" panose="02040503050406030204" pitchFamily="18" charset="0"/>
                        <a:cs typeface="Arial" panose="020B0604020202020204" pitchFamily="34" charset="0"/>
                      </a:rPr>
                      <m:t>.</m:t>
                    </m:r>
                    <m:func>
                      <m:funcPr>
                        <m:ctrlPr>
                          <a:rPr lang="en-US" sz="1900" b="0" i="1" kern="1200" smtClean="0">
                            <a:latin typeface="Cambria Math" panose="02040503050406030204" pitchFamily="18" charset="0"/>
                            <a:cs typeface="Arial" panose="020B0604020202020204" pitchFamily="34" charset="0"/>
                          </a:rPr>
                        </m:ctrlPr>
                      </m:funcPr>
                      <m:fName>
                        <m:r>
                          <m:rPr>
                            <m:sty m:val="p"/>
                          </m:rPr>
                          <a:rPr lang="en-US" sz="1900" b="0" i="0" kern="1200" smtClean="0">
                            <a:latin typeface="Cambria Math" panose="02040503050406030204" pitchFamily="18" charset="0"/>
                            <a:cs typeface="Arial" panose="020B0604020202020204" pitchFamily="34" charset="0"/>
                          </a:rPr>
                          <m:t>lim</m:t>
                        </m:r>
                      </m:fName>
                      <m:e>
                        <m:d>
                          <m:dPr>
                            <m:begChr m:val="["/>
                            <m:endChr m:val="]"/>
                            <m:ctrlPr>
                              <a:rPr lang="en-US" sz="1900" b="0" i="1" kern="1200" smtClean="0">
                                <a:latin typeface="Cambria Math" panose="02040503050406030204" pitchFamily="18" charset="0"/>
                                <a:cs typeface="Arial" panose="020B0604020202020204" pitchFamily="34" charset="0"/>
                              </a:rPr>
                            </m:ctrlPr>
                          </m:dPr>
                          <m:e>
                            <m:r>
                              <a:rPr lang="en-US" sz="1900" b="0" i="1" kern="1200" smtClean="0">
                                <a:latin typeface="Cambria Math" panose="02040503050406030204" pitchFamily="18" charset="0"/>
                                <a:cs typeface="Arial" panose="020B0604020202020204" pitchFamily="34" charset="0"/>
                              </a:rPr>
                              <m:t>6−</m:t>
                            </m:r>
                            <m:sSup>
                              <m:sSupPr>
                                <m:ctrlPr>
                                  <a:rPr lang="en-US" sz="1900" b="0" i="1" kern="1200" smtClean="0">
                                    <a:latin typeface="Cambria Math" panose="02040503050406030204" pitchFamily="18" charset="0"/>
                                    <a:cs typeface="Arial" panose="020B0604020202020204" pitchFamily="34" charset="0"/>
                                  </a:rPr>
                                </m:ctrlPr>
                              </m:sSupPr>
                              <m:e>
                                <m:d>
                                  <m:dPr>
                                    <m:ctrlPr>
                                      <a:rPr lang="en-US" sz="1900" b="0" i="1" kern="1200" smtClean="0">
                                        <a:latin typeface="Cambria Math" panose="02040503050406030204" pitchFamily="18" charset="0"/>
                                        <a:cs typeface="Arial" panose="020B0604020202020204" pitchFamily="34" charset="0"/>
                                      </a:rPr>
                                    </m:ctrlPr>
                                  </m:dPr>
                                  <m:e>
                                    <m:f>
                                      <m:fPr>
                                        <m:ctrlPr>
                                          <a:rPr lang="en-US" sz="1900" b="0" i="1" kern="1200" smtClean="0">
                                            <a:latin typeface="Cambria Math" panose="02040503050406030204" pitchFamily="18" charset="0"/>
                                            <a:cs typeface="Arial" panose="020B0604020202020204" pitchFamily="34" charset="0"/>
                                          </a:rPr>
                                        </m:ctrlPr>
                                      </m:fPr>
                                      <m:num>
                                        <m:r>
                                          <a:rPr lang="en-US" sz="1900" b="0" i="1" kern="1200" smtClean="0">
                                            <a:latin typeface="Cambria Math" panose="02040503050406030204" pitchFamily="18" charset="0"/>
                                            <a:cs typeface="Arial" panose="020B0604020202020204" pitchFamily="34" charset="0"/>
                                          </a:rPr>
                                          <m:t>1</m:t>
                                        </m:r>
                                      </m:num>
                                      <m:den>
                                        <m:r>
                                          <a:rPr lang="en-US" sz="1900" b="0" i="1" kern="1200" smtClean="0">
                                            <a:latin typeface="Cambria Math" panose="02040503050406030204" pitchFamily="18" charset="0"/>
                                            <a:cs typeface="Arial" panose="020B0604020202020204" pitchFamily="34" charset="0"/>
                                          </a:rPr>
                                          <m:t>4</m:t>
                                        </m:r>
                                      </m:den>
                                    </m:f>
                                  </m:e>
                                </m:d>
                              </m:e>
                              <m:sup>
                                <m:r>
                                  <a:rPr lang="en-US" sz="1900" b="0" i="1" kern="1200" smtClean="0">
                                    <a:latin typeface="Cambria Math" panose="02040503050406030204" pitchFamily="18" charset="0"/>
                                    <a:cs typeface="Arial" panose="020B0604020202020204" pitchFamily="34" charset="0"/>
                                  </a:rPr>
                                  <m:t>𝑛</m:t>
                                </m:r>
                              </m:sup>
                            </m:sSup>
                          </m:e>
                        </m:d>
                      </m:e>
                    </m:func>
                    <m:r>
                      <a:rPr lang="en-US" sz="1900" b="0" i="1" kern="1200" smtClean="0">
                        <a:latin typeface="Cambria Math" panose="02040503050406030204" pitchFamily="18" charset="0"/>
                        <a:cs typeface="Arial" panose="020B0604020202020204" pitchFamily="34" charset="0"/>
                      </a:rPr>
                      <m:t>=5.6=30</m:t>
                    </m:r>
                  </m:oMath>
                </a14:m>
                <a:endParaRPr lang="en-US"/>
              </a:p>
            </p:txBody>
          </p:sp>
        </mc:Choice>
        <mc:Fallback xmlns="">
          <p:sp>
            <p:nvSpPr>
              <p:cNvPr id="35" name="Rectangle 34"/>
              <p:cNvSpPr>
                <a:spLocks noRot="1" noChangeAspect="1" noMove="1" noResize="1" noEditPoints="1" noAdjustHandles="1" noChangeArrowheads="1" noChangeShapeType="1" noTextEdit="1"/>
              </p:cNvSpPr>
              <p:nvPr/>
            </p:nvSpPr>
            <p:spPr>
              <a:xfrm>
                <a:off x="1688507" y="4034150"/>
                <a:ext cx="6912213" cy="612732"/>
              </a:xfrm>
              <a:prstGeom prst="rect">
                <a:avLst/>
              </a:prstGeom>
              <a:blipFill>
                <a:blip r:embed="rId7"/>
                <a:stretch>
                  <a:fillRect l="-882"/>
                </a:stretch>
              </a:blipFill>
            </p:spPr>
            <p:txBody>
              <a:bodyPr/>
              <a:lstStyle/>
              <a:p>
                <a:r>
                  <a:rPr lang="en-US">
                    <a:noFill/>
                  </a:rPr>
                  <a:t> </a:t>
                </a:r>
              </a:p>
            </p:txBody>
          </p:sp>
        </mc:Fallback>
      </mc:AlternateContent>
    </p:spTree>
    <p:extLst>
      <p:ext uri="{BB962C8B-B14F-4D97-AF65-F5344CB8AC3E}">
        <p14:creationId xmlns:p14="http://schemas.microsoft.com/office/powerpoint/2010/main" val="35817257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4"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832211" y="403434"/>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4</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9" name="TextBox 18"/>
              <p:cNvSpPr txBox="1"/>
              <p:nvPr/>
            </p:nvSpPr>
            <p:spPr>
              <a:xfrm>
                <a:off x="641012" y="1396556"/>
                <a:ext cx="2804796" cy="2464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buClrTx/>
                  <a:buSzTx/>
                  <a:buFont typeface="Arial"/>
                  <a:buNone/>
                  <a:tabLst/>
                  <a:defRPr/>
                </a:pP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các giới hạn sau:</a:t>
                </a: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lang="en-US" sz="2000" b="0" i="1" kern="1200" noProof="0" smtClean="0">
                          <a:solidFill>
                            <a:prstClr val="black"/>
                          </a:solidFill>
                          <a:latin typeface="Cambria Math" panose="02040503050406030204" pitchFamily="18" charset="0"/>
                          <a:ea typeface="+mn-ea"/>
                          <a:cs typeface="Arial" panose="020B0604020202020204" pitchFamily="34" charset="0"/>
                        </a:rPr>
                        <m:t>𝑎</m:t>
                      </m:r>
                      <m:r>
                        <a:rPr lang="en-US" sz="2000" b="0" i="1" kern="1200" noProof="0" smtClean="0">
                          <a:solidFill>
                            <a:prstClr val="black"/>
                          </a:solidFill>
                          <a:latin typeface="Cambria Math" panose="02040503050406030204" pitchFamily="18" charset="0"/>
                          <a:ea typeface="+mn-ea"/>
                          <a:cs typeface="Arial" panose="020B0604020202020204" pitchFamily="34" charset="0"/>
                        </a:rPr>
                        <m:t>) </m:t>
                      </m:r>
                      <m:r>
                        <a:rPr lang="en-US" sz="2000" b="0" i="1" kern="1200" noProof="0" smtClean="0">
                          <a:solidFill>
                            <a:prstClr val="black"/>
                          </a:solidFill>
                          <a:latin typeface="Cambria Math" panose="02040503050406030204" pitchFamily="18" charset="0"/>
                          <a:ea typeface="+mn-ea"/>
                          <a:cs typeface="Arial" panose="020B0604020202020204" pitchFamily="34" charset="0"/>
                        </a:rPr>
                        <m:t>𝑙𝑖𝑚</m:t>
                      </m:r>
                      <m:r>
                        <a:rPr lang="en-US" sz="2000" b="0" i="1" kern="1200" noProof="0" smtClean="0">
                          <a:solidFill>
                            <a:prstClr val="black"/>
                          </a:solidFill>
                          <a:latin typeface="Cambria Math" panose="02040503050406030204" pitchFamily="18" charset="0"/>
                          <a:ea typeface="+mn-ea"/>
                          <a:cs typeface="Arial" panose="020B0604020202020204" pitchFamily="34" charset="0"/>
                        </a:rPr>
                        <m:t>=</m:t>
                      </m:r>
                      <m:f>
                        <m:f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000" i="1" kern="1200">
                              <a:solidFill>
                                <a:prstClr val="black"/>
                              </a:solidFill>
                              <a:latin typeface="Cambria Math" panose="02040503050406030204" pitchFamily="18" charset="0"/>
                              <a:cs typeface="Arial" panose="020B0604020202020204" pitchFamily="34" charset="0"/>
                            </a:rPr>
                            <m:t>8</m:t>
                          </m:r>
                          <m:sSup>
                            <m:sSupPr>
                              <m:ctrlPr>
                                <a:rPr lang="en-US" sz="2000" i="1" kern="1200">
                                  <a:solidFill>
                                    <a:prstClr val="black"/>
                                  </a:solidFill>
                                  <a:latin typeface="Cambria Math" panose="02040503050406030204" pitchFamily="18" charset="0"/>
                                  <a:cs typeface="Arial" panose="020B0604020202020204" pitchFamily="34" charset="0"/>
                                </a:rPr>
                              </m:ctrlPr>
                            </m:sSupPr>
                            <m:e>
                              <m:r>
                                <a:rPr lang="en-US" sz="2000" i="1" kern="1200">
                                  <a:solidFill>
                                    <a:prstClr val="black"/>
                                  </a:solidFill>
                                  <a:latin typeface="Cambria Math" panose="02040503050406030204" pitchFamily="18" charset="0"/>
                                  <a:cs typeface="Arial" panose="020B0604020202020204" pitchFamily="34" charset="0"/>
                                </a:rPr>
                                <m:t>𝑛</m:t>
                              </m:r>
                            </m:e>
                            <m:sup>
                              <m:r>
                                <a:rPr lang="en-US" sz="2000" i="1" kern="1200">
                                  <a:solidFill>
                                    <a:prstClr val="black"/>
                                  </a:solidFill>
                                  <a:latin typeface="Cambria Math" panose="02040503050406030204" pitchFamily="18" charset="0"/>
                                  <a:cs typeface="Arial" panose="020B0604020202020204" pitchFamily="34" charset="0"/>
                                </a:rPr>
                                <m:t>2</m:t>
                              </m:r>
                            </m:sup>
                          </m:sSup>
                          <m:r>
                            <a:rPr lang="en-US" sz="2000" b="0" i="1" kern="1200" smtClean="0">
                              <a:solidFill>
                                <a:prstClr val="black"/>
                              </a:solidFill>
                              <a:latin typeface="Cambria Math" panose="02040503050406030204" pitchFamily="18" charset="0"/>
                              <a:cs typeface="Arial" panose="020B0604020202020204" pitchFamily="34" charset="0"/>
                            </a:rPr>
                            <m:t>+</m:t>
                          </m:r>
                          <m:r>
                            <a:rPr lang="en-US" sz="2000" b="0" i="1" kern="1200" smtClean="0">
                              <a:solidFill>
                                <a:prstClr val="black"/>
                              </a:solidFill>
                              <a:latin typeface="Cambria Math" panose="02040503050406030204" pitchFamily="18" charset="0"/>
                              <a:cs typeface="Arial" panose="020B0604020202020204" pitchFamily="34" charset="0"/>
                            </a:rPr>
                            <m:t>𝑛</m:t>
                          </m:r>
                        </m:num>
                        <m:den>
                          <m:sSup>
                            <m:sSupPr>
                              <m:ctrlPr>
                                <a:rPr lang="en-US" sz="2000" i="1" kern="1200">
                                  <a:solidFill>
                                    <a:prstClr val="black"/>
                                  </a:solidFill>
                                  <a:latin typeface="Cambria Math" panose="02040503050406030204" pitchFamily="18" charset="0"/>
                                  <a:cs typeface="Arial" panose="020B0604020202020204" pitchFamily="34" charset="0"/>
                                </a:rPr>
                              </m:ctrlPr>
                            </m:sSupPr>
                            <m:e>
                              <m:r>
                                <a:rPr lang="en-US" sz="2000" i="1" kern="1200">
                                  <a:solidFill>
                                    <a:prstClr val="black"/>
                                  </a:solidFill>
                                  <a:latin typeface="Cambria Math" panose="02040503050406030204" pitchFamily="18" charset="0"/>
                                  <a:cs typeface="Arial" panose="020B0604020202020204" pitchFamily="34" charset="0"/>
                                </a:rPr>
                                <m:t>𝑛</m:t>
                              </m:r>
                            </m:e>
                            <m:sup>
                              <m:r>
                                <a:rPr lang="en-US" sz="2000" i="1" kern="1200">
                                  <a:solidFill>
                                    <a:prstClr val="black"/>
                                  </a:solidFill>
                                  <a:latin typeface="Cambria Math" panose="02040503050406030204" pitchFamily="18" charset="0"/>
                                  <a:cs typeface="Arial" panose="020B0604020202020204" pitchFamily="34" charset="0"/>
                                </a:rPr>
                                <m:t>2</m:t>
                              </m:r>
                            </m:sup>
                          </m:sSup>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𝑙𝑖𝑚</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ad>
                            <m:radPr>
                              <m:degHide m:val="on"/>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rad>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41012" y="1396556"/>
                <a:ext cx="2804796" cy="2464649"/>
              </a:xfrm>
              <a:prstGeom prst="rect">
                <a:avLst/>
              </a:prstGeom>
              <a:blipFill>
                <a:blip r:embed="rId3"/>
                <a:stretch>
                  <a:fillRect l="-2174"/>
                </a:stretch>
              </a:blipFill>
            </p:spPr>
            <p:txBody>
              <a:bodyPr/>
              <a:lstStyle/>
              <a:p>
                <a:r>
                  <a:rPr lang="en-US">
                    <a:noFill/>
                  </a:rPr>
                  <a:t> </a:t>
                </a:r>
              </a:p>
            </p:txBody>
          </p:sp>
        </mc:Fallback>
      </mc:AlternateContent>
      <p:sp>
        <p:nvSpPr>
          <p:cNvPr id="21" name="Oval Callout 20"/>
          <p:cNvSpPr/>
          <p:nvPr/>
        </p:nvSpPr>
        <p:spPr>
          <a:xfrm>
            <a:off x="6057541" y="1091136"/>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cxnSp>
        <p:nvCxnSpPr>
          <p:cNvPr id="4" name="Straight Connector 3"/>
          <p:cNvCxnSpPr/>
          <p:nvPr/>
        </p:nvCxnSpPr>
        <p:spPr>
          <a:xfrm flipH="1">
            <a:off x="4034722" y="1359980"/>
            <a:ext cx="10121" cy="378352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8175147" y="0"/>
            <a:ext cx="968853" cy="946958"/>
          </a:xfrm>
          <a:prstGeom prst="rect">
            <a:avLst/>
          </a:prstGeom>
        </p:spPr>
      </p:pic>
      <p:pic>
        <p:nvPicPr>
          <p:cNvPr id="15" name="Picture 14"/>
          <p:cNvPicPr>
            <a:picLocks noChangeAspect="1"/>
          </p:cNvPicPr>
          <p:nvPr/>
        </p:nvPicPr>
        <p:blipFill>
          <a:blip r:embed="rId5"/>
          <a:stretch>
            <a:fillRect/>
          </a:stretch>
        </p:blipFill>
        <p:spPr>
          <a:xfrm>
            <a:off x="147764" y="4411754"/>
            <a:ext cx="629005" cy="59381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297885" y="1732832"/>
                <a:ext cx="4572000" cy="2018053"/>
              </a:xfrm>
              <a:prstGeom prst="rect">
                <a:avLst/>
              </a:prstGeom>
            </p:spPr>
            <p:txBody>
              <a:bodyPr>
                <a:spAutoFit/>
              </a:bodyPr>
              <a:lstStyle/>
              <a:p>
                <a:pPr marL="457200" indent="-415290">
                  <a:lnSpc>
                    <a:spcPct val="150000"/>
                  </a:lnSpc>
                </a:pPr>
                <a14:m>
                  <m:oMathPara xmlns:m="http://schemas.openxmlformats.org/officeDocument/2006/math">
                    <m:oMathParaPr>
                      <m:jc m:val="centerGroup"/>
                    </m:oMathParaPr>
                    <m:oMath xmlns:m="http://schemas.openxmlformats.org/officeDocument/2006/math">
                      <m:func>
                        <m:funcPr>
                          <m:ctrlPr>
                            <a:rPr lang="en-US" sz="2000" i="1" smtClean="0">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b="0" i="1" smtClean="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0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d>
                            <m:d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den>
                              </m:f>
                            </m:e>
                          </m:d>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𝑙𝑖𝑚</m:t>
                          </m:r>
                        </m:fName>
                        <m:e>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den>
                          </m:f>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=8</m:t>
                      </m:r>
                    </m:oMath>
                  </m:oMathPara>
                </a14:m>
                <a:endParaRPr lang="en-US" sz="2000">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97885" y="1732832"/>
                <a:ext cx="4572000" cy="201805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483498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832211" y="403434"/>
            <a:ext cx="2422398"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4</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9" name="TextBox 18"/>
              <p:cNvSpPr txBox="1"/>
              <p:nvPr/>
            </p:nvSpPr>
            <p:spPr>
              <a:xfrm>
                <a:off x="641012" y="1396556"/>
                <a:ext cx="2804796" cy="2464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Tính các giới hạn sau:</a:t>
                </a: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𝑙𝑖𝑚</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8</m:t>
                          </m:r>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𝑛</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𝑛</m:t>
                          </m:r>
                        </m:num>
                        <m:den>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𝑛</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sym typeface="Arial"/>
                                </a:rPr>
                                <m:t>2</m:t>
                              </m:r>
                            </m:sup>
                          </m:sSup>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𝑙𝑖𝑚</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ad>
                            <m:radPr>
                              <m:degHide m:val="on"/>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radPr>
                            <m:deg/>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rad>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𝑛</m:t>
                          </m:r>
                        </m:den>
                      </m:f>
                    </m:oMath>
                  </m:oMathPara>
                </a14:m>
                <a:endParaRPr kumimoji="0" lang="en-US" sz="2000" b="0" i="1"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41012" y="1396556"/>
                <a:ext cx="2804796" cy="2464649"/>
              </a:xfrm>
              <a:prstGeom prst="rect">
                <a:avLst/>
              </a:prstGeom>
              <a:blipFill>
                <a:blip r:embed="rId3"/>
                <a:stretch>
                  <a:fillRect l="-2174"/>
                </a:stretch>
              </a:blipFill>
            </p:spPr>
            <p:txBody>
              <a:bodyPr/>
              <a:lstStyle/>
              <a:p>
                <a:r>
                  <a:rPr lang="en-US">
                    <a:noFill/>
                  </a:rPr>
                  <a:t> </a:t>
                </a:r>
              </a:p>
            </p:txBody>
          </p:sp>
        </mc:Fallback>
      </mc:AlternateContent>
      <p:sp>
        <p:nvSpPr>
          <p:cNvPr id="21" name="Oval Callout 20"/>
          <p:cNvSpPr/>
          <p:nvPr/>
        </p:nvSpPr>
        <p:spPr>
          <a:xfrm>
            <a:off x="6084973" y="1072848"/>
            <a:ext cx="999744" cy="46946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cxnSp>
        <p:nvCxnSpPr>
          <p:cNvPr id="4" name="Straight Connector 3"/>
          <p:cNvCxnSpPr/>
          <p:nvPr/>
        </p:nvCxnSpPr>
        <p:spPr>
          <a:xfrm flipH="1">
            <a:off x="4034722" y="1359980"/>
            <a:ext cx="10121" cy="3783520"/>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8175147" y="0"/>
            <a:ext cx="968853" cy="946958"/>
          </a:xfrm>
          <a:prstGeom prst="rect">
            <a:avLst/>
          </a:prstGeom>
        </p:spPr>
      </p:pic>
      <p:pic>
        <p:nvPicPr>
          <p:cNvPr id="15" name="Picture 14"/>
          <p:cNvPicPr>
            <a:picLocks noChangeAspect="1"/>
          </p:cNvPicPr>
          <p:nvPr/>
        </p:nvPicPr>
        <p:blipFill>
          <a:blip r:embed="rId5"/>
          <a:stretch>
            <a:fillRect/>
          </a:stretch>
        </p:blipFill>
        <p:spPr>
          <a:xfrm>
            <a:off x="147764" y="4411754"/>
            <a:ext cx="629005" cy="59381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297885" y="1732832"/>
                <a:ext cx="4572000" cy="2820387"/>
              </a:xfrm>
              <a:prstGeom prst="rect">
                <a:avLst/>
              </a:prstGeom>
            </p:spPr>
            <p:txBody>
              <a:bodyPr>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Malgun Gothic" panose="020B0503020000020004" pitchFamily="34" charset="-127"/>
                          <a:cs typeface="Times New Roman" panose="02020603050405020304" pitchFamily="18" charset="0"/>
                        </a:rPr>
                        <m:t>𝑏</m:t>
                      </m:r>
                      <m:r>
                        <a:rPr lang="en-US" sz="20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latin typeface="Cambria Math" panose="02040503050406030204" pitchFamily="18" charset="0"/>
                              <a:ea typeface="Malgun Gothic" panose="020B0503020000020004" pitchFamily="34" charset="-127"/>
                              <a:cs typeface="Times New Roman" panose="02020603050405020304" pitchFamily="18" charset="0"/>
                            </a:rPr>
                            <m:t>𝑙𝑖𝑚</m:t>
                          </m:r>
                        </m:fName>
                        <m:e>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2000" i="1">
                                      <a:latin typeface="Cambria Math" panose="02040503050406030204" pitchFamily="18" charset="0"/>
                                      <a:ea typeface="Malgun Gothic" panose="020B0503020000020004" pitchFamily="34" charset="-127"/>
                                      <a:cs typeface="Times New Roman" panose="02020603050405020304" pitchFamily="18" charset="0"/>
                                    </a:rPr>
                                    <m:t>4+</m:t>
                                  </m:r>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latin typeface="Cambria Math" panose="02040503050406030204" pitchFamily="18" charset="0"/>
                                          <a:ea typeface="Malgun Gothic" panose="020B0503020000020004" pitchFamily="34" charset="-127"/>
                                          <a:cs typeface="Times New Roman" panose="02020603050405020304" pitchFamily="18" charset="0"/>
                                        </a:rPr>
                                        <m:t>2</m:t>
                                      </m:r>
                                    </m:sup>
                                  </m:sSup>
                                </m:e>
                              </m:rad>
                            </m:num>
                            <m:den>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den>
                          </m:f>
                        </m:e>
                      </m:func>
                      <m:r>
                        <a:rPr lang="en-US" sz="2000" i="1">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latin typeface="Cambria Math" panose="02040503050406030204" pitchFamily="18" charset="0"/>
                              <a:ea typeface="Malgun Gothic" panose="020B0503020000020004" pitchFamily="34" charset="-127"/>
                              <a:cs typeface="Times New Roman" panose="02020603050405020304" pitchFamily="18" charset="0"/>
                            </a:rPr>
                            <m:t>𝑙𝑖𝑚</m:t>
                          </m:r>
                        </m:fName>
                        <m:e>
                          <m:rad>
                            <m:radPr>
                              <m:degHide m:val="on"/>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radPr>
                            <m:deg/>
                            <m:e>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latin typeface="Cambria Math" panose="02040503050406030204" pitchFamily="18" charset="0"/>
                                      <a:ea typeface="Malgun Gothic" panose="020B0503020000020004" pitchFamily="34" charset="-127"/>
                                      <a:cs typeface="Times New Roman" panose="02020603050405020304" pitchFamily="18" charset="0"/>
                                    </a:rPr>
                                    <m:t>4</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2000" i="1">
                                  <a:latin typeface="Cambria Math" panose="02040503050406030204" pitchFamily="18" charset="0"/>
                                  <a:ea typeface="Malgun Gothic" panose="020B0503020000020004" pitchFamily="34" charset="-127"/>
                                  <a:cs typeface="Times New Roman" panose="02020603050405020304" pitchFamily="18" charset="0"/>
                                </a:rPr>
                                <m:t>+1</m:t>
                              </m:r>
                            </m:e>
                          </m:rad>
                        </m:e>
                      </m:func>
                      <m:r>
                        <a:rPr lang="en-US" sz="2000" i="1">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radPr>
                        <m:deg/>
                        <m:e>
                          <m:func>
                            <m:func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uncPr>
                            <m:fName>
                              <m:r>
                                <a:rPr lang="en-US" sz="2000" i="1">
                                  <a:latin typeface="Cambria Math" panose="02040503050406030204" pitchFamily="18" charset="0"/>
                                  <a:ea typeface="Malgun Gothic" panose="020B0503020000020004" pitchFamily="34" charset="-127"/>
                                  <a:cs typeface="Times New Roman" panose="02020603050405020304" pitchFamily="18" charset="0"/>
                                </a:rPr>
                                <m:t>𝑙𝑖𝑚</m:t>
                              </m:r>
                            </m:fName>
                            <m:e>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latin typeface="Cambria Math" panose="02040503050406030204" pitchFamily="18" charset="0"/>
                                          <a:ea typeface="Malgun Gothic" panose="020B0503020000020004" pitchFamily="34" charset="-127"/>
                                          <a:cs typeface="Times New Roman" panose="02020603050405020304" pitchFamily="18" charset="0"/>
                                        </a:rPr>
                                        <m:t>4</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2000" i="1">
                                      <a:latin typeface="Cambria Math" panose="02040503050406030204" pitchFamily="18" charset="0"/>
                                      <a:ea typeface="Malgun Gothic" panose="020B0503020000020004" pitchFamily="34" charset="-127"/>
                                      <a:cs typeface="Times New Roman" panose="02020603050405020304" pitchFamily="18" charset="0"/>
                                    </a:rPr>
                                    <m:t>+1</m:t>
                                  </m:r>
                                </m:e>
                              </m:d>
                            </m:e>
                          </m:func>
                        </m:e>
                      </m:rad>
                      <m:r>
                        <a:rPr lang="en-US" sz="2000" i="1">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2000"/>
              </a:p>
            </p:txBody>
          </p:sp>
        </mc:Choice>
        <mc:Fallback xmlns="">
          <p:sp>
            <p:nvSpPr>
              <p:cNvPr id="10" name="Rectangle 9"/>
              <p:cNvSpPr>
                <a:spLocks noRot="1" noChangeAspect="1" noMove="1" noResize="1" noEditPoints="1" noAdjustHandles="1" noChangeArrowheads="1" noChangeShapeType="1" noTextEdit="1"/>
              </p:cNvSpPr>
              <p:nvPr/>
            </p:nvSpPr>
            <p:spPr>
              <a:xfrm>
                <a:off x="4297885" y="1732832"/>
                <a:ext cx="4572000" cy="282038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451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3893880" y="398148"/>
            <a:ext cx="1422050" cy="1422000"/>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4" name="Google Shape;304;p26"/>
          <p:cNvSpPr txBox="1">
            <a:spLocks noGrp="1"/>
          </p:cNvSpPr>
          <p:nvPr>
            <p:ph type="title" idx="2"/>
          </p:nvPr>
        </p:nvSpPr>
        <p:spPr>
          <a:xfrm>
            <a:off x="3932005" y="567548"/>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03</a:t>
            </a:r>
            <a:endParaRPr>
              <a:latin typeface="+mn-lt"/>
            </a:endParaRPr>
          </a:p>
        </p:txBody>
      </p:sp>
      <p:sp>
        <p:nvSpPr>
          <p:cNvPr id="305" name="Google Shape;305;p26"/>
          <p:cNvSpPr txBox="1">
            <a:spLocks noGrp="1"/>
          </p:cNvSpPr>
          <p:nvPr>
            <p:ph type="title"/>
          </p:nvPr>
        </p:nvSpPr>
        <p:spPr>
          <a:xfrm>
            <a:off x="845263" y="1930698"/>
            <a:ext cx="7519283" cy="1734900"/>
          </a:xfrm>
          <a:prstGeom prst="rect">
            <a:avLst/>
          </a:prstGeom>
        </p:spPr>
        <p:txBody>
          <a:bodyPr spcFirstLastPara="1" wrap="square" lIns="91425" tIns="91425" rIns="91425" bIns="91425" anchor="t" anchorCtr="0">
            <a:noAutofit/>
          </a:bodyPr>
          <a:lstStyle/>
          <a:p>
            <a:pPr lvl="0">
              <a:lnSpc>
                <a:spcPct val="150000"/>
              </a:lnSpc>
            </a:pPr>
            <a:r>
              <a:rPr lang="en-US" sz="4200">
                <a:latin typeface="+mn-lt"/>
              </a:rPr>
              <a:t>TỔNG CỦA CẤP SỐ NHÂN LÙI VÔ HẠN</a:t>
            </a:r>
            <a:endParaRPr sz="4200">
              <a:latin typeface="+mn-lt"/>
            </a:endParaRPr>
          </a:p>
        </p:txBody>
      </p:sp>
      <p:grpSp>
        <p:nvGrpSpPr>
          <p:cNvPr id="306" name="Google Shape;306;p26"/>
          <p:cNvGrpSpPr/>
          <p:nvPr/>
        </p:nvGrpSpPr>
        <p:grpSpPr>
          <a:xfrm>
            <a:off x="-129584" y="3617532"/>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2" name="Google Shape;312;p26"/>
          <p:cNvGrpSpPr/>
          <p:nvPr/>
        </p:nvGrpSpPr>
        <p:grpSpPr>
          <a:xfrm rot="-1800001">
            <a:off x="7890444" y="4202076"/>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1297587" y="86174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7994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TextBox 20"/>
              <p:cNvSpPr txBox="1"/>
              <p:nvPr/>
            </p:nvSpPr>
            <p:spPr>
              <a:xfrm>
                <a:off x="1504484" y="585449"/>
                <a:ext cx="8307951" cy="971484"/>
              </a:xfrm>
              <a:prstGeom prst="rect">
                <a:avLst/>
              </a:prstGeom>
              <a:noFill/>
            </p:spPr>
            <p:txBody>
              <a:bodyPr wrap="square" rtlCol="0">
                <a:spAutoFit/>
              </a:bodyPr>
              <a:lstStyle/>
              <a:p>
                <a:pPr lvl="0" algn="just" defTabSz="457200">
                  <a:lnSpc>
                    <a:spcPct val="150000"/>
                  </a:lnSpc>
                  <a:buClrTx/>
                </a:pPr>
                <a:r>
                  <a:rPr lang="en-US" sz="2000" kern="1200" noProof="0" smtClean="0">
                    <a:latin typeface="+mn-lt"/>
                    <a:ea typeface="+mn-ea"/>
                    <a:cs typeface="Arial" panose="020B0604020202020204" pitchFamily="34" charset="0"/>
                  </a:rPr>
                  <a:t>a) So sánh </a:t>
                </a:r>
                <a14:m>
                  <m:oMath xmlns:m="http://schemas.openxmlformats.org/officeDocument/2006/math">
                    <m:d>
                      <m:dPr>
                        <m:begChr m:val="|"/>
                        <m:endChr m:val="|"/>
                        <m:ctrlPr>
                          <a:rPr lang="en-US" sz="2000" i="1" kern="1200" noProof="0" smtClean="0">
                            <a:latin typeface="Cambria Math" panose="02040503050406030204" pitchFamily="18" charset="0"/>
                            <a:ea typeface="+mn-ea"/>
                            <a:cs typeface="Arial" panose="020B0604020202020204" pitchFamily="34" charset="0"/>
                          </a:rPr>
                        </m:ctrlPr>
                      </m:dPr>
                      <m:e>
                        <m:r>
                          <a:rPr lang="en-US" sz="2000" b="0" i="1" kern="1200" noProof="0" smtClean="0">
                            <a:latin typeface="Cambria Math" panose="02040503050406030204" pitchFamily="18" charset="0"/>
                            <a:ea typeface="+mn-ea"/>
                            <a:cs typeface="Arial" panose="020B0604020202020204" pitchFamily="34" charset="0"/>
                          </a:rPr>
                          <m:t>𝑞</m:t>
                        </m:r>
                      </m:e>
                    </m:d>
                  </m:oMath>
                </a14:m>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 với</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1.</a:t>
                </a:r>
              </a:p>
              <a:p>
                <a:pPr lvl="0" algn="just">
                  <a:lnSpc>
                    <a:spcPct val="150000"/>
                  </a:lnSpc>
                  <a:spcBef>
                    <a:spcPts val="100"/>
                  </a:spcBef>
                  <a:spcAft>
                    <a:spcPts val="100"/>
                  </a:spcAft>
                  <a:defRPr/>
                </a:pPr>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b) Tính</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a:t>
                </a:r>
                <a14:m>
                  <m:oMath xmlns:m="http://schemas.openxmlformats.org/officeDocument/2006/math">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𝑆</m:t>
                        </m:r>
                      </m:e>
                      <m:sub>
                        <m:r>
                          <a:rPr lang="vi-VN" sz="2000" i="1">
                            <a:latin typeface="Cambria Math" panose="02040503050406030204" pitchFamily="18" charset="0"/>
                            <a:ea typeface="Times New Roman" panose="02020603050405020304" pitchFamily="18" charset="0"/>
                          </a:rPr>
                          <m:t>𝑛</m:t>
                        </m:r>
                      </m:sub>
                    </m:sSub>
                    <m:r>
                      <a:rPr lang="vi-VN" sz="2000" i="1">
                        <a:latin typeface="Cambria Math" panose="02040503050406030204" pitchFamily="18" charset="0"/>
                        <a:ea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rPr>
                          <m:t>1</m:t>
                        </m:r>
                      </m:sub>
                    </m:sSub>
                    <m:r>
                      <a:rPr lang="vi-VN" sz="2000" i="1">
                        <a:latin typeface="Cambria Math" panose="02040503050406030204" pitchFamily="18" charset="0"/>
                        <a:ea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rPr>
                          <m:t>2</m:t>
                        </m:r>
                      </m:sub>
                    </m:sSub>
                    <m:r>
                      <a:rPr lang="vi-VN" sz="2000" i="1">
                        <a:latin typeface="Cambria Math" panose="02040503050406030204" pitchFamily="18" charset="0"/>
                        <a:ea typeface="Times New Roman" panose="02020603050405020304" pitchFamily="18" charset="0"/>
                      </a:rPr>
                      <m:t>+…+</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𝑢</m:t>
                        </m:r>
                      </m:e>
                      <m:sub>
                        <m:r>
                          <a:rPr lang="vi-VN" sz="2000" i="1">
                            <a:latin typeface="Cambria Math" panose="02040503050406030204" pitchFamily="18" charset="0"/>
                            <a:ea typeface="Times New Roman" panose="02020603050405020304" pitchFamily="18" charset="0"/>
                          </a:rPr>
                          <m:t>𝑛</m:t>
                        </m:r>
                      </m:sub>
                    </m:sSub>
                  </m:oMath>
                </a14:m>
                <a:r>
                  <a:rPr lang="en-US" sz="2000" smtClean="0">
                    <a:latin typeface="+mn-lt"/>
                    <a:ea typeface="Times New Roman" panose="02020603050405020304" pitchFamily="18" charset="0"/>
                  </a:rPr>
                  <a:t>. Từ đó, hãy tính </a:t>
                </a:r>
                <a14:m>
                  <m:oMath xmlns:m="http://schemas.openxmlformats.org/officeDocument/2006/math">
                    <m:r>
                      <a:rPr lang="en-US" sz="2000" b="0" i="1" smtClean="0">
                        <a:latin typeface="Cambria Math" panose="02040503050406030204" pitchFamily="18" charset="0"/>
                        <a:ea typeface="Times New Roman" panose="02020603050405020304" pitchFamily="18" charset="0"/>
                      </a:rPr>
                      <m:t>𝑙𝑖𝑚</m:t>
                    </m:r>
                    <m:r>
                      <a:rPr lang="en-US" sz="2000" b="0" i="0" smtClean="0">
                        <a:latin typeface="Cambria Math" panose="02040503050406030204" pitchFamily="18" charset="0"/>
                        <a:ea typeface="Times New Roman" panose="02020603050405020304" pitchFamily="18" charset="0"/>
                      </a:rPr>
                      <m:t> </m:t>
                    </m:r>
                    <m:sSub>
                      <m:sSubPr>
                        <m:ctrlPr>
                          <a:rPr lang="en-US" sz="2000" i="1">
                            <a:latin typeface="Cambria Math" panose="02040503050406030204" pitchFamily="18" charset="0"/>
                            <a:ea typeface="Times New Roman" panose="02020603050405020304" pitchFamily="18" charset="0"/>
                          </a:rPr>
                        </m:ctrlPr>
                      </m:sSubPr>
                      <m:e>
                        <m:r>
                          <a:rPr lang="vi-VN" sz="2000" i="1">
                            <a:latin typeface="Cambria Math" panose="02040503050406030204" pitchFamily="18" charset="0"/>
                            <a:ea typeface="Times New Roman" panose="02020603050405020304" pitchFamily="18" charset="0"/>
                          </a:rPr>
                          <m:t>𝑆</m:t>
                        </m:r>
                      </m:e>
                      <m:sub>
                        <m:r>
                          <a:rPr lang="vi-VN" sz="2000" i="1">
                            <a:latin typeface="Cambria Math" panose="02040503050406030204" pitchFamily="18" charset="0"/>
                            <a:ea typeface="Times New Roman" panose="02020603050405020304" pitchFamily="18" charset="0"/>
                          </a:rPr>
                          <m:t>𝑛</m:t>
                        </m:r>
                      </m:sub>
                    </m:sSub>
                    <m:r>
                      <a:rPr lang="en-US" sz="2000" b="0" i="1" smtClean="0">
                        <a:latin typeface="Cambria Math" panose="02040503050406030204" pitchFamily="18" charset="0"/>
                        <a:ea typeface="Times New Roman" panose="02020603050405020304" pitchFamily="18" charset="0"/>
                      </a:rPr>
                      <m:t>.</m:t>
                    </m:r>
                  </m:oMath>
                </a14:m>
                <a:endParaRPr lang="en-US" sz="2000">
                  <a:latin typeface="+mn-lt"/>
                  <a:ea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04484" y="585449"/>
                <a:ext cx="8307951" cy="971484"/>
              </a:xfrm>
              <a:prstGeom prst="rect">
                <a:avLst/>
              </a:prstGeom>
              <a:blipFill>
                <a:blip r:embed="rId3"/>
                <a:stretch>
                  <a:fillRect l="-807" b="-10692"/>
                </a:stretch>
              </a:blipFill>
            </p:spPr>
            <p:txBody>
              <a:bodyPr/>
              <a:lstStyle/>
              <a:p>
                <a:r>
                  <a:rPr lang="en-US">
                    <a:noFill/>
                  </a:rPr>
                  <a:t> </a:t>
                </a:r>
              </a:p>
            </p:txBody>
          </p:sp>
        </mc:Fallback>
      </mc:AlternateContent>
      <p:grpSp>
        <p:nvGrpSpPr>
          <p:cNvPr id="31" name="Google Shape;521;p39"/>
          <p:cNvGrpSpPr/>
          <p:nvPr/>
        </p:nvGrpSpPr>
        <p:grpSpPr>
          <a:xfrm rot="1799972">
            <a:off x="7957054" y="467567"/>
            <a:ext cx="1587509" cy="431125"/>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2829;p39"/>
          <p:cNvSpPr/>
          <p:nvPr/>
        </p:nvSpPr>
        <p:spPr>
          <a:xfrm>
            <a:off x="505760" y="142067"/>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Đ4</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pic>
        <p:nvPicPr>
          <p:cNvPr id="5" name="Picture 4"/>
          <p:cNvPicPr>
            <a:picLocks noChangeAspect="1"/>
          </p:cNvPicPr>
          <p:nvPr/>
        </p:nvPicPr>
        <p:blipFill>
          <a:blip r:embed="rId4"/>
          <a:stretch>
            <a:fillRect/>
          </a:stretch>
        </p:blipFill>
        <p:spPr>
          <a:xfrm rot="766805">
            <a:off x="850329" y="867535"/>
            <a:ext cx="349541" cy="57643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504484" y="-41710"/>
                <a:ext cx="6492228" cy="744243"/>
              </a:xfrm>
              <a:prstGeom prst="rect">
                <a:avLst/>
              </a:prstGeom>
            </p:spPr>
            <p:txBody>
              <a:bodyPr wrap="square">
                <a:spAutoFit/>
              </a:bodyPr>
              <a:lstStyle/>
              <a:p>
                <a:pPr lvl="0" algn="just" defTabSz="457200">
                  <a:lnSpc>
                    <a:spcPct val="150000"/>
                  </a:lnSpc>
                  <a:buClrTx/>
                </a:pPr>
                <a:r>
                  <a:rPr lang="en-US" sz="2000"/>
                  <a:t>Cho cấp số nhân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en-US" sz="2000"/>
                  <a:t>, với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en-US" sz="2000" i="1">
                            <a:latin typeface="Cambria Math" panose="02040503050406030204" pitchFamily="18" charset="0"/>
                            <a:ea typeface="Dotum" panose="020B0600000101010101" pitchFamily="34" charset="-127"/>
                            <a:cs typeface="Times New Roman" panose="02020603050405020304" pitchFamily="18" charset="0"/>
                          </a:rPr>
                          <m:t>1</m:t>
                        </m:r>
                      </m:sub>
                    </m:sSub>
                    <m:r>
                      <a:rPr lang="en-US" sz="2000" i="1">
                        <a:latin typeface="Cambria Math" panose="02040503050406030204" pitchFamily="18" charset="0"/>
                        <a:ea typeface="Dotum" panose="020B0600000101010101" pitchFamily="34" charset="-127"/>
                        <a:cs typeface="Times New Roman" panose="02020603050405020304" pitchFamily="18" charset="0"/>
                      </a:rPr>
                      <m:t>=1</m:t>
                    </m:r>
                  </m:oMath>
                </a14:m>
                <a:r>
                  <a:rPr lang="en-US" sz="2000" kern="1200">
                    <a:ea typeface="+mn-ea"/>
                    <a:cs typeface="Arial" panose="020B0604020202020204" pitchFamily="34" charset="0"/>
                  </a:rPr>
                  <a:t> và công bội </a:t>
                </a:r>
                <a14:m>
                  <m:oMath xmlns:m="http://schemas.openxmlformats.org/officeDocument/2006/math">
                    <m:r>
                      <a:rPr lang="en-US" sz="2000" i="1" kern="1200">
                        <a:latin typeface="Cambria Math" panose="02040503050406030204" pitchFamily="18" charset="0"/>
                        <a:ea typeface="+mn-ea"/>
                        <a:cs typeface="Arial" panose="020B0604020202020204" pitchFamily="34" charset="0"/>
                      </a:rPr>
                      <m:t>𝑞</m:t>
                    </m:r>
                    <m:r>
                      <a:rPr lang="en-US" sz="2000" i="1" kern="1200">
                        <a:latin typeface="Cambria Math" panose="02040503050406030204" pitchFamily="18" charset="0"/>
                        <a:ea typeface="+mn-ea"/>
                        <a:cs typeface="Arial" panose="020B0604020202020204" pitchFamily="34" charset="0"/>
                      </a:rPr>
                      <m:t>=</m:t>
                    </m:r>
                    <m:f>
                      <m:fPr>
                        <m:ctrlPr>
                          <a:rPr lang="en-US" sz="2000" i="1" kern="1200">
                            <a:latin typeface="Cambria Math" panose="02040503050406030204" pitchFamily="18" charset="0"/>
                            <a:ea typeface="+mn-ea"/>
                            <a:cs typeface="Arial" panose="020B0604020202020204" pitchFamily="34" charset="0"/>
                          </a:rPr>
                        </m:ctrlPr>
                      </m:fPr>
                      <m:num>
                        <m:r>
                          <a:rPr lang="en-US" sz="2000" i="1" kern="1200">
                            <a:latin typeface="Cambria Math" panose="02040503050406030204" pitchFamily="18" charset="0"/>
                            <a:ea typeface="+mn-ea"/>
                            <a:cs typeface="Arial" panose="020B0604020202020204" pitchFamily="34" charset="0"/>
                          </a:rPr>
                          <m:t>1</m:t>
                        </m:r>
                      </m:num>
                      <m:den>
                        <m:r>
                          <a:rPr lang="en-US" sz="2000" i="1" kern="1200">
                            <a:latin typeface="Cambria Math" panose="02040503050406030204" pitchFamily="18" charset="0"/>
                            <a:ea typeface="+mn-ea"/>
                            <a:cs typeface="Arial" panose="020B0604020202020204" pitchFamily="34" charset="0"/>
                          </a:rPr>
                          <m:t>2</m:t>
                        </m:r>
                      </m:den>
                    </m:f>
                    <m:r>
                      <a:rPr lang="en-US" sz="2000" kern="1200">
                        <a:latin typeface="Cambria Math" panose="02040503050406030204" pitchFamily="18" charset="0"/>
                        <a:ea typeface="+mn-ea"/>
                        <a:cs typeface="Arial" panose="020B0604020202020204" pitchFamily="34" charset="0"/>
                      </a:rPr>
                      <m:t>.</m:t>
                    </m:r>
                  </m:oMath>
                </a14:m>
                <a:endParaRPr lang="en-US" sz="2000" kern="120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04484" y="-41710"/>
                <a:ext cx="6492228" cy="744243"/>
              </a:xfrm>
              <a:prstGeom prst="rect">
                <a:avLst/>
              </a:prstGeom>
              <a:blipFill>
                <a:blip r:embed="rId5"/>
                <a:stretch>
                  <a:fillRect l="-1033"/>
                </a:stretch>
              </a:blipFill>
            </p:spPr>
            <p:txBody>
              <a:bodyPr/>
              <a:lstStyle/>
              <a:p>
                <a:r>
                  <a:rPr lang="en-US">
                    <a:noFill/>
                  </a:rPr>
                  <a:t> </a:t>
                </a:r>
              </a:p>
            </p:txBody>
          </p:sp>
        </mc:Fallback>
      </mc:AlternateContent>
      <p:sp>
        <p:nvSpPr>
          <p:cNvPr id="7" name="Rectangle 6"/>
          <p:cNvSpPr/>
          <p:nvPr/>
        </p:nvSpPr>
        <p:spPr>
          <a:xfrm>
            <a:off x="4417013" y="1738072"/>
            <a:ext cx="667169" cy="400110"/>
          </a:xfrm>
          <a:prstGeom prst="rect">
            <a:avLst/>
          </a:prstGeom>
        </p:spPr>
        <p:txBody>
          <a:bodyPr wrap="none">
            <a:spAutoFit/>
          </a:bodyPr>
          <a:lstStyle/>
          <a:p>
            <a:pPr lvl="0" algn="ctr" defTabSz="457200">
              <a:buClrTx/>
              <a:defRPr/>
            </a:pPr>
            <a:r>
              <a:rPr lang="vi-VN" sz="2000" b="1" i="1" u="sng" kern="1200">
                <a:solidFill>
                  <a:srgbClr val="C00000"/>
                </a:solidFill>
                <a:latin typeface="Arial" panose="020B0604020202020204" pitchFamily="34" charset="0"/>
                <a:ea typeface="+mn-ea"/>
                <a:cs typeface="+mn-cs"/>
              </a:rPr>
              <a:t>Giải</a:t>
            </a:r>
            <a:endParaRPr lang="en-US" sz="2000" b="1" i="1" u="sng" kern="1200" dirty="0">
              <a:solidFill>
                <a:srgbClr val="C00000"/>
              </a:solidFill>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693887" y="1959096"/>
                <a:ext cx="7884810" cy="1840440"/>
              </a:xfrm>
              <a:prstGeom prst="rect">
                <a:avLst/>
              </a:prstGeom>
            </p:spPr>
            <p:txBody>
              <a:bodyPr wrap="square">
                <a:spAutoFit/>
              </a:bodyPr>
              <a:lstStyle/>
              <a:p>
                <a:pPr algn="just">
                  <a:lnSpc>
                    <a:spcPct val="150000"/>
                  </a:lnSpc>
                </a:pPr>
                <a:r>
                  <a:rPr lang="nl-NL" sz="2000" smtClean="0">
                    <a:latin typeface="+mn-lt"/>
                    <a:ea typeface="Calibri" panose="020F0502020204030204" pitchFamily="34" charset="0"/>
                    <a:cs typeface="Times New Roman" panose="02020603050405020304" pitchFamily="18" charset="0"/>
                  </a:rPr>
                  <a:t>a) Ta có </a:t>
                </a:r>
                <a14:m>
                  <m:oMath xmlns:m="http://schemas.openxmlformats.org/officeDocument/2006/math">
                    <m:d>
                      <m:dPr>
                        <m:begChr m:val="|"/>
                        <m:end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𝑞</m:t>
                        </m:r>
                      </m:e>
                    </m:d>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kern="1200">
                                <a:latin typeface="Cambria Math" panose="02040503050406030204" pitchFamily="18" charset="0"/>
                                <a:cs typeface="Arial" panose="020B0604020202020204" pitchFamily="34" charset="0"/>
                              </a:rPr>
                            </m:ctrlPr>
                          </m:fPr>
                          <m:num>
                            <m:r>
                              <a:rPr lang="en-US" sz="2000" i="1" kern="1200">
                                <a:latin typeface="Cambria Math" panose="02040503050406030204" pitchFamily="18" charset="0"/>
                                <a:cs typeface="Arial" panose="020B0604020202020204" pitchFamily="34" charset="0"/>
                              </a:rPr>
                              <m:t>1</m:t>
                            </m:r>
                          </m:num>
                          <m:den>
                            <m:r>
                              <a:rPr lang="en-US" sz="2000" i="1" kern="1200">
                                <a:latin typeface="Cambria Math" panose="02040503050406030204" pitchFamily="18" charset="0"/>
                                <a:cs typeface="Arial" panose="020B0604020202020204" pitchFamily="34" charset="0"/>
                              </a:rPr>
                              <m:t>2</m:t>
                            </m:r>
                          </m:den>
                        </m:f>
                      </m:e>
                    </m:d>
                    <m:r>
                      <a:rPr lang="nl-NL" sz="2000" i="1">
                        <a:effectLst/>
                        <a:latin typeface="Cambria Math" panose="02040503050406030204" pitchFamily="18" charset="0"/>
                        <a:ea typeface="Calibri" panose="020F0502020204030204" pitchFamily="34" charset="0"/>
                        <a:cs typeface="Times New Roman" panose="02020603050405020304" pitchFamily="18" charset="0"/>
                      </a:rPr>
                      <m:t>&lt;1 </m:t>
                    </m:r>
                  </m:oMath>
                </a14:m>
                <a:endParaRPr lang="en-US" sz="2000">
                  <a:latin typeface="+mn-lt"/>
                  <a:ea typeface="Calibri" panose="020F0502020204030204" pitchFamily="34" charset="0"/>
                  <a:cs typeface="Times New Roman" panose="02020603050405020304" pitchFamily="18" charset="0"/>
                </a:endParaRPr>
              </a:p>
              <a:p>
                <a:pPr algn="just">
                  <a:lnSpc>
                    <a:spcPct val="150000"/>
                  </a:lnSpc>
                </a:pPr>
                <a:r>
                  <a:rPr lang="nl-NL" sz="2000">
                    <a:effectLst/>
                    <a:latin typeface="+mn-lt"/>
                    <a:ea typeface="Calibri" panose="020F0502020204030204" pitchFamily="34" charset="0"/>
                    <a:cs typeface="Times New Roman" panose="02020603050405020304" pitchFamily="18" charset="0"/>
                  </a:rPr>
                  <a:t>b)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e>
                    </m:func>
                    <m:r>
                      <a:rPr lang="nl-NL" sz="20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3887" y="1959096"/>
                <a:ext cx="7884810" cy="1840440"/>
              </a:xfrm>
              <a:prstGeom prst="rect">
                <a:avLst/>
              </a:prstGeom>
              <a:blipFill>
                <a:blip r:embed="rId6"/>
                <a:stretch>
                  <a:fillRect l="-8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53750" y="3980675"/>
                <a:ext cx="7265678" cy="928192"/>
              </a:xfrm>
              <a:prstGeom prst="rect">
                <a:avLst/>
              </a:prstGeom>
              <a:solidFill>
                <a:srgbClr val="FFDF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2000" b="1" i="1" smtClean="0">
                    <a:solidFill>
                      <a:schemeClr val="bg1">
                        <a:lumMod val="50000"/>
                      </a:schemeClr>
                    </a:solidFill>
                    <a:latin typeface="+mj-lt"/>
                  </a:rPr>
                  <a:t>Ta nói </a:t>
                </a:r>
                <a14:m>
                  <m:oMath xmlns:m="http://schemas.openxmlformats.org/officeDocument/2006/math">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b="1" i="1">
                            <a:solidFill>
                              <a:schemeClr val="bg1">
                                <a:lumMod val="50000"/>
                              </a:schemeClr>
                            </a:solidFill>
                            <a:latin typeface="Cambria Math" panose="02040503050406030204" pitchFamily="18" charset="0"/>
                            <a:ea typeface="Dotum" panose="020B0600000101010101" pitchFamily="34" charset="-127"/>
                          </a:rPr>
                        </m:ctrlPr>
                      </m:sSubPr>
                      <m:e>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𝒖</m:t>
                        </m:r>
                      </m:e>
                      <m: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𝒏</m:t>
                        </m:r>
                      </m:sub>
                    </m:s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2000" b="1" i="1" smtClean="0">
                    <a:solidFill>
                      <a:schemeClr val="bg1">
                        <a:lumMod val="50000"/>
                      </a:schemeClr>
                    </a:solidFill>
                    <a:latin typeface="+mj-lt"/>
                  </a:rPr>
                  <a:t> là cấp số nhân lùi vô hạn và </a:t>
                </a:r>
                <a14:m>
                  <m:oMath xmlns:m="http://schemas.openxmlformats.org/officeDocument/2006/math">
                    <m:func>
                      <m:funcPr>
                        <m:ctrlPr>
                          <a:rPr lang="en-US"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funcPr>
                      <m:fName>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𝒍𝒊𝒎</m:t>
                        </m:r>
                      </m:fName>
                      <m:e>
                        <m:sSub>
                          <m:sSubPr>
                            <m:ctrlPr>
                              <a:rPr lang="en-US"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𝑺</m:t>
                            </m:r>
                          </m:e>
                          <m:sub>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𝒏</m:t>
                            </m:r>
                          </m:sub>
                        </m:sSub>
                      </m:e>
                    </m:func>
                  </m:oMath>
                </a14:m>
                <a:r>
                  <a:rPr lang="en-US" sz="2000" b="1" i="1" smtClean="0">
                    <a:solidFill>
                      <a:schemeClr val="bg1">
                        <a:lumMod val="50000"/>
                      </a:schemeClr>
                    </a:solidFill>
                    <a:latin typeface="+mj-lt"/>
                  </a:rPr>
                  <a:t> là tổng của </a:t>
                </a:r>
              </a:p>
              <a:p>
                <a:pPr algn="ctr">
                  <a:lnSpc>
                    <a:spcPct val="150000"/>
                  </a:lnSpc>
                </a:pPr>
                <a:r>
                  <a:rPr lang="en-US" sz="2000" b="1" i="1" smtClean="0">
                    <a:solidFill>
                      <a:schemeClr val="bg1">
                        <a:lumMod val="50000"/>
                      </a:schemeClr>
                    </a:solidFill>
                    <a:latin typeface="+mj-lt"/>
                  </a:rPr>
                  <a:t>cấp số nhân lùi vô hạn đó.</a:t>
                </a:r>
                <a:endParaRPr lang="en-US" sz="2000" b="1" i="1">
                  <a:solidFill>
                    <a:schemeClr val="bg1">
                      <a:lumMod val="50000"/>
                    </a:schemeClr>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1053750" y="3980675"/>
                <a:ext cx="7265678" cy="928192"/>
              </a:xfrm>
              <a:prstGeom prst="rect">
                <a:avLst/>
              </a:prstGeom>
              <a:blipFill>
                <a:blip r:embed="rId7"/>
                <a:stretch>
                  <a:fillRect r="-397"/>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19205721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9">
                                            <p:bg/>
                                          </p:spTgt>
                                        </p:tgtEl>
                                        <p:attrNameLst>
                                          <p:attrName>style.visibility</p:attrName>
                                        </p:attrNameLst>
                                      </p:cBhvr>
                                      <p:to>
                                        <p:strVal val="visible"/>
                                      </p:to>
                                    </p:set>
                                    <p:animEffect transition="in" filter="wedge">
                                      <p:cBhvr>
                                        <p:cTn id="44" dur="500"/>
                                        <p:tgtEl>
                                          <p:spTgt spid="9">
                                            <p:bg/>
                                          </p:spTgt>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wedge">
                                      <p:cBhvr>
                                        <p:cTn id="47" dur="500"/>
                                        <p:tgtEl>
                                          <p:spTgt spid="9">
                                            <p:txEl>
                                              <p:pRg st="0" end="0"/>
                                            </p:txEl>
                                          </p:spTgt>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wedge">
                                      <p:cBhvr>
                                        <p:cTn id="5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animBg="1"/>
      <p:bldP spid="6" grpId="0"/>
      <p:bldP spid="7" grpId="0"/>
      <p:bldP spid="9"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82"/>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26401" y="2476869"/>
            <a:ext cx="692186" cy="635033"/>
          </a:xfrm>
          <a:prstGeom prst="rect">
            <a:avLst/>
          </a:prstGeom>
        </p:spPr>
      </p:pic>
      <p:pic>
        <p:nvPicPr>
          <p:cNvPr id="21" name="Picture 20"/>
          <p:cNvPicPr>
            <a:picLocks noChangeAspect="1"/>
          </p:cNvPicPr>
          <p:nvPr/>
        </p:nvPicPr>
        <p:blipFill>
          <a:blip r:embed="rId3"/>
          <a:stretch>
            <a:fillRect/>
          </a:stretch>
        </p:blipFill>
        <p:spPr>
          <a:xfrm>
            <a:off x="7151988" y="1482957"/>
            <a:ext cx="692186" cy="635033"/>
          </a:xfrm>
          <a:prstGeom prst="rect">
            <a:avLst/>
          </a:prstGeom>
        </p:spPr>
      </p:pic>
      <p:sp>
        <p:nvSpPr>
          <p:cNvPr id="22" name="Google Shape;2675;p42"/>
          <p:cNvSpPr txBox="1">
            <a:spLocks/>
          </p:cNvSpPr>
          <p:nvPr/>
        </p:nvSpPr>
        <p:spPr>
          <a:xfrm>
            <a:off x="-817104" y="831553"/>
            <a:ext cx="10682789"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4000">
                <a:solidFill>
                  <a:schemeClr val="tx1">
                    <a:lumMod val="50000"/>
                  </a:schemeClr>
                </a:solidFill>
                <a:latin typeface="+mn-lt"/>
              </a:rPr>
              <a:t>CHƯƠNG III. GIỚI HẠN. </a:t>
            </a:r>
            <a:endParaRPr lang="en-US" sz="4000" smtClean="0">
              <a:solidFill>
                <a:schemeClr val="tx1">
                  <a:lumMod val="50000"/>
                </a:schemeClr>
              </a:solidFill>
              <a:latin typeface="+mn-lt"/>
            </a:endParaRPr>
          </a:p>
          <a:p>
            <a:pPr>
              <a:lnSpc>
                <a:spcPct val="150000"/>
              </a:lnSpc>
            </a:pPr>
            <a:r>
              <a:rPr lang="vi-VN" sz="4000" smtClean="0">
                <a:solidFill>
                  <a:schemeClr val="tx1">
                    <a:lumMod val="50000"/>
                  </a:schemeClr>
                </a:solidFill>
                <a:latin typeface="+mn-lt"/>
              </a:rPr>
              <a:t>HÀM </a:t>
            </a:r>
            <a:r>
              <a:rPr lang="vi-VN" sz="4000">
                <a:solidFill>
                  <a:schemeClr val="tx1">
                    <a:lumMod val="50000"/>
                  </a:schemeClr>
                </a:solidFill>
                <a:latin typeface="+mn-lt"/>
              </a:rPr>
              <a:t>SỐ LIÊN TỤC</a:t>
            </a:r>
          </a:p>
        </p:txBody>
      </p:sp>
      <p:sp>
        <p:nvSpPr>
          <p:cNvPr id="23" name="Rectangle 22"/>
          <p:cNvSpPr/>
          <p:nvPr/>
        </p:nvSpPr>
        <p:spPr>
          <a:xfrm>
            <a:off x="-1" y="2402912"/>
            <a:ext cx="9048584" cy="1015663"/>
          </a:xfrm>
          <a:prstGeom prst="rect">
            <a:avLst/>
          </a:prstGeom>
        </p:spPr>
        <p:txBody>
          <a:bodyPr wrap="square">
            <a:spAutoFit/>
          </a:bodyPr>
          <a:lstStyle/>
          <a:p>
            <a:pPr lvl="0" algn="ctr" defTabSz="457200">
              <a:lnSpc>
                <a:spcPct val="150000"/>
              </a:lnSpc>
              <a:buClrTx/>
              <a:defRPr/>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BÀI 1. GIỚI </a:t>
            </a:r>
            <a:r>
              <a:rPr lang="vi-VN" sz="4000" b="1" smtClean="0">
                <a:solidFill>
                  <a:srgbClr val="C00000"/>
                </a:solidFill>
                <a:latin typeface="Arial" panose="020B0604020202020204" pitchFamily="34" charset="0"/>
                <a:ea typeface="Calibri" panose="020F0502020204030204" pitchFamily="34" charset="0"/>
                <a:cs typeface="Arial" panose="020B0604020202020204" pitchFamily="34" charset="0"/>
              </a:rPr>
              <a:t>HẠN</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smtClean="0">
                <a:solidFill>
                  <a:srgbClr val="C00000"/>
                </a:solidFill>
                <a:latin typeface="Arial" panose="020B0604020202020204" pitchFamily="34" charset="0"/>
                <a:ea typeface="Calibri" panose="020F0502020204030204" pitchFamily="34" charset="0"/>
                <a:cs typeface="Arial" panose="020B0604020202020204" pitchFamily="34" charset="0"/>
              </a:rPr>
              <a:t>CỦA</a:t>
            </a:r>
            <a:r>
              <a:rPr lang="vi-VN" sz="40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DÃY SỐ </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7" name="Google Shape;255;p24"/>
          <p:cNvGrpSpPr/>
          <p:nvPr/>
        </p:nvGrpSpPr>
        <p:grpSpPr>
          <a:xfrm rot="-899976">
            <a:off x="8166326" y="3206443"/>
            <a:ext cx="1256238" cy="1345180"/>
            <a:chOff x="863425" y="2507500"/>
            <a:chExt cx="471750" cy="505150"/>
          </a:xfrm>
        </p:grpSpPr>
        <p:sp>
          <p:nvSpPr>
            <p:cNvPr id="8" name="Google Shape;256;p24"/>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7;p24"/>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8;p24"/>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9;p24"/>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p24"/>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1;p24"/>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2;p24"/>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3;p24"/>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4;p24"/>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5;p24"/>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6;p24"/>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67;p24"/>
          <p:cNvGrpSpPr/>
          <p:nvPr/>
        </p:nvGrpSpPr>
        <p:grpSpPr>
          <a:xfrm>
            <a:off x="-245097" y="3916916"/>
            <a:ext cx="1185323" cy="1342235"/>
            <a:chOff x="443025" y="893050"/>
            <a:chExt cx="445125" cy="504050"/>
          </a:xfrm>
        </p:grpSpPr>
        <p:sp>
          <p:nvSpPr>
            <p:cNvPr id="25"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247;p24"/>
          <p:cNvGrpSpPr/>
          <p:nvPr/>
        </p:nvGrpSpPr>
        <p:grpSpPr>
          <a:xfrm rot="3279101">
            <a:off x="8230286" y="41527"/>
            <a:ext cx="582671" cy="930596"/>
            <a:chOff x="824413" y="1506275"/>
            <a:chExt cx="218800" cy="349450"/>
          </a:xfrm>
        </p:grpSpPr>
        <p:sp>
          <p:nvSpPr>
            <p:cNvPr id="34"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86323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14" name="Group 13"/>
          <p:cNvGrpSpPr/>
          <p:nvPr/>
        </p:nvGrpSpPr>
        <p:grpSpPr>
          <a:xfrm>
            <a:off x="686248" y="1047248"/>
            <a:ext cx="7793930" cy="3543039"/>
            <a:chOff x="798003" y="1317922"/>
            <a:chExt cx="7960171" cy="5193579"/>
          </a:xfrm>
        </p:grpSpPr>
        <p:grpSp>
          <p:nvGrpSpPr>
            <p:cNvPr id="15" name="Group 14"/>
            <p:cNvGrpSpPr/>
            <p:nvPr/>
          </p:nvGrpSpPr>
          <p:grpSpPr>
            <a:xfrm>
              <a:off x="798003" y="1317922"/>
              <a:ext cx="7960171" cy="5193579"/>
              <a:chOff x="1329707" y="1322092"/>
              <a:chExt cx="3463540" cy="5871383"/>
            </a:xfrm>
          </p:grpSpPr>
          <p:sp>
            <p:nvSpPr>
              <p:cNvPr id="17" name="Google Shape;388;p32"/>
              <p:cNvSpPr/>
              <p:nvPr/>
            </p:nvSpPr>
            <p:spPr>
              <a:xfrm>
                <a:off x="1388845" y="1381232"/>
                <a:ext cx="3404402" cy="5812243"/>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89;p32"/>
              <p:cNvSpPr/>
              <p:nvPr/>
            </p:nvSpPr>
            <p:spPr>
              <a:xfrm>
                <a:off x="1329707" y="1322092"/>
                <a:ext cx="3364800" cy="573388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6" name="Rectangle 15"/>
                <p:cNvSpPr/>
                <p:nvPr/>
              </p:nvSpPr>
              <p:spPr>
                <a:xfrm>
                  <a:off x="1181895" y="1454899"/>
                  <a:ext cx="6984130" cy="4881062"/>
                </a:xfrm>
                <a:prstGeom prst="rect">
                  <a:avLst/>
                </a:prstGeom>
              </p:spPr>
              <p:txBody>
                <a:bodyPr wrap="square">
                  <a:spAutoFit/>
                </a:bodyPr>
                <a:lstStyle/>
                <a:p>
                  <a:pPr algn="just">
                    <a:lnSpc>
                      <a:spcPct val="150000"/>
                    </a:lnSpc>
                  </a:pPr>
                  <a:r>
                    <a:rPr lang="nl-NL" sz="2300">
                      <a:latin typeface="+mn-lt"/>
                      <a:ea typeface="Malgun Gothic" panose="020B0503020000020004" pitchFamily="34" charset="-127"/>
                      <a:cs typeface="Times New Roman" panose="02020603050405020304" pitchFamily="18" charset="0"/>
                    </a:rPr>
                    <a:t>Cấp số nhân vô hạn </a:t>
                  </a:r>
                  <a14:m>
                    <m:oMath xmlns:m="http://schemas.openxmlformats.org/officeDocument/2006/math">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 …., </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e>
                        <m:sup>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sup>
                      </m:sSup>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300">
                      <a:effectLst/>
                      <a:latin typeface="+mn-lt"/>
                      <a:ea typeface="Malgun Gothic" panose="020B0503020000020004" pitchFamily="34" charset="-127"/>
                      <a:cs typeface="Times New Roman" panose="02020603050405020304" pitchFamily="18" charset="0"/>
                    </a:rPr>
                    <a:t> có </a:t>
                  </a:r>
                  <a:r>
                    <a:rPr lang="nl-NL" sz="2300" smtClean="0">
                      <a:effectLst/>
                      <a:latin typeface="+mn-lt"/>
                      <a:ea typeface="Malgun Gothic" panose="020B0503020000020004" pitchFamily="34" charset="-127"/>
                      <a:cs typeface="Times New Roman" panose="02020603050405020304" pitchFamily="18" charset="0"/>
                    </a:rPr>
                    <a:t>công </a:t>
                  </a:r>
                  <a:r>
                    <a:rPr lang="nl-NL" sz="2300">
                      <a:effectLst/>
                      <a:latin typeface="+mn-lt"/>
                      <a:ea typeface="Malgun Gothic" panose="020B0503020000020004" pitchFamily="34" charset="-127"/>
                      <a:cs typeface="Times New Roman" panose="02020603050405020304" pitchFamily="18" charset="0"/>
                    </a:rPr>
                    <a:t>bội</a:t>
                  </a:r>
                  <a:r>
                    <a:rPr lang="nl-NL" sz="2300" smtClean="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300">
                      <a:effectLst/>
                      <a:latin typeface="+mn-lt"/>
                      <a:ea typeface="Malgun Gothic" panose="020B0503020000020004" pitchFamily="34" charset="-127"/>
                      <a:cs typeface="Times New Roman" panose="02020603050405020304" pitchFamily="18" charset="0"/>
                    </a:rPr>
                    <a:t>thỏa mãn </a:t>
                  </a:r>
                  <a14:m>
                    <m:oMath xmlns:m="http://schemas.openxmlformats.org/officeDocument/2006/math">
                      <m:d>
                        <m:dPr>
                          <m:begChr m:val="|"/>
                          <m:endChr m:val="|"/>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𝑞</m:t>
                          </m:r>
                        </m:e>
                      </m:d>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&lt;</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1</m:t>
                      </m:r>
                      <m:r>
                        <a:rPr lang="nl-NL" sz="23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300">
                      <a:effectLst/>
                      <a:latin typeface="+mn-lt"/>
                      <a:ea typeface="Malgun Gothic" panose="020B0503020000020004" pitchFamily="34" charset="-127"/>
                      <a:cs typeface="Times New Roman" panose="02020603050405020304" pitchFamily="18" charset="0"/>
                    </a:rPr>
                    <a:t> được gọi là </a:t>
                  </a:r>
                  <a:r>
                    <a:rPr lang="nl-NL" sz="2300" b="1" i="1">
                      <a:effectLst/>
                      <a:latin typeface="+mn-lt"/>
                      <a:ea typeface="Malgun Gothic" panose="020B0503020000020004" pitchFamily="34" charset="-127"/>
                      <a:cs typeface="Times New Roman" panose="02020603050405020304" pitchFamily="18" charset="0"/>
                    </a:rPr>
                    <a:t>cấp số nhân lùi vô hạn.</a:t>
                  </a:r>
                  <a:endParaRPr lang="en-US" sz="2300" b="1" i="1">
                    <a:effectLst/>
                    <a:latin typeface="+mn-lt"/>
                    <a:ea typeface="Calibri" panose="020F0502020204030204" pitchFamily="34" charset="0"/>
                    <a:cs typeface="Times New Roman" panose="02020603050405020304" pitchFamily="18" charset="0"/>
                  </a:endParaRPr>
                </a:p>
                <a:p>
                  <a:pPr algn="just">
                    <a:lnSpc>
                      <a:spcPct val="150000"/>
                    </a:lnSpc>
                  </a:pPr>
                  <a:r>
                    <a:rPr lang="nl-NL" sz="2300">
                      <a:effectLst/>
                      <a:latin typeface="+mn-lt"/>
                      <a:ea typeface="Malgun Gothic" panose="020B0503020000020004" pitchFamily="34" charset="-127"/>
                      <a:cs typeface="Times New Roman" panose="02020603050405020304" pitchFamily="18" charset="0"/>
                    </a:rPr>
                    <a:t>Tổng của cấp số nhân lùi vô hạn đã cho là: </a:t>
                  </a:r>
                  <a:endParaRPr lang="en-US" sz="230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𝑆</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𝑞</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sSup>
                          <m:sSup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𝑞</m:t>
                            </m:r>
                          </m:e>
                          <m:sup>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𝑛</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p>
                        </m:sSup>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23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sub>
                            </m:sSub>
                          </m:num>
                          <m:den>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1</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300" i="1" kern="0">
                                <a:effectLst/>
                                <a:latin typeface="Cambria Math" panose="02040503050406030204" pitchFamily="18" charset="0"/>
                                <a:ea typeface="Malgun Gothic" panose="020B0503020000020004" pitchFamily="34" charset="-127"/>
                                <a:cs typeface="Times New Roman" panose="02020603050405020304" pitchFamily="18" charset="0"/>
                              </a:rPr>
                              <m:t>𝑞</m:t>
                            </m:r>
                          </m:den>
                        </m:f>
                      </m:oMath>
                    </m:oMathPara>
                  </a14:m>
                  <a:endParaRPr kumimoji="0" lang="en-US" sz="23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1181895" y="1454899"/>
                  <a:ext cx="6984130" cy="4881062"/>
                </a:xfrm>
                <a:prstGeom prst="rect">
                  <a:avLst/>
                </a:prstGeom>
                <a:blipFill>
                  <a:blip r:embed="rId3"/>
                  <a:stretch>
                    <a:fillRect l="-1248" r="-1337"/>
                  </a:stretch>
                </a:blipFill>
              </p:spPr>
              <p:txBody>
                <a:bodyPr/>
                <a:lstStyle/>
                <a:p>
                  <a:r>
                    <a:rPr lang="en-US">
                      <a:noFill/>
                    </a:rPr>
                    <a:t> </a:t>
                  </a:r>
                </a:p>
              </p:txBody>
            </p:sp>
          </mc:Fallback>
        </mc:AlternateContent>
      </p:grpSp>
      <p:pic>
        <p:nvPicPr>
          <p:cNvPr id="19" name="Picture 18"/>
          <p:cNvPicPr>
            <a:picLocks noChangeAspect="1"/>
          </p:cNvPicPr>
          <p:nvPr/>
        </p:nvPicPr>
        <p:blipFill>
          <a:blip r:embed="rId4">
            <a:duotone>
              <a:prstClr val="black"/>
              <a:schemeClr val="bg1">
                <a:lumMod val="75000"/>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rot="6346693">
            <a:off x="8351118" y="-104990"/>
            <a:ext cx="1080035" cy="1190731"/>
          </a:xfrm>
          <a:prstGeom prst="rect">
            <a:avLst/>
          </a:prstGeom>
        </p:spPr>
      </p:pic>
      <p:sp>
        <p:nvSpPr>
          <p:cNvPr id="20" name="Rectangle 19"/>
          <p:cNvSpPr/>
          <p:nvPr/>
        </p:nvSpPr>
        <p:spPr>
          <a:xfrm>
            <a:off x="3585196" y="277545"/>
            <a:ext cx="212910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6"/>
          <a:stretch>
            <a:fillRect/>
          </a:stretch>
        </p:blipFill>
        <p:spPr>
          <a:xfrm rot="1556591">
            <a:off x="420541" y="3812104"/>
            <a:ext cx="1077198" cy="1048086"/>
          </a:xfrm>
          <a:prstGeom prst="rect">
            <a:avLst/>
          </a:prstGeom>
        </p:spPr>
      </p:pic>
    </p:spTree>
    <p:extLst>
      <p:ext uri="{BB962C8B-B14F-4D97-AF65-F5344CB8AC3E}">
        <p14:creationId xmlns:p14="http://schemas.microsoft.com/office/powerpoint/2010/main" val="51421615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742351" y="3814310"/>
            <a:ext cx="1293281" cy="1339363"/>
          </a:xfrm>
          <a:prstGeom prst="rect">
            <a:avLst/>
          </a:prstGeom>
        </p:spPr>
      </p:pic>
      <p:sp>
        <p:nvSpPr>
          <p:cNvPr id="13" name="Rectangle 12"/>
          <p:cNvSpPr/>
          <p:nvPr/>
        </p:nvSpPr>
        <p:spPr>
          <a:xfrm>
            <a:off x="-182880" y="-219456"/>
            <a:ext cx="9509760" cy="456940"/>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 name="Google Shape;735;p18"/>
          <p:cNvSpPr txBox="1">
            <a:spLocks noGrp="1"/>
          </p:cNvSpPr>
          <p:nvPr>
            <p:ph type="title"/>
          </p:nvPr>
        </p:nvSpPr>
        <p:spPr>
          <a:xfrm>
            <a:off x="391005" y="575215"/>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5:</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7" name="TextBox 6"/>
              <p:cNvSpPr txBox="1"/>
              <p:nvPr/>
            </p:nvSpPr>
            <p:spPr>
              <a:xfrm>
                <a:off x="1505996" y="451380"/>
                <a:ext cx="6413077" cy="1421351"/>
              </a:xfrm>
              <a:prstGeom prst="rect">
                <a:avLst/>
              </a:prstGeom>
              <a:noFill/>
            </p:spPr>
            <p:txBody>
              <a:bodyPr wrap="square" rtlCol="0">
                <a:spAutoFit/>
              </a:bodyPr>
              <a:lstStyle/>
              <a:p>
                <a:pPr lvl="0" algn="just" defTabSz="457200">
                  <a:lnSpc>
                    <a:spcPct val="150000"/>
                  </a:lnSpc>
                  <a:buClrTx/>
                  <a:defRPr/>
                </a:pPr>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Tính</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tổng:</a:t>
                </a: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𝑇</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𝑛</m:t>
                              </m:r>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sup>
                          </m:sSup>
                        </m:den>
                      </m:f>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20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05996" y="451380"/>
                <a:ext cx="6413077" cy="1421351"/>
              </a:xfrm>
              <a:prstGeom prst="rect">
                <a:avLst/>
              </a:prstGeom>
              <a:blipFill>
                <a:blip r:embed="rId3"/>
                <a:stretch>
                  <a:fillRect l="-951"/>
                </a:stretch>
              </a:blipFill>
            </p:spPr>
            <p:txBody>
              <a:bodyPr/>
              <a:lstStyle/>
              <a:p>
                <a:r>
                  <a:rPr lang="en-US">
                    <a:noFill/>
                  </a:rPr>
                  <a:t> </a:t>
                </a:r>
              </a:p>
            </p:txBody>
          </p:sp>
        </mc:Fallback>
      </mc:AlternateContent>
      <p:sp>
        <p:nvSpPr>
          <p:cNvPr id="9" name="Rectangle 8"/>
          <p:cNvSpPr/>
          <p:nvPr/>
        </p:nvSpPr>
        <p:spPr>
          <a:xfrm>
            <a:off x="700084" y="1827353"/>
            <a:ext cx="667169" cy="400110"/>
          </a:xfrm>
          <a:prstGeom prst="rect">
            <a:avLst/>
          </a:prstGeom>
        </p:spPr>
        <p:txBody>
          <a:bodyPr wrap="none">
            <a:spAutoFit/>
          </a:bodyPr>
          <a:lstStyle/>
          <a:p>
            <a:pPr lvl="0" algn="ctr" defTabSz="457200">
              <a:buClrTx/>
              <a:defRPr/>
            </a:pPr>
            <a:r>
              <a:rPr lang="vi-VN" sz="2000" b="1" i="1" u="sng" kern="1200">
                <a:solidFill>
                  <a:srgbClr val="C00000"/>
                </a:solidFill>
                <a:latin typeface="Arial" panose="020B0604020202020204" pitchFamily="34" charset="0"/>
                <a:ea typeface="+mn-ea"/>
                <a:cs typeface="+mn-cs"/>
              </a:rPr>
              <a:t>Giải</a:t>
            </a:r>
            <a:endParaRPr lang="en-US" sz="2000" b="1" i="1" u="sng" kern="1200" dirty="0">
              <a:solidFill>
                <a:srgbClr val="C00000"/>
              </a:solidFill>
              <a:latin typeface="Calibri"/>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391005" y="2317804"/>
                <a:ext cx="8471717" cy="2056460"/>
              </a:xfrm>
              <a:prstGeom prst="rect">
                <a:avLst/>
              </a:prstGeom>
              <a:noFill/>
            </p:spPr>
            <p:txBody>
              <a:bodyPr wrap="square" rtlCol="0">
                <a:spAutoFit/>
              </a:bodyPr>
              <a:lstStyle/>
              <a:p>
                <a:pPr algn="just" defTabSz="457200">
                  <a:lnSpc>
                    <a:spcPct val="150000"/>
                  </a:lnSpc>
                  <a:buClrTx/>
                  <a:defRPr/>
                </a:pPr>
                <a:r>
                  <a:rPr kumimoji="0" lang="en-US" sz="2000"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sym typeface="Arial"/>
                  </a:rPr>
                  <a:t>Các</a:t>
                </a:r>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số hạng của tổng lập thành cấp số nhân </a:t>
                </a:r>
                <a14:m>
                  <m:oMath xmlns:m="http://schemas.openxmlformats.org/officeDocument/2006/math">
                    <m:d>
                      <m:dPr>
                        <m:ctrlPr>
                          <a:rPr lang="vi-VN" sz="2000" i="1">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e>
                    </m:d>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oMath>
                </a14:m>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có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en-US" sz="2000" i="1">
                            <a:latin typeface="Cambria Math" panose="02040503050406030204" pitchFamily="18" charset="0"/>
                            <a:ea typeface="Dotum" panose="020B0600000101010101" pitchFamily="34" charset="-127"/>
                            <a:cs typeface="Times New Roman" panose="02020603050405020304" pitchFamily="18" charset="0"/>
                          </a:rPr>
                          <m:t>1</m:t>
                        </m:r>
                      </m:sub>
                    </m:sSub>
                    <m:r>
                      <a:rPr lang="en-US" sz="2000" i="1">
                        <a:latin typeface="Cambria Math" panose="02040503050406030204" pitchFamily="18" charset="0"/>
                        <a:ea typeface="Dotum" panose="020B0600000101010101" pitchFamily="34" charset="-127"/>
                        <a:cs typeface="Times New Roman" panose="02020603050405020304" pitchFamily="18" charset="0"/>
                      </a:rPr>
                      <m:t>=1</m:t>
                    </m:r>
                    <m:r>
                      <a:rPr lang="en-US" sz="2000" b="0" i="0" smtClean="0">
                        <a:latin typeface="Cambria Math" panose="02040503050406030204" pitchFamily="18" charset="0"/>
                        <a:ea typeface="Dotum" panose="020B0600000101010101" pitchFamily="34" charset="-127"/>
                        <a:cs typeface="Times New Roman" panose="02020603050405020304" pitchFamily="18" charset="0"/>
                      </a:rPr>
                      <m:t>,  </m:t>
                    </m:r>
                    <m:r>
                      <a:rPr lang="en-US" sz="2000" i="1" kern="1200">
                        <a:latin typeface="Cambria Math" panose="02040503050406030204" pitchFamily="18" charset="0"/>
                        <a:cs typeface="Arial" panose="020B0604020202020204" pitchFamily="34" charset="0"/>
                      </a:rPr>
                      <m:t>𝑞</m:t>
                    </m:r>
                    <m:r>
                      <a:rPr lang="en-US" sz="2000" i="1" kern="1200">
                        <a:latin typeface="Cambria Math" panose="02040503050406030204" pitchFamily="18" charset="0"/>
                        <a:cs typeface="Arial" panose="020B0604020202020204" pitchFamily="34" charset="0"/>
                      </a:rPr>
                      <m:t>=</m:t>
                    </m:r>
                    <m:f>
                      <m:fPr>
                        <m:ctrlPr>
                          <a:rPr lang="en-US" sz="2000" i="1" kern="1200">
                            <a:latin typeface="Cambria Math" panose="02040503050406030204" pitchFamily="18" charset="0"/>
                            <a:cs typeface="Arial" panose="020B0604020202020204" pitchFamily="34" charset="0"/>
                          </a:rPr>
                        </m:ctrlPr>
                      </m:fPr>
                      <m:num>
                        <m:r>
                          <a:rPr lang="en-US" sz="2000" i="1" kern="1200">
                            <a:latin typeface="Cambria Math" panose="02040503050406030204" pitchFamily="18" charset="0"/>
                            <a:cs typeface="Arial" panose="020B0604020202020204" pitchFamily="34" charset="0"/>
                          </a:rPr>
                          <m:t>1</m:t>
                        </m:r>
                      </m:num>
                      <m:den>
                        <m:r>
                          <a:rPr lang="en-US" sz="2000" b="0" i="1" kern="1200" smtClean="0">
                            <a:latin typeface="Cambria Math" panose="02040503050406030204" pitchFamily="18" charset="0"/>
                            <a:cs typeface="Arial" panose="020B0604020202020204" pitchFamily="34" charset="0"/>
                          </a:rPr>
                          <m:t>3</m:t>
                        </m:r>
                      </m:den>
                    </m:f>
                  </m:oMath>
                </a14:m>
                <a:r>
                  <a:rPr lang="en-US" sz="2000" kern="1200" smtClean="0">
                    <a:cs typeface="Arial" panose="020B0604020202020204" pitchFamily="34" charset="0"/>
                  </a:rPr>
                  <a:t> nên</a:t>
                </a:r>
                <a:endPar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endParaRPr>
              </a:p>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𝑇</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𝑛</m:t>
                              </m:r>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sup>
                          </m:sSup>
                        </m:den>
                      </m:f>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f>
                            <m:fPr>
                              <m:ctrlP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3</m:t>
                              </m:r>
                            </m:den>
                          </m:f>
                        </m:den>
                      </m:f>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3</m:t>
                          </m:r>
                        </m:num>
                        <m:den>
                          <m:r>
                            <a:rPr lang="en-US" sz="2000" b="0" i="1" kern="1200" smtClean="0">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20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91005" y="2317804"/>
                <a:ext cx="8471717" cy="2056460"/>
              </a:xfrm>
              <a:prstGeom prst="rect">
                <a:avLst/>
              </a:prstGeom>
              <a:blipFill>
                <a:blip r:embed="rId4"/>
                <a:stretch>
                  <a:fillRect l="-719"/>
                </a:stretch>
              </a:blipFill>
            </p:spPr>
            <p:txBody>
              <a:bodyPr/>
              <a:lstStyle/>
              <a:p>
                <a:r>
                  <a:rPr lang="en-US">
                    <a:noFill/>
                  </a:rPr>
                  <a:t> </a:t>
                </a:r>
              </a:p>
            </p:txBody>
          </p:sp>
        </mc:Fallback>
      </mc:AlternateContent>
    </p:spTree>
    <p:extLst>
      <p:ext uri="{BB962C8B-B14F-4D97-AF65-F5344CB8AC3E}">
        <p14:creationId xmlns:p14="http://schemas.microsoft.com/office/powerpoint/2010/main" val="3529846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alpha val="53000"/>
          </a:schemeClr>
        </a:solidFill>
        <a:effectLst/>
      </p:bgPr>
    </p:bg>
    <p:spTree>
      <p:nvGrpSpPr>
        <p:cNvPr id="1" name="Shape 33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55944" y="4298311"/>
            <a:ext cx="927835" cy="673846"/>
          </a:xfrm>
          <a:prstGeom prst="rect">
            <a:avLst/>
          </a:prstGeom>
        </p:spPr>
      </p:pic>
      <p:sp>
        <p:nvSpPr>
          <p:cNvPr id="6" name="Google Shape;735;p18"/>
          <p:cNvSpPr txBox="1">
            <a:spLocks noGrp="1"/>
          </p:cNvSpPr>
          <p:nvPr>
            <p:ph type="title"/>
          </p:nvPr>
        </p:nvSpPr>
        <p:spPr>
          <a:xfrm>
            <a:off x="473301" y="62687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a:t>
            </a:r>
            <a:r>
              <a:rPr lang="en" sz="2000" smtClean="0">
                <a:solidFill>
                  <a:schemeClr val="bg1">
                    <a:lumMod val="50000"/>
                  </a:schemeClr>
                </a:solidFill>
                <a:highlight>
                  <a:schemeClr val="accent1"/>
                </a:highlight>
                <a:latin typeface="+mj-lt"/>
              </a:rPr>
              <a:t>6:</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8" name="TextBox 7"/>
              <p:cNvSpPr txBox="1"/>
              <p:nvPr/>
            </p:nvSpPr>
            <p:spPr>
              <a:xfrm>
                <a:off x="1634012" y="486484"/>
                <a:ext cx="6796756" cy="1015663"/>
              </a:xfrm>
              <a:prstGeom prst="rect">
                <a:avLst/>
              </a:prstGeom>
              <a:noFill/>
            </p:spPr>
            <p:txBody>
              <a:bodyPr wrap="square" rtlCol="0">
                <a:spAutoFit/>
              </a:bodyPr>
              <a:lstStyle/>
              <a:p>
                <a:pPr lvl="0" algn="just" defTabSz="457200">
                  <a:lnSpc>
                    <a:spcPct val="150000"/>
                  </a:lnSpc>
                  <a:buClrTx/>
                  <a:defRPr/>
                </a:pPr>
                <a:r>
                  <a:rPr lang="en-US" sz="2000" kern="1200" smtClean="0">
                    <a:latin typeface="+mn-lt"/>
                    <a:ea typeface="+mn-ea"/>
                    <a:cs typeface="Arial" panose="020B0604020202020204" pitchFamily="34" charset="0"/>
                  </a:rPr>
                  <a:t>Biểu diễn số thập phân vô hạn tuần hoàn </a:t>
                </a:r>
                <a14:m>
                  <m:oMath xmlns:m="http://schemas.openxmlformats.org/officeDocument/2006/math">
                    <m:r>
                      <a:rPr lang="en-US" sz="2000" b="0" i="1" kern="1200" smtClean="0">
                        <a:latin typeface="Cambria Math" panose="02040503050406030204" pitchFamily="18" charset="0"/>
                        <a:ea typeface="+mn-ea"/>
                        <a:cs typeface="Arial" panose="020B0604020202020204" pitchFamily="34" charset="0"/>
                      </a:rPr>
                      <m:t>0,</m:t>
                    </m:r>
                    <m:d>
                      <m:dPr>
                        <m:ctrlPr>
                          <a:rPr lang="en-US" sz="2000" b="0" i="1" kern="1200" smtClean="0">
                            <a:latin typeface="Cambria Math" panose="02040503050406030204" pitchFamily="18" charset="0"/>
                            <a:ea typeface="+mn-ea"/>
                            <a:cs typeface="Arial" panose="020B0604020202020204" pitchFamily="34" charset="0"/>
                          </a:rPr>
                        </m:ctrlPr>
                      </m:dPr>
                      <m:e>
                        <m:r>
                          <a:rPr lang="en-US" sz="2000" b="0" i="1" kern="1200" smtClean="0">
                            <a:latin typeface="Cambria Math" panose="02040503050406030204" pitchFamily="18" charset="0"/>
                            <a:ea typeface="+mn-ea"/>
                            <a:cs typeface="Arial" panose="020B0604020202020204" pitchFamily="34" charset="0"/>
                          </a:rPr>
                          <m:t>3</m:t>
                        </m:r>
                      </m:e>
                    </m:d>
                  </m:oMath>
                </a14:m>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dưới dạng phân số.</a:t>
                </a:r>
              </a:p>
            </p:txBody>
          </p:sp>
        </mc:Choice>
        <mc:Fallback xmlns="">
          <p:sp>
            <p:nvSpPr>
              <p:cNvPr id="8" name="TextBox 7"/>
              <p:cNvSpPr txBox="1">
                <a:spLocks noRot="1" noChangeAspect="1" noMove="1" noResize="1" noEditPoints="1" noAdjustHandles="1" noChangeArrowheads="1" noChangeShapeType="1" noTextEdit="1"/>
              </p:cNvSpPr>
              <p:nvPr/>
            </p:nvSpPr>
            <p:spPr>
              <a:xfrm>
                <a:off x="1634012" y="486484"/>
                <a:ext cx="6796756" cy="1015663"/>
              </a:xfrm>
              <a:prstGeom prst="rect">
                <a:avLst/>
              </a:prstGeom>
              <a:blipFill>
                <a:blip r:embed="rId4"/>
                <a:stretch>
                  <a:fillRect l="-897" r="-987" b="-4819"/>
                </a:stretch>
              </a:blipFill>
            </p:spPr>
            <p:txBody>
              <a:bodyPr/>
              <a:lstStyle/>
              <a:p>
                <a:r>
                  <a:rPr lang="en-US">
                    <a:noFill/>
                  </a:rPr>
                  <a:t> </a:t>
                </a:r>
              </a:p>
            </p:txBody>
          </p:sp>
        </mc:Fallback>
      </mc:AlternateContent>
      <p:sp>
        <p:nvSpPr>
          <p:cNvPr id="4" name="Rectangle 3"/>
          <p:cNvSpPr/>
          <p:nvPr/>
        </p:nvSpPr>
        <p:spPr>
          <a:xfrm>
            <a:off x="828489" y="2301288"/>
            <a:ext cx="7730295" cy="496996"/>
          </a:xfrm>
          <a:prstGeom prst="rect">
            <a:avLst/>
          </a:prstGeom>
        </p:spPr>
        <p:txBody>
          <a:bodyPr wrap="square">
            <a:spAutoFit/>
          </a:bodyPr>
          <a:lstStyle/>
          <a:p>
            <a:pPr lvl="0" algn="just" defTabSz="457200">
              <a:lnSpc>
                <a:spcPct val="150000"/>
              </a:lnSpc>
              <a:buClrTx/>
              <a:defRPr/>
            </a:pPr>
            <a:r>
              <a:rPr lang="en-US" sz="2000" kern="1200" smtClean="0">
                <a:ea typeface="Calibri" panose="020F0502020204030204" pitchFamily="34" charset="0"/>
                <a:cs typeface="Times New Roman" panose="02020603050405020304" pitchFamily="18" charset="0"/>
              </a:rPr>
              <a:t>Ta có:</a:t>
            </a:r>
          </a:p>
        </p:txBody>
      </p:sp>
      <p:sp>
        <p:nvSpPr>
          <p:cNvPr id="9" name="Rectangle 8"/>
          <p:cNvSpPr/>
          <p:nvPr/>
        </p:nvSpPr>
        <p:spPr>
          <a:xfrm>
            <a:off x="4156119" y="1743529"/>
            <a:ext cx="667169" cy="400110"/>
          </a:xfrm>
          <a:prstGeom prst="rect">
            <a:avLst/>
          </a:prstGeom>
        </p:spPr>
        <p:txBody>
          <a:bodyPr wrap="square">
            <a:spAutoFit/>
          </a:bodyPr>
          <a:lstStyle/>
          <a:p>
            <a:pPr lvl="0" algn="ctr" defTabSz="457200">
              <a:buClrTx/>
              <a:defRPr/>
            </a:pPr>
            <a:r>
              <a:rPr lang="vi-VN" sz="2000" b="1" i="1" u="sng" kern="1200">
                <a:solidFill>
                  <a:srgbClr val="C00000"/>
                </a:solidFill>
                <a:latin typeface="Arial" panose="020B0604020202020204" pitchFamily="34" charset="0"/>
                <a:ea typeface="+mn-ea"/>
                <a:cs typeface="+mn-cs"/>
              </a:rPr>
              <a:t>Giải</a:t>
            </a:r>
            <a:endParaRPr lang="en-US" sz="2000" b="1" i="1" u="sng" kern="1200" dirty="0">
              <a:solidFill>
                <a:srgbClr val="C00000"/>
              </a:solidFill>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1470376" y="2375877"/>
                <a:ext cx="6446520" cy="1634294"/>
              </a:xfrm>
              <a:prstGeom prst="rect">
                <a:avLst/>
              </a:prstGeom>
            </p:spPr>
            <p:txBody>
              <a:bodyPr wrap="square">
                <a:spAutoFit/>
              </a:bodyPr>
              <a:lstStyle/>
              <a:p>
                <a:pPr lvl="0" algn="just" defTabSz="457200">
                  <a:lnSpc>
                    <a:spcPct val="150000"/>
                  </a:lnSpc>
                  <a:buClrTx/>
                  <a:defRPr/>
                </a:pPr>
                <a14:m>
                  <m:oMathPara xmlns:m="http://schemas.openxmlformats.org/officeDocument/2006/math">
                    <m:oMathParaPr>
                      <m:jc m:val="centerGroup"/>
                    </m:oMathParaPr>
                    <m:oMath xmlns:m="http://schemas.openxmlformats.org/officeDocument/2006/math">
                      <m:r>
                        <a:rPr lang="en-US" sz="2000" i="1" kern="1200">
                          <a:latin typeface="Cambria Math" panose="02040503050406030204" pitchFamily="18" charset="0"/>
                          <a:cs typeface="Arial" panose="020B0604020202020204" pitchFamily="34" charset="0"/>
                        </a:rPr>
                        <m:t>0,</m:t>
                      </m:r>
                      <m:d>
                        <m:dPr>
                          <m:ctrlPr>
                            <a:rPr lang="en-US" sz="2000" i="1" kern="1200">
                              <a:latin typeface="Cambria Math" panose="02040503050406030204" pitchFamily="18" charset="0"/>
                              <a:cs typeface="Arial" panose="020B0604020202020204" pitchFamily="34" charset="0"/>
                            </a:rPr>
                          </m:ctrlPr>
                        </m:dPr>
                        <m:e>
                          <m:r>
                            <a:rPr lang="en-US" sz="2000" i="1" kern="1200">
                              <a:latin typeface="Cambria Math" panose="02040503050406030204" pitchFamily="18" charset="0"/>
                              <a:cs typeface="Arial" panose="020B0604020202020204" pitchFamily="34" charset="0"/>
                            </a:rPr>
                            <m:t>3</m:t>
                          </m:r>
                        </m:e>
                      </m:d>
                      <m:r>
                        <a:rPr lang="en-US" sz="2000" i="1" kern="12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10</m:t>
                          </m:r>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10</m:t>
                              </m:r>
                            </m:e>
                            <m:sup>
                              <m:r>
                                <a:rPr lang="en-US" sz="2000" i="1" kern="1200">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200">
                                  <a:latin typeface="Cambria Math" panose="02040503050406030204" pitchFamily="18" charset="0"/>
                                  <a:ea typeface="Calibri" panose="020F0502020204030204" pitchFamily="34" charset="0"/>
                                  <a:cs typeface="Times New Roman" panose="02020603050405020304" pitchFamily="18" charset="0"/>
                                </a:rPr>
                                <m:t>10</m:t>
                              </m:r>
                            </m:e>
                            <m:sup>
                              <m:r>
                                <a:rPr lang="en-US" sz="2000" i="1" kern="1200">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3</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10</m:t>
                              </m:r>
                            </m:den>
                          </m:f>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10</m:t>
                              </m:r>
                            </m:den>
                          </m:f>
                        </m:den>
                      </m:f>
                      <m:r>
                        <a:rPr lang="en-US" sz="2000" i="1" kern="12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2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200">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200">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2000" kern="120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70376" y="2375877"/>
                <a:ext cx="6446520" cy="163429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78924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530610" y="482540"/>
            <a:ext cx="252163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5</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a:off x="7847746" y="4053136"/>
            <a:ext cx="1109002" cy="995913"/>
          </a:xfrm>
          <a:prstGeom prst="rect">
            <a:avLst/>
          </a:prstGeom>
        </p:spPr>
      </p:pic>
      <p:sp>
        <p:nvSpPr>
          <p:cNvPr id="12" name="Rectangle 11"/>
          <p:cNvSpPr/>
          <p:nvPr/>
        </p:nvSpPr>
        <p:spPr>
          <a:xfrm>
            <a:off x="4252225" y="151756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5" name="Group 4"/>
          <p:cNvGrpSpPr/>
          <p:nvPr/>
        </p:nvGrpSpPr>
        <p:grpSpPr>
          <a:xfrm>
            <a:off x="3160504" y="424780"/>
            <a:ext cx="5472250" cy="844014"/>
            <a:chOff x="3160504" y="424780"/>
            <a:chExt cx="5472250" cy="844014"/>
          </a:xfrm>
        </p:grpSpPr>
        <p:sp>
          <p:nvSpPr>
            <p:cNvPr id="19" name="TextBox 18"/>
            <p:cNvSpPr txBox="1"/>
            <p:nvPr/>
          </p:nvSpPr>
          <p:spPr>
            <a:xfrm>
              <a:off x="3160504" y="563838"/>
              <a:ext cx="2521639" cy="496996"/>
            </a:xfrm>
            <a:prstGeom prst="rect">
              <a:avLst/>
            </a:prstGeom>
            <a:noFill/>
          </p:spPr>
          <p:txBody>
            <a:bodyPr wrap="square" rtlCol="0">
              <a:spAutoFit/>
            </a:bodyPr>
            <a:lstStyle/>
            <a:p>
              <a:pPr lvl="0" algn="just" defTabSz="457200">
                <a:lnSpc>
                  <a:spcPct val="150000"/>
                </a:lnSpc>
                <a:spcAft>
                  <a:spcPts val="400"/>
                </a:spcAft>
                <a:buClrTx/>
                <a:defRPr/>
              </a:pPr>
              <a:r>
                <a:rPr kumimoji="0" lang="en-US" sz="2000" b="0" i="0" u="none" strike="noStrike" kern="0" cap="none" spc="0" normalizeH="0" baseline="0" noProof="0" smtClean="0">
                  <a:ln>
                    <a:noFill/>
                  </a:ln>
                  <a:solidFill>
                    <a:srgbClr val="000000"/>
                  </a:solidFill>
                  <a:effectLst/>
                  <a:uLnTx/>
                  <a:uFillTx/>
                  <a:latin typeface="+mn-lt"/>
                  <a:sym typeface="Arial"/>
                </a:rPr>
                <a:t>Tính</a:t>
              </a:r>
              <a:r>
                <a:rPr kumimoji="0" lang="en-US" sz="2000" b="0" i="0" u="none" strike="noStrike" kern="0" cap="none" spc="0" normalizeH="0" noProof="0" smtClean="0">
                  <a:ln>
                    <a:noFill/>
                  </a:ln>
                  <a:solidFill>
                    <a:srgbClr val="000000"/>
                  </a:solidFill>
                  <a:effectLst/>
                  <a:uLnTx/>
                  <a:uFillTx/>
                  <a:latin typeface="+mn-lt"/>
                  <a:sym typeface="Arial"/>
                </a:rPr>
                <a:t> tổng </a:t>
              </a:r>
              <a:endPar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260916" y="424780"/>
                  <a:ext cx="4371838" cy="8440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𝑀</m:t>
                        </m:r>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latin typeface="Cambria Math" panose="02040503050406030204" pitchFamily="18" charset="0"/>
                                    <a:ea typeface="Malgun Gothic" panose="020B0503020000020004" pitchFamily="34" charset="-127"/>
                                    <a:cs typeface="Times New Roman" panose="02020603050405020304" pitchFamily="18" charset="0"/>
                                  </a:rPr>
                                  <m:t>2</m:t>
                                </m:r>
                              </m:e>
                              <m:sup>
                                <m:r>
                                  <a:rPr lang="nl-NL"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r>
                          <a:rPr lang="nl-NL" sz="2000" i="1">
                            <a:latin typeface="Cambria Math" panose="02040503050406030204" pitchFamily="18" charset="0"/>
                            <a:ea typeface="Malgun Gothic" panose="020B0503020000020004" pitchFamily="34" charset="-127"/>
                            <a:cs typeface="Times New Roman" panose="02020603050405020304" pitchFamily="18" charset="0"/>
                          </a:rPr>
                          <m:t>…</m:t>
                        </m:r>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nl-NL" sz="2000" i="1">
                                <a:latin typeface="Cambria Math" panose="02040503050406030204" pitchFamily="18" charset="0"/>
                                <a:ea typeface="Malgun Gothic" panose="020B0503020000020004" pitchFamily="34" charset="-127"/>
                                <a:cs typeface="Times New Roman" panose="02020603050405020304" pitchFamily="18" charset="0"/>
                              </a:rPr>
                              <m:t>𝑛</m:t>
                            </m:r>
                            <m:r>
                              <a:rPr lang="nl-NL" sz="2000" i="1">
                                <a:latin typeface="Cambria Math" panose="02040503050406030204" pitchFamily="18" charset="0"/>
                                <a:ea typeface="Malgun Gothic" panose="020B0503020000020004" pitchFamily="34" charset="-127"/>
                                <a:cs typeface="Times New Roman" panose="02020603050405020304" pitchFamily="18" charset="0"/>
                              </a:rPr>
                              <m:t>−1</m:t>
                            </m:r>
                          </m:sup>
                        </m:sSup>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260916" y="424780"/>
                  <a:ext cx="4371838" cy="844014"/>
                </a:xfrm>
                <a:prstGeom prst="rect">
                  <a:avLst/>
                </a:prstGeom>
                <a:blipFill>
                  <a:blip r:embed="rId4"/>
                  <a:stretch>
                    <a:fillRect/>
                  </a:stretch>
                </a:blipFill>
              </p:spPr>
              <p:txBody>
                <a:bodyPr/>
                <a:lstStyle/>
                <a:p>
                  <a:r>
                    <a:rPr lang="en-US">
                      <a:noFill/>
                    </a:rPr>
                    <a:t> </a:t>
                  </a:r>
                </a:p>
              </p:txBody>
            </p:sp>
          </mc:Fallback>
        </mc:AlternateContent>
      </p:grpSp>
      <p:grpSp>
        <p:nvGrpSpPr>
          <p:cNvPr id="8" name="Group 7"/>
          <p:cNvGrpSpPr/>
          <p:nvPr/>
        </p:nvGrpSpPr>
        <p:grpSpPr>
          <a:xfrm>
            <a:off x="480283" y="3845824"/>
            <a:ext cx="2895952" cy="971228"/>
            <a:chOff x="548710" y="3764358"/>
            <a:chExt cx="2895952" cy="971228"/>
          </a:xfrm>
        </p:grpSpPr>
        <p:sp>
          <p:nvSpPr>
            <p:cNvPr id="6" name="Rectangle 5"/>
            <p:cNvSpPr/>
            <p:nvPr/>
          </p:nvSpPr>
          <p:spPr>
            <a:xfrm>
              <a:off x="548710" y="3925278"/>
              <a:ext cx="655949" cy="400110"/>
            </a:xfrm>
            <a:prstGeom prst="rect">
              <a:avLst/>
            </a:prstGeom>
          </p:spPr>
          <p:txBody>
            <a:bodyPr wrap="none">
              <a:spAutoFit/>
            </a:bodyPr>
            <a:lstStyle/>
            <a:p>
              <a:r>
                <a:rPr lang="nl-NL" sz="2000" smtClean="0">
                  <a:ea typeface="Malgun Gothic" panose="020B0503020000020004" pitchFamily="34" charset="-127"/>
                  <a:cs typeface="Times New Roman" panose="02020603050405020304" pitchFamily="18" charset="0"/>
                </a:rPr>
                <a:t>Nên</a:t>
              </a:r>
              <a:endParaRPr lang="en-US"/>
            </a:p>
          </p:txBody>
        </p:sp>
        <mc:AlternateContent xmlns:mc="http://schemas.openxmlformats.org/markup-compatibility/2006" xmlns:a14="http://schemas.microsoft.com/office/drawing/2010/main">
          <mc:Choice Requires="a14">
            <p:sp>
              <p:nvSpPr>
                <p:cNvPr id="7" name="Rectangle 6"/>
                <p:cNvSpPr/>
                <p:nvPr/>
              </p:nvSpPr>
              <p:spPr>
                <a:xfrm>
                  <a:off x="1072474" y="3764358"/>
                  <a:ext cx="2372188" cy="9712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nl-NL" sz="2000" i="1">
                            <a:latin typeface="Cambria Math" panose="02040503050406030204" pitchFamily="18" charset="0"/>
                            <a:ea typeface="Malgun Gothic" panose="020B0503020000020004" pitchFamily="34" charset="-127"/>
                            <a:cs typeface="Times New Roman" panose="02020603050405020304" pitchFamily="18" charset="0"/>
                          </a:rPr>
                          <m:t>𝑀</m:t>
                        </m:r>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1−</m:t>
                            </m:r>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e>
                            </m:d>
                          </m:den>
                        </m:f>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2</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72474" y="3764358"/>
                  <a:ext cx="2372188" cy="971228"/>
                </a:xfrm>
                <a:prstGeom prst="rect">
                  <a:avLst/>
                </a:prstGeom>
                <a:blipFill>
                  <a:blip r:embed="rId5"/>
                  <a:stretch>
                    <a:fillRect/>
                  </a:stretch>
                </a:blipFill>
              </p:spPr>
              <p:txBody>
                <a:bodyPr/>
                <a:lstStyle/>
                <a:p>
                  <a:r>
                    <a:rPr lang="en-US">
                      <a:noFill/>
                    </a:rPr>
                    <a:t> </a:t>
                  </a:r>
                </a:p>
              </p:txBody>
            </p:sp>
          </mc:Fallback>
        </mc:AlternateContent>
      </p:grpSp>
      <p:grpSp>
        <p:nvGrpSpPr>
          <p:cNvPr id="14" name="Group 13"/>
          <p:cNvGrpSpPr/>
          <p:nvPr/>
        </p:nvGrpSpPr>
        <p:grpSpPr>
          <a:xfrm>
            <a:off x="480283" y="2246697"/>
            <a:ext cx="8211054" cy="1451105"/>
            <a:chOff x="530610" y="2042903"/>
            <a:chExt cx="8211054" cy="1451105"/>
          </a:xfrm>
        </p:grpSpPr>
        <mc:AlternateContent xmlns:mc="http://schemas.openxmlformats.org/markup-compatibility/2006" xmlns:a14="http://schemas.microsoft.com/office/drawing/2010/main">
          <mc:Choice Requires="a14">
            <p:sp>
              <p:nvSpPr>
                <p:cNvPr id="4" name="Rectangle 3"/>
                <p:cNvSpPr/>
                <p:nvPr/>
              </p:nvSpPr>
              <p:spPr>
                <a:xfrm>
                  <a:off x="530610" y="2081312"/>
                  <a:ext cx="8211054" cy="1227965"/>
                </a:xfrm>
                <a:prstGeom prst="rect">
                  <a:avLst/>
                </a:prstGeom>
              </p:spPr>
              <p:txBody>
                <a:bodyPr wrap="square">
                  <a:spAutoFit/>
                </a:bodyPr>
                <a:lstStyle/>
                <a:p>
                  <a:pPr algn="just">
                    <a:lnSpc>
                      <a:spcPct val="200000"/>
                    </a:lnSpc>
                    <a:spcAft>
                      <a:spcPts val="100"/>
                    </a:spcAft>
                  </a:pPr>
                  <a:r>
                    <a:rPr lang="nl-NL" sz="2000" smtClean="0">
                      <a:latin typeface="+mj-lt"/>
                      <a:ea typeface="Malgun Gothic" panose="020B0503020000020004" pitchFamily="34" charset="-127"/>
                      <a:cs typeface="Times New Roman" panose="02020603050405020304" pitchFamily="18" charset="0"/>
                    </a:rPr>
                    <a:t>Ta có dãy số                                            </a:t>
                  </a:r>
                  <a:r>
                    <a:rPr lang="nl-NL" sz="2000" smtClean="0">
                      <a:effectLst/>
                      <a:latin typeface="+mj-lt"/>
                      <a:ea typeface="Malgun Gothic" panose="020B0503020000020004" pitchFamily="34" charset="-127"/>
                      <a:cs typeface="Times New Roman" panose="02020603050405020304" pitchFamily="18" charset="0"/>
                    </a:rPr>
                    <a:t>là </a:t>
                  </a:r>
                  <a:r>
                    <a:rPr lang="nl-NL" sz="2000">
                      <a:effectLst/>
                      <a:latin typeface="+mj-lt"/>
                      <a:ea typeface="Malgun Gothic" panose="020B0503020000020004" pitchFamily="34" charset="-127"/>
                      <a:cs typeface="Times New Roman" panose="02020603050405020304" pitchFamily="18" charset="0"/>
                    </a:rPr>
                    <a:t>một cấp số nhân lùi vô hạn với số hạng đầu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nl-NL" sz="2000">
                      <a:effectLst/>
                      <a:latin typeface="+mj-lt"/>
                      <a:ea typeface="Malgun Gothic" panose="020B0503020000020004" pitchFamily="34" charset="-127"/>
                      <a:cs typeface="Times New Roman" panose="02020603050405020304" pitchFamily="18" charset="0"/>
                    </a:rPr>
                    <a:t> và công </a:t>
                  </a:r>
                  <a:r>
                    <a:rPr lang="nl-NL" sz="2000" smtClean="0">
                      <a:effectLst/>
                      <a:latin typeface="+mj-lt"/>
                      <a:ea typeface="Malgun Gothic" panose="020B0503020000020004" pitchFamily="34" charset="-127"/>
                      <a:cs typeface="Times New Roman" panose="02020603050405020304" pitchFamily="18" charset="0"/>
                    </a:rPr>
                    <a:t>bội</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0610" y="2081312"/>
                  <a:ext cx="8211054" cy="1227965"/>
                </a:xfrm>
                <a:prstGeom prst="rect">
                  <a:avLst/>
                </a:prstGeom>
                <a:blipFill>
                  <a:blip r:embed="rId6"/>
                  <a:stretch>
                    <a:fillRect l="-817" r="-742" b="-8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31779" y="2042903"/>
                  <a:ext cx="3361369" cy="8440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a:latin typeface="Cambria Math" panose="02040503050406030204" pitchFamily="18" charset="0"/>
                            <a:ea typeface="Malgun Gothic" panose="020B0503020000020004" pitchFamily="34" charset="-127"/>
                            <a:cs typeface="Times New Roman" panose="02020603050405020304" pitchFamily="18" charset="0"/>
                          </a:rPr>
                          <m:t>1; −</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latin typeface="Cambria Math" panose="02040503050406030204" pitchFamily="18" charset="0"/>
                                    <a:ea typeface="Malgun Gothic" panose="020B0503020000020004" pitchFamily="34" charset="-127"/>
                                    <a:cs typeface="Times New Roman" panose="02020603050405020304" pitchFamily="18" charset="0"/>
                                  </a:rPr>
                                  <m:t>2</m:t>
                                </m:r>
                              </m:e>
                              <m:sup>
                                <m:r>
                                  <a:rPr lang="nl-NL" sz="2000" i="1">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nl-NL" sz="2000" i="1">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nl-NL" sz="2000" i="1">
                                <a:latin typeface="Cambria Math" panose="02040503050406030204" pitchFamily="18" charset="0"/>
                                <a:ea typeface="Malgun Gothic" panose="020B0503020000020004" pitchFamily="34" charset="-127"/>
                                <a:cs typeface="Times New Roman" panose="02020603050405020304" pitchFamily="18" charset="0"/>
                              </a:rPr>
                              <m:t>𝑛</m:t>
                            </m:r>
                            <m:r>
                              <a:rPr lang="nl-NL" sz="2000" i="1">
                                <a:latin typeface="Cambria Math" panose="02040503050406030204" pitchFamily="18" charset="0"/>
                                <a:ea typeface="Malgun Gothic" panose="020B0503020000020004" pitchFamily="34" charset="-127"/>
                                <a:cs typeface="Times New Roman" panose="02020603050405020304" pitchFamily="18" charset="0"/>
                              </a:rPr>
                              <m:t>−1</m:t>
                            </m:r>
                          </m:sup>
                        </m:sSup>
                        <m:r>
                          <a:rPr lang="nl-NL" sz="2000" i="1">
                            <a:latin typeface="Cambria Math" panose="02040503050406030204" pitchFamily="18" charset="0"/>
                            <a:ea typeface="Malgun Gothic" panose="020B0503020000020004" pitchFamily="34" charset="-127"/>
                            <a:cs typeface="Times New Roman" panose="02020603050405020304" pitchFamily="18" charset="0"/>
                          </a:rPr>
                          <m:t>;.</m:t>
                        </m:r>
                        <m:r>
                          <a:rPr lang="en-US" sz="2000" i="1">
                            <a:latin typeface="Cambria Math" panose="02040503050406030204" pitchFamily="18" charset="0"/>
                            <a:ea typeface="Malgun Gothic" panose="020B0503020000020004" pitchFamily="34" charset="-127"/>
                            <a:cs typeface="Times New Roman" panose="02020603050405020304" pitchFamily="18" charset="0"/>
                          </a:rPr>
                          <m:t>.</m:t>
                        </m:r>
                        <m:r>
                          <a:rPr lang="nl-NL" sz="2000" i="1">
                            <a:latin typeface="Cambria Math" panose="02040503050406030204" pitchFamily="18" charset="0"/>
                            <a:ea typeface="Malgun Gothic" panose="020B0503020000020004" pitchFamily="34" charset="-127"/>
                            <a:cs typeface="Times New Roman" panose="02020603050405020304" pitchFamily="18" charset="0"/>
                          </a:rPr>
                          <m:t>. </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031779" y="2042903"/>
                  <a:ext cx="3361369" cy="8440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577842" y="2524575"/>
                  <a:ext cx="1113445" cy="969433"/>
                </a:xfrm>
                <a:prstGeom prst="rect">
                  <a:avLst/>
                </a:prstGeom>
              </p:spPr>
              <p:txBody>
                <a:bodyPr wrap="none">
                  <a:spAutoFit/>
                </a:bodyPr>
                <a:lstStyle/>
                <a:p>
                  <a:pPr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2000" i="1">
                            <a:latin typeface="Cambria Math" panose="02040503050406030204" pitchFamily="18" charset="0"/>
                            <a:ea typeface="Malgun Gothic" panose="020B0503020000020004" pitchFamily="34" charset="-127"/>
                            <a:cs typeface="Times New Roman" panose="02020603050405020304" pitchFamily="18" charset="0"/>
                          </a:rPr>
                          <m:t>𝑞</m:t>
                        </m:r>
                        <m:r>
                          <a:rPr lang="nl-NL"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latin typeface="Cambria Math" panose="02040503050406030204" pitchFamily="18" charset="0"/>
                                <a:ea typeface="Malgun Gothic" panose="020B0503020000020004" pitchFamily="34" charset="-127"/>
                                <a:cs typeface="Times New Roman" panose="02020603050405020304" pitchFamily="18" charset="0"/>
                              </a:rPr>
                              <m:t>2</m:t>
                            </m:r>
                          </m:den>
                        </m:f>
                      </m:oMath>
                    </m:oMathPara>
                  </a14:m>
                  <a:endParaRPr lang="en-US" sz="200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577842" y="2524575"/>
                  <a:ext cx="1113445" cy="96943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82746435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405311" y="1241604"/>
                <a:ext cx="4697041" cy="2862322"/>
              </a:xfrm>
              <a:prstGeom prst="rect">
                <a:avLst/>
              </a:prstGeom>
            </p:spPr>
            <p:txBody>
              <a:bodyPr wrap="square">
                <a:spAutoFit/>
              </a:bodyPr>
              <a:lstStyle/>
              <a:p>
                <a:pPr algn="just">
                  <a:lnSpc>
                    <a:spcPct val="150000"/>
                  </a:lnSpc>
                </a:pPr>
                <a:r>
                  <a:rPr lang="vi-VN" sz="2000" smtClean="0">
                    <a:latin typeface="+mn-lt"/>
                  </a:rPr>
                  <a:t>Giải thích vì sao nghịch lí Zénon </a:t>
                </a:r>
                <a:r>
                  <a:rPr lang="en-US" sz="2000" smtClean="0">
                    <a:latin typeface="+mn-lt"/>
                  </a:rPr>
                  <a:t>ở</a:t>
                </a:r>
                <a:r>
                  <a:rPr lang="vi-VN" sz="2000" smtClean="0">
                    <a:latin typeface="+mn-lt"/>
                  </a:rPr>
                  <a:t> phần mở đầu là </a:t>
                </a:r>
                <a:r>
                  <a:rPr lang="vi-VN" sz="2000">
                    <a:latin typeface="+mn-lt"/>
                  </a:rPr>
                  <a:t>không </a:t>
                </a:r>
                <a:r>
                  <a:rPr lang="vi-VN" sz="2000" smtClean="0">
                    <a:latin typeface="+mn-lt"/>
                  </a:rPr>
                  <a:t>đúng</a:t>
                </a:r>
                <a:r>
                  <a:rPr lang="en-US" sz="2000" smtClean="0">
                    <a:latin typeface="+mn-lt"/>
                  </a:rPr>
                  <a:t> trong trường hợp sau: Giả sử tốc độ chạy của Achilles là 100 km/h, còn tốc độ chạy của rùa là 1 km/h. Lúc xuất phát rùa ở điểm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1</m:t>
                        </m:r>
                      </m:sub>
                    </m:sSub>
                  </m:oMath>
                </a14:m>
                <a:r>
                  <a:rPr lang="en-US" sz="2000" smtClean="0">
                    <a:latin typeface="+mn-lt"/>
                  </a:rPr>
                  <a:t> cách Achilles 100 km. </a:t>
                </a:r>
                <a:endParaRPr lang="vi-VN" sz="200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405311" y="1241604"/>
                <a:ext cx="4697041" cy="2862322"/>
              </a:xfrm>
              <a:prstGeom prst="rect">
                <a:avLst/>
              </a:prstGeom>
              <a:blipFill>
                <a:blip r:embed="rId3"/>
                <a:stretch>
                  <a:fillRect l="-1297" r="-1297" b="-106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40719" y="4489704"/>
            <a:ext cx="759595" cy="551661"/>
          </a:xfrm>
          <a:prstGeom prst="rect">
            <a:avLst/>
          </a:prstGeom>
        </p:spPr>
      </p:pic>
      <p:sp>
        <p:nvSpPr>
          <p:cNvPr id="7" name="TextBox 6"/>
          <p:cNvSpPr txBox="1"/>
          <p:nvPr/>
        </p:nvSpPr>
        <p:spPr>
          <a:xfrm>
            <a:off x="3307201" y="290308"/>
            <a:ext cx="2521639" cy="669414"/>
          </a:xfrm>
          <a:prstGeom prst="rect">
            <a:avLst/>
          </a:prstGeom>
          <a:solidFill>
            <a:schemeClr val="bg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 TẬP </a:t>
            </a:r>
            <a:r>
              <a:rPr kumimoji="0" lang="en-US" sz="2500" b="1" i="0" u="none"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6</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5"/>
          <a:stretch>
            <a:fillRect/>
          </a:stretch>
        </p:blipFill>
        <p:spPr>
          <a:xfrm>
            <a:off x="5478709" y="1426955"/>
            <a:ext cx="3233732" cy="3213480"/>
          </a:xfrm>
          <a:prstGeom prst="rect">
            <a:avLst/>
          </a:prstGeom>
        </p:spPr>
      </p:pic>
    </p:spTree>
    <p:extLst>
      <p:ext uri="{BB962C8B-B14F-4D97-AF65-F5344CB8AC3E}">
        <p14:creationId xmlns:p14="http://schemas.microsoft.com/office/powerpoint/2010/main" val="2202541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19" name="Oval Callout 18"/>
          <p:cNvSpPr/>
          <p:nvPr/>
        </p:nvSpPr>
        <p:spPr>
          <a:xfrm>
            <a:off x="4103229" y="246188"/>
            <a:ext cx="956317" cy="448729"/>
          </a:xfrm>
          <a:prstGeom prst="wedgeEllipseCallout">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6" name="Picture 15"/>
          <p:cNvPicPr>
            <a:picLocks noChangeAspect="1"/>
          </p:cNvPicPr>
          <p:nvPr/>
        </p:nvPicPr>
        <p:blipFill>
          <a:blip r:embed="rId3"/>
          <a:stretch>
            <a:fillRect/>
          </a:stretch>
        </p:blipFill>
        <p:spPr>
          <a:xfrm>
            <a:off x="240719" y="4489704"/>
            <a:ext cx="759595" cy="55166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50881" y="873842"/>
                <a:ext cx="7461014" cy="3809954"/>
              </a:xfrm>
              <a:prstGeom prst="rect">
                <a:avLst/>
              </a:prstGeom>
            </p:spPr>
            <p:txBody>
              <a:bodyPr wrap="square">
                <a:spAutoFit/>
              </a:bodyPr>
              <a:lstStyle/>
              <a:p>
                <a:pPr algn="just">
                  <a:lnSpc>
                    <a:spcPct val="150000"/>
                  </a:lnSpc>
                  <a:spcBef>
                    <a:spcPts val="100"/>
                  </a:spcBef>
                  <a:spcAft>
                    <a:spcPts val="100"/>
                  </a:spcAft>
                </a:pPr>
                <a:r>
                  <a:rPr lang="nl-NL" sz="2000">
                    <a:latin typeface="+mn-lt"/>
                    <a:ea typeface="Malgun Gothic" panose="020B0503020000020004" pitchFamily="34" charset="-127"/>
                    <a:cs typeface="Times New Roman" panose="02020603050405020304" pitchFamily="18" charset="0"/>
                  </a:rPr>
                  <a:t>Thời gian Achilles chạy hết các quãng đường có độ dài 100 km, 1 km,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a:effectLst/>
                    <a:latin typeface="+mn-lt"/>
                    <a:ea typeface="Malgun Gothic" panose="020B0503020000020004" pitchFamily="34" charset="-127"/>
                    <a:cs typeface="Times New Roman" panose="02020603050405020304" pitchFamily="18" charset="0"/>
                  </a:rPr>
                  <a:t>km,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oMath>
                </a14:m>
                <a:r>
                  <a:rPr lang="nl-NL" sz="2000">
                    <a:effectLst/>
                    <a:latin typeface="+mn-lt"/>
                    <a:ea typeface="Malgun Gothic" panose="020B0503020000020004" pitchFamily="34" charset="-127"/>
                    <a:cs typeface="Times New Roman" panose="02020603050405020304" pitchFamily="18" charset="0"/>
                  </a:rPr>
                  <a:t> km,... lần lượt là 1h,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h</m:t>
                    </m:r>
                  </m:oMath>
                </a14:m>
                <a:r>
                  <a:rPr lang="nl-NL" sz="2000">
                    <a:effectLst/>
                    <a:latin typeface="+mn-lt"/>
                    <a:ea typeface="Malgun Gothic" panose="020B0503020000020004" pitchFamily="34" charset="-127"/>
                    <a:cs typeface="Times New Roman" panose="02020603050405020304" pitchFamily="18" charset="0"/>
                  </a:rPr>
                  <a:t>,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h</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3</m:t>
                            </m:r>
                          </m:sup>
                        </m:sSup>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h</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n-lt"/>
                    <a:ea typeface="Malgun Gothic" panose="020B0503020000020004" pitchFamily="34" charset="-127"/>
                    <a:cs typeface="Times New Roman" panose="02020603050405020304" pitchFamily="18" charset="0"/>
                  </a:rPr>
                  <a:t>Vậy thời gian đi hết quãng đường trên là </a:t>
                </a:r>
                <a:endParaRPr lang="en-US" sz="2000">
                  <a:latin typeface="+mn-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14:m>
                  <m:oMath xmlns:m="http://schemas.openxmlformats.org/officeDocument/2006/math">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𝑇</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n-lt"/>
                    <a:ea typeface="Malgun Gothic" panose="020B0503020000020004" pitchFamily="34" charset="-127"/>
                    <a:cs typeface="Times New Roman" panose="02020603050405020304" pitchFamily="18" charset="0"/>
                  </a:rPr>
                  <a:t>Ta có </a:t>
                </a:r>
                <a14:m>
                  <m:oMath xmlns:m="http://schemas.openxmlformats.org/officeDocument/2006/math">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𝑡</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𝑇</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99</m:t>
                            </m:r>
                          </m:den>
                        </m:f>
                        <m:d>
                          <m:d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99</m:t>
                            </m:r>
                          </m:den>
                        </m:f>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 </m:t>
                    </m:r>
                  </m:oMath>
                </a14:m>
                <a:endParaRPr lang="en-US" sz="20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n-lt"/>
                    <a:ea typeface="Malgun Gothic" panose="020B0503020000020004" pitchFamily="34" charset="-127"/>
                    <a:cs typeface="Times New Roman" panose="02020603050405020304" pitchFamily="18" charset="0"/>
                  </a:rPr>
                  <a:t>Vậy Archilles đuổi kịp rùa sau </a:t>
                </a:r>
                <a14:m>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100</m:t>
                        </m:r>
                      </m:num>
                      <m:den>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99</m:t>
                        </m:r>
                      </m:den>
                    </m:f>
                  </m:oMath>
                </a14:m>
                <a:r>
                  <a:rPr lang="nl-NL" sz="2000" smtClean="0">
                    <a:effectLst/>
                    <a:latin typeface="+mn-lt"/>
                    <a:ea typeface="Malgun Gothic" panose="020B0503020000020004" pitchFamily="34" charset="-127"/>
                    <a:cs typeface="Times New Roman" panose="02020603050405020304" pitchFamily="18" charset="0"/>
                  </a:rPr>
                  <a:t> giờ</a:t>
                </a:r>
                <a:r>
                  <a:rPr lang="nl-NL" sz="2000">
                    <a:effectLst/>
                    <a:latin typeface="+mn-lt"/>
                    <a:ea typeface="Malgun Gothic" panose="020B0503020000020004" pitchFamily="34" charset="-127"/>
                    <a:cs typeface="Times New Roman" panose="02020603050405020304" pitchFamily="18" charset="0"/>
                  </a:rPr>
                  <a:t>.</a:t>
                </a:r>
                <a:endParaRPr lang="en-US"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50881" y="873842"/>
                <a:ext cx="7461014" cy="3809954"/>
              </a:xfrm>
              <a:prstGeom prst="rect">
                <a:avLst/>
              </a:prstGeom>
              <a:blipFill>
                <a:blip r:embed="rId4"/>
                <a:stretch>
                  <a:fillRect l="-899" r="-899"/>
                </a:stretch>
              </a:blipFill>
            </p:spPr>
            <p:txBody>
              <a:bodyPr/>
              <a:lstStyle/>
              <a:p>
                <a:r>
                  <a:rPr lang="en-US">
                    <a:noFill/>
                  </a:rPr>
                  <a:t> </a:t>
                </a:r>
              </a:p>
            </p:txBody>
          </p:sp>
        </mc:Fallback>
      </mc:AlternateContent>
    </p:spTree>
    <p:extLst>
      <p:ext uri="{BB962C8B-B14F-4D97-AF65-F5344CB8AC3E}">
        <p14:creationId xmlns:p14="http://schemas.microsoft.com/office/powerpoint/2010/main" val="427068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barn(inVertical)">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3879599" y="861748"/>
            <a:ext cx="1383925" cy="1373038"/>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4" name="Google Shape;304;p26"/>
          <p:cNvSpPr txBox="1">
            <a:spLocks noGrp="1"/>
          </p:cNvSpPr>
          <p:nvPr>
            <p:ph type="title" idx="2"/>
          </p:nvPr>
        </p:nvSpPr>
        <p:spPr>
          <a:xfrm>
            <a:off x="3907278" y="980104"/>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smtClean="0">
                <a:latin typeface="+mn-lt"/>
              </a:rPr>
              <a:t>04</a:t>
            </a:r>
            <a:endParaRPr sz="4800">
              <a:latin typeface="+mn-lt"/>
            </a:endParaRPr>
          </a:p>
        </p:txBody>
      </p:sp>
      <p:sp>
        <p:nvSpPr>
          <p:cNvPr id="305" name="Google Shape;305;p26"/>
          <p:cNvSpPr txBox="1">
            <a:spLocks noGrp="1"/>
          </p:cNvSpPr>
          <p:nvPr>
            <p:ph type="title"/>
          </p:nvPr>
        </p:nvSpPr>
        <p:spPr>
          <a:xfrm>
            <a:off x="1707650" y="2375504"/>
            <a:ext cx="5802027" cy="1734900"/>
          </a:xfrm>
          <a:prstGeom prst="rect">
            <a:avLst/>
          </a:prstGeom>
        </p:spPr>
        <p:txBody>
          <a:bodyPr spcFirstLastPara="1" wrap="square" lIns="91425" tIns="91425" rIns="91425" bIns="91425" anchor="t" anchorCtr="0">
            <a:noAutofit/>
          </a:bodyPr>
          <a:lstStyle/>
          <a:p>
            <a:pPr lvl="0">
              <a:lnSpc>
                <a:spcPct val="150000"/>
              </a:lnSpc>
            </a:pPr>
            <a:r>
              <a:rPr lang="en-US" sz="4300" smtClean="0">
                <a:latin typeface="+mn-lt"/>
              </a:rPr>
              <a:t>GIỚI HẠN VÔ CỰC</a:t>
            </a:r>
            <a:endParaRPr sz="4300">
              <a:latin typeface="+mn-lt"/>
            </a:endParaRPr>
          </a:p>
        </p:txBody>
      </p:sp>
      <p:grpSp>
        <p:nvGrpSpPr>
          <p:cNvPr id="312" name="Google Shape;312;p26"/>
          <p:cNvGrpSpPr/>
          <p:nvPr/>
        </p:nvGrpSpPr>
        <p:grpSpPr>
          <a:xfrm rot="-1800001">
            <a:off x="-1707" y="412795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1297587" y="86174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395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sp>
        <p:nvSpPr>
          <p:cNvPr id="11" name="Google Shape;2829;p39"/>
          <p:cNvSpPr/>
          <p:nvPr/>
        </p:nvSpPr>
        <p:spPr>
          <a:xfrm>
            <a:off x="196836" y="204423"/>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363636"/>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363636"/>
                </a:solidFill>
                <a:effectLst/>
                <a:uLnTx/>
                <a:uFillTx/>
                <a:latin typeface="Arial"/>
                <a:ea typeface="Bad Script"/>
                <a:cs typeface="Bad Script"/>
                <a:sym typeface="Bad Script"/>
              </a:rPr>
              <a:t>Đ5</a:t>
            </a:r>
            <a:endParaRPr kumimoji="0" sz="2000" b="1" i="0" u="none" strike="noStrike" kern="0" cap="none" spc="0" normalizeH="0" baseline="0" noProof="0">
              <a:ln>
                <a:noFill/>
              </a:ln>
              <a:solidFill>
                <a:srgbClr val="363636"/>
              </a:solidFill>
              <a:effectLst/>
              <a:uLnTx/>
              <a:uFillTx/>
              <a:latin typeface="Arial"/>
              <a:ea typeface="Bad Script"/>
              <a:cs typeface="Bad Script"/>
              <a:sym typeface="Bad Script"/>
            </a:endParaRPr>
          </a:p>
        </p:txBody>
      </p:sp>
      <p:grpSp>
        <p:nvGrpSpPr>
          <p:cNvPr id="20" name="Google Shape;424;p35"/>
          <p:cNvGrpSpPr/>
          <p:nvPr/>
        </p:nvGrpSpPr>
        <p:grpSpPr>
          <a:xfrm rot="-899976">
            <a:off x="8389050" y="1544674"/>
            <a:ext cx="931559" cy="1031317"/>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219257" y="2973743"/>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Rectangle 40"/>
          <p:cNvSpPr/>
          <p:nvPr/>
        </p:nvSpPr>
        <p:spPr>
          <a:xfrm>
            <a:off x="3786901" y="1294191"/>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189AE2">
                    <a:lumMod val="50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189AE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86760" y="166664"/>
                <a:ext cx="8780332" cy="1015663"/>
              </a:xfrm>
              <a:prstGeom prst="rect">
                <a:avLst/>
              </a:prstGeom>
            </p:spPr>
            <p:txBody>
              <a:bodyPr wrap="square">
                <a:spAutoFit/>
              </a:bodyPr>
              <a:lstStyle/>
              <a:p>
                <a:pPr lvl="0" algn="just">
                  <a:lnSpc>
                    <a:spcPct val="150000"/>
                  </a:lnSpc>
                </a:pPr>
                <a:r>
                  <a:rPr lang="en-US" sz="2000" smtClean="0">
                    <a:latin typeface="Arial" panose="020B0604020202020204" pitchFamily="34" charset="0"/>
                  </a:rPr>
                  <a:t>              Xét dãy số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en-US" sz="2000" smtClean="0">
                    <a:latin typeface="Arial" panose="020B0604020202020204" pitchFamily="34" charset="0"/>
                  </a:rPr>
                  <a:t> với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r>
                      <a:rPr lang="en-US" sz="2000" b="0" i="1" smtClean="0">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2000" b="0" i="1" smtClean="0">
                            <a:latin typeface="Cambria Math" panose="02040503050406030204" pitchFamily="18" charset="0"/>
                            <a:ea typeface="Dotum" panose="020B0600000101010101" pitchFamily="34" charset="-127"/>
                            <a:cs typeface="Times New Roman" panose="02020603050405020304" pitchFamily="18" charset="0"/>
                          </a:rPr>
                          <m:t>𝑛</m:t>
                        </m:r>
                      </m:e>
                      <m:sup>
                        <m:r>
                          <a:rPr lang="en-US" sz="2000" b="0" i="1" smtClean="0">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2000" smtClean="0">
                    <a:latin typeface="Arial" panose="020B0604020202020204" pitchFamily="34" charset="0"/>
                  </a:rPr>
                  <a:t> và cho biết giá trị của </a:t>
                </a:r>
                <a14:m>
                  <m:oMath xmlns:m="http://schemas.openxmlformats.org/officeDocument/2006/math">
                    <m:sSub>
                      <m:sSubPr>
                        <m:ctrlPr>
                          <a:rPr lang="en-US" sz="2000" i="1">
                            <a:latin typeface="Cambria Math" panose="02040503050406030204" pitchFamily="18" charset="0"/>
                            <a:ea typeface="Dotum" panose="020B0600000101010101" pitchFamily="34" charset="-127"/>
                          </a:rPr>
                        </m:ctrlPr>
                      </m:sSubPr>
                      <m:e>
                        <m:r>
                          <a:rPr lang="vi-VN" sz="2000" i="1">
                            <a:latin typeface="Cambria Math" panose="02040503050406030204" pitchFamily="18" charset="0"/>
                            <a:ea typeface="Dotum" panose="020B0600000101010101" pitchFamily="34" charset="-127"/>
                            <a:cs typeface="Times New Roman" panose="02020603050405020304" pitchFamily="18" charset="0"/>
                          </a:rPr>
                          <m:t>𝑢</m:t>
                        </m:r>
                      </m:e>
                      <m:sub>
                        <m:r>
                          <a:rPr lang="vi-VN" sz="2000" i="1">
                            <a:latin typeface="Cambria Math" panose="02040503050406030204" pitchFamily="18" charset="0"/>
                            <a:ea typeface="Dotum" panose="020B0600000101010101" pitchFamily="34" charset="-127"/>
                            <a:cs typeface="Times New Roman" panose="02020603050405020304" pitchFamily="18" charset="0"/>
                          </a:rPr>
                          <m:t>𝑛</m:t>
                        </m:r>
                      </m:sub>
                    </m:sSub>
                  </m:oMath>
                </a14:m>
                <a:r>
                  <a:rPr lang="en-US" sz="2000" smtClean="0">
                    <a:latin typeface="Arial" panose="020B0604020202020204" pitchFamily="34" charset="0"/>
                  </a:rPr>
                  <a:t> có thể lớn hơn một số dương bất kì được hay không kể từ một số hạng nào đó trở đi. </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186760" y="166664"/>
                <a:ext cx="8780332" cy="1015663"/>
              </a:xfrm>
              <a:prstGeom prst="rect">
                <a:avLst/>
              </a:prstGeom>
              <a:blipFill>
                <a:blip r:embed="rId3"/>
                <a:stretch>
                  <a:fillRect l="-764" r="-694"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6836" y="1821139"/>
                <a:ext cx="8100626" cy="1062342"/>
              </a:xfrm>
              <a:prstGeom prst="rect">
                <a:avLst/>
              </a:prstGeom>
            </p:spPr>
            <p:txBody>
              <a:bodyPr wrap="square">
                <a:spAutoFit/>
              </a:bodyPr>
              <a:lstStyle/>
              <a:p>
                <a:pPr algn="just">
                  <a:lnSpc>
                    <a:spcPct val="150000"/>
                  </a:lnSpc>
                  <a:spcBef>
                    <a:spcPts val="100"/>
                  </a:spcBef>
                  <a:spcAft>
                    <a:spcPts val="100"/>
                  </a:spcAft>
                </a:pPr>
                <a:r>
                  <a:rPr lang="nl-NL" sz="2000">
                    <a:latin typeface="+mj-lt"/>
                    <a:ea typeface="Malgun Gothic" panose="020B0503020000020004" pitchFamily="34" charset="-127"/>
                    <a:cs typeface="Times New Roman" panose="02020603050405020304" pitchFamily="18" charset="0"/>
                  </a:rPr>
                  <a:t>Ta có: khi </a:t>
                </a:r>
                <a14:m>
                  <m:oMath xmlns:m="http://schemas.openxmlformats.org/officeDocument/2006/math">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a:effectLst/>
                    <a:latin typeface="+mj-lt"/>
                    <a:ea typeface="Malgun Gothic" panose="020B0503020000020004"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2000">
                    <a:effectLst/>
                    <a:latin typeface="+mj-lt"/>
                    <a:ea typeface="Malgun Gothic" panose="020B0503020000020004" pitchFamily="34" charset="-127"/>
                    <a:cs typeface="Times New Roman" panose="02020603050405020304" pitchFamily="18" charset="0"/>
                  </a:rPr>
                  <a:t>Khi đó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nl-NL" sz="2000">
                    <a:effectLst/>
                    <a:latin typeface="+mj-lt"/>
                    <a:ea typeface="Malgun Gothic" panose="020B0503020000020004" pitchFamily="34" charset="-127"/>
                    <a:cs typeface="Times New Roman" panose="02020603050405020304" pitchFamily="18" charset="0"/>
                  </a:rPr>
                  <a:t> có thể lớn tùy ý kể từ một số hạng nào đó trở đi.</a:t>
                </a:r>
                <a:endParaRPr lang="en-US" sz="2000">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6836" y="1821139"/>
                <a:ext cx="8100626" cy="1062342"/>
              </a:xfrm>
              <a:prstGeom prst="rect">
                <a:avLst/>
              </a:prstGeom>
              <a:blipFill>
                <a:blip r:embed="rId4"/>
                <a:stretch>
                  <a:fillRect l="-752" b="-40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400862" y="3304376"/>
                <a:ext cx="8334842" cy="1484141"/>
              </a:xfrm>
              <a:prstGeom prst="rect">
                <a:avLst/>
              </a:prstGeom>
              <a:solidFill>
                <a:srgbClr val="FFEDB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pPr>
                <a:r>
                  <a:rPr lang="en-US" sz="2000" b="1" i="1" smtClean="0">
                    <a:solidFill>
                      <a:schemeClr val="bg1">
                        <a:lumMod val="50000"/>
                      </a:schemeClr>
                    </a:solidFill>
                  </a:rPr>
                  <a:t>Ta thấy </a:t>
                </a:r>
                <a14:m>
                  <m:oMath xmlns:m="http://schemas.openxmlformats.org/officeDocument/2006/math">
                    <m:sSub>
                      <m:sSubPr>
                        <m:ctrlPr>
                          <a:rPr lang="en-US" sz="2000" b="1" i="1">
                            <a:solidFill>
                              <a:schemeClr val="bg1">
                                <a:lumMod val="50000"/>
                              </a:schemeClr>
                            </a:solidFill>
                            <a:latin typeface="Cambria Math" panose="02040503050406030204" pitchFamily="18" charset="0"/>
                            <a:ea typeface="Dotum" panose="020B0600000101010101" pitchFamily="34" charset="-127"/>
                          </a:rPr>
                        </m:ctrlPr>
                      </m:sSubPr>
                      <m:e>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𝒖</m:t>
                        </m:r>
                      </m:e>
                      <m: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𝒏</m:t>
                        </m:r>
                      </m:sub>
                    </m:sSub>
                  </m:oMath>
                </a14:m>
                <a:r>
                  <a:rPr lang="en-US" sz="2000" b="1" i="1" smtClean="0">
                    <a:solidFill>
                      <a:schemeClr val="bg1">
                        <a:lumMod val="50000"/>
                      </a:schemeClr>
                    </a:solidFill>
                  </a:rPr>
                  <a:t> có thể lớn hơn một số dương bất kì kể từ một số hạng nào đó trở đi. Ta nói dãy </a:t>
                </a:r>
                <a14:m>
                  <m:oMath xmlns:m="http://schemas.openxmlformats.org/officeDocument/2006/math">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2000" b="1" i="1">
                            <a:solidFill>
                              <a:schemeClr val="bg1">
                                <a:lumMod val="50000"/>
                              </a:schemeClr>
                            </a:solidFill>
                            <a:latin typeface="Cambria Math" panose="02040503050406030204" pitchFamily="18" charset="0"/>
                            <a:ea typeface="Dotum" panose="020B0600000101010101" pitchFamily="34" charset="-127"/>
                          </a:rPr>
                        </m:ctrlPr>
                      </m:sSubPr>
                      <m:e>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𝒖</m:t>
                        </m:r>
                      </m:e>
                      <m: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𝒏</m:t>
                        </m:r>
                      </m:sub>
                    </m:sSub>
                    <m:r>
                      <a:rPr lang="vi-VN" sz="2000" b="1" i="1">
                        <a:solidFill>
                          <a:schemeClr val="bg1">
                            <a:lumMod val="50000"/>
                          </a:schemeClr>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2000" b="1">
                    <a:solidFill>
                      <a:schemeClr val="bg1">
                        <a:lumMod val="50000"/>
                      </a:schemeClr>
                    </a:solidFill>
                  </a:rPr>
                  <a:t> </a:t>
                </a:r>
                <a:r>
                  <a:rPr lang="en-US" sz="2000" b="1" i="1" smtClean="0">
                    <a:solidFill>
                      <a:schemeClr val="bg1">
                        <a:lumMod val="50000"/>
                      </a:schemeClr>
                    </a:solidFill>
                  </a:rPr>
                  <a:t>có giới hạn </a:t>
                </a:r>
                <a14:m>
                  <m:oMath xmlns:m="http://schemas.openxmlformats.org/officeDocument/2006/math">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r>
                      <a:rPr lang="nl-NL" sz="2000" b="1" i="1">
                        <a:solidFill>
                          <a:schemeClr val="bg1">
                            <a:lumMod val="50000"/>
                          </a:schemeClr>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b="1" i="1" smtClean="0">
                    <a:solidFill>
                      <a:schemeClr val="bg1">
                        <a:lumMod val="50000"/>
                      </a:schemeClr>
                    </a:solidFill>
                  </a:rPr>
                  <a:t> khi </a:t>
                </a:r>
                <a14:m>
                  <m:oMath xmlns:m="http://schemas.openxmlformats.org/officeDocument/2006/math">
                    <m:r>
                      <a:rPr lang="en-US" sz="2000" b="1" i="1" smtClean="0">
                        <a:solidFill>
                          <a:schemeClr val="bg1">
                            <a:lumMod val="50000"/>
                          </a:schemeClr>
                        </a:solidFill>
                        <a:latin typeface="Cambria Math" panose="02040503050406030204" pitchFamily="18" charset="0"/>
                      </a:rPr>
                      <m:t>𝒏</m:t>
                    </m:r>
                  </m:oMath>
                </a14:m>
                <a:r>
                  <a:rPr lang="en-US" sz="2000" b="1" i="1" smtClean="0">
                    <a:solidFill>
                      <a:schemeClr val="bg1">
                        <a:lumMod val="50000"/>
                      </a:schemeClr>
                    </a:solidFill>
                  </a:rPr>
                  <a:t> dần tới dương vô cực.</a:t>
                </a:r>
                <a:endParaRPr lang="en-US" sz="2000" b="1" i="1">
                  <a:solidFill>
                    <a:schemeClr val="bg1">
                      <a:lumMod val="50000"/>
                    </a:schemeClr>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400862" y="3304376"/>
                <a:ext cx="8334842" cy="1484141"/>
              </a:xfrm>
              <a:prstGeom prst="rect">
                <a:avLst/>
              </a:prstGeom>
              <a:blipFill>
                <a:blip r:embed="rId5"/>
                <a:stretch>
                  <a:fillRect r="-347"/>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39092106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strips(downLeft)">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1" grpId="0"/>
      <p:bldP spid="2" grpId="0"/>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720100" y="-132300"/>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186535" y="191469"/>
            <a:ext cx="247054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noProof="0" smtClean="0">
                <a:solidFill>
                  <a:srgbClr val="C00000"/>
                </a:solidFill>
                <a:latin typeface="Arial" panose="020B0604020202020204" pitchFamily="34" charset="0"/>
                <a:ea typeface="+mn-ea"/>
                <a:cs typeface="Arial" panose="020B0604020202020204" pitchFamily="34" charset="0"/>
              </a:rPr>
              <a:t>ĐỊNH NGHĨA</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186535" y="923544"/>
            <a:ext cx="8782523" cy="4041648"/>
            <a:chOff x="159103" y="694186"/>
            <a:chExt cx="8782523" cy="4353302"/>
          </a:xfrm>
        </p:grpSpPr>
        <p:grpSp>
          <p:nvGrpSpPr>
            <p:cNvPr id="4" name="Group 3"/>
            <p:cNvGrpSpPr/>
            <p:nvPr/>
          </p:nvGrpSpPr>
          <p:grpSpPr>
            <a:xfrm>
              <a:off x="159103" y="694186"/>
              <a:ext cx="8782523" cy="4353302"/>
              <a:chOff x="1329707" y="1322093"/>
              <a:chExt cx="3423939" cy="4169444"/>
            </a:xfrm>
          </p:grpSpPr>
          <p:sp>
            <p:nvSpPr>
              <p:cNvPr id="388" name="Google Shape;388;p32"/>
              <p:cNvSpPr/>
              <p:nvPr/>
            </p:nvSpPr>
            <p:spPr>
              <a:xfrm>
                <a:off x="1388846" y="1369267"/>
                <a:ext cx="3364800" cy="4122270"/>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3"/>
                <a:ext cx="3364800" cy="3992594"/>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377062" y="779238"/>
                  <a:ext cx="8219478" cy="3881821"/>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2000" smtClean="0">
                      <a:latin typeface="+mn-lt"/>
                      <a:ea typeface="Calibri" panose="020F0502020204030204" pitchFamily="34" charset="0"/>
                      <a:cs typeface="Times New Roman" panose="02020603050405020304" pitchFamily="18" charset="0"/>
                    </a:rPr>
                    <a:t>Ta </a:t>
                  </a:r>
                  <a:r>
                    <a:rPr lang="nl-NL" sz="2000">
                      <a:latin typeface="+mn-lt"/>
                      <a:ea typeface="Calibri" panose="020F0502020204030204" pitchFamily="34" charset="0"/>
                      <a:cs typeface="Times New Roman" panose="02020603050405020304" pitchFamily="18" charset="0"/>
                    </a:rPr>
                    <a:t>nói dãy số </a:t>
                  </a:r>
                  <a14:m>
                    <m:oMath xmlns:m="http://schemas.openxmlformats.org/officeDocument/2006/math">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nl-NL" sz="2000">
                      <a:effectLst/>
                      <a:latin typeface="+mn-lt"/>
                      <a:ea typeface="Malgun Gothic" panose="020B0503020000020004" pitchFamily="34" charset="-127"/>
                      <a:cs typeface="Times New Roman" panose="02020603050405020304" pitchFamily="18" charset="0"/>
                    </a:rPr>
                    <a:t> có giới hạn là </a:t>
                  </a:r>
                  <a14:m>
                    <m:oMath xmlns:m="http://schemas.openxmlformats.org/officeDocument/2006/math">
                      <m:r>
                        <a:rPr lang="nl-NL"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000">
                      <a:effectLst/>
                      <a:latin typeface="+mn-lt"/>
                      <a:ea typeface="Malgun Gothic" panose="020B0503020000020004" pitchFamily="34" charset="-127"/>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nl-NL" sz="2000" smtClean="0">
                      <a:effectLst/>
                      <a:latin typeface="+mn-lt"/>
                      <a:ea typeface="Malgun Gothic" panose="020B0503020000020004" pitchFamily="34" charset="-127"/>
                      <a:cs typeface="Times New Roman" panose="02020603050405020304" pitchFamily="18" charset="0"/>
                    </a:rPr>
                    <a:t> dần tới dương vô cực, nếu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nl-NL" sz="2000">
                      <a:effectLst/>
                      <a:latin typeface="+mn-lt"/>
                      <a:ea typeface="Malgun Gothic" panose="020B0503020000020004" pitchFamily="34" charset="-127"/>
                      <a:cs typeface="Times New Roman" panose="02020603050405020304" pitchFamily="18" charset="0"/>
                    </a:rPr>
                    <a:t> </a:t>
                  </a:r>
                  <a:r>
                    <a:rPr lang="nl-NL" sz="2000" smtClean="0">
                      <a:effectLst/>
                      <a:latin typeface="+mn-lt"/>
                      <a:ea typeface="Malgun Gothic" panose="020B0503020000020004" pitchFamily="34" charset="-127"/>
                      <a:cs typeface="Times New Roman" panose="02020603050405020304" pitchFamily="18" charset="0"/>
                    </a:rPr>
                    <a:t>có thể lớn </a:t>
                  </a:r>
                  <a:r>
                    <a:rPr lang="nl-NL" sz="2000">
                      <a:effectLst/>
                      <a:latin typeface="+mn-lt"/>
                      <a:ea typeface="Malgun Gothic" panose="020B0503020000020004" pitchFamily="34" charset="-127"/>
                      <a:cs typeface="Times New Roman" panose="02020603050405020304" pitchFamily="18" charset="0"/>
                    </a:rPr>
                    <a:t>hơn một số dương bất kì, kể từ </a:t>
                  </a:r>
                  <a:r>
                    <a:rPr lang="nl-NL" sz="2000">
                      <a:effectLst/>
                      <a:latin typeface="+mn-lt"/>
                      <a:ea typeface="Calibri" panose="020F0502020204030204" pitchFamily="34" charset="0"/>
                      <a:cs typeface="Times New Roman" panose="02020603050405020304" pitchFamily="18" charset="0"/>
                    </a:rPr>
                    <a:t>một số hạng nào đó trở đi.</a:t>
                  </a:r>
                  <a:endParaRPr lang="en-US" sz="2000">
                    <a:effectLst/>
                    <a:latin typeface="+mn-lt"/>
                    <a:ea typeface="Calibri" panose="020F0502020204030204" pitchFamily="34" charset="0"/>
                    <a:cs typeface="Times New Roman" panose="02020603050405020304" pitchFamily="18" charset="0"/>
                  </a:endParaRPr>
                </a:p>
                <a:p>
                  <a:pPr algn="ctr">
                    <a:lnSpc>
                      <a:spcPct val="150000"/>
                    </a:lnSpc>
                  </a:pPr>
                  <a:r>
                    <a:rPr lang="en-US" sz="2000">
                      <a:latin typeface="+mn-lt"/>
                      <a:ea typeface="Calibri" panose="020F0502020204030204" pitchFamily="34" charset="0"/>
                      <a:cs typeface="Times New Roman" panose="02020603050405020304" pitchFamily="18" charset="0"/>
                    </a:rPr>
                    <a:t> </a:t>
                  </a:r>
                  <a:r>
                    <a:rPr lang="en-US" sz="2000" smtClean="0">
                      <a:latin typeface="+mn-lt"/>
                      <a:ea typeface="Calibri" panose="020F0502020204030204" pitchFamily="34" charset="0"/>
                      <a:cs typeface="Times New Roman" panose="02020603050405020304" pitchFamily="18" charset="0"/>
                    </a:rPr>
                    <a:t>    </a:t>
                  </a:r>
                  <a:r>
                    <a:rPr lang="en-US" sz="2000" smtClean="0">
                      <a:effectLst/>
                      <a:latin typeface="+mn-lt"/>
                      <a:ea typeface="Calibri" panose="020F0502020204030204" pitchFamily="34" charset="0"/>
                      <a:cs typeface="Times New Roman" panose="02020603050405020304" pitchFamily="18" charset="0"/>
                    </a:rPr>
                    <a:t>Kí hiệu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latin typeface="Cambria Math" panose="02040503050406030204" pitchFamily="18" charset="0"/>
                                  <a:ea typeface="Dotum" panose="020B0600000101010101" pitchFamily="34" charset="-127"/>
                                </a:rPr>
                              </m:ctrlPr>
                            </m:limLowPr>
                            <m:e>
                              <m:r>
                                <a:rPr lang="vi-VN" sz="2000" i="1">
                                  <a:latin typeface="Cambria Math" panose="02040503050406030204" pitchFamily="18" charset="0"/>
                                  <a:ea typeface="Dotum" panose="020B0600000101010101" pitchFamily="34" charset="-127"/>
                                </a:rPr>
                                <m:t>𝑙𝑖𝑚</m:t>
                              </m:r>
                            </m:e>
                            <m:lim>
                              <m:r>
                                <a:rPr lang="vi-VN" sz="2000" i="1">
                                  <a:latin typeface="Cambria Math" panose="02040503050406030204" pitchFamily="18" charset="0"/>
                                  <a:ea typeface="Dotum" panose="020B0600000101010101" pitchFamily="34" charset="-127"/>
                                </a:rPr>
                                <m:t>𝑛</m:t>
                              </m:r>
                              <m:r>
                                <a:rPr lang="vi-VN" sz="2000" i="1">
                                  <a:latin typeface="Cambria Math" panose="02040503050406030204" pitchFamily="18" charset="0"/>
                                  <a:ea typeface="Dotum" panose="020B0600000101010101" pitchFamily="34" charset="-127"/>
                                </a:rPr>
                                <m:t>→+∞</m:t>
                              </m:r>
                            </m:lim>
                          </m:limLow>
                        </m:fName>
                        <m:e>
                          <m:sSub>
                            <m:sSubPr>
                              <m:ctrlPr>
                                <a:rPr lang="en-US" sz="2000" i="1">
                                  <a:latin typeface="Cambria Math" panose="02040503050406030204" pitchFamily="18" charset="0"/>
                                  <a:ea typeface="Dotum" panose="020B0600000101010101" pitchFamily="34" charset="-127"/>
                                </a:rPr>
                              </m:ctrlPr>
                            </m:sSubPr>
                            <m:e>
                              <m:r>
                                <a:rPr lang="en-US" sz="2000" b="0" i="1" smtClean="0">
                                  <a:latin typeface="Cambria Math" panose="02040503050406030204" pitchFamily="18" charset="0"/>
                                  <a:ea typeface="Dotum" panose="020B0600000101010101" pitchFamily="34" charset="-127"/>
                                </a:rPr>
                                <m:t>𝑢</m:t>
                              </m:r>
                            </m:e>
                            <m:sub>
                              <m:r>
                                <a:rPr lang="vi-VN" sz="2000" i="1">
                                  <a:latin typeface="Cambria Math" panose="02040503050406030204" pitchFamily="18" charset="0"/>
                                  <a:ea typeface="Dotum" panose="020B0600000101010101" pitchFamily="34" charset="-127"/>
                                </a:rPr>
                                <m:t>𝑛</m:t>
                              </m:r>
                            </m:sub>
                          </m:sSub>
                        </m:e>
                      </m:func>
                      <m:r>
                        <a:rPr lang="vi-VN" sz="2000" i="1">
                          <a:latin typeface="Cambria Math" panose="02040503050406030204" pitchFamily="18" charset="0"/>
                          <a:ea typeface="Dotum" panose="020B0600000101010101" pitchFamily="34" charset="-127"/>
                        </a:rPr>
                        <m:t>=+∞</m:t>
                      </m:r>
                    </m:oMath>
                  </a14:m>
                  <a:r>
                    <a:rPr lang="en-US" sz="2000" smtClean="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𝑙𝑖𝑚</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i="1">
                      <a:effectLst/>
                      <a:latin typeface="+mn-lt"/>
                      <a:ea typeface="Calibri" panose="020F0502020204030204" pitchFamily="34" charset="0"/>
                      <a:cs typeface="Times New Roman" panose="02020603050405020304" pitchFamily="18" charset="0"/>
                    </a:rPr>
                    <a:t> </a:t>
                  </a:r>
                  <a:r>
                    <a:rPr lang="en-US" sz="2000">
                      <a:effectLst/>
                      <a:latin typeface="+mn-lt"/>
                      <a:ea typeface="Calibri" panose="020F0502020204030204" pitchFamily="34" charset="0"/>
                      <a:cs typeface="Times New Roman" panose="02020603050405020304" pitchFamily="18" charset="0"/>
                    </a:rPr>
                    <a:t>hay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a:t>
                  </a:r>
                </a:p>
                <a:p>
                  <a:pPr marL="285750" indent="-285750" algn="just">
                    <a:lnSpc>
                      <a:spcPct val="150000"/>
                    </a:lnSpc>
                    <a:buFont typeface="Wingdings" panose="05000000000000000000" pitchFamily="2" charset="2"/>
                    <a:buChar char="§"/>
                  </a:pPr>
                  <a:r>
                    <a:rPr lang="en-US" sz="2000" smtClean="0">
                      <a:effectLst/>
                      <a:latin typeface="+mn-lt"/>
                      <a:ea typeface="Calibri" panose="020F0502020204030204" pitchFamily="34" charset="0"/>
                      <a:cs typeface="Times New Roman" panose="02020603050405020304" pitchFamily="18" charset="0"/>
                    </a:rPr>
                    <a:t>Ta </a:t>
                  </a:r>
                  <a:r>
                    <a:rPr lang="en-US" sz="2000">
                      <a:effectLst/>
                      <a:latin typeface="+mn-lt"/>
                      <a:ea typeface="Calibri" panose="020F0502020204030204" pitchFamily="34" charset="0"/>
                      <a:cs typeface="Times New Roman" panose="02020603050405020304" pitchFamily="18" charset="0"/>
                    </a:rPr>
                    <a:t>nói dãy số </a:t>
                  </a:r>
                  <a14:m>
                    <m:oMath xmlns:m="http://schemas.openxmlformats.org/officeDocument/2006/math">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000">
                      <a:effectLst/>
                      <a:latin typeface="+mn-lt"/>
                      <a:ea typeface="Calibri" panose="020F0502020204030204" pitchFamily="34" charset="0"/>
                      <a:cs typeface="Times New Roman" panose="02020603050405020304" pitchFamily="18" charset="0"/>
                    </a:rPr>
                    <a:t> có giói hạn là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000" smtClean="0">
                      <a:effectLst/>
                      <a:latin typeface="+mn-lt"/>
                      <a:ea typeface="Calibri" panose="020F0502020204030204" pitchFamily="34" charset="0"/>
                      <a:cs typeface="Times New Roman" panose="02020603050405020304" pitchFamily="18" charset="0"/>
                    </a:rPr>
                    <a:t> </a:t>
                  </a:r>
                  <a:r>
                    <a:rPr lang="nl-NL" sz="2000">
                      <a:latin typeface="+mn-lt"/>
                      <a:ea typeface="Malgun Gothic" panose="020B0503020000020004" pitchFamily="34" charset="-127"/>
                      <a:cs typeface="Times New Roman" panose="02020603050405020304" pitchFamily="18" charset="0"/>
                    </a:rPr>
                    <a:t>dần tới dương vô cực </a:t>
                  </a:r>
                  <a:r>
                    <a:rPr lang="en-US" sz="2000" smtClean="0">
                      <a:effectLst/>
                      <a:latin typeface="+mn-lt"/>
                      <a:ea typeface="Calibri" panose="020F0502020204030204" pitchFamily="34" charset="0"/>
                      <a:cs typeface="Times New Roman" panose="02020603050405020304" pitchFamily="18" charset="0"/>
                    </a:rPr>
                    <a:t>nếu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latin typeface="Cambria Math" panose="02040503050406030204" pitchFamily="18" charset="0"/>
                                  <a:ea typeface="Dotum" panose="020B0600000101010101" pitchFamily="34" charset="-127"/>
                                </a:rPr>
                              </m:ctrlPr>
                            </m:limLowPr>
                            <m:e>
                              <m:r>
                                <a:rPr lang="vi-VN" sz="2000" i="1">
                                  <a:latin typeface="Cambria Math" panose="02040503050406030204" pitchFamily="18" charset="0"/>
                                  <a:ea typeface="Dotum" panose="020B0600000101010101" pitchFamily="34" charset="-127"/>
                                </a:rPr>
                                <m:t>𝑙𝑖𝑚</m:t>
                              </m:r>
                            </m:e>
                            <m:lim>
                              <m:r>
                                <a:rPr lang="vi-VN" sz="2000" i="1">
                                  <a:latin typeface="Cambria Math" panose="02040503050406030204" pitchFamily="18" charset="0"/>
                                  <a:ea typeface="Dotum" panose="020B0600000101010101" pitchFamily="34" charset="-127"/>
                                </a:rPr>
                                <m:t>𝑛</m:t>
                              </m:r>
                              <m:r>
                                <a:rPr lang="vi-VN" sz="2000" i="1">
                                  <a:latin typeface="Cambria Math" panose="02040503050406030204" pitchFamily="18" charset="0"/>
                                  <a:ea typeface="Dotum" panose="020B0600000101010101" pitchFamily="34" charset="-127"/>
                                </a:rPr>
                                <m:t>→+∞</m:t>
                              </m:r>
                            </m:lim>
                          </m:limLow>
                        </m:fName>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d>
                        </m:e>
                      </m:func>
                      <m:r>
                        <a:rPr lang="vi-VN" sz="2000" i="1">
                          <a:latin typeface="Cambria Math" panose="02040503050406030204" pitchFamily="18" charset="0"/>
                          <a:ea typeface="Dotum" panose="020B0600000101010101" pitchFamily="34" charset="-127"/>
                        </a:rPr>
                        <m:t>=+∞</m:t>
                      </m:r>
                    </m:oMath>
                  </a14:m>
                  <a:r>
                    <a:rPr lang="en-US" sz="2000">
                      <a:latin typeface="+mn-lt"/>
                      <a:ea typeface="Calibri" panose="020F0502020204030204" pitchFamily="34" charset="0"/>
                      <a:cs typeface="Times New Roman" panose="02020603050405020304" pitchFamily="18" charset="0"/>
                    </a:rPr>
                    <a:t> </a:t>
                  </a:r>
                  <a:r>
                    <a:rPr lang="en-US" sz="2000" smtClean="0">
                      <a:latin typeface="+mn-lt"/>
                      <a:ea typeface="Calibri" panose="020F0502020204030204" pitchFamily="34" charset="0"/>
                      <a:cs typeface="Times New Roman" panose="02020603050405020304" pitchFamily="18" charset="0"/>
                    </a:rPr>
                    <a:t>.</a:t>
                  </a:r>
                </a:p>
                <a:p>
                  <a:pPr algn="ctr">
                    <a:lnSpc>
                      <a:spcPct val="150000"/>
                    </a:lnSpc>
                  </a:pPr>
                  <a:r>
                    <a:rPr lang="en-US" sz="2000" smtClean="0">
                      <a:effectLst/>
                      <a:latin typeface="+mn-lt"/>
                      <a:ea typeface="Calibri" panose="020F0502020204030204" pitchFamily="34" charset="0"/>
                      <a:cs typeface="Times New Roman" panose="02020603050405020304" pitchFamily="18" charset="0"/>
                    </a:rPr>
                    <a:t>Kí </a:t>
                  </a:r>
                  <a:r>
                    <a:rPr lang="en-US" sz="2000">
                      <a:effectLst/>
                      <a:latin typeface="+mn-lt"/>
                      <a:ea typeface="Calibri" panose="020F0502020204030204" pitchFamily="34" charset="0"/>
                      <a:cs typeface="Times New Roman" panose="02020603050405020304" pitchFamily="18" charset="0"/>
                    </a:rPr>
                    <a:t>hiệu </a:t>
                  </a:r>
                  <a:r>
                    <a:rPr lang="en-US" sz="2000" smtClean="0">
                      <a:effectLst/>
                      <a:latin typeface="+mn-lt"/>
                      <a:ea typeface="Calibri" panose="020F0502020204030204" pitchFamily="34" charset="0"/>
                      <a:cs typeface="Times New Roman" panose="02020603050405020304" pitchFamily="18" charset="0"/>
                    </a:rPr>
                    <a:t> </a:t>
                  </a:r>
                  <a14:m>
                    <m:oMath xmlns:m="http://schemas.openxmlformats.org/officeDocument/2006/math">
                      <m:func>
                        <m:funcPr>
                          <m:ctrlPr>
                            <a:rPr lang="en-US" sz="2000" i="1">
                              <a:latin typeface="Cambria Math" panose="02040503050406030204" pitchFamily="18" charset="0"/>
                              <a:ea typeface="Dotum" panose="020B0600000101010101" pitchFamily="34" charset="-127"/>
                            </a:rPr>
                          </m:ctrlPr>
                        </m:funcPr>
                        <m:fName>
                          <m:limLow>
                            <m:limLowPr>
                              <m:ctrlPr>
                                <a:rPr lang="en-US" sz="2000" i="1">
                                  <a:latin typeface="Cambria Math" panose="02040503050406030204" pitchFamily="18" charset="0"/>
                                  <a:ea typeface="Dotum" panose="020B0600000101010101" pitchFamily="34" charset="-127"/>
                                </a:rPr>
                              </m:ctrlPr>
                            </m:limLowPr>
                            <m:e>
                              <m:r>
                                <a:rPr lang="vi-VN" sz="2000" i="1">
                                  <a:latin typeface="Cambria Math" panose="02040503050406030204" pitchFamily="18" charset="0"/>
                                  <a:ea typeface="Dotum" panose="020B0600000101010101" pitchFamily="34" charset="-127"/>
                                </a:rPr>
                                <m:t>𝑙𝑖𝑚</m:t>
                              </m:r>
                            </m:e>
                            <m:lim>
                              <m:r>
                                <a:rPr lang="vi-VN" sz="2000" i="1">
                                  <a:latin typeface="Cambria Math" panose="02040503050406030204" pitchFamily="18" charset="0"/>
                                  <a:ea typeface="Dotum" panose="020B0600000101010101" pitchFamily="34" charset="-127"/>
                                </a:rPr>
                                <m:t>𝑛</m:t>
                              </m:r>
                              <m:r>
                                <a:rPr lang="vi-VN" sz="2000" i="1">
                                  <a:latin typeface="Cambria Math" panose="02040503050406030204" pitchFamily="18" charset="0"/>
                                  <a:ea typeface="Dotum" panose="020B0600000101010101" pitchFamily="34" charset="-127"/>
                                </a:rPr>
                                <m:t>→+∞</m:t>
                              </m:r>
                            </m:lim>
                          </m:limLow>
                        </m:fName>
                        <m:e>
                          <m:sSub>
                            <m:sSubPr>
                              <m:ctrlPr>
                                <a:rPr lang="en-US" sz="2000" i="1">
                                  <a:latin typeface="Cambria Math" panose="02040503050406030204" pitchFamily="18" charset="0"/>
                                  <a:ea typeface="Dotum" panose="020B0600000101010101" pitchFamily="34" charset="-127"/>
                                </a:rPr>
                              </m:ctrlPr>
                            </m:sSubPr>
                            <m:e>
                              <m:r>
                                <a:rPr lang="en-US" sz="2000" i="1">
                                  <a:latin typeface="Cambria Math" panose="02040503050406030204" pitchFamily="18" charset="0"/>
                                  <a:ea typeface="Dotum" panose="020B0600000101010101" pitchFamily="34" charset="-127"/>
                                </a:rPr>
                                <m:t>𝑢</m:t>
                              </m:r>
                            </m:e>
                            <m:sub>
                              <m:r>
                                <a:rPr lang="vi-VN" sz="2000" i="1">
                                  <a:latin typeface="Cambria Math" panose="02040503050406030204" pitchFamily="18" charset="0"/>
                                  <a:ea typeface="Dotum" panose="020B0600000101010101" pitchFamily="34" charset="-127"/>
                                </a:rPr>
                                <m:t>𝑛</m:t>
                              </m:r>
                            </m:sub>
                          </m:sSub>
                        </m:e>
                      </m:func>
                      <m:r>
                        <a:rPr lang="vi-VN" sz="2000" i="1">
                          <a:latin typeface="Cambria Math" panose="02040503050406030204" pitchFamily="18" charset="0"/>
                          <a:ea typeface="Dotum" panose="020B0600000101010101" pitchFamily="34" charset="-127"/>
                        </a:rPr>
                        <m:t>=</m:t>
                      </m:r>
                      <m:r>
                        <a:rPr lang="en-US" sz="2000" b="0" i="1" smtClean="0">
                          <a:latin typeface="Cambria Math" panose="02040503050406030204" pitchFamily="18" charset="0"/>
                          <a:ea typeface="Dotum" panose="020B0600000101010101" pitchFamily="34" charset="-127"/>
                        </a:rPr>
                        <m:t>−</m:t>
                      </m:r>
                      <m:r>
                        <a:rPr lang="vi-VN" sz="2000" i="1">
                          <a:latin typeface="Cambria Math" panose="02040503050406030204" pitchFamily="18" charset="0"/>
                          <a:ea typeface="Dotum" panose="020B0600000101010101" pitchFamily="34" charset="-127"/>
                        </a:rPr>
                        <m:t>∞</m:t>
                      </m:r>
                    </m:oMath>
                  </a14:m>
                  <a:r>
                    <a:rPr lang="en-US" sz="2000" smtClean="0">
                      <a:effectLst/>
                      <a:latin typeface="+mn-lt"/>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en-US" sz="2000">
                      <a:latin typeface="+mn-lt"/>
                      <a:ea typeface="Calibri" panose="020F0502020204030204" pitchFamily="34" charset="0"/>
                      <a:cs typeface="Times New Roman" panose="02020603050405020304" pitchFamily="18" charset="0"/>
                    </a:rPr>
                    <a:t> </a:t>
                  </a:r>
                  <a:r>
                    <a:rPr lang="en-US" sz="2000" smtClean="0">
                      <a:effectLst/>
                      <a:latin typeface="+mn-lt"/>
                      <a:ea typeface="Calibri" panose="020F0502020204030204" pitchFamily="34" charset="0"/>
                      <a:cs typeface="Times New Roman" panose="02020603050405020304" pitchFamily="18" charset="0"/>
                    </a:rPr>
                    <a:t>hay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377062" y="779238"/>
                  <a:ext cx="8219478" cy="3881821"/>
                </a:xfrm>
                <a:prstGeom prst="rect">
                  <a:avLst/>
                </a:prstGeom>
                <a:blipFill>
                  <a:blip r:embed="rId3"/>
                  <a:stretch>
                    <a:fillRect l="-667" r="-741" b="-3885"/>
                  </a:stretch>
                </a:blipFill>
              </p:spPr>
              <p:txBody>
                <a:bodyPr/>
                <a:lstStyle/>
                <a:p>
                  <a:r>
                    <a:rPr lang="en-US">
                      <a:noFill/>
                    </a:rPr>
                    <a:t> </a:t>
                  </a:r>
                </a:p>
              </p:txBody>
            </p:sp>
          </mc:Fallback>
        </mc:AlternateContent>
      </p:grpSp>
    </p:spTree>
    <p:extLst>
      <p:ext uri="{BB962C8B-B14F-4D97-AF65-F5344CB8AC3E}">
        <p14:creationId xmlns:p14="http://schemas.microsoft.com/office/powerpoint/2010/main" val="38557065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5768" y="4765884"/>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470194" y="658316"/>
            <a:ext cx="869384"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 name="Google Shape;436;p35"/>
          <p:cNvGrpSpPr/>
          <p:nvPr/>
        </p:nvGrpSpPr>
        <p:grpSpPr>
          <a:xfrm>
            <a:off x="-65875" y="4145789"/>
            <a:ext cx="679598" cy="848518"/>
            <a:chOff x="443025" y="893050"/>
            <a:chExt cx="445125" cy="504050"/>
          </a:xfrm>
        </p:grpSpPr>
        <p:sp>
          <p:nvSpPr>
            <p:cNvPr id="32"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p:cNvSpPr/>
          <p:nvPr/>
        </p:nvSpPr>
        <p:spPr>
          <a:xfrm>
            <a:off x="4264806" y="953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1" name="Google Shape;735;p18"/>
          <p:cNvSpPr txBox="1">
            <a:spLocks noGrp="1"/>
          </p:cNvSpPr>
          <p:nvPr>
            <p:ph type="title"/>
          </p:nvPr>
        </p:nvSpPr>
        <p:spPr>
          <a:xfrm>
            <a:off x="2311635" y="33613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bg1">
                    <a:lumMod val="50000"/>
                  </a:schemeClr>
                </a:solidFill>
                <a:highlight>
                  <a:schemeClr val="accent1"/>
                </a:highlight>
                <a:latin typeface="+mj-lt"/>
              </a:rPr>
              <a:t>Ví dụ 7:</a:t>
            </a:r>
            <a:endParaRPr sz="200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43" name="TextBox 42"/>
              <p:cNvSpPr txBox="1"/>
              <p:nvPr/>
            </p:nvSpPr>
            <p:spPr>
              <a:xfrm>
                <a:off x="3450659" y="213742"/>
                <a:ext cx="3543245" cy="496867"/>
              </a:xfrm>
              <a:prstGeom prst="rect">
                <a:avLst/>
              </a:prstGeom>
              <a:noFill/>
            </p:spPr>
            <p:txBody>
              <a:bodyPr wrap="square" rtlCol="0">
                <a:spAutoFit/>
              </a:bodyPr>
              <a:lstStyle/>
              <a:p>
                <a:pPr lvl="0" algn="just" defTabSz="457200">
                  <a:lnSpc>
                    <a:spcPct val="150000"/>
                  </a:lnSpc>
                  <a:buClrTx/>
                  <a:defRPr/>
                </a:pPr>
                <a:r>
                  <a:rPr kumimoji="0" lang="en-US" sz="2000" b="0" u="none" strike="noStrike" kern="1200" cap="none" spc="0" normalizeH="0" noProof="0" smtClean="0">
                    <a:ln>
                      <a:noFill/>
                    </a:ln>
                    <a:solidFill>
                      <a:srgbClr val="000000"/>
                    </a:solidFill>
                    <a:effectLst/>
                    <a:uLnTx/>
                    <a:uFillTx/>
                    <a:ea typeface="+mn-ea"/>
                    <a:cs typeface="Arial" panose="020B0604020202020204" pitchFamily="34" charset="0"/>
                    <a:sym typeface="Arial"/>
                  </a:rPr>
                  <a:t>Chứng tỏ rằng </a:t>
                </a:r>
                <a14:m>
                  <m:oMath xmlns:m="http://schemas.openxmlformats.org/officeDocument/2006/math">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𝑙𝑖𝑚</m:t>
                    </m:r>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sSup>
                      <m:sSup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𝑛</m:t>
                        </m:r>
                      </m:e>
                      <m:sup>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m:t>
                        </m:r>
                      </m:sup>
                    </m:sSup>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2000" b="0" i="0" u="none" strike="noStrike" kern="1200" cap="none" spc="0" normalizeH="0" noProof="0" smtClean="0">
                    <a:ln>
                      <a:noFill/>
                    </a:ln>
                    <a:solidFill>
                      <a:srgbClr val="000000"/>
                    </a:solidFill>
                    <a:effectLst/>
                    <a:uLnTx/>
                    <a:uFillTx/>
                    <a:latin typeface="+mn-lt"/>
                    <a:ea typeface="+mn-ea"/>
                    <a:cs typeface="Arial" panose="020B0604020202020204" pitchFamily="34" charset="0"/>
                    <a:sym typeface="Arial"/>
                  </a:rPr>
                  <a:t> </a:t>
                </a:r>
                <a:endParaRPr kumimoji="0" lang="en-US" sz="20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50659" y="213742"/>
                <a:ext cx="3543245" cy="496867"/>
              </a:xfrm>
              <a:prstGeom prst="rect">
                <a:avLst/>
              </a:prstGeom>
              <a:blipFill>
                <a:blip r:embed="rId2"/>
                <a:stretch>
                  <a:fillRect l="-1721"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54637" y="1460902"/>
                <a:ext cx="8559627" cy="2606932"/>
              </a:xfrm>
              <a:prstGeom prst="rect">
                <a:avLst/>
              </a:prstGeom>
            </p:spPr>
            <p:txBody>
              <a:bodyPr wrap="square">
                <a:spAutoFit/>
              </a:bodyPr>
              <a:lstStyle/>
              <a:p>
                <a:pPr>
                  <a:lnSpc>
                    <a:spcPct val="200000"/>
                  </a:lnSpc>
                </a:pPr>
                <a:r>
                  <a:rPr lang="en-US" sz="2000" kern="1200" smtClean="0">
                    <a:latin typeface="+mn-lt"/>
                    <a:ea typeface="+mn-ea"/>
                    <a:cs typeface="Arial" panose="020B0604020202020204" pitchFamily="34" charset="0"/>
                  </a:rPr>
                  <a:t>Xét dãy số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000" kern="1200" smtClean="0">
                    <a:latin typeface="+mn-lt"/>
                    <a:ea typeface="+mn-ea"/>
                    <a:cs typeface="Arial" panose="020B0604020202020204" pitchFamily="34" charset="0"/>
                  </a:rPr>
                  <a:t> với </a:t>
                </a:r>
                <a14:m>
                  <m:oMath xmlns:m="http://schemas.openxmlformats.org/officeDocument/2006/math">
                    <m:sSup>
                      <m:sSupPr>
                        <m:ctrlPr>
                          <a:rPr lang="en-US" sz="2000" i="1" kern="1200">
                            <a:latin typeface="Cambria Math" panose="02040503050406030204" pitchFamily="18" charset="0"/>
                            <a:ea typeface="+mn-ea"/>
                            <a:cs typeface="Arial" panose="020B0604020202020204" pitchFamily="34" charset="0"/>
                          </a:rPr>
                        </m:ctrlPr>
                      </m:sSupPr>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kern="1200" smtClean="0">
                            <a:latin typeface="Cambria Math" panose="02040503050406030204" pitchFamily="18" charset="0"/>
                            <a:ea typeface="+mn-ea"/>
                            <a:cs typeface="Arial" panose="020B0604020202020204" pitchFamily="34" charset="0"/>
                          </a:rPr>
                          <m:t>=</m:t>
                        </m:r>
                        <m:r>
                          <a:rPr lang="en-US" sz="2000" i="1" kern="1200">
                            <a:latin typeface="Cambria Math" panose="02040503050406030204" pitchFamily="18" charset="0"/>
                            <a:ea typeface="+mn-ea"/>
                            <a:cs typeface="Arial" panose="020B0604020202020204" pitchFamily="34" charset="0"/>
                          </a:rPr>
                          <m:t>𝑛</m:t>
                        </m:r>
                      </m:e>
                      <m:sup>
                        <m:r>
                          <a:rPr lang="en-US" sz="2000" i="1" kern="1200">
                            <a:latin typeface="Cambria Math" panose="02040503050406030204" pitchFamily="18" charset="0"/>
                            <a:ea typeface="+mn-ea"/>
                            <a:cs typeface="Arial" panose="020B0604020202020204" pitchFamily="34" charset="0"/>
                          </a:rPr>
                          <m:t>3</m:t>
                        </m:r>
                      </m:sup>
                    </m:sSup>
                  </m:oMath>
                </a14:m>
                <a:endParaRPr lang="en-US" sz="2000" kern="1200" smtClean="0">
                  <a:latin typeface="+mn-lt"/>
                  <a:ea typeface="+mn-ea"/>
                  <a:cs typeface="Arial" panose="020B0604020202020204" pitchFamily="34" charset="0"/>
                </a:endParaRPr>
              </a:p>
              <a:p>
                <a:pPr>
                  <a:lnSpc>
                    <a:spcPct val="200000"/>
                  </a:lnSpc>
                </a:pPr>
                <a:r>
                  <a:rPr lang="en-US" sz="2000" kern="1200" smtClean="0">
                    <a:latin typeface="+mn-lt"/>
                    <a:ea typeface="+mn-ea"/>
                    <a:cs typeface="Arial" panose="020B0604020202020204" pitchFamily="34" charset="0"/>
                  </a:rPr>
                  <a:t>Với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2000" kern="1200" smtClean="0">
                    <a:latin typeface="+mn-lt"/>
                    <a:ea typeface="+mn-ea"/>
                    <a:cs typeface="Arial" panose="020B0604020202020204" pitchFamily="34" charset="0"/>
                  </a:rPr>
                  <a:t> là số dương bất kì, ta thấy: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smtClean="0">
                        <a:latin typeface="Cambria Math" panose="02040503050406030204" pitchFamily="18" charset="0"/>
                        <a:ea typeface="Calibri" panose="020F0502020204030204" pitchFamily="34" charset="0"/>
                        <a:cs typeface="Times New Roman" panose="02020603050405020304" pitchFamily="18" charset="0"/>
                      </a:rPr>
                      <m:t>&gt;</m:t>
                    </m:r>
                    <m:r>
                      <a:rPr lang="en-US" sz="2000" b="0" i="1" smtClean="0">
                        <a:latin typeface="Cambria Math" panose="02040503050406030204" pitchFamily="18" charset="0"/>
                        <a:ea typeface="Calibri" panose="020F0502020204030204" pitchFamily="34" charset="0"/>
                        <a:cs typeface="Times New Roman" panose="02020603050405020304" pitchFamily="18" charset="0"/>
                      </a:rPr>
                      <m:t>𝑀</m:t>
                    </m:r>
                    <m:r>
                      <a:rPr lang="en-US" sz="2000">
                        <a:latin typeface="Cambria Math" panose="02040503050406030204" pitchFamily="18" charset="0"/>
                      </a:rPr>
                      <m:t>⇔</m:t>
                    </m:r>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𝑛</m:t>
                        </m:r>
                      </m:e>
                      <m:sup>
                        <m:r>
                          <a:rPr lang="en-US" sz="2000" i="1" kern="1200">
                            <a:latin typeface="Cambria Math" panose="02040503050406030204" pitchFamily="18" charset="0"/>
                            <a:cs typeface="Arial" panose="020B0604020202020204" pitchFamily="34" charset="0"/>
                          </a:rPr>
                          <m:t>3</m:t>
                        </m:r>
                      </m:sup>
                    </m:sSup>
                    <m:r>
                      <a:rPr lang="en-US" sz="2000" i="1">
                        <a:latin typeface="Cambria Math" panose="02040503050406030204" pitchFamily="18" charset="0"/>
                        <a:ea typeface="Calibri" panose="020F0502020204030204" pitchFamily="34" charset="0"/>
                        <a:cs typeface="Times New Roman" panose="02020603050405020304" pitchFamily="18" charset="0"/>
                      </a:rPr>
                      <m:t>&gt;</m:t>
                    </m:r>
                    <m:r>
                      <a:rPr lang="en-US" sz="2000" i="1">
                        <a:latin typeface="Cambria Math" panose="02040503050406030204" pitchFamily="18" charset="0"/>
                        <a:ea typeface="Calibri" panose="020F0502020204030204" pitchFamily="34" charset="0"/>
                        <a:cs typeface="Times New Roman" panose="02020603050405020304" pitchFamily="18" charset="0"/>
                      </a:rPr>
                      <m:t>𝑀</m:t>
                    </m:r>
                    <m:r>
                      <a:rPr lang="en-US" sz="2000">
                        <a:latin typeface="Cambria Math" panose="02040503050406030204" pitchFamily="18" charset="0"/>
                      </a:rPr>
                      <m:t>⇔</m:t>
                    </m:r>
                    <m:r>
                      <m:rPr>
                        <m:sty m:val="p"/>
                      </m:rPr>
                      <a:rPr lang="en-US" sz="2000" b="0" i="0" smtClean="0">
                        <a:latin typeface="Cambria Math" panose="02040503050406030204" pitchFamily="18" charset="0"/>
                      </a:rPr>
                      <m:t>n</m:t>
                    </m:r>
                    <m:r>
                      <a:rPr lang="en-US" sz="2000" b="0" i="0" smtClean="0">
                        <a:latin typeface="Cambria Math" panose="02040503050406030204" pitchFamily="18" charset="0"/>
                      </a:rPr>
                      <m:t>&gt;</m:t>
                    </m:r>
                    <m:rad>
                      <m:radPr>
                        <m:ctrlPr>
                          <a:rPr lang="en-US" sz="2000" b="0" i="1" smtClean="0">
                            <a:latin typeface="Cambria Math" panose="02040503050406030204" pitchFamily="18" charset="0"/>
                          </a:rPr>
                        </m:ctrlPr>
                      </m:radPr>
                      <m:deg>
                        <m:r>
                          <m:rPr>
                            <m:brk m:alnAt="7"/>
                          </m:rPr>
                          <a:rPr lang="en-US" sz="2000" b="0" i="1" smtClean="0">
                            <a:latin typeface="Cambria Math" panose="02040503050406030204" pitchFamily="18" charset="0"/>
                          </a:rPr>
                          <m:t>3</m:t>
                        </m:r>
                      </m:deg>
                      <m:e>
                        <m:r>
                          <a:rPr lang="en-US" sz="2000" b="0" i="1" smtClean="0">
                            <a:latin typeface="Cambria Math" panose="02040503050406030204" pitchFamily="18" charset="0"/>
                          </a:rPr>
                          <m:t>𝑀</m:t>
                        </m:r>
                      </m:e>
                    </m:rad>
                  </m:oMath>
                </a14:m>
                <a:r>
                  <a:rPr lang="en-US" sz="2000" smtClean="0">
                    <a:latin typeface="+mn-lt"/>
                  </a:rPr>
                  <a:t>.</a:t>
                </a:r>
              </a:p>
              <a:p>
                <a:pPr>
                  <a:lnSpc>
                    <a:spcPct val="200000"/>
                  </a:lnSpc>
                </a:pPr>
                <a:r>
                  <a:rPr lang="en-US" sz="2000" smtClean="0">
                    <a:latin typeface="+mn-lt"/>
                  </a:rPr>
                  <a:t>Vậy với các số tự nhiên  </a:t>
                </a:r>
                <a14:m>
                  <m:oMath xmlns:m="http://schemas.openxmlformats.org/officeDocument/2006/math">
                    <m:r>
                      <m:rPr>
                        <m:sty m:val="p"/>
                      </m:rPr>
                      <a:rPr lang="en-US" sz="2000">
                        <a:latin typeface="Cambria Math" panose="02040503050406030204" pitchFamily="18" charset="0"/>
                      </a:rPr>
                      <m:t>n</m:t>
                    </m:r>
                    <m:r>
                      <a:rPr lang="en-US" sz="2000">
                        <a:latin typeface="Cambria Math" panose="02040503050406030204" pitchFamily="18" charset="0"/>
                      </a:rPr>
                      <m:t>&gt;</m:t>
                    </m:r>
                    <m:rad>
                      <m:radPr>
                        <m:ctrlPr>
                          <a:rPr lang="en-US" sz="2000" i="1">
                            <a:latin typeface="Cambria Math" panose="02040503050406030204" pitchFamily="18" charset="0"/>
                          </a:rPr>
                        </m:ctrlPr>
                      </m:radPr>
                      <m:deg>
                        <m:r>
                          <m:rPr>
                            <m:brk m:alnAt="7"/>
                          </m:rPr>
                          <a:rPr lang="en-US" sz="2000" i="1">
                            <a:latin typeface="Cambria Math" panose="02040503050406030204" pitchFamily="18" charset="0"/>
                          </a:rPr>
                          <m:t>3</m:t>
                        </m:r>
                      </m:deg>
                      <m:e>
                        <m:r>
                          <a:rPr lang="en-US" sz="2000" i="1">
                            <a:latin typeface="Cambria Math" panose="02040503050406030204" pitchFamily="18" charset="0"/>
                          </a:rPr>
                          <m:t>𝑀</m:t>
                        </m:r>
                      </m:e>
                    </m:rad>
                  </m:oMath>
                </a14:m>
                <a:r>
                  <a:rPr lang="en-US" sz="2000" smtClean="0">
                    <a:latin typeface="+mn-lt"/>
                  </a:rPr>
                  <a:t> thì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latin typeface="Cambria Math" panose="02040503050406030204" pitchFamily="18" charset="0"/>
                        <a:ea typeface="Calibri" panose="020F0502020204030204" pitchFamily="34" charset="0"/>
                        <a:cs typeface="Times New Roman" panose="02020603050405020304" pitchFamily="18" charset="0"/>
                      </a:rPr>
                      <m:t>&gt;</m:t>
                    </m:r>
                    <m:r>
                      <a:rPr lang="en-US" sz="2000" i="1">
                        <a:latin typeface="Cambria Math" panose="02040503050406030204" pitchFamily="18" charset="0"/>
                        <a:ea typeface="Calibri" panose="020F0502020204030204" pitchFamily="34" charset="0"/>
                        <a:cs typeface="Times New Roman" panose="02020603050405020304" pitchFamily="18" charset="0"/>
                      </a:rPr>
                      <m:t>𝑀</m:t>
                    </m:r>
                  </m:oMath>
                </a14:m>
                <a:r>
                  <a:rPr lang="en-US" sz="2000" smtClean="0">
                    <a:latin typeface="+mn-lt"/>
                  </a:rPr>
                  <a:t>.</a:t>
                </a:r>
              </a:p>
              <a:p>
                <a:pPr>
                  <a:lnSpc>
                    <a:spcPct val="200000"/>
                  </a:lnSpc>
                </a:pPr>
                <a:r>
                  <a:rPr lang="en-US" sz="2000" smtClean="0">
                    <a:latin typeface="+mn-lt"/>
                  </a:rPr>
                  <a:t>Do đó, </a:t>
                </a:r>
                <a14:m>
                  <m:oMath xmlns:m="http://schemas.openxmlformats.org/officeDocument/2006/math">
                    <m:r>
                      <a:rPr lang="en-US" sz="2000" i="1" kern="1200">
                        <a:latin typeface="Cambria Math" panose="02040503050406030204" pitchFamily="18" charset="0"/>
                        <a:cs typeface="Arial" panose="020B0604020202020204" pitchFamily="34" charset="0"/>
                      </a:rPr>
                      <m:t>𝑙𝑖𝑚</m:t>
                    </m:r>
                    <m:r>
                      <a:rPr lang="en-US" sz="2000" i="1" kern="1200">
                        <a:latin typeface="Cambria Math" panose="02040503050406030204" pitchFamily="18" charset="0"/>
                        <a:cs typeface="Arial" panose="020B0604020202020204" pitchFamily="34" charset="0"/>
                      </a:rPr>
                      <m:t> </m:t>
                    </m:r>
                    <m:sSup>
                      <m:sSupPr>
                        <m:ctrlPr>
                          <a:rPr lang="en-US" sz="2000" i="1" kern="1200">
                            <a:latin typeface="Cambria Math" panose="02040503050406030204" pitchFamily="18" charset="0"/>
                            <a:cs typeface="Arial" panose="020B0604020202020204" pitchFamily="34" charset="0"/>
                          </a:rPr>
                        </m:ctrlPr>
                      </m:sSupPr>
                      <m:e>
                        <m:r>
                          <a:rPr lang="en-US" sz="2000" i="1" kern="1200">
                            <a:latin typeface="Cambria Math" panose="02040503050406030204" pitchFamily="18" charset="0"/>
                            <a:cs typeface="Arial" panose="020B0604020202020204" pitchFamily="34" charset="0"/>
                          </a:rPr>
                          <m:t>𝑛</m:t>
                        </m:r>
                      </m:e>
                      <m:sup>
                        <m:r>
                          <a:rPr lang="en-US" sz="2000" i="1" kern="1200">
                            <a:latin typeface="Cambria Math" panose="02040503050406030204" pitchFamily="18" charset="0"/>
                            <a:cs typeface="Arial" panose="020B0604020202020204" pitchFamily="34" charset="0"/>
                          </a:rPr>
                          <m:t>3</m:t>
                        </m:r>
                      </m:sup>
                    </m:sSup>
                    <m:r>
                      <a:rPr lang="en-US" sz="2000" i="1" kern="1200">
                        <a:latin typeface="Cambria Math" panose="02040503050406030204" pitchFamily="18" charset="0"/>
                        <a:cs typeface="Arial" panose="020B0604020202020204" pitchFamily="34" charset="0"/>
                      </a:rPr>
                      <m:t>=+</m:t>
                    </m:r>
                    <m:r>
                      <a:rPr lang="en-US" sz="2000" i="1" kern="1200">
                        <a:latin typeface="Cambria Math" panose="02040503050406030204" pitchFamily="18" charset="0"/>
                        <a:ea typeface="Cambria Math" panose="02040503050406030204" pitchFamily="18" charset="0"/>
                        <a:cs typeface="Arial" panose="020B0604020202020204" pitchFamily="34" charset="0"/>
                      </a:rPr>
                      <m:t>∞</m:t>
                    </m:r>
                  </m:oMath>
                </a14:m>
                <a:endParaRPr lang="en-US" sz="20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854637" y="1460902"/>
                <a:ext cx="8559627" cy="2606932"/>
              </a:xfrm>
              <a:prstGeom prst="rect">
                <a:avLst/>
              </a:prstGeom>
              <a:blipFill>
                <a:blip r:embed="rId3"/>
                <a:stretch>
                  <a:fillRect l="-712" b="-3513"/>
                </a:stretch>
              </a:blipFill>
            </p:spPr>
            <p:txBody>
              <a:bodyPr/>
              <a:lstStyle/>
              <a:p>
                <a:r>
                  <a:rPr lang="en-US">
                    <a:noFill/>
                  </a:rPr>
                  <a:t> </a:t>
                </a:r>
              </a:p>
            </p:txBody>
          </p:sp>
        </mc:Fallback>
      </mc:AlternateContent>
    </p:spTree>
    <p:extLst>
      <p:ext uri="{BB962C8B-B14F-4D97-AF65-F5344CB8AC3E}">
        <p14:creationId xmlns:p14="http://schemas.microsoft.com/office/powerpoint/2010/main" val="19157793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7" name="Google Shape;237;p24"/>
          <p:cNvGrpSpPr/>
          <p:nvPr/>
        </p:nvGrpSpPr>
        <p:grpSpPr>
          <a:xfrm>
            <a:off x="1141939" y="1058405"/>
            <a:ext cx="801247" cy="753007"/>
            <a:chOff x="1966500" y="1018650"/>
            <a:chExt cx="1422050" cy="1422000"/>
          </a:xfrm>
        </p:grpSpPr>
        <p:sp>
          <p:nvSpPr>
            <p:cNvPr id="238"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239"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241" name="Google Shape;241;p24"/>
          <p:cNvSpPr txBox="1">
            <a:spLocks noGrp="1"/>
          </p:cNvSpPr>
          <p:nvPr>
            <p:ph type="title"/>
          </p:nvPr>
        </p:nvSpPr>
        <p:spPr>
          <a:xfrm>
            <a:off x="1284294" y="1165733"/>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latin typeface="+mn-lt"/>
              </a:rPr>
              <a:t>01</a:t>
            </a:r>
            <a:endParaRPr sz="2500">
              <a:latin typeface="+mn-lt"/>
            </a:endParaRPr>
          </a:p>
        </p:txBody>
      </p:sp>
      <p:sp>
        <p:nvSpPr>
          <p:cNvPr id="242" name="Google Shape;242;p24"/>
          <p:cNvSpPr txBox="1">
            <a:spLocks noGrp="1"/>
          </p:cNvSpPr>
          <p:nvPr>
            <p:ph type="subTitle" idx="1"/>
          </p:nvPr>
        </p:nvSpPr>
        <p:spPr>
          <a:xfrm>
            <a:off x="2111348" y="1170800"/>
            <a:ext cx="4618500" cy="498000"/>
          </a:xfrm>
          <a:prstGeom prst="rect">
            <a:avLst/>
          </a:prstGeom>
        </p:spPr>
        <p:txBody>
          <a:bodyPr spcFirstLastPara="1" wrap="square" lIns="91425" tIns="91425" rIns="91425" bIns="91425" anchor="ctr" anchorCtr="0">
            <a:noAutofit/>
          </a:bodyPr>
          <a:lstStyle/>
          <a:p>
            <a:pPr marL="0" lvl="0" indent="0"/>
            <a:r>
              <a:rPr lang="en-US" sz="2300">
                <a:latin typeface="+mn-lt"/>
              </a:rPr>
              <a:t>Giới hạn hữu hạn của dãy số</a:t>
            </a:r>
            <a:endParaRPr sz="2300">
              <a:latin typeface="+mn-lt"/>
            </a:endParaRPr>
          </a:p>
        </p:txBody>
      </p:sp>
      <p:sp>
        <p:nvSpPr>
          <p:cNvPr id="244" name="Google Shape;244;p24"/>
          <p:cNvSpPr txBox="1">
            <a:spLocks noGrp="1"/>
          </p:cNvSpPr>
          <p:nvPr>
            <p:ph type="subTitle" idx="4"/>
          </p:nvPr>
        </p:nvSpPr>
        <p:spPr>
          <a:xfrm>
            <a:off x="2111348" y="2163687"/>
            <a:ext cx="6663209" cy="498000"/>
          </a:xfrm>
          <a:prstGeom prst="rect">
            <a:avLst/>
          </a:prstGeom>
        </p:spPr>
        <p:txBody>
          <a:bodyPr spcFirstLastPara="1" wrap="square" lIns="91425" tIns="91425" rIns="91425" bIns="91425" anchor="ctr" anchorCtr="0">
            <a:noAutofit/>
          </a:bodyPr>
          <a:lstStyle/>
          <a:p>
            <a:pPr marL="0" lvl="0" indent="0"/>
            <a:r>
              <a:rPr lang="en-US" sz="2300">
                <a:latin typeface="+mn-lt"/>
              </a:rPr>
              <a:t>Định lí về giới hạn hữu hạn</a:t>
            </a:r>
            <a:endParaRPr sz="2300">
              <a:latin typeface="+mn-lt"/>
            </a:endParaRPr>
          </a:p>
        </p:txBody>
      </p:sp>
      <p:grpSp>
        <p:nvGrpSpPr>
          <p:cNvPr id="247" name="Google Shape;247;p24"/>
          <p:cNvGrpSpPr/>
          <p:nvPr/>
        </p:nvGrpSpPr>
        <p:grpSpPr>
          <a:xfrm rot="8854967">
            <a:off x="161241" y="4003359"/>
            <a:ext cx="582671" cy="930596"/>
            <a:chOff x="824413" y="1506275"/>
            <a:chExt cx="218800" cy="349450"/>
          </a:xfrm>
        </p:grpSpPr>
        <p:sp>
          <p:nvSpPr>
            <p:cNvPr id="248"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4"/>
          <p:cNvGrpSpPr/>
          <p:nvPr/>
        </p:nvGrpSpPr>
        <p:grpSpPr>
          <a:xfrm>
            <a:off x="8055989" y="199930"/>
            <a:ext cx="1185323" cy="1342235"/>
            <a:chOff x="443025" y="893050"/>
            <a:chExt cx="445125" cy="504050"/>
          </a:xfrm>
        </p:grpSpPr>
        <p:sp>
          <p:nvSpPr>
            <p:cNvPr id="268"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4"/>
          <p:cNvSpPr/>
          <p:nvPr/>
        </p:nvSpPr>
        <p:spPr>
          <a:xfrm>
            <a:off x="8465382" y="3907749"/>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itle 2"/>
          <p:cNvSpPr>
            <a:spLocks noGrp="1"/>
          </p:cNvSpPr>
          <p:nvPr>
            <p:ph type="title"/>
          </p:nvPr>
        </p:nvSpPr>
        <p:spPr>
          <a:xfrm>
            <a:off x="452049" y="289048"/>
            <a:ext cx="4412032" cy="375900"/>
          </a:xfrm>
        </p:spPr>
        <p:txBody>
          <a:bodyPr/>
          <a:lstStyle/>
          <a:p>
            <a:r>
              <a:rPr lang="en-US" sz="3200">
                <a:solidFill>
                  <a:schemeClr val="bg1">
                    <a:lumMod val="50000"/>
                  </a:schemeClr>
                </a:solidFill>
                <a:latin typeface="+mn-lt"/>
              </a:rPr>
              <a:t>NỘI DUNG BÀI HỌC</a:t>
            </a:r>
            <a:endParaRPr lang="en-US" sz="3200" b="1">
              <a:solidFill>
                <a:schemeClr val="bg1">
                  <a:lumMod val="50000"/>
                </a:schemeClr>
              </a:solidFill>
              <a:latin typeface="+mn-lt"/>
            </a:endParaRPr>
          </a:p>
        </p:txBody>
      </p:sp>
      <p:grpSp>
        <p:nvGrpSpPr>
          <p:cNvPr id="54" name="Google Shape;237;p24"/>
          <p:cNvGrpSpPr/>
          <p:nvPr/>
        </p:nvGrpSpPr>
        <p:grpSpPr>
          <a:xfrm>
            <a:off x="1135013" y="2079770"/>
            <a:ext cx="801248" cy="753007"/>
            <a:chOff x="1966499" y="1018650"/>
            <a:chExt cx="1422051" cy="1422000"/>
          </a:xfrm>
        </p:grpSpPr>
        <p:sp>
          <p:nvSpPr>
            <p:cNvPr id="55" name="Google Shape;238;p24"/>
            <p:cNvSpPr/>
            <p:nvPr/>
          </p:nvSpPr>
          <p:spPr>
            <a:xfrm>
              <a:off x="1966499" y="1094850"/>
              <a:ext cx="1345799"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6" name="Google Shape;239;p24"/>
            <p:cNvSpPr/>
            <p:nvPr/>
          </p:nvSpPr>
          <p:spPr>
            <a:xfrm>
              <a:off x="2042751" y="1018650"/>
              <a:ext cx="1345799"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7" name="Google Shape;241;p24"/>
          <p:cNvSpPr txBox="1">
            <a:spLocks noGrp="1"/>
          </p:cNvSpPr>
          <p:nvPr>
            <p:ph type="title"/>
          </p:nvPr>
        </p:nvSpPr>
        <p:spPr>
          <a:xfrm>
            <a:off x="1277368" y="2187098"/>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02</a:t>
            </a:r>
            <a:endParaRPr sz="2500">
              <a:latin typeface="+mn-lt"/>
            </a:endParaRPr>
          </a:p>
        </p:txBody>
      </p:sp>
      <p:sp>
        <p:nvSpPr>
          <p:cNvPr id="43" name="Google Shape;244;p24"/>
          <p:cNvSpPr txBox="1">
            <a:spLocks noGrp="1"/>
          </p:cNvSpPr>
          <p:nvPr>
            <p:ph type="subTitle" idx="4"/>
          </p:nvPr>
        </p:nvSpPr>
        <p:spPr>
          <a:xfrm>
            <a:off x="2111348" y="3215799"/>
            <a:ext cx="6663209" cy="498000"/>
          </a:xfrm>
          <a:prstGeom prst="rect">
            <a:avLst/>
          </a:prstGeom>
        </p:spPr>
        <p:txBody>
          <a:bodyPr spcFirstLastPara="1" wrap="square" lIns="91425" tIns="91425" rIns="91425" bIns="91425" anchor="ctr" anchorCtr="0">
            <a:noAutofit/>
          </a:bodyPr>
          <a:lstStyle/>
          <a:p>
            <a:pPr marL="0" lvl="0" indent="0"/>
            <a:r>
              <a:rPr lang="en-US" sz="2300">
                <a:latin typeface="+mn-lt"/>
              </a:rPr>
              <a:t>Tổng của cấp số nhân lùi vô </a:t>
            </a:r>
            <a:r>
              <a:rPr lang="en-US" sz="2300" smtClean="0">
                <a:latin typeface="+mn-lt"/>
              </a:rPr>
              <a:t>hạn </a:t>
            </a:r>
            <a:endParaRPr sz="2300">
              <a:latin typeface="+mn-lt"/>
            </a:endParaRPr>
          </a:p>
        </p:txBody>
      </p:sp>
      <p:grpSp>
        <p:nvGrpSpPr>
          <p:cNvPr id="44" name="Google Shape;237;p24"/>
          <p:cNvGrpSpPr/>
          <p:nvPr/>
        </p:nvGrpSpPr>
        <p:grpSpPr>
          <a:xfrm>
            <a:off x="1157696" y="3142716"/>
            <a:ext cx="801247" cy="753007"/>
            <a:chOff x="1966500" y="1018650"/>
            <a:chExt cx="1422050" cy="1422000"/>
          </a:xfrm>
        </p:grpSpPr>
        <p:sp>
          <p:nvSpPr>
            <p:cNvPr id="4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4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47" name="Google Shape;241;p24"/>
          <p:cNvSpPr txBox="1">
            <a:spLocks noGrp="1"/>
          </p:cNvSpPr>
          <p:nvPr>
            <p:ph type="title"/>
          </p:nvPr>
        </p:nvSpPr>
        <p:spPr>
          <a:xfrm>
            <a:off x="1300051" y="3250044"/>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03</a:t>
            </a:r>
            <a:endParaRPr sz="2500">
              <a:latin typeface="+mn-lt"/>
            </a:endParaRPr>
          </a:p>
        </p:txBody>
      </p:sp>
      <p:sp>
        <p:nvSpPr>
          <p:cNvPr id="48" name="Google Shape;244;p24"/>
          <p:cNvSpPr txBox="1">
            <a:spLocks noGrp="1"/>
          </p:cNvSpPr>
          <p:nvPr>
            <p:ph type="subTitle" idx="4"/>
          </p:nvPr>
        </p:nvSpPr>
        <p:spPr>
          <a:xfrm>
            <a:off x="2111348" y="4293758"/>
            <a:ext cx="6663209" cy="498000"/>
          </a:xfrm>
          <a:prstGeom prst="rect">
            <a:avLst/>
          </a:prstGeom>
        </p:spPr>
        <p:txBody>
          <a:bodyPr spcFirstLastPara="1" wrap="square" lIns="91425" tIns="91425" rIns="91425" bIns="91425" anchor="ctr" anchorCtr="0">
            <a:noAutofit/>
          </a:bodyPr>
          <a:lstStyle/>
          <a:p>
            <a:pPr marL="0" lvl="0" indent="0"/>
            <a:r>
              <a:rPr lang="en-US" sz="2300">
                <a:latin typeface="+mn-lt"/>
              </a:rPr>
              <a:t>Giới hạn vô cực</a:t>
            </a:r>
          </a:p>
        </p:txBody>
      </p:sp>
      <p:grpSp>
        <p:nvGrpSpPr>
          <p:cNvPr id="49" name="Google Shape;237;p24"/>
          <p:cNvGrpSpPr/>
          <p:nvPr/>
        </p:nvGrpSpPr>
        <p:grpSpPr>
          <a:xfrm>
            <a:off x="1137230" y="4204218"/>
            <a:ext cx="801247" cy="753007"/>
            <a:chOff x="1966500" y="1018650"/>
            <a:chExt cx="1422050" cy="1422000"/>
          </a:xfrm>
        </p:grpSpPr>
        <p:sp>
          <p:nvSpPr>
            <p:cNvPr id="51"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2"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3" name="Google Shape;241;p24"/>
          <p:cNvSpPr txBox="1">
            <a:spLocks noGrp="1"/>
          </p:cNvSpPr>
          <p:nvPr>
            <p:ph type="title"/>
          </p:nvPr>
        </p:nvSpPr>
        <p:spPr>
          <a:xfrm>
            <a:off x="1274877" y="4293758"/>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smtClean="0">
                <a:latin typeface="+mn-lt"/>
              </a:rPr>
              <a:t>04</a:t>
            </a:r>
            <a:endParaRPr sz="25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wipe(down)">
                                      <p:cBhvr>
                                        <p:cTn id="11" dur="500"/>
                                        <p:tgtEl>
                                          <p:spTgt spid="24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2">
                                            <p:txEl>
                                              <p:pRg st="0" end="0"/>
                                            </p:txEl>
                                          </p:spTgt>
                                        </p:tgtEl>
                                        <p:attrNameLst>
                                          <p:attrName>style.visibility</p:attrName>
                                        </p:attrNameLst>
                                      </p:cBhvr>
                                      <p:to>
                                        <p:strVal val="visible"/>
                                      </p:to>
                                    </p:set>
                                    <p:animEffect transition="in" filter="wipe(down)">
                                      <p:cBhvr>
                                        <p:cTn id="14" dur="500"/>
                                        <p:tgtEl>
                                          <p:spTgt spid="24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wipe(down)">
                                      <p:cBhvr>
                                        <p:cTn id="17" dur="500"/>
                                        <p:tgtEl>
                                          <p:spTgt spid="23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par>
                                <p:cTn id="22" presetID="22" presetClass="entr" presetSubtype="4"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wipe(down)">
                                      <p:cBhvr>
                                        <p:cTn id="27" dur="500"/>
                                        <p:tgtEl>
                                          <p:spTgt spid="244">
                                            <p:txEl>
                                              <p:pRg st="0" end="0"/>
                                            </p:txEl>
                                          </p:spTgt>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3">
                                            <p:txEl>
                                              <p:pRg st="0" end="0"/>
                                            </p:txEl>
                                          </p:spTgt>
                                        </p:tgtEl>
                                        <p:attrNameLst>
                                          <p:attrName>style.visibility</p:attrName>
                                        </p:attrNameLst>
                                      </p:cBhvr>
                                      <p:to>
                                        <p:strVal val="visible"/>
                                      </p:to>
                                    </p:set>
                                    <p:animEffect transition="in" filter="wipe(down)">
                                      <p:cBhvr>
                                        <p:cTn id="37" dur="500"/>
                                        <p:tgtEl>
                                          <p:spTgt spid="43">
                                            <p:txEl>
                                              <p:pRg st="0" end="0"/>
                                            </p:txEl>
                                          </p:spTgt>
                                        </p:tgtEl>
                                      </p:cBhvr>
                                    </p:animEffect>
                                  </p:child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par>
                                <p:cTn id="42" presetID="22" presetClass="entr" presetSubtype="4"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down)">
                                      <p:cBhvr>
                                        <p:cTn id="44" dur="500"/>
                                        <p:tgtEl>
                                          <p:spTgt spid="4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Effect transition="in" filter="wipe(down)">
                                      <p:cBhvr>
                                        <p:cTn id="47"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build="p"/>
      <p:bldP spid="244" grpId="0" build="p"/>
      <p:bldP spid="50" grpId="0"/>
      <p:bldP spid="57" grpId="0"/>
      <p:bldP spid="43" grpId="0" build="p"/>
      <p:bldP spid="47" grpId="0"/>
      <p:bldP spid="48" grpId="0" build="p"/>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6"/>
        <p:cNvGrpSpPr/>
        <p:nvPr/>
      </p:nvGrpSpPr>
      <p:grpSpPr>
        <a:xfrm>
          <a:off x="0" y="0"/>
          <a:ext cx="0" cy="0"/>
          <a:chOff x="0" y="0"/>
          <a:chExt cx="0" cy="0"/>
        </a:xfrm>
      </p:grpSpPr>
      <p:sp>
        <p:nvSpPr>
          <p:cNvPr id="15" name="Google Shape;1676;p27"/>
          <p:cNvSpPr/>
          <p:nvPr/>
        </p:nvSpPr>
        <p:spPr>
          <a:xfrm>
            <a:off x="794326" y="425704"/>
            <a:ext cx="2839016" cy="696130"/>
          </a:xfrm>
          <a:prstGeom prst="roundRect">
            <a:avLst>
              <a:gd name="adj" fmla="val 50000"/>
            </a:avLst>
          </a:prstGeom>
          <a:solidFill>
            <a:schemeClr val="bg2">
              <a:lumMod val="50000"/>
            </a:schemeClr>
          </a:solidFill>
          <a:ln>
            <a:solidFill>
              <a:schemeClr val="bg2">
                <a:lumMod val="25000"/>
              </a:schemeClr>
            </a:solidFill>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smtClean="0">
                <a:solidFill>
                  <a:srgbClr val="FFFFFF"/>
                </a:solidFill>
                <a:latin typeface="Arial"/>
                <a:ea typeface="Bad Script"/>
                <a:cs typeface="Bad Script"/>
                <a:sym typeface="Bad Script"/>
              </a:rPr>
              <a:t>LUYỆN TẬP 7</a:t>
            </a:r>
            <a:endParaRPr kumimoji="0" sz="2500" b="1" i="0" u="none" strike="noStrike" kern="0" cap="none" spc="0" normalizeH="0" baseline="0" noProof="0" smtClean="0">
              <a:ln>
                <a:noFill/>
              </a:ln>
              <a:solidFill>
                <a:srgbClr val="FFFFFF"/>
              </a:solidFill>
              <a:effectLst/>
              <a:uLnTx/>
              <a:uFillTx/>
              <a:latin typeface="Arial"/>
              <a:ea typeface="Bad Script"/>
              <a:cs typeface="Bad Script"/>
              <a:sym typeface="Bad Script"/>
            </a:endParaRPr>
          </a:p>
        </p:txBody>
      </p:sp>
      <p:pic>
        <p:nvPicPr>
          <p:cNvPr id="3" name="Picture 2"/>
          <p:cNvPicPr>
            <a:picLocks noChangeAspect="1"/>
          </p:cNvPicPr>
          <p:nvPr/>
        </p:nvPicPr>
        <p:blipFill>
          <a:blip r:embed="rId3"/>
          <a:stretch>
            <a:fillRect/>
          </a:stretch>
        </p:blipFill>
        <p:spPr>
          <a:xfrm>
            <a:off x="8228398" y="286086"/>
            <a:ext cx="697001" cy="614198"/>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002473" y="453136"/>
                <a:ext cx="2035741" cy="553998"/>
              </a:xfrm>
              <a:prstGeom prst="rect">
                <a:avLst/>
              </a:prstGeom>
              <a:noFill/>
            </p:spPr>
            <p:txBody>
              <a:bodyPr wrap="square" rtlCol="0">
                <a:spAutoFit/>
              </a:bodyPr>
              <a:lstStyle/>
              <a:p>
                <a:pPr lvl="0" algn="just" defTabSz="457200">
                  <a:lnSpc>
                    <a:spcPct val="150000"/>
                  </a:lnSpc>
                  <a:buClrTx/>
                  <a:defRPr/>
                </a:pPr>
                <a:r>
                  <a:rPr kumimoji="0" lang="en-US" sz="2200" b="0" u="none" strike="noStrike" kern="1200" cap="none" spc="0" normalizeH="0" noProof="0" smtClean="0">
                    <a:ln>
                      <a:noFill/>
                    </a:ln>
                    <a:solidFill>
                      <a:srgbClr val="000000"/>
                    </a:solidFill>
                    <a:effectLst/>
                    <a:uLnTx/>
                    <a:uFillTx/>
                    <a:ea typeface="+mn-ea"/>
                    <a:cs typeface="Arial" panose="020B0604020202020204" pitchFamily="34" charset="0"/>
                    <a:sym typeface="Arial"/>
                  </a:rPr>
                  <a:t>Tính </a:t>
                </a:r>
                <a14:m>
                  <m:oMath xmlns:m="http://schemas.openxmlformats.org/officeDocument/2006/math">
                    <m:r>
                      <m:rPr>
                        <m:sty m:val="p"/>
                      </m:rPr>
                      <a:rPr kumimoji="0" lang="en-US" sz="2200" b="0" i="0"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lim</m:t>
                    </m:r>
                    <m:r>
                      <a:rPr kumimoji="0" lang="en-US" sz="22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d>
                      <m:dPr>
                        <m:ctrlPr>
                          <a:rPr kumimoji="0" lang="en-US" sz="22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ctrlPr>
                      </m:dPr>
                      <m:e>
                        <m:r>
                          <a:rPr kumimoji="0" lang="en-US" sz="2200" b="0" i="1" u="none" strike="noStrike" kern="1200" cap="none" spc="0" normalizeH="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sSup>
                          <m:sSupPr>
                            <m:ctrlPr>
                              <a:rPr lang="en-US" sz="2200" i="1" kern="1200">
                                <a:latin typeface="Cambria Math" panose="02040503050406030204" pitchFamily="18" charset="0"/>
                                <a:ea typeface="+mn-ea"/>
                                <a:cs typeface="Arial" panose="020B0604020202020204" pitchFamily="34" charset="0"/>
                              </a:rPr>
                            </m:ctrlPr>
                          </m:sSupPr>
                          <m:e>
                            <m:r>
                              <a:rPr lang="en-US" sz="2200" i="1" kern="1200">
                                <a:latin typeface="Cambria Math" panose="02040503050406030204" pitchFamily="18" charset="0"/>
                                <a:ea typeface="+mn-ea"/>
                                <a:cs typeface="Arial" panose="020B0604020202020204" pitchFamily="34" charset="0"/>
                              </a:rPr>
                              <m:t>𝑛</m:t>
                            </m:r>
                          </m:e>
                          <m:sup>
                            <m:r>
                              <a:rPr lang="en-US" sz="2200" i="1" kern="1200">
                                <a:latin typeface="Cambria Math" panose="02040503050406030204" pitchFamily="18" charset="0"/>
                                <a:ea typeface="+mn-ea"/>
                                <a:cs typeface="Arial" panose="020B0604020202020204" pitchFamily="34" charset="0"/>
                              </a:rPr>
                              <m:t>3</m:t>
                            </m:r>
                          </m:sup>
                        </m:sSup>
                      </m:e>
                    </m:d>
                  </m:oMath>
                </a14:m>
                <a:endParaRPr kumimoji="0" lang="en-US" sz="22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002473" y="453136"/>
                <a:ext cx="2035741" cy="553998"/>
              </a:xfrm>
              <a:prstGeom prst="rect">
                <a:avLst/>
              </a:prstGeom>
              <a:blipFill>
                <a:blip r:embed="rId4"/>
                <a:stretch>
                  <a:fillRect l="-3892" b="-19780"/>
                </a:stretch>
              </a:blipFill>
            </p:spPr>
            <p:txBody>
              <a:bodyPr/>
              <a:lstStyle/>
              <a:p>
                <a:r>
                  <a:rPr lang="en-US">
                    <a:noFill/>
                  </a:rPr>
                  <a:t> </a:t>
                </a:r>
              </a:p>
            </p:txBody>
          </p:sp>
        </mc:Fallback>
      </mc:AlternateContent>
      <p:sp>
        <p:nvSpPr>
          <p:cNvPr id="8" name="Rectangle 7"/>
          <p:cNvSpPr/>
          <p:nvPr/>
        </p:nvSpPr>
        <p:spPr>
          <a:xfrm>
            <a:off x="1750843" y="154812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94326" y="2145393"/>
                <a:ext cx="7434072" cy="2644698"/>
              </a:xfrm>
              <a:prstGeom prst="rect">
                <a:avLst/>
              </a:prstGeom>
            </p:spPr>
            <p:txBody>
              <a:bodyPr wrap="square">
                <a:spAutoFit/>
              </a:bodyPr>
              <a:lstStyle/>
              <a:p>
                <a:pPr algn="just">
                  <a:lnSpc>
                    <a:spcPct val="150000"/>
                  </a:lnSpc>
                  <a:spcBef>
                    <a:spcPts val="600"/>
                  </a:spcBef>
                  <a:spcAft>
                    <a:spcPts val="600"/>
                  </a:spcAft>
                </a:pPr>
                <a:r>
                  <a:rPr lang="en-US" sz="2200">
                    <a:latin typeface="+mn-lt"/>
                    <a:ea typeface="Calibri" panose="020F0502020204030204" pitchFamily="34" charset="0"/>
                    <a:cs typeface="Times New Roman" panose="02020603050405020304" pitchFamily="18" charset="0"/>
                  </a:rPr>
                  <a:t>Xét dãy số </a:t>
                </a:r>
                <a14:m>
                  <m:oMath xmlns:m="http://schemas.openxmlformats.org/officeDocument/2006/math">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200" i="1">
                                <a:effectLst/>
                                <a:latin typeface="Cambria Math" panose="02040503050406030204" pitchFamily="18" charset="0"/>
                                <a:ea typeface="Calibri" panose="020F0502020204030204" pitchFamily="34" charset="0"/>
                                <a:cs typeface="Times New Roman" panose="02020603050405020304" pitchFamily="18" charset="0"/>
                              </a:rPr>
                              <m:t>𝑛</m:t>
                            </m:r>
                          </m:sub>
                        </m:sSub>
                      </m:e>
                    </m:d>
                    <m:r>
                      <a:rPr lang="en-US" sz="2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2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22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a:effectLst/>
                    <a:latin typeface="+mn-lt"/>
                    <a:ea typeface="Malgun Gothic" panose="020B0503020000020004" pitchFamily="34" charset="-127"/>
                    <a:cs typeface="Times New Roman" panose="02020603050405020304" pitchFamily="18" charset="0"/>
                  </a:rPr>
                  <a:t>Với M là số dương bất kì, ta thấy </a:t>
                </a:r>
                <a14:m>
                  <m:oMath xmlns:m="http://schemas.openxmlformats.org/officeDocument/2006/math">
                    <m:sSub>
                      <m:sSub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e>
                      <m:sup>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3</m:t>
                        </m:r>
                      </m:sup>
                    </m:sSup>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ad>
                      <m:rad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e>
                    </m:rad>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a:effectLst/>
                    <a:latin typeface="+mn-lt"/>
                    <a:ea typeface="Malgun Gothic" panose="020B0503020000020004" pitchFamily="34" charset="-127"/>
                    <a:cs typeface="Times New Roman" panose="02020603050405020304" pitchFamily="18" charset="0"/>
                  </a:rPr>
                  <a:t>Vậy với các số tự nhiên </a:t>
                </a:r>
                <a14:m>
                  <m:oMath xmlns:m="http://schemas.openxmlformats.org/officeDocument/2006/math">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ad>
                      <m:rad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e>
                    </m:rad>
                  </m:oMath>
                </a14:m>
                <a:r>
                  <a:rPr lang="en-US" sz="2200">
                    <a:effectLst/>
                    <a:latin typeface="+mn-lt"/>
                    <a:ea typeface="Malgun Gothic" panose="020B0503020000020004" pitchFamily="34" charset="-127"/>
                    <a:cs typeface="Times New Roman" panose="02020603050405020304" pitchFamily="18" charset="0"/>
                  </a:rPr>
                  <a:t> thì </a:t>
                </a:r>
                <a14:m>
                  <m:oMath xmlns:m="http://schemas.openxmlformats.org/officeDocument/2006/math">
                    <m:sSub>
                      <m:sSubPr>
                        <m:ctrlPr>
                          <a:rPr lang="en-US" sz="22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200" i="1">
                        <a:effectLst/>
                        <a:latin typeface="Cambria Math" panose="02040503050406030204" pitchFamily="18" charset="0"/>
                        <a:ea typeface="Malgun Gothic" panose="020B0503020000020004" pitchFamily="34" charset="-127"/>
                        <a:cs typeface="Times New Roman" panose="02020603050405020304" pitchFamily="18" charset="0"/>
                      </a:rPr>
                      <m:t>𝑀</m:t>
                    </m:r>
                  </m:oMath>
                </a14:m>
                <a:r>
                  <a:rPr lang="en-US" sz="2200">
                    <a:effectLst/>
                    <a:latin typeface="+mn-lt"/>
                    <a:ea typeface="Malgun Gothic" panose="020B0503020000020004" pitchFamily="34" charset="-127"/>
                    <a:cs typeface="Times New Roman" panose="02020603050405020304" pitchFamily="18" charset="0"/>
                  </a:rPr>
                  <a:t>. </a:t>
                </a:r>
                <a:endParaRPr lang="en-US" sz="220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a:effectLst/>
                    <a:latin typeface="+mn-lt"/>
                    <a:ea typeface="Calibri" panose="020F0502020204030204" pitchFamily="34" charset="0"/>
                    <a:cs typeface="Times New Roman" panose="02020603050405020304" pitchFamily="18" charset="0"/>
                  </a:rPr>
                  <a:t>Do đó, </a:t>
                </a:r>
                <a14:m>
                  <m:oMath xmlns:m="http://schemas.openxmlformats.org/officeDocument/2006/math">
                    <m:func>
                      <m:func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200">
                            <a:effectLst/>
                            <a:latin typeface="Cambria Math" panose="02040503050406030204" pitchFamily="18" charset="0"/>
                            <a:ea typeface="Calibri" panose="020F0502020204030204" pitchFamily="34" charset="0"/>
                            <a:cs typeface="Times New Roman" panose="02020603050405020304" pitchFamily="18" charset="0"/>
                          </a:rPr>
                          <m:t>lim</m:t>
                        </m:r>
                      </m:fName>
                      <m:e>
                        <m:r>
                          <a:rPr lang="en-US" sz="2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2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200" i="1">
                            <a:effectLst/>
                            <a:latin typeface="Cambria Math" panose="02040503050406030204" pitchFamily="18" charset="0"/>
                            <a:ea typeface="Calibri" panose="020F0502020204030204" pitchFamily="34" charset="0"/>
                            <a:cs typeface="Times New Roman" panose="02020603050405020304" pitchFamily="18" charset="0"/>
                          </a:rPr>
                          <m:t>)</m:t>
                        </m:r>
                      </m:e>
                    </m:func>
                    <m:r>
                      <a:rPr lang="en-US" sz="22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2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94326" y="2145393"/>
                <a:ext cx="7434072" cy="2644698"/>
              </a:xfrm>
              <a:prstGeom prst="rect">
                <a:avLst/>
              </a:prstGeom>
              <a:blipFill>
                <a:blip r:embed="rId5"/>
                <a:stretch>
                  <a:fillRect l="-1066" b="-3687"/>
                </a:stretch>
              </a:blipFill>
            </p:spPr>
            <p:txBody>
              <a:bodyPr/>
              <a:lstStyle/>
              <a:p>
                <a:r>
                  <a:rPr lang="en-US">
                    <a:noFill/>
                  </a:rPr>
                  <a:t> </a:t>
                </a:r>
              </a:p>
            </p:txBody>
          </p:sp>
        </mc:Fallback>
      </mc:AlternateContent>
      <p:grpSp>
        <p:nvGrpSpPr>
          <p:cNvPr id="9" name="Google Shape;521;p39"/>
          <p:cNvGrpSpPr/>
          <p:nvPr/>
        </p:nvGrpSpPr>
        <p:grpSpPr>
          <a:xfrm rot="6151767">
            <a:off x="8147483" y="4106323"/>
            <a:ext cx="1587509" cy="431125"/>
            <a:chOff x="1463625" y="425025"/>
            <a:chExt cx="543325" cy="147550"/>
          </a:xfrm>
        </p:grpSpPr>
        <p:sp>
          <p:nvSpPr>
            <p:cNvPr id="10"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277428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left)">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8" name="Group 7"/>
          <p:cNvGrpSpPr/>
          <p:nvPr/>
        </p:nvGrpSpPr>
        <p:grpSpPr>
          <a:xfrm>
            <a:off x="2522051" y="376015"/>
            <a:ext cx="3048623" cy="1554096"/>
            <a:chOff x="5943599" y="160491"/>
            <a:chExt cx="6097244" cy="3108192"/>
          </a:xfrm>
        </p:grpSpPr>
        <p:grpSp>
          <p:nvGrpSpPr>
            <p:cNvPr id="9" name="Group 2"/>
            <p:cNvGrpSpPr/>
            <p:nvPr/>
          </p:nvGrpSpPr>
          <p:grpSpPr>
            <a:xfrm>
              <a:off x="5943599" y="288505"/>
              <a:ext cx="6097244" cy="2980178"/>
              <a:chOff x="0" y="-28575"/>
              <a:chExt cx="2275759" cy="841375"/>
            </a:xfrm>
          </p:grpSpPr>
          <p:sp>
            <p:nvSpPr>
              <p:cNvPr id="11" name="Freeform 3"/>
              <p:cNvSpPr/>
              <p:nvPr/>
            </p:nvSpPr>
            <p:spPr>
              <a:xfrm>
                <a:off x="852858" y="-24084"/>
                <a:ext cx="1422901" cy="335530"/>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Rectangle 9"/>
            <p:cNvSpPr/>
            <p:nvPr/>
          </p:nvSpPr>
          <p:spPr>
            <a:xfrm>
              <a:off x="8597116" y="160491"/>
              <a:ext cx="3075199" cy="1196354"/>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500" b="1" i="0" u="none" strike="noStrike" kern="1200" cap="none" spc="0" normalizeH="0" baseline="0" noProof="0" smtClean="0">
                  <a:ln>
                    <a:noFill/>
                  </a:ln>
                  <a:solidFill>
                    <a:srgbClr val="FFFF00"/>
                  </a:solidFill>
                  <a:effectLst/>
                  <a:uLnTx/>
                  <a:uFillTx/>
                  <a:latin typeface="+mj-lt"/>
                  <a:ea typeface="Times New Roman" panose="02020603050405020304" pitchFamily="18" charset="0"/>
                  <a:cs typeface="Arial" panose="020B0604020202020204" pitchFamily="34" charset="0"/>
                  <a:sym typeface="Arial"/>
                </a:rPr>
                <a:t>Nhận</a:t>
              </a:r>
              <a:r>
                <a:rPr kumimoji="0" lang="nl-NL" sz="2500" b="1" i="0" u="none" strike="noStrike" kern="1200" cap="none" spc="0" normalizeH="0" noProof="0" smtClean="0">
                  <a:ln>
                    <a:noFill/>
                  </a:ln>
                  <a:solidFill>
                    <a:srgbClr val="FFFF00"/>
                  </a:solidFill>
                  <a:effectLst/>
                  <a:uLnTx/>
                  <a:uFillTx/>
                  <a:latin typeface="+mj-lt"/>
                  <a:ea typeface="Times New Roman" panose="02020603050405020304" pitchFamily="18" charset="0"/>
                  <a:cs typeface="Arial" panose="020B0604020202020204" pitchFamily="34" charset="0"/>
                  <a:sym typeface="Arial"/>
                </a:rPr>
                <a:t> xét</a:t>
              </a:r>
              <a:endParaRPr kumimoji="0" lang="en-US" sz="2500" b="0" i="0" u="none" strike="noStrike" kern="1200" cap="none" spc="0" normalizeH="0" baseline="0" noProof="0" dirty="0">
                <a:ln>
                  <a:noFill/>
                </a:ln>
                <a:solidFill>
                  <a:srgbClr val="FFFF00"/>
                </a:solidFill>
                <a:effectLst/>
                <a:uLnTx/>
                <a:uFillTx/>
                <a:latin typeface="+mj-lt"/>
                <a:ea typeface="Times New Roman" panose="02020603050405020304" pitchFamily="18" charset="0"/>
                <a:cs typeface="Arial" panose="020B0604020202020204" pitchFamily="34" charset="0"/>
                <a:sym typeface="Arial"/>
              </a:endParaRPr>
            </a:p>
          </p:txBody>
        </p:sp>
      </p:grpSp>
      <p:pic>
        <p:nvPicPr>
          <p:cNvPr id="20" name="Picture 19"/>
          <p:cNvPicPr>
            <a:picLocks noChangeAspect="1"/>
          </p:cNvPicPr>
          <p:nvPr/>
        </p:nvPicPr>
        <p:blipFill>
          <a:blip r:embed="rId3"/>
          <a:stretch>
            <a:fillRect/>
          </a:stretch>
        </p:blipFill>
        <p:spPr>
          <a:xfrm rot="20151531">
            <a:off x="7745855" y="290411"/>
            <a:ext cx="1536944" cy="174359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66258" y="1281079"/>
                <a:ext cx="8702704" cy="3522567"/>
              </a:xfrm>
              <a:prstGeom prst="rect">
                <a:avLst/>
              </a:prstGeom>
            </p:spPr>
            <p:txBody>
              <a:bodyPr wrap="square">
                <a:spAutoFit/>
              </a:bodyPr>
              <a:lstStyle/>
              <a:p>
                <a:pPr marL="342900" indent="-342900">
                  <a:lnSpc>
                    <a:spcPct val="150000"/>
                  </a:lnSpc>
                  <a:spcBef>
                    <a:spcPts val="600"/>
                  </a:spcBef>
                  <a:spcAft>
                    <a:spcPts val="600"/>
                  </a:spcAft>
                  <a:buFont typeface="Wingdings" panose="05000000000000000000" pitchFamily="2" charset="2"/>
                  <a:buChar char="§"/>
                </a:pPr>
                <a14:m>
                  <m:oMath xmlns:m="http://schemas.openxmlformats.org/officeDocument/2006/math">
                    <m:r>
                      <m:rPr>
                        <m:sty m:val="p"/>
                      </m:rPr>
                      <a:rPr lang="en-US" sz="2100" smtClean="0">
                        <a:effectLst/>
                        <a:latin typeface="Cambria Math" panose="02040503050406030204" pitchFamily="18" charset="0"/>
                        <a:ea typeface="Calibri" panose="020F0502020204030204" pitchFamily="34" charset="0"/>
                        <a:cs typeface="Times New Roman" panose="02020603050405020304" pitchFamily="18" charset="0"/>
                      </a:rPr>
                      <m:t>lim</m:t>
                    </m:r>
                    <m:r>
                      <a:rPr lang="en-US" sz="21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100" i="1">
                            <a:effectLst/>
                            <a:latin typeface="Cambria Math" panose="02040503050406030204" pitchFamily="18" charset="0"/>
                            <a:ea typeface="Calibri" panose="020F0502020204030204" pitchFamily="34" charset="0"/>
                            <a:cs typeface="Times New Roman" panose="02020603050405020304" pitchFamily="18" charset="0"/>
                          </a:rPr>
                          <m:t>𝑘</m:t>
                        </m:r>
                      </m:sup>
                    </m:sSup>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a:effectLst/>
                    <a:latin typeface="+mn-lt"/>
                    <a:ea typeface="Malgun Gothic" panose="020B0503020000020004" pitchFamily="34" charset="-127"/>
                    <a:cs typeface="Times New Roman" panose="02020603050405020304" pitchFamily="18" charset="0"/>
                  </a:rPr>
                  <a:t> </a:t>
                </a:r>
                <a:r>
                  <a:rPr lang="en-US" sz="2100" smtClean="0">
                    <a:effectLst/>
                    <a:latin typeface="+mn-lt"/>
                    <a:ea typeface="Malgun Gothic" panose="020B0503020000020004" pitchFamily="34" charset="-127"/>
                    <a:cs typeface="Times New Roman" panose="02020603050405020304" pitchFamily="18" charset="0"/>
                  </a:rPr>
                  <a:t>với </a:t>
                </a:r>
                <a:r>
                  <a:rPr lang="en-US" sz="2100">
                    <a:effectLst/>
                    <a:latin typeface="+mn-lt"/>
                    <a:ea typeface="Malgun Gothic" panose="020B0503020000020004" pitchFamily="34" charset="-127"/>
                    <a:cs typeface="Times New Roman" panose="02020603050405020304" pitchFamily="18" charset="0"/>
                  </a:rPr>
                  <a:t>k là số nguyên dương cho </a:t>
                </a:r>
                <a:r>
                  <a:rPr lang="en-US" sz="2100" smtClean="0">
                    <a:effectLst/>
                    <a:latin typeface="+mn-lt"/>
                    <a:ea typeface="Malgun Gothic" panose="020B0503020000020004" pitchFamily="34" charset="-127"/>
                    <a:cs typeface="Times New Roman" panose="02020603050405020304" pitchFamily="18" charset="0"/>
                  </a:rPr>
                  <a:t>trước</a:t>
                </a:r>
                <a:r>
                  <a:rPr lang="en-US" sz="2100">
                    <a:latin typeface="+mn-lt"/>
                    <a:ea typeface="Malgun Gothic" panose="020B0503020000020004" pitchFamily="34" charset="-127"/>
                    <a:cs typeface="Times New Roman" panose="02020603050405020304" pitchFamily="18" charset="0"/>
                  </a:rPr>
                  <a:t>.</a:t>
                </a:r>
                <a:endParaRPr lang="en-US" sz="2100" smtClean="0">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14:m>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𝑞</m:t>
                        </m:r>
                      </m:e>
                      <m:sup>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a:effectLst/>
                        <a:latin typeface="Cambria Math" panose="02040503050406030204" pitchFamily="18" charset="0"/>
                        <a:ea typeface="Calibri" panose="020F0502020204030204" pitchFamily="34" charset="0"/>
                        <a:cs typeface="Times New Roman" panose="02020603050405020304" pitchFamily="18" charset="0"/>
                      </a:rPr>
                      <m:t>∞</m:t>
                    </m:r>
                    <m:r>
                      <a:rPr lang="en-US" sz="2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smtClean="0">
                    <a:effectLst/>
                    <a:latin typeface="+mn-lt"/>
                    <a:ea typeface="Malgun Gothic" panose="020B0503020000020004" pitchFamily="34" charset="-127"/>
                    <a:cs typeface="Times New Roman" panose="02020603050405020304" pitchFamily="18" charset="0"/>
                  </a:rPr>
                  <a:t>với </a:t>
                </a:r>
                <a14:m>
                  <m:oMath xmlns:m="http://schemas.openxmlformats.org/officeDocument/2006/math">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𝑞</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2100">
                    <a:effectLst/>
                    <a:latin typeface="+mn-lt"/>
                    <a:ea typeface="Malgun Gothic" panose="020B0503020000020004" pitchFamily="34" charset="-127"/>
                    <a:cs typeface="Times New Roman" panose="02020603050405020304" pitchFamily="18" charset="0"/>
                  </a:rPr>
                  <a:t> là số thực cho trước.</a:t>
                </a:r>
                <a:endParaRPr lang="en-US" sz="2100">
                  <a:effectLst/>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r>
                  <a:rPr lang="en-US" sz="2100" smtClean="0">
                    <a:effectLst/>
                    <a:latin typeface="+mn-lt"/>
                    <a:ea typeface="Calibri" panose="020F0502020204030204" pitchFamily="34" charset="0"/>
                    <a:cs typeface="Times New Roman" panose="02020603050405020304" pitchFamily="18" charset="0"/>
                  </a:rPr>
                  <a:t>Nếu </a:t>
                </a:r>
                <a14:m>
                  <m:oMath xmlns:m="http://schemas.openxmlformats.org/officeDocument/2006/math">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n-lt"/>
                    <a:ea typeface="Malgun Gothic" panose="020B0503020000020004" pitchFamily="34" charset="-127"/>
                    <a:cs typeface="Times New Roman" panose="02020603050405020304" pitchFamily="18" charset="0"/>
                  </a:rPr>
                  <a:t>và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begChr m:val="|"/>
                            <m:endChr m:val="|"/>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d>
                      </m:e>
                    </m:func>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100">
                    <a:effectLst/>
                    <a:latin typeface="+mn-lt"/>
                    <a:ea typeface="Malgun Gothic" panose="020B0503020000020004" pitchFamily="34" charset="-127"/>
                    <a:cs typeface="Times New Roman" panose="02020603050405020304" pitchFamily="18" charset="0"/>
                  </a:rPr>
                  <a:t> thì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f>
                          <m:f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num>
                          <m:den>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den>
                        </m:f>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0</m:t>
                        </m:r>
                      </m:e>
                    </m:func>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100">
                  <a:effectLst/>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r>
                  <a:rPr lang="en-US" sz="2100" smtClean="0">
                    <a:effectLst/>
                    <a:latin typeface="+mn-lt"/>
                    <a:ea typeface="Malgun Gothic" panose="020B0503020000020004" pitchFamily="34" charset="-127"/>
                    <a:cs typeface="Times New Roman" panose="02020603050405020304" pitchFamily="18" charset="0"/>
                  </a:rPr>
                  <a:t>Nếu </a:t>
                </a:r>
                <a14:m>
                  <m:oMath xmlns:m="http://schemas.openxmlformats.org/officeDocument/2006/math">
                    <m:func>
                      <m:func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1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100" i="1">
                        <a:effectLst/>
                        <a:latin typeface="Cambria Math" panose="02040503050406030204" pitchFamily="18" charset="0"/>
                        <a:ea typeface="Calibri" panose="020F0502020204030204" pitchFamily="34" charset="0"/>
                        <a:cs typeface="Times New Roman" panose="02020603050405020304" pitchFamily="18" charset="0"/>
                      </a:rPr>
                      <m:t>=</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effectLst/>
                        <a:latin typeface="Cambria Math" panose="02040503050406030204" pitchFamily="18" charset="0"/>
                        <a:ea typeface="Calibri" panose="020F0502020204030204" pitchFamily="34" charset="0"/>
                        <a:cs typeface="Times New Roman" panose="02020603050405020304" pitchFamily="18" charset="0"/>
                      </a:rPr>
                      <m:t>𝑎</m:t>
                    </m:r>
                    <m:r>
                      <a:rPr lang="en-US" sz="2100" i="1">
                        <a:effectLst/>
                        <a:latin typeface="Cambria Math" panose="02040503050406030204" pitchFamily="18" charset="0"/>
                        <a:ea typeface="Calibri" panose="020F0502020204030204" pitchFamily="34" charset="0"/>
                        <a:cs typeface="Times New Roman" panose="02020603050405020304" pitchFamily="18" charset="0"/>
                      </a:rPr>
                      <m:t>&gt;</m:t>
                    </m:r>
                    <m:r>
                      <a:rPr lang="en-US" sz="2100" i="1">
                        <a:effectLst/>
                        <a:latin typeface="Cambria Math" panose="02040503050406030204" pitchFamily="18" charset="0"/>
                        <a:ea typeface="Calibri" panose="020F0502020204030204" pitchFamily="34" charset="0"/>
                        <a:cs typeface="Times New Roman" panose="02020603050405020304" pitchFamily="18" charset="0"/>
                      </a:rPr>
                      <m:t>0</m:t>
                    </m:r>
                    <m:r>
                      <a:rPr lang="en-US"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100">
                    <a:effectLst/>
                    <a:latin typeface="+mn-lt"/>
                    <a:ea typeface="Malgun Gothic" panose="020B0503020000020004" pitchFamily="34" charset="-127"/>
                    <a:cs typeface="Times New Roman" panose="02020603050405020304" pitchFamily="18" charset="0"/>
                  </a:rPr>
                  <a:t>và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0</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2100">
                    <a:effectLst/>
                    <a:latin typeface="+mn-lt"/>
                    <a:ea typeface="Malgun Gothic" panose="020B0503020000020004" pitchFamily="34" charset="-127"/>
                    <a:cs typeface="Times New Roman" panose="02020603050405020304" pitchFamily="18" charset="0"/>
                  </a:rPr>
                  <a:t> với mọi n thì </a:t>
                </a: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a:effectLst/>
                            <a:latin typeface="Cambria Math" panose="02040503050406030204" pitchFamily="18" charset="0"/>
                            <a:ea typeface="Malgun Gothic" panose="020B0503020000020004" pitchFamily="34" charset="-127"/>
                            <a:cs typeface="Times New Roman" panose="02020603050405020304" pitchFamily="18" charset="0"/>
                          </a:rPr>
                          <m:t>lim</m:t>
                        </m:r>
                      </m:fName>
                      <m:e>
                        <m:f>
                          <m:f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Pr>
                          <m:num>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num>
                          <m:den>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𝑣</m:t>
                                </m:r>
                              </m:e>
                              <m: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 </m:t>
                            </m:r>
                          </m:den>
                        </m:f>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e>
                    </m:func>
                  </m:oMath>
                </a14:m>
                <a:endParaRPr lang="en-US" sz="2100">
                  <a:effectLst/>
                  <a:latin typeface="+mn-lt"/>
                  <a:ea typeface="Calibri" panose="020F0502020204030204" pitchFamily="34" charset="0"/>
                  <a:cs typeface="Times New Roman" panose="02020603050405020304" pitchFamily="18" charset="0"/>
                </a:endParaRPr>
              </a:p>
              <a:p>
                <a:pPr marL="342900" indent="-342900">
                  <a:lnSpc>
                    <a:spcPct val="150000"/>
                  </a:lnSpc>
                  <a:spcBef>
                    <a:spcPts val="600"/>
                  </a:spcBef>
                  <a:spcAft>
                    <a:spcPts val="600"/>
                  </a:spcAft>
                  <a:buFont typeface="Wingdings" panose="05000000000000000000" pitchFamily="2" charset="2"/>
                  <a:buChar char="§"/>
                </a:pPr>
                <a14:m>
                  <m:oMath xmlns:m="http://schemas.openxmlformats.org/officeDocument/2006/math">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kern="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100" kern="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𝑛</m:t>
                                </m:r>
                              </m:sub>
                            </m:sSub>
                          </m:e>
                        </m:d>
                      </m:e>
                    </m:func>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100">
                  <a:effectLst/>
                  <a:latin typeface="+mn-l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66258" y="1281079"/>
                <a:ext cx="8702704" cy="3522567"/>
              </a:xfrm>
              <a:prstGeom prst="rect">
                <a:avLst/>
              </a:prstGeom>
              <a:blipFill>
                <a:blip r:embed="rId4"/>
                <a:stretch>
                  <a:fillRect l="-701" b="-1903"/>
                </a:stretch>
              </a:blipFill>
            </p:spPr>
            <p:txBody>
              <a:bodyPr/>
              <a:lstStyle/>
              <a:p>
                <a:r>
                  <a:rPr lang="en-US">
                    <a:noFill/>
                  </a:rPr>
                  <a:t> </a:t>
                </a:r>
              </a:p>
            </p:txBody>
          </p:sp>
        </mc:Fallback>
      </mc:AlternateContent>
    </p:spTree>
    <p:extLst>
      <p:ext uri="{BB962C8B-B14F-4D97-AF65-F5344CB8AC3E}">
        <p14:creationId xmlns:p14="http://schemas.microsoft.com/office/powerpoint/2010/main" val="263319834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45273" y="349856"/>
            <a:ext cx="8253454" cy="4478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8" name="Rectangle 67"/>
          <p:cNvSpPr/>
          <p:nvPr/>
        </p:nvSpPr>
        <p:spPr>
          <a:xfrm>
            <a:off x="4212767" y="2096071"/>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1992122" y="1245504"/>
            <a:ext cx="1285328" cy="3270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solidFill>
                  <a:schemeClr val="bg1">
                    <a:lumMod val="50000"/>
                  </a:schemeClr>
                </a:solidFill>
                <a:highlight>
                  <a:schemeClr val="accent1"/>
                </a:highlight>
                <a:latin typeface="+mj-lt"/>
              </a:rPr>
              <a:t>Ví dụ 8:</a:t>
            </a:r>
            <a:endParaRPr sz="2200">
              <a:solidFill>
                <a:schemeClr val="bg1">
                  <a:lumMod val="50000"/>
                </a:schemeClr>
              </a:solidFill>
              <a:highlight>
                <a:schemeClr val="accent1"/>
              </a:highlight>
              <a:latin typeface="+mj-lt"/>
            </a:endParaRPr>
          </a:p>
        </p:txBody>
      </p:sp>
      <p:pic>
        <p:nvPicPr>
          <p:cNvPr id="87" name="Picture 86"/>
          <p:cNvPicPr>
            <a:picLocks noChangeAspect="1"/>
          </p:cNvPicPr>
          <p:nvPr/>
        </p:nvPicPr>
        <p:blipFill>
          <a:blip r:embed="rId2"/>
          <a:stretch>
            <a:fillRect/>
          </a:stretch>
        </p:blipFill>
        <p:spPr>
          <a:xfrm rot="5400000">
            <a:off x="605001" y="3910053"/>
            <a:ext cx="786452" cy="780356"/>
          </a:xfrm>
          <a:prstGeom prst="rect">
            <a:avLst/>
          </a:prstGeom>
        </p:spPr>
      </p:pic>
      <p:pic>
        <p:nvPicPr>
          <p:cNvPr id="88" name="Picture 87"/>
          <p:cNvPicPr>
            <a:picLocks noChangeAspect="1"/>
          </p:cNvPicPr>
          <p:nvPr/>
        </p:nvPicPr>
        <p:blipFill>
          <a:blip r:embed="rId2"/>
          <a:stretch>
            <a:fillRect/>
          </a:stretch>
        </p:blipFill>
        <p:spPr>
          <a:xfrm rot="5591474">
            <a:off x="7805990" y="512693"/>
            <a:ext cx="786452" cy="780356"/>
          </a:xfrm>
          <a:prstGeom prst="rect">
            <a:avLst/>
          </a:prstGeom>
        </p:spPr>
      </p:pic>
      <p:grpSp>
        <p:nvGrpSpPr>
          <p:cNvPr id="4" name="Group 3"/>
          <p:cNvGrpSpPr/>
          <p:nvPr/>
        </p:nvGrpSpPr>
        <p:grpSpPr>
          <a:xfrm>
            <a:off x="3041671" y="795942"/>
            <a:ext cx="4234035" cy="1049454"/>
            <a:chOff x="1540915" y="207449"/>
            <a:chExt cx="4234035" cy="1049454"/>
          </a:xfrm>
        </p:grpSpPr>
        <p:sp>
          <p:nvSpPr>
            <p:cNvPr id="67" name="TextBox 66"/>
            <p:cNvSpPr txBox="1"/>
            <p:nvPr/>
          </p:nvSpPr>
          <p:spPr>
            <a:xfrm>
              <a:off x="1540915" y="513256"/>
              <a:ext cx="2299322" cy="60016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2200" kern="1200" smtClean="0">
                  <a:latin typeface="Arial" panose="020B0604020202020204" pitchFamily="34" charset="0"/>
                  <a:ea typeface="+mn-ea"/>
                  <a:cs typeface="Arial" panose="020B0604020202020204" pitchFamily="34" charset="0"/>
                </a:rPr>
                <a:t>Chứng tỏ rằng</a:t>
              </a:r>
              <a:endParaRPr kumimoji="0" lang="en-US" sz="2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587428" y="207449"/>
                  <a:ext cx="2187522" cy="1049454"/>
                </a:xfrm>
                <a:prstGeom prst="rect">
                  <a:avLst/>
                </a:prstGeom>
              </p:spPr>
              <p:txBody>
                <a:bodyPr wrap="none">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𝑙𝑖</m:t>
                        </m:r>
                        <m:func>
                          <m:func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funcPr>
                          <m:fName>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𝑚</m:t>
                            </m:r>
                          </m:fName>
                          <m:e>
                            <m:sSup>
                              <m:sSup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sSupPr>
                              <m:e>
                                <m:d>
                                  <m:d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𝑒</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den>
                                    </m:f>
                                  </m:e>
                                </m:d>
                              </m:e>
                              <m:sup>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𝑛</m:t>
                                </m:r>
                              </m:sup>
                            </m:sSup>
                          </m:e>
                        </m:func>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m:oMathPara>
                  </a14:m>
                  <a:endParaRPr kumimoji="0" lang="en-US" sz="22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3587428" y="207449"/>
                  <a:ext cx="2187522" cy="1049454"/>
                </a:xfrm>
                <a:prstGeom prst="rect">
                  <a:avLst/>
                </a:prstGeom>
                <a:blipFill>
                  <a:blip r:embed="rId3"/>
                  <a:stretch>
                    <a:fillRect/>
                  </a:stretch>
                </a:blipFill>
              </p:spPr>
              <p:txBody>
                <a:bodyPr/>
                <a:lstStyle/>
                <a:p>
                  <a:r>
                    <a:rPr lang="en-US">
                      <a:noFill/>
                    </a:rPr>
                    <a:t> </a:t>
                  </a:r>
                </a:p>
              </p:txBody>
            </p:sp>
          </mc:Fallback>
        </mc:AlternateContent>
      </p:grpSp>
      <p:grpSp>
        <p:nvGrpSpPr>
          <p:cNvPr id="5" name="Group 4"/>
          <p:cNvGrpSpPr/>
          <p:nvPr/>
        </p:nvGrpSpPr>
        <p:grpSpPr>
          <a:xfrm>
            <a:off x="2152190" y="2902198"/>
            <a:ext cx="5123516" cy="1049454"/>
            <a:chOff x="2152190" y="2333303"/>
            <a:chExt cx="5123516" cy="1049454"/>
          </a:xfrm>
        </p:grpSpPr>
        <p:grpSp>
          <p:nvGrpSpPr>
            <p:cNvPr id="7" name="Group 6"/>
            <p:cNvGrpSpPr/>
            <p:nvPr/>
          </p:nvGrpSpPr>
          <p:grpSpPr>
            <a:xfrm>
              <a:off x="2152190" y="2620687"/>
              <a:ext cx="1423611" cy="669927"/>
              <a:chOff x="1033758" y="2155891"/>
              <a:chExt cx="1423611" cy="669927"/>
            </a:xfrm>
          </p:grpSpPr>
          <p:sp>
            <p:nvSpPr>
              <p:cNvPr id="71" name="Rectangle 70"/>
              <p:cNvSpPr/>
              <p:nvPr/>
            </p:nvSpPr>
            <p:spPr>
              <a:xfrm>
                <a:off x="1033758" y="2165548"/>
                <a:ext cx="957249" cy="53739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Do</a:t>
                </a:r>
                <a:endParaRPr kumimoji="0" lang="en-US" sz="22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514868" y="2155891"/>
                    <a:ext cx="942501" cy="669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ea typeface="Dotum" panose="020B0600000101010101" pitchFamily="34" charset="-127"/>
                                </a:rPr>
                              </m:ctrlPr>
                            </m:fPr>
                            <m:num>
                              <m:r>
                                <a:rPr lang="en-US" sz="2200" i="1">
                                  <a:latin typeface="Cambria Math" panose="02040503050406030204" pitchFamily="18" charset="0"/>
                                  <a:ea typeface="Dotum" panose="020B0600000101010101" pitchFamily="34" charset="-127"/>
                                </a:rPr>
                                <m:t>𝑒</m:t>
                              </m:r>
                            </m:num>
                            <m:den>
                              <m:r>
                                <a:rPr lang="en-US" sz="2200" i="1">
                                  <a:latin typeface="Cambria Math" panose="02040503050406030204" pitchFamily="18" charset="0"/>
                                  <a:ea typeface="Dotum" panose="020B0600000101010101" pitchFamily="34" charset="-127"/>
                                </a:rPr>
                                <m:t>2</m:t>
                              </m:r>
                            </m:den>
                          </m:f>
                          <m:r>
                            <a:rPr lang="en-US" sz="2200" b="0" i="1" smtClean="0">
                              <a:latin typeface="Cambria Math" panose="02040503050406030204" pitchFamily="18" charset="0"/>
                              <a:ea typeface="Dotum" panose="020B0600000101010101" pitchFamily="34" charset="-127"/>
                            </a:rPr>
                            <m:t>&gt;1</m:t>
                          </m:r>
                        </m:oMath>
                      </m:oMathPara>
                    </a14:m>
                    <a:endParaRPr lang="en-US" sz="2200"/>
                  </a:p>
                </p:txBody>
              </p:sp>
            </mc:Choice>
            <mc:Fallback xmlns="">
              <p:sp>
                <p:nvSpPr>
                  <p:cNvPr id="6" name="Rectangle 5"/>
                  <p:cNvSpPr>
                    <a:spLocks noRot="1" noChangeAspect="1" noMove="1" noResize="1" noEditPoints="1" noAdjustHandles="1" noChangeArrowheads="1" noChangeShapeType="1" noTextEdit="1"/>
                  </p:cNvSpPr>
                  <p:nvPr/>
                </p:nvSpPr>
                <p:spPr>
                  <a:xfrm>
                    <a:off x="1514868" y="2155891"/>
                    <a:ext cx="942501" cy="669927"/>
                  </a:xfrm>
                  <a:prstGeom prst="rect">
                    <a:avLst/>
                  </a:prstGeom>
                  <a:blipFill>
                    <a:blip r:embed="rId4"/>
                    <a:stretch>
                      <a:fillRect/>
                    </a:stretch>
                  </a:blipFill>
                </p:spPr>
                <p:txBody>
                  <a:bodyPr/>
                  <a:lstStyle/>
                  <a:p>
                    <a:r>
                      <a:rPr lang="en-US">
                        <a:noFill/>
                      </a:rPr>
                      <a:t> </a:t>
                    </a:r>
                  </a:p>
                </p:txBody>
              </p:sp>
            </mc:Fallback>
          </mc:AlternateContent>
        </p:grpSp>
        <p:grpSp>
          <p:nvGrpSpPr>
            <p:cNvPr id="9" name="Group 8"/>
            <p:cNvGrpSpPr/>
            <p:nvPr/>
          </p:nvGrpSpPr>
          <p:grpSpPr>
            <a:xfrm>
              <a:off x="3060456" y="2333303"/>
              <a:ext cx="4215250" cy="1049454"/>
              <a:chOff x="877614" y="2628231"/>
              <a:chExt cx="4215250" cy="1049454"/>
            </a:xfrm>
          </p:grpSpPr>
          <mc:AlternateContent xmlns:mc="http://schemas.openxmlformats.org/markup-compatibility/2006" xmlns:a14="http://schemas.microsoft.com/office/drawing/2010/main">
            <mc:Choice Requires="a14">
              <p:sp>
                <p:nvSpPr>
                  <p:cNvPr id="10" name="TextBox 9"/>
                  <p:cNvSpPr txBox="1"/>
                  <p:nvPr/>
                </p:nvSpPr>
                <p:spPr>
                  <a:xfrm>
                    <a:off x="877614" y="2628231"/>
                    <a:ext cx="4215250" cy="1049454"/>
                  </a:xfrm>
                  <a:prstGeom prst="rect">
                    <a:avLst/>
                  </a:prstGeom>
                  <a:noFill/>
                </p:spPr>
                <p:txBody>
                  <a:bodyPr wrap="square" rtlCol="0">
                    <a:spAutoFit/>
                  </a:bodyPr>
                  <a:lstStyle/>
                  <a:p>
                    <a:pPr lvl="0" algn="ctr" defTabSz="457200">
                      <a:lnSpc>
                        <a:spcPct val="150000"/>
                      </a:lnSpc>
                      <a:buClrTx/>
                      <a:defRPr/>
                    </a:pP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ea typeface="Dotum" panose="020B0600000101010101" pitchFamily="34" charset="-127"/>
                            </a:rPr>
                            <m:t>𝑙𝑖</m:t>
                          </m:r>
                          <m:func>
                            <m:funcPr>
                              <m:ctrlPr>
                                <a:rPr lang="en-US" sz="2200" i="1">
                                  <a:latin typeface="Cambria Math" panose="02040503050406030204" pitchFamily="18" charset="0"/>
                                  <a:ea typeface="Dotum" panose="020B0600000101010101" pitchFamily="34" charset="-127"/>
                                </a:rPr>
                              </m:ctrlPr>
                            </m:funcPr>
                            <m:fName>
                              <m:r>
                                <a:rPr lang="en-US" sz="2200" i="1">
                                  <a:latin typeface="Cambria Math" panose="02040503050406030204" pitchFamily="18" charset="0"/>
                                  <a:ea typeface="Dotum" panose="020B0600000101010101" pitchFamily="34" charset="-127"/>
                                </a:rPr>
                                <m:t>𝑚</m:t>
                              </m:r>
                            </m:fName>
                            <m:e>
                              <m:sSup>
                                <m:sSupPr>
                                  <m:ctrlPr>
                                    <a:rPr lang="en-US" sz="2200" i="1">
                                      <a:latin typeface="Cambria Math" panose="02040503050406030204" pitchFamily="18" charset="0"/>
                                      <a:ea typeface="Dotum" panose="020B0600000101010101" pitchFamily="34" charset="-127"/>
                                    </a:rPr>
                                  </m:ctrlPr>
                                </m:sSupPr>
                                <m:e>
                                  <m:d>
                                    <m:dPr>
                                      <m:ctrlPr>
                                        <a:rPr lang="en-US" sz="2200" i="1">
                                          <a:latin typeface="Cambria Math" panose="02040503050406030204" pitchFamily="18" charset="0"/>
                                          <a:ea typeface="Dotum" panose="020B0600000101010101" pitchFamily="34" charset="-127"/>
                                        </a:rPr>
                                      </m:ctrlPr>
                                    </m:dPr>
                                    <m:e>
                                      <m:f>
                                        <m:fPr>
                                          <m:ctrlPr>
                                            <a:rPr lang="en-US" sz="2200" i="1">
                                              <a:latin typeface="Cambria Math" panose="02040503050406030204" pitchFamily="18" charset="0"/>
                                              <a:ea typeface="Dotum" panose="020B0600000101010101" pitchFamily="34" charset="-127"/>
                                            </a:rPr>
                                          </m:ctrlPr>
                                        </m:fPr>
                                        <m:num>
                                          <m:r>
                                            <a:rPr lang="en-US" sz="2200" i="1">
                                              <a:latin typeface="Cambria Math" panose="02040503050406030204" pitchFamily="18" charset="0"/>
                                              <a:ea typeface="Dotum" panose="020B0600000101010101" pitchFamily="34" charset="-127"/>
                                            </a:rPr>
                                            <m:t>𝑒</m:t>
                                          </m:r>
                                        </m:num>
                                        <m:den>
                                          <m:r>
                                            <a:rPr lang="en-US" sz="2200" i="1">
                                              <a:latin typeface="Cambria Math" panose="02040503050406030204" pitchFamily="18" charset="0"/>
                                              <a:ea typeface="Dotum" panose="020B0600000101010101" pitchFamily="34" charset="-127"/>
                                            </a:rPr>
                                            <m:t>2</m:t>
                                          </m:r>
                                        </m:den>
                                      </m:f>
                                    </m:e>
                                  </m:d>
                                </m:e>
                                <m:sup>
                                  <m:r>
                                    <a:rPr lang="en-US" sz="2200" i="1">
                                      <a:latin typeface="Cambria Math" panose="02040503050406030204" pitchFamily="18" charset="0"/>
                                      <a:ea typeface="Dotum" panose="020B0600000101010101" pitchFamily="34" charset="-127"/>
                                    </a:rPr>
                                    <m:t>𝑛</m:t>
                                  </m:r>
                                </m:sup>
                              </m:sSup>
                            </m:e>
                          </m:func>
                          <m:r>
                            <a:rPr lang="en-US" sz="2200" i="1">
                              <a:latin typeface="Cambria Math" panose="02040503050406030204" pitchFamily="18" charset="0"/>
                              <a:ea typeface="Dotum" panose="020B0600000101010101" pitchFamily="34" charset="-127"/>
                            </a:rPr>
                            <m:t>=+</m:t>
                          </m:r>
                          <m:r>
                            <a:rPr lang="en-US" sz="2200" i="1">
                              <a:latin typeface="Cambria Math" panose="02040503050406030204" pitchFamily="18" charset="0"/>
                              <a:ea typeface="Cambria Math" panose="02040503050406030204" pitchFamily="18" charset="0"/>
                            </a:rPr>
                            <m:t>∞</m:t>
                          </m:r>
                        </m:oMath>
                      </m:oMathPara>
                    </a14:m>
                    <a:endParaRPr lang="en-US" sz="2200" i="1" smtClean="0">
                      <a:latin typeface="Cambria Math" panose="02040503050406030204" pitchFamily="18" charset="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77614" y="2628231"/>
                    <a:ext cx="4215250" cy="1049454"/>
                  </a:xfrm>
                  <a:prstGeom prst="rect">
                    <a:avLst/>
                  </a:prstGeom>
                  <a:blipFill>
                    <a:blip r:embed="rId5"/>
                    <a:stretch>
                      <a:fillRect/>
                    </a:stretch>
                  </a:blipFill>
                </p:spPr>
                <p:txBody>
                  <a:bodyPr/>
                  <a:lstStyle/>
                  <a:p>
                    <a:r>
                      <a:rPr lang="en-US">
                        <a:noFill/>
                      </a:rPr>
                      <a:t> </a:t>
                    </a:r>
                  </a:p>
                </p:txBody>
              </p:sp>
            </mc:Fallback>
          </mc:AlternateContent>
          <p:sp>
            <p:nvSpPr>
              <p:cNvPr id="8" name="Rectangle 7"/>
              <p:cNvSpPr/>
              <p:nvPr/>
            </p:nvSpPr>
            <p:spPr>
              <a:xfrm>
                <a:off x="1333248" y="2923566"/>
                <a:ext cx="655949" cy="600164"/>
              </a:xfrm>
              <a:prstGeom prst="rect">
                <a:avLst/>
              </a:prstGeom>
            </p:spPr>
            <p:txBody>
              <a:bodyPr wrap="none">
                <a:spAutoFit/>
              </a:bodyPr>
              <a:lstStyle/>
              <a:p>
                <a:pPr lvl="0" algn="just">
                  <a:lnSpc>
                    <a:spcPct val="150000"/>
                  </a:lnSpc>
                  <a:defRPr/>
                </a:pPr>
                <a:r>
                  <a:rPr lang="en-US" sz="2200" smtClean="0">
                    <a:ea typeface="Arial" panose="020B0604020202020204" pitchFamily="34" charset="0"/>
                    <a:cs typeface="Times New Roman" panose="02020603050405020304" pitchFamily="18" charset="0"/>
                  </a:rPr>
                  <a:t>nên</a:t>
                </a:r>
                <a:endParaRPr lang="en-US" sz="2200">
                  <a:ea typeface="Arial" panose="020B0604020202020204" pitchFamily="34" charset="0"/>
                  <a:cs typeface="Times New Roman" panose="02020603050405020304" pitchFamily="18" charset="0"/>
                </a:endParaRPr>
              </a:p>
            </p:txBody>
          </p:sp>
        </p:grpSp>
      </p:grpSp>
    </p:spTree>
    <p:extLst>
      <p:ext uri="{BB962C8B-B14F-4D97-AF65-F5344CB8AC3E}">
        <p14:creationId xmlns:p14="http://schemas.microsoft.com/office/powerpoint/2010/main" val="5008532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2">
            <a:alpha val="60000"/>
          </a:schemeClr>
        </a:solidFill>
        <a:effectLst/>
      </p:bgPr>
    </p:bg>
    <p:spTree>
      <p:nvGrpSpPr>
        <p:cNvPr id="1" name="Shape 395"/>
        <p:cNvGrpSpPr/>
        <p:nvPr/>
      </p:nvGrpSpPr>
      <p:grpSpPr>
        <a:xfrm>
          <a:off x="0" y="0"/>
          <a:ext cx="0" cy="0"/>
          <a:chOff x="0" y="0"/>
          <a:chExt cx="0" cy="0"/>
        </a:xfrm>
      </p:grpSpPr>
      <p:grpSp>
        <p:nvGrpSpPr>
          <p:cNvPr id="20" name="Google Shape;424;p35"/>
          <p:cNvGrpSpPr/>
          <p:nvPr/>
        </p:nvGrpSpPr>
        <p:grpSpPr>
          <a:xfrm rot="-899976">
            <a:off x="8183659" y="266165"/>
            <a:ext cx="931559" cy="1031317"/>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8201609" y="3840480"/>
            <a:ext cx="1039878" cy="1189097"/>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Google Shape;1676;p27"/>
          <p:cNvSpPr/>
          <p:nvPr/>
        </p:nvSpPr>
        <p:spPr>
          <a:xfrm>
            <a:off x="509740" y="424614"/>
            <a:ext cx="2839016" cy="696130"/>
          </a:xfrm>
          <a:prstGeom prst="roundRect">
            <a:avLst>
              <a:gd name="adj" fmla="val 50000"/>
            </a:avLst>
          </a:prstGeom>
          <a:solidFill>
            <a:schemeClr val="bg2">
              <a:lumMod val="50000"/>
            </a:schemeClr>
          </a:solidFill>
          <a:ln>
            <a:solidFill>
              <a:schemeClr val="bg2">
                <a:lumMod val="25000"/>
              </a:schemeClr>
            </a:solidFill>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smtClean="0">
                <a:solidFill>
                  <a:srgbClr val="FFFFFF"/>
                </a:solidFill>
                <a:latin typeface="Arial"/>
                <a:ea typeface="Bad Script"/>
                <a:cs typeface="Bad Script"/>
                <a:sym typeface="Bad Script"/>
              </a:rPr>
              <a:t>LUYỆN TẬP 8</a:t>
            </a:r>
            <a:endParaRPr kumimoji="0" sz="2500" b="1" i="0" u="none" strike="noStrike" kern="0" cap="none" spc="0" normalizeH="0" baseline="0" noProof="0" smtClean="0">
              <a:ln>
                <a:noFill/>
              </a:ln>
              <a:solidFill>
                <a:srgbClr val="FFFFFF"/>
              </a:solidFill>
              <a:effectLst/>
              <a:uLnTx/>
              <a:uFillTx/>
              <a:latin typeface="Arial"/>
              <a:ea typeface="Bad Script"/>
              <a:cs typeface="Bad Script"/>
              <a:sym typeface="Bad Script"/>
            </a:endParaRPr>
          </a:p>
        </p:txBody>
      </p:sp>
      <p:sp>
        <p:nvSpPr>
          <p:cNvPr id="44" name="Rectangle 43"/>
          <p:cNvSpPr/>
          <p:nvPr/>
        </p:nvSpPr>
        <p:spPr>
          <a:xfrm>
            <a:off x="4277925" y="230583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6" name="Group 5"/>
          <p:cNvGrpSpPr/>
          <p:nvPr/>
        </p:nvGrpSpPr>
        <p:grpSpPr>
          <a:xfrm>
            <a:off x="2697112" y="1016693"/>
            <a:ext cx="3869823" cy="1046440"/>
            <a:chOff x="3792161" y="166834"/>
            <a:chExt cx="3869823" cy="1046440"/>
          </a:xfrm>
        </p:grpSpPr>
        <p:sp>
          <p:nvSpPr>
            <p:cNvPr id="43" name="TextBox 42"/>
            <p:cNvSpPr txBox="1"/>
            <p:nvPr/>
          </p:nvSpPr>
          <p:spPr>
            <a:xfrm>
              <a:off x="3792161" y="469624"/>
              <a:ext cx="3486463" cy="600164"/>
            </a:xfrm>
            <a:prstGeom prst="rect">
              <a:avLst/>
            </a:prstGeom>
            <a:noFill/>
          </p:spPr>
          <p:txBody>
            <a:bodyPr wrap="square" rtlCol="0">
              <a:spAutoFit/>
            </a:bodyPr>
            <a:lstStyle/>
            <a:p>
              <a:pPr lvl="0" algn="just" defTabSz="457200">
                <a:lnSpc>
                  <a:spcPct val="150000"/>
                </a:lnSpc>
                <a:buClrTx/>
                <a:defRPr/>
              </a:pPr>
              <a:r>
                <a:rPr kumimoji="0" lang="en-US" sz="2200" b="0" u="none" strike="noStrike" kern="1200" cap="none" spc="0" normalizeH="0" noProof="0" smtClean="0">
                  <a:ln>
                    <a:noFill/>
                  </a:ln>
                  <a:solidFill>
                    <a:srgbClr val="000000"/>
                  </a:solidFill>
                  <a:effectLst/>
                  <a:uLnTx/>
                  <a:uFillTx/>
                  <a:ea typeface="+mn-ea"/>
                  <a:cs typeface="Arial" panose="020B0604020202020204" pitchFamily="34" charset="0"/>
                  <a:sym typeface="Arial"/>
                </a:rPr>
                <a:t>Chứng tỏ rằng</a:t>
              </a:r>
              <a:endParaRPr kumimoji="0" lang="en-US" sz="22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657396" y="166834"/>
                  <a:ext cx="2004588" cy="1046440"/>
                </a:xfrm>
                <a:prstGeom prst="rect">
                  <a:avLst/>
                </a:prstGeom>
              </p:spPr>
              <p:txBody>
                <a:bodyPr wrap="none">
                  <a:spAutoFit/>
                </a:bodyPr>
                <a:lstStyle/>
                <a:p>
                  <a:pPr lvl="0" algn="just" defTabSz="457200">
                    <a:lnSpc>
                      <a:spcPct val="150000"/>
                    </a:lnSpc>
                    <a:buClrTx/>
                    <a:defRPr/>
                  </a:pPr>
                  <a14:m>
                    <m:oMathPara xmlns:m="http://schemas.openxmlformats.org/officeDocument/2006/math">
                      <m:oMathParaPr>
                        <m:jc m:val="centerGroup"/>
                      </m:oMathParaPr>
                      <m:oMath xmlns:m="http://schemas.openxmlformats.org/officeDocument/2006/math">
                        <m:r>
                          <m:rPr>
                            <m:sty m:val="p"/>
                          </m:rPr>
                          <a:rPr lang="en-US" sz="2200" kern="1200" smtClean="0">
                            <a:latin typeface="Cambria Math" panose="02040503050406030204" pitchFamily="18" charset="0"/>
                            <a:ea typeface="+mn-ea"/>
                            <a:cs typeface="Arial" panose="020B0604020202020204" pitchFamily="34" charset="0"/>
                          </a:rPr>
                          <m:t>lim</m:t>
                        </m:r>
                        <m:r>
                          <a:rPr lang="en-US" sz="2200" b="0" i="0" kern="1200" smtClean="0">
                            <a:latin typeface="Cambria Math" panose="02040503050406030204" pitchFamily="18" charset="0"/>
                            <a:ea typeface="+mn-ea"/>
                            <a:cs typeface="Arial" panose="020B0604020202020204" pitchFamily="34" charset="0"/>
                          </a:rPr>
                          <m:t> </m:t>
                        </m:r>
                        <m:f>
                          <m:fPr>
                            <m:ctrlPr>
                              <a:rPr lang="en-US" sz="2200" b="0" i="1" kern="1200" smtClean="0">
                                <a:latin typeface="Cambria Math" panose="02040503050406030204" pitchFamily="18" charset="0"/>
                                <a:ea typeface="+mn-ea"/>
                                <a:cs typeface="Arial" panose="020B0604020202020204" pitchFamily="34" charset="0"/>
                              </a:rPr>
                            </m:ctrlPr>
                          </m:fPr>
                          <m:num>
                            <m:r>
                              <a:rPr lang="en-US" sz="2200" b="0" i="1" kern="1200" smtClean="0">
                                <a:latin typeface="Cambria Math" panose="02040503050406030204" pitchFamily="18" charset="0"/>
                                <a:ea typeface="+mn-ea"/>
                                <a:cs typeface="Arial" panose="020B0604020202020204" pitchFamily="34" charset="0"/>
                              </a:rPr>
                              <m:t>𝑛</m:t>
                            </m:r>
                            <m:r>
                              <a:rPr lang="en-US" sz="2200" b="0" i="1" kern="1200" smtClean="0">
                                <a:latin typeface="Cambria Math" panose="02040503050406030204" pitchFamily="18" charset="0"/>
                                <a:ea typeface="+mn-ea"/>
                                <a:cs typeface="Arial" panose="020B0604020202020204" pitchFamily="34" charset="0"/>
                              </a:rPr>
                              <m:t>−1</m:t>
                            </m:r>
                          </m:num>
                          <m:den>
                            <m:sSup>
                              <m:sSupPr>
                                <m:ctrlPr>
                                  <a:rPr lang="en-US" sz="2200" b="0" i="1" kern="1200" smtClean="0">
                                    <a:latin typeface="Cambria Math" panose="02040503050406030204" pitchFamily="18" charset="0"/>
                                    <a:ea typeface="+mn-ea"/>
                                    <a:cs typeface="Arial" panose="020B0604020202020204" pitchFamily="34" charset="0"/>
                                  </a:rPr>
                                </m:ctrlPr>
                              </m:sSupPr>
                              <m:e>
                                <m:r>
                                  <a:rPr lang="en-US" sz="2200" b="0" i="1" kern="1200" smtClean="0">
                                    <a:latin typeface="Cambria Math" panose="02040503050406030204" pitchFamily="18" charset="0"/>
                                    <a:ea typeface="+mn-ea"/>
                                    <a:cs typeface="Arial" panose="020B0604020202020204" pitchFamily="34" charset="0"/>
                                  </a:rPr>
                                  <m:t>𝑛</m:t>
                                </m:r>
                              </m:e>
                              <m:sup>
                                <m:r>
                                  <a:rPr lang="en-US" sz="2200" b="0" i="1" kern="1200" smtClean="0">
                                    <a:latin typeface="Cambria Math" panose="02040503050406030204" pitchFamily="18" charset="0"/>
                                    <a:ea typeface="+mn-ea"/>
                                    <a:cs typeface="Arial" panose="020B0604020202020204" pitchFamily="34" charset="0"/>
                                  </a:rPr>
                                  <m:t>2</m:t>
                                </m:r>
                              </m:sup>
                            </m:sSup>
                          </m:den>
                        </m:f>
                        <m:r>
                          <a:rPr lang="en-US" sz="2200" b="0" i="1" kern="1200" smtClean="0">
                            <a:latin typeface="Cambria Math" panose="02040503050406030204" pitchFamily="18" charset="0"/>
                            <a:ea typeface="+mn-ea"/>
                            <a:cs typeface="Arial" panose="020B0604020202020204" pitchFamily="34" charset="0"/>
                          </a:rPr>
                          <m:t>=0</m:t>
                        </m:r>
                        <m:r>
                          <a:rPr lang="en-US" sz="2200" i="1" kern="1200">
                            <a:latin typeface="Cambria Math" panose="02040503050406030204" pitchFamily="18" charset="0"/>
                            <a:ea typeface="+mn-ea"/>
                            <a:cs typeface="Arial" panose="020B0604020202020204" pitchFamily="34" charset="0"/>
                          </a:rPr>
                          <m:t>⁡</m:t>
                        </m:r>
                      </m:oMath>
                    </m:oMathPara>
                  </a14:m>
                  <a:endParaRPr lang="en-US" sz="2200" kern="120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657396" y="166834"/>
                  <a:ext cx="2004588" cy="1046440"/>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2734329" y="3220350"/>
                <a:ext cx="3805657" cy="853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200" i="1">
                              <a:latin typeface="Cambria Math" panose="02040503050406030204" pitchFamily="18" charset="0"/>
                            </a:rPr>
                          </m:ctrlPr>
                        </m:funcPr>
                        <m:fName>
                          <m:r>
                            <m:rPr>
                              <m:sty m:val="p"/>
                            </m:rPr>
                            <a:rPr lang="en-US" sz="2200">
                              <a:latin typeface="Cambria Math" panose="02040503050406030204" pitchFamily="18" charset="0"/>
                            </a:rPr>
                            <m:t>lim</m:t>
                          </m:r>
                        </m:fName>
                        <m:e>
                          <m:f>
                            <m:fPr>
                              <m:ctrlPr>
                                <a:rPr lang="en-US" sz="2200" i="1">
                                  <a:latin typeface="Cambria Math" panose="02040503050406030204" pitchFamily="18" charset="0"/>
                                </a:rPr>
                              </m:ctrlPr>
                            </m:fPr>
                            <m:num>
                              <m:r>
                                <a:rPr lang="en-US" sz="2200" i="1">
                                  <a:latin typeface="Cambria Math" panose="02040503050406030204" pitchFamily="18" charset="0"/>
                                </a:rPr>
                                <m:t>𝑛</m:t>
                              </m:r>
                              <m:r>
                                <a:rPr lang="en-US" sz="2200">
                                  <a:latin typeface="Cambria Math" panose="02040503050406030204" pitchFamily="18" charset="0"/>
                                </a:rPr>
                                <m:t>−1</m:t>
                              </m:r>
                            </m:num>
                            <m:den>
                              <m:sSup>
                                <m:sSupPr>
                                  <m:ctrlPr>
                                    <a:rPr lang="en-US" sz="2200" i="1">
                                      <a:latin typeface="Cambria Math" panose="02040503050406030204" pitchFamily="18" charset="0"/>
                                    </a:rPr>
                                  </m:ctrlPr>
                                </m:sSupPr>
                                <m:e>
                                  <m:r>
                                    <a:rPr lang="en-US" sz="2200" i="1">
                                      <a:latin typeface="Cambria Math" panose="02040503050406030204" pitchFamily="18" charset="0"/>
                                    </a:rPr>
                                    <m:t>𝑛</m:t>
                                  </m:r>
                                </m:e>
                                <m:sup>
                                  <m:r>
                                    <a:rPr lang="en-US" sz="2200">
                                      <a:latin typeface="Cambria Math" panose="02040503050406030204" pitchFamily="18" charset="0"/>
                                    </a:rPr>
                                    <m:t>2</m:t>
                                  </m:r>
                                </m:sup>
                              </m:sSup>
                            </m:den>
                          </m:f>
                          <m:r>
                            <a:rPr lang="en-US" sz="2200">
                              <a:latin typeface="Cambria Math" panose="02040503050406030204" pitchFamily="18" charset="0"/>
                            </a:rPr>
                            <m:t>=</m:t>
                          </m:r>
                          <m:func>
                            <m:funcPr>
                              <m:ctrlPr>
                                <a:rPr lang="en-US" sz="2200" i="1">
                                  <a:latin typeface="Cambria Math" panose="02040503050406030204" pitchFamily="18" charset="0"/>
                                </a:rPr>
                              </m:ctrlPr>
                            </m:funcPr>
                            <m:fName>
                              <m:r>
                                <m:rPr>
                                  <m:sty m:val="p"/>
                                </m:rPr>
                                <a:rPr lang="en-US" sz="2200">
                                  <a:latin typeface="Cambria Math" panose="02040503050406030204" pitchFamily="18" charset="0"/>
                                </a:rPr>
                                <m:t>lim</m:t>
                              </m:r>
                            </m:fName>
                            <m:e>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a:latin typeface="Cambria Math" panose="02040503050406030204" pitchFamily="18" charset="0"/>
                                        </a:rPr>
                                        <m:t>1</m:t>
                                      </m:r>
                                    </m:num>
                                    <m:den>
                                      <m:r>
                                        <a:rPr lang="en-US" sz="2200" i="1">
                                          <a:latin typeface="Cambria Math" panose="02040503050406030204" pitchFamily="18" charset="0"/>
                                        </a:rPr>
                                        <m:t>𝑛</m:t>
                                      </m:r>
                                    </m:den>
                                  </m:f>
                                  <m:r>
                                    <a:rPr lang="en-US" sz="2200">
                                      <a:latin typeface="Cambria Math" panose="02040503050406030204" pitchFamily="18" charset="0"/>
                                    </a:rPr>
                                    <m:t>−</m:t>
                                  </m:r>
                                  <m:f>
                                    <m:fPr>
                                      <m:ctrlPr>
                                        <a:rPr lang="en-US" sz="2200" i="1">
                                          <a:latin typeface="Cambria Math" panose="02040503050406030204" pitchFamily="18" charset="0"/>
                                        </a:rPr>
                                      </m:ctrlPr>
                                    </m:fPr>
                                    <m:num>
                                      <m:r>
                                        <a:rPr lang="en-US" sz="2200">
                                          <a:latin typeface="Cambria Math" panose="02040503050406030204" pitchFamily="18" charset="0"/>
                                        </a:rPr>
                                        <m:t>1</m:t>
                                      </m:r>
                                    </m:num>
                                    <m:den>
                                      <m:sSup>
                                        <m:sSupPr>
                                          <m:ctrlPr>
                                            <a:rPr lang="en-US" sz="2200" i="1">
                                              <a:latin typeface="Cambria Math" panose="02040503050406030204" pitchFamily="18" charset="0"/>
                                            </a:rPr>
                                          </m:ctrlPr>
                                        </m:sSupPr>
                                        <m:e>
                                          <m:r>
                                            <a:rPr lang="en-US" sz="2200" i="1">
                                              <a:latin typeface="Cambria Math" panose="02040503050406030204" pitchFamily="18" charset="0"/>
                                            </a:rPr>
                                            <m:t>𝑛</m:t>
                                          </m:r>
                                        </m:e>
                                        <m:sup>
                                          <m:r>
                                            <a:rPr lang="en-US" sz="2200">
                                              <a:latin typeface="Cambria Math" panose="02040503050406030204" pitchFamily="18" charset="0"/>
                                            </a:rPr>
                                            <m:t>2</m:t>
                                          </m:r>
                                        </m:sup>
                                      </m:sSup>
                                    </m:den>
                                  </m:f>
                                </m:e>
                              </m:d>
                            </m:e>
                          </m:func>
                          <m:r>
                            <a:rPr lang="en-US" sz="2200">
                              <a:latin typeface="Cambria Math" panose="02040503050406030204" pitchFamily="18" charset="0"/>
                            </a:rPr>
                            <m:t>=0</m:t>
                          </m:r>
                        </m:e>
                      </m:func>
                    </m:oMath>
                  </m:oMathPara>
                </a14:m>
                <a:endParaRPr lang="en-US" sz="2200"/>
              </a:p>
            </p:txBody>
          </p:sp>
        </mc:Choice>
        <mc:Fallback xmlns="">
          <p:sp>
            <p:nvSpPr>
              <p:cNvPr id="7" name="Rectangle 6"/>
              <p:cNvSpPr>
                <a:spLocks noRot="1" noChangeAspect="1" noMove="1" noResize="1" noEditPoints="1" noAdjustHandles="1" noChangeArrowheads="1" noChangeShapeType="1" noTextEdit="1"/>
              </p:cNvSpPr>
              <p:nvPr/>
            </p:nvSpPr>
            <p:spPr>
              <a:xfrm>
                <a:off x="2734329" y="3220350"/>
                <a:ext cx="3805657" cy="85305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47999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LUYỆN TẬP</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604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9084356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5080033" y="403430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spcBef>
                    <a:spcPts val="100"/>
                  </a:spcBef>
                  <a:spcAft>
                    <a:spcPts val="100"/>
                  </a:spcAf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1. </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Giá trị của</a:t>
                </a:r>
                <a:r>
                  <a:rPr lang="nl-NL" sz="2300" b="1">
                    <a:solidFill>
                      <a:schemeClr val="tx2"/>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𝐴</m:t>
                    </m:r>
                    <m:r>
                      <a:rPr lang="nl-NL" sz="2300" b="1"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nl-NL" sz="2200" b="1" smtClean="0">
                    <a:solidFill>
                      <a:schemeClr val="tx2"/>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nl-NL" sz="2200" b="1" smtClean="0">
                    <a:solidFill>
                      <a:schemeClr val="tx2"/>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200" kern="0">
                    <a:solidFill>
                      <a:schemeClr val="tx2"/>
                    </a:solidFill>
                    <a:effectLst/>
                    <a:latin typeface="Arial" panose="020B0604020202020204" pitchFamily="34" charset="0"/>
                    <a:ea typeface="Calibri" panose="020F0502020204030204" pitchFamily="34" charset="0"/>
                    <a:cs typeface="Arial" panose="020B0604020202020204" pitchFamily="34" charset="0"/>
                  </a:rPr>
                  <a:t> </a:t>
                </a:r>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nl-NL" sz="2200" b="1" smtClean="0">
                    <a:solidFill>
                      <a:schemeClr val="tx2"/>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f>
                      <m:fPr>
                        <m:ctrlPr>
                          <a:rPr lang="en-US" sz="2200" i="1">
                            <a:solidFill>
                              <a:schemeClr val="tx2"/>
                            </a:solidFill>
                            <a:effectLst/>
                            <a:latin typeface="Cambria Math" panose="02040503050406030204" pitchFamily="18" charset="0"/>
                            <a:cs typeface="Times New Roman" panose="02020603050405020304" pitchFamily="18" charset="0"/>
                          </a:rPr>
                        </m:ctrlPr>
                      </m:fPr>
                      <m:num>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3960"/>
                </a:stretch>
              </a:blipFill>
              <a:ln>
                <a:noFill/>
              </a:ln>
            </p:spPr>
            <p:txBody>
              <a:bodyPr/>
              <a:lstStyle/>
              <a:p>
                <a:r>
                  <a:rPr lang="en-US">
                    <a:noFill/>
                  </a:rPr>
                  <a:t> </a:t>
                </a:r>
              </a:p>
            </p:txBody>
          </p:sp>
        </mc:Fallback>
      </mc:AlternateContent>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tabLst>
                <a:tab pos="180340" algn="l"/>
                <a:tab pos="1795780" algn="l"/>
                <a:tab pos="3420745" algn="l"/>
              </a:tabLst>
            </a:pPr>
            <a:r>
              <a:rPr lang="nl-NL" sz="2200" b="1">
                <a:solidFill>
                  <a:schemeClr val="tx2"/>
                </a:solidFill>
                <a:latin typeface="Arial" panose="020B0604020202020204" pitchFamily="34" charset="0"/>
                <a:ea typeface="Calibri" panose="020F0502020204030204" pitchFamily="34" charset="0"/>
                <a:cs typeface="Arial" panose="020B0604020202020204" pitchFamily="34" charset="0"/>
              </a:rPr>
              <a:t>D. </a:t>
            </a:r>
            <a:r>
              <a:rPr lang="nl-NL" sz="2200">
                <a:solidFill>
                  <a:schemeClr val="tx2"/>
                </a:solidFill>
                <a:latin typeface="Arial" panose="020B0604020202020204" pitchFamily="34" charset="0"/>
                <a:ea typeface="Calibri" panose="020F0502020204030204" pitchFamily="34" charset="0"/>
                <a:cs typeface="Arial" panose="020B0604020202020204" pitchFamily="34" charset="0"/>
              </a:rPr>
              <a:t>-1</a:t>
            </a:r>
            <a:endParaRPr lang="en-US" sz="2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4f942a9486ec68153575dc78a42d480b.png"/>
          <p:cNvPicPr>
            <a:picLocks noChangeAspect="1"/>
          </p:cNvPicPr>
          <p:nvPr/>
        </p:nvPicPr>
        <p:blipFill>
          <a:blip r:embed="rId16"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5594383" y="4377208"/>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251483" y="3748557"/>
            <a:ext cx="1257300" cy="1257300"/>
          </a:xfrm>
          <a:prstGeom prst="rect">
            <a:avLst/>
          </a:prstGeom>
        </p:spPr>
      </p:pic>
      <p:sp>
        <p:nvSpPr>
          <p:cNvPr id="20" name="TextBox 19"/>
          <p:cNvSpPr txBox="1"/>
          <p:nvPr/>
        </p:nvSpPr>
        <p:spPr>
          <a:xfrm>
            <a:off x="5477865" y="410381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lang="en-US" sz="3000" kern="1200">
                <a:solidFill>
                  <a:srgbClr val="FFFF00"/>
                </a:solidFill>
                <a:latin typeface="Calibri"/>
                <a:ea typeface="+mn-ea"/>
                <a:cs typeface="Arial" panose="020B0604020202020204" pitchFamily="34" charset="0"/>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3730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9983 -0.02222 C 0.17517 -0.07191 0.2507 -0.12098 0.27587 -0.17839 C 0.30104 -0.23611 0.30035 -0.3287 0.2507 -0.36913 C 0.20087 -0.40956 0.03733 -0.43456 -0.02326 -0.42314 C -0.08385 -0.41142 -0.09913 -0.35524 -0.11354 -0.29938 " pathEditMode="relative" rAng="0" ptsTypes="AAAAA">
                                      <p:cBhvr>
                                        <p:cTn id="126" dur="2000" fill="hold"/>
                                        <p:tgtEl>
                                          <p:spTgt spid="31"/>
                                        </p:tgtEl>
                                        <p:attrNameLst>
                                          <p:attrName>ppt_x</p:attrName>
                                          <p:attrName>ppt_y</p:attrName>
                                        </p:attrNameLst>
                                      </p:cBhvr>
                                      <p:rCtr x="-1059"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5080033" y="403430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tabLst>
                    <a:tab pos="180340" algn="l"/>
                    <a:tab pos="1795780" algn="l"/>
                    <a:tab pos="3420745" algn="l"/>
                  </a:tabLs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2.</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Giá trị của </a:t>
                </a:r>
                <a14:m>
                  <m:oMath xmlns:m="http://schemas.openxmlformats.org/officeDocument/2006/math">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𝐵</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den>
                        </m:f>
                      </m:e>
                    </m:func>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nl-NL"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nl-NL" sz="220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0</a:t>
            </a:r>
            <a:endParaRPr kumimoji="0" lang="en-US" sz="22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tab pos="180340" algn="l"/>
                <a:tab pos="1795780" algn="l"/>
                <a:tab pos="3420745" algn="l"/>
              </a:tabLst>
              <a:defRPr/>
            </a:pPr>
            <a:r>
              <a:rPr kumimoji="0" lang="nl-NL" sz="2200" b="1"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endParaRPr kumimoji="0" lang="en-US"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5"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6"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7" cstate="print"/>
          <a:stretch>
            <a:fillRect/>
          </a:stretch>
        </p:blipFill>
        <p:spPr>
          <a:xfrm>
            <a:off x="5594383" y="4377208"/>
            <a:ext cx="400050" cy="355253"/>
          </a:xfrm>
          <a:prstGeom prst="rect">
            <a:avLst/>
          </a:prstGeom>
        </p:spPr>
      </p:pic>
      <p:pic>
        <p:nvPicPr>
          <p:cNvPr id="12" name="Picture 11" descr="e86f050d219b5585368f7ef298c00175.png"/>
          <p:cNvPicPr>
            <a:picLocks noChangeAspect="1"/>
          </p:cNvPicPr>
          <p:nvPr/>
        </p:nvPicPr>
        <p:blipFill>
          <a:blip r:embed="rId18" cstate="print"/>
          <a:stretch>
            <a:fillRect/>
          </a:stretch>
        </p:blipFill>
        <p:spPr>
          <a:xfrm>
            <a:off x="5251483" y="3748557"/>
            <a:ext cx="1257300" cy="1257300"/>
          </a:xfrm>
          <a:prstGeom prst="rect">
            <a:avLst/>
          </a:prstGeom>
        </p:spPr>
      </p:pic>
      <p:sp>
        <p:nvSpPr>
          <p:cNvPr id="20" name="TextBox 19"/>
          <p:cNvSpPr txBox="1"/>
          <p:nvPr/>
        </p:nvSpPr>
        <p:spPr>
          <a:xfrm>
            <a:off x="5477865" y="410381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C</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605077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9983 -0.02222 C 0.17517 -0.07191 0.2507 -0.12098 0.27587 -0.17839 C 0.30104 -0.23611 0.30035 -0.3287 0.2507 -0.36913 C 0.20087 -0.40956 0.03733 -0.43456 -0.02326 -0.42314 C -0.08385 -0.41142 -0.09913 -0.35524 -0.11354 -0.29938 " pathEditMode="relative" rAng="0" ptsTypes="AAAAA">
                                      <p:cBhvr>
                                        <p:cTn id="126" dur="2000" fill="hold"/>
                                        <p:tgtEl>
                                          <p:spTgt spid="31"/>
                                        </p:tgtEl>
                                        <p:attrNameLst>
                                          <p:attrName>ppt_x</p:attrName>
                                          <p:attrName>ppt_y</p:attrName>
                                        </p:attrNameLst>
                                      </p:cBhvr>
                                      <p:rCtr x="-1059"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4961679" y="3987023"/>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94852" y="4044173"/>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075979" y="3693322"/>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tabLst>
                    <a:tab pos="180340" algn="l"/>
                    <a:tab pos="1795780" algn="l"/>
                    <a:tab pos="3420745" algn="l"/>
                  </a:tabLs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3</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Giá trị của </a:t>
                </a:r>
                <a14:m>
                  <m:oMath xmlns:m="http://schemas.openxmlformats.org/officeDocument/2006/math">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𝐶</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n</m:t>
                        </m:r>
                      </m:den>
                    </m:f>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5337876" y="404417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nl-NL"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0</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tab pos="180340" algn="l"/>
                <a:tab pos="1795780" algn="l"/>
                <a:tab pos="3420745" algn="l"/>
              </a:tabLst>
              <a:defRPr/>
            </a:pPr>
            <a:r>
              <a:rPr kumimoji="0" lang="nl-NL" sz="2200" b="1"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endParaRPr kumimoji="0" lang="en-US"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5"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6"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7" cstate="print"/>
          <a:stretch>
            <a:fillRect/>
          </a:stretch>
        </p:blipFill>
        <p:spPr>
          <a:xfrm>
            <a:off x="3209202" y="4387074"/>
            <a:ext cx="400050" cy="355253"/>
          </a:xfrm>
          <a:prstGeom prst="rect">
            <a:avLst/>
          </a:prstGeom>
        </p:spPr>
      </p:pic>
      <p:pic>
        <p:nvPicPr>
          <p:cNvPr id="12" name="Picture 11" descr="e86f050d219b5585368f7ef298c00175.png"/>
          <p:cNvPicPr>
            <a:picLocks noChangeAspect="1"/>
          </p:cNvPicPr>
          <p:nvPr/>
        </p:nvPicPr>
        <p:blipFill>
          <a:blip r:embed="rId18" cstate="print"/>
          <a:stretch>
            <a:fillRect/>
          </a:stretch>
        </p:blipFill>
        <p:spPr>
          <a:xfrm>
            <a:off x="2866302" y="3758423"/>
            <a:ext cx="1257300" cy="1257300"/>
          </a:xfrm>
          <a:prstGeom prst="rect">
            <a:avLst/>
          </a:prstGeom>
        </p:spPr>
      </p:pic>
      <p:sp>
        <p:nvSpPr>
          <p:cNvPr id="20" name="TextBox 19"/>
          <p:cNvSpPr txBox="1"/>
          <p:nvPr/>
        </p:nvSpPr>
        <p:spPr>
          <a:xfrm>
            <a:off x="3092684" y="411367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5212623" y="41194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1463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3.33333E-6 4.32099E-6 C -0.05122 -0.04754 -0.10261 -0.09383 -0.11979 -0.14846 C -0.13681 -0.20309 -0.13629 -0.29105 -0.10261 -0.32933 C -0.06875 -0.36791 0.04253 -0.39136 0.08385 -0.38087 C 0.125 -0.36976 0.13541 -0.31636 0.14531 -0.26328 " pathEditMode="relative" rAng="0" ptsTypes="AAAAA">
                                      <p:cBhvr>
                                        <p:cTn id="126" dur="2000" fill="hold"/>
                                        <p:tgtEl>
                                          <p:spTgt spid="31"/>
                                        </p:tgtEl>
                                        <p:attrNameLst>
                                          <p:attrName>ppt_x</p:attrName>
                                          <p:attrName>ppt_y</p:attrName>
                                        </p:attrNameLst>
                                      </p:cBhvr>
                                      <p:rCtr x="712" y="-19167"/>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5080033" y="4034307"/>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pPr>
                <a:r>
                  <a:rPr lang="nl-NL" sz="2300" b="1" smtClean="0">
                    <a:solidFill>
                      <a:schemeClr val="tx2"/>
                    </a:solidFill>
                    <a:latin typeface="Arial" panose="020B0604020202020204" pitchFamily="34" charset="0"/>
                    <a:ea typeface="Calibri" panose="020F0502020204030204" pitchFamily="34" charset="0"/>
                    <a:cs typeface="Arial" panose="020B0604020202020204" pitchFamily="34" charset="0"/>
                  </a:rPr>
                  <a:t>Câu 4.</a:t>
                </a:r>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Giá trị của </a:t>
                </a:r>
                <a14:m>
                  <m:oMath xmlns:m="http://schemas.openxmlformats.org/officeDocument/2006/math">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𝐷</m:t>
                    </m:r>
                    <m:r>
                      <a:rPr lang="nl-NL"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nl-NL" sz="230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sup>
                        </m:sSup>
                      </m:den>
                    </m:f>
                  </m:oMath>
                </a14:m>
                <a:r>
                  <a:rPr lang="nl-NL" sz="2300">
                    <a:solidFill>
                      <a:schemeClr val="tx2"/>
                    </a:solidFill>
                    <a:effectLst/>
                    <a:latin typeface="Arial" panose="020B0604020202020204" pitchFamily="34" charset="0"/>
                    <a:ea typeface="Calibri" panose="020F0502020204030204" pitchFamily="34" charset="0"/>
                    <a:cs typeface="Arial" panose="020B0604020202020204" pitchFamily="34" charset="0"/>
                  </a:rPr>
                  <a:t> bằng:</a:t>
                </a:r>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nl-NL" sz="2200" b="0" i="1" u="none" strike="noStrike" kern="0" cap="none" spc="0" normalizeH="0" baseline="0" noProof="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nl-NL"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5941"/>
                </a:stretch>
              </a:blipFill>
              <a:ln>
                <a:noFill/>
              </a:ln>
            </p:spPr>
            <p:txBody>
              <a:bodyPr/>
              <a:lstStyle/>
              <a:p>
                <a:r>
                  <a:rPr lang="en-US">
                    <a:noFill/>
                  </a:rPr>
                  <a:t> </a:t>
                </a:r>
              </a:p>
            </p:txBody>
          </p:sp>
        </mc:Fallback>
      </mc:AlternateContent>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0</a:t>
            </a:r>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100"/>
                  </a:spcBef>
                  <a:spcAft>
                    <a:spcPts val="100"/>
                  </a:spcAft>
                  <a:tabLst>
                    <a:tab pos="180340" algn="l"/>
                    <a:tab pos="1795780" algn="l"/>
                    <a:tab pos="3420745" algn="l"/>
                  </a:tabLst>
                </a:pPr>
                <a:r>
                  <a:rPr kumimoji="0" lang="nl-NL" sz="2200" b="1" i="0" u="none" strike="noStrike" kern="0" cap="none" spc="0" normalizeH="0" baseline="0" noProof="0" smtClean="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14:m>
                  <m:oMath xmlns:m="http://schemas.openxmlformats.org/officeDocument/2006/math">
                    <m:f>
                      <m:fPr>
                        <m:ctrlPr>
                          <a:rPr lang="en-US" sz="2200" i="1">
                            <a:solidFill>
                              <a:schemeClr val="tx2"/>
                            </a:solidFill>
                            <a:latin typeface="Cambria Math" panose="02040503050406030204" pitchFamily="18" charset="0"/>
                            <a:cs typeface="Times New Roman" panose="02020603050405020304" pitchFamily="18" charset="0"/>
                          </a:rPr>
                        </m:ctrlPr>
                      </m:fPr>
                      <m:num>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kumimoji="0" lang="en-US" sz="2200" b="0" i="0" u="none" strike="noStrike" kern="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5"/>
                <a:stretch>
                  <a:fillRect b="-1386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6"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5594383" y="4377208"/>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5251483" y="3748557"/>
            <a:ext cx="1257300" cy="1257300"/>
          </a:xfrm>
          <a:prstGeom prst="rect">
            <a:avLst/>
          </a:prstGeom>
        </p:spPr>
      </p:pic>
      <p:sp>
        <p:nvSpPr>
          <p:cNvPr id="20" name="TextBox 19"/>
          <p:cNvSpPr txBox="1"/>
          <p:nvPr/>
        </p:nvSpPr>
        <p:spPr>
          <a:xfrm>
            <a:off x="5477865" y="410381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C</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1966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9983 -0.02222 C 0.17517 -0.07191 0.2507 -0.12098 0.27587 -0.17839 C 0.30104 -0.23611 0.30035 -0.3287 0.2507 -0.36913 C 0.20087 -0.40956 0.03733 -0.43456 -0.02326 -0.42314 C -0.08385 -0.41142 -0.09913 -0.35524 -0.11354 -0.29938 " pathEditMode="relative" rAng="0" ptsTypes="AAAAA">
                                      <p:cBhvr>
                                        <p:cTn id="126" dur="2000" fill="hold"/>
                                        <p:tgtEl>
                                          <p:spTgt spid="31"/>
                                        </p:tgtEl>
                                        <p:attrNameLst>
                                          <p:attrName>ppt_x</p:attrName>
                                          <p:attrName>ppt_y</p:attrName>
                                        </p:attrNameLst>
                                      </p:cBhvr>
                                      <p:rCtr x="-1059"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2745705" y="756983"/>
            <a:ext cx="1266517" cy="1184045"/>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6"/>
          <p:cNvSpPr txBox="1">
            <a:spLocks noGrp="1"/>
          </p:cNvSpPr>
          <p:nvPr>
            <p:ph type="title" idx="2"/>
          </p:nvPr>
        </p:nvSpPr>
        <p:spPr>
          <a:xfrm>
            <a:off x="2747258" y="774287"/>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latin typeface="+mn-lt"/>
              </a:rPr>
              <a:t>01</a:t>
            </a:r>
            <a:endParaRPr sz="4700">
              <a:latin typeface="+mn-lt"/>
            </a:endParaRPr>
          </a:p>
        </p:txBody>
      </p:sp>
      <p:sp>
        <p:nvSpPr>
          <p:cNvPr id="305" name="Google Shape;305;p26"/>
          <p:cNvSpPr txBox="1">
            <a:spLocks noGrp="1"/>
          </p:cNvSpPr>
          <p:nvPr>
            <p:ph type="title"/>
          </p:nvPr>
        </p:nvSpPr>
        <p:spPr>
          <a:xfrm>
            <a:off x="32022" y="2019267"/>
            <a:ext cx="6750920" cy="1734900"/>
          </a:xfrm>
          <a:prstGeom prst="rect">
            <a:avLst/>
          </a:prstGeom>
        </p:spPr>
        <p:txBody>
          <a:bodyPr spcFirstLastPara="1" wrap="square" lIns="91425" tIns="91425" rIns="91425" bIns="91425" anchor="t" anchorCtr="0">
            <a:noAutofit/>
          </a:bodyPr>
          <a:lstStyle/>
          <a:p>
            <a:pPr lvl="0">
              <a:lnSpc>
                <a:spcPct val="150000"/>
              </a:lnSpc>
            </a:pPr>
            <a:r>
              <a:rPr lang="en-US" sz="4700">
                <a:latin typeface="+mn-lt"/>
              </a:rPr>
              <a:t>GIỚI HẠN </a:t>
            </a:r>
            <a:r>
              <a:rPr lang="en-US" sz="4700" smtClean="0">
                <a:latin typeface="+mn-lt"/>
              </a:rPr>
              <a:t>HỮU HẠN CỦA </a:t>
            </a:r>
            <a:r>
              <a:rPr lang="en-US" sz="4700">
                <a:latin typeface="+mn-lt"/>
              </a:rPr>
              <a:t>DÃY SỐ</a:t>
            </a:r>
            <a:endParaRPr sz="4700">
              <a:latin typeface="+mn-lt"/>
            </a:endParaRPr>
          </a:p>
        </p:txBody>
      </p:sp>
      <p:grpSp>
        <p:nvGrpSpPr>
          <p:cNvPr id="306" name="Google Shape;306;p26"/>
          <p:cNvGrpSpPr/>
          <p:nvPr/>
        </p:nvGrpSpPr>
        <p:grpSpPr>
          <a:xfrm>
            <a:off x="5872002" y="-309604"/>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6"/>
          <p:cNvGrpSpPr/>
          <p:nvPr/>
        </p:nvGrpSpPr>
        <p:grpSpPr>
          <a:xfrm rot="-1800001">
            <a:off x="7135071" y="203413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6"/>
          <p:cNvSpPr/>
          <p:nvPr/>
        </p:nvSpPr>
        <p:spPr>
          <a:xfrm>
            <a:off x="463034" y="467754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4961679" y="3987023"/>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94852" y="4044173"/>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340314" y="4092775"/>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454614" y="3692725"/>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075979" y="3693322"/>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Bef>
                    <a:spcPts val="100"/>
                  </a:spcBef>
                  <a:spcAft>
                    <a:spcPts val="100"/>
                  </a:spcAft>
                  <a:tabLst>
                    <a:tab pos="180340" algn="l"/>
                    <a:tab pos="3420745" algn="l"/>
                  </a:tabLst>
                </a:pPr>
                <a:r>
                  <a:rPr lang="en-US" sz="2300" b="1" smtClean="0">
                    <a:solidFill>
                      <a:schemeClr val="tx2"/>
                    </a:solidFill>
                    <a:latin typeface="Arial" panose="020B0604020202020204" pitchFamily="34" charset="0"/>
                    <a:ea typeface="Malgun Gothic" panose="020B0503020000020004" pitchFamily="34" charset="-127"/>
                    <a:cs typeface="Arial" panose="020B0604020202020204" pitchFamily="34" charset="0"/>
                  </a:rPr>
                  <a:t>Câu 5.</a:t>
                </a:r>
                <a:r>
                  <a:rPr lang="en-US" sz="2300">
                    <a:solidFill>
                      <a:schemeClr val="tx2"/>
                    </a:solidFill>
                    <a:effectLst/>
                    <a:latin typeface="Arial" panose="020B0604020202020204" pitchFamily="34" charset="0"/>
                    <a:ea typeface="Malgun Gothic" panose="020B0503020000020004" pitchFamily="34" charset="-127"/>
                    <a:cs typeface="Arial" panose="020B0604020202020204" pitchFamily="34" charset="0"/>
                  </a:rPr>
                  <a:t> </a:t>
                </a:r>
                <a:r>
                  <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rPr>
                  <a:t>Tính giới hạn:</a:t>
                </a:r>
                <a14:m>
                  <m:oMath xmlns:m="http://schemas.openxmlformats.org/officeDocument/2006/math">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𝐸</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1+3+5+....+</m:t>
                            </m:r>
                            <m:d>
                              <m:d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300" i="1">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+4</m:t>
                            </m:r>
                          </m:den>
                        </m:f>
                      </m:e>
                    </m:func>
                  </m:oMath>
                </a14:m>
                <a:endParaRPr lang="en-US" sz="23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933"/>
                </a:stretch>
              </a:blipFill>
              <a:ln>
                <a:noFill/>
              </a:ln>
            </p:spPr>
            <p:txBody>
              <a:bodyPr/>
              <a:lstStyle/>
              <a:p>
                <a:r>
                  <a:rPr lang="en-US">
                    <a:noFill/>
                  </a:rPr>
                  <a:t> </a:t>
                </a:r>
              </a:p>
            </p:txBody>
          </p:sp>
        </mc:Fallback>
      </mc:AlternateContent>
      <p:sp>
        <p:nvSpPr>
          <p:cNvPr id="19" name="TextBox 18"/>
          <p:cNvSpPr txBox="1"/>
          <p:nvPr/>
        </p:nvSpPr>
        <p:spPr>
          <a:xfrm>
            <a:off x="5337876" y="404417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7798239" y="4079764"/>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14:m>
                  <m:oMath xmlns:m="http://schemas.openxmlformats.org/officeDocument/2006/math">
                    <m:r>
                      <a:rPr kumimoji="0" lang="en-US" sz="2200" b="0" i="1" u="none" strike="noStrike" kern="0" cap="none" spc="0" normalizeH="0" baseline="0" noProof="0" smtClean="0">
                        <a:ln>
                          <a:noFill/>
                        </a:ln>
                        <a:solidFill>
                          <a:srgbClr val="1F497D"/>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endParaRPr kumimoji="0" lang="en-US" sz="2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5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nl-NL" sz="2200" b="1" i="0" u="none" strike="noStrike" kern="0" cap="none" spc="0" normalizeH="0" baseline="0" noProof="0" smtClean="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f>
                      <m:fPr>
                        <m:ctrlPr>
                          <a:rPr lang="en-US" sz="2200" i="1">
                            <a:solidFill>
                              <a:schemeClr val="tx2"/>
                            </a:solidFill>
                            <a:effectLst/>
                            <a:latin typeface="Cambria Math" panose="02040503050406030204" pitchFamily="18" charset="0"/>
                            <a:cs typeface="Times New Roman" panose="02020603050405020304" pitchFamily="18" charset="0"/>
                          </a:rPr>
                        </m:ctrlPr>
                      </m:fPr>
                      <m:num>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200" i="1" ker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22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49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nl-NL" sz="2200" b="1"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14:m>
                  <m:oMath xmlns:m="http://schemas.openxmlformats.org/officeDocument/2006/math">
                    <m:f>
                      <m:fPr>
                        <m:ctrlPr>
                          <a:rPr lang="en-US" sz="2200" i="1">
                            <a:solidFill>
                              <a:schemeClr val="tx2"/>
                            </a:solidFill>
                            <a:latin typeface="Cambria Math" panose="02040503050406030204" pitchFamily="18" charset="0"/>
                            <a:cs typeface="Times New Roman" panose="02020603050405020304" pitchFamily="18" charset="0"/>
                          </a:rPr>
                        </m:ctrlPr>
                      </m:fPr>
                      <m:num>
                        <m:r>
                          <a:rPr lang="en-US" sz="2200" b="0" i="1" smtClean="0">
                            <a:solidFill>
                              <a:schemeClr val="tx2"/>
                            </a:solidFill>
                            <a:latin typeface="Cambria Math" panose="02040503050406030204" pitchFamily="18" charset="0"/>
                            <a:cs typeface="Times New Roman" panose="02020603050405020304" pitchFamily="18" charset="0"/>
                          </a:rPr>
                          <m:t>2</m:t>
                        </m:r>
                      </m:num>
                      <m:den>
                        <m:r>
                          <a:rPr lang="en-US" sz="2200" i="1">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200" kern="1200" dirty="0">
                  <a:solidFill>
                    <a:schemeClr val="tx2"/>
                  </a:solidFill>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3960"/>
                </a:stretch>
              </a:blipFill>
              <a:ln>
                <a:noFill/>
              </a:ln>
            </p:spPr>
            <p:txBody>
              <a:bodyPr/>
              <a:lstStyle/>
              <a:p>
                <a:r>
                  <a:rPr lang="en-US">
                    <a:noFill/>
                  </a:rPr>
                  <a:t> </a:t>
                </a:r>
              </a:p>
            </p:txBody>
          </p:sp>
        </mc:Fallback>
      </mc:AlternateContent>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tab pos="180340" algn="l"/>
                <a:tab pos="1795780" algn="l"/>
                <a:tab pos="3420745" algn="l"/>
              </a:tabLst>
              <a:defRPr/>
            </a:pPr>
            <a:r>
              <a:rPr kumimoji="0" lang="nl-NL" sz="2200" b="1"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kumimoji="0" lang="nl-NL" sz="2200" b="0" i="0" u="none" strike="noStrike" kern="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1</a:t>
            </a:r>
            <a:endParaRPr kumimoji="0" lang="en-US" sz="2200" b="0" i="0" u="none" strike="noStrike" kern="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6"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7"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8" cstate="print"/>
          <a:stretch>
            <a:fillRect/>
          </a:stretch>
        </p:blipFill>
        <p:spPr>
          <a:xfrm>
            <a:off x="3209202" y="4387074"/>
            <a:ext cx="400050" cy="355253"/>
          </a:xfrm>
          <a:prstGeom prst="rect">
            <a:avLst/>
          </a:prstGeom>
        </p:spPr>
      </p:pic>
      <p:pic>
        <p:nvPicPr>
          <p:cNvPr id="12" name="Picture 11" descr="e86f050d219b5585368f7ef298c00175.png"/>
          <p:cNvPicPr>
            <a:picLocks noChangeAspect="1"/>
          </p:cNvPicPr>
          <p:nvPr/>
        </p:nvPicPr>
        <p:blipFill>
          <a:blip r:embed="rId19" cstate="print"/>
          <a:stretch>
            <a:fillRect/>
          </a:stretch>
        </p:blipFill>
        <p:spPr>
          <a:xfrm>
            <a:off x="2866302" y="3758423"/>
            <a:ext cx="1257300" cy="1257300"/>
          </a:xfrm>
          <a:prstGeom prst="rect">
            <a:avLst/>
          </a:prstGeom>
        </p:spPr>
      </p:pic>
      <p:sp>
        <p:nvSpPr>
          <p:cNvPr id="20" name="TextBox 19"/>
          <p:cNvSpPr txBox="1"/>
          <p:nvPr/>
        </p:nvSpPr>
        <p:spPr>
          <a:xfrm>
            <a:off x="3092684" y="411367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5212623" y="41194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619470" y="410381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69892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3.33333E-6 4.32099E-6 C -0.05122 -0.04754 -0.10261 -0.09383 -0.11979 -0.14846 C -0.13681 -0.20309 -0.13629 -0.29105 -0.10261 -0.32933 C -0.06875 -0.36791 0.04253 -0.39136 0.08385 -0.38087 C 0.125 -0.36976 0.13541 -0.31636 0.14531 -0.26328 " pathEditMode="relative" rAng="0" ptsTypes="AAAAA">
                                      <p:cBhvr>
                                        <p:cTn id="126" dur="2000" fill="hold"/>
                                        <p:tgtEl>
                                          <p:spTgt spid="31"/>
                                        </p:tgtEl>
                                        <p:attrNameLst>
                                          <p:attrName>ppt_x</p:attrName>
                                          <p:attrName>ppt_y</p:attrName>
                                        </p:attrNameLst>
                                      </p:cBhvr>
                                      <p:rCtr x="712" y="-19167"/>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426928134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8" name="Rectangle 7"/>
          <p:cNvSpPr/>
          <p:nvPr/>
        </p:nvSpPr>
        <p:spPr>
          <a:xfrm>
            <a:off x="211659" y="139495"/>
            <a:ext cx="2945037" cy="588623"/>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1 </a:t>
            </a: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1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tr64)</a:t>
            </a:r>
            <a:endParaRPr lang="en-US" sz="21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8355041" y="3956084"/>
            <a:ext cx="644209" cy="1050256"/>
          </a:xfrm>
          <a:prstGeom prst="rect">
            <a:avLst/>
          </a:prstGeom>
        </p:spPr>
      </p:pic>
      <p:sp>
        <p:nvSpPr>
          <p:cNvPr id="21" name="Google Shape;320;p26"/>
          <p:cNvSpPr/>
          <p:nvPr/>
        </p:nvSpPr>
        <p:spPr>
          <a:xfrm>
            <a:off x="131811" y="485198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0;p26"/>
          <p:cNvSpPr/>
          <p:nvPr/>
        </p:nvSpPr>
        <p:spPr>
          <a:xfrm>
            <a:off x="8871750" y="203896"/>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4240902" y="2533361"/>
            <a:ext cx="752129" cy="400110"/>
          </a:xfrm>
          <a:prstGeom prst="rect">
            <a:avLst/>
          </a:prstGeom>
        </p:spPr>
        <p:txBody>
          <a:bodyPr wrap="none">
            <a:spAutoFit/>
          </a:bodyPr>
          <a:lstStyle/>
          <a:p>
            <a:pPr lvl="0" algn="ctr" defTabSz="457200">
              <a:buClrTx/>
              <a:defRPr/>
            </a:pPr>
            <a:r>
              <a:rPr lang="vi-VN" sz="2000" b="1" i="1" u="sng" kern="1200" smtClean="0">
                <a:solidFill>
                  <a:srgbClr val="C00000"/>
                </a:solidFill>
                <a:latin typeface="Arial" panose="020B0604020202020204" pitchFamily="34" charset="0"/>
                <a:ea typeface="+mn-ea"/>
                <a:cs typeface="+mn-cs"/>
              </a:rPr>
              <a:t>Giải</a:t>
            </a:r>
            <a:r>
              <a:rPr lang="en-US" sz="2000" b="1" i="1" u="sng" kern="1200" smtClean="0">
                <a:solidFill>
                  <a:srgbClr val="C00000"/>
                </a:solidFill>
                <a:latin typeface="Arial" panose="020B0604020202020204" pitchFamily="34" charset="0"/>
                <a:ea typeface="+mn-ea"/>
                <a:cs typeface="+mn-cs"/>
              </a:rPr>
              <a:t>:</a:t>
            </a:r>
            <a:endParaRPr lang="en-US" sz="2000" b="1" i="1" u="sng" kern="1200" dirty="0">
              <a:solidFill>
                <a:srgbClr val="C00000"/>
              </a:solidFill>
              <a:latin typeface="Calibri"/>
              <a:ea typeface="+mn-ea"/>
              <a:cs typeface="+mn-cs"/>
            </a:endParaRPr>
          </a:p>
        </p:txBody>
      </p:sp>
      <p:sp>
        <p:nvSpPr>
          <p:cNvPr id="7" name="Rectangle 6"/>
          <p:cNvSpPr/>
          <p:nvPr/>
        </p:nvSpPr>
        <p:spPr>
          <a:xfrm>
            <a:off x="211659" y="3013893"/>
            <a:ext cx="1088136" cy="553998"/>
          </a:xfrm>
          <a:prstGeom prst="rect">
            <a:avLst/>
          </a:prstGeom>
        </p:spPr>
        <p:txBody>
          <a:bodyPr wrap="square">
            <a:spAutoFit/>
          </a:bodyPr>
          <a:lstStyle/>
          <a:p>
            <a:pPr marL="30480" marR="30480" algn="just">
              <a:lnSpc>
                <a:spcPct val="150000"/>
              </a:lnSpc>
              <a:spcBef>
                <a:spcPts val="100"/>
              </a:spcBef>
              <a:spcAft>
                <a:spcPts val="100"/>
              </a:spcAft>
            </a:pPr>
            <a:r>
              <a:rPr lang="fr-FR" sz="2000" smtClean="0">
                <a:latin typeface="+mn-lt"/>
                <a:ea typeface="Calibri" panose="020F0502020204030204" pitchFamily="34" charset="0"/>
              </a:rPr>
              <a:t>a) </a:t>
            </a:r>
          </a:p>
        </p:txBody>
      </p:sp>
      <mc:AlternateContent xmlns:mc="http://schemas.openxmlformats.org/markup-compatibility/2006" xmlns:a14="http://schemas.microsoft.com/office/drawing/2010/main">
        <mc:Choice Requires="a14">
          <p:sp>
            <p:nvSpPr>
              <p:cNvPr id="10" name="Rectangle 9"/>
              <p:cNvSpPr/>
              <p:nvPr/>
            </p:nvSpPr>
            <p:spPr>
              <a:xfrm>
                <a:off x="1258808" y="2946726"/>
                <a:ext cx="6318504" cy="114249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a:latin typeface="Cambria Math" panose="02040503050406030204" pitchFamily="18" charset="0"/>
                          <a:ea typeface="Calibri" panose="020F0502020204030204" pitchFamily="34" charset="0"/>
                        </a:rPr>
                        <m:t>𝑙𝑖𝑚</m:t>
                      </m:r>
                      <m:r>
                        <a:rPr lang="fr-FR" sz="2000" i="1">
                          <a:latin typeface="Cambria Math" panose="02040503050406030204" pitchFamily="18" charset="0"/>
                          <a:ea typeface="Calibri" panose="020F0502020204030204" pitchFamily="34" charset="0"/>
                        </a:rPr>
                        <m:t> </m:t>
                      </m:r>
                      <m:sSub>
                        <m:sSubPr>
                          <m:ctrlPr>
                            <a:rPr lang="en-US" sz="2000" i="1">
                              <a:latin typeface="Cambria Math" panose="02040503050406030204" pitchFamily="18" charset="0"/>
                              <a:ea typeface="Calibri" panose="020F0502020204030204" pitchFamily="34" charset="0"/>
                            </a:rPr>
                          </m:ctrlPr>
                        </m:sSubPr>
                        <m:e>
                          <m:r>
                            <a:rPr lang="fr-FR" sz="2000" i="1">
                              <a:latin typeface="Cambria Math" panose="02040503050406030204" pitchFamily="18" charset="0"/>
                              <a:ea typeface="Calibri" panose="020F0502020204030204" pitchFamily="34" charset="0"/>
                            </a:rPr>
                            <m:t>𝑢</m:t>
                          </m:r>
                        </m:e>
                        <m:sub>
                          <m:r>
                            <a:rPr lang="fr-FR" sz="2000" i="1">
                              <a:latin typeface="Cambria Math" panose="02040503050406030204" pitchFamily="18" charset="0"/>
                              <a:ea typeface="Calibri" panose="020F0502020204030204" pitchFamily="34" charset="0"/>
                            </a:rPr>
                            <m:t>𝑛</m:t>
                          </m:r>
                        </m:sub>
                      </m:sSub>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𝑙𝑖𝑚</m:t>
                      </m:r>
                      <m:r>
                        <a:rPr lang="fr-FR" sz="2000" i="1">
                          <a:latin typeface="Cambria Math" panose="02040503050406030204" pitchFamily="18" charset="0"/>
                          <a:ea typeface="Calibri" panose="020F0502020204030204" pitchFamily="34" charset="0"/>
                        </a:rPr>
                        <m:t> </m:t>
                      </m:r>
                      <m:d>
                        <m:dPr>
                          <m:ctrlPr>
                            <a:rPr lang="en-US" sz="2000" i="1">
                              <a:latin typeface="Cambria Math" panose="02040503050406030204" pitchFamily="18" charset="0"/>
                              <a:ea typeface="Calibri" panose="020F0502020204030204" pitchFamily="34" charset="0"/>
                            </a:rPr>
                          </m:ctrlPr>
                        </m:dPr>
                        <m:e>
                          <m:r>
                            <a:rPr lang="fr-FR" sz="2000" i="1">
                              <a:latin typeface="Cambria Math" panose="02040503050406030204" pitchFamily="18" charset="0"/>
                              <a:ea typeface="Calibri" panose="020F0502020204030204" pitchFamily="34" charset="0"/>
                            </a:rPr>
                            <m:t>3</m:t>
                          </m:r>
                          <m:r>
                            <a:rPr lang="fr-FR" sz="2000" i="1">
                              <a:latin typeface="Cambria Math" panose="02040503050406030204" pitchFamily="18" charset="0"/>
                              <a:ea typeface="Calibri" panose="020F0502020204030204" pitchFamily="34" charset="0"/>
                            </a:rPr>
                            <m:t>+</m:t>
                          </m:r>
                          <m:f>
                            <m:fPr>
                              <m:ctrlPr>
                                <a:rPr lang="en-US" sz="2000" i="1">
                                  <a:latin typeface="Cambria Math" panose="02040503050406030204" pitchFamily="18" charset="0"/>
                                  <a:ea typeface="Calibri" panose="020F0502020204030204" pitchFamily="34" charset="0"/>
                                </a:rPr>
                              </m:ctrlPr>
                            </m:fPr>
                            <m:num>
                              <m:r>
                                <a:rPr lang="fr-FR" sz="2000" i="1">
                                  <a:latin typeface="Cambria Math" panose="02040503050406030204" pitchFamily="18" charset="0"/>
                                  <a:ea typeface="Calibri" panose="020F0502020204030204" pitchFamily="34" charset="0"/>
                                </a:rPr>
                                <m:t>1</m:t>
                              </m:r>
                            </m:num>
                            <m:den>
                              <m:r>
                                <a:rPr lang="fr-FR" sz="2000" i="1">
                                  <a:latin typeface="Cambria Math" panose="02040503050406030204" pitchFamily="18" charset="0"/>
                                  <a:ea typeface="Calibri" panose="020F0502020204030204" pitchFamily="34" charset="0"/>
                                </a:rPr>
                                <m:t>𝑛</m:t>
                              </m:r>
                            </m:den>
                          </m:f>
                        </m:e>
                      </m:d>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𝑙𝑖𝑚</m:t>
                      </m:r>
                      <m:r>
                        <a:rPr lang="fr-FR" sz="2000" i="1">
                          <a:latin typeface="Cambria Math" panose="02040503050406030204" pitchFamily="18" charset="0"/>
                          <a:ea typeface="Calibri" panose="020F0502020204030204" pitchFamily="34" charset="0"/>
                        </a:rPr>
                        <m:t> </m:t>
                      </m:r>
                      <m:r>
                        <a:rPr lang="fr-FR" sz="2000" i="1">
                          <a:latin typeface="Cambria Math" panose="02040503050406030204" pitchFamily="18" charset="0"/>
                          <a:ea typeface="Calibri" panose="020F0502020204030204" pitchFamily="34" charset="0"/>
                        </a:rPr>
                        <m:t>3</m:t>
                      </m:r>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𝑙𝑖𝑚</m:t>
                      </m:r>
                      <m:f>
                        <m:fPr>
                          <m:ctrlPr>
                            <a:rPr lang="en-US" sz="2000" i="1">
                              <a:latin typeface="Cambria Math" panose="02040503050406030204" pitchFamily="18" charset="0"/>
                              <a:ea typeface="Calibri" panose="020F0502020204030204" pitchFamily="34" charset="0"/>
                            </a:rPr>
                          </m:ctrlPr>
                        </m:fPr>
                        <m:num>
                          <m:r>
                            <a:rPr lang="fr-FR" sz="2000" i="1">
                              <a:latin typeface="Cambria Math" panose="02040503050406030204" pitchFamily="18" charset="0"/>
                              <a:ea typeface="Calibri" panose="020F0502020204030204" pitchFamily="34" charset="0"/>
                            </a:rPr>
                            <m:t>1</m:t>
                          </m:r>
                        </m:num>
                        <m:den>
                          <m:r>
                            <a:rPr lang="fr-FR" sz="2000" i="1">
                              <a:latin typeface="Cambria Math" panose="02040503050406030204" pitchFamily="18" charset="0"/>
                              <a:ea typeface="Calibri" panose="020F0502020204030204" pitchFamily="34" charset="0"/>
                            </a:rPr>
                            <m:t>𝑛</m:t>
                          </m:r>
                        </m:den>
                      </m:f>
                      <m:r>
                        <a:rPr lang="fr-FR" sz="2000" i="1">
                          <a:latin typeface="Cambria Math" panose="02040503050406030204" pitchFamily="18" charset="0"/>
                          <a:ea typeface="Calibri" panose="020F0502020204030204" pitchFamily="34" charset="0"/>
                        </a:rPr>
                        <m:t>=</m:t>
                      </m:r>
                      <m:r>
                        <a:rPr lang="fr-FR" sz="2000" i="1">
                          <a:latin typeface="Cambria Math" panose="02040503050406030204" pitchFamily="18" charset="0"/>
                          <a:ea typeface="Calibri" panose="020F0502020204030204" pitchFamily="34" charset="0"/>
                        </a:rPr>
                        <m:t>3</m:t>
                      </m:r>
                    </m:oMath>
                  </m:oMathPara>
                </a14:m>
                <a:endParaRPr lang="en-US" sz="2000" i="1">
                  <a:ea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258808" y="2946726"/>
                <a:ext cx="6318504" cy="114249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65104" y="3983258"/>
                <a:ext cx="6702552" cy="114249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fr-FR" sz="2000" i="1">
                              <a:latin typeface="Cambria Math" panose="02040503050406030204" pitchFamily="18" charset="0"/>
                              <a:ea typeface="Calibri" panose="020F0502020204030204" pitchFamily="34" charset="0"/>
                              <a:cs typeface="Times New Roman" panose="02020603050405020304" pitchFamily="18" charset="0"/>
                            </a:rPr>
                            <m:t>𝑣</m:t>
                          </m:r>
                        </m:e>
                        <m:sub>
                          <m:r>
                            <a:rPr lang="fr-FR" sz="2000" i="1">
                              <a:latin typeface="Cambria Math" panose="02040503050406030204" pitchFamily="18" charset="0"/>
                              <a:ea typeface="Calibri" panose="020F0502020204030204" pitchFamily="34" charset="0"/>
                              <a:cs typeface="Times New Roman" panose="02020603050405020304" pitchFamily="18" charset="0"/>
                            </a:rPr>
                            <m:t>𝑛</m:t>
                          </m:r>
                        </m:sub>
                      </m:sSub>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𝑛</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den>
                          </m:f>
                        </m:e>
                      </m:d>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latin typeface="Cambria Math" panose="02040503050406030204" pitchFamily="18" charset="0"/>
                          <a:ea typeface="Calibri" panose="020F0502020204030204" pitchFamily="34" charset="0"/>
                          <a:cs typeface="Times New Roman" panose="02020603050405020304" pitchFamily="18" charset="0"/>
                        </a:rPr>
                        <m:t> </m:t>
                      </m:r>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𝑛</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200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65104" y="3983258"/>
                <a:ext cx="6702552" cy="1142492"/>
              </a:xfrm>
              <a:prstGeom prst="rect">
                <a:avLst/>
              </a:prstGeom>
              <a:blipFill>
                <a:blip r:embed="rId5"/>
                <a:stretch>
                  <a:fillRect/>
                </a:stretch>
              </a:blipFill>
            </p:spPr>
            <p:txBody>
              <a:bodyPr/>
              <a:lstStyle/>
              <a:p>
                <a:r>
                  <a:rPr lang="en-US">
                    <a:noFill/>
                  </a:rPr>
                  <a:t> </a:t>
                </a:r>
              </a:p>
            </p:txBody>
          </p:sp>
        </mc:Fallback>
      </mc:AlternateContent>
      <p:grpSp>
        <p:nvGrpSpPr>
          <p:cNvPr id="23" name="Group 22"/>
          <p:cNvGrpSpPr/>
          <p:nvPr/>
        </p:nvGrpSpPr>
        <p:grpSpPr>
          <a:xfrm>
            <a:off x="211659" y="599959"/>
            <a:ext cx="8810617" cy="1780070"/>
            <a:chOff x="184227" y="599959"/>
            <a:chExt cx="8810617" cy="1780070"/>
          </a:xfrm>
        </p:grpSpPr>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84227" y="652579"/>
                  <a:ext cx="8810617" cy="16312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300"/>
                    </a:spcBef>
                    <a:spcAft>
                      <a:spcPts val="300"/>
                    </a:spcAft>
                    <a:buClrTx/>
                  </a:pPr>
                  <a:r>
                    <a:rPr kumimoji="0" lang="en-US" altLang="en-US" sz="2000" b="0" i="0" u="none" strike="noStrike" cap="none" normalizeH="0" baseline="0" smtClean="0">
                      <a:ln>
                        <a:noFill/>
                      </a:ln>
                      <a:solidFill>
                        <a:srgbClr val="000000"/>
                      </a:solidFill>
                      <a:effectLst/>
                      <a:latin typeface="+mn-lt"/>
                      <a:ea typeface="Open Sans"/>
                    </a:rPr>
                    <a:t>Cho hai dãy số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𝑢𝑛</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𝑣𝑛</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m:t>
                      </m:r>
                    </m:oMath>
                  </a14:m>
                  <a:r>
                    <a:rPr kumimoji="0" lang="en-US" altLang="en-US" sz="2000" b="0" i="0" u="none" strike="noStrike" cap="none" normalizeH="0" baseline="0" smtClean="0">
                      <a:ln>
                        <a:noFill/>
                      </a:ln>
                      <a:solidFill>
                        <a:srgbClr val="000000"/>
                      </a:solidFill>
                      <a:effectLst/>
                      <a:latin typeface="+mn-lt"/>
                      <a:ea typeface="Open Sans"/>
                    </a:rPr>
                    <a:t>với                                       . Tính các giới hạn sau:</a:t>
                  </a:r>
                  <a:endParaRPr kumimoji="0" lang="en-US" altLang="en-US" sz="2000" b="0" i="0" u="none" strike="noStrike" cap="none" normalizeH="0" baseline="0" smtClean="0">
                    <a:ln>
                      <a:noFill/>
                    </a:ln>
                    <a:solidFill>
                      <a:schemeClr val="tx1"/>
                    </a:solidFill>
                    <a:effectLst/>
                    <a:latin typeface="+mn-lt"/>
                  </a:endParaRPr>
                </a:p>
                <a:p>
                  <a:pPr lvl="0" algn="just">
                    <a:lnSpc>
                      <a:spcPct val="150000"/>
                    </a:lnSpc>
                    <a:spcBef>
                      <a:spcPts val="300"/>
                    </a:spcBef>
                    <a:spcAft>
                      <a:spcPts val="300"/>
                    </a:spcAft>
                    <a:buClrTx/>
                  </a:pPr>
                  <a:r>
                    <a:rPr kumimoji="0" lang="en-US" altLang="en-US" sz="2000" b="0" i="0" u="none" strike="noStrike" cap="none" normalizeH="0" baseline="0" smtClean="0">
                      <a:ln>
                        <a:noFill/>
                      </a:ln>
                      <a:solidFill>
                        <a:srgbClr val="000000"/>
                      </a:solidFill>
                      <a:effectLst/>
                      <a:latin typeface="+mn-lt"/>
                      <a:ea typeface="Open Sans"/>
                    </a:rPr>
                    <a:t>a) </a:t>
                  </a:r>
                  <a14:m>
                    <m:oMath xmlns:m="http://schemas.openxmlformats.org/officeDocument/2006/math">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solidFill>
                                <a:srgbClr val="000000"/>
                              </a:solidFill>
                              <a:effectLst/>
                              <a:latin typeface="Cambria Math" panose="02040503050406030204" pitchFamily="18" charset="0"/>
                              <a:ea typeface="Calibri" panose="020F0502020204030204" pitchFamily="34" charset="0"/>
                            </a:rPr>
                          </m:ctrlPr>
                        </m:sSubPr>
                        <m:e>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2000" i="1">
                              <a:solidFill>
                                <a:srgbClr val="000000"/>
                              </a:solidFill>
                              <a:effectLst/>
                              <a:latin typeface="Cambria Math" panose="02040503050406030204" pitchFamily="18" charset="0"/>
                              <a:ea typeface="Calibri" panose="020F0502020204030204" pitchFamily="34" charset="0"/>
                            </a:rPr>
                          </m:ctrlPr>
                        </m:sSubPr>
                        <m:e>
                          <m:r>
                            <a:rPr lang="en-US" sz="2000" b="0" i="1" smtClean="0">
                              <a:solidFill>
                                <a:srgbClr val="000000"/>
                              </a:solidFill>
                              <a:effectLst/>
                              <a:latin typeface="Cambria Math" panose="02040503050406030204" pitchFamily="18" charset="0"/>
                              <a:ea typeface="Calibri" panose="020F0502020204030204" pitchFamily="34" charset="0"/>
                            </a:rPr>
                            <m:t>𝑣</m:t>
                          </m:r>
                        </m:e>
                        <m:sub>
                          <m:r>
                            <a:rPr lang="fr-FR"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sub>
                      </m:sSub>
                    </m:oMath>
                  </a14:m>
                  <a:endParaRPr kumimoji="0" lang="en-US" altLang="en-US" sz="2000" b="0" i="0" u="none" strike="noStrike" cap="none" normalizeH="0" baseline="0" smtClean="0">
                    <a:ln>
                      <a:noFill/>
                    </a:ln>
                    <a:solidFill>
                      <a:schemeClr val="tx1"/>
                    </a:solidFill>
                    <a:effectLst/>
                    <a:latin typeface="+mn-lt"/>
                  </a:endParaRPr>
                </a:p>
                <a:p>
                  <a:pPr algn="just">
                    <a:lnSpc>
                      <a:spcPct val="150000"/>
                    </a:lnSpc>
                    <a:spcBef>
                      <a:spcPts val="300"/>
                    </a:spcBef>
                    <a:spcAft>
                      <a:spcPts val="300"/>
                    </a:spcAft>
                    <a:buClrTx/>
                  </a:pPr>
                  <a:r>
                    <a:rPr kumimoji="0" lang="en-US" altLang="en-US" sz="2000" b="0" i="0" u="none" strike="noStrike" cap="none" normalizeH="0" baseline="0" smtClean="0">
                      <a:ln>
                        <a:noFill/>
                      </a:ln>
                      <a:solidFill>
                        <a:srgbClr val="000000"/>
                      </a:solidFill>
                      <a:effectLst/>
                      <a:latin typeface="+mn-lt"/>
                      <a:ea typeface="Open Sans"/>
                    </a:rPr>
                    <a:t>b) </a:t>
                  </a:r>
                  <a14:m>
                    <m:oMath xmlns:m="http://schemas.openxmlformats.org/officeDocument/2006/math">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solidFill>
                                <a:srgbClr val="000000"/>
                              </a:solidFill>
                              <a:latin typeface="Cambria Math" panose="02040503050406030204" pitchFamily="18" charset="0"/>
                              <a:ea typeface="Open Sans"/>
                            </a:rPr>
                            <m:t>𝑢</m:t>
                          </m:r>
                          <m:r>
                            <a:rPr lang="en-US" altLang="en-US" sz="2000" i="1" baseline="-30000">
                              <a:solidFill>
                                <a:srgbClr val="000000"/>
                              </a:solidFill>
                              <a:latin typeface="Cambria Math" panose="02040503050406030204" pitchFamily="18" charset="0"/>
                              <a:ea typeface="Open Sans"/>
                            </a:rPr>
                            <m:t>𝑛</m:t>
                          </m:r>
                          <m:r>
                            <a:rPr lang="en-US" sz="2000" i="1" ker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solidFill>
                                <a:srgbClr val="000000"/>
                              </a:solidFill>
                              <a:latin typeface="Cambria Math" panose="02040503050406030204" pitchFamily="18" charset="0"/>
                              <a:ea typeface="Open Sans"/>
                            </a:rPr>
                            <m:t>𝑛</m:t>
                          </m:r>
                        </m:e>
                      </m:d>
                      <m:r>
                        <a:rPr lang="en-US" sz="20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solidFill>
                                <a:srgbClr val="000000"/>
                              </a:solidFill>
                              <a:latin typeface="Cambria Math" panose="02040503050406030204" pitchFamily="18" charset="0"/>
                              <a:ea typeface="Open Sans"/>
                            </a:rPr>
                            <m:t>𝑢</m:t>
                          </m:r>
                          <m:r>
                            <a:rPr lang="en-US" altLang="en-US" sz="2000" i="1" baseline="-30000">
                              <a:solidFill>
                                <a:srgbClr val="000000"/>
                              </a:solidFill>
                              <a:latin typeface="Cambria Math" panose="02040503050406030204" pitchFamily="18" charset="0"/>
                              <a:ea typeface="Open Sans"/>
                            </a:rPr>
                            <m:t>𝑛</m:t>
                          </m:r>
                          <m:r>
                            <a:rPr lang="en-US" sz="2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solidFill>
                                <a:srgbClr val="000000"/>
                              </a:solidFill>
                              <a:latin typeface="Cambria Math" panose="02040503050406030204" pitchFamily="18" charset="0"/>
                              <a:ea typeface="Open Sans"/>
                            </a:rPr>
                            <m:t>𝑛</m:t>
                          </m:r>
                        </m:e>
                      </m:d>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solidFill>
                                <a:srgbClr val="000000"/>
                              </a:solidFill>
                              <a:latin typeface="Cambria Math" panose="02040503050406030204" pitchFamily="18" charset="0"/>
                              <a:ea typeface="Open Sans"/>
                            </a:rPr>
                            <m:t>𝑢</m:t>
                          </m:r>
                          <m:r>
                            <a:rPr lang="en-US" altLang="en-US" sz="2000" i="1" baseline="-30000">
                              <a:solidFill>
                                <a:srgbClr val="000000"/>
                              </a:solidFill>
                              <a:latin typeface="Cambria Math" panose="02040503050406030204" pitchFamily="18" charset="0"/>
                              <a:ea typeface="Open Sans"/>
                            </a:rPr>
                            <m:t>𝑛</m:t>
                          </m:r>
                          <m:r>
                            <a:rPr lang="en-US" sz="2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solidFill>
                                <a:srgbClr val="000000"/>
                              </a:solidFill>
                              <a:latin typeface="Cambria Math" panose="02040503050406030204" pitchFamily="18" charset="0"/>
                              <a:ea typeface="Open Sans"/>
                            </a:rPr>
                            <m:t>𝑛</m:t>
                          </m:r>
                        </m:e>
                      </m:d>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altLang="en-US" sz="2000" i="1">
                    <a:latin typeface="+mn-l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84227" y="652579"/>
                  <a:ext cx="8810617" cy="1631216"/>
                </a:xfrm>
                <a:prstGeom prst="rect">
                  <a:avLst/>
                </a:prstGeom>
                <a:blipFill>
                  <a:blip r:embed="rId6"/>
                  <a:stretch>
                    <a:fillRect l="-761" b="-26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384656" y="599959"/>
                  <a:ext cx="2890342"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3</m:t>
                        </m:r>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1</m:t>
                            </m:r>
                          </m:num>
                          <m:den>
                            <m:r>
                              <a:rPr lang="fr-FR" sz="2000" i="1">
                                <a:latin typeface="Cambria Math" panose="02040503050406030204" pitchFamily="18" charset="0"/>
                                <a:ea typeface="Calibri" panose="020F0502020204030204" pitchFamily="34" charset="0"/>
                                <a:cs typeface="Times New Roman" panose="02020603050405020304" pitchFamily="18" charset="0"/>
                              </a:rPr>
                              <m:t>𝑛</m:t>
                            </m:r>
                          </m:den>
                        </m:f>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altLang="en-US" sz="2000" i="1">
                            <a:latin typeface="Cambria Math" panose="02040503050406030204" pitchFamily="18" charset="0"/>
                            <a:ea typeface="Open Sans"/>
                          </a:rPr>
                          <m:t>𝑣</m:t>
                        </m:r>
                        <m:r>
                          <a:rPr lang="en-US" altLang="en-US" sz="2000" i="1" baseline="-30000">
                            <a:latin typeface="Cambria Math" panose="02040503050406030204" pitchFamily="18" charset="0"/>
                            <a:ea typeface="Open Sans"/>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𝑛</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3384656" y="599959"/>
                  <a:ext cx="2890342" cy="6705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700120" y="1708820"/>
                  <a:ext cx="949362" cy="671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r>
                              <a:rPr lang="en-US" sz="2000" i="1">
                                <a:latin typeface="Cambria Math" panose="02040503050406030204" pitchFamily="18" charset="0"/>
                              </a:rPr>
                              <m:t>𝑙𝑖𝑚</m:t>
                            </m:r>
                          </m:fName>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𝑛</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𝑛</m:t>
                                    </m:r>
                                  </m:sub>
                                </m:sSub>
                              </m:den>
                            </m:f>
                          </m:e>
                        </m:func>
                      </m:oMath>
                    </m:oMathPara>
                  </a14:m>
                  <a:endParaRPr lang="en-US" sz="2000" i="1">
                    <a:latin typeface="+mn-lt"/>
                  </a:endParaRPr>
                </a:p>
              </p:txBody>
            </p:sp>
          </mc:Choice>
          <mc:Fallback xmlns="">
            <p:sp>
              <p:nvSpPr>
                <p:cNvPr id="19" name="Rectangle 18"/>
                <p:cNvSpPr>
                  <a:spLocks noRot="1" noChangeAspect="1" noMove="1" noResize="1" noEditPoints="1" noAdjustHandles="1" noChangeArrowheads="1" noChangeShapeType="1" noTextEdit="1"/>
                </p:cNvSpPr>
                <p:nvPr/>
              </p:nvSpPr>
              <p:spPr>
                <a:xfrm>
                  <a:off x="4700120" y="1708820"/>
                  <a:ext cx="949362" cy="671209"/>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318183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57895" y="3913632"/>
            <a:ext cx="687075" cy="1120140"/>
          </a:xfrm>
          <a:prstGeom prst="rect">
            <a:avLst/>
          </a:prstGeom>
        </p:spPr>
      </p:pic>
      <p:sp>
        <p:nvSpPr>
          <p:cNvPr id="21" name="Google Shape;320;p26"/>
          <p:cNvSpPr/>
          <p:nvPr/>
        </p:nvSpPr>
        <p:spPr>
          <a:xfrm>
            <a:off x="262375" y="449199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0;p26"/>
          <p:cNvSpPr/>
          <p:nvPr/>
        </p:nvSpPr>
        <p:spPr>
          <a:xfrm>
            <a:off x="8871750" y="203896"/>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4415390" y="380986"/>
            <a:ext cx="752129"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994121" y="1112208"/>
            <a:ext cx="834679" cy="553998"/>
          </a:xfrm>
          <a:prstGeom prst="rect">
            <a:avLst/>
          </a:prstGeom>
        </p:spPr>
        <p:txBody>
          <a:bodyPr wrap="square">
            <a:spAutoFit/>
          </a:bodyPr>
          <a:lstStyle/>
          <a:p>
            <a:pPr marL="30480" marR="30480" lvl="0" algn="just">
              <a:lnSpc>
                <a:spcPct val="150000"/>
              </a:lnSpc>
              <a:spcBef>
                <a:spcPts val="100"/>
              </a:spcBef>
              <a:spcAft>
                <a:spcPts val="100"/>
              </a:spcAft>
            </a:pPr>
            <a:r>
              <a:rPr kumimoji="0" lang="fr-FR" sz="2000" u="none" strike="noStrike" kern="0" cap="none" spc="0" normalizeH="0" baseline="0" noProof="0" smtClean="0">
                <a:ln>
                  <a:noFill/>
                </a:ln>
                <a:solidFill>
                  <a:srgbClr val="000000"/>
                </a:solidFill>
                <a:effectLst/>
                <a:uLnTx/>
                <a:uFillTx/>
                <a:ea typeface="Calibri" panose="020F0502020204030204" pitchFamily="34" charset="0"/>
                <a:sym typeface="Arial"/>
              </a:rPr>
              <a:t>b)</a:t>
            </a:r>
            <a:endParaRPr kumimoji="0" lang="en-US" sz="2000" u="none" strike="noStrike" kern="0" cap="none" spc="0" normalizeH="0" baseline="0" noProof="0">
              <a:ln>
                <a:noFill/>
              </a:ln>
              <a:solidFill>
                <a:srgbClr val="000000"/>
              </a:solidFill>
              <a:effectLst/>
              <a:uLnTx/>
              <a:uFillTx/>
              <a:ea typeface="Calibri" panose="020F050202020403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019663" y="3196373"/>
                <a:ext cx="2003697" cy="1050352"/>
              </a:xfrm>
              <a:prstGeom prst="rect">
                <a:avLst/>
              </a:prstGeom>
            </p:spPr>
            <p:txBody>
              <a:bodyPr wrap="square">
                <a:spAutoFit/>
              </a:bodyPr>
              <a:lstStyle/>
              <a:p>
                <a:pPr lvl="0" algn="just">
                  <a:lnSpc>
                    <a:spcPct val="150000"/>
                  </a:lnSpc>
                  <a:spcBef>
                    <a:spcPts val="100"/>
                  </a:spcBef>
                  <a:spcAft>
                    <a:spcPts val="100"/>
                  </a:spcAft>
                  <a:defRPr/>
                </a:pPr>
                <a14:m>
                  <m:oMathPara xmlns:m="http://schemas.openxmlformats.org/officeDocument/2006/math">
                    <m:oMathParaPr>
                      <m:jc m:val="left"/>
                    </m:oMathParaPr>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r>
                            <a:rPr lang="fr-FR" sz="20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fr-FR" sz="2000" i="1">
                                      <a:latin typeface="Cambria Math" panose="02040503050406030204" pitchFamily="18" charset="0"/>
                                      <a:ea typeface="Calibri" panose="020F0502020204030204" pitchFamily="34" charset="0"/>
                                      <a:cs typeface="Times New Roman" panose="02020603050405020304" pitchFamily="18" charset="0"/>
                                    </a:rPr>
                                    <m:t>𝑢</m:t>
                                  </m:r>
                                </m:e>
                                <m:sub>
                                  <m:r>
                                    <a:rPr lang="fr-FR" sz="2000" i="1">
                                      <a:latin typeface="Cambria Math" panose="02040503050406030204" pitchFamily="18" charset="0"/>
                                      <a:ea typeface="Calibri" panose="020F0502020204030204" pitchFamily="34" charset="0"/>
                                      <a:cs typeface="Times New Roman" panose="02020603050405020304" pitchFamily="18" charset="0"/>
                                    </a:rPr>
                                    <m:t>𝑛</m:t>
                                  </m:r>
                                </m:sub>
                              </m:sSub>
                            </m:num>
                            <m:den>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fr-FR" sz="2000" i="1">
                                      <a:latin typeface="Cambria Math" panose="02040503050406030204" pitchFamily="18" charset="0"/>
                                      <a:ea typeface="Calibri" panose="020F0502020204030204" pitchFamily="34" charset="0"/>
                                      <a:cs typeface="Times New Roman" panose="02020603050405020304" pitchFamily="18" charset="0"/>
                                    </a:rPr>
                                    <m:t>𝑣</m:t>
                                  </m:r>
                                </m:e>
                                <m:sub>
                                  <m:r>
                                    <a:rPr lang="fr-FR" sz="2000" i="1">
                                      <a:latin typeface="Cambria Math" panose="02040503050406030204" pitchFamily="18" charset="0"/>
                                      <a:ea typeface="Calibri" panose="020F0502020204030204" pitchFamily="34" charset="0"/>
                                      <a:cs typeface="Times New Roman" panose="02020603050405020304" pitchFamily="18" charset="0"/>
                                    </a:rPr>
                                    <m:t>𝑛</m:t>
                                  </m:r>
                                </m:sub>
                              </m:sSub>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lang="en-US" sz="2000" i="1">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019663" y="3196373"/>
                <a:ext cx="2003697" cy="10503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650491" y="1112208"/>
                <a:ext cx="6281928" cy="56682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𝑣𝑛</m:t>
                          </m:r>
                        </m:e>
                      </m:d>
                      <m:r>
                        <a:rPr lang="en-US" sz="2000" i="1">
                          <a:latin typeface="Cambria Math" panose="02040503050406030204" pitchFamily="18" charset="0"/>
                          <a:ea typeface="Calibri" panose="020F0502020204030204" pitchFamily="34" charset="0"/>
                        </a:rPr>
                        <m:t>= </m:t>
                      </m:r>
                      <m:r>
                        <a:rPr lang="en-US" sz="2000" i="1">
                          <a:latin typeface="Cambria Math" panose="02040503050406030204" pitchFamily="18" charset="0"/>
                          <a:ea typeface="Calibri" panose="020F0502020204030204" pitchFamily="34" charset="0"/>
                        </a:rPr>
                        <m:t>𝑙𝑖𝑚</m:t>
                      </m:r>
                      <m:r>
                        <a:rPr lang="en-US" sz="2000" i="1">
                          <a:latin typeface="Cambria Math" panose="02040503050406030204" pitchFamily="18" charset="0"/>
                          <a:ea typeface="Calibri" panose="020F0502020204030204" pitchFamily="34" charset="0"/>
                        </a:rPr>
                        <m:t>⁡</m:t>
                      </m:r>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 + </m:t>
                      </m:r>
                      <m:r>
                        <a:rPr lang="en-US" sz="2000" i="1">
                          <a:latin typeface="Cambria Math" panose="02040503050406030204" pitchFamily="18" charset="0"/>
                          <a:ea typeface="Calibri" panose="020F0502020204030204" pitchFamily="34" charset="0"/>
                        </a:rPr>
                        <m:t>𝑙𝑖𝑚</m:t>
                      </m:r>
                      <m:r>
                        <a:rPr lang="en-US" sz="2000" i="1">
                          <a:latin typeface="Cambria Math" panose="02040503050406030204" pitchFamily="18" charset="0"/>
                          <a:ea typeface="Calibri" panose="020F0502020204030204" pitchFamily="34" charset="0"/>
                        </a:rPr>
                        <m:t>⁡</m:t>
                      </m:r>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𝑣</m:t>
                          </m:r>
                        </m:e>
                        <m:sub>
                          <m:r>
                            <a:rPr lang="en-US" sz="2000" i="1">
                              <a:latin typeface="Cambria Math" panose="02040503050406030204" pitchFamily="18" charset="0"/>
                              <a:ea typeface="Calibri" panose="020F0502020204030204" pitchFamily="34" charset="0"/>
                            </a:rPr>
                            <m:t>𝑛</m:t>
                          </m:r>
                        </m:sub>
                      </m:sSub>
                      <m:r>
                        <a:rPr lang="en-US" sz="2000" i="1">
                          <a:latin typeface="Cambria Math" panose="02040503050406030204" pitchFamily="18" charset="0"/>
                          <a:ea typeface="Calibri" panose="020F0502020204030204" pitchFamily="34" charset="0"/>
                        </a:rPr>
                        <m:t>= 3 + 5 = 8</m:t>
                      </m:r>
                    </m:oMath>
                  </m:oMathPara>
                </a14:m>
                <a:endParaRPr lang="en-US" sz="2000" i="1">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50491" y="1112208"/>
                <a:ext cx="6281928" cy="5668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659635" y="1849677"/>
                <a:ext cx="6281928" cy="56682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latin typeface="Cambria Math" panose="02040503050406030204" pitchFamily="18" charset="0"/>
                              <a:ea typeface="Open Sans"/>
                            </a:rPr>
                            <m:t>𝑛</m:t>
                          </m:r>
                        </m:e>
                      </m:d>
                      <m:r>
                        <a:rPr lang="en-US" sz="2000" i="1">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e>
                      </m:func>
                      <m:r>
                        <a:rPr lang="en-US" sz="2000" b="0" i="1" smtClean="0">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𝑣</m:t>
                              </m:r>
                            </m:e>
                            <m:sub>
                              <m:r>
                                <a:rPr lang="en-US" sz="2000" i="1">
                                  <a:latin typeface="Cambria Math" panose="02040503050406030204" pitchFamily="18" charset="0"/>
                                  <a:ea typeface="Calibri" panose="020F0502020204030204" pitchFamily="34" charset="0"/>
                                </a:rPr>
                                <m:t>𝑛</m:t>
                              </m:r>
                            </m:sub>
                          </m:sSub>
                        </m:e>
                      </m:func>
                      <m:r>
                        <a:rPr lang="en-US" sz="2000" i="1">
                          <a:latin typeface="Cambria Math" panose="02040503050406030204" pitchFamily="18" charset="0"/>
                          <a:ea typeface="Calibri" panose="020F0502020204030204" pitchFamily="34" charset="0"/>
                        </a:rPr>
                        <m:t>= 3 </m:t>
                      </m:r>
                      <m:r>
                        <a:rPr lang="en-US" sz="2000" b="0" i="1" smtClean="0">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 5 =</m:t>
                      </m:r>
                      <m:r>
                        <a:rPr lang="en-US" sz="2000" b="0" i="1" smtClean="0">
                          <a:latin typeface="Cambria Math" panose="02040503050406030204" pitchFamily="18" charset="0"/>
                          <a:ea typeface="Calibri" panose="020F0502020204030204" pitchFamily="34" charset="0"/>
                        </a:rPr>
                        <m:t>−2</m:t>
                      </m:r>
                    </m:oMath>
                  </m:oMathPara>
                </a14:m>
                <a:endParaRPr lang="en-US" sz="2000" i="1">
                  <a:ea typeface="Calibri" panose="020F050202020403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659635" y="1849677"/>
                <a:ext cx="6281928" cy="56682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292588" y="2587146"/>
                <a:ext cx="6281928" cy="566822"/>
              </a:xfrm>
              <a:prstGeom prst="rect">
                <a:avLst/>
              </a:prstGeom>
            </p:spPr>
            <p:txBody>
              <a:bodyPr wrap="square">
                <a:spAutoFit/>
              </a:bodyPr>
              <a:lstStyle/>
              <a:p>
                <a:pPr marL="30480" marR="30480"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altLang="en-US" sz="2000" i="1">
                              <a:latin typeface="Cambria Math" panose="02040503050406030204" pitchFamily="18" charset="0"/>
                              <a:ea typeface="Open Sans"/>
                            </a:rPr>
                            <m:t>𝑢</m:t>
                          </m:r>
                          <m:r>
                            <a:rPr lang="en-US" altLang="en-US" sz="2000" i="1" baseline="-30000">
                              <a:latin typeface="Cambria Math" panose="02040503050406030204" pitchFamily="18" charset="0"/>
                              <a:ea typeface="Open Sans"/>
                            </a:rPr>
                            <m:t>𝑛</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𝑣</m:t>
                          </m:r>
                          <m:r>
                            <a:rPr lang="en-US" altLang="en-US" sz="2000" i="1" baseline="-30000">
                              <a:latin typeface="Cambria Math" panose="02040503050406030204" pitchFamily="18" charset="0"/>
                              <a:ea typeface="Open Sans"/>
                            </a:rPr>
                            <m:t>𝑛</m:t>
                          </m:r>
                        </m:e>
                      </m:d>
                      <m:r>
                        <a:rPr lang="en-US" sz="2000" i="1">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𝑢</m:t>
                              </m:r>
                            </m:e>
                            <m:sub>
                              <m:r>
                                <a:rPr lang="en-US" sz="2000" i="1">
                                  <a:latin typeface="Cambria Math" panose="02040503050406030204" pitchFamily="18" charset="0"/>
                                  <a:ea typeface="Calibri" panose="020F0502020204030204" pitchFamily="34" charset="0"/>
                                </a:rPr>
                                <m:t>𝑛</m:t>
                              </m:r>
                            </m:sub>
                          </m:sSub>
                        </m:e>
                      </m:func>
                      <m:r>
                        <a:rPr lang="en-US" sz="2000" b="0" i="1" smtClean="0">
                          <a:latin typeface="Cambria Math" panose="02040503050406030204" pitchFamily="18" charset="0"/>
                          <a:ea typeface="Calibri" panose="020F0502020204030204" pitchFamily="34" charset="0"/>
                        </a:rPr>
                        <m:t>. </m:t>
                      </m:r>
                      <m:r>
                        <a:rPr lang="en-US" sz="2000" i="1">
                          <a:latin typeface="Cambria Math" panose="02040503050406030204" pitchFamily="18" charset="0"/>
                          <a:ea typeface="Calibri" panose="020F0502020204030204" pitchFamily="34" charset="0"/>
                        </a:rPr>
                        <m:t>𝑙𝑖</m:t>
                      </m:r>
                      <m:func>
                        <m:funcPr>
                          <m:ctrlPr>
                            <a:rPr lang="en-US" sz="2000" i="1">
                              <a:latin typeface="Cambria Math" panose="02040503050406030204" pitchFamily="18" charset="0"/>
                              <a:ea typeface="Calibri" panose="020F0502020204030204" pitchFamily="34" charset="0"/>
                            </a:rPr>
                          </m:ctrlPr>
                        </m:funcPr>
                        <m:fName>
                          <m:r>
                            <a:rPr lang="en-US" sz="2000" i="1">
                              <a:latin typeface="Cambria Math" panose="02040503050406030204" pitchFamily="18" charset="0"/>
                              <a:ea typeface="Calibri" panose="020F0502020204030204" pitchFamily="34" charset="0"/>
                            </a:rPr>
                            <m:t>𝑚</m:t>
                          </m:r>
                        </m:fName>
                        <m:e>
                          <m:sSub>
                            <m:sSubPr>
                              <m:ctrlPr>
                                <a:rPr lang="en-US" sz="2000" i="1">
                                  <a:latin typeface="Cambria Math" panose="02040503050406030204" pitchFamily="18" charset="0"/>
                                  <a:ea typeface="Calibri" panose="020F0502020204030204" pitchFamily="34" charset="0"/>
                                </a:rPr>
                              </m:ctrlPr>
                            </m:sSubPr>
                            <m:e>
                              <m:r>
                                <a:rPr lang="en-US" sz="2000" i="1">
                                  <a:latin typeface="Cambria Math" panose="02040503050406030204" pitchFamily="18" charset="0"/>
                                  <a:ea typeface="Calibri" panose="020F0502020204030204" pitchFamily="34" charset="0"/>
                                </a:rPr>
                                <m:t>𝑣</m:t>
                              </m:r>
                            </m:e>
                            <m:sub>
                              <m:r>
                                <a:rPr lang="en-US" sz="2000" i="1">
                                  <a:latin typeface="Cambria Math" panose="02040503050406030204" pitchFamily="18" charset="0"/>
                                  <a:ea typeface="Calibri" panose="020F0502020204030204" pitchFamily="34" charset="0"/>
                                </a:rPr>
                                <m:t>𝑛</m:t>
                              </m:r>
                            </m:sub>
                          </m:sSub>
                        </m:e>
                      </m:func>
                      <m:r>
                        <a:rPr lang="en-US" sz="2000" i="1">
                          <a:latin typeface="Cambria Math" panose="02040503050406030204" pitchFamily="18" charset="0"/>
                          <a:ea typeface="Calibri" panose="020F0502020204030204" pitchFamily="34" charset="0"/>
                        </a:rPr>
                        <m:t>= 3 </m:t>
                      </m:r>
                      <m:r>
                        <a:rPr lang="en-US" sz="2000" b="0" i="1" smtClean="0">
                          <a:latin typeface="Cambria Math" panose="02040503050406030204" pitchFamily="18" charset="0"/>
                          <a:ea typeface="Calibri" panose="020F0502020204030204" pitchFamily="34" charset="0"/>
                        </a:rPr>
                        <m:t>.</m:t>
                      </m:r>
                      <m:r>
                        <a:rPr lang="en-US" sz="2000" i="1">
                          <a:latin typeface="Cambria Math" panose="02040503050406030204" pitchFamily="18" charset="0"/>
                          <a:ea typeface="Calibri" panose="020F0502020204030204" pitchFamily="34" charset="0"/>
                        </a:rPr>
                        <m:t> 5 =</m:t>
                      </m:r>
                      <m:r>
                        <a:rPr lang="en-US" sz="2000" b="0" i="1" smtClean="0">
                          <a:latin typeface="Cambria Math" panose="02040503050406030204" pitchFamily="18" charset="0"/>
                          <a:ea typeface="Calibri" panose="020F0502020204030204" pitchFamily="34" charset="0"/>
                        </a:rPr>
                        <m:t>15</m:t>
                      </m:r>
                    </m:oMath>
                  </m:oMathPara>
                </a14:m>
                <a:endParaRPr lang="en-US" sz="2000" i="1">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92588" y="2587146"/>
                <a:ext cx="6281928" cy="56682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2310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11" name="Rectangle 10"/>
          <p:cNvSpPr/>
          <p:nvPr/>
        </p:nvSpPr>
        <p:spPr>
          <a:xfrm>
            <a:off x="292632" y="280153"/>
            <a:ext cx="2876108" cy="565539"/>
          </a:xfrm>
          <a:prstGeom prst="rect">
            <a:avLst/>
          </a:prstGeom>
        </p:spPr>
        <p:txBody>
          <a:bodyPr wrap="none">
            <a:spAutoFit/>
          </a:bodyPr>
          <a:lstStyle/>
          <a:p>
            <a:pPr algn="just" defTabSz="457200">
              <a:lnSpc>
                <a:spcPct val="150000"/>
              </a:lnSpc>
              <a:buClrTx/>
              <a:tabLst>
                <a:tab pos="180023" algn="l"/>
                <a:tab pos="360045" algn="l"/>
              </a:tabLst>
              <a:defRPr/>
            </a:pPr>
            <a:r>
              <a:rPr lang="nl-NL" sz="2050" b="1" kern="1200">
                <a:solidFill>
                  <a:srgbClr val="1F497D"/>
                </a:solidFill>
                <a:latin typeface="Arial" panose="020B0604020202020204" pitchFamily="34" charset="0"/>
                <a:ea typeface="Calibri" panose="020F0502020204030204" pitchFamily="34" charset="0"/>
                <a:cs typeface="Arial" panose="020B0604020202020204" pitchFamily="34" charset="0"/>
              </a:rPr>
              <a:t>Bài </a:t>
            </a:r>
            <a:r>
              <a:rPr lang="nl-NL" sz="205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tập 2 (SGK – tr65)</a:t>
            </a:r>
            <a:endParaRPr lang="en-US" sz="205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292632" y="938266"/>
            <a:ext cx="2728752" cy="507831"/>
          </a:xfrm>
          <a:prstGeom prst="rect">
            <a:avLst/>
          </a:prstGeom>
        </p:spPr>
        <p:txBody>
          <a:bodyPr wrap="square">
            <a:spAutoFit/>
          </a:bodyPr>
          <a:lstStyle/>
          <a:p>
            <a:pPr algn="just">
              <a:lnSpc>
                <a:spcPct val="150000"/>
              </a:lnSpc>
            </a:pPr>
            <a:r>
              <a:rPr lang="en-US" sz="1800" smtClean="0">
                <a:latin typeface="+mj-lt"/>
              </a:rPr>
              <a:t>Tính </a:t>
            </a:r>
            <a:r>
              <a:rPr lang="en-US" sz="1800">
                <a:latin typeface="+mj-lt"/>
              </a:rPr>
              <a:t>các giới hạn sau</a:t>
            </a:r>
            <a:r>
              <a:rPr lang="en-US" sz="1800" smtClean="0">
                <a:latin typeface="+mj-lt"/>
              </a:rPr>
              <a:t>:</a:t>
            </a:r>
          </a:p>
        </p:txBody>
      </p:sp>
      <p:pic>
        <p:nvPicPr>
          <p:cNvPr id="10" name="Picture 9"/>
          <p:cNvPicPr>
            <a:picLocks noChangeAspect="1"/>
          </p:cNvPicPr>
          <p:nvPr/>
        </p:nvPicPr>
        <p:blipFill>
          <a:blip r:embed="rId3"/>
          <a:stretch>
            <a:fillRect/>
          </a:stretch>
        </p:blipFill>
        <p:spPr>
          <a:xfrm>
            <a:off x="8274694" y="79849"/>
            <a:ext cx="805695" cy="737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2632" y="1586613"/>
                <a:ext cx="5090049" cy="2148024"/>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e>
                      </m:func>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b="0" i="1"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endParaRPr lang="en-US" sz="1800" b="0" i="1"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+8</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+3</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e>
                      </m:func>
                    </m:oMath>
                  </m:oMathPara>
                </a14:m>
                <a:endParaRPr lang="en-US" sz="1800" i="1">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2632" y="1586613"/>
                <a:ext cx="5090049" cy="2148024"/>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3561583" y="1003705"/>
            <a:ext cx="0" cy="410015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720" y="463414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4132435" y="1500891"/>
                <a:ext cx="3770006" cy="1038682"/>
              </a:xfrm>
              <a:prstGeom prst="rect">
                <a:avLst/>
              </a:prstGeom>
            </p:spPr>
            <p:txBody>
              <a:bodyPr wrap="none">
                <a:spAutoFit/>
              </a:bodyPr>
              <a:lstStyle/>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e>
                      </m:func>
                      <m:r>
                        <a:rPr lang="fr-FR" sz="18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fr-FR" sz="1800" i="1" smtClean="0">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e>
                          </m:d>
                        </m:e>
                      </m:func>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800">
                  <a:latin typeface="+mn-lt"/>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132435" y="1500891"/>
                <a:ext cx="3770006" cy="10386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32435" y="2346465"/>
                <a:ext cx="4404539" cy="1562992"/>
              </a:xfrm>
              <a:prstGeom prst="rect">
                <a:avLst/>
              </a:prstGeom>
            </p:spPr>
            <p:txBody>
              <a:bodyPr wrap="none">
                <a:spAutoFit/>
              </a:bodyPr>
              <a:lstStyle/>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a:rPr lang="fr-FR" sz="18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+8</m:t>
                              </m:r>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+3</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1800">
                                  <a:latin typeface="Cambria Math" panose="02040503050406030204" pitchFamily="18" charset="0"/>
                                  <a:ea typeface="Calibri" panose="020F0502020204030204" pitchFamily="34" charset="0"/>
                                  <a:cs typeface="Times New Roman" panose="02020603050405020304" pitchFamily="18" charset="0"/>
                                </a:rPr>
                                <m:t>lim</m:t>
                              </m:r>
                            </m:fName>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8</m:t>
                                      </m:r>
                                    </m:num>
                                    <m:den>
                                      <m:r>
                                        <a:rPr lang="fr-FR" sz="1800" i="1">
                                          <a:latin typeface="Cambria Math" panose="02040503050406030204" pitchFamily="18" charset="0"/>
                                          <a:ea typeface="Calibri" panose="020F0502020204030204" pitchFamily="34" charset="0"/>
                                          <a:cs typeface="Times New Roman" panose="02020603050405020304" pitchFamily="18" charset="0"/>
                                        </a:rPr>
                                        <m:t>𝑛</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num>
                                <m:den>
                                  <m:r>
                                    <a:rPr lang="fr-FR" sz="1800" i="1">
                                      <a:latin typeface="Cambria Math" panose="02040503050406030204" pitchFamily="18" charset="0"/>
                                      <a:ea typeface="Calibri" panose="020F0502020204030204" pitchFamily="34" charset="0"/>
                                      <a:cs typeface="Times New Roman" panose="02020603050405020304" pitchFamily="18" charset="0"/>
                                    </a:rPr>
                                    <m:t>5+</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den>
                              </m:f>
                            </m:e>
                          </m:func>
                        </m:e>
                      </m:func>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6</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1800">
                  <a:latin typeface="+mn-lt"/>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132435" y="2346465"/>
                <a:ext cx="4404539" cy="1562992"/>
              </a:xfrm>
              <a:prstGeom prst="rect">
                <a:avLst/>
              </a:prstGeom>
              <a:blipFill>
                <a:blip r:embed="rId6"/>
                <a:stretch>
                  <a:fillRect/>
                </a:stretch>
              </a:blipFill>
            </p:spPr>
            <p:txBody>
              <a:bodyPr/>
              <a:lstStyle/>
              <a:p>
                <a:r>
                  <a:rPr lang="en-US">
                    <a:noFill/>
                  </a:rPr>
                  <a:t> </a:t>
                </a:r>
              </a:p>
            </p:txBody>
          </p:sp>
        </mc:Fallback>
      </mc:AlternateContent>
      <p:sp>
        <p:nvSpPr>
          <p:cNvPr id="23" name="Oval Callout 22"/>
          <p:cNvSpPr/>
          <p:nvPr/>
        </p:nvSpPr>
        <p:spPr>
          <a:xfrm>
            <a:off x="5797635" y="657563"/>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 grpId="0"/>
      <p:bldP spid="15" grpId="0"/>
      <p:bldP spid="17" grpId="0"/>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11" name="Rectangle 10"/>
          <p:cNvSpPr/>
          <p:nvPr/>
        </p:nvSpPr>
        <p:spPr>
          <a:xfrm>
            <a:off x="292632" y="280153"/>
            <a:ext cx="2876108" cy="565539"/>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5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a:t>
            </a:r>
            <a:r>
              <a:rPr kumimoji="0" lang="nl-NL" sz="205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tập 2 (SGK – tr65)</a:t>
            </a:r>
            <a:endParaRPr kumimoji="0" lang="en-US" sz="2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13"/>
          <p:cNvSpPr/>
          <p:nvPr/>
        </p:nvSpPr>
        <p:spPr>
          <a:xfrm>
            <a:off x="292632" y="938266"/>
            <a:ext cx="2728752"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Tính </a:t>
            </a:r>
            <a:r>
              <a:rPr kumimoji="0" lang="en-US" sz="1800" b="0" i="0" u="none" strike="noStrike" kern="0" cap="none" spc="0" normalizeH="0" baseline="0" noProof="0">
                <a:ln>
                  <a:noFill/>
                </a:ln>
                <a:solidFill>
                  <a:srgbClr val="000000"/>
                </a:solidFill>
                <a:effectLst/>
                <a:uLnTx/>
                <a:uFillTx/>
                <a:latin typeface="Arial"/>
                <a:cs typeface="Arial"/>
                <a:sym typeface="Arial"/>
              </a:rPr>
              <a:t>các giới hạn sau</a:t>
            </a:r>
            <a:r>
              <a:rPr kumimoji="0" lang="en-US" sz="1800" b="0" i="0" u="none" strike="noStrike" kern="0" cap="none" spc="0" normalizeH="0" baseline="0" noProof="0" smtClean="0">
                <a:ln>
                  <a:noFill/>
                </a:ln>
                <a:solidFill>
                  <a:srgbClr val="000000"/>
                </a:solidFill>
                <a:effectLst/>
                <a:uLnTx/>
                <a:uFillTx/>
                <a:latin typeface="Arial"/>
                <a:cs typeface="Arial"/>
                <a:sym typeface="Arial"/>
              </a:rPr>
              <a:t>:</a:t>
            </a:r>
          </a:p>
        </p:txBody>
      </p:sp>
      <p:sp>
        <p:nvSpPr>
          <p:cNvPr id="16" name="Oval Callout 15"/>
          <p:cNvSpPr/>
          <p:nvPr/>
        </p:nvSpPr>
        <p:spPr>
          <a:xfrm>
            <a:off x="5797635" y="657563"/>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0" name="Picture 9"/>
          <p:cNvPicPr>
            <a:picLocks noChangeAspect="1"/>
          </p:cNvPicPr>
          <p:nvPr/>
        </p:nvPicPr>
        <p:blipFill>
          <a:blip r:embed="rId3"/>
          <a:stretch>
            <a:fillRect/>
          </a:stretch>
        </p:blipFill>
        <p:spPr>
          <a:xfrm>
            <a:off x="8274694" y="79849"/>
            <a:ext cx="805695" cy="737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2633" y="1440309"/>
                <a:ext cx="2359128" cy="2334101"/>
              </a:xfrm>
              <a:prstGeom prst="rect">
                <a:avLst/>
              </a:prstGeom>
            </p:spPr>
            <p:txBody>
              <a:bodyPr wrap="square">
                <a:spAutoFit/>
              </a:bodyPr>
              <a:lstStyle/>
              <a:p>
                <a:pPr lvl="0">
                  <a:lnSpc>
                    <a:spcPct val="150000"/>
                  </a:lnSpc>
                  <a:defRPr/>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𝑐</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rad>
                            <m:radPr>
                              <m:degHide m:val="on"/>
                              <m:ctrlPr>
                                <a:rPr lang="en-US" sz="1800" i="1">
                                  <a:latin typeface="Cambria Math" panose="02040503050406030204" pitchFamily="18" charset="0"/>
                                  <a:cs typeface="Times New Roman" panose="02020603050405020304" pitchFamily="18" charset="0"/>
                                </a:rPr>
                              </m:ctrlPr>
                            </m:radPr>
                            <m:deg/>
                            <m:e>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𝑛</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5</m:t>
                              </m:r>
                              <m:r>
                                <a:rPr lang="en-US" sz="1800" i="1">
                                  <a:latin typeface="Cambria Math" panose="02040503050406030204" pitchFamily="18" charset="0"/>
                                  <a:ea typeface="Calibri" panose="020F0502020204030204" pitchFamily="34" charset="0"/>
                                  <a:cs typeface="Times New Roman" panose="02020603050405020304" pitchFamily="18" charset="0"/>
                                </a:rPr>
                                <m:t>𝑛</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3</m:t>
                              </m:r>
                            </m:e>
                          </m:rad>
                        </m:num>
                        <m:den>
                          <m:r>
                            <a:rPr lang="en-US" sz="1800" i="1">
                              <a:latin typeface="Cambria Math" panose="02040503050406030204" pitchFamily="18" charset="0"/>
                              <a:ea typeface="Calibri" panose="020F0502020204030204" pitchFamily="34" charset="0"/>
                              <a:cs typeface="Times New Roman" panose="02020603050405020304" pitchFamily="18" charset="0"/>
                            </a:rPr>
                            <m:t>6</m:t>
                          </m:r>
                          <m:r>
                            <a:rPr lang="en-US" sz="1800" i="1">
                              <a:latin typeface="Cambria Math" panose="02040503050406030204" pitchFamily="18" charset="0"/>
                              <a:ea typeface="Calibri" panose="020F0502020204030204" pitchFamily="34" charset="0"/>
                              <a:cs typeface="Times New Roman" panose="02020603050405020304" pitchFamily="18" charset="0"/>
                            </a:rPr>
                            <m:t>𝑛</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2</m:t>
                          </m:r>
                        </m:den>
                      </m:f>
                      <m:r>
                        <a:rPr lang="en-US" sz="18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latin typeface="Cambria Math" panose="02040503050406030204" pitchFamily="18"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2</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e>
                      </m:d>
                      <m:r>
                        <a:rPr lang="en-US" sz="18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2633" y="1440309"/>
                <a:ext cx="2359128" cy="2334101"/>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3561583" y="1003705"/>
            <a:ext cx="0" cy="410015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720" y="463414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09151" y="1386627"/>
                <a:ext cx="5345405" cy="22317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rad>
                            <m:radPr>
                              <m:degHide m:val="on"/>
                              <m:ctrlPr>
                                <a:rPr lang="en-US" sz="1800" i="1">
                                  <a:effectLst/>
                                  <a:latin typeface="Cambria Math" panose="02040503050406030204" pitchFamily="18" charset="0"/>
                                  <a:cs typeface="Times New Roman" panose="02020603050405020304" pitchFamily="18" charset="0"/>
                                </a:rPr>
                              </m:ctrlPr>
                            </m:radPr>
                            <m:deg/>
                            <m:e>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5</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sup>
                                  </m:sSup>
                                </m:den>
                              </m:f>
                            </m:e>
                          </m:ra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rad>
                            <m:radPr>
                              <m:degHide m:val="on"/>
                              <m:ctrlPr>
                                <a:rPr lang="en-US" sz="1800" i="1">
                                  <a:effectLst/>
                                  <a:latin typeface="Cambria Math" panose="02040503050406030204" pitchFamily="18" charset="0"/>
                                  <a:cs typeface="Times New Roman" panose="02020603050405020304" pitchFamily="18" charset="0"/>
                                </a:rPr>
                              </m:ctrlPr>
                            </m:radPr>
                            <m:deg/>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sup>
                                  </m:sSup>
                                </m:den>
                              </m:f>
                            </m:e>
                          </m:ra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den>
                              </m:f>
                            </m:e>
                          </m:d>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1800" i="1"/>
              </a:p>
            </p:txBody>
          </p:sp>
        </mc:Choice>
        <mc:Fallback xmlns="">
          <p:sp>
            <p:nvSpPr>
              <p:cNvPr id="2" name="Rectangle 1"/>
              <p:cNvSpPr>
                <a:spLocks noRot="1" noChangeAspect="1" noMove="1" noResize="1" noEditPoints="1" noAdjustHandles="1" noChangeArrowheads="1" noChangeShapeType="1" noTextEdit="1"/>
              </p:cNvSpPr>
              <p:nvPr/>
            </p:nvSpPr>
            <p:spPr>
              <a:xfrm>
                <a:off x="3209151" y="1386627"/>
                <a:ext cx="5345405" cy="22317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790307" y="3841652"/>
                <a:ext cx="5139665" cy="7427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𝑑</m:t>
                      </m:r>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0</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800" i="1">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790307" y="3841652"/>
                <a:ext cx="5139665" cy="74276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6929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324"/>
        <p:cNvGrpSpPr/>
        <p:nvPr/>
      </p:nvGrpSpPr>
      <p:grpSpPr>
        <a:xfrm>
          <a:off x="0" y="0"/>
          <a:ext cx="0" cy="0"/>
          <a:chOff x="0" y="0"/>
          <a:chExt cx="0" cy="0"/>
        </a:xfrm>
      </p:grpSpPr>
      <p:sp>
        <p:nvSpPr>
          <p:cNvPr id="11" name="Rectangle 10"/>
          <p:cNvSpPr/>
          <p:nvPr/>
        </p:nvSpPr>
        <p:spPr>
          <a:xfrm>
            <a:off x="292632" y="280153"/>
            <a:ext cx="2876108" cy="565539"/>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5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a:t>
            </a:r>
            <a:r>
              <a:rPr kumimoji="0" lang="nl-NL" sz="205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tập 2 (SGK – tr65)</a:t>
            </a:r>
            <a:endParaRPr kumimoji="0" lang="en-US" sz="205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13"/>
          <p:cNvSpPr/>
          <p:nvPr/>
        </p:nvSpPr>
        <p:spPr>
          <a:xfrm>
            <a:off x="292632" y="938266"/>
            <a:ext cx="2728752"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Tính </a:t>
            </a:r>
            <a:r>
              <a:rPr kumimoji="0" lang="en-US" sz="1800" b="0" i="0" u="none" strike="noStrike" kern="0" cap="none" spc="0" normalizeH="0" baseline="0" noProof="0">
                <a:ln>
                  <a:noFill/>
                </a:ln>
                <a:solidFill>
                  <a:srgbClr val="000000"/>
                </a:solidFill>
                <a:effectLst/>
                <a:uLnTx/>
                <a:uFillTx/>
                <a:latin typeface="Arial"/>
                <a:cs typeface="Arial"/>
                <a:sym typeface="Arial"/>
              </a:rPr>
              <a:t>các giới hạn sau</a:t>
            </a:r>
            <a:r>
              <a:rPr kumimoji="0" lang="en-US" sz="1800" b="0" i="0" u="none" strike="noStrike" kern="0" cap="none" spc="0" normalizeH="0" baseline="0" noProof="0" smtClean="0">
                <a:ln>
                  <a:noFill/>
                </a:ln>
                <a:solidFill>
                  <a:srgbClr val="000000"/>
                </a:solidFill>
                <a:effectLst/>
                <a:uLnTx/>
                <a:uFillTx/>
                <a:latin typeface="Arial"/>
                <a:cs typeface="Arial"/>
                <a:sym typeface="Arial"/>
              </a:rPr>
              <a:t>:</a:t>
            </a:r>
          </a:p>
        </p:txBody>
      </p:sp>
      <p:sp>
        <p:nvSpPr>
          <p:cNvPr id="16" name="Oval Callout 15"/>
          <p:cNvSpPr/>
          <p:nvPr/>
        </p:nvSpPr>
        <p:spPr>
          <a:xfrm>
            <a:off x="5797635" y="657563"/>
            <a:ext cx="978408" cy="469469"/>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0" name="Picture 9"/>
          <p:cNvPicPr>
            <a:picLocks noChangeAspect="1"/>
          </p:cNvPicPr>
          <p:nvPr/>
        </p:nvPicPr>
        <p:blipFill>
          <a:blip r:embed="rId3"/>
          <a:stretch>
            <a:fillRect/>
          </a:stretch>
        </p:blipFill>
        <p:spPr>
          <a:xfrm>
            <a:off x="8274694" y="79849"/>
            <a:ext cx="805695" cy="737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2632" y="1610894"/>
                <a:ext cx="2359128" cy="2360005"/>
              </a:xfrm>
              <a:prstGeom prst="rect">
                <a:avLst/>
              </a:prstGeom>
            </p:spPr>
            <p:txBody>
              <a:bodyPr wrap="square">
                <a:spAutoFit/>
              </a:bodyPr>
              <a:lstStyle/>
              <a:p>
                <a:pPr lvl="0">
                  <a:lnSpc>
                    <a:spcPct val="150000"/>
                  </a:lnSpc>
                  <a:defRPr/>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𝑒</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2</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18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endParaRPr lang="en-US" sz="1800" i="1" smtClean="0">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𝑛</m:t>
                              </m:r>
                            </m:den>
                          </m:f>
                        </m:num>
                        <m:den>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2632" y="1610894"/>
                <a:ext cx="2359128" cy="2360005"/>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a:off x="3561583" y="1003705"/>
            <a:ext cx="0" cy="410015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720" y="4634140"/>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416765" y="1424741"/>
                <a:ext cx="5831588" cy="9676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𝑒</m:t>
                      </m:r>
                      <m:r>
                        <a:rPr lang="en-US" sz="1800" b="0" i="1" kern="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effectLst/>
                                  <a:latin typeface="Cambria Math" panose="02040503050406030204" pitchFamily="18" charset="0"/>
                                  <a:cs typeface="Times New Roman" panose="02020603050405020304" pitchFamily="18" charset="0"/>
                                </a:rPr>
                              </m:ctrlPr>
                            </m:sSup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d>
                            <m:dPr>
                              <m:begChr m:val="["/>
                              <m:endChr m:val="]"/>
                              <m:ctrlPr>
                                <a:rPr lang="en-US" sz="1800" i="1">
                                  <a:effectLst/>
                                  <a:latin typeface="Cambria Math" panose="02040503050406030204" pitchFamily="18" charset="0"/>
                                  <a:cs typeface="Times New Roman" panose="02020603050405020304" pitchFamily="18" charset="0"/>
                                </a:rPr>
                              </m:ctrlPr>
                            </m:d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1800" i="1">
                                      <a:effectLst/>
                                      <a:latin typeface="Cambria Math" panose="02040503050406030204" pitchFamily="18" charset="0"/>
                                      <a:cs typeface="Times New Roman" panose="02020603050405020304" pitchFamily="18" charset="0"/>
                                    </a:rPr>
                                  </m:ctrlPr>
                                </m:sSupPr>
                                <m:e>
                                  <m:d>
                                    <m:dPr>
                                      <m:ctrlPr>
                                        <a:rPr lang="en-US" sz="1800" i="1">
                                          <a:effectLst/>
                                          <a:latin typeface="Cambria Math" panose="02040503050406030204" pitchFamily="18" charset="0"/>
                                          <a:cs typeface="Times New Roman" panose="02020603050405020304" pitchFamily="18" charset="0"/>
                                        </a:rPr>
                                      </m:ctrlPr>
                                    </m:dPr>
                                    <m:e>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𝑛</m:t>
                                  </m:r>
                                </m:sup>
                              </m:sSup>
                            </m:e>
                          </m:d>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𝑙𝑖𝑚</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i="1"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1800" i="1"/>
              </a:p>
            </p:txBody>
          </p:sp>
        </mc:Choice>
        <mc:Fallback xmlns="">
          <p:sp>
            <p:nvSpPr>
              <p:cNvPr id="6" name="Rectangle 5"/>
              <p:cNvSpPr>
                <a:spLocks noRot="1" noChangeAspect="1" noMove="1" noResize="1" noEditPoints="1" noAdjustHandles="1" noChangeArrowheads="1" noChangeShapeType="1" noTextEdit="1"/>
              </p:cNvSpPr>
              <p:nvPr/>
            </p:nvSpPr>
            <p:spPr>
              <a:xfrm>
                <a:off x="3416765" y="1424741"/>
                <a:ext cx="5831588" cy="9676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678970" y="2991444"/>
                <a:ext cx="3346942" cy="84106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𝑔</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𝑛</m:t>
                              </m:r>
                            </m:den>
                          </m:f>
                        </m:num>
                        <m:den>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d>
                            <m:dPr>
                              <m:ctrlPr>
                                <a:rPr lang="en-US" sz="1800" i="1">
                                  <a:latin typeface="Cambria Math" panose="02040503050406030204" pitchFamily="18"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𝑛</m:t>
                                  </m:r>
                                </m:den>
                              </m:f>
                            </m:e>
                          </m:d>
                        </m:num>
                        <m:den>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 3</m:t>
                              </m:r>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18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1800" i="1">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3678970" y="2991444"/>
                <a:ext cx="3346942" cy="84106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706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582120" y="73152"/>
            <a:ext cx="2618024" cy="553998"/>
          </a:xfrm>
          <a:prstGeom prst="rect">
            <a:avLst/>
          </a:prstGeom>
        </p:spPr>
        <p:txBody>
          <a:bodyPr wrap="none">
            <a:spAutoFit/>
          </a:bodyPr>
          <a:lstStyle/>
          <a:p>
            <a:pPr algn="just" defTabSz="457200">
              <a:lnSpc>
                <a:spcPct val="150000"/>
              </a:lnSpc>
              <a:buClrTx/>
              <a:tabLst>
                <a:tab pos="180023" algn="l"/>
                <a:tab pos="360045" algn="l"/>
              </a:tabLst>
              <a:defRPr/>
            </a:pP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3 </a:t>
            </a:r>
            <a:r>
              <a:rPr lang="nl-NL" sz="2000" b="1" kern="1200">
                <a:solidFill>
                  <a:srgbClr val="1F497D"/>
                </a:solidFill>
                <a:latin typeface="Arial" panose="020B0604020202020204" pitchFamily="34" charset="0"/>
                <a:ea typeface="Calibri" panose="020F0502020204030204" pitchFamily="34" charset="0"/>
                <a:cs typeface="Arial" panose="020B0604020202020204" pitchFamily="34" charset="0"/>
              </a:rPr>
              <a:t>(</a:t>
            </a:r>
            <a:r>
              <a:rPr lang="nl-NL" sz="2000" b="1" kern="1200" smtClean="0">
                <a:solidFill>
                  <a:srgbClr val="1F497D"/>
                </a:solidFill>
                <a:latin typeface="Arial" panose="020B0604020202020204" pitchFamily="34" charset="0"/>
                <a:ea typeface="Calibri" panose="020F0502020204030204" pitchFamily="34" charset="0"/>
                <a:cs typeface="Arial" panose="020B0604020202020204" pitchFamily="34" charset="0"/>
              </a:rPr>
              <a:t>SGK – 65)</a:t>
            </a:r>
            <a:endParaRPr lang="en-US" sz="20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582120" y="516960"/>
                <a:ext cx="8675527" cy="1097545"/>
              </a:xfrm>
              <a:prstGeom prst="rect">
                <a:avLst/>
              </a:prstGeom>
            </p:spPr>
            <p:txBody>
              <a:bodyPr wrap="square">
                <a:spAutoFit/>
              </a:bodyPr>
              <a:lstStyle/>
              <a:p>
                <a:pPr algn="just">
                  <a:lnSpc>
                    <a:spcPct val="150000"/>
                  </a:lnSpc>
                </a:pPr>
                <a:r>
                  <a:rPr lang="vi-VN" sz="1800" smtClean="0">
                    <a:latin typeface="+mn-lt"/>
                  </a:rPr>
                  <a:t>a) Tính </a:t>
                </a:r>
                <a:r>
                  <a:rPr lang="vi-VN" sz="1800">
                    <a:latin typeface="+mn-lt"/>
                  </a:rPr>
                  <a:t>tổng của cấp số nhân lùi vô hạn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𝑢𝑛</m:t>
                    </m:r>
                    <m:r>
                      <a:rPr lang="vi-VN" sz="1800" i="1" baseline="-25000">
                        <a:latin typeface="Cambria Math" panose="02040503050406030204" pitchFamily="18" charset="0"/>
                      </a:rPr>
                      <m:t>­), </m:t>
                    </m:r>
                  </m:oMath>
                </a14:m>
                <a:r>
                  <a:rPr lang="en-US" sz="1800" smtClean="0">
                    <a:latin typeface="+mn-lt"/>
                  </a:rPr>
                  <a:t> </a:t>
                </a:r>
                <a:r>
                  <a:rPr lang="vi-VN" sz="1800" smtClean="0">
                    <a:latin typeface="+mn-lt"/>
                  </a:rPr>
                  <a:t>với </a:t>
                </a:r>
                <a14:m>
                  <m:oMath xmlns:m="http://schemas.openxmlformats.org/officeDocument/2006/math">
                    <m:sSub>
                      <m:sSubPr>
                        <m:ctrlPr>
                          <a:rPr lang="en-US" sz="1800" i="1">
                            <a:latin typeface="Cambria Math" panose="02040503050406030204" pitchFamily="18" charset="0"/>
                            <a:cs typeface="Times New Roman" panose="02020603050405020304" pitchFamily="18" charset="0"/>
                          </a:rPr>
                        </m:ctrlPr>
                      </m:sSub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ker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cs typeface="Times New Roman" panose="02020603050405020304" pitchFamily="18" charset="0"/>
                          </a:rPr>
                        </m:ctrlPr>
                      </m:fPr>
                      <m:num>
                        <m:r>
                          <a:rPr lang="en-US" sz="1800"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kern="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800"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𝑞</m:t>
                    </m:r>
                    <m:r>
                      <a:rPr lang="en-US" sz="1800" ker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0">
                    <a:effectLst/>
                    <a:latin typeface="Times New Roman" panose="02020603050405020304" pitchFamily="18" charset="0"/>
                    <a:ea typeface="Calibri" panose="020F0502020204030204" pitchFamily="34" charset="0"/>
                  </a:rPr>
                  <a:t> </a:t>
                </a:r>
                <a14:m>
                  <m:oMath xmlns:m="http://schemas.openxmlformats.org/officeDocument/2006/math">
                    <m:f>
                      <m:fPr>
                        <m:ctrlPr>
                          <a:rPr lang="en-US" sz="1800" i="1">
                            <a:effectLst/>
                            <a:latin typeface="Cambria Math" panose="02040503050406030204" pitchFamily="18" charset="0"/>
                            <a:cs typeface="Times New Roman" panose="02020603050405020304" pitchFamily="18" charset="0"/>
                          </a:rPr>
                        </m:ctrlPr>
                      </m:fPr>
                      <m:num>
                        <m:r>
                          <a:rPr lang="en-US" sz="1800" ker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1800" kern="0">
                    <a:effectLst/>
                    <a:latin typeface="Times New Roman" panose="02020603050405020304" pitchFamily="18" charset="0"/>
                    <a:ea typeface="Calibri" panose="020F0502020204030204" pitchFamily="34" charset="0"/>
                  </a:rPr>
                  <a:t> </a:t>
                </a:r>
                <a:endParaRPr lang="en-US" sz="1800" kern="0" smtClean="0">
                  <a:effectLst/>
                  <a:latin typeface="Times New Roman" panose="02020603050405020304" pitchFamily="18" charset="0"/>
                  <a:ea typeface="Calibri" panose="020F0502020204030204" pitchFamily="34" charset="0"/>
                </a:endParaRPr>
              </a:p>
              <a:p>
                <a:pPr algn="just">
                  <a:lnSpc>
                    <a:spcPct val="150000"/>
                  </a:lnSpc>
                </a:pPr>
                <a:r>
                  <a:rPr lang="vi-VN" sz="1800" smtClean="0">
                    <a:latin typeface="+mn-lt"/>
                  </a:rPr>
                  <a:t>b</a:t>
                </a:r>
                <a:r>
                  <a:rPr lang="vi-VN" sz="1800">
                    <a:latin typeface="+mn-lt"/>
                  </a:rPr>
                  <a:t>) Biểu diễn số thập phân vô hạn tuần hoàn </a:t>
                </a:r>
                <a14:m>
                  <m:oMath xmlns:m="http://schemas.openxmlformats.org/officeDocument/2006/math">
                    <m:r>
                      <a:rPr lang="vi-VN" sz="1800" i="1" smtClean="0">
                        <a:latin typeface="Cambria Math" panose="02040503050406030204" pitchFamily="18" charset="0"/>
                      </a:rPr>
                      <m:t>1,(6) </m:t>
                    </m:r>
                  </m:oMath>
                </a14:m>
                <a:r>
                  <a:rPr lang="vi-VN" sz="1800">
                    <a:latin typeface="+mn-lt"/>
                  </a:rPr>
                  <a:t>dưới dạng phân số.</a:t>
                </a:r>
              </a:p>
            </p:txBody>
          </p:sp>
        </mc:Choice>
        <mc:Fallback xmlns="">
          <p:sp>
            <p:nvSpPr>
              <p:cNvPr id="2" name="Rectangle 1"/>
              <p:cNvSpPr>
                <a:spLocks noRot="1" noChangeAspect="1" noMove="1" noResize="1" noEditPoints="1" noAdjustHandles="1" noChangeArrowheads="1" noChangeShapeType="1" noTextEdit="1"/>
              </p:cNvSpPr>
              <p:nvPr/>
            </p:nvSpPr>
            <p:spPr>
              <a:xfrm>
                <a:off x="582120" y="516960"/>
                <a:ext cx="8675527" cy="1097545"/>
              </a:xfrm>
              <a:prstGeom prst="rect">
                <a:avLst/>
              </a:prstGeom>
              <a:blipFill>
                <a:blip r:embed="rId3"/>
                <a:stretch>
                  <a:fillRect l="-562"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82120" y="2232957"/>
                <a:ext cx="8248907" cy="2426755"/>
              </a:xfrm>
              <a:prstGeom prst="rect">
                <a:avLst/>
              </a:prstGeom>
            </p:spPr>
            <p:txBody>
              <a:bodyPr wrap="square">
                <a:spAutoFit/>
              </a:bodyPr>
              <a:lstStyle/>
              <a:p>
                <a:pPr>
                  <a:lnSpc>
                    <a:spcPct val="150000"/>
                  </a:lnSpc>
                  <a:spcBef>
                    <a:spcPts val="100"/>
                  </a:spcBef>
                  <a:spcAft>
                    <a:spcPts val="100"/>
                  </a:spcAft>
                </a:pPr>
                <a:r>
                  <a:rPr lang="en-US" sz="1800">
                    <a:latin typeface="+mn-lt"/>
                    <a:ea typeface="Calibri" panose="020F0502020204030204" pitchFamily="34" charset="0"/>
                    <a:cs typeface="Times New Roman" panose="02020603050405020304" pitchFamily="18" charset="0"/>
                  </a:rPr>
                  <a:t>a) Tổng của cấp số nhân lùi vô hạn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1800">
                    <a:effectLst/>
                    <a:latin typeface="+mn-lt"/>
                    <a:ea typeface="Calibri" panose="020F0502020204030204" pitchFamily="34" charset="0"/>
                    <a:cs typeface="Times New Roman" panose="02020603050405020304" pitchFamily="18" charset="0"/>
                  </a:rPr>
                  <a:t>, với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𝑞</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n-lt"/>
                    <a:ea typeface="Calibri" panose="020F0502020204030204" pitchFamily="34" charset="0"/>
                    <a:cs typeface="Times New Roman" panose="02020603050405020304" pitchFamily="18" charset="0"/>
                  </a:rPr>
                  <a:t>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1800">
                    <a:effectLst/>
                    <a:latin typeface="+mn-lt"/>
                    <a:ea typeface="Calibri" panose="020F0502020204030204" pitchFamily="34" charset="0"/>
                    <a:cs typeface="Times New Roman" panose="02020603050405020304" pitchFamily="18" charset="0"/>
                  </a:rPr>
                  <a:t> là:</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S</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lim</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3</m:t>
                              </m:r>
                            </m:den>
                          </m:f>
                          <m:d>
                            <m:dPr>
                              <m:begChr m:val="["/>
                              <m:end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e>
                                  </m:d>
                                </m:e>
                                <m:sup>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n</m:t>
                                  </m:r>
                                </m:sup>
                              </m:sSup>
                            </m:e>
                          </m:d>
                        </m:num>
                        <m:den>
                          <m:r>
                            <a:rPr lang="en-US" sz="180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e>
                          </m:d>
                        </m:den>
                      </m:f>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3</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4</m:t>
                              </m:r>
                            </m:den>
                          </m:f>
                        </m:den>
                      </m:f>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120" y="2232957"/>
                <a:ext cx="8248907" cy="2426755"/>
              </a:xfrm>
              <a:prstGeom prst="rect">
                <a:avLst/>
              </a:prstGeom>
              <a:blipFill>
                <a:blip r:embed="rId4"/>
                <a:stretch>
                  <a:fillRect l="-591"/>
                </a:stretch>
              </a:blipFill>
            </p:spPr>
            <p:txBody>
              <a:bodyPr/>
              <a:lstStyle/>
              <a:p>
                <a:r>
                  <a:rPr lang="en-US">
                    <a:noFill/>
                  </a:rPr>
                  <a:t> </a:t>
                </a:r>
              </a:p>
            </p:txBody>
          </p:sp>
        </mc:Fallback>
      </mc:AlternateContent>
      <p:sp>
        <p:nvSpPr>
          <p:cNvPr id="17" name="Oval Callout 16"/>
          <p:cNvSpPr/>
          <p:nvPr/>
        </p:nvSpPr>
        <p:spPr>
          <a:xfrm>
            <a:off x="4269947" y="1760240"/>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5"/>
          <a:stretch>
            <a:fillRect/>
          </a:stretch>
        </p:blipFill>
        <p:spPr>
          <a:xfrm>
            <a:off x="7704322" y="-396208"/>
            <a:ext cx="1810669" cy="1627773"/>
          </a:xfrm>
          <a:prstGeom prst="rect">
            <a:avLst/>
          </a:prstGeom>
        </p:spPr>
      </p:pic>
      <p:pic>
        <p:nvPicPr>
          <p:cNvPr id="20" name="Picture 19"/>
          <p:cNvPicPr>
            <a:picLocks noChangeAspect="1"/>
          </p:cNvPicPr>
          <p:nvPr/>
        </p:nvPicPr>
        <p:blipFill>
          <a:blip r:embed="rId6"/>
          <a:stretch>
            <a:fillRect/>
          </a:stretch>
        </p:blipFill>
        <p:spPr>
          <a:xfrm>
            <a:off x="8278815" y="4600703"/>
            <a:ext cx="661685" cy="641136"/>
          </a:xfrm>
          <a:prstGeom prst="rect">
            <a:avLst/>
          </a:prstGeom>
        </p:spPr>
      </p:pic>
    </p:spTree>
    <p:extLst>
      <p:ext uri="{BB962C8B-B14F-4D97-AF65-F5344CB8AC3E}">
        <p14:creationId xmlns:p14="http://schemas.microsoft.com/office/powerpoint/2010/main" val="12394310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582120" y="73152"/>
            <a:ext cx="2618024" cy="553998"/>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3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 65)</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82120" y="516960"/>
                <a:ext cx="8675527" cy="10975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 Tính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tổng của cấp số nhân lùi vô hạn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𝑢𝑛</m:t>
                    </m:r>
                    <m:r>
                      <a:rPr kumimoji="0" lang="vi-VN" sz="1800" b="0" i="1" u="none" strike="noStrike" kern="0" cap="none" spc="0" normalizeH="0" baseline="-25000" noProof="0">
                        <a:ln>
                          <a:noFill/>
                        </a:ln>
                        <a:solidFill>
                          <a:srgbClr val="000000"/>
                        </a:solidFill>
                        <a:effectLst/>
                        <a:uLnTx/>
                        <a:uFillTx/>
                        <a:latin typeface="Cambria Math" panose="02040503050406030204" pitchFamily="18" charset="0"/>
                        <a:sym typeface="Arial"/>
                      </a:rPr>
                      <m:t>­), </m:t>
                    </m:r>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e>
                      <m: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𝑞</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r>
                  <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endParaRPr kumimoji="0" lang="en-US" sz="1800" b="0" i="0" u="none" strike="noStrike" kern="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Biểu diễn số thập phân vô hạn tuần hoàn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1,(6) </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dưới dạng phân số.</a:t>
                </a:r>
              </a:p>
            </p:txBody>
          </p:sp>
        </mc:Choice>
        <mc:Fallback xmlns="">
          <p:sp>
            <p:nvSpPr>
              <p:cNvPr id="2" name="Rectangle 1"/>
              <p:cNvSpPr>
                <a:spLocks noRot="1" noChangeAspect="1" noMove="1" noResize="1" noEditPoints="1" noAdjustHandles="1" noChangeArrowheads="1" noChangeShapeType="1" noTextEdit="1"/>
              </p:cNvSpPr>
              <p:nvPr/>
            </p:nvSpPr>
            <p:spPr>
              <a:xfrm>
                <a:off x="582120" y="516960"/>
                <a:ext cx="8675527" cy="1097545"/>
              </a:xfrm>
              <a:prstGeom prst="rect">
                <a:avLst/>
              </a:prstGeom>
              <a:blipFill>
                <a:blip r:embed="rId3"/>
                <a:stretch>
                  <a:fillRect l="-562" b="-3333"/>
                </a:stretch>
              </a:blipFill>
            </p:spPr>
            <p:txBody>
              <a:bodyPr/>
              <a:lstStyle/>
              <a:p>
                <a:r>
                  <a:rPr lang="en-US">
                    <a:noFill/>
                  </a:rPr>
                  <a:t> </a:t>
                </a:r>
              </a:p>
            </p:txBody>
          </p:sp>
        </mc:Fallback>
      </mc:AlternateContent>
      <p:sp>
        <p:nvSpPr>
          <p:cNvPr id="17" name="Oval Callout 16"/>
          <p:cNvSpPr/>
          <p:nvPr/>
        </p:nvSpPr>
        <p:spPr>
          <a:xfrm>
            <a:off x="4269947" y="1760240"/>
            <a:ext cx="873252" cy="449231"/>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4"/>
          <a:stretch>
            <a:fillRect/>
          </a:stretch>
        </p:blipFill>
        <p:spPr>
          <a:xfrm>
            <a:off x="7704322" y="-396208"/>
            <a:ext cx="1810669" cy="1627773"/>
          </a:xfrm>
          <a:prstGeom prst="rect">
            <a:avLst/>
          </a:prstGeom>
        </p:spPr>
      </p:pic>
      <p:pic>
        <p:nvPicPr>
          <p:cNvPr id="20" name="Picture 19"/>
          <p:cNvPicPr>
            <a:picLocks noChangeAspect="1"/>
          </p:cNvPicPr>
          <p:nvPr/>
        </p:nvPicPr>
        <p:blipFill>
          <a:blip r:embed="rId5"/>
          <a:stretch>
            <a:fillRect/>
          </a:stretch>
        </p:blipFill>
        <p:spPr>
          <a:xfrm>
            <a:off x="8278815" y="4600703"/>
            <a:ext cx="661685" cy="64113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82120" y="2272910"/>
                <a:ext cx="8287560" cy="2766783"/>
              </a:xfrm>
              <a:prstGeom prst="rect">
                <a:avLst/>
              </a:prstGeom>
            </p:spPr>
            <p:txBody>
              <a:bodyPr wrap="square">
                <a:spAutoFit/>
              </a:bodyPr>
              <a:lstStyle/>
              <a:p>
                <a:pPr lvl="0">
                  <a:lnSpc>
                    <a:spcPct val="150000"/>
                  </a:lnSpc>
                  <a:spcBef>
                    <a:spcPts val="100"/>
                  </a:spcBef>
                  <a:spcAft>
                    <a:spcPts val="100"/>
                  </a:spcAft>
                  <a:defRPr/>
                </a:pPr>
                <a:r>
                  <a:rPr lang="en-US" sz="1800" smtClean="0">
                    <a:latin typeface="+mn-lt"/>
                    <a:ea typeface="Calibri" panose="020F0502020204030204" pitchFamily="34" charset="0"/>
                    <a:cs typeface="Times New Roman" panose="02020603050405020304" pitchFamily="18" charset="0"/>
                  </a:rPr>
                  <a:t>b) Ta có: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1,(6)=1+0,(6)=1+0,6+0,06+0,006+…+0,000006</m:t>
                    </m:r>
                  </m:oMath>
                </a14:m>
                <a:endParaRPr lang="en-US" sz="180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Dãy số 0,</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6;0,006;0,0006;</m:t>
                    </m:r>
                  </m:oMath>
                </a14:m>
                <a:r>
                  <a:rPr lang="en-US" sz="1800">
                    <a:latin typeface="+mn-lt"/>
                    <a:ea typeface="Calibri" panose="020F0502020204030204" pitchFamily="34" charset="0"/>
                    <a:cs typeface="Times New Roman" panose="02020603050405020304" pitchFamily="18" charset="0"/>
                  </a:rPr>
                  <a:t>... lập thành một cấp số nhân có số hạng đầu </a:t>
                </a:r>
                <a14:m>
                  <m:oMath xmlns:m="http://schemas.openxmlformats.org/officeDocument/2006/math">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𝑢</m:t>
                        </m:r>
                      </m:e>
                      <m:sub>
                        <m:r>
                          <a:rPr lang="en-US" sz="1800">
                            <a:latin typeface="Cambria Math" panose="02040503050406030204" pitchFamily="18" charset="0"/>
                            <a:ea typeface="Calibri" panose="020F0502020204030204" pitchFamily="34" charset="0"/>
                            <a:cs typeface="Times New Roman" panose="02020603050405020304" pitchFamily="18" charset="0"/>
                          </a:rPr>
                          <m:t>1</m:t>
                        </m:r>
                      </m:sub>
                    </m:sSub>
                    <m:r>
                      <a:rPr lang="en-US" sz="1800">
                        <a:latin typeface="Cambria Math" panose="02040503050406030204" pitchFamily="18" charset="0"/>
                        <a:ea typeface="Calibri" panose="020F0502020204030204" pitchFamily="34" charset="0"/>
                        <a:cs typeface="Times New Roman" panose="02020603050405020304" pitchFamily="18" charset="0"/>
                      </a:rPr>
                      <m:t>=0,6</m:t>
                    </m:r>
                  </m:oMath>
                </a14:m>
                <a:r>
                  <a:rPr lang="en-US" sz="1800">
                    <a:latin typeface="+mn-lt"/>
                    <a:ea typeface="Calibri" panose="020F0502020204030204" pitchFamily="34" charset="0"/>
                    <a:cs typeface="Times New Roman" panose="02020603050405020304" pitchFamily="18" charset="0"/>
                  </a:rPr>
                  <a:t> và công bội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𝑞</m:t>
                    </m:r>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1800">
                    <a:latin typeface="+mn-lt"/>
                    <a:ea typeface="Calibri" panose="020F0502020204030204" pitchFamily="34" charset="0"/>
                    <a:cs typeface="Times New Roman" panose="02020603050405020304" pitchFamily="18" charset="0"/>
                  </a:rPr>
                  <a:t> có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𝑞</m:t>
                    </m:r>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latin typeface="+mn-lt"/>
                    <a:ea typeface="Calibri" panose="020F050202020403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&lt;1</m:t>
                    </m:r>
                  </m:oMath>
                </a14:m>
                <a:r>
                  <a:rPr lang="en-US" sz="1800">
                    <a:latin typeface="+mn-lt"/>
                    <a:ea typeface="Calibri" panose="020F0502020204030204" pitchFamily="34" charset="0"/>
                    <a:cs typeface="Times New Roman" panose="02020603050405020304" pitchFamily="18" charset="0"/>
                  </a:rPr>
                  <a:t> nên ta có:</a:t>
                </a:r>
              </a:p>
              <a:p>
                <a:pPr lvl="0" algn="ctr">
                  <a:lnSpc>
                    <a:spcPct val="150000"/>
                  </a:lnSpc>
                  <a:spcBef>
                    <a:spcPts val="100"/>
                  </a:spcBef>
                  <a:spcAft>
                    <a:spcPts val="1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0,6+0,06+0,006+…+0,000006+…=</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0,6</m:t>
                        </m:r>
                      </m:num>
                      <m:den>
                        <m:r>
                          <a:rPr lang="en-US" sz="1800">
                            <a:latin typeface="Cambria Math" panose="02040503050406030204" pitchFamily="18" charset="0"/>
                            <a:ea typeface="Calibri" panose="020F0502020204030204" pitchFamily="34" charset="0"/>
                            <a:cs typeface="Times New Roman" panose="02020603050405020304" pitchFamily="18" charset="0"/>
                          </a:rPr>
                          <m:t>1</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10</m:t>
                            </m:r>
                          </m:den>
                        </m:f>
                      </m:den>
                    </m:f>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2</m:t>
                        </m:r>
                      </m:num>
                      <m:den>
                        <m:r>
                          <a:rPr lang="en-US" sz="1800">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1800" smtClean="0">
                    <a:latin typeface="+mn-lt"/>
                    <a:ea typeface="Calibri" panose="020F0502020204030204" pitchFamily="34" charset="0"/>
                    <a:cs typeface="Times New Roman" panose="02020603050405020304" pitchFamily="18" charset="0"/>
                  </a:rPr>
                  <a:t> </a:t>
                </a:r>
                <a:endParaRPr lang="en-US" sz="1800">
                  <a:latin typeface="+mn-lt"/>
                  <a:ea typeface="Calibri" panose="020F0502020204030204" pitchFamily="34" charset="0"/>
                  <a:cs typeface="Times New Roman" panose="02020603050405020304" pitchFamily="18" charset="0"/>
                </a:endParaRPr>
              </a:p>
              <a:p>
                <a:pPr lvl="0">
                  <a:defRPr/>
                </a:pPr>
                <a:r>
                  <a:rPr lang="en-US" sz="1800">
                    <a:latin typeface="+mn-lt"/>
                    <a:ea typeface="Calibri" panose="020F0502020204030204" pitchFamily="34" charset="0"/>
                  </a:rPr>
                  <a:t>Suy ra </a:t>
                </a: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1,(6)=1+</m:t>
                    </m:r>
                    <m:f>
                      <m:fPr>
                        <m:ctrlPr>
                          <a:rPr lang="en-US" sz="1800" i="1">
                            <a:latin typeface="Cambria Math" panose="02040503050406030204" pitchFamily="18"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2</m:t>
                        </m:r>
                      </m:num>
                      <m:den>
                        <m:r>
                          <a:rPr lang="en-US" sz="1800">
                            <a:latin typeface="Cambria Math" panose="02040503050406030204" pitchFamily="18" charset="0"/>
                            <a:ea typeface="Calibri" panose="020F0502020204030204" pitchFamily="34" charset="0"/>
                            <a:cs typeface="Times New Roman" panose="02020603050405020304" pitchFamily="18" charset="0"/>
                          </a:rPr>
                          <m:t>3</m:t>
                        </m:r>
                      </m:den>
                    </m:f>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5</m:t>
                        </m:r>
                      </m:num>
                      <m:den>
                        <m:r>
                          <a:rPr lang="en-US" sz="1800">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1800">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82120" y="2272910"/>
                <a:ext cx="8287560" cy="2766783"/>
              </a:xfrm>
              <a:prstGeom prst="rect">
                <a:avLst/>
              </a:prstGeom>
              <a:blipFill>
                <a:blip r:embed="rId6"/>
                <a:stretch>
                  <a:fillRect l="-588" b="-220"/>
                </a:stretch>
              </a:blipFill>
            </p:spPr>
            <p:txBody>
              <a:bodyPr/>
              <a:lstStyle/>
              <a:p>
                <a:r>
                  <a:rPr lang="en-US">
                    <a:noFill/>
                  </a:rPr>
                  <a:t> </a:t>
                </a:r>
              </a:p>
            </p:txBody>
          </p:sp>
        </mc:Fallback>
      </mc:AlternateContent>
    </p:spTree>
    <p:extLst>
      <p:ext uri="{BB962C8B-B14F-4D97-AF65-F5344CB8AC3E}">
        <p14:creationId xmlns:p14="http://schemas.microsoft.com/office/powerpoint/2010/main" val="40735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206818" y="107027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mtClean="0">
                <a:latin typeface="+mn-lt"/>
              </a:rPr>
              <a:t>VẬN DỤNG</a:t>
            </a:r>
            <a:endParaRPr>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95"/>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782728" y="1324778"/>
            <a:ext cx="6551218" cy="2703450"/>
          </a:xfrm>
          <a:prstGeom prst="rect">
            <a:avLst/>
          </a:prstGeom>
        </p:spPr>
      </p:pic>
      <p:sp>
        <p:nvSpPr>
          <p:cNvPr id="11" name="Google Shape;2829;p39"/>
          <p:cNvSpPr/>
          <p:nvPr/>
        </p:nvSpPr>
        <p:spPr>
          <a:xfrm>
            <a:off x="195314" y="1014235"/>
            <a:ext cx="936277" cy="501236"/>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chemeClr val="tx1"/>
                </a:solidFill>
                <a:effectLst/>
                <a:uLnTx/>
                <a:uFillTx/>
                <a:ea typeface="Bad Script"/>
                <a:cs typeface="Bad Script"/>
                <a:sym typeface="Bad Script"/>
              </a:rPr>
              <a:t>H</a:t>
            </a:r>
            <a:r>
              <a:rPr kumimoji="0" lang="en" sz="2000" b="1" i="0" u="none" strike="noStrike" kern="0" cap="none" spc="0" normalizeH="0" baseline="0" noProof="0" smtClean="0">
                <a:ln>
                  <a:noFill/>
                </a:ln>
                <a:solidFill>
                  <a:schemeClr val="tx1"/>
                </a:solidFill>
                <a:effectLst/>
                <a:uLnTx/>
                <a:uFillTx/>
                <a:ea typeface="Bad Script"/>
                <a:cs typeface="Bad Script"/>
                <a:sym typeface="Bad Script"/>
              </a:rPr>
              <a:t>Đ1</a:t>
            </a:r>
            <a:endParaRPr kumimoji="0" sz="2000" b="1" i="0" u="none" strike="noStrike" kern="0" cap="none" spc="0" normalizeH="0" baseline="0" noProof="0">
              <a:ln>
                <a:noFill/>
              </a:ln>
              <a:solidFill>
                <a:schemeClr val="tx1"/>
              </a:solidFill>
              <a:effectLst/>
              <a:uLnTx/>
              <a:uFillTx/>
              <a:ea typeface="Bad Script"/>
              <a:cs typeface="Bad Script"/>
              <a:sym typeface="Bad Script"/>
            </a:endParaRPr>
          </a:p>
        </p:txBody>
      </p:sp>
      <p:sp>
        <p:nvSpPr>
          <p:cNvPr id="12" name="TextBox 11"/>
          <p:cNvSpPr txBox="1"/>
          <p:nvPr/>
        </p:nvSpPr>
        <p:spPr>
          <a:xfrm>
            <a:off x="3324657" y="171990"/>
            <a:ext cx="2500565" cy="646331"/>
          </a:xfrm>
          <a:prstGeom prst="rect">
            <a:avLst/>
          </a:prstGeom>
          <a:solidFill>
            <a:srgbClr val="FFDF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lnSpc>
                <a:spcPct val="150000"/>
              </a:lnSpc>
            </a:pPr>
            <a:r>
              <a:rPr lang="en-US" sz="2400" b="1" smtClean="0">
                <a:solidFill>
                  <a:srgbClr val="C00000"/>
                </a:solidFill>
                <a:latin typeface="+mn-lt"/>
              </a:rPr>
              <a:t>1. Định nghĩa</a:t>
            </a:r>
            <a:endParaRPr lang="vi-VN" sz="2400" b="1" smtClean="0">
              <a:solidFill>
                <a:srgbClr val="C00000"/>
              </a:solidFill>
              <a:latin typeface="+mn-lt"/>
            </a:endParaRPr>
          </a:p>
        </p:txBody>
      </p:sp>
      <p:grpSp>
        <p:nvGrpSpPr>
          <p:cNvPr id="20" name="Google Shape;424;p35"/>
          <p:cNvGrpSpPr/>
          <p:nvPr/>
        </p:nvGrpSpPr>
        <p:grpSpPr>
          <a:xfrm rot="-899976">
            <a:off x="8291756" y="-52338"/>
            <a:ext cx="859349" cy="907300"/>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36;p35"/>
          <p:cNvGrpSpPr/>
          <p:nvPr/>
        </p:nvGrpSpPr>
        <p:grpSpPr>
          <a:xfrm>
            <a:off x="-109881" y="3497776"/>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 name="Rectangle 1"/>
              <p:cNvSpPr/>
              <p:nvPr/>
            </p:nvSpPr>
            <p:spPr>
              <a:xfrm>
                <a:off x="1131591" y="889474"/>
                <a:ext cx="8780332" cy="681277"/>
              </a:xfrm>
              <a:prstGeom prst="rect">
                <a:avLst/>
              </a:prstGeom>
            </p:spPr>
            <p:txBody>
              <a:bodyPr wrap="square">
                <a:spAutoFit/>
              </a:bodyPr>
              <a:lstStyle/>
              <a:p>
                <a:pPr lvl="0" algn="just">
                  <a:lnSpc>
                    <a:spcPct val="150000"/>
                  </a:lnSpc>
                </a:pPr>
                <a:r>
                  <a:rPr lang="en-US" sz="1800" smtClean="0">
                    <a:latin typeface="Arial" panose="020B0604020202020204" pitchFamily="34" charset="0"/>
                  </a:rPr>
                  <a:t>Hình 2</a:t>
                </a:r>
                <a:r>
                  <a:rPr lang="en-US" sz="1800">
                    <a:latin typeface="Arial" panose="020B0604020202020204" pitchFamily="34" charset="0"/>
                  </a:rPr>
                  <a:t> </a:t>
                </a:r>
                <a:r>
                  <a:rPr lang="en-US" sz="1800" smtClean="0">
                    <a:latin typeface="Arial" panose="020B0604020202020204" pitchFamily="34" charset="0"/>
                  </a:rPr>
                  <a:t>b</a:t>
                </a:r>
                <a:r>
                  <a:rPr lang="vi-VN" sz="1800" smtClean="0">
                    <a:latin typeface="Arial" panose="020B0604020202020204" pitchFamily="34" charset="0"/>
                  </a:rPr>
                  <a:t>iểu </a:t>
                </a:r>
                <a:r>
                  <a:rPr lang="vi-VN" sz="1800">
                    <a:latin typeface="Arial" panose="020B0604020202020204" pitchFamily="34" charset="0"/>
                  </a:rPr>
                  <a:t>diễn </a:t>
                </a:r>
                <a:r>
                  <a:rPr lang="en-US" sz="1800" smtClean="0">
                    <a:latin typeface="Arial" panose="020B0604020202020204" pitchFamily="34" charset="0"/>
                  </a:rPr>
                  <a:t>các số hạng của dãy số </a:t>
                </a:r>
                <a14:m>
                  <m:oMath xmlns:m="http://schemas.openxmlformats.org/officeDocument/2006/math">
                    <m:d>
                      <m:dPr>
                        <m:ctrlPr>
                          <a:rPr lang="vi-VN" sz="1800" i="1">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vi-VN" sz="1800" i="1">
                                <a:latin typeface="Cambria Math" panose="02040503050406030204" pitchFamily="18" charset="0"/>
                                <a:ea typeface="Dotum" panose="020B0600000101010101" pitchFamily="34" charset="-127"/>
                                <a:cs typeface="Times New Roman" panose="02020603050405020304" pitchFamily="18" charset="0"/>
                              </a:rPr>
                              <m:t>𝑛</m:t>
                            </m:r>
                          </m:sub>
                        </m:sSub>
                      </m:e>
                    </m:d>
                    <m:r>
                      <a:rPr lang="en-US" sz="1800" b="0" i="0" smtClean="0">
                        <a:latin typeface="Cambria Math" panose="02040503050406030204" pitchFamily="18" charset="0"/>
                        <a:ea typeface="Dotum" panose="020B0600000101010101" pitchFamily="34" charset="-127"/>
                        <a:cs typeface="Times New Roman" panose="02020603050405020304" pitchFamily="18" charset="0"/>
                      </a:rPr>
                      <m:t>, </m:t>
                    </m:r>
                  </m:oMath>
                </a14:m>
                <a:r>
                  <a:rPr lang="en-US" sz="1800" smtClean="0">
                    <a:latin typeface="Arial" panose="020B0604020202020204" pitchFamily="34" charset="0"/>
                  </a:rPr>
                  <a:t>với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cs typeface="Times New Roman" panose="02020603050405020304" pitchFamily="18" charset="0"/>
                          </a:rPr>
                          <m:t>𝑢</m:t>
                        </m:r>
                      </m:e>
                      <m:sub>
                        <m:r>
                          <a:rPr lang="en-US" sz="1800" i="1">
                            <a:latin typeface="Cambria Math" panose="02040503050406030204" pitchFamily="18" charset="0"/>
                            <a:ea typeface="Dotum" panose="020B0600000101010101" pitchFamily="34" charset="-127"/>
                            <a:cs typeface="Times New Roman" panose="02020603050405020304" pitchFamily="18" charset="0"/>
                          </a:rPr>
                          <m:t>𝑛</m:t>
                        </m:r>
                      </m:sub>
                    </m:sSub>
                    <m:r>
                      <a:rPr lang="vi-VN"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𝑛</m:t>
                        </m:r>
                      </m:den>
                    </m:f>
                  </m:oMath>
                </a14:m>
                <a:r>
                  <a:rPr lang="en-US" sz="1800" smtClean="0">
                    <a:latin typeface="Arial" panose="020B0604020202020204" pitchFamily="34" charset="0"/>
                  </a:rPr>
                  <a:t> trên hệ trục toạ độ</a:t>
                </a:r>
                <a:endParaRPr lang="vi-VN" sz="1800">
                  <a:latin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31591" y="889474"/>
                <a:ext cx="8780332" cy="681277"/>
              </a:xfrm>
              <a:prstGeom prst="rect">
                <a:avLst/>
              </a:prstGeom>
              <a:blipFill>
                <a:blip r:embed="rId5"/>
                <a:stretch>
                  <a:fillRect l="-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131591" y="4033074"/>
                <a:ext cx="8340493" cy="456535"/>
              </a:xfrm>
              <a:prstGeom prst="rect">
                <a:avLst/>
              </a:prstGeom>
            </p:spPr>
            <p:txBody>
              <a:bodyPr wrap="square">
                <a:spAutoFit/>
              </a:bodyPr>
              <a:lstStyle/>
              <a:p>
                <a:pPr algn="just">
                  <a:lnSpc>
                    <a:spcPct val="150000"/>
                  </a:lnSpc>
                  <a:spcBef>
                    <a:spcPts val="100"/>
                  </a:spcBef>
                  <a:spcAft>
                    <a:spcPts val="100"/>
                  </a:spcAft>
                </a:pPr>
                <a:r>
                  <a:rPr lang="vi-VN" sz="1800" smtClean="0">
                    <a:latin typeface="+mn-lt"/>
                    <a:ea typeface="Dotum" panose="020B0600000101010101" pitchFamily="34" charset="-127"/>
                  </a:rPr>
                  <a:t>a) </a:t>
                </a:r>
                <a:r>
                  <a:rPr lang="en-US" sz="1800" smtClean="0">
                    <a:latin typeface="+mn-lt"/>
                    <a:ea typeface="Dotum" panose="020B0600000101010101" pitchFamily="34" charset="-127"/>
                  </a:rPr>
                  <a:t>Nhận xét về sự thay đổi các giá trị </a:t>
                </a:r>
                <a14:m>
                  <m:oMath xmlns:m="http://schemas.openxmlformats.org/officeDocument/2006/math">
                    <m:sSub>
                      <m:sSubPr>
                        <m:ctrlPr>
                          <a:rPr lang="en-US" sz="1800" i="1" smtClean="0">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rPr>
                          <m:t>𝑢</m:t>
                        </m:r>
                      </m:e>
                      <m:sub>
                        <m:r>
                          <a:rPr lang="vi-VN" sz="1800" i="1">
                            <a:latin typeface="Cambria Math" panose="02040503050406030204" pitchFamily="18" charset="0"/>
                            <a:ea typeface="Dotum" panose="020B0600000101010101" pitchFamily="34" charset="-127"/>
                          </a:rPr>
                          <m:t>𝑛</m:t>
                        </m:r>
                      </m:sub>
                    </m:sSub>
                  </m:oMath>
                </a14:m>
                <a:r>
                  <a:rPr lang="en-US" sz="1800" smtClean="0">
                    <a:latin typeface="+mn-lt"/>
                    <a:ea typeface="Dotum" panose="020B0600000101010101" pitchFamily="34" charset="-127"/>
                  </a:rPr>
                  <a:t> khi </a:t>
                </a:r>
                <a14:m>
                  <m:oMath xmlns:m="http://schemas.openxmlformats.org/officeDocument/2006/math">
                    <m:r>
                      <a:rPr lang="en-US" sz="1800" b="0" i="1" smtClean="0">
                        <a:effectLst/>
                        <a:latin typeface="Cambria Math" panose="02040503050406030204" pitchFamily="18" charset="0"/>
                        <a:ea typeface="Dotum" panose="020B0600000101010101" pitchFamily="34" charset="-127"/>
                      </a:rPr>
                      <m:t>𝑛</m:t>
                    </m:r>
                  </m:oMath>
                </a14:m>
                <a:r>
                  <a:rPr lang="vi-VN" sz="1800" smtClean="0">
                    <a:effectLst/>
                    <a:latin typeface="+mn-lt"/>
                    <a:ea typeface="Dotum" panose="020B0600000101010101" pitchFamily="34" charset="-127"/>
                  </a:rPr>
                  <a:t> </a:t>
                </a:r>
                <a:r>
                  <a:rPr lang="en-US" sz="1800" smtClean="0">
                    <a:latin typeface="+mn-lt"/>
                    <a:ea typeface="Dotum" panose="020B0600000101010101" pitchFamily="34" charset="-127"/>
                  </a:rPr>
                  <a:t>ngày càng lớn. </a:t>
                </a:r>
                <a:endParaRPr lang="en-US" sz="1800" smtClean="0">
                  <a:effectLst/>
                  <a:latin typeface="+mn-lt"/>
                  <a:ea typeface="Dotum" panose="020B0600000101010101" pitchFamily="34" charset="-127"/>
                </a:endParaRPr>
              </a:p>
            </p:txBody>
          </p:sp>
        </mc:Choice>
        <mc:Fallback xmlns="">
          <p:sp>
            <p:nvSpPr>
              <p:cNvPr id="3" name="Rectangle 2"/>
              <p:cNvSpPr>
                <a:spLocks noRot="1" noChangeAspect="1" noMove="1" noResize="1" noEditPoints="1" noAdjustHandles="1" noChangeArrowheads="1" noChangeShapeType="1" noTextEdit="1"/>
              </p:cNvSpPr>
              <p:nvPr/>
            </p:nvSpPr>
            <p:spPr>
              <a:xfrm>
                <a:off x="1131591" y="4033074"/>
                <a:ext cx="8340493" cy="456535"/>
              </a:xfrm>
              <a:prstGeom prst="rect">
                <a:avLst/>
              </a:prstGeom>
              <a:blipFill>
                <a:blip r:embed="rId6"/>
                <a:stretch>
                  <a:fillRect l="-658" b="-22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34287" y="4543031"/>
                <a:ext cx="6178551" cy="456535"/>
              </a:xfrm>
              <a:prstGeom prst="rect">
                <a:avLst/>
              </a:prstGeom>
            </p:spPr>
            <p:txBody>
              <a:bodyPr wrap="none">
                <a:spAutoFit/>
              </a:bodyPr>
              <a:lstStyle/>
              <a:p>
                <a:pPr marL="30480" marR="30480" algn="just">
                  <a:lnSpc>
                    <a:spcPct val="150000"/>
                  </a:lnSpc>
                  <a:spcBef>
                    <a:spcPts val="100"/>
                  </a:spcBef>
                  <a:spcAft>
                    <a:spcPts val="100"/>
                  </a:spcAft>
                </a:pPr>
                <a:r>
                  <a:rPr lang="en-US" sz="1800" smtClean="0">
                    <a:latin typeface="+mn-lt"/>
                    <a:ea typeface="Calibri" panose="020F0502020204030204" pitchFamily="34" charset="0"/>
                  </a:rPr>
                  <a:t> </a:t>
                </a:r>
                <a:r>
                  <a:rPr lang="en-US" sz="1800">
                    <a:latin typeface="+mn-lt"/>
                    <a:ea typeface="Calibri" panose="020F0502020204030204" pitchFamily="34" charset="0"/>
                  </a:rPr>
                  <a:t>Khi n ngày càng lớn thì giá trị của </a:t>
                </a:r>
                <a14:m>
                  <m:oMath xmlns:m="http://schemas.openxmlformats.org/officeDocument/2006/math">
                    <m:sSub>
                      <m:sSubPr>
                        <m:ctrlPr>
                          <a:rPr lang="en-US" sz="1800" i="1">
                            <a:latin typeface="Cambria Math" panose="02040503050406030204" pitchFamily="18" charset="0"/>
                            <a:ea typeface="Calibri" panose="020F0502020204030204" pitchFamily="34" charset="0"/>
                          </a:rPr>
                        </m:ctrlPr>
                      </m:sSubPr>
                      <m:e>
                        <m:r>
                          <a:rPr lang="en-US" sz="1800" i="1">
                            <a:latin typeface="Cambria Math" panose="02040503050406030204" pitchFamily="18" charset="0"/>
                            <a:ea typeface="Calibri" panose="020F0502020204030204" pitchFamily="34" charset="0"/>
                          </a:rPr>
                          <m:t>𝑢</m:t>
                        </m:r>
                      </m:e>
                      <m:sub>
                        <m:r>
                          <a:rPr lang="en-US" sz="1800" i="1">
                            <a:latin typeface="Cambria Math" panose="02040503050406030204" pitchFamily="18" charset="0"/>
                            <a:ea typeface="Calibri" panose="020F0502020204030204" pitchFamily="34" charset="0"/>
                          </a:rPr>
                          <m:t>𝑛</m:t>
                        </m:r>
                      </m:sub>
                    </m:sSub>
                    <m:r>
                      <a:rPr lang="en-US" sz="1800" i="1">
                        <a:latin typeface="Cambria Math" panose="02040503050406030204" pitchFamily="18" charset="0"/>
                        <a:ea typeface="Calibri" panose="020F0502020204030204" pitchFamily="34" charset="0"/>
                      </a:rPr>
                      <m:t> </m:t>
                    </m:r>
                  </m:oMath>
                </a14:m>
                <a:r>
                  <a:rPr lang="en-US" sz="1800">
                    <a:latin typeface="+mn-lt"/>
                    <a:ea typeface="Calibri" panose="020F0502020204030204" pitchFamily="34" charset="0"/>
                  </a:rPr>
                  <a:t>càng giảm dần về 0.</a:t>
                </a:r>
                <a:endParaRPr lang="en-US" sz="1800">
                  <a:effectLst/>
                  <a:latin typeface="+mn-lt"/>
                  <a:ea typeface="Calibri" panose="020F050202020403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034287" y="4543031"/>
                <a:ext cx="6178551" cy="456535"/>
              </a:xfrm>
              <a:prstGeom prst="rect">
                <a:avLst/>
              </a:prstGeom>
              <a:blipFill>
                <a:blip r:embed="rId7"/>
                <a:stretch>
                  <a:fillRect b="-21333"/>
                </a:stretch>
              </a:blipFill>
            </p:spPr>
            <p:txBody>
              <a:bodyPr/>
              <a:lstStyle/>
              <a:p>
                <a:r>
                  <a:rPr lang="en-US">
                    <a:noFill/>
                  </a:rPr>
                  <a:t> </a:t>
                </a:r>
              </a:p>
            </p:txBody>
          </p:sp>
        </mc:Fallback>
      </mc:AlternateContent>
      <p:sp>
        <p:nvSpPr>
          <p:cNvPr id="10" name="Right Arrow 9"/>
          <p:cNvSpPr/>
          <p:nvPr/>
        </p:nvSpPr>
        <p:spPr>
          <a:xfrm>
            <a:off x="1804943" y="4691270"/>
            <a:ext cx="308854" cy="238539"/>
          </a:xfrm>
          <a:prstGeom prst="rightArrow">
            <a:avLst/>
          </a:prstGeom>
          <a:solidFill>
            <a:srgbClr val="C7EB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P spid="3" grpId="0"/>
      <p:bldP spid="9" grpId="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30" name="Rectangle 29"/>
          <p:cNvSpPr/>
          <p:nvPr/>
        </p:nvSpPr>
        <p:spPr>
          <a:xfrm>
            <a:off x="3040789" y="162414"/>
            <a:ext cx="3007555" cy="527324"/>
          </a:xfrm>
          <a:prstGeom prst="rect">
            <a:avLst/>
          </a:prstGeom>
        </p:spPr>
        <p:txBody>
          <a:bodyPr wrap="none">
            <a:spAutoFit/>
          </a:bodyPr>
          <a:lstStyle/>
          <a:p>
            <a:pPr algn="just" defTabSz="457200">
              <a:lnSpc>
                <a:spcPct val="150000"/>
              </a:lnSpc>
              <a:buClrTx/>
              <a:tabLst>
                <a:tab pos="180023" algn="l"/>
                <a:tab pos="360045" algn="l"/>
              </a:tabLst>
              <a:defRPr/>
            </a:pPr>
            <a:r>
              <a:rPr lang="nl-NL" sz="215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4 (SGK – tr65)</a:t>
            </a:r>
          </a:p>
        </p:txBody>
      </p:sp>
      <p:pic>
        <p:nvPicPr>
          <p:cNvPr id="45" name="Picture 44"/>
          <p:cNvPicPr>
            <a:picLocks noChangeAspect="1"/>
          </p:cNvPicPr>
          <p:nvPr/>
        </p:nvPicPr>
        <p:blipFill>
          <a:blip r:embed="rId2"/>
          <a:stretch>
            <a:fillRect/>
          </a:stretch>
        </p:blipFill>
        <p:spPr>
          <a:xfrm flipH="1">
            <a:off x="384047" y="4238880"/>
            <a:ext cx="630937" cy="676372"/>
          </a:xfrm>
          <a:prstGeom prst="rect">
            <a:avLst/>
          </a:prstGeom>
        </p:spPr>
      </p:pic>
      <p:sp>
        <p:nvSpPr>
          <p:cNvPr id="2" name="Rectangle 1"/>
          <p:cNvSpPr/>
          <p:nvPr/>
        </p:nvSpPr>
        <p:spPr>
          <a:xfrm>
            <a:off x="384047" y="738195"/>
            <a:ext cx="8321040" cy="1420325"/>
          </a:xfrm>
          <a:prstGeom prst="rect">
            <a:avLst/>
          </a:prstGeom>
        </p:spPr>
        <p:txBody>
          <a:bodyPr wrap="square">
            <a:spAutoFit/>
          </a:bodyPr>
          <a:lstStyle/>
          <a:p>
            <a:pPr lvl="0" algn="just">
              <a:lnSpc>
                <a:spcPct val="150000"/>
              </a:lnSpc>
            </a:pPr>
            <a:r>
              <a:rPr lang="vi-VN" sz="2000" smtClean="0">
                <a:latin typeface="Arial" panose="020B0604020202020204" pitchFamily="34" charset="0"/>
              </a:rPr>
              <a:t>Từ hình vuông có độ dài cạnh bằng 1, người ta nối các trung điểm của cạnh hình vuông để tạo ra hình vuông mới như Hình 3. Tiếp tục quá trình này đến vô </a:t>
            </a:r>
            <a:r>
              <a:rPr lang="vi-VN" sz="2000">
                <a:latin typeface="Arial" panose="020B0604020202020204" pitchFamily="34" charset="0"/>
              </a:rPr>
              <a:t>hạn</a:t>
            </a:r>
            <a:r>
              <a:rPr lang="vi-VN" sz="2000" smtClean="0">
                <a:latin typeface="Arial" panose="020B0604020202020204" pitchFamily="34" charset="0"/>
              </a:rPr>
              <a:t>.</a:t>
            </a:r>
            <a:endParaRPr lang="vi-VN" sz="2000">
              <a:latin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12619" y="1741343"/>
            <a:ext cx="2292468" cy="281954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93190" y="2136785"/>
                <a:ext cx="5751577" cy="1938992"/>
              </a:xfrm>
              <a:prstGeom prst="rect">
                <a:avLst/>
              </a:prstGeom>
            </p:spPr>
            <p:txBody>
              <a:bodyPr wrap="square">
                <a:spAutoFit/>
              </a:bodyPr>
              <a:lstStyle/>
              <a:p>
                <a:pPr lvl="0" algn="just">
                  <a:lnSpc>
                    <a:spcPct val="150000"/>
                  </a:lnSpc>
                </a:pPr>
                <a:r>
                  <a:rPr lang="vi-VN" sz="2000">
                    <a:latin typeface="Arial" panose="020B0604020202020204" pitchFamily="34" charset="0"/>
                  </a:rPr>
                  <a:t>a) Tính diện tích</a:t>
                </a:r>
                <a:r>
                  <a:rPr lang="en-US" sz="2000">
                    <a:latin typeface="Arial" panose="020B0604020202020204" pitchFamily="34" charset="0"/>
                  </a:rPr>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𝑛</m:t>
                        </m:r>
                      </m:sub>
                    </m:sSub>
                  </m:oMath>
                </a14:m>
                <a:r>
                  <a:rPr lang="vi-VN" sz="2000">
                    <a:latin typeface="Arial" panose="020B0604020202020204" pitchFamily="34" charset="0"/>
                  </a:rPr>
                  <a:t> của hình vuông được tạo thành ở bước thứ </a:t>
                </a:r>
                <a14:m>
                  <m:oMath xmlns:m="http://schemas.openxmlformats.org/officeDocument/2006/math">
                    <m:r>
                      <a:rPr lang="vi-VN" sz="2000" i="1">
                        <a:latin typeface="Cambria Math" panose="02040503050406030204" pitchFamily="18" charset="0"/>
                      </a:rPr>
                      <m:t>𝑛</m:t>
                    </m:r>
                  </m:oMath>
                </a14:m>
                <a:r>
                  <a:rPr lang="vi-VN" sz="2000">
                    <a:latin typeface="Arial" panose="020B0604020202020204" pitchFamily="34" charset="0"/>
                  </a:rPr>
                  <a:t>;</a:t>
                </a:r>
              </a:p>
              <a:p>
                <a:pPr lvl="0" algn="just">
                  <a:lnSpc>
                    <a:spcPct val="150000"/>
                  </a:lnSpc>
                </a:pPr>
                <a:r>
                  <a:rPr lang="vi-VN" sz="2000">
                    <a:latin typeface="Arial" panose="020B0604020202020204" pitchFamily="34" charset="0"/>
                  </a:rPr>
                  <a:t>b) Tính tổng diện tích của tất cả các hình vuông được tạo thành.</a:t>
                </a:r>
                <a:endParaRPr lang="en-US" sz="2000"/>
              </a:p>
            </p:txBody>
          </p:sp>
        </mc:Choice>
        <mc:Fallback xmlns="">
          <p:sp>
            <p:nvSpPr>
              <p:cNvPr id="6" name="Rectangle 5"/>
              <p:cNvSpPr>
                <a:spLocks noRot="1" noChangeAspect="1" noMove="1" noResize="1" noEditPoints="1" noAdjustHandles="1" noChangeArrowheads="1" noChangeShapeType="1" noTextEdit="1"/>
              </p:cNvSpPr>
              <p:nvPr/>
            </p:nvSpPr>
            <p:spPr>
              <a:xfrm>
                <a:off x="393190" y="2136785"/>
                <a:ext cx="5751577" cy="1938992"/>
              </a:xfrm>
              <a:prstGeom prst="rect">
                <a:avLst/>
              </a:prstGeom>
              <a:blipFill>
                <a:blip r:embed="rId5"/>
                <a:stretch>
                  <a:fillRect l="-1059" r="-1059" b="-1887"/>
                </a:stretch>
              </a:blipFill>
            </p:spPr>
            <p:txBody>
              <a:bodyPr/>
              <a:lstStyle/>
              <a:p>
                <a:r>
                  <a:rPr lang="en-US">
                    <a:noFill/>
                  </a:rPr>
                  <a:t> </a:t>
                </a:r>
              </a:p>
            </p:txBody>
          </p:sp>
        </mc:Fallback>
      </mc:AlternateContent>
    </p:spTree>
    <p:extLst>
      <p:ext uri="{BB962C8B-B14F-4D97-AF65-F5344CB8AC3E}">
        <p14:creationId xmlns:p14="http://schemas.microsoft.com/office/powerpoint/2010/main" val="410659666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1481" y="4930633"/>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pic>
        <p:nvPicPr>
          <p:cNvPr id="45" name="Picture 44"/>
          <p:cNvPicPr>
            <a:picLocks noChangeAspect="1"/>
          </p:cNvPicPr>
          <p:nvPr/>
        </p:nvPicPr>
        <p:blipFill>
          <a:blip r:embed="rId2"/>
          <a:stretch>
            <a:fillRect/>
          </a:stretch>
        </p:blipFill>
        <p:spPr>
          <a:xfrm>
            <a:off x="8571306" y="172759"/>
            <a:ext cx="486584" cy="521624"/>
          </a:xfrm>
          <a:prstGeom prst="rect">
            <a:avLst/>
          </a:prstGeom>
        </p:spPr>
      </p:pic>
      <p:sp>
        <p:nvSpPr>
          <p:cNvPr id="9" name="Oval Callout 8"/>
          <p:cNvSpPr/>
          <p:nvPr/>
        </p:nvSpPr>
        <p:spPr>
          <a:xfrm>
            <a:off x="4204249" y="172759"/>
            <a:ext cx="898299" cy="407617"/>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58053" y="626776"/>
                <a:ext cx="8609605" cy="4322145"/>
              </a:xfrm>
              <a:prstGeom prst="rect">
                <a:avLst/>
              </a:prstGeom>
            </p:spPr>
            <p:txBody>
              <a:bodyPr wrap="square">
                <a:spAutoFit/>
              </a:bodyPr>
              <a:lstStyle/>
              <a:p>
                <a:pPr algn="just">
                  <a:lnSpc>
                    <a:spcPct val="130000"/>
                  </a:lnSpc>
                </a:pPr>
                <a:r>
                  <a:rPr lang="en-US" sz="1800" smtClean="0">
                    <a:latin typeface="+mn-lt"/>
                    <a:ea typeface="Calibri" panose="020F0502020204030204" pitchFamily="34" charset="0"/>
                    <a:cs typeface="Times New Roman" panose="02020603050405020304" pitchFamily="18" charset="0"/>
                  </a:rPr>
                  <a:t>a) Gọi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1800">
                    <a:effectLst/>
                    <a:latin typeface="+mn-lt"/>
                    <a:ea typeface="Calibri" panose="020F0502020204030204" pitchFamily="34" charset="0"/>
                    <a:cs typeface="Times New Roman" panose="02020603050405020304" pitchFamily="18" charset="0"/>
                  </a:rPr>
                  <a:t> là diện tích của hình vuông ban đầu cạnh bằng 1.</a:t>
                </a:r>
                <a:endParaRPr lang="en-US" sz="1800">
                  <a:latin typeface="+mn-lt"/>
                  <a:ea typeface="Calibri" panose="020F0502020204030204" pitchFamily="34" charset="0"/>
                  <a:cs typeface="Times New Roman" panose="02020603050405020304" pitchFamily="18" charset="0"/>
                </a:endParaRPr>
              </a:p>
              <a:p>
                <a:pPr algn="just">
                  <a:lnSpc>
                    <a:spcPct val="130000"/>
                  </a:lnSpc>
                </a:pPr>
                <a:r>
                  <a:rPr lang="en-US" sz="1800">
                    <a:effectLst/>
                    <a:latin typeface="+mn-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1800">
                    <a:effectLst/>
                    <a:latin typeface="+mn-lt"/>
                    <a:ea typeface="Malgun Gothic" panose="020B0503020000020004" pitchFamily="34" charset="-127"/>
                    <a:cs typeface="Times New Roman" panose="02020603050405020304" pitchFamily="18" charset="0"/>
                  </a:rPr>
                  <a:t>là diện tích của hình vuông t</a:t>
                </a:r>
                <a:r>
                  <a:rPr lang="en-US" sz="1800">
                    <a:effectLst/>
                    <a:latin typeface="+mn-lt"/>
                    <a:ea typeface="Calibri" panose="020F0502020204030204" pitchFamily="34" charset="0"/>
                    <a:cs typeface="Times New Roman" panose="02020603050405020304" pitchFamily="18" charset="0"/>
                  </a:rPr>
                  <a:t>ạo thành ở bước thứ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1800">
                    <a:effectLst/>
                    <a:latin typeface="+mn-lt"/>
                    <a:ea typeface="Malgun Gothic" panose="020B0503020000020004" pitchFamily="34" charset="-127"/>
                    <a:cs typeface="Times New Roman" panose="02020603050405020304" pitchFamily="18" charset="0"/>
                  </a:rPr>
                  <a:t>, có cạnh bằng </a:t>
                </a:r>
                <a14:m>
                  <m:oMath xmlns:m="http://schemas.openxmlformats.org/officeDocument/2006/math">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1800">
                    <a:effectLst/>
                    <a:latin typeface="+mn-lt"/>
                    <a:ea typeface="Malgun Gothic" panose="020B0503020000020004" pitchFamily="34" charset="-127"/>
                    <a:cs typeface="Times New Roman" panose="02020603050405020304" pitchFamily="18" charset="0"/>
                  </a:rPr>
                  <a:t> nên diện tích là </a:t>
                </a:r>
                <a14:m>
                  <m:oMath xmlns:m="http://schemas.openxmlformats.org/officeDocument/2006/math">
                    <m:sSub>
                      <m:sSub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a:latin typeface="+mn-lt"/>
                  <a:ea typeface="Calibri" panose="020F0502020204030204" pitchFamily="34" charset="0"/>
                  <a:cs typeface="Times New Roman" panose="02020603050405020304" pitchFamily="18" charset="0"/>
                </a:endParaRPr>
              </a:p>
              <a:p>
                <a:pPr algn="just">
                  <a:lnSpc>
                    <a:spcPct val="130000"/>
                  </a:lnSpc>
                </a:pP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1800">
                    <a:effectLst/>
                    <a:latin typeface="+mn-lt"/>
                    <a:ea typeface="Calibri" panose="020F0502020204030204" pitchFamily="34" charset="0"/>
                    <a:cs typeface="Times New Roman" panose="02020603050405020304" pitchFamily="18" charset="0"/>
                  </a:rPr>
                  <a:t> là diện tích của hình vuông tạo thành ở bước thứ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1800">
                    <a:effectLst/>
                    <a:latin typeface="+mn-lt"/>
                    <a:ea typeface="Malgun Gothic" panose="020B0503020000020004" pitchFamily="34" charset="-127"/>
                    <a:cs typeface="Times New Roman" panose="02020603050405020304" pitchFamily="18" charset="0"/>
                  </a:rPr>
                  <a:t>, có cạnh bằng </a:t>
                </a:r>
                <a14:m>
                  <m:oMath xmlns:m="http://schemas.openxmlformats.org/officeDocument/2006/math">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oMath>
                </a14:m>
                <a:r>
                  <a:rPr lang="en-US" sz="1800" smtClean="0">
                    <a:effectLst/>
                    <a:latin typeface="+mn-lt"/>
                    <a:ea typeface="Malgun Gothic" panose="020B0503020000020004" pitchFamily="34" charset="-127"/>
                    <a:cs typeface="Times New Roman" panose="02020603050405020304" pitchFamily="18" charset="0"/>
                  </a:rPr>
                  <a:t> nên </a:t>
                </a:r>
                <a:r>
                  <a:rPr lang="en-US" sz="1800">
                    <a:effectLst/>
                    <a:latin typeface="+mn-lt"/>
                    <a:ea typeface="Malgun Gothic" panose="020B0503020000020004" pitchFamily="34" charset="-127"/>
                    <a:cs typeface="Times New Roman" panose="02020603050405020304" pitchFamily="18" charset="0"/>
                  </a:rPr>
                  <a:t>diện tích là </a:t>
                </a:r>
                <a14:m>
                  <m:oMath xmlns:m="http://schemas.openxmlformats.org/officeDocument/2006/math">
                    <m:sSub>
                      <m:sSub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ad>
                                  <m:radPr>
                                    <m:degHide m:val="on"/>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e>
                                </m:ra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4</m:t>
                        </m:r>
                      </m:sup>
                    </m:s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den>
                            </m:f>
                          </m:e>
                        </m:d>
                      </m:e>
                      <m: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18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smtClean="0">
                  <a:effectLst/>
                  <a:latin typeface="+mn-lt"/>
                  <a:ea typeface="Malgun Gothic" panose="020B0503020000020004" pitchFamily="34" charset="-127"/>
                  <a:cs typeface="Times New Roman" panose="02020603050405020304" pitchFamily="18" charset="0"/>
                </a:endParaRPr>
              </a:p>
              <a:p>
                <a:pPr algn="just">
                  <a:lnSpc>
                    <a:spcPct val="130000"/>
                  </a:lnSpc>
                </a:pPr>
                <a:r>
                  <a:rPr lang="en-US" sz="1800" smtClean="0">
                    <a:effectLst/>
                    <a:latin typeface="+mn-lt"/>
                    <a:ea typeface="Calibri" panose="020F0502020204030204" pitchFamily="34" charset="0"/>
                    <a:cs typeface="Times New Roman" panose="02020603050405020304" pitchFamily="18" charset="0"/>
                  </a:rPr>
                  <a:t>Dãy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1800">
                    <a:effectLst/>
                    <a:latin typeface="+mn-lt"/>
                    <a:ea typeface="Calibri" panose="020F0502020204030204" pitchFamily="34" charset="0"/>
                    <a:cs typeface="Times New Roman" panose="02020603050405020304" pitchFamily="18" charset="0"/>
                  </a:rPr>
                  <a:t> lập thành cấp số nhân có số hạng đầu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1800">
                    <a:effectLst/>
                    <a:latin typeface="+mn-lt"/>
                    <a:ea typeface="Calibri" panose="020F0502020204030204" pitchFamily="34" charset="0"/>
                    <a:cs typeface="Times New Roman" panose="02020603050405020304" pitchFamily="18" charset="0"/>
                  </a:rPr>
                  <a:t> và công bội </a:t>
                </a:r>
                <a14:m>
                  <m:oMath xmlns:m="http://schemas.openxmlformats.org/officeDocument/2006/math">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q</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1800">
                    <a:effectLst/>
                    <a:latin typeface="+mn-lt"/>
                    <a:ea typeface="Calibri" panose="020F0502020204030204" pitchFamily="34" charset="0"/>
                    <a:cs typeface="Times New Roman" panose="02020603050405020304" pitchFamily="18" charset="0"/>
                  </a:rPr>
                  <a:t> có công thức tổng quát là: </a:t>
                </a:r>
                <a14:m>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S</m:t>
                        </m:r>
                      </m:e>
                      <m:sub>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n</m:t>
                        </m:r>
                      </m:sub>
                    </m:sSub>
                    <m:r>
                      <a:rPr lang="en-US" sz="18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a:effectLst/>
                            <a:latin typeface="Cambria Math" panose="02040503050406030204" pitchFamily="18" charset="0"/>
                            <a:ea typeface="Calibri" panose="020F0502020204030204" pitchFamily="34" charset="0"/>
                            <a:cs typeface="Times New Roman" panose="02020603050405020304" pitchFamily="18" charset="0"/>
                          </a:rPr>
                          <m:t>1</m:t>
                        </m:r>
                      </m:sup>
                    </m:sSup>
                  </m:oMath>
                </a14:m>
                <a:endParaRPr lang="en-US" sz="18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8053" y="626776"/>
                <a:ext cx="8609605" cy="4322145"/>
              </a:xfrm>
              <a:prstGeom prst="rect">
                <a:avLst/>
              </a:prstGeom>
              <a:blipFill>
                <a:blip r:embed="rId3"/>
                <a:stretch>
                  <a:fillRect l="-566" r="-566"/>
                </a:stretch>
              </a:blipFill>
            </p:spPr>
            <p:txBody>
              <a:bodyPr/>
              <a:lstStyle/>
              <a:p>
                <a:r>
                  <a:rPr lang="en-US">
                    <a:noFill/>
                  </a:rPr>
                  <a:t> </a:t>
                </a:r>
              </a:p>
            </p:txBody>
          </p:sp>
        </mc:Fallback>
      </mc:AlternateContent>
    </p:spTree>
    <p:extLst>
      <p:ext uri="{BB962C8B-B14F-4D97-AF65-F5344CB8AC3E}">
        <p14:creationId xmlns:p14="http://schemas.microsoft.com/office/powerpoint/2010/main" val="10799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1481" y="4930633"/>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pic>
        <p:nvPicPr>
          <p:cNvPr id="45" name="Picture 44"/>
          <p:cNvPicPr>
            <a:picLocks noChangeAspect="1"/>
          </p:cNvPicPr>
          <p:nvPr/>
        </p:nvPicPr>
        <p:blipFill>
          <a:blip r:embed="rId2"/>
          <a:stretch>
            <a:fillRect/>
          </a:stretch>
        </p:blipFill>
        <p:spPr>
          <a:xfrm>
            <a:off x="8284464" y="599739"/>
            <a:ext cx="709418" cy="760505"/>
          </a:xfrm>
          <a:prstGeom prst="rect">
            <a:avLst/>
          </a:prstGeom>
        </p:spPr>
      </p:pic>
      <p:sp>
        <p:nvSpPr>
          <p:cNvPr id="9" name="Oval Callout 8"/>
          <p:cNvSpPr/>
          <p:nvPr/>
        </p:nvSpPr>
        <p:spPr>
          <a:xfrm>
            <a:off x="4204249" y="172759"/>
            <a:ext cx="898299" cy="407617"/>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18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89531" y="723451"/>
                <a:ext cx="7686958" cy="4031809"/>
              </a:xfrm>
              <a:prstGeom prst="rect">
                <a:avLst/>
              </a:prstGeom>
            </p:spPr>
            <p:txBody>
              <a:bodyPr wrap="square">
                <a:spAutoFit/>
              </a:bodyPr>
              <a:lstStyle/>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b) Ta có: </a:t>
                </a:r>
                <a:endParaRPr lang="en-US" sz="1800" smtClean="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𝑞</m:t>
                      </m:r>
                      <m:r>
                        <a:rPr lang="en-US" sz="18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r>
                        <a:rPr lang="en-US" sz="1800">
                          <a:latin typeface="Cambria Math" panose="02040503050406030204" pitchFamily="18" charset="0"/>
                          <a:ea typeface="Calibri" panose="020F0502020204030204" pitchFamily="34" charset="0"/>
                          <a:cs typeface="Times New Roman" panose="02020603050405020304" pitchFamily="18" charset="0"/>
                        </a:rPr>
                        <m:t>&lt;1</m:t>
                      </m:r>
                    </m:oMath>
                  </m:oMathPara>
                </a14:m>
                <a:endParaRPr lang="en-US" sz="1800" smtClean="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r>
                  <a:rPr lang="en-US" sz="1800" smtClean="0">
                    <a:latin typeface="+mn-lt"/>
                    <a:ea typeface="Calibri" panose="020F0502020204030204" pitchFamily="34" charset="0"/>
                    <a:cs typeface="Times New Roman" panose="02020603050405020304" pitchFamily="18" charset="0"/>
                  </a:rPr>
                  <a:t>nên </a:t>
                </a:r>
                <a:r>
                  <a:rPr lang="en-US" sz="1800">
                    <a:latin typeface="+mn-lt"/>
                    <a:ea typeface="Calibri" panose="020F0502020204030204" pitchFamily="34" charset="0"/>
                    <a:cs typeface="Times New Roman" panose="02020603050405020304" pitchFamily="18" charset="0"/>
                  </a:rPr>
                  <a:t>dãy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1800">
                    <a:latin typeface="+mn-lt"/>
                    <a:ea typeface="Calibri" panose="020F0502020204030204" pitchFamily="34" charset="0"/>
                    <a:cs typeface="Times New Roman" panose="02020603050405020304" pitchFamily="18" charset="0"/>
                  </a:rPr>
                  <a:t> trên lập thành một cấp số nhân lùi hạn.</a:t>
                </a:r>
              </a:p>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Tổng diện tích của tất cả các hình vuông được tạo thành:</a:t>
                </a:r>
              </a:p>
              <a:p>
                <a:pPr lvl="0">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𝑆</m:t>
                      </m:r>
                      <m:r>
                        <a:rPr lang="en-US" sz="1800" i="1">
                          <a:latin typeface="Cambria Math" panose="02040503050406030204" pitchFamily="18" charset="0"/>
                          <a:ea typeface="Calibri" panose="020F0502020204030204" pitchFamily="34" charset="0"/>
                          <a:cs typeface="Times New Roman" panose="02020603050405020304" pitchFamily="18" charset="0"/>
                        </a:rPr>
                        <m:t>=1+</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a:latin typeface="Cambria Math" panose="02040503050406030204" pitchFamily="18" charset="0"/>
                              <a:ea typeface="Calibri" panose="020F0502020204030204" pitchFamily="34" charset="0"/>
                              <a:cs typeface="Times New Roman" panose="02020603050405020304" pitchFamily="18" charset="0"/>
                            </a:rPr>
                            <m:t>2</m:t>
                          </m:r>
                        </m:sup>
                      </m:sSup>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a:latin typeface="Cambria Math" panose="02040503050406030204" pitchFamily="18" charset="0"/>
                              <a:ea typeface="Calibri" panose="020F0502020204030204" pitchFamily="34" charset="0"/>
                              <a:cs typeface="Times New Roman" panose="02020603050405020304" pitchFamily="18" charset="0"/>
                            </a:rPr>
                            <m:t>3</m:t>
                          </m:r>
                        </m:sup>
                      </m:sSup>
                      <m:r>
                        <a:rPr lang="en-US"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1800" i="1">
                              <a:latin typeface="Cambria Math" panose="02040503050406030204" pitchFamily="18" charset="0"/>
                              <a:ea typeface="Calibri" panose="020F0502020204030204" pitchFamily="34" charset="0"/>
                              <a:cs typeface="Times New Roman" panose="02020603050405020304" pitchFamily="18" charset="0"/>
                            </a:rPr>
                            <m:t>𝑛</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1</m:t>
                          </m:r>
                        </m:sup>
                      </m:sSup>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1</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800">
                  <a:latin typeface="+mn-lt"/>
                  <a:ea typeface="Calibri" panose="020F0502020204030204" pitchFamily="34" charset="0"/>
                  <a:cs typeface="Times New Roman" panose="02020603050405020304" pitchFamily="18" charset="0"/>
                </a:endParaRPr>
              </a:p>
              <a:p>
                <a:pPr lvl="0">
                  <a:lnSpc>
                    <a:spcPct val="150000"/>
                  </a:lnSpc>
                  <a:spcBef>
                    <a:spcPts val="100"/>
                  </a:spcBef>
                  <a:spcAft>
                    <a:spcPts val="100"/>
                  </a:spcAft>
                  <a:defRPr/>
                </a:pPr>
                <a:r>
                  <a:rPr lang="en-US" sz="1800">
                    <a:latin typeface="+mn-lt"/>
                    <a:ea typeface="Calibri" panose="020F0502020204030204" pitchFamily="34" charset="0"/>
                    <a:cs typeface="Times New Roman" panose="02020603050405020304" pitchFamily="18" charset="0"/>
                  </a:rPr>
                  <a:t>Vậy tổng diện tích của các hình vuông là 2 (đvdt).</a:t>
                </a:r>
              </a:p>
            </p:txBody>
          </p:sp>
        </mc:Choice>
        <mc:Fallback xmlns="">
          <p:sp>
            <p:nvSpPr>
              <p:cNvPr id="2" name="Rectangle 1"/>
              <p:cNvSpPr>
                <a:spLocks noRot="1" noChangeAspect="1" noMove="1" noResize="1" noEditPoints="1" noAdjustHandles="1" noChangeArrowheads="1" noChangeShapeType="1" noTextEdit="1"/>
              </p:cNvSpPr>
              <p:nvPr/>
            </p:nvSpPr>
            <p:spPr>
              <a:xfrm>
                <a:off x="789531" y="723451"/>
                <a:ext cx="7686958" cy="4031809"/>
              </a:xfrm>
              <a:prstGeom prst="rect">
                <a:avLst/>
              </a:prstGeom>
              <a:blipFill>
                <a:blip r:embed="rId3"/>
                <a:stretch>
                  <a:fillRect l="-714" b="-303"/>
                </a:stretch>
              </a:blipFill>
            </p:spPr>
            <p:txBody>
              <a:bodyPr/>
              <a:lstStyle/>
              <a:p>
                <a:r>
                  <a:rPr lang="en-US">
                    <a:noFill/>
                  </a:rPr>
                  <a:t> </a:t>
                </a:r>
              </a:p>
            </p:txBody>
          </p:sp>
        </mc:Fallback>
      </mc:AlternateContent>
    </p:spTree>
    <p:extLst>
      <p:ext uri="{BB962C8B-B14F-4D97-AF65-F5344CB8AC3E}">
        <p14:creationId xmlns:p14="http://schemas.microsoft.com/office/powerpoint/2010/main" val="139440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anim calcmode="lin" valueType="num">
                                      <p:cBhvr>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3" end="3"/>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anim calcmode="lin" valueType="num">
                                      <p:cBhvr>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2955544">
            <a:off x="-76142" y="-101776"/>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Rectangle 35"/>
          <p:cNvSpPr/>
          <p:nvPr/>
        </p:nvSpPr>
        <p:spPr>
          <a:xfrm>
            <a:off x="3171575" y="179482"/>
            <a:ext cx="2802370"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5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 – tr65)</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7" name="Rectangle 36"/>
              <p:cNvSpPr/>
              <p:nvPr/>
            </p:nvSpPr>
            <p:spPr>
              <a:xfrm>
                <a:off x="249230" y="791393"/>
                <a:ext cx="8647060" cy="4247317"/>
              </a:xfrm>
              <a:prstGeom prst="rect">
                <a:avLst/>
              </a:prstGeom>
            </p:spPr>
            <p:txBody>
              <a:bodyPr wrap="square">
                <a:spAutoFit/>
              </a:bodyPr>
              <a:lstStyle/>
              <a:p>
                <a:pPr algn="just">
                  <a:lnSpc>
                    <a:spcPct val="150000"/>
                  </a:lnSpc>
                </a:pPr>
                <a:r>
                  <a:rPr lang="vi-VN" sz="1800">
                    <a:latin typeface="+mn-lt"/>
                  </a:rPr>
                  <a:t>Có 1 kg chất phóng xạ độc hại. Biết rằng, cứ sau một khoảng thời gian T = 24 000 năm thì một nửa số chất phóng xạ này bị phân </a:t>
                </a:r>
                <a:r>
                  <a:rPr lang="vi-VN" sz="1800" smtClean="0">
                    <a:latin typeface="+mn-lt"/>
                  </a:rPr>
                  <a:t>r</a:t>
                </a:r>
                <a:r>
                  <a:rPr lang="en-US" sz="1800">
                    <a:latin typeface="+mn-lt"/>
                  </a:rPr>
                  <a:t>ã</a:t>
                </a:r>
                <a:r>
                  <a:rPr lang="vi-VN" sz="1800" smtClean="0">
                    <a:latin typeface="+mn-lt"/>
                  </a:rPr>
                  <a:t> </a:t>
                </a:r>
                <a:r>
                  <a:rPr lang="vi-VN" sz="1800">
                    <a:latin typeface="+mn-lt"/>
                  </a:rPr>
                  <a:t>thành chất khác không độc hại đối với sức khỏe của con người (T được gọi là </a:t>
                </a:r>
                <a:r>
                  <a:rPr lang="vi-VN" sz="1800" i="1">
                    <a:latin typeface="+mn-lt"/>
                  </a:rPr>
                  <a:t>chu kì bán rã</a:t>
                </a:r>
                <a:r>
                  <a:rPr lang="vi-VN" sz="1800">
                    <a:latin typeface="+mn-lt"/>
                  </a:rPr>
                  <a:t>).</a:t>
                </a:r>
              </a:p>
              <a:p>
                <a:pPr algn="r">
                  <a:lnSpc>
                    <a:spcPct val="150000"/>
                  </a:lnSpc>
                </a:pPr>
                <a:r>
                  <a:rPr lang="vi-VN" sz="1600" i="1">
                    <a:latin typeface="+mn-lt"/>
                  </a:rPr>
                  <a:t>(Nguồn: Đại số và Giải tích 11, NXB GD Việt Nam, 2021).</a:t>
                </a:r>
              </a:p>
              <a:p>
                <a:pPr algn="just">
                  <a:lnSpc>
                    <a:spcPct val="150000"/>
                  </a:lnSpc>
                </a:pPr>
                <a:r>
                  <a:rPr lang="vi-VN" sz="1800">
                    <a:latin typeface="+mn-lt"/>
                  </a:rPr>
                  <a:t>Gọi </a:t>
                </a:r>
                <a14:m>
                  <m:oMath xmlns:m="http://schemas.openxmlformats.org/officeDocument/2006/math">
                    <m:r>
                      <a:rPr lang="vi-VN" sz="1800" i="1" smtClean="0">
                        <a:latin typeface="Cambria Math" panose="02040503050406030204" pitchFamily="18" charset="0"/>
                      </a:rPr>
                      <m:t>𝑢</m:t>
                    </m:r>
                    <m:r>
                      <a:rPr lang="vi-VN" sz="1800" i="1" baseline="-25000">
                        <a:latin typeface="Cambria Math" panose="02040503050406030204" pitchFamily="18" charset="0"/>
                      </a:rPr>
                      <m:t>𝑛</m:t>
                    </m:r>
                  </m:oMath>
                </a14:m>
                <a:r>
                  <a:rPr lang="vi-VN" sz="1800">
                    <a:latin typeface="+mn-lt"/>
                  </a:rPr>
                  <a:t> là khối lượng chất phóng xạ còn lại sau chu kì thứ </a:t>
                </a:r>
                <a14:m>
                  <m:oMath xmlns:m="http://schemas.openxmlformats.org/officeDocument/2006/math">
                    <m:r>
                      <a:rPr lang="vi-VN" sz="1800" i="1" smtClean="0">
                        <a:latin typeface="Cambria Math" panose="02040503050406030204" pitchFamily="18" charset="0"/>
                      </a:rPr>
                      <m:t>𝑛</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a) Tìm số hạng tổng quát </a:t>
                </a:r>
                <a14:m>
                  <m:oMath xmlns:m="http://schemas.openxmlformats.org/officeDocument/2006/math">
                    <m:r>
                      <a:rPr lang="vi-VN" sz="1800" i="1" smtClean="0">
                        <a:latin typeface="Cambria Math" panose="02040503050406030204" pitchFamily="18" charset="0"/>
                      </a:rPr>
                      <m:t>𝑢</m:t>
                    </m:r>
                    <m:r>
                      <a:rPr lang="vi-VN" sz="1800" i="1" baseline="-25000">
                        <a:latin typeface="Cambria Math" panose="02040503050406030204" pitchFamily="18" charset="0"/>
                      </a:rPr>
                      <m:t>𝑛</m:t>
                    </m:r>
                  </m:oMath>
                </a14:m>
                <a:r>
                  <a:rPr lang="vi-VN" sz="1800">
                    <a:latin typeface="+mn-lt"/>
                  </a:rPr>
                  <a:t> của dãy số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𝑢𝑛</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b) Chứng minh rằng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𝑢𝑛</m:t>
                    </m:r>
                    <m:r>
                      <a:rPr lang="vi-VN" sz="1800" i="1">
                        <a:latin typeface="Cambria Math" panose="02040503050406030204" pitchFamily="18" charset="0"/>
                      </a:rPr>
                      <m:t>) </m:t>
                    </m:r>
                  </m:oMath>
                </a14:m>
                <a:r>
                  <a:rPr lang="vi-VN" sz="1800">
                    <a:latin typeface="+mn-lt"/>
                  </a:rPr>
                  <a:t>có giới hạn là 0</a:t>
                </a:r>
                <a:r>
                  <a:rPr lang="vi-VN" sz="1800" smtClean="0">
                    <a:latin typeface="+mn-lt"/>
                  </a:rPr>
                  <a:t>.</a:t>
                </a:r>
                <a:endParaRPr lang="en-US" sz="1800" smtClean="0">
                  <a:latin typeface="+mn-lt"/>
                </a:endParaRPr>
              </a:p>
              <a:p>
                <a:pPr algn="just">
                  <a:lnSpc>
                    <a:spcPct val="150000"/>
                  </a:lnSpc>
                </a:pPr>
                <a:r>
                  <a:rPr lang="vi-VN" sz="1800">
                    <a:latin typeface="+mn-lt"/>
                  </a:rPr>
                  <a:t>c) Từ kết quả câu b), chứng tỏ rằng sau một số năm nào đó khối lượng chất phóng xạ đã cho ban đầu không còn độc hại đối với con người, biết rằng chất phóng xạ này sẽ không độc hại nữa nếu khối lượng chất phóng xạ còn bé lại bé hơn </a:t>
                </a:r>
                <a:r>
                  <a:rPr lang="vi-VN" sz="1800" smtClean="0">
                    <a:latin typeface="+mn-lt"/>
                  </a:rPr>
                  <a:t>10</a:t>
                </a:r>
                <a:r>
                  <a:rPr lang="vi-VN" sz="1800" baseline="30000" smtClean="0">
                    <a:latin typeface="+mn-lt"/>
                  </a:rPr>
                  <a:t>– 6</a:t>
                </a:r>
                <a:r>
                  <a:rPr lang="vi-VN" sz="1800">
                    <a:latin typeface="+mn-lt"/>
                  </a:rPr>
                  <a:t> g.</a:t>
                </a:r>
              </a:p>
            </p:txBody>
          </p:sp>
        </mc:Choice>
        <mc:Fallback xmlns="">
          <p:sp>
            <p:nvSpPr>
              <p:cNvPr id="37" name="Rectangle 36"/>
              <p:cNvSpPr>
                <a:spLocks noRot="1" noChangeAspect="1" noMove="1" noResize="1" noEditPoints="1" noAdjustHandles="1" noChangeArrowheads="1" noChangeShapeType="1" noTextEdit="1"/>
              </p:cNvSpPr>
              <p:nvPr/>
            </p:nvSpPr>
            <p:spPr>
              <a:xfrm>
                <a:off x="249230" y="791393"/>
                <a:ext cx="8647060" cy="4247317"/>
              </a:xfrm>
              <a:prstGeom prst="rect">
                <a:avLst/>
              </a:prstGeom>
              <a:blipFill>
                <a:blip r:embed="rId3"/>
                <a:stretch>
                  <a:fillRect l="-635" r="-56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2955544">
            <a:off x="-76142" y="-101776"/>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Oval Callout 20"/>
          <p:cNvSpPr/>
          <p:nvPr/>
        </p:nvSpPr>
        <p:spPr>
          <a:xfrm>
            <a:off x="4035086" y="485734"/>
            <a:ext cx="1058122" cy="474386"/>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46888" y="1191126"/>
                <a:ext cx="8066704" cy="2672783"/>
              </a:xfrm>
              <a:prstGeom prst="rect">
                <a:avLst/>
              </a:prstGeom>
            </p:spPr>
            <p:txBody>
              <a:bodyPr wrap="square">
                <a:spAutoFit/>
              </a:bodyPr>
              <a:lstStyle/>
              <a:p>
                <a:pPr>
                  <a:lnSpc>
                    <a:spcPct val="150000"/>
                  </a:lnSpc>
                  <a:spcBef>
                    <a:spcPts val="100"/>
                  </a:spcBef>
                  <a:spcAft>
                    <a:spcPts val="100"/>
                  </a:spcAft>
                </a:pPr>
                <a:r>
                  <a:rPr lang="en-US" sz="2000">
                    <a:latin typeface="+mn-lt"/>
                    <a:ea typeface="Calibri" panose="020F0502020204030204" pitchFamily="34" charset="0"/>
                    <a:cs typeface="Times New Roman" panose="02020603050405020304" pitchFamily="18" charset="0"/>
                  </a:rPr>
                  <a:t>a) Sau 1 chu kì ban rã thì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000">
                    <a:effectLst/>
                    <a:latin typeface="+mn-lt"/>
                    <a:ea typeface="Malgun Gothic" panose="020B0503020000020004" pitchFamily="34" charset="-127"/>
                    <a:cs typeface="Times New Roman" panose="02020603050405020304" pitchFamily="18" charset="0"/>
                  </a:rPr>
                  <a:t> (kg)</a:t>
                </a:r>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smtClean="0">
                    <a:effectLst/>
                    <a:latin typeface="+mn-lt"/>
                    <a:ea typeface="Malgun Gothic" panose="020B0503020000020004" pitchFamily="34" charset="-127"/>
                    <a:cs typeface="Times New Roman" panose="02020603050405020304" pitchFamily="18" charset="0"/>
                  </a:rPr>
                  <a:t>    Sau </a:t>
                </a:r>
                <a:r>
                  <a:rPr lang="en-US" sz="2000">
                    <a:effectLst/>
                    <a:latin typeface="+mn-lt"/>
                    <a:ea typeface="Malgun Gothic" panose="020B0503020000020004" pitchFamily="34" charset="-127"/>
                    <a:cs typeface="Times New Roman" panose="02020603050405020304" pitchFamily="18" charset="0"/>
                  </a:rPr>
                  <a:t>2 chu kì bán rã thì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oMath>
                </a14:m>
                <a:r>
                  <a:rPr lang="en-US" sz="2000">
                    <a:effectLst/>
                    <a:latin typeface="+mn-lt"/>
                    <a:ea typeface="Malgun Gothic" panose="020B0503020000020004" pitchFamily="34" charset="-127"/>
                    <a:cs typeface="Times New Roman" panose="02020603050405020304" pitchFamily="18" charset="0"/>
                  </a:rPr>
                  <a:t> (kg),…</a:t>
                </a:r>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smtClean="0">
                    <a:effectLst/>
                    <a:latin typeface="+mn-lt"/>
                    <a:ea typeface="Calibri" panose="020F0502020204030204" pitchFamily="34" charset="0"/>
                    <a:cs typeface="Times New Roman" panose="02020603050405020304" pitchFamily="18" charset="0"/>
                  </a:rPr>
                  <a:t>    Sau </a:t>
                </a:r>
                <a:r>
                  <a:rPr lang="en-US" sz="2000">
                    <a:effectLst/>
                    <a:latin typeface="+mn-lt"/>
                    <a:ea typeface="Calibri" panose="020F0502020204030204" pitchFamily="34" charset="0"/>
                    <a:cs typeface="Times New Roman" panose="02020603050405020304" pitchFamily="18" charset="0"/>
                  </a:rPr>
                  <a:t>n chu kì bán rã, khối lượng chất phóng xạ còn lại là: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2000">
                    <a:effectLst/>
                    <a:latin typeface="+mn-lt"/>
                    <a:ea typeface="Calibri" panose="020F0502020204030204" pitchFamily="34" charset="0"/>
                    <a:cs typeface="Times New Roman" panose="02020603050405020304" pitchFamily="18" charset="0"/>
                  </a:rPr>
                  <a:t/>
                </a:r>
                <a:br>
                  <a:rPr lang="en-US" sz="2000">
                    <a:effectLst/>
                    <a:latin typeface="+mn-lt"/>
                    <a:ea typeface="Calibri" panose="020F0502020204030204" pitchFamily="34" charset="0"/>
                    <a:cs typeface="Times New Roman" panose="02020603050405020304" pitchFamily="18" charset="0"/>
                  </a:rPr>
                </a:br>
                <a:endParaRPr lang="en-US" sz="20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6888" y="1191126"/>
                <a:ext cx="8066704" cy="2672783"/>
              </a:xfrm>
              <a:prstGeom prst="rect">
                <a:avLst/>
              </a:prstGeom>
              <a:blipFill>
                <a:blip r:embed="rId3"/>
                <a:stretch>
                  <a:fillRect l="-8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56032" y="3561984"/>
                <a:ext cx="7810728" cy="1324273"/>
              </a:xfrm>
              <a:prstGeom prst="rect">
                <a:avLst/>
              </a:prstGeom>
            </p:spPr>
            <p:txBody>
              <a:bodyPr wrap="square">
                <a:spAutoFit/>
              </a:bodyPr>
              <a:lstStyle/>
              <a:p>
                <a:pPr lvl="0">
                  <a:lnSpc>
                    <a:spcPct val="150000"/>
                  </a:lnSpc>
                  <a:spcBef>
                    <a:spcPts val="100"/>
                  </a:spcBef>
                  <a:spcAft>
                    <a:spcPts val="100"/>
                  </a:spcAft>
                </a:pPr>
                <a:r>
                  <a:rPr lang="en-US" sz="2000">
                    <a:ea typeface="Calibri" panose="020F0502020204030204" pitchFamily="34" charset="0"/>
                    <a:cs typeface="Times New Roman" panose="02020603050405020304" pitchFamily="18" charset="0"/>
                  </a:rPr>
                  <a:t>b) Ta có:</a:t>
                </a:r>
              </a:p>
              <a:p>
                <a:pPr lvl="0" algn="ctr">
                  <a:lnSpc>
                    <a:spcPct val="150000"/>
                  </a:lnSpc>
                  <a:spcBef>
                    <a:spcPts val="100"/>
                  </a:spcBef>
                  <a:spcAft>
                    <a:spcPts val="100"/>
                  </a:spcAft>
                </a:pPr>
                <a14:m>
                  <m:oMath xmlns:m="http://schemas.openxmlformats.org/officeDocument/2006/math">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lim</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2000">
                        <a:latin typeface="Cambria Math" panose="02040503050406030204" pitchFamily="18" charset="0"/>
                        <a:ea typeface="Calibri" panose="020F0502020204030204" pitchFamily="34" charset="0"/>
                        <a:cs typeface="Times New Roman" panose="02020603050405020304" pitchFamily="18" charset="0"/>
                      </a:rPr>
                      <m:t>=0</m:t>
                    </m:r>
                  </m:oMath>
                </a14:m>
                <a:r>
                  <a:rPr lang="en-US" sz="2000">
                    <a:ea typeface="Calibri" panose="020F0502020204030204" pitchFamily="34" charset="0"/>
                    <a:cs typeface="Times New Roman" panose="02020603050405020304" pitchFamily="18"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556032" y="3561984"/>
                <a:ext cx="7810728" cy="1324273"/>
              </a:xfrm>
              <a:prstGeom prst="rect">
                <a:avLst/>
              </a:prstGeom>
              <a:blipFill>
                <a:blip r:embed="rId4"/>
                <a:stretch>
                  <a:fillRect l="-780"/>
                </a:stretch>
              </a:blipFill>
            </p:spPr>
            <p:txBody>
              <a:bodyPr/>
              <a:lstStyle/>
              <a:p>
                <a:r>
                  <a:rPr lang="en-US">
                    <a:noFill/>
                  </a:rPr>
                  <a:t> </a:t>
                </a:r>
              </a:p>
            </p:txBody>
          </p:sp>
        </mc:Fallback>
      </mc:AlternateContent>
    </p:spTree>
    <p:extLst>
      <p:ext uri="{BB962C8B-B14F-4D97-AF65-F5344CB8AC3E}">
        <p14:creationId xmlns:p14="http://schemas.microsoft.com/office/powerpoint/2010/main" val="14091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6" name="Google Shape;416;p35"/>
          <p:cNvGrpSpPr/>
          <p:nvPr/>
        </p:nvGrpSpPr>
        <p:grpSpPr>
          <a:xfrm rot="12955544">
            <a:off x="-76142" y="-101776"/>
            <a:ext cx="636789" cy="975227"/>
            <a:chOff x="824413" y="1506275"/>
            <a:chExt cx="218800" cy="349450"/>
          </a:xfrm>
        </p:grpSpPr>
        <p:sp>
          <p:nvSpPr>
            <p:cNvPr id="417" name="Google Shape;417;p35"/>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5"/>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5"/>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5"/>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5"/>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5"/>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5"/>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6" name="Google Shape;436;p35"/>
          <p:cNvGrpSpPr/>
          <p:nvPr/>
        </p:nvGrpSpPr>
        <p:grpSpPr>
          <a:xfrm rot="18534671">
            <a:off x="8682213" y="-91302"/>
            <a:ext cx="670437" cy="840625"/>
            <a:chOff x="443025" y="893050"/>
            <a:chExt cx="445125" cy="504050"/>
          </a:xfrm>
        </p:grpSpPr>
        <p:sp>
          <p:nvSpPr>
            <p:cNvPr id="437"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Oval Callout 20"/>
          <p:cNvSpPr/>
          <p:nvPr/>
        </p:nvSpPr>
        <p:spPr>
          <a:xfrm>
            <a:off x="4035086" y="485734"/>
            <a:ext cx="1058122" cy="474386"/>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92608" y="1172838"/>
                <a:ext cx="7932933" cy="3484737"/>
              </a:xfrm>
              <a:prstGeom prst="rect">
                <a:avLst/>
              </a:prstGeom>
            </p:spPr>
            <p:txBody>
              <a:bodyPr wrap="square">
                <a:spAutoFit/>
              </a:bodyPr>
              <a:lstStyle/>
              <a:p>
                <a:pPr lvl="0" algn="just">
                  <a:lnSpc>
                    <a:spcPct val="150000"/>
                  </a:lnSpc>
                  <a:spcBef>
                    <a:spcPts val="100"/>
                  </a:spcBef>
                  <a:spcAft>
                    <a:spcPts val="100"/>
                  </a:spcAft>
                  <a:defRPr/>
                </a:pPr>
                <a:r>
                  <a:rPr lang="en-US" sz="2000" smtClean="0">
                    <a:ea typeface="Calibri" panose="020F0502020204030204" pitchFamily="34" charset="0"/>
                    <a:cs typeface="Times New Roman" panose="02020603050405020304" pitchFamily="18" charset="0"/>
                  </a:rPr>
                  <a:t>c) Đổi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1</m:t>
                        </m:r>
                      </m:sup>
                    </m:sSup>
                    <m:r>
                      <a:rPr lang="en-US" sz="20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kg</m:t>
                    </m:r>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1</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a:latin typeface="Cambria Math" panose="02040503050406030204" pitchFamily="18" charset="0"/>
                            <a:ea typeface="Calibri" panose="020F0502020204030204" pitchFamily="34" charset="0"/>
                            <a:cs typeface="Times New Roman" panose="02020603050405020304" pitchFamily="18" charset="0"/>
                          </a:rPr>
                          <m:t>10</m:t>
                        </m:r>
                      </m:e>
                      <m:sup>
                        <m:r>
                          <a:rPr lang="en-US" sz="2000">
                            <a:latin typeface="Cambria Math" panose="02040503050406030204" pitchFamily="18" charset="0"/>
                            <a:ea typeface="Calibri" panose="020F0502020204030204" pitchFamily="34" charset="0"/>
                            <a:cs typeface="Times New Roman" panose="02020603050405020304" pitchFamily="18" charset="0"/>
                          </a:rPr>
                          <m:t>3</m:t>
                        </m:r>
                      </m:sup>
                    </m:sSup>
                    <m:r>
                      <a:rPr lang="en-US" sz="20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g</m:t>
                    </m:r>
                  </m:oMath>
                </a14:m>
                <a:endParaRPr lang="en-US" sz="2000" smtClean="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2000" smtClean="0">
                    <a:ea typeface="Calibri" panose="020F0502020204030204" pitchFamily="34" charset="0"/>
                    <a:cs typeface="Times New Roman" panose="02020603050405020304" pitchFamily="18" charset="0"/>
                  </a:rPr>
                  <a:t>Vì </a:t>
                </a:r>
                <a:r>
                  <a:rPr lang="en-US" sz="2000">
                    <a:ea typeface="Calibri" panose="020F0502020204030204" pitchFamily="34" charset="0"/>
                    <a:cs typeface="Times New Roman" panose="02020603050405020304" pitchFamily="18" charset="0"/>
                  </a:rPr>
                  <a:t>chất phóng xạ này sẽ không độc hại nữa nếu khối lượng chất phóng xạ còn lại bé hơn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10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6</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𝑔</m:t>
                    </m:r>
                  </m:oMath>
                </a14:m>
                <a:r>
                  <a:rPr lang="en-US" sz="2000">
                    <a:ea typeface="Calibri" panose="020F0502020204030204" pitchFamily="34" charset="0"/>
                    <a:cs typeface="Times New Roman" panose="02020603050405020304" pitchFamily="18" charset="0"/>
                  </a:rPr>
                  <a:t> nên ta </a:t>
                </a:r>
                <a:r>
                  <a:rPr lang="en-US" sz="2000" smtClean="0">
                    <a:ea typeface="Calibri" panose="020F0502020204030204" pitchFamily="34" charset="0"/>
                    <a:cs typeface="Times New Roman" panose="02020603050405020304" pitchFamily="18" charset="0"/>
                  </a:rPr>
                  <a:t>có</a:t>
                </a:r>
              </a:p>
              <a:p>
                <a:pPr lvl="0" algn="ctr">
                  <a:lnSpc>
                    <a:spcPct val="150000"/>
                  </a:lnSpc>
                  <a:spcBef>
                    <a:spcPts val="100"/>
                  </a:spcBef>
                  <a:spcAft>
                    <a:spcPts val="100"/>
                  </a:spcAft>
                  <a:defRPr/>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a:latin typeface="Cambria Math" panose="02040503050406030204" pitchFamily="18" charset="0"/>
                                    <a:ea typeface="Calibri" panose="020F0502020204030204" pitchFamily="34" charset="0"/>
                                    <a:cs typeface="Times New Roman" panose="02020603050405020304" pitchFamily="18" charset="0"/>
                                  </a:rPr>
                                  <m:t>1</m:t>
                                </m:r>
                              </m:num>
                              <m:den>
                                <m:r>
                                  <a:rPr lang="en-US" sz="2000">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a:latin typeface="Cambria Math" panose="02040503050406030204" pitchFamily="18" charset="0"/>
                            <a:ea typeface="Calibri" panose="020F0502020204030204" pitchFamily="34" charset="0"/>
                            <a:cs typeface="Times New Roman" panose="02020603050405020304" pitchFamily="18" charset="0"/>
                          </a:rPr>
                          <m:t>10</m:t>
                        </m:r>
                      </m:e>
                      <m:sup>
                        <m:r>
                          <a:rPr lang="en-US" sz="2000">
                            <a:latin typeface="Cambria Math" panose="02040503050406030204" pitchFamily="18" charset="0"/>
                            <a:ea typeface="Calibri" panose="020F0502020204030204" pitchFamily="34" charset="0"/>
                            <a:cs typeface="Times New Roman" panose="02020603050405020304" pitchFamily="18" charset="0"/>
                          </a:rPr>
                          <m:t>3</m:t>
                        </m:r>
                      </m:sup>
                    </m:sSup>
                    <m:r>
                      <a:rPr lang="en-US" sz="2000">
                        <a:latin typeface="Cambria Math" panose="02040503050406030204" pitchFamily="18" charset="0"/>
                        <a:ea typeface="Calibri" panose="020F0502020204030204" pitchFamily="34" charset="0"/>
                        <a:cs typeface="Times New Roman" panose="02020603050405020304" pitchFamily="18" charset="0"/>
                      </a:rPr>
                      <m:t>&lt;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a:latin typeface="Cambria Math" panose="02040503050406030204" pitchFamily="18" charset="0"/>
                            <a:ea typeface="Calibri" panose="020F0502020204030204" pitchFamily="34" charset="0"/>
                            <a:cs typeface="Times New Roman" panose="02020603050405020304" pitchFamily="18" charset="0"/>
                          </a:rPr>
                          <m:t>10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6</m:t>
                        </m:r>
                      </m:sup>
                    </m:sSup>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n</m:t>
                    </m:r>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sz="2000">
                        <a:latin typeface="Cambria Math" panose="02040503050406030204" pitchFamily="18" charset="0"/>
                        <a:ea typeface="Calibri" panose="020F0502020204030204" pitchFamily="34" charset="0"/>
                        <a:cs typeface="Times New Roman" panose="02020603050405020304" pitchFamily="18" charset="0"/>
                      </a:rPr>
                      <m:t>30</m:t>
                    </m:r>
                  </m:oMath>
                </a14:m>
                <a:r>
                  <a:rPr lang="en-US" sz="2000" smtClean="0">
                    <a:ea typeface="Calibri" panose="020F0502020204030204" pitchFamily="34" charset="0"/>
                    <a:cs typeface="Times New Roman" panose="02020603050405020304" pitchFamily="18" charset="0"/>
                  </a:rPr>
                  <a:t> </a:t>
                </a:r>
                <a:endParaRPr lang="en-US" sz="2000">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defRPr/>
                </a:pPr>
                <a:r>
                  <a:rPr lang="en-US" sz="2000">
                    <a:ea typeface="Calibri" panose="020F0502020204030204" pitchFamily="34" charset="0"/>
                    <a:cs typeface="Times New Roman" panose="02020603050405020304" pitchFamily="18" charset="0"/>
                  </a:rPr>
                  <a:t>Vậy cần ít nhất 30 chu kì tương ứng với 720 000 năm khối lượng chất phóng xạ đã cho ban đầu không còn </a:t>
                </a:r>
                <a:r>
                  <a:rPr lang="fr-FR" sz="2000">
                    <a:ea typeface="Calibri" panose="020F0502020204030204" pitchFamily="34" charset="0"/>
                    <a:cs typeface="Times New Roman" panose="02020603050405020304" pitchFamily="18" charset="0"/>
                  </a:rPr>
                  <a:t>độc hại với con người.</a:t>
                </a:r>
                <a:endParaRPr lang="en-US" sz="200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92608" y="1172838"/>
                <a:ext cx="7932933" cy="3484737"/>
              </a:xfrm>
              <a:prstGeom prst="rect">
                <a:avLst/>
              </a:prstGeom>
              <a:blipFill>
                <a:blip r:embed="rId3"/>
                <a:stretch>
                  <a:fillRect l="-768" r="-768" b="-2273"/>
                </a:stretch>
              </a:blipFill>
            </p:spPr>
            <p:txBody>
              <a:bodyPr/>
              <a:lstStyle/>
              <a:p>
                <a:r>
                  <a:rPr lang="en-US">
                    <a:noFill/>
                  </a:rPr>
                  <a:t> </a:t>
                </a:r>
              </a:p>
            </p:txBody>
          </p:sp>
        </mc:Fallback>
      </mc:AlternateContent>
    </p:spTree>
    <p:extLst>
      <p:ext uri="{BB962C8B-B14F-4D97-AF65-F5344CB8AC3E}">
        <p14:creationId xmlns:p14="http://schemas.microsoft.com/office/powerpoint/2010/main" val="124799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48"/>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446479" y="2747783"/>
            <a:ext cx="3432345" cy="2316681"/>
          </a:xfrm>
          <a:prstGeom prst="rect">
            <a:avLst/>
          </a:prstGeom>
        </p:spPr>
      </p:pic>
      <p:sp>
        <p:nvSpPr>
          <p:cNvPr id="24" name="Rectangle 23"/>
          <p:cNvSpPr/>
          <p:nvPr/>
        </p:nvSpPr>
        <p:spPr>
          <a:xfrm>
            <a:off x="254266" y="201177"/>
            <a:ext cx="2744662" cy="496996"/>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6 </a:t>
            </a: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SGK</a:t>
            </a:r>
            <a:r>
              <a:rPr kumimoji="0" lang="nl-NL" sz="20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tr65)</a:t>
            </a: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7" name="Picture 6"/>
          <p:cNvPicPr>
            <a:picLocks noChangeAspect="1"/>
          </p:cNvPicPr>
          <p:nvPr/>
        </p:nvPicPr>
        <p:blipFill>
          <a:blip r:embed="rId5"/>
          <a:stretch>
            <a:fillRect/>
          </a:stretch>
        </p:blipFill>
        <p:spPr>
          <a:xfrm>
            <a:off x="7656427" y="413099"/>
            <a:ext cx="1222397" cy="94572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54266" y="756547"/>
                <a:ext cx="8624558" cy="2228431"/>
              </a:xfrm>
              <a:prstGeom prst="rect">
                <a:avLst/>
              </a:prstGeom>
            </p:spPr>
            <p:txBody>
              <a:bodyPr wrap="square">
                <a:spAutoFit/>
              </a:bodyPr>
              <a:lstStyle/>
              <a:p>
                <a:pPr algn="just">
                  <a:lnSpc>
                    <a:spcPct val="150000"/>
                  </a:lnSpc>
                </a:pPr>
                <a:r>
                  <a:rPr lang="vi-VN" sz="1800" smtClean="0">
                    <a:latin typeface="+mn-lt"/>
                  </a:rPr>
                  <a:t>Gọi </a:t>
                </a:r>
                <a14:m>
                  <m:oMath xmlns:m="http://schemas.openxmlformats.org/officeDocument/2006/math">
                    <m:r>
                      <a:rPr lang="vi-VN" sz="1800" i="1" smtClean="0">
                        <a:latin typeface="Cambria Math" panose="02040503050406030204" pitchFamily="18" charset="0"/>
                      </a:rPr>
                      <m:t>𝐶</m:t>
                    </m:r>
                  </m:oMath>
                </a14:m>
                <a:r>
                  <a:rPr lang="vi-VN" sz="1800" smtClean="0">
                    <a:latin typeface="+mn-lt"/>
                  </a:rPr>
                  <a:t> là nửa đường tròn đường kính </a:t>
                </a:r>
                <a14:m>
                  <m:oMath xmlns:m="http://schemas.openxmlformats.org/officeDocument/2006/math">
                    <m:r>
                      <a:rPr lang="vi-VN" sz="1800" i="1" smtClean="0">
                        <a:latin typeface="Cambria Math" panose="02040503050406030204" pitchFamily="18" charset="0"/>
                      </a:rPr>
                      <m:t>𝐴𝐵</m:t>
                    </m:r>
                    <m:r>
                      <a:rPr lang="vi-VN" sz="1800" i="1" smtClean="0">
                        <a:latin typeface="Cambria Math" panose="02040503050406030204" pitchFamily="18" charset="0"/>
                      </a:rPr>
                      <m:t> = </m:t>
                    </m:r>
                    <m:r>
                      <a:rPr lang="vi-VN" sz="1800" i="1" smtClean="0">
                        <a:latin typeface="Cambria Math" panose="02040503050406030204" pitchFamily="18" charset="0"/>
                      </a:rPr>
                      <m:t>2</m:t>
                    </m:r>
                    <m:r>
                      <a:rPr lang="vi-VN" sz="1800" i="1" smtClean="0">
                        <a:latin typeface="Cambria Math" panose="02040503050406030204" pitchFamily="18" charset="0"/>
                      </a:rPr>
                      <m:t>𝑅</m:t>
                    </m:r>
                    <m:r>
                      <a:rPr lang="en-US" sz="1800" b="0" i="0" smtClean="0">
                        <a:latin typeface="Cambria Math" panose="02040503050406030204" pitchFamily="18" charset="0"/>
                      </a:rPr>
                      <m:t>,</m:t>
                    </m:r>
                  </m:oMath>
                </a14:m>
                <a:endParaRPr lang="vi-VN" sz="1800" smtClean="0">
                  <a:latin typeface="+mn-lt"/>
                </a:endParaRPr>
              </a:p>
              <a:p>
                <a:pPr algn="just">
                  <a:lnSpc>
                    <a:spcPct val="150000"/>
                  </a:lnSpc>
                </a:pPr>
                <a14:m>
                  <m:oMath xmlns:m="http://schemas.openxmlformats.org/officeDocument/2006/math">
                    <m:r>
                      <a:rPr lang="vi-VN" sz="1800" i="1" smtClean="0">
                        <a:latin typeface="Cambria Math" panose="02040503050406030204" pitchFamily="18" charset="0"/>
                      </a:rPr>
                      <m:t>𝐶</m:t>
                    </m:r>
                    <m:r>
                      <a:rPr lang="vi-VN" sz="1800" i="1" baseline="-25000" smtClean="0">
                        <a:latin typeface="Cambria Math" panose="02040503050406030204" pitchFamily="18" charset="0"/>
                      </a:rPr>
                      <m:t>1</m:t>
                    </m:r>
                  </m:oMath>
                </a14:m>
                <a:r>
                  <a:rPr lang="vi-VN" sz="1800">
                    <a:latin typeface="+mn-lt"/>
                  </a:rPr>
                  <a:t> là đường gồm hai nửa đường tròn đường kính </a:t>
                </a:r>
                <a14:m>
                  <m:oMath xmlns:m="http://schemas.openxmlformats.org/officeDocument/2006/math">
                    <m:f>
                      <m:fPr>
                        <m:ctrlPr>
                          <a:rPr lang="vi-VN" sz="1800" i="1" smtClean="0">
                            <a:latin typeface="Cambria Math" panose="02040503050406030204" pitchFamily="18" charset="0"/>
                          </a:rPr>
                        </m:ctrlPr>
                      </m:fPr>
                      <m:num>
                        <m:r>
                          <a:rPr lang="en-US" sz="1800" b="0" i="1" smtClean="0">
                            <a:latin typeface="Cambria Math" panose="02040503050406030204" pitchFamily="18" charset="0"/>
                          </a:rPr>
                          <m:t>𝐴𝐵</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m:t>
                    </m:r>
                  </m:oMath>
                </a14:m>
                <a:endParaRPr lang="vi-VN" sz="1800">
                  <a:latin typeface="+mn-lt"/>
                </a:endParaRPr>
              </a:p>
              <a:p>
                <a:pPr algn="just">
                  <a:lnSpc>
                    <a:spcPct val="150000"/>
                  </a:lnSpc>
                </a:pPr>
                <a14:m>
                  <m:oMath xmlns:m="http://schemas.openxmlformats.org/officeDocument/2006/math">
                    <m:r>
                      <a:rPr lang="vi-VN" sz="1800" i="1" smtClean="0">
                        <a:latin typeface="Cambria Math" panose="02040503050406030204" pitchFamily="18" charset="0"/>
                      </a:rPr>
                      <m:t>𝐶</m:t>
                    </m:r>
                    <m:r>
                      <a:rPr lang="vi-VN" sz="1800" i="1" baseline="-25000">
                        <a:latin typeface="Cambria Math" panose="02040503050406030204" pitchFamily="18" charset="0"/>
                      </a:rPr>
                      <m:t>2</m:t>
                    </m:r>
                    <m:r>
                      <a:rPr lang="vi-VN" sz="1800" i="1">
                        <a:latin typeface="Cambria Math" panose="02040503050406030204" pitchFamily="18" charset="0"/>
                      </a:rPr>
                      <m:t> </m:t>
                    </m:r>
                  </m:oMath>
                </a14:m>
                <a:r>
                  <a:rPr lang="vi-VN" sz="1800">
                    <a:latin typeface="+mn-lt"/>
                  </a:rPr>
                  <a:t>là đường gồm bốn nửa đường tròn đường </a:t>
                </a:r>
                <a:r>
                  <a:rPr lang="vi-VN" sz="1800" smtClean="0">
                    <a:latin typeface="+mn-lt"/>
                  </a:rPr>
                  <a:t>kính</a:t>
                </a:r>
                <a:r>
                  <a:rPr lang="en-US" sz="1800" smtClean="0">
                    <a:latin typeface="+mn-lt"/>
                  </a:rPr>
                  <a:t> </a:t>
                </a:r>
                <a14:m>
                  <m:oMath xmlns:m="http://schemas.openxmlformats.org/officeDocument/2006/math">
                    <m:f>
                      <m:fPr>
                        <m:ctrlPr>
                          <a:rPr lang="vi-VN" sz="1800" i="1">
                            <a:latin typeface="Cambria Math" panose="02040503050406030204" pitchFamily="18" charset="0"/>
                          </a:rPr>
                        </m:ctrlPr>
                      </m:fPr>
                      <m:num>
                        <m:r>
                          <a:rPr lang="en-US" sz="1800" i="1">
                            <a:latin typeface="Cambria Math" panose="02040503050406030204" pitchFamily="18" charset="0"/>
                          </a:rPr>
                          <m:t>𝐴𝐵</m:t>
                        </m:r>
                      </m:num>
                      <m:den>
                        <m:r>
                          <a:rPr lang="en-US" sz="1800" b="0" i="1" smtClean="0">
                            <a:latin typeface="Cambria Math" panose="02040503050406030204" pitchFamily="18" charset="0"/>
                          </a:rPr>
                          <m:t>4</m:t>
                        </m:r>
                      </m:den>
                    </m:f>
                    <m:r>
                      <a:rPr lang="en-US" sz="1800" i="1">
                        <a:latin typeface="Cambria Math" panose="02040503050406030204" pitchFamily="18" charset="0"/>
                      </a:rPr>
                      <m:t>,</m:t>
                    </m:r>
                    <m:r>
                      <a:rPr lang="en-US" sz="1800" b="0" i="1" smtClean="0">
                        <a:latin typeface="Cambria Math" panose="02040503050406030204" pitchFamily="18" charset="0"/>
                      </a:rPr>
                      <m:t>…</m:t>
                    </m:r>
                  </m:oMath>
                </a14:m>
                <a:endParaRPr lang="en-US" sz="1800" i="1" smtClean="0">
                  <a:latin typeface="Cambria Math" panose="02040503050406030204" pitchFamily="18" charset="0"/>
                </a:endParaRPr>
              </a:p>
              <a:p>
                <a:pPr algn="just">
                  <a:lnSpc>
                    <a:spcPct val="150000"/>
                  </a:lnSpc>
                </a:pPr>
                <a14:m>
                  <m:oMath xmlns:m="http://schemas.openxmlformats.org/officeDocument/2006/math">
                    <m:r>
                      <a:rPr lang="vi-VN" sz="1800" i="1" smtClean="0">
                        <a:latin typeface="Cambria Math" panose="02040503050406030204" pitchFamily="18" charset="0"/>
                      </a:rPr>
                      <m:t>𝐶</m:t>
                    </m:r>
                    <m:r>
                      <a:rPr lang="vi-VN" sz="1800" i="1" baseline="-25000">
                        <a:latin typeface="Cambria Math" panose="02040503050406030204" pitchFamily="18" charset="0"/>
                      </a:rPr>
                      <m:t>𝑛</m:t>
                    </m:r>
                  </m:oMath>
                </a14:m>
                <a:r>
                  <a:rPr lang="vi-VN" sz="1800">
                    <a:latin typeface="+mn-lt"/>
                  </a:rPr>
                  <a:t> là đường gồm </a:t>
                </a:r>
                <a14:m>
                  <m:oMath xmlns:m="http://schemas.openxmlformats.org/officeDocument/2006/math">
                    <m:r>
                      <a:rPr lang="vi-VN" sz="1800" i="1" smtClean="0">
                        <a:latin typeface="Cambria Math" panose="02040503050406030204" pitchFamily="18" charset="0"/>
                      </a:rPr>
                      <m:t>2</m:t>
                    </m:r>
                    <m:r>
                      <a:rPr lang="vi-VN" sz="1800" i="1" baseline="30000">
                        <a:latin typeface="Cambria Math" panose="02040503050406030204" pitchFamily="18" charset="0"/>
                      </a:rPr>
                      <m:t>𝑛</m:t>
                    </m:r>
                  </m:oMath>
                </a14:m>
                <a:r>
                  <a:rPr lang="vi-VN" sz="1800">
                    <a:latin typeface="+mn-lt"/>
                  </a:rPr>
                  <a:t> nửa đường tròn đường kính </a:t>
                </a:r>
                <a14:m>
                  <m:oMath xmlns:m="http://schemas.openxmlformats.org/officeDocument/2006/math">
                    <m:f>
                      <m:fPr>
                        <m:ctrlPr>
                          <a:rPr lang="vi-VN" sz="1800" i="1">
                            <a:latin typeface="Cambria Math" panose="02040503050406030204" pitchFamily="18" charset="0"/>
                          </a:rPr>
                        </m:ctrlPr>
                      </m:fPr>
                      <m:num>
                        <m:r>
                          <a:rPr lang="en-US" sz="1800" i="1">
                            <a:latin typeface="Cambria Math" panose="02040503050406030204" pitchFamily="18" charset="0"/>
                          </a:rPr>
                          <m:t>𝐴𝐵</m:t>
                        </m:r>
                      </m:num>
                      <m:den>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2</m:t>
                            </m:r>
                          </m:e>
                          <m:sup>
                            <m:r>
                              <a:rPr lang="en-US" sz="1800" b="0" i="1" smtClean="0">
                                <a:latin typeface="Cambria Math" panose="02040503050406030204" pitchFamily="18" charset="0"/>
                              </a:rPr>
                              <m:t>𝑛</m:t>
                            </m:r>
                          </m:sup>
                        </m:sSup>
                      </m:den>
                    </m:f>
                    <m:r>
                      <a:rPr lang="en-US" sz="1800" b="0" i="1" smtClean="0">
                        <a:latin typeface="Cambria Math" panose="02040503050406030204" pitchFamily="18" charset="0"/>
                      </a:rPr>
                      <m:t>,…</m:t>
                    </m:r>
                  </m:oMath>
                </a14:m>
                <a:r>
                  <a:rPr lang="en-US" sz="1800" smtClean="0">
                    <a:latin typeface="+mn-lt"/>
                  </a:rPr>
                  <a:t> (</a:t>
                </a:r>
                <a:r>
                  <a:rPr lang="vi-VN" sz="1800" smtClean="0">
                    <a:latin typeface="+mn-lt"/>
                  </a:rPr>
                  <a:t>Hình </a:t>
                </a:r>
                <a:r>
                  <a:rPr lang="vi-VN" sz="1800">
                    <a:latin typeface="+mn-lt"/>
                  </a:rPr>
                  <a:t>4</a:t>
                </a:r>
                <a:r>
                  <a:rPr lang="vi-VN" sz="1800" smtClean="0">
                    <a:latin typeface="+mn-lt"/>
                  </a:rPr>
                  <a:t>).</a:t>
                </a:r>
                <a:endParaRPr lang="en-US" sz="1800" smtClean="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254266" y="756547"/>
                <a:ext cx="8624558" cy="2228431"/>
              </a:xfrm>
              <a:prstGeom prst="rect">
                <a:avLst/>
              </a:prstGeom>
              <a:blipFill>
                <a:blip r:embed="rId6"/>
                <a:stretch>
                  <a:fillRect l="-636" b="-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4266" y="3030698"/>
                <a:ext cx="5296142" cy="1754326"/>
              </a:xfrm>
              <a:prstGeom prst="rect">
                <a:avLst/>
              </a:prstGeom>
            </p:spPr>
            <p:txBody>
              <a:bodyPr wrap="square">
                <a:spAutoFit/>
              </a:bodyPr>
              <a:lstStyle/>
              <a:p>
                <a:pPr lvl="0" algn="just">
                  <a:lnSpc>
                    <a:spcPct val="150000"/>
                  </a:lnSpc>
                </a:pPr>
                <a:r>
                  <a:rPr lang="vi-VN" sz="1800">
                    <a:latin typeface="+mn-lt"/>
                  </a:rPr>
                  <a:t>Gọi </a:t>
                </a:r>
                <a14:m>
                  <m:oMath xmlns:m="http://schemas.openxmlformats.org/officeDocument/2006/math">
                    <m:r>
                      <a:rPr lang="en-US" sz="1800" i="1">
                        <a:latin typeface="Cambria Math" panose="02040503050406030204" pitchFamily="18" charset="0"/>
                      </a:rPr>
                      <m:t>𝑝</m:t>
                    </m:r>
                    <m:r>
                      <a:rPr lang="vi-VN" sz="1800" i="1" baseline="-25000">
                        <a:latin typeface="Cambria Math" panose="02040503050406030204" pitchFamily="18" charset="0"/>
                      </a:rPr>
                      <m:t>𝑛</m:t>
                    </m:r>
                  </m:oMath>
                </a14:m>
                <a:r>
                  <a:rPr lang="vi-VN" sz="1800">
                    <a:latin typeface="+mn-lt"/>
                  </a:rPr>
                  <a:t> là độ dài của </a:t>
                </a:r>
                <a14:m>
                  <m:oMath xmlns:m="http://schemas.openxmlformats.org/officeDocument/2006/math">
                    <m:r>
                      <a:rPr lang="vi-VN" sz="1800" i="1">
                        <a:latin typeface="Cambria Math" panose="02040503050406030204" pitchFamily="18" charset="0"/>
                      </a:rPr>
                      <m:t>𝐶</m:t>
                    </m:r>
                    <m:r>
                      <a:rPr lang="vi-VN" sz="1800" i="1" baseline="-25000">
                        <a:latin typeface="Cambria Math" panose="02040503050406030204" pitchFamily="18" charset="0"/>
                      </a:rPr>
                      <m:t>𝑛</m:t>
                    </m:r>
                    <m:r>
                      <a:rPr lang="vi-VN" sz="1800" i="1" baseline="-25000">
                        <a:latin typeface="Cambria Math" panose="02040503050406030204" pitchFamily="18" charset="0"/>
                      </a:rPr>
                      <m:t> </m:t>
                    </m:r>
                  </m:oMath>
                </a14:m>
                <a:r>
                  <a:rPr lang="vi-VN" sz="1800">
                    <a:latin typeface="+mn-lt"/>
                  </a:rPr>
                  <a:t>­, </a:t>
                </a:r>
                <a14:m>
                  <m:oMath xmlns:m="http://schemas.openxmlformats.org/officeDocument/2006/math">
                    <m:r>
                      <a:rPr lang="en-US" sz="1800" i="1">
                        <a:latin typeface="Cambria Math" panose="02040503050406030204" pitchFamily="18" charset="0"/>
                      </a:rPr>
                      <m:t>𝑆</m:t>
                    </m:r>
                    <m:r>
                      <a:rPr lang="vi-VN" sz="1800" i="1" baseline="-25000">
                        <a:latin typeface="Cambria Math" panose="02040503050406030204" pitchFamily="18" charset="0"/>
                      </a:rPr>
                      <m:t>𝑛</m:t>
                    </m:r>
                  </m:oMath>
                </a14:m>
                <a:r>
                  <a:rPr lang="vi-VN" sz="1800">
                    <a:latin typeface="+mn-lt"/>
                  </a:rPr>
                  <a:t> là diện tích hình phẳng giới hạn bởi </a:t>
                </a:r>
                <a14:m>
                  <m:oMath xmlns:m="http://schemas.openxmlformats.org/officeDocument/2006/math">
                    <m:r>
                      <a:rPr lang="vi-VN" sz="1800" i="1">
                        <a:latin typeface="Cambria Math" panose="02040503050406030204" pitchFamily="18" charset="0"/>
                      </a:rPr>
                      <m:t>𝐶</m:t>
                    </m:r>
                    <m:r>
                      <a:rPr lang="vi-VN" sz="1800" i="1" baseline="-25000">
                        <a:latin typeface="Cambria Math" panose="02040503050406030204" pitchFamily="18" charset="0"/>
                      </a:rPr>
                      <m:t>𝑛</m:t>
                    </m:r>
                  </m:oMath>
                </a14:m>
                <a:r>
                  <a:rPr lang="vi-VN" sz="1800">
                    <a:latin typeface="+mn-lt"/>
                  </a:rPr>
                  <a:t> và đoạn thẳng </a:t>
                </a:r>
                <a14:m>
                  <m:oMath xmlns:m="http://schemas.openxmlformats.org/officeDocument/2006/math">
                    <m:r>
                      <a:rPr lang="vi-VN" sz="1800" i="1">
                        <a:latin typeface="Cambria Math" panose="02040503050406030204" pitchFamily="18" charset="0"/>
                      </a:rPr>
                      <m:t>𝐴𝐵</m:t>
                    </m:r>
                    <m:r>
                      <a:rPr lang="vi-VN" sz="1800" i="1">
                        <a:latin typeface="Cambria Math" panose="02040503050406030204" pitchFamily="18" charset="0"/>
                      </a:rPr>
                      <m:t>.</m:t>
                    </m:r>
                  </m:oMath>
                </a14:m>
                <a:endParaRPr lang="vi-VN" sz="1800">
                  <a:latin typeface="+mn-lt"/>
                </a:endParaRPr>
              </a:p>
              <a:p>
                <a:pPr lvl="0" algn="just">
                  <a:lnSpc>
                    <a:spcPct val="150000"/>
                  </a:lnSpc>
                </a:pPr>
                <a:r>
                  <a:rPr lang="vi-VN" sz="1800">
                    <a:latin typeface="+mn-lt"/>
                  </a:rPr>
                  <a:t>a) Tính </a:t>
                </a:r>
                <a14:m>
                  <m:oMath xmlns:m="http://schemas.openxmlformats.org/officeDocument/2006/math">
                    <m:r>
                      <a:rPr lang="en-US" sz="1800" i="1">
                        <a:latin typeface="Cambria Math" panose="02040503050406030204" pitchFamily="18" charset="0"/>
                      </a:rPr>
                      <m:t>𝑝</m:t>
                    </m:r>
                    <m:r>
                      <a:rPr lang="vi-VN" sz="1800" i="1" baseline="-25000">
                        <a:latin typeface="Cambria Math" panose="02040503050406030204" pitchFamily="18" charset="0"/>
                      </a:rPr>
                      <m:t>𝑛</m:t>
                    </m:r>
                  </m:oMath>
                </a14:m>
                <a:r>
                  <a:rPr lang="vi-VN" sz="1800">
                    <a:latin typeface="+mn-lt"/>
                  </a:rPr>
                  <a:t> , </a:t>
                </a:r>
                <a14:m>
                  <m:oMath xmlns:m="http://schemas.openxmlformats.org/officeDocument/2006/math">
                    <m:r>
                      <a:rPr lang="en-US" sz="1800" i="1">
                        <a:latin typeface="Cambria Math" panose="02040503050406030204" pitchFamily="18" charset="0"/>
                      </a:rPr>
                      <m:t>𝑆</m:t>
                    </m:r>
                    <m:r>
                      <a:rPr lang="vi-VN" sz="1800" i="1" baseline="-25000">
                        <a:latin typeface="Cambria Math" panose="02040503050406030204" pitchFamily="18" charset="0"/>
                      </a:rPr>
                      <m:t>𝑛</m:t>
                    </m:r>
                  </m:oMath>
                </a14:m>
                <a:r>
                  <a:rPr lang="en-US" sz="1800">
                    <a:latin typeface="+mn-lt"/>
                  </a:rPr>
                  <a:t>.</a:t>
                </a:r>
              </a:p>
              <a:p>
                <a:pPr lvl="0" algn="just">
                  <a:lnSpc>
                    <a:spcPct val="150000"/>
                  </a:lnSpc>
                </a:pPr>
                <a:r>
                  <a:rPr lang="vi-VN" sz="1800">
                    <a:latin typeface="+mn-lt"/>
                  </a:rPr>
                  <a:t>b) Tìm giới hạn của các dãy số</a:t>
                </a:r>
                <a:r>
                  <a:rPr lang="en-US" sz="1800">
                    <a:latin typeface="+mn-lt"/>
                  </a:rPr>
                  <a:t>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𝑝</m:t>
                        </m:r>
                        <m:r>
                          <a:rPr lang="vi-VN" sz="1800" i="1" baseline="-25000">
                            <a:latin typeface="Cambria Math" panose="02040503050406030204" pitchFamily="18" charset="0"/>
                          </a:rPr>
                          <m:t>𝑛</m:t>
                        </m:r>
                      </m:e>
                    </m:d>
                    <m:r>
                      <a:rPr lang="en-US" sz="1800" i="1">
                        <a:latin typeface="Cambria Math" panose="02040503050406030204" pitchFamily="18" charset="0"/>
                      </a:rPr>
                      <m:t> </m:t>
                    </m:r>
                  </m:oMath>
                </a14:m>
                <a:r>
                  <a:rPr lang="vi-VN" sz="1800">
                    <a:latin typeface="+mn-lt"/>
                  </a:rPr>
                  <a:t>và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𝑆</m:t>
                        </m:r>
                        <m:r>
                          <a:rPr lang="vi-VN" sz="1800" i="1" baseline="-25000">
                            <a:latin typeface="Cambria Math" panose="02040503050406030204" pitchFamily="18" charset="0"/>
                          </a:rPr>
                          <m:t>𝑛</m:t>
                        </m:r>
                      </m:e>
                    </m:d>
                  </m:oMath>
                </a14:m>
                <a:r>
                  <a:rPr lang="en-US" sz="1800">
                    <a:latin typeface="+mn-lt"/>
                  </a:rPr>
                  <a:t>.</a:t>
                </a:r>
                <a:endParaRPr lang="vi-VN" sz="180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254266" y="3030698"/>
                <a:ext cx="5296142" cy="1754326"/>
              </a:xfrm>
              <a:prstGeom prst="rect">
                <a:avLst/>
              </a:prstGeom>
              <a:blipFill>
                <a:blip r:embed="rId7"/>
                <a:stretch>
                  <a:fillRect l="-1036" r="-921" b="-17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348"/>
        <p:cNvGrpSpPr/>
        <p:nvPr/>
      </p:nvGrpSpPr>
      <p:grpSpPr>
        <a:xfrm>
          <a:off x="0" y="0"/>
          <a:ext cx="0" cy="0"/>
          <a:chOff x="0" y="0"/>
          <a:chExt cx="0" cy="0"/>
        </a:xfrm>
      </p:grpSpPr>
      <p:sp>
        <p:nvSpPr>
          <p:cNvPr id="26" name="Oval Callout 25"/>
          <p:cNvSpPr/>
          <p:nvPr/>
        </p:nvSpPr>
        <p:spPr>
          <a:xfrm>
            <a:off x="4243616" y="334672"/>
            <a:ext cx="986752" cy="468778"/>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2" name="Picture 1"/>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8539117" y="3624171"/>
            <a:ext cx="596931" cy="15113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234440" y="904034"/>
                <a:ext cx="7699248" cy="3834704"/>
              </a:xfrm>
              <a:prstGeom prst="rect">
                <a:avLst/>
              </a:prstGeom>
            </p:spPr>
            <p:txBody>
              <a:bodyPr wrap="square">
                <a:spAutoFit/>
              </a:bodyPr>
              <a:lstStyle/>
              <a:p>
                <a:pPr>
                  <a:lnSpc>
                    <a:spcPct val="150000"/>
                  </a:lnSpc>
                  <a:spcBef>
                    <a:spcPts val="100"/>
                  </a:spcBef>
                  <a:spcAft>
                    <a:spcPts val="100"/>
                  </a:spcAft>
                </a:pPr>
                <a:r>
                  <a:rPr lang="en-US" sz="2000">
                    <a:latin typeface="+mn-lt"/>
                    <a:ea typeface="Calibri" panose="020F0502020204030204" pitchFamily="34" charset="0"/>
                    <a:cs typeface="Times New Roman" panose="02020603050405020304" pitchFamily="18" charset="0"/>
                  </a:rPr>
                  <a:t>a)</a:t>
                </a:r>
              </a:p>
              <a:p>
                <a:pPr>
                  <a:lnSpc>
                    <a:spcPct val="150000"/>
                  </a:lnSpc>
                  <a:spcBef>
                    <a:spcPts val="100"/>
                  </a:spcBef>
                  <a:spcAft>
                    <a:spcPts val="100"/>
                  </a:spcAft>
                </a:pPr>
                <a:r>
                  <a:rPr lang="en-US" sz="2000" smtClean="0">
                    <a:effectLst/>
                    <a:latin typeface="+mn-lt"/>
                    <a:ea typeface="Calibri" panose="020F0502020204030204" pitchFamily="34" charset="0"/>
                    <a:cs typeface="Times New Roman" panose="02020603050405020304" pitchFamily="18" charset="0"/>
                  </a:rPr>
                  <a:t>Một </a:t>
                </a:r>
                <a:r>
                  <a:rPr lang="en-US" sz="2000">
                    <a:effectLst/>
                    <a:latin typeface="+mn-lt"/>
                    <a:ea typeface="Calibri" panose="020F0502020204030204" pitchFamily="34" charset="0"/>
                    <a:cs typeface="Times New Roman" panose="02020603050405020304" pitchFamily="18" charset="0"/>
                  </a:rPr>
                  <a:t>nửa đường tròn của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a:effectLst/>
                    <a:latin typeface="+mn-lt"/>
                    <a:ea typeface="Malgun Gothic" panose="020B0503020000020004" pitchFamily="34" charset="-127"/>
                    <a:cs typeface="Times New Roman" panose="02020603050405020304" pitchFamily="18" charset="0"/>
                  </a:rPr>
                  <a:t>có bán kính là </a:t>
                </a:r>
                <a14:m>
                  <m:oMath xmlns:m="http://schemas.openxmlformats.org/officeDocument/2006/math">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𝑅</m:t>
                        </m:r>
                      </m:e>
                      <m: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𝐴𝐵</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2. 2</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𝑅</m:t>
                        </m:r>
                      </m:num>
                      <m:den>
                        <m:sSup>
                          <m:sSup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e>
                          <m:sup>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oMath>
                </a14:m>
                <a:r>
                  <a:rPr lang="en-US" sz="2000">
                    <a:effectLst/>
                    <a:latin typeface="+mn-lt"/>
                    <a:ea typeface="Calibri" panose="020F0502020204030204" pitchFamily="34" charset="0"/>
                    <a:cs typeface="Times New Roman" panose="02020603050405020304" pitchFamily="18" charset="0"/>
                  </a:rPr>
                  <a:t/>
                </a:r>
                <a:br>
                  <a:rPr lang="en-US" sz="2000">
                    <a:effectLst/>
                    <a:latin typeface="+mn-lt"/>
                    <a:ea typeface="Calibri" panose="020F0502020204030204" pitchFamily="34" charset="0"/>
                    <a:cs typeface="Times New Roman" panose="02020603050405020304" pitchFamily="18" charset="0"/>
                  </a:rPr>
                </a:br>
                <a:r>
                  <a:rPr lang="en-US" sz="2000" smtClean="0">
                    <a:effectLst/>
                    <a:latin typeface="+mn-lt"/>
                    <a:ea typeface="Calibri" panose="020F0502020204030204" pitchFamily="34" charset="0"/>
                    <a:cs typeface="Times New Roman" panose="02020603050405020304" pitchFamily="18" charset="0"/>
                  </a:rPr>
                  <a:t>Ta </a:t>
                </a:r>
                <a:r>
                  <a:rPr lang="en-US" sz="2000">
                    <a:effectLst/>
                    <a:latin typeface="+mn-lt"/>
                    <a:ea typeface="Calibri" panose="020F0502020204030204" pitchFamily="34" charset="0"/>
                    <a:cs typeface="Times New Roman" panose="02020603050405020304" pitchFamily="18" charset="0"/>
                  </a:rPr>
                  <a:t>có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𝑅</m:t>
                    </m:r>
                  </m:oMath>
                </a14:m>
                <a:r>
                  <a:rPr lang="en-US" sz="2000">
                    <a:effectLst/>
                    <a:latin typeface="+mn-lt"/>
                    <a:ea typeface="Calibri" panose="020F0502020204030204" pitchFamily="34" charset="0"/>
                    <a:cs typeface="Times New Roman" panose="02020603050405020304" pitchFamily="18" charset="0"/>
                  </a:rPr>
                  <a:t/>
                </a:r>
                <a:br>
                  <a:rPr lang="en-US" sz="2000">
                    <a:effectLst/>
                    <a:latin typeface="+mn-lt"/>
                    <a:ea typeface="Calibri" panose="020F0502020204030204" pitchFamily="34" charset="0"/>
                    <a:cs typeface="Times New Roman" panose="02020603050405020304" pitchFamily="18" charset="0"/>
                  </a:rPr>
                </a:br>
                <a:r>
                  <a:rPr lang="en-US" sz="2000" smtClean="0">
                    <a:effectLst/>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a:effectLst/>
                            <a:latin typeface="Cambria Math" panose="02040503050406030204" pitchFamily="18" charset="0"/>
                            <a:ea typeface="Calibri" panose="020F0502020204030204" pitchFamily="34" charset="0"/>
                            <a:cs typeface="Times New Roman" panose="02020603050405020304" pitchFamily="18" charset="0"/>
                          </a:rPr>
                          <m:t>2</m:t>
                        </m:r>
                      </m:e>
                      <m:sup>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n</m:t>
                        </m:r>
                      </m:sup>
                    </m:sSup>
                    <m:r>
                      <a:rPr lang="en-US" sz="2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π</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num>
                              <m:den>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b) </a:t>
                </a:r>
                <a14:m>
                  <m:oMath xmlns:m="http://schemas.openxmlformats.org/officeDocument/2006/math">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d>
                          <m:dPr>
                            <m:begChr m:val="["/>
                            <m:endChr m:val="]"/>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π</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d>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oMath>
                </a14:m>
                <a:endParaRPr lang="en-US" sz="2000">
                  <a:latin typeface="+mn-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smtClean="0">
                    <a:effectLst/>
                    <a:ea typeface="Calibri" panose="020F0502020204030204" pitchFamily="34" charset="0"/>
                    <a:cs typeface="Times New Roman" panose="02020603050405020304" pitchFamily="18" charset="0"/>
                  </a:rPr>
                  <a:t>    </a:t>
                </a:r>
                <a14:m>
                  <m:oMath xmlns:m="http://schemas.openxmlformats.org/officeDocument/2006/math">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d>
                          <m:dPr>
                            <m:begChr m:val="["/>
                            <m:end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d>
                      </m:e>
                    </m:func>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fName>
                      <m:e>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𝑛</m:t>
                            </m:r>
                          </m:sup>
                        </m:sSup>
                      </m:e>
                    </m:func>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000" smtClean="0">
                    <a:latin typeface="+mn-lt"/>
                    <a:ea typeface="Calibri" panose="020F0502020204030204" pitchFamily="34" charset="0"/>
                    <a:cs typeface="Times New Roman" panose="02020603050405020304" pitchFamily="18" charset="0"/>
                  </a:rPr>
                  <a:t> </a:t>
                </a:r>
                <a:endParaRPr lang="en-US"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34440" y="904034"/>
                <a:ext cx="7699248" cy="3834704"/>
              </a:xfrm>
              <a:prstGeom prst="rect">
                <a:avLst/>
              </a:prstGeom>
              <a:blipFill>
                <a:blip r:embed="rId5"/>
                <a:stretch>
                  <a:fillRect l="-871"/>
                </a:stretch>
              </a:blipFill>
            </p:spPr>
            <p:txBody>
              <a:bodyPr/>
              <a:lstStyle/>
              <a:p>
                <a:r>
                  <a:rPr lang="en-US">
                    <a:noFill/>
                  </a:rPr>
                  <a:t> </a:t>
                </a:r>
              </a:p>
            </p:txBody>
          </p:sp>
        </mc:Fallback>
      </mc:AlternateContent>
    </p:spTree>
    <p:extLst>
      <p:ext uri="{BB962C8B-B14F-4D97-AF65-F5344CB8AC3E}">
        <p14:creationId xmlns:p14="http://schemas.microsoft.com/office/powerpoint/2010/main" val="215381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6" name="Title 2"/>
          <p:cNvSpPr>
            <a:spLocks noGrp="1"/>
          </p:cNvSpPr>
          <p:nvPr>
            <p:ph type="title"/>
          </p:nvPr>
        </p:nvSpPr>
        <p:spPr>
          <a:xfrm>
            <a:off x="150824" y="427079"/>
            <a:ext cx="5125264" cy="375900"/>
          </a:xfrm>
        </p:spPr>
        <p:txBody>
          <a:bodyPr/>
          <a:lstStyle/>
          <a:p>
            <a:r>
              <a:rPr lang="vi-VN">
                <a:solidFill>
                  <a:schemeClr val="bg1">
                    <a:lumMod val="50000"/>
                  </a:schemeClr>
                </a:solidFill>
                <a:latin typeface="+mn-lt"/>
              </a:rPr>
              <a:t>HƯỚNG DẪN VỀ NHÀ</a:t>
            </a:r>
          </a:p>
        </p:txBody>
      </p:sp>
      <p:grpSp>
        <p:nvGrpSpPr>
          <p:cNvPr id="27" name="Group 26"/>
          <p:cNvGrpSpPr/>
          <p:nvPr/>
        </p:nvGrpSpPr>
        <p:grpSpPr>
          <a:xfrm>
            <a:off x="220527" y="1399032"/>
            <a:ext cx="2767249" cy="2064873"/>
            <a:chOff x="918432" y="3568797"/>
            <a:chExt cx="5422223" cy="4239967"/>
          </a:xfrm>
          <a:solidFill>
            <a:srgbClr val="C7EBF0"/>
          </a:solidFill>
        </p:grpSpPr>
        <p:grpSp>
          <p:nvGrpSpPr>
            <p:cNvPr id="28" name="Group 3"/>
            <p:cNvGrpSpPr/>
            <p:nvPr/>
          </p:nvGrpSpPr>
          <p:grpSpPr>
            <a:xfrm>
              <a:off x="918432" y="3568797"/>
              <a:ext cx="5422223" cy="4239967"/>
              <a:chOff x="-3810" y="0"/>
              <a:chExt cx="3189543" cy="3100688"/>
            </a:xfrm>
            <a:grpFill/>
          </p:grpSpPr>
          <p:sp>
            <p:nvSpPr>
              <p:cNvPr id="30"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1"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9" name="Rectangle 28"/>
            <p:cNvSpPr/>
            <p:nvPr/>
          </p:nvSpPr>
          <p:spPr>
            <a:xfrm>
              <a:off x="942182" y="4461042"/>
              <a:ext cx="5309728" cy="2085541"/>
            </a:xfrm>
            <a:prstGeom prst="rect">
              <a:avLst/>
            </a:prstGeom>
            <a:grpFill/>
          </p:spPr>
          <p:txBody>
            <a:bodyPr wrap="square">
              <a:spAutoFit/>
            </a:bodyPr>
            <a:lstStyle/>
            <a:p>
              <a:pPr algn="ctr" defTabSz="457200">
                <a:lnSpc>
                  <a:spcPct val="150000"/>
                </a:lnSpc>
              </a:pPr>
              <a:r>
                <a:rPr lang="pt-BR" sz="2000" smtClean="0">
                  <a:solidFill>
                    <a:prstClr val="black"/>
                  </a:solidFill>
                  <a:ea typeface="Calibri" panose="020F0502020204030204" pitchFamily="34" charset="0"/>
                  <a:cs typeface="Times New Roman" panose="02020603050405020304" pitchFamily="18" charset="0"/>
                </a:rPr>
                <a:t> </a:t>
              </a:r>
              <a:r>
                <a:rPr lang="pt-BR" sz="2000" dirty="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a:t>
              </a:r>
              <a:r>
                <a:rPr lang="pt-BR" sz="2000" smtClean="0">
                  <a:solidFill>
                    <a:prstClr val="black"/>
                  </a:solidFill>
                  <a:ea typeface="Calibri" panose="020F0502020204030204" pitchFamily="34" charset="0"/>
                  <a:cs typeface="Times New Roman" panose="02020603050405020304" pitchFamily="18" charset="0"/>
                </a:rPr>
                <a:t>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32" name="Group 31"/>
          <p:cNvGrpSpPr/>
          <p:nvPr/>
        </p:nvGrpSpPr>
        <p:grpSpPr>
          <a:xfrm>
            <a:off x="3198358" y="1368210"/>
            <a:ext cx="2767249" cy="2056438"/>
            <a:chOff x="6840639" y="3553166"/>
            <a:chExt cx="5422223" cy="5001862"/>
          </a:xfrm>
          <a:solidFill>
            <a:srgbClr val="C7EBF0"/>
          </a:solidFill>
        </p:grpSpPr>
        <p:grpSp>
          <p:nvGrpSpPr>
            <p:cNvPr id="33" name="Group 3"/>
            <p:cNvGrpSpPr/>
            <p:nvPr/>
          </p:nvGrpSpPr>
          <p:grpSpPr>
            <a:xfrm>
              <a:off x="6840639" y="3553166"/>
              <a:ext cx="5422223" cy="5001862"/>
              <a:chOff x="-3810" y="-1"/>
              <a:chExt cx="3189543" cy="3657863"/>
            </a:xfrm>
            <a:grpFill/>
          </p:grpSpPr>
          <p:sp>
            <p:nvSpPr>
              <p:cNvPr id="35"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6"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4" name="Rectangle 33"/>
            <p:cNvSpPr/>
            <p:nvPr/>
          </p:nvSpPr>
          <p:spPr>
            <a:xfrm>
              <a:off x="7272744" y="4599979"/>
              <a:ext cx="4609605" cy="2470391"/>
            </a:xfrm>
            <a:prstGeom prst="rect">
              <a:avLst/>
            </a:prstGeom>
            <a:grpFill/>
          </p:spPr>
          <p:txBody>
            <a:bodyPr wrap="square">
              <a:spAutoFit/>
            </a:bodyPr>
            <a:lstStyle/>
            <a:p>
              <a:pPr algn="ctr" defTabSz="457200">
                <a:lnSpc>
                  <a:spcPct val="150000"/>
                </a:lnSpc>
                <a:spcBef>
                  <a:spcPts val="300"/>
                </a:spcBef>
                <a:spcAft>
                  <a:spcPts val="300"/>
                </a:spcAft>
              </a:pPr>
              <a:r>
                <a:rPr lang="pt-BR" sz="2000" smtClean="0">
                  <a:solidFill>
                    <a:prstClr val="black"/>
                  </a:solidFill>
                  <a:ea typeface="Calibri" panose="020F0502020204030204" pitchFamily="34" charset="0"/>
                  <a:cs typeface="Times New Roman" panose="02020603050405020304" pitchFamily="18" charset="0"/>
                </a:rPr>
                <a:t>Hoàn </a:t>
              </a:r>
              <a:r>
                <a:rPr lang="pt-BR" sz="2000">
                  <a:solidFill>
                    <a:prstClr val="black"/>
                  </a:solidFill>
                  <a:ea typeface="Calibri" panose="020F0502020204030204" pitchFamily="34" charset="0"/>
                  <a:cs typeface="Times New Roman" panose="02020603050405020304" pitchFamily="18" charset="0"/>
                </a:rPr>
                <a:t>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37" name="Group 36"/>
          <p:cNvGrpSpPr/>
          <p:nvPr/>
        </p:nvGrpSpPr>
        <p:grpSpPr>
          <a:xfrm>
            <a:off x="6202519" y="1388847"/>
            <a:ext cx="2767249" cy="2061267"/>
            <a:chOff x="12644694" y="3479846"/>
            <a:chExt cx="5422223" cy="4709752"/>
          </a:xfrm>
          <a:solidFill>
            <a:srgbClr val="C7EBF0"/>
          </a:solidFill>
        </p:grpSpPr>
        <p:grpSp>
          <p:nvGrpSpPr>
            <p:cNvPr id="38" name="Group 3"/>
            <p:cNvGrpSpPr/>
            <p:nvPr/>
          </p:nvGrpSpPr>
          <p:grpSpPr>
            <a:xfrm>
              <a:off x="12644694" y="3479846"/>
              <a:ext cx="5422223" cy="4709752"/>
              <a:chOff x="-3810" y="0"/>
              <a:chExt cx="3189543" cy="3444242"/>
            </a:xfrm>
            <a:grpFill/>
          </p:grpSpPr>
          <p:sp>
            <p:nvSpPr>
              <p:cNvPr id="40"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41"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39" name="Rectangle 38"/>
            <p:cNvSpPr/>
            <p:nvPr/>
          </p:nvSpPr>
          <p:spPr>
            <a:xfrm>
              <a:off x="12756289" y="4094290"/>
              <a:ext cx="5196869" cy="3375520"/>
            </a:xfrm>
            <a:prstGeom prst="rect">
              <a:avLst/>
            </a:prstGeom>
            <a:grpFill/>
          </p:spPr>
          <p:txBody>
            <a:bodyPr wrap="square">
              <a:spAutoFit/>
            </a:bodyPr>
            <a:lstStyle/>
            <a:p>
              <a:pPr algn="ctr" defTabSz="457200">
                <a:lnSpc>
                  <a:spcPct val="150000"/>
                </a:lnSpc>
              </a:pPr>
              <a:r>
                <a:rPr lang="vi-VN" sz="2000" smtClean="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2. Giới hạn </a:t>
              </a:r>
              <a:endParaRPr lang="en-US" sz="2000" b="1" smtClean="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smtClean="0">
                  <a:solidFill>
                    <a:prstClr val="black"/>
                  </a:solidFill>
                  <a:ea typeface="Calibri" panose="020F0502020204030204" pitchFamily="34" charset="0"/>
                  <a:cs typeface="Times New Roman" panose="02020603050405020304" pitchFamily="18" charset="0"/>
                </a:rPr>
                <a:t>hàm </a:t>
              </a:r>
              <a:r>
                <a:rPr lang="vi-VN" sz="2000" b="1">
                  <a:solidFill>
                    <a:prstClr val="black"/>
                  </a:solidFill>
                  <a:ea typeface="Calibri" panose="020F0502020204030204" pitchFamily="34" charset="0"/>
                  <a:cs typeface="Times New Roman" panose="02020603050405020304" pitchFamily="18" charset="0"/>
                </a:rPr>
                <a:t>số</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42" name="Google Shape;391;p32"/>
          <p:cNvSpPr/>
          <p:nvPr/>
        </p:nvSpPr>
        <p:spPr>
          <a:xfrm>
            <a:off x="5611754" y="4180523"/>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0" name="TextBox 18">
            <a:extLst>
              <a:ext uri="{FF2B5EF4-FFF2-40B4-BE49-F238E27FC236}">
                <a16:creationId xmlns:a16="http://schemas.microsoft.com/office/drawing/2014/main" id="{8F5E62F2-E99E-4F19-B9B0-2063558D038E}"/>
              </a:ext>
            </a:extLst>
          </p:cNvPr>
          <p:cNvSpPr txBox="1"/>
          <p:nvPr/>
        </p:nvSpPr>
        <p:spPr>
          <a:xfrm>
            <a:off x="1109301" y="1465326"/>
            <a:ext cx="6941723" cy="1731243"/>
          </a:xfrm>
          <a:prstGeom prst="rect">
            <a:avLst/>
          </a:prstGeom>
        </p:spPr>
        <p:txBody>
          <a:bodyPr wrap="square" lIns="0" tIns="0" rIns="0" bIns="0" rtlCol="0" anchor="t">
            <a:spAutoFit/>
          </a:bodyPr>
          <a:lstStyle/>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CẢM ƠN CÁC EM </a:t>
            </a:r>
          </a:p>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ĐÃ THEO DÕI BÀI HỌC</a:t>
            </a:r>
            <a:r>
              <a:rPr lang="vi-VN" sz="3750" b="1" kern="1200" dirty="0">
                <a:solidFill>
                  <a:schemeClr val="tx1">
                    <a:lumMod val="50000"/>
                  </a:schemeClr>
                </a:solidFill>
                <a:latin typeface="Arial" panose="020B0604020202020204" pitchFamily="34" charset="0"/>
                <a:ea typeface="+mn-ea"/>
                <a:cs typeface="Arial" panose="020B0604020202020204" pitchFamily="34" charset="0"/>
              </a:rPr>
              <a:t>!</a:t>
            </a:r>
            <a:endParaRPr lang="en-US" sz="3750" b="1" kern="1200" dirty="0">
              <a:solidFill>
                <a:schemeClr val="tx1">
                  <a:lumMod val="50000"/>
                </a:schemeClr>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29427" y="3098533"/>
            <a:ext cx="3901472" cy="1544333"/>
          </a:xfrm>
          <a:prstGeom prst="rect">
            <a:avLst/>
          </a:prstGeom>
        </p:spPr>
      </p:pic>
    </p:spTree>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95"/>
        <p:cNvGrpSpPr/>
        <p:nvPr/>
      </p:nvGrpSpPr>
      <p:grpSpPr>
        <a:xfrm>
          <a:off x="0" y="0"/>
          <a:ext cx="0" cy="0"/>
          <a:chOff x="0" y="0"/>
          <a:chExt cx="0" cy="0"/>
        </a:xfrm>
      </p:grpSpPr>
      <p:grpSp>
        <p:nvGrpSpPr>
          <p:cNvPr id="20" name="Google Shape;424;p35"/>
          <p:cNvGrpSpPr/>
          <p:nvPr/>
        </p:nvGrpSpPr>
        <p:grpSpPr>
          <a:xfrm rot="-899976">
            <a:off x="8291756" y="-52338"/>
            <a:ext cx="859349" cy="907300"/>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36;p35"/>
          <p:cNvGrpSpPr/>
          <p:nvPr/>
        </p:nvGrpSpPr>
        <p:grpSpPr>
          <a:xfrm>
            <a:off x="-165540" y="4348130"/>
            <a:ext cx="629263" cy="79537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494279" y="297292"/>
            <a:ext cx="6362467" cy="476734"/>
          </a:xfrm>
          <a:prstGeom prst="rect">
            <a:avLst/>
          </a:prstGeom>
        </p:spPr>
        <p:txBody>
          <a:bodyPr wrap="square">
            <a:spAutoFit/>
          </a:bodyPr>
          <a:lstStyle/>
          <a:p>
            <a:pPr lvl="0" algn="just">
              <a:lnSpc>
                <a:spcPct val="150000"/>
              </a:lnSpc>
              <a:spcBef>
                <a:spcPts val="100"/>
              </a:spcBef>
              <a:spcAft>
                <a:spcPts val="100"/>
              </a:spcAft>
            </a:pPr>
            <a:r>
              <a:rPr lang="vi-VN" sz="1900">
                <a:latin typeface="+mn-lt"/>
                <a:ea typeface="Dotum" panose="020B0600000101010101" pitchFamily="34" charset="-127"/>
              </a:rPr>
              <a:t>b) Hoàn thành bảng và trả lời câu hỏi sau:</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79765224"/>
                  </p:ext>
                </p:extLst>
              </p:nvPr>
            </p:nvGraphicFramePr>
            <p:xfrm>
              <a:off x="778783" y="1013087"/>
              <a:ext cx="7555163" cy="1176971"/>
            </p:xfrm>
            <a:graphic>
              <a:graphicData uri="http://schemas.openxmlformats.org/drawingml/2006/table">
                <a:tbl>
                  <a:tblPr firstRow="1" firstCol="1" bandRow="1"/>
                  <a:tblGrid>
                    <a:gridCol w="1094773">
                      <a:extLst>
                        <a:ext uri="{9D8B030D-6E8A-4147-A177-3AD203B41FA5}">
                          <a16:colId xmlns:a16="http://schemas.microsoft.com/office/drawing/2014/main" val="725060061"/>
                        </a:ext>
                      </a:extLst>
                    </a:gridCol>
                    <a:gridCol w="1094773">
                      <a:extLst>
                        <a:ext uri="{9D8B030D-6E8A-4147-A177-3AD203B41FA5}">
                          <a16:colId xmlns:a16="http://schemas.microsoft.com/office/drawing/2014/main" val="3987677180"/>
                        </a:ext>
                      </a:extLst>
                    </a:gridCol>
                    <a:gridCol w="1413818">
                      <a:extLst>
                        <a:ext uri="{9D8B030D-6E8A-4147-A177-3AD203B41FA5}">
                          <a16:colId xmlns:a16="http://schemas.microsoft.com/office/drawing/2014/main" val="406717724"/>
                        </a:ext>
                      </a:extLst>
                    </a:gridCol>
                    <a:gridCol w="636105">
                      <a:extLst>
                        <a:ext uri="{9D8B030D-6E8A-4147-A177-3AD203B41FA5}">
                          <a16:colId xmlns:a16="http://schemas.microsoft.com/office/drawing/2014/main" val="1899221280"/>
                        </a:ext>
                      </a:extLst>
                    </a:gridCol>
                    <a:gridCol w="1121134">
                      <a:extLst>
                        <a:ext uri="{9D8B030D-6E8A-4147-A177-3AD203B41FA5}">
                          <a16:colId xmlns:a16="http://schemas.microsoft.com/office/drawing/2014/main" val="3246382905"/>
                        </a:ext>
                      </a:extLst>
                    </a:gridCol>
                    <a:gridCol w="1622066">
                      <a:extLst>
                        <a:ext uri="{9D8B030D-6E8A-4147-A177-3AD203B41FA5}">
                          <a16:colId xmlns:a16="http://schemas.microsoft.com/office/drawing/2014/main" val="1525143586"/>
                        </a:ext>
                      </a:extLst>
                    </a:gridCol>
                    <a:gridCol w="572494">
                      <a:extLst>
                        <a:ext uri="{9D8B030D-6E8A-4147-A177-3AD203B41FA5}">
                          <a16:colId xmlns:a16="http://schemas.microsoft.com/office/drawing/2014/main" val="2419364049"/>
                        </a:ext>
                      </a:extLst>
                    </a:gridCol>
                  </a:tblGrid>
                  <a:tr h="579024">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n</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 1 000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1 001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113657"/>
                      </a:ext>
                    </a:extLst>
                  </a:tr>
                  <a:tr h="597947">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17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17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nl-NL" sz="1700" i="1">
                                    <a:effectLst/>
                                    <a:latin typeface="Cambria Math" panose="02040503050406030204" pitchFamily="18" charset="0"/>
                                    <a:ea typeface="Calibri" panose="020F0502020204030204" pitchFamily="34" charset="0"/>
                                    <a:cs typeface="Times New Roman" panose="02020603050405020304" pitchFamily="18" charset="0"/>
                                  </a:rPr>
                                  <m:t>−</m:t>
                                </m:r>
                                <m:r>
                                  <a:rPr lang="nl-NL" sz="1700" i="1">
                                    <a:effectLst/>
                                    <a:latin typeface="Cambria Math" panose="02040503050406030204" pitchFamily="18" charset="0"/>
                                    <a:ea typeface="Calibri" panose="020F0502020204030204" pitchFamily="34" charset="0"/>
                                    <a:cs typeface="Times New Roman" panose="02020603050405020304" pitchFamily="18" charset="0"/>
                                  </a:rPr>
                                  <m:t>0</m:t>
                                </m:r>
                                <m:r>
                                  <a:rPr lang="nl-NL" sz="17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87849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79765224"/>
                  </p:ext>
                </p:extLst>
              </p:nvPr>
            </p:nvGraphicFramePr>
            <p:xfrm>
              <a:off x="778783" y="1013087"/>
              <a:ext cx="7555163" cy="1176971"/>
            </p:xfrm>
            <a:graphic>
              <a:graphicData uri="http://schemas.openxmlformats.org/drawingml/2006/table">
                <a:tbl>
                  <a:tblPr firstRow="1" firstCol="1" bandRow="1"/>
                  <a:tblGrid>
                    <a:gridCol w="1094773">
                      <a:extLst>
                        <a:ext uri="{9D8B030D-6E8A-4147-A177-3AD203B41FA5}">
                          <a16:colId xmlns:a16="http://schemas.microsoft.com/office/drawing/2014/main" val="725060061"/>
                        </a:ext>
                      </a:extLst>
                    </a:gridCol>
                    <a:gridCol w="1094773">
                      <a:extLst>
                        <a:ext uri="{9D8B030D-6E8A-4147-A177-3AD203B41FA5}">
                          <a16:colId xmlns:a16="http://schemas.microsoft.com/office/drawing/2014/main" val="3987677180"/>
                        </a:ext>
                      </a:extLst>
                    </a:gridCol>
                    <a:gridCol w="1413818">
                      <a:extLst>
                        <a:ext uri="{9D8B030D-6E8A-4147-A177-3AD203B41FA5}">
                          <a16:colId xmlns:a16="http://schemas.microsoft.com/office/drawing/2014/main" val="406717724"/>
                        </a:ext>
                      </a:extLst>
                    </a:gridCol>
                    <a:gridCol w="636105">
                      <a:extLst>
                        <a:ext uri="{9D8B030D-6E8A-4147-A177-3AD203B41FA5}">
                          <a16:colId xmlns:a16="http://schemas.microsoft.com/office/drawing/2014/main" val="1899221280"/>
                        </a:ext>
                      </a:extLst>
                    </a:gridCol>
                    <a:gridCol w="1121134">
                      <a:extLst>
                        <a:ext uri="{9D8B030D-6E8A-4147-A177-3AD203B41FA5}">
                          <a16:colId xmlns:a16="http://schemas.microsoft.com/office/drawing/2014/main" val="3246382905"/>
                        </a:ext>
                      </a:extLst>
                    </a:gridCol>
                    <a:gridCol w="1622066">
                      <a:extLst>
                        <a:ext uri="{9D8B030D-6E8A-4147-A177-3AD203B41FA5}">
                          <a16:colId xmlns:a16="http://schemas.microsoft.com/office/drawing/2014/main" val="1525143586"/>
                        </a:ext>
                      </a:extLst>
                    </a:gridCol>
                    <a:gridCol w="572494">
                      <a:extLst>
                        <a:ext uri="{9D8B030D-6E8A-4147-A177-3AD203B41FA5}">
                          <a16:colId xmlns:a16="http://schemas.microsoft.com/office/drawing/2014/main" val="2419364049"/>
                        </a:ext>
                      </a:extLst>
                    </a:gridCol>
                  </a:tblGrid>
                  <a:tr h="579024">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n</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 1 000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1 001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10 0001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113657"/>
                      </a:ext>
                    </a:extLst>
                  </a:tr>
                  <a:tr h="5979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56" t="-96970" r="-590556" b="-2020"/>
                          </a:stretch>
                        </a:blipFill>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0,0001</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nl-NL" sz="1700">
                              <a:effectLst/>
                              <a:latin typeface="+mj-lt"/>
                              <a:ea typeface="Calibri" panose="020F0502020204030204" pitchFamily="34" charset="0"/>
                              <a:cs typeface="Times New Roman" panose="02020603050405020304" pitchFamily="18" charset="0"/>
                            </a:rPr>
                            <a:t>...</a:t>
                          </a:r>
                          <a:endParaRPr lang="en-US" sz="17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878499"/>
                      </a:ext>
                    </a:extLst>
                  </a:tr>
                </a:tbl>
              </a:graphicData>
            </a:graphic>
          </p:graphicFrame>
        </mc:Fallback>
      </mc:AlternateContent>
      <mc:AlternateContent xmlns:mc="http://schemas.openxmlformats.org/markup-compatibility/2006" xmlns:a14="http://schemas.microsoft.com/office/drawing/2010/main">
        <mc:Choice Requires="a14">
          <p:sp>
            <p:nvSpPr>
              <p:cNvPr id="6" name="Rectangle 5"/>
              <p:cNvSpPr/>
              <p:nvPr/>
            </p:nvSpPr>
            <p:spPr>
              <a:xfrm>
                <a:off x="2990095" y="1643008"/>
                <a:ext cx="1352871" cy="497572"/>
              </a:xfrm>
              <a:prstGeom prst="rect">
                <a:avLst/>
              </a:prstGeom>
              <a:solidFill>
                <a:schemeClr val="tx2"/>
              </a:solidFill>
            </p:spPr>
            <p:txBody>
              <a:bodyPr wrap="none">
                <a:spAutoFit/>
              </a:bodyPr>
              <a:lstStyle/>
              <a:p>
                <a:pPr lvl="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0</m:t>
                      </m:r>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000999</m:t>
                      </m:r>
                    </m:oMath>
                  </m:oMathPara>
                </a14:m>
                <a:endParaRPr lang="en-US" sz="1700">
                  <a:solidFill>
                    <a:srgbClr val="FF0000"/>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990095" y="1643008"/>
                <a:ext cx="1352871" cy="4975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6267991" y="1643008"/>
                <a:ext cx="1460272" cy="497572"/>
              </a:xfrm>
              <a:prstGeom prst="rect">
                <a:avLst/>
              </a:prstGeom>
              <a:solidFill>
                <a:schemeClr val="tx2"/>
              </a:solidFill>
            </p:spPr>
            <p:txBody>
              <a:bodyPr wrap="none">
                <a:spAutoFit/>
              </a:bodyPr>
              <a:lstStyle/>
              <a:p>
                <a:pPr lvl="0"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0</m:t>
                      </m:r>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7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0000999</m:t>
                      </m:r>
                    </m:oMath>
                  </m:oMathPara>
                </a14:m>
                <a:endParaRPr/>
              </a:p>
            </p:txBody>
          </p:sp>
        </mc:Choice>
        <mc:Fallback xmlns="">
          <p:sp>
            <p:nvSpPr>
              <p:cNvPr id="41" name="Rectangle 40"/>
              <p:cNvSpPr>
                <a:spLocks noRot="1" noChangeAspect="1" noMove="1" noResize="1" noEditPoints="1" noAdjustHandles="1" noChangeArrowheads="1" noChangeShapeType="1" noTextEdit="1"/>
              </p:cNvSpPr>
              <p:nvPr/>
            </p:nvSpPr>
            <p:spPr>
              <a:xfrm>
                <a:off x="6267991" y="1643008"/>
                <a:ext cx="1460272" cy="4975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4279" y="2330664"/>
                <a:ext cx="7638687" cy="915315"/>
              </a:xfrm>
              <a:prstGeom prst="rect">
                <a:avLst/>
              </a:prstGeom>
            </p:spPr>
            <p:txBody>
              <a:bodyPr wrap="square">
                <a:spAutoFit/>
              </a:bodyPr>
              <a:lstStyle/>
              <a:p>
                <a:pPr lvl="0" algn="just">
                  <a:lnSpc>
                    <a:spcPct val="150000"/>
                  </a:lnSpc>
                  <a:spcBef>
                    <a:spcPts val="100"/>
                  </a:spcBef>
                  <a:spcAft>
                    <a:spcPts val="100"/>
                  </a:spcAft>
                </a:pPr>
                <a:r>
                  <a:rPr lang="vi-VN" sz="1900">
                    <a:latin typeface="+mn-lt"/>
                    <a:ea typeface="Dotum" panose="020B0600000101010101" pitchFamily="34" charset="-127"/>
                  </a:rPr>
                  <a:t>Kể từ số hạng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latin typeface="+mn-lt"/>
                    <a:ea typeface="Dotum" panose="020B0600000101010101" pitchFamily="34" charset="-127"/>
                  </a:rPr>
                  <a:t> nào của dãy số thì khoảng cách từ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latin typeface="+mn-lt"/>
                    <a:ea typeface="Dotum" panose="020B0600000101010101" pitchFamily="34" charset="-127"/>
                  </a:rPr>
                  <a:t> đến</a:t>
                </a:r>
                <a:r>
                  <a:rPr lang="vi-VN" sz="1900" smtClean="0">
                    <a:latin typeface="+mn-lt"/>
                    <a:ea typeface="Dotum" panose="020B0600000101010101" pitchFamily="34" charset="-127"/>
                  </a:rPr>
                  <a:t> </a:t>
                </a:r>
                <a14:m>
                  <m:oMath xmlns:m="http://schemas.openxmlformats.org/officeDocument/2006/math">
                    <m:r>
                      <a:rPr lang="vi-VN" sz="1900" i="1" smtClean="0">
                        <a:latin typeface="Cambria Math" panose="02040503050406030204" pitchFamily="18" charset="0"/>
                        <a:ea typeface="Dotum" panose="020B0600000101010101" pitchFamily="34" charset="-127"/>
                      </a:rPr>
                      <m:t>0</m:t>
                    </m:r>
                  </m:oMath>
                </a14:m>
                <a:r>
                  <a:rPr lang="vi-VN" sz="1900">
                    <a:latin typeface="+mn-lt"/>
                    <a:ea typeface="Dotum" panose="020B0600000101010101" pitchFamily="34" charset="-127"/>
                  </a:rPr>
                  <a:t> nhỏ hơn </a:t>
                </a:r>
                <a14:m>
                  <m:oMath xmlns:m="http://schemas.openxmlformats.org/officeDocument/2006/math">
                    <m:r>
                      <a:rPr lang="vi-VN" sz="1900" i="1" smtClean="0">
                        <a:latin typeface="Cambria Math" panose="02040503050406030204" pitchFamily="18" charset="0"/>
                        <a:ea typeface="Dotum" panose="020B0600000101010101" pitchFamily="34" charset="-127"/>
                      </a:rPr>
                      <m:t>0</m:t>
                    </m:r>
                    <m:r>
                      <a:rPr lang="vi-VN" sz="1900" i="1" smtClean="0">
                        <a:latin typeface="Cambria Math" panose="02040503050406030204" pitchFamily="18" charset="0"/>
                        <a:ea typeface="Dotum" panose="020B0600000101010101" pitchFamily="34" charset="-127"/>
                      </a:rPr>
                      <m:t>,</m:t>
                    </m:r>
                    <m:r>
                      <a:rPr lang="vi-VN" sz="1900" i="1" smtClean="0">
                        <a:latin typeface="Cambria Math" panose="02040503050406030204" pitchFamily="18" charset="0"/>
                        <a:ea typeface="Dotum" panose="020B0600000101010101" pitchFamily="34" charset="-127"/>
                      </a:rPr>
                      <m:t>001</m:t>
                    </m:r>
                    <m:r>
                      <a:rPr lang="vi-VN" sz="1900" i="1" smtClean="0">
                        <a:latin typeface="Cambria Math" panose="02040503050406030204" pitchFamily="18" charset="0"/>
                        <a:ea typeface="Dotum" panose="020B0600000101010101" pitchFamily="34" charset="-127"/>
                      </a:rPr>
                      <m:t>? </m:t>
                    </m:r>
                    <m:r>
                      <a:rPr lang="vi-VN" sz="1900" i="1" smtClean="0">
                        <a:latin typeface="Cambria Math" panose="02040503050406030204" pitchFamily="18" charset="0"/>
                        <a:ea typeface="Dotum" panose="020B0600000101010101" pitchFamily="34" charset="-127"/>
                      </a:rPr>
                      <m:t>0</m:t>
                    </m:r>
                    <m:r>
                      <a:rPr lang="vi-VN" sz="1900" i="1" smtClean="0">
                        <a:latin typeface="Cambria Math" panose="02040503050406030204" pitchFamily="18" charset="0"/>
                        <a:ea typeface="Dotum" panose="020B0600000101010101" pitchFamily="34" charset="-127"/>
                      </a:rPr>
                      <m:t>,</m:t>
                    </m:r>
                    <m:r>
                      <a:rPr lang="vi-VN" sz="1900" i="1" smtClean="0">
                        <a:latin typeface="Cambria Math" panose="02040503050406030204" pitchFamily="18" charset="0"/>
                        <a:ea typeface="Dotum" panose="020B0600000101010101" pitchFamily="34" charset="-127"/>
                      </a:rPr>
                      <m:t>0001</m:t>
                    </m:r>
                    <m:r>
                      <a:rPr lang="vi-VN" sz="1900" i="1" smtClean="0">
                        <a:latin typeface="Cambria Math" panose="02040503050406030204" pitchFamily="18" charset="0"/>
                        <a:ea typeface="Dotum" panose="020B0600000101010101" pitchFamily="34" charset="-127"/>
                      </a:rPr>
                      <m:t>?</m:t>
                    </m:r>
                  </m:oMath>
                </a14:m>
                <a:endParaRPr lang="vi-VN" sz="1900">
                  <a:latin typeface="+mn-lt"/>
                  <a:ea typeface="Dotum" panose="020B0600000101010101" pitchFamily="34" charset="-127"/>
                </a:endParaRPr>
              </a:p>
            </p:txBody>
          </p:sp>
        </mc:Choice>
        <mc:Fallback xmlns="">
          <p:sp>
            <p:nvSpPr>
              <p:cNvPr id="42" name="Rectangle 41"/>
              <p:cNvSpPr>
                <a:spLocks noRot="1" noChangeAspect="1" noMove="1" noResize="1" noEditPoints="1" noAdjustHandles="1" noChangeArrowheads="1" noChangeShapeType="1" noTextEdit="1"/>
              </p:cNvSpPr>
              <p:nvPr/>
            </p:nvSpPr>
            <p:spPr>
              <a:xfrm>
                <a:off x="494279" y="2330664"/>
                <a:ext cx="7638687" cy="915315"/>
              </a:xfrm>
              <a:prstGeom prst="rect">
                <a:avLst/>
              </a:prstGeom>
              <a:blipFill>
                <a:blip r:embed="rId6"/>
                <a:stretch>
                  <a:fillRect l="-718" r="-798"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51292" y="3269832"/>
                <a:ext cx="8273331" cy="1261884"/>
              </a:xfrm>
              <a:prstGeom prst="rect">
                <a:avLst/>
              </a:prstGeom>
            </p:spPr>
            <p:txBody>
              <a:bodyPr wrap="square">
                <a:spAutoFit/>
              </a:bodyPr>
              <a:lstStyle/>
              <a:p>
                <a:pPr algn="just">
                  <a:lnSpc>
                    <a:spcPct val="200000"/>
                  </a:lnSpc>
                </a:pPr>
                <a:r>
                  <a:rPr lang="vi-VN" sz="1900" smtClean="0">
                    <a:latin typeface="+mn-lt"/>
                  </a:rPr>
                  <a:t>Kể từ số hạng </a:t>
                </a:r>
                <a14:m>
                  <m:oMath xmlns:m="http://schemas.openxmlformats.org/officeDocument/2006/math">
                    <m:r>
                      <a:rPr lang="vi-VN" sz="1900" i="1" smtClean="0">
                        <a:latin typeface="Cambria Math" panose="02040503050406030204" pitchFamily="18" charset="0"/>
                      </a:rPr>
                      <m:t>𝑢</m:t>
                    </m:r>
                    <m:r>
                      <a:rPr lang="vi-VN" sz="1900" i="1" baseline="-25000">
                        <a:latin typeface="Cambria Math" panose="02040503050406030204" pitchFamily="18" charset="0"/>
                      </a:rPr>
                      <m:t>1</m:t>
                    </m:r>
                    <m:r>
                      <a:rPr lang="en-US" sz="1900" b="0" i="1" baseline="-25000" smtClean="0">
                        <a:latin typeface="Cambria Math" panose="02040503050406030204" pitchFamily="18" charset="0"/>
                      </a:rPr>
                      <m:t> </m:t>
                    </m:r>
                    <m:r>
                      <a:rPr lang="vi-VN" sz="1900" i="1" baseline="-25000">
                        <a:latin typeface="Cambria Math" panose="02040503050406030204" pitchFamily="18" charset="0"/>
                      </a:rPr>
                      <m:t>001</m:t>
                    </m:r>
                  </m:oMath>
                </a14:m>
                <a:r>
                  <a:rPr lang="vi-VN" sz="1900">
                    <a:latin typeface="+mn-lt"/>
                  </a:rPr>
                  <a:t> trở đi thì khoảng cách từ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latin typeface="+mn-lt"/>
                  </a:rPr>
                  <a:t> đến </a:t>
                </a:r>
                <a14:m>
                  <m:oMath xmlns:m="http://schemas.openxmlformats.org/officeDocument/2006/math">
                    <m:r>
                      <a:rPr lang="vi-VN" sz="1900" i="1">
                        <a:latin typeface="Cambria Math" panose="02040503050406030204" pitchFamily="18" charset="0"/>
                        <a:ea typeface="Dotum" panose="020B0600000101010101" pitchFamily="34" charset="-127"/>
                      </a:rPr>
                      <m:t>0</m:t>
                    </m:r>
                  </m:oMath>
                </a14:m>
                <a:r>
                  <a:rPr lang="vi-VN" sz="1900">
                    <a:latin typeface="+mn-lt"/>
                  </a:rPr>
                  <a:t> nhỏ hơn </a:t>
                </a:r>
                <a14:m>
                  <m:oMath xmlns:m="http://schemas.openxmlformats.org/officeDocument/2006/math">
                    <m:r>
                      <a:rPr lang="vi-VN" sz="1900" i="1">
                        <a:latin typeface="Cambria Math" panose="02040503050406030204" pitchFamily="18" charset="0"/>
                        <a:ea typeface="Dotum" panose="020B0600000101010101" pitchFamily="34" charset="-127"/>
                      </a:rPr>
                      <m:t>0</m:t>
                    </m:r>
                    <m:r>
                      <a:rPr lang="vi-VN" sz="1900" i="1">
                        <a:latin typeface="Cambria Math" panose="02040503050406030204" pitchFamily="18" charset="0"/>
                        <a:ea typeface="Dotum" panose="020B0600000101010101" pitchFamily="34" charset="-127"/>
                      </a:rPr>
                      <m:t>,</m:t>
                    </m:r>
                    <m:r>
                      <a:rPr lang="vi-VN" sz="1900" i="1">
                        <a:latin typeface="Cambria Math" panose="02040503050406030204" pitchFamily="18" charset="0"/>
                        <a:ea typeface="Dotum" panose="020B0600000101010101" pitchFamily="34" charset="-127"/>
                      </a:rPr>
                      <m:t>001</m:t>
                    </m:r>
                  </m:oMath>
                </a14:m>
                <a:r>
                  <a:rPr lang="vi-VN" sz="1900">
                    <a:latin typeface="+mn-lt"/>
                  </a:rPr>
                  <a:t>.</a:t>
                </a:r>
              </a:p>
              <a:p>
                <a:pPr algn="just">
                  <a:lnSpc>
                    <a:spcPct val="200000"/>
                  </a:lnSpc>
                </a:pPr>
                <a:r>
                  <a:rPr lang="vi-VN" sz="1900">
                    <a:latin typeface="+mn-lt"/>
                  </a:rPr>
                  <a:t>Kể từ số hạng </a:t>
                </a:r>
                <a14:m>
                  <m:oMath xmlns:m="http://schemas.openxmlformats.org/officeDocument/2006/math">
                    <m:r>
                      <a:rPr lang="vi-VN" sz="1900" i="1" smtClean="0">
                        <a:latin typeface="Cambria Math" panose="02040503050406030204" pitchFamily="18" charset="0"/>
                      </a:rPr>
                      <m:t>𝑢</m:t>
                    </m:r>
                    <m:r>
                      <a:rPr lang="vi-VN" sz="1900" i="1" baseline="-25000">
                        <a:latin typeface="Cambria Math" panose="02040503050406030204" pitchFamily="18" charset="0"/>
                      </a:rPr>
                      <m:t>10</m:t>
                    </m:r>
                    <m:r>
                      <a:rPr lang="vi-VN" sz="1900" i="1" baseline="-25000">
                        <a:latin typeface="Cambria Math" panose="02040503050406030204" pitchFamily="18" charset="0"/>
                      </a:rPr>
                      <m:t> </m:t>
                    </m:r>
                    <m:r>
                      <a:rPr lang="vi-VN" sz="1900" i="1" baseline="-25000">
                        <a:latin typeface="Cambria Math" panose="02040503050406030204" pitchFamily="18" charset="0"/>
                      </a:rPr>
                      <m:t>001</m:t>
                    </m:r>
                  </m:oMath>
                </a14:m>
                <a:r>
                  <a:rPr lang="vi-VN" sz="1900">
                    <a:latin typeface="+mn-lt"/>
                  </a:rPr>
                  <a:t> trở đi thì khoảng cách từ </a:t>
                </a:r>
                <a14:m>
                  <m:oMath xmlns:m="http://schemas.openxmlformats.org/officeDocument/2006/math">
                    <m:sSub>
                      <m:sSubPr>
                        <m:ctrlPr>
                          <a:rPr lang="en-US"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𝑢</m:t>
                        </m:r>
                      </m:e>
                      <m:sub>
                        <m:r>
                          <a:rPr lang="nl-NL" sz="1900" i="1">
                            <a:solidFill>
                              <a:srgbClr val="363636"/>
                            </a:solidFill>
                            <a:latin typeface="Cambria Math" panose="02040503050406030204" pitchFamily="18" charset="0"/>
                            <a:ea typeface="Calibri" panose="020F0502020204030204" pitchFamily="34" charset="0"/>
                            <a:cs typeface="Times New Roman" panose="02020603050405020304" pitchFamily="18" charset="0"/>
                          </a:rPr>
                          <m:t>𝑛</m:t>
                        </m:r>
                      </m:sub>
                    </m:sSub>
                  </m:oMath>
                </a14:m>
                <a:r>
                  <a:rPr lang="vi-VN" sz="1900"/>
                  <a:t> đến </a:t>
                </a:r>
                <a14:m>
                  <m:oMath xmlns:m="http://schemas.openxmlformats.org/officeDocument/2006/math">
                    <m:r>
                      <a:rPr lang="vi-VN" sz="1900" i="1">
                        <a:latin typeface="Cambria Math" panose="02040503050406030204" pitchFamily="18" charset="0"/>
                        <a:ea typeface="Dotum" panose="020B0600000101010101" pitchFamily="34" charset="-127"/>
                      </a:rPr>
                      <m:t>0</m:t>
                    </m:r>
                  </m:oMath>
                </a14:m>
                <a:r>
                  <a:rPr lang="en-US" sz="1900" smtClean="0">
                    <a:latin typeface="+mn-lt"/>
                  </a:rPr>
                  <a:t> </a:t>
                </a:r>
                <a:r>
                  <a:rPr lang="vi-VN" sz="1900">
                    <a:latin typeface="+mn-lt"/>
                  </a:rPr>
                  <a:t>nhỏ hơn </a:t>
                </a:r>
                <a14:m>
                  <m:oMath xmlns:m="http://schemas.openxmlformats.org/officeDocument/2006/math">
                    <m:r>
                      <a:rPr lang="vi-VN" sz="1900" i="1">
                        <a:latin typeface="Cambria Math" panose="02040503050406030204" pitchFamily="18" charset="0"/>
                        <a:ea typeface="Dotum" panose="020B0600000101010101" pitchFamily="34" charset="-127"/>
                      </a:rPr>
                      <m:t>0</m:t>
                    </m:r>
                    <m:r>
                      <a:rPr lang="vi-VN" sz="1900" i="1">
                        <a:latin typeface="Cambria Math" panose="02040503050406030204" pitchFamily="18" charset="0"/>
                        <a:ea typeface="Dotum" panose="020B0600000101010101" pitchFamily="34" charset="-127"/>
                      </a:rPr>
                      <m:t>,</m:t>
                    </m:r>
                    <m:r>
                      <a:rPr lang="vi-VN" sz="1900" i="1">
                        <a:latin typeface="Cambria Math" panose="02040503050406030204" pitchFamily="18" charset="0"/>
                        <a:ea typeface="Dotum" panose="020B0600000101010101" pitchFamily="34" charset="-127"/>
                      </a:rPr>
                      <m:t>0001</m:t>
                    </m:r>
                  </m:oMath>
                </a14:m>
                <a:r>
                  <a:rPr lang="vi-VN" sz="1900">
                    <a:latin typeface="+mn-lt"/>
                  </a:rPr>
                  <a:t>.</a:t>
                </a:r>
              </a:p>
            </p:txBody>
          </p:sp>
        </mc:Choice>
        <mc:Fallback xmlns="">
          <p:sp>
            <p:nvSpPr>
              <p:cNvPr id="7" name="Rectangle 6"/>
              <p:cNvSpPr>
                <a:spLocks noRot="1" noChangeAspect="1" noMove="1" noResize="1" noEditPoints="1" noAdjustHandles="1" noChangeArrowheads="1" noChangeShapeType="1" noTextEdit="1"/>
              </p:cNvSpPr>
              <p:nvPr/>
            </p:nvSpPr>
            <p:spPr>
              <a:xfrm>
                <a:off x="951292" y="3269832"/>
                <a:ext cx="8273331" cy="1261884"/>
              </a:xfrm>
              <a:prstGeom prst="rect">
                <a:avLst/>
              </a:prstGeom>
              <a:blipFill>
                <a:blip r:embed="rId7"/>
                <a:stretch>
                  <a:fillRect l="-663"/>
                </a:stretch>
              </a:blipFill>
            </p:spPr>
            <p:txBody>
              <a:bodyPr/>
              <a:lstStyle/>
              <a:p>
                <a:r>
                  <a:rPr lang="en-US">
                    <a:noFill/>
                  </a:rPr>
                  <a:t> </a:t>
                </a:r>
              </a:p>
            </p:txBody>
          </p:sp>
        </mc:Fallback>
      </mc:AlternateContent>
      <p:sp>
        <p:nvSpPr>
          <p:cNvPr id="13" name="Right Arrow 12"/>
          <p:cNvSpPr/>
          <p:nvPr/>
        </p:nvSpPr>
        <p:spPr>
          <a:xfrm>
            <a:off x="679400" y="3567091"/>
            <a:ext cx="250142" cy="205214"/>
          </a:xfrm>
          <a:prstGeom prst="rightArrow">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1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0" end="0"/>
                                            </p:txEl>
                                          </p:spTgt>
                                        </p:tgtEl>
                                        <p:attrNameLst>
                                          <p:attrName>style.visibility</p:attrName>
                                        </p:attrNameLst>
                                      </p:cBhvr>
                                      <p:to>
                                        <p:strVal val="visible"/>
                                      </p:to>
                                    </p:set>
                                    <p:animEffect transition="in" filter="fade">
                                      <p:cBhvr>
                                        <p:cTn id="27" dur="500"/>
                                        <p:tgtEl>
                                          <p:spTgt spid="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1" grpId="0" animBg="1"/>
      <p:bldP spid="7"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138411" y="4158531"/>
            <a:ext cx="3423900" cy="203409"/>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chemeClr val="accent6"/>
              </a:solidFill>
            </a:endParaRPr>
          </a:p>
        </p:txBody>
      </p:sp>
      <p:sp>
        <p:nvSpPr>
          <p:cNvPr id="9" name="Rectangle 8"/>
          <p:cNvSpPr/>
          <p:nvPr/>
        </p:nvSpPr>
        <p:spPr>
          <a:xfrm>
            <a:off x="3324502" y="333950"/>
            <a:ext cx="247054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smtClean="0">
                <a:solidFill>
                  <a:srgbClr val="C00000"/>
                </a:solidFill>
                <a:latin typeface="Arial" panose="020B0604020202020204" pitchFamily="34" charset="0"/>
                <a:ea typeface="+mn-ea"/>
                <a:cs typeface="Arial" panose="020B0604020202020204" pitchFamily="34" charset="0"/>
              </a:rPr>
              <a:t>ĐỊNH NGHĨA</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693154" y="1245755"/>
            <a:ext cx="7869157" cy="2554970"/>
            <a:chOff x="798003" y="1317922"/>
            <a:chExt cx="7869157" cy="2097765"/>
          </a:xfrm>
        </p:grpSpPr>
        <p:grpSp>
          <p:nvGrpSpPr>
            <p:cNvPr id="4" name="Group 3"/>
            <p:cNvGrpSpPr/>
            <p:nvPr/>
          </p:nvGrpSpPr>
          <p:grpSpPr>
            <a:xfrm>
              <a:off x="798003" y="1317922"/>
              <a:ext cx="7869157" cy="2097765"/>
              <a:chOff x="1329707" y="1322092"/>
              <a:chExt cx="3423939" cy="2371540"/>
            </a:xfrm>
          </p:grpSpPr>
          <p:sp>
            <p:nvSpPr>
              <p:cNvPr id="388" name="Google Shape;388;p32"/>
              <p:cNvSpPr/>
              <p:nvPr/>
            </p:nvSpPr>
            <p:spPr>
              <a:xfrm>
                <a:off x="1388846" y="1381231"/>
                <a:ext cx="3364800" cy="2312401"/>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3" name="Rectangle 2"/>
                <p:cNvSpPr/>
                <p:nvPr/>
              </p:nvSpPr>
              <p:spPr>
                <a:xfrm>
                  <a:off x="1118901" y="1587099"/>
                  <a:ext cx="7251963" cy="1520154"/>
                </a:xfrm>
                <a:prstGeom prst="rect">
                  <a:avLst/>
                </a:prstGeom>
              </p:spPr>
              <p:txBody>
                <a:bodyPr wrap="square">
                  <a:spAutoFit/>
                </a:bodyPr>
                <a:lstStyle/>
                <a:p>
                  <a:pPr algn="just">
                    <a:lnSpc>
                      <a:spcPct val="150000"/>
                    </a:lnSpc>
                    <a:spcBef>
                      <a:spcPts val="100"/>
                    </a:spcBef>
                    <a:spcAft>
                      <a:spcPts val="100"/>
                    </a:spcAft>
                  </a:pPr>
                  <a:r>
                    <a:rPr lang="en-US" sz="2300">
                      <a:latin typeface="+mj-lt"/>
                      <a:ea typeface="Calibri" panose="020F0502020204030204" pitchFamily="34" charset="0"/>
                      <a:cs typeface="Times New Roman" panose="02020603050405020304" pitchFamily="18" charset="0"/>
                    </a:rPr>
                    <a:t>Dãy số </a:t>
                  </a:r>
                  <a14:m>
                    <m:oMath xmlns:m="http://schemas.openxmlformats.org/officeDocument/2006/math">
                      <m:d>
                        <m:d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300">
                      <a:effectLst/>
                      <a:latin typeface="+mj-lt"/>
                      <a:ea typeface="Calibri" panose="020F0502020204030204" pitchFamily="34" charset="0"/>
                      <a:cs typeface="Times New Roman" panose="02020603050405020304" pitchFamily="18" charset="0"/>
                    </a:rPr>
                    <a:t> có giới hạn 0 khi </a:t>
                  </a:r>
                  <a14:m>
                    <m:oMath xmlns:m="http://schemas.openxmlformats.org/officeDocument/2006/math">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300">
                      <a:effectLst/>
                      <a:latin typeface="+mj-lt"/>
                      <a:ea typeface="Calibri" panose="020F0502020204030204" pitchFamily="34" charset="0"/>
                      <a:cs typeface="Times New Roman" panose="02020603050405020304" pitchFamily="18" charset="0"/>
                    </a:rPr>
                    <a:t> dần tới dương vô </a:t>
                  </a:r>
                  <a:r>
                    <a:rPr lang="en-US" sz="2300" smtClean="0">
                      <a:effectLst/>
                      <a:latin typeface="+mj-lt"/>
                      <a:ea typeface="Calibri" panose="020F0502020204030204" pitchFamily="34" charset="0"/>
                      <a:cs typeface="Times New Roman" panose="02020603050405020304" pitchFamily="18" charset="0"/>
                    </a:rPr>
                    <a:t>cực </a:t>
                  </a:r>
                  <a:r>
                    <a:rPr lang="en-US" sz="2300">
                      <a:effectLst/>
                      <a:latin typeface="+mj-lt"/>
                      <a:ea typeface="Calibri" panose="020F0502020204030204" pitchFamily="34" charset="0"/>
                      <a:cs typeface="Times New Roman" panose="02020603050405020304" pitchFamily="18" charset="0"/>
                    </a:rPr>
                    <a:t>nếu </a:t>
                  </a:r>
                  <a14:m>
                    <m:oMath xmlns:m="http://schemas.openxmlformats.org/officeDocument/2006/math">
                      <m:d>
                        <m:dPr>
                          <m:begChr m:val="|"/>
                          <m:endChr m:val="|"/>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2300">
                      <a:effectLst/>
                      <a:latin typeface="+mj-lt"/>
                      <a:ea typeface="Calibri" panose="020F0502020204030204" pitchFamily="34" charset="0"/>
                      <a:cs typeface="Times New Roman" panose="02020603050405020304" pitchFamily="18" charset="0"/>
                    </a:rPr>
                    <a:t> </a:t>
                  </a:r>
                  <a:r>
                    <a:rPr lang="en-US" sz="2300" smtClean="0">
                      <a:effectLst/>
                      <a:latin typeface="+mj-lt"/>
                      <a:ea typeface="Calibri" panose="020F0502020204030204" pitchFamily="34" charset="0"/>
                      <a:cs typeface="Times New Roman" panose="02020603050405020304" pitchFamily="18" charset="0"/>
                    </a:rPr>
                    <a:t>có thể nhỏ </a:t>
                  </a:r>
                  <a:r>
                    <a:rPr lang="en-US" sz="2300">
                      <a:effectLst/>
                      <a:latin typeface="+mj-lt"/>
                      <a:ea typeface="Calibri" panose="020F0502020204030204" pitchFamily="34" charset="0"/>
                      <a:cs typeface="Times New Roman" panose="02020603050405020304" pitchFamily="18" charset="0"/>
                    </a:rPr>
                    <a:t>hơn một số dương bé tùy ý, kể từ một số hạng nào đó trở đi, kí hiệu </a:t>
                  </a:r>
                  <a14:m>
                    <m:oMath xmlns:m="http://schemas.openxmlformats.org/officeDocument/2006/math">
                      <m:func>
                        <m:func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3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r>
                                <a:rPr lang="en-US" sz="2300" i="1">
                                  <a:effectLst/>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23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3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300" i="1">
                                  <a:effectLst/>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300">
                          <a:effectLst/>
                          <a:latin typeface="Cambria Math" panose="02040503050406030204" pitchFamily="18" charset="0"/>
                          <a:ea typeface="Calibri" panose="020F0502020204030204" pitchFamily="34" charset="0"/>
                          <a:cs typeface="Times New Roman" panose="02020603050405020304" pitchFamily="18" charset="0"/>
                        </a:rPr>
                        <m:t> =0</m:t>
                      </m:r>
                    </m:oMath>
                  </a14:m>
                  <a:r>
                    <a:rPr lang="en-US" sz="2300" smtClean="0">
                      <a:effectLst/>
                      <a:latin typeface="+mj-lt"/>
                      <a:ea typeface="Calibri" panose="020F0502020204030204" pitchFamily="34" charset="0"/>
                      <a:cs typeface="Times New Roman" panose="02020603050405020304" pitchFamily="18" charset="0"/>
                    </a:rPr>
                    <a:t>.</a:t>
                  </a:r>
                  <a:endParaRPr lang="en-US" sz="23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18901" y="1587099"/>
                  <a:ext cx="7251963" cy="1520154"/>
                </a:xfrm>
                <a:prstGeom prst="rect">
                  <a:avLst/>
                </a:prstGeom>
                <a:blipFill>
                  <a:blip r:embed="rId3"/>
                  <a:stretch>
                    <a:fillRect l="-1176" r="-1176" b="-329"/>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fade">
                                      <p:cBhvr>
                                        <p:cTn id="17" dur="500"/>
                                        <p:tgtEl>
                                          <p:spTgt spid="391"/>
                                        </p:tgtEl>
                                      </p:cBhvr>
                                    </p:animEffect>
                                    <p:anim calcmode="lin" valueType="num">
                                      <p:cBhvr>
                                        <p:cTn id="18" dur="500" fill="hold"/>
                                        <p:tgtEl>
                                          <p:spTgt spid="391"/>
                                        </p:tgtEl>
                                        <p:attrNameLst>
                                          <p:attrName>ppt_x</p:attrName>
                                        </p:attrNameLst>
                                      </p:cBhvr>
                                      <p:tavLst>
                                        <p:tav tm="0">
                                          <p:val>
                                            <p:strVal val="#ppt_x"/>
                                          </p:val>
                                        </p:tav>
                                        <p:tav tm="100000">
                                          <p:val>
                                            <p:strVal val="#ppt_x"/>
                                          </p:val>
                                        </p:tav>
                                      </p:tavLst>
                                    </p:anim>
                                    <p:anim calcmode="lin" valueType="num">
                                      <p:cBhvr>
                                        <p:cTn id="19" dur="5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Google Shape;136;p4"/>
              <p:cNvSpPr/>
              <p:nvPr/>
            </p:nvSpPr>
            <p:spPr>
              <a:xfrm>
                <a:off x="797478" y="532739"/>
                <a:ext cx="7487780" cy="2679588"/>
              </a:xfrm>
              <a:prstGeom prst="wedgeRoundRectCallout">
                <a:avLst>
                  <a:gd name="adj1" fmla="val 53334"/>
                  <a:gd name="adj2" fmla="val -24897"/>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Bef>
                    <a:spcPts val="400"/>
                  </a:spcBef>
                  <a:spcAft>
                    <a:spcPts val="400"/>
                  </a:spcAft>
                </a:pPr>
                <a:r>
                  <a:rPr lang="vi-VN" sz="2200" b="1" smtClean="0">
                    <a:solidFill>
                      <a:schemeClr val="bg1">
                        <a:lumMod val="50000"/>
                      </a:schemeClr>
                    </a:solidFill>
                    <a:latin typeface="+mn-lt"/>
                    <a:ea typeface="Dotum" panose="020B0600000101010101" pitchFamily="34" charset="-127"/>
                  </a:rPr>
                  <a:t>Chú ý</a:t>
                </a:r>
                <a:endParaRPr lang="en-US" sz="2200" smtClean="0">
                  <a:solidFill>
                    <a:schemeClr val="bg1">
                      <a:lumMod val="50000"/>
                    </a:schemeClr>
                  </a:solidFill>
                  <a:effectLst/>
                  <a:latin typeface="+mn-lt"/>
                  <a:ea typeface="Times New Roman" panose="02020603050405020304" pitchFamily="18" charset="0"/>
                </a:endParaRPr>
              </a:p>
              <a:p>
                <a:pPr algn="just">
                  <a:lnSpc>
                    <a:spcPct val="150000"/>
                  </a:lnSpc>
                  <a:spcBef>
                    <a:spcPts val="400"/>
                  </a:spcBef>
                  <a:spcAft>
                    <a:spcPts val="400"/>
                  </a:spcAft>
                </a:pPr>
                <a:r>
                  <a:rPr lang="en-US" sz="2000" smtClean="0">
                    <a:effectLst/>
                    <a:latin typeface="+mn-lt"/>
                    <a:ea typeface="Dotum" panose="020B0600000101010101" pitchFamily="34" charset="-127"/>
                  </a:rPr>
                  <a:t>Ngoài kí hiệu </a:t>
                </a:r>
                <a14:m>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000" i="1">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𝑛</m:t>
                            </m:r>
                            <m:r>
                              <a:rPr lang="en-US" sz="2000" i="1">
                                <a:latin typeface="Cambria Math" panose="02040503050406030204" pitchFamily="18" charset="0"/>
                                <a:ea typeface="Calibri" panose="020F0502020204030204" pitchFamily="34" charset="0"/>
                                <a:cs typeface="Times New Roman" panose="02020603050405020304" pitchFamily="18" charset="0"/>
                              </a:rPr>
                              <m:t>→+∞</m:t>
                            </m:r>
                          </m:lim>
                        </m:limLow>
                      </m:fName>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latin typeface="Cambria Math" panose="02040503050406030204" pitchFamily="18" charset="0"/>
                        <a:ea typeface="Calibri" panose="020F0502020204030204" pitchFamily="34" charset="0"/>
                        <a:cs typeface="Times New Roman" panose="02020603050405020304" pitchFamily="18" charset="0"/>
                      </a:rPr>
                      <m:t> =0</m:t>
                    </m:r>
                  </m:oMath>
                </a14:m>
                <a:r>
                  <a:rPr lang="en-US" sz="2000" i="1" smtClean="0">
                    <a:effectLst/>
                    <a:latin typeface="+mn-lt"/>
                    <a:ea typeface="Times New Roman" panose="02020603050405020304" pitchFamily="18" charset="0"/>
                  </a:rPr>
                  <a:t>, </a:t>
                </a:r>
                <a:r>
                  <a:rPr lang="en-US" sz="2000" smtClean="0">
                    <a:effectLst/>
                    <a:latin typeface="+mn-lt"/>
                    <a:ea typeface="Times New Roman" panose="02020603050405020304" pitchFamily="18" charset="0"/>
                  </a:rPr>
                  <a:t>ta cũng sử dụng các kí hiệu sau:</a:t>
                </a:r>
              </a:p>
              <a:p>
                <a:pPr algn="just">
                  <a:lnSpc>
                    <a:spcPct val="150000"/>
                  </a:lnSpc>
                  <a:spcBef>
                    <a:spcPts val="400"/>
                  </a:spcBef>
                  <a:spcAft>
                    <a:spcPts val="400"/>
                  </a:spcAft>
                </a:pPr>
                <a14:m>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r>
                          <a:rPr lang="en-US" sz="2000" b="0" i="1" smtClean="0">
                            <a:latin typeface="Cambria Math" panose="02040503050406030204" pitchFamily="18" charset="0"/>
                            <a:ea typeface="Calibri" panose="020F0502020204030204" pitchFamily="34" charset="0"/>
                            <a:cs typeface="Times New Roman" panose="02020603050405020304" pitchFamily="18" charset="0"/>
                          </a:rPr>
                          <m:t>𝑙𝑖𝑚</m:t>
                        </m:r>
                      </m:fName>
                      <m:e>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a:rPr lang="en-US" sz="2000" i="1">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latin typeface="Cambria Math" panose="02040503050406030204" pitchFamily="18" charset="0"/>
                                <a:ea typeface="Calibri" panose="020F0502020204030204" pitchFamily="34" charset="0"/>
                                <a:cs typeface="Times New Roman" panose="02020603050405020304" pitchFamily="18" charset="0"/>
                              </a:rPr>
                              <m:t>𝑛</m:t>
                            </m:r>
                          </m:sub>
                        </m:sSub>
                      </m:e>
                    </m:func>
                    <m:r>
                      <a:rPr lang="en-US" sz="2000" i="1">
                        <a:latin typeface="Cambria Math" panose="02040503050406030204" pitchFamily="18" charset="0"/>
                        <a:ea typeface="Calibri" panose="020F0502020204030204" pitchFamily="34" charset="0"/>
                        <a:cs typeface="Times New Roman" panose="02020603050405020304" pitchFamily="18" charset="0"/>
                      </a:rPr>
                      <m:t> =0</m:t>
                    </m:r>
                  </m:oMath>
                </a14:m>
                <a:r>
                  <a:rPr lang="en-US" sz="2000" i="1" smtClean="0">
                    <a:effectLst/>
                    <a:latin typeface="+mn-lt"/>
                    <a:ea typeface="Times New Roman" panose="02020603050405020304" pitchFamily="18" charset="0"/>
                  </a:rPr>
                  <a:t> </a:t>
                </a:r>
                <a:r>
                  <a:rPr lang="en-US" sz="2000" smtClean="0">
                    <a:effectLst/>
                    <a:latin typeface="+mn-lt"/>
                    <a:ea typeface="Times New Roman" panose="02020603050405020304" pitchFamily="18" charset="0"/>
                  </a:rPr>
                  <a:t>hay </a:t>
                </a:r>
                <a14:m>
                  <m:oMath xmlns:m="http://schemas.openxmlformats.org/officeDocument/2006/math">
                    <m:sSub>
                      <m:sSubPr>
                        <m:ctrlPr>
                          <a:rPr lang="en-US" sz="2000" i="1" smtClean="0">
                            <a:effectLst/>
                            <a:latin typeface="Cambria Math" panose="02040503050406030204" pitchFamily="18" charset="0"/>
                          </a:rPr>
                        </m:ctrlPr>
                      </m:sSubPr>
                      <m:e>
                        <m:r>
                          <a:rPr lang="en-US" sz="2000" b="0" i="1" smtClean="0">
                            <a:effectLst/>
                            <a:latin typeface="Cambria Math" panose="02040503050406030204" pitchFamily="18" charset="0"/>
                          </a:rPr>
                          <m:t>𝑢</m:t>
                        </m:r>
                      </m:e>
                      <m:sub>
                        <m:r>
                          <a:rPr lang="en-US" sz="2000" b="0" i="1" smtClean="0">
                            <a:effectLst/>
                            <a:latin typeface="Cambria Math" panose="02040503050406030204" pitchFamily="18" charset="0"/>
                          </a:rPr>
                          <m:t>𝑛</m:t>
                        </m:r>
                      </m:sub>
                    </m:sSub>
                    <m:r>
                      <a:rPr lang="en-US" sz="2000" i="1" smtClean="0">
                        <a:effectLst/>
                        <a:latin typeface="Cambria Math" panose="02040503050406030204" pitchFamily="18" charset="0"/>
                        <a:ea typeface="Cambria Math" panose="02040503050406030204" pitchFamily="18" charset="0"/>
                      </a:rPr>
                      <m:t>→</m:t>
                    </m:r>
                    <m:r>
                      <a:rPr lang="en-US" sz="2000" b="0" i="0" smtClean="0">
                        <a:effectLst/>
                        <a:latin typeface="Cambria Math" panose="02040503050406030204" pitchFamily="18" charset="0"/>
                        <a:ea typeface="Cambria Math" panose="02040503050406030204" pitchFamily="18" charset="0"/>
                      </a:rPr>
                      <m:t>0</m:t>
                    </m:r>
                  </m:oMath>
                </a14:m>
                <a:r>
                  <a:rPr lang="en-US" sz="2000" smtClean="0">
                    <a:effectLst/>
                    <a:latin typeface="+mn-lt"/>
                    <a:ea typeface="Times New Roman" panose="02020603050405020304" pitchFamily="18" charset="0"/>
                  </a:rPr>
                  <a:t> khi </a:t>
                </a:r>
                <a14:m>
                  <m:oMath xmlns:m="http://schemas.openxmlformats.org/officeDocument/2006/math">
                    <m:r>
                      <a:rPr lang="en-US" sz="2000" b="0" i="1" smtClean="0">
                        <a:effectLst/>
                        <a:latin typeface="Cambria Math" panose="02040503050406030204" pitchFamily="18" charset="0"/>
                        <a:ea typeface="Cambria Math" panose="02040503050406030204" pitchFamily="18" charset="0"/>
                      </a:rPr>
                      <m:t>𝑛</m:t>
                    </m:r>
                    <m:r>
                      <a:rPr lang="en-US" sz="2000" b="0" i="1" smtClean="0">
                        <a:effectLst/>
                        <a:latin typeface="Cambria Math" panose="02040503050406030204" pitchFamily="18" charset="0"/>
                        <a:ea typeface="Cambria Math" panose="02040503050406030204" pitchFamily="18" charset="0"/>
                      </a:rPr>
                      <m:t>→+∞</m:t>
                    </m:r>
                  </m:oMath>
                </a14:m>
                <a:r>
                  <a:rPr lang="en-US" sz="2000" i="1" smtClean="0">
                    <a:effectLst/>
                    <a:latin typeface="+mn-lt"/>
                    <a:ea typeface="Times New Roman" panose="02020603050405020304" pitchFamily="18" charset="0"/>
                  </a:rPr>
                  <a:t> </a:t>
                </a:r>
                <a:endParaRPr lang="en-US" sz="2000" i="1">
                  <a:effectLst/>
                  <a:latin typeface="+mn-lt"/>
                  <a:ea typeface="Times New Roman" panose="02020603050405020304" pitchFamily="18" charset="0"/>
                </a:endParaRPr>
              </a:p>
              <a:p>
                <a:pPr algn="just">
                  <a:lnSpc>
                    <a:spcPct val="150000"/>
                  </a:lnSpc>
                  <a:spcBef>
                    <a:spcPts val="400"/>
                  </a:spcBef>
                  <a:spcAft>
                    <a:spcPts val="400"/>
                  </a:spcAft>
                </a:pPr>
                <a:r>
                  <a:rPr lang="en-US" sz="2000" smtClean="0">
                    <a:effectLst/>
                    <a:latin typeface="+mn-lt"/>
                    <a:ea typeface="Dotum" panose="020B0600000101010101" pitchFamily="34" charset="-127"/>
                  </a:rPr>
                  <a:t>Từ Hoạt động 1, ta có: </a:t>
                </a:r>
                <a14:m>
                  <m:oMath xmlns:m="http://schemas.openxmlformats.org/officeDocument/2006/math">
                    <m:func>
                      <m:funcPr>
                        <m:ctrlPr>
                          <a:rPr lang="en-US" sz="2000" i="1">
                            <a:latin typeface="Cambria Math" panose="02040503050406030204" pitchFamily="18" charset="0"/>
                            <a:ea typeface="Calibri" panose="020F0502020204030204" pitchFamily="34" charset="0"/>
                            <a:cs typeface="Times New Roman" panose="02020603050405020304" pitchFamily="18" charset="0"/>
                          </a:rPr>
                        </m:ctrlPr>
                      </m:funcPr>
                      <m:fNa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fName>
                      <m:e>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smtClean="0">
                                <a:latin typeface="Cambria Math" panose="02040503050406030204" pitchFamily="18" charset="0"/>
                                <a:ea typeface="Calibri" panose="020F0502020204030204" pitchFamily="34" charset="0"/>
                                <a:cs typeface="Times New Roman" panose="02020603050405020304" pitchFamily="18" charset="0"/>
                              </a:rPr>
                              <m:t>𝑛</m:t>
                            </m:r>
                          </m:den>
                        </m:f>
                      </m:e>
                    </m:func>
                    <m:r>
                      <a:rPr lang="en-US" sz="2000" i="1">
                        <a:latin typeface="Cambria Math" panose="02040503050406030204" pitchFamily="18" charset="0"/>
                        <a:ea typeface="Calibri" panose="020F0502020204030204" pitchFamily="34" charset="0"/>
                        <a:cs typeface="Times New Roman" panose="02020603050405020304" pitchFamily="18" charset="0"/>
                      </a:rPr>
                      <m:t> =0</m:t>
                    </m:r>
                  </m:oMath>
                </a14:m>
                <a:r>
                  <a:rPr lang="en-US" sz="2000" i="1">
                    <a:latin typeface="+mn-lt"/>
                    <a:ea typeface="Times New Roman" panose="02020603050405020304" pitchFamily="18" charset="0"/>
                  </a:rPr>
                  <a:t> </a:t>
                </a:r>
                <a:endParaRPr lang="en-US" sz="2000" smtClean="0">
                  <a:effectLst/>
                  <a:latin typeface="+mn-lt"/>
                  <a:ea typeface="Dotum" panose="020B0600000101010101" pitchFamily="34" charset="-127"/>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797478" y="532739"/>
                <a:ext cx="7487780" cy="2679588"/>
              </a:xfrm>
              <a:prstGeom prst="wedgeRoundRectCallout">
                <a:avLst>
                  <a:gd name="adj1" fmla="val 53334"/>
                  <a:gd name="adj2" fmla="val -24897"/>
                  <a:gd name="adj3" fmla="val 16667"/>
                </a:avLst>
              </a:prstGeom>
              <a:blipFill>
                <a:blip r:embed="rId3"/>
                <a:stretch>
                  <a:fillRect/>
                </a:stretch>
              </a:blipFill>
              <a:ln w="127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7311361" y="2207231"/>
            <a:ext cx="918237" cy="914898"/>
          </a:xfrm>
          <a:prstGeom prst="rect">
            <a:avLst/>
          </a:prstGeom>
        </p:spPr>
      </p:pic>
      <p:pic>
        <p:nvPicPr>
          <p:cNvPr id="3" name="Picture 2"/>
          <p:cNvPicPr>
            <a:picLocks noChangeAspect="1"/>
          </p:cNvPicPr>
          <p:nvPr/>
        </p:nvPicPr>
        <p:blipFill>
          <a:blip r:embed="rId5"/>
          <a:stretch>
            <a:fillRect/>
          </a:stretch>
        </p:blipFill>
        <p:spPr>
          <a:xfrm>
            <a:off x="723021" y="532739"/>
            <a:ext cx="148914" cy="70170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58132" y="3527627"/>
                <a:ext cx="7382787" cy="1087477"/>
              </a:xfrm>
              <a:prstGeom prst="rect">
                <a:avLst/>
              </a:prstGeom>
            </p:spPr>
            <p:txBody>
              <a:bodyPr wrap="square">
                <a:spAutoFit/>
              </a:bodyPr>
              <a:lstStyle/>
              <a:p>
                <a:pPr algn="just">
                  <a:lnSpc>
                    <a:spcPct val="150000"/>
                  </a:lnSpc>
                  <a:spcBef>
                    <a:spcPts val="100"/>
                  </a:spcBef>
                  <a:spcAft>
                    <a:spcPts val="100"/>
                  </a:spcAft>
                </a:pPr>
                <a:r>
                  <a:rPr lang="nl-NL" sz="2200" b="1">
                    <a:solidFill>
                      <a:srgbClr val="C00000"/>
                    </a:solidFill>
                    <a:latin typeface="+mn-lt"/>
                    <a:ea typeface="Calibri" panose="020F0502020204030204" pitchFamily="34" charset="0"/>
                    <a:cs typeface="Times New Roman" panose="02020603050405020304" pitchFamily="18" charset="0"/>
                  </a:rPr>
                  <a:t>Nhận xét:</a:t>
                </a:r>
                <a:endParaRPr lang="en-US" sz="2200">
                  <a:solidFill>
                    <a:srgbClr val="C00000"/>
                  </a:solidFill>
                  <a:latin typeface="+mn-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r>
                  <a:rPr lang="nl-NL" sz="2000">
                    <a:effectLst/>
                    <a:latin typeface="+mn-lt"/>
                    <a:ea typeface="Calibri" panose="020F0502020204030204" pitchFamily="34" charset="0"/>
                    <a:cs typeface="Times New Roman" panose="02020603050405020304" pitchFamily="18" charset="0"/>
                  </a:rPr>
                  <a:t>Nếu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20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nl-NL" sz="2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r>
                  <a:rPr lang="nl-NL" sz="2000">
                    <a:effectLst/>
                    <a:latin typeface="+mn-lt"/>
                    <a:ea typeface="Malgun Gothic" panose="020B0503020000020004" pitchFamily="34" charset="-127"/>
                    <a:cs typeface="Times New Roman" panose="02020603050405020304" pitchFamily="18" charset="0"/>
                  </a:rPr>
                  <a:t> ngày càng gần tới 0 khi </a:t>
                </a:r>
                <a14:m>
                  <m:oMath xmlns:m="http://schemas.openxmlformats.org/officeDocument/2006/math">
                    <m:r>
                      <a:rPr lang="nl-NL" sz="2000" i="1" smtClean="0">
                        <a:effectLst/>
                        <a:latin typeface="Cambria Math" panose="02040503050406030204" pitchFamily="18" charset="0"/>
                        <a:ea typeface="Malgun Gothic" panose="020B0503020000020004" pitchFamily="34" charset="-127"/>
                        <a:cs typeface="Times New Roman" panose="02020603050405020304" pitchFamily="18" charset="0"/>
                      </a:rPr>
                      <m:t>𝑛</m:t>
                    </m:r>
                  </m:oMath>
                </a14:m>
                <a:r>
                  <a:rPr lang="nl-NL" sz="2000">
                    <a:effectLst/>
                    <a:latin typeface="+mn-lt"/>
                    <a:ea typeface="Malgun Gothic" panose="020B0503020000020004" pitchFamily="34" charset="-127"/>
                    <a:cs typeface="Times New Roman" panose="02020603050405020304" pitchFamily="18" charset="0"/>
                  </a:rPr>
                  <a:t> ngày càng lớn thì </a:t>
                </a:r>
                <a14:m>
                  <m:oMath xmlns:m="http://schemas.openxmlformats.org/officeDocument/2006/math">
                    <m:func>
                      <m:func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nl-NL" sz="2000">
                            <a:effectLst/>
                            <a:latin typeface="Cambria Math" panose="02040503050406030204" pitchFamily="18" charset="0"/>
                            <a:ea typeface="Malgun Gothic" panose="020B0503020000020004" pitchFamily="34" charset="-127"/>
                            <a:cs typeface="Times New Roman" panose="02020603050405020304" pitchFamily="18" charset="0"/>
                          </a:rPr>
                          <m:t>lim</m:t>
                        </m:r>
                      </m:fName>
                      <m:e>
                        <m:sSub>
                          <m:sSub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𝑢</m:t>
                            </m:r>
                          </m:e>
                          <m:sub>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𝑛</m:t>
                            </m:r>
                          </m:sub>
                        </m:sSub>
                      </m:e>
                    </m:func>
                    <m:r>
                      <a:rPr lang="nl-NL" sz="2000" i="1">
                        <a:effectLst/>
                        <a:latin typeface="Cambria Math" panose="02040503050406030204" pitchFamily="18" charset="0"/>
                        <a:ea typeface="Malgun Gothic" panose="020B0503020000020004" pitchFamily="34" charset="-127"/>
                        <a:cs typeface="Times New Roman" panose="02020603050405020304" pitchFamily="18" charset="0"/>
                      </a:rPr>
                      <m:t>=0</m:t>
                    </m:r>
                  </m:oMath>
                </a14:m>
                <a:endParaRPr lang="en-US" sz="20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58132" y="3527627"/>
                <a:ext cx="7382787" cy="1087477"/>
              </a:xfrm>
              <a:prstGeom prst="rect">
                <a:avLst/>
              </a:prstGeom>
              <a:blipFill>
                <a:blip r:embed="rId6"/>
                <a:stretch>
                  <a:fillRect l="-1073" b="-4494"/>
                </a:stretch>
              </a:blipFill>
            </p:spPr>
            <p:txBody>
              <a:bodyPr/>
              <a:lstStyle/>
              <a:p>
                <a:r>
                  <a:rPr lang="en-US">
                    <a:noFill/>
                  </a:rPr>
                  <a:t> </a:t>
                </a:r>
              </a:p>
            </p:txBody>
          </p:sp>
        </mc:Fallback>
      </mc:AlternateContent>
    </p:spTree>
    <p:extLst>
      <p:ext uri="{BB962C8B-B14F-4D97-AF65-F5344CB8AC3E}">
        <p14:creationId xmlns:p14="http://schemas.microsoft.com/office/powerpoint/2010/main" val="42706630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cTn>
                              </p:par>
                              <p:par>
                                <p:cTn id="11" presetID="2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theme/theme1.xml><?xml version="1.0" encoding="utf-8"?>
<a:theme xmlns:a="http://schemas.openxmlformats.org/drawingml/2006/main" name="All About Asymptotes by Slidesgo">
  <a:themeElements>
    <a:clrScheme name="Simple Light">
      <a:dk1>
        <a:srgbClr val="363636"/>
      </a:dk1>
      <a:lt1>
        <a:srgbClr val="189AE2"/>
      </a:lt1>
      <a:dk2>
        <a:srgbClr val="C7EBF0"/>
      </a:dk2>
      <a:lt2>
        <a:srgbClr val="FFFFFF"/>
      </a:lt2>
      <a:accent1>
        <a:srgbClr val="FFFFFF"/>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5132</TotalTime>
  <Words>1586</Words>
  <PresentationFormat>On-screen Show (16:9)</PresentationFormat>
  <Paragraphs>448</Paragraphs>
  <Slides>69</Slides>
  <Notes>54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69</vt:i4>
      </vt:variant>
    </vt:vector>
  </HeadingPairs>
  <TitlesOfParts>
    <vt:vector size="82" baseType="lpstr">
      <vt:lpstr>Mukta</vt:lpstr>
      <vt:lpstr>Bad Script</vt:lpstr>
      <vt:lpstr>Bebas Neue</vt:lpstr>
      <vt:lpstr>Open Sans</vt:lpstr>
      <vt:lpstr>Dotum</vt:lpstr>
      <vt:lpstr>Arial</vt:lpstr>
      <vt:lpstr>Cambria Math</vt:lpstr>
      <vt:lpstr>Wingdings</vt:lpstr>
      <vt:lpstr>Malgun Gothic</vt:lpstr>
      <vt:lpstr>Times New Roman</vt:lpstr>
      <vt:lpstr>Calibri</vt:lpstr>
      <vt:lpstr>All About Asymptotes by Slidesgo</vt:lpstr>
      <vt:lpstr>Office Theme</vt:lpstr>
      <vt:lpstr>PowerPoint Presentation</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3:</vt:lpstr>
      <vt:lpstr>PowerPoint Presentation</vt:lpstr>
      <vt:lpstr>PowerPoint Presentation</vt:lpstr>
      <vt:lpstr>PowerPoint Presentation</vt:lpstr>
      <vt:lpstr>PowerPoint Presentation</vt:lpstr>
      <vt:lpstr>PowerPoint Presentation</vt:lpstr>
      <vt:lpstr>PowerPoint Presentation</vt:lpstr>
      <vt:lpstr>Ví dụ 4:</vt:lpstr>
      <vt:lpstr>PowerPoint Presentation</vt:lpstr>
      <vt:lpstr>PowerPoint Presentation</vt:lpstr>
      <vt:lpstr>03</vt:lpstr>
      <vt:lpstr>PowerPoint Presentation</vt:lpstr>
      <vt:lpstr>PowerPoint Presentation</vt:lpstr>
      <vt:lpstr>Ví dụ 5:</vt:lpstr>
      <vt:lpstr>Ví dụ 6:</vt:lpstr>
      <vt:lpstr>PowerPoint Presentation</vt:lpstr>
      <vt:lpstr>PowerPoint Presentation</vt:lpstr>
      <vt:lpstr>PowerPoint Presentation</vt:lpstr>
      <vt:lpstr>04</vt:lpstr>
      <vt:lpstr>PowerPoint Presentation</vt:lpstr>
      <vt:lpstr>PowerPoint Presentation</vt:lpstr>
      <vt:lpstr>Ví dụ 7:</vt:lpstr>
      <vt:lpstr>PowerPoint Presentation</vt:lpstr>
      <vt:lpstr>PowerPoint Presentation</vt:lpstr>
      <vt:lpstr>Ví dụ 8:</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2023-10-05T09:21:22Z</dcterms:modified>
</cp:coreProperties>
</file>