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64" r:id="rId3"/>
    <p:sldId id="259" r:id="rId4"/>
    <p:sldId id="260" r:id="rId5"/>
    <p:sldId id="261" r:id="rId6"/>
    <p:sldId id="262" r:id="rId7"/>
    <p:sldId id="263" r:id="rId8"/>
    <p:sldId id="256" r:id="rId9"/>
    <p:sldId id="265" r:id="rId10"/>
    <p:sldId id="266" r:id="rId11"/>
    <p:sldId id="267" r:id="rId12"/>
    <p:sldId id="268" r:id="rId13"/>
    <p:sldId id="270" r:id="rId14"/>
    <p:sldId id="271" r:id="rId15"/>
    <p:sldId id="269" r:id="rId16"/>
    <p:sldId id="272" r:id="rId17"/>
    <p:sldId id="273" r:id="rId18"/>
    <p:sldId id="274" r:id="rId19"/>
  </p:sldIdLst>
  <p:sldSz cx="10160000" cy="5715000"/>
  <p:notesSz cx="9144000" cy="6858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62" y="78"/>
      </p:cViewPr>
      <p:guideLst>
        <p:guide orient="horz" pos="1800"/>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A74F588-E123-4360-9BA9-6CB6680EB687}" type="datetimeFigureOut">
              <a:rPr lang="en-US" smtClean="0"/>
              <a:t>2/13/2021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2A6DC48-874C-4229-AE20-A50D1CAF5848}" type="slidenum">
              <a:rPr lang="en-US" smtClean="0"/>
              <a:t>‹#›</a:t>
            </a:fld>
            <a:endParaRPr lang="en-US"/>
          </a:p>
        </p:txBody>
      </p:sp>
    </p:spTree>
    <p:extLst>
      <p:ext uri="{BB962C8B-B14F-4D97-AF65-F5344CB8AC3E}">
        <p14:creationId xmlns:p14="http://schemas.microsoft.com/office/powerpoint/2010/main" val="103144782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dirty="0" smtClean="0"/>
              <a:t>GV cho </a:t>
            </a:r>
            <a:r>
              <a:rPr lang="en-US" dirty="0" err="1" smtClean="0"/>
              <a:t>hs</a:t>
            </a:r>
            <a:r>
              <a:rPr lang="en-US" dirty="0" smtClean="0"/>
              <a:t> chọn</a:t>
            </a:r>
            <a:r>
              <a:rPr lang="en-US" baseline="0" dirty="0" smtClean="0"/>
              <a:t> từ. HS chọn vào từ nào thì GV nhấp vào từ đó. Nhấp đúng từ “nông dân, hốt hoảng” thì nó sẽ di chuyển về chỗ trống. Sau đó enter là câu mẫu viết vở sẽ xuất hiện</a:t>
            </a:r>
            <a:endParaRPr lang="en-US" dirty="0" smtClean="0"/>
          </a:p>
          <a:p>
            <a:endParaRPr lang="en-US" dirty="0"/>
          </a:p>
        </p:txBody>
      </p:sp>
      <p:sp>
        <p:nvSpPr>
          <p:cNvPr id="4" name="Slide Number Placeholder 3"/>
          <p:cNvSpPr>
            <a:spLocks noGrp="1"/>
          </p:cNvSpPr>
          <p:nvPr>
            <p:ph type="sldNum" sz="quarter" idx="10"/>
          </p:nvPr>
        </p:nvSpPr>
        <p:spPr/>
        <p:txBody>
          <a:bodyPr/>
          <a:lstStyle/>
          <a:p>
            <a:fld id="{52A6DC48-874C-4229-AE20-A50D1CAF5848}" type="slidenum">
              <a:rPr lang="en-US" smtClean="0"/>
              <a:t>10</a:t>
            </a:fld>
            <a:endParaRPr lang="en-US"/>
          </a:p>
        </p:txBody>
      </p:sp>
    </p:spTree>
    <p:extLst>
      <p:ext uri="{BB962C8B-B14F-4D97-AF65-F5344CB8AC3E}">
        <p14:creationId xmlns:p14="http://schemas.microsoft.com/office/powerpoint/2010/main" val="367211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n-US" dirty="0" smtClean="0"/>
              <a:t>GV có</a:t>
            </a:r>
            <a:r>
              <a:rPr lang="en-US" baseline="0" dirty="0" smtClean="0"/>
              <a:t> thể cho HS viết từ khó vào bảng con nếu HS còn nhầm lẫn nhiều và thường xuyên. Từ khó mỗi vùng miền sẽ khác nhau nên GV tự linh động.</a:t>
            </a:r>
            <a:endParaRPr lang="en-US" dirty="0" smtClean="0"/>
          </a:p>
          <a:p>
            <a:endParaRPr lang="en-US" dirty="0"/>
          </a:p>
        </p:txBody>
      </p:sp>
      <p:sp>
        <p:nvSpPr>
          <p:cNvPr id="4" name="Slide Number Placeholder 3"/>
          <p:cNvSpPr>
            <a:spLocks noGrp="1"/>
          </p:cNvSpPr>
          <p:nvPr>
            <p:ph type="sldNum" sz="quarter" idx="10"/>
          </p:nvPr>
        </p:nvSpPr>
        <p:spPr/>
        <p:txBody>
          <a:bodyPr/>
          <a:lstStyle/>
          <a:p>
            <a:fld id="{52A6DC48-874C-4229-AE20-A50D1CAF5848}" type="slidenum">
              <a:rPr lang="en-US" smtClean="0"/>
              <a:t>13</a:t>
            </a:fld>
            <a:endParaRPr lang="en-US"/>
          </a:p>
        </p:txBody>
      </p:sp>
    </p:spTree>
    <p:extLst>
      <p:ext uri="{BB962C8B-B14F-4D97-AF65-F5344CB8AC3E}">
        <p14:creationId xmlns:p14="http://schemas.microsoft.com/office/powerpoint/2010/main" val="231507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71907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28237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7"/>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7"/>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965256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66429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9"/>
            <a:ext cx="8636000" cy="1135063"/>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3C5C46-425D-4430-A476-AE35FFC526CA}"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55920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1"/>
            <a:ext cx="4487333"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1"/>
            <a:ext cx="4487333" cy="37716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98415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2"/>
            <a:ext cx="4489098"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161141" y="1812396"/>
            <a:ext cx="4490861"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3C5C46-425D-4430-A476-AE35FFC526CA}" type="datetimeFigureOut">
              <a:rPr lang="en-US" smtClean="0"/>
              <a:t>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68939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3C5C46-425D-4430-A476-AE35FFC526CA}" type="datetimeFigureOut">
              <a:rPr lang="en-US" smtClean="0"/>
              <a:t>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34782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t>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96237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3"/>
            <a:ext cx="3342570" cy="9683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972278" y="227543"/>
            <a:ext cx="5679722" cy="48775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19"/>
            <a:ext cx="3342570" cy="390921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1429326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extLst>
      <p:ext uri="{BB962C8B-B14F-4D97-AF65-F5344CB8AC3E}">
        <p14:creationId xmlns:p14="http://schemas.microsoft.com/office/powerpoint/2010/main" val="2087245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1"/>
            <a:ext cx="91440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0" y="5296961"/>
            <a:ext cx="2370667"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D3C5C46-425D-4430-A476-AE35FFC526CA}" type="datetimeFigureOut">
              <a:rPr lang="en-US" smtClean="0"/>
              <a:t>2/13/2021</a:t>
            </a:fld>
            <a:endParaRPr lang="en-US"/>
          </a:p>
        </p:txBody>
      </p:sp>
      <p:sp>
        <p:nvSpPr>
          <p:cNvPr id="5" name="Footer Placeholder 4"/>
          <p:cNvSpPr>
            <a:spLocks noGrp="1"/>
          </p:cNvSpPr>
          <p:nvPr>
            <p:ph type="ftr" sz="quarter" idx="3"/>
          </p:nvPr>
        </p:nvSpPr>
        <p:spPr>
          <a:xfrm>
            <a:off x="3471334" y="5296961"/>
            <a:ext cx="3217333"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1"/>
            <a:ext cx="2370667"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4BC6A5E-20A7-4B6B-8099-2979AA3368A4}" type="slidenum">
              <a:rPr lang="en-US" smtClean="0"/>
              <a:t>‹#›</a:t>
            </a:fld>
            <a:endParaRPr lang="en-US"/>
          </a:p>
        </p:txBody>
      </p:sp>
    </p:spTree>
    <p:extLst>
      <p:ext uri="{BB962C8B-B14F-4D97-AF65-F5344CB8AC3E}">
        <p14:creationId xmlns:p14="http://schemas.microsoft.com/office/powerpoint/2010/main" val="4275635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7.gif"/><Relationship Id="rId3" Type="http://schemas.microsoft.com/office/2007/relationships/hdphoto" Target="../media/hdphoto8.wdp"/><Relationship Id="rId7" Type="http://schemas.openxmlformats.org/officeDocument/2006/relationships/image" Target="../media/image22.png"/><Relationship Id="rId12" Type="http://schemas.openxmlformats.org/officeDocument/2006/relationships/image" Target="../media/image26.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gi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gif"/></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gif"/><Relationship Id="rId10" Type="http://schemas.openxmlformats.org/officeDocument/2006/relationships/image" Target="../media/image30.png"/><Relationship Id="rId4" Type="http://schemas.openxmlformats.org/officeDocument/2006/relationships/image" Target="../media/image26.gif"/><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8.xml"/><Relationship Id="rId5" Type="http://schemas.microsoft.com/office/2007/relationships/hdphoto" Target="../media/hdphoto4.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8.xml"/><Relationship Id="rId5" Type="http://schemas.microsoft.com/office/2007/relationships/hdphoto" Target="../media/hdphoto5.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8.xml"/><Relationship Id="rId5" Type="http://schemas.microsoft.com/office/2007/relationships/hdphoto" Target="../media/hdphoto5.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8.xml"/><Relationship Id="rId5" Type="http://schemas.microsoft.com/office/2007/relationships/hdphoto" Target="../media/hdphoto5.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slide" Target="slide8.xml"/><Relationship Id="rId5" Type="http://schemas.microsoft.com/office/2007/relationships/hdphoto" Target="../media/hdphoto5.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18" Type="http://schemas.openxmlformats.org/officeDocument/2006/relationships/slide" Target="slide7.xml"/><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slide" Target="slide6.xml"/><Relationship Id="rId2" Type="http://schemas.openxmlformats.org/officeDocument/2006/relationships/image" Target="../media/image3.png"/><Relationship Id="rId16"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6.wdp"/><Relationship Id="rId5" Type="http://schemas.microsoft.com/office/2007/relationships/hdphoto" Target="../media/hdphoto1.wdp"/><Relationship Id="rId1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slide" Target="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876300"/>
            <a:ext cx="10159999" cy="4838700"/>
          </a:xfrm>
        </p:spPr>
      </p:pic>
      <p:sp>
        <p:nvSpPr>
          <p:cNvPr id="5" name="Title 1"/>
          <p:cNvSpPr txBox="1">
            <a:spLocks/>
          </p:cNvSpPr>
          <p:nvPr/>
        </p:nvSpPr>
        <p:spPr>
          <a:xfrm>
            <a:off x="0" y="-20812"/>
            <a:ext cx="10160000" cy="971550"/>
          </a:xfrm>
          <a:prstGeom prst="rect">
            <a:avLst/>
          </a:prstGeom>
          <a:solidFill>
            <a:schemeClr val="accent6">
              <a:lumMod val="40000"/>
              <a:lumOff val="60000"/>
            </a:schemeClr>
          </a:solidFill>
        </p:spPr>
        <p:txBody>
          <a:bodyPr vert="horz" lIns="68580" tIns="34290" rIns="68580" bIns="3429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CUỘC THI BƠI LỘI</a:t>
            </a:r>
          </a:p>
        </p:txBody>
      </p:sp>
      <p:pic>
        <p:nvPicPr>
          <p:cNvPr id="6" name="360 Độ Thể Thao - nhacchuong.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800" y="464963"/>
            <a:ext cx="609600" cy="609600"/>
          </a:xfrm>
          <a:prstGeom prst="rect">
            <a:avLst/>
          </a:prstGeom>
        </p:spPr>
      </p:pic>
    </p:spTree>
    <p:extLst>
      <p:ext uri="{BB962C8B-B14F-4D97-AF65-F5344CB8AC3E}">
        <p14:creationId xmlns:p14="http://schemas.microsoft.com/office/powerpoint/2010/main" val="90859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530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5</a:t>
            </a:r>
          </a:p>
        </p:txBody>
      </p:sp>
      <p:sp>
        <p:nvSpPr>
          <p:cNvPr id="5" name="TextBox 4"/>
          <p:cNvSpPr txBox="1"/>
          <p:nvPr/>
        </p:nvSpPr>
        <p:spPr>
          <a:xfrm>
            <a:off x="812800" y="30177"/>
            <a:ext cx="9144000" cy="584727"/>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Chọn từ ngữ để hoàn thiện câu và viết câu vào vở </a:t>
            </a:r>
            <a:endParaRPr lang="en-US" sz="3200" b="1" dirty="0">
              <a:latin typeface="Arial-Rounded" pitchFamily="34" charset="0"/>
              <a:ea typeface="Arial-Rounded" pitchFamily="34" charset="0"/>
              <a:cs typeface="Arial-Rounded" pitchFamily="34" charset="0"/>
            </a:endParaRPr>
          </a:p>
        </p:txBody>
      </p:sp>
      <p:sp>
        <p:nvSpPr>
          <p:cNvPr id="6" name="TextBox 5"/>
          <p:cNvSpPr txBox="1"/>
          <p:nvPr/>
        </p:nvSpPr>
        <p:spPr>
          <a:xfrm>
            <a:off x="0" y="1062393"/>
            <a:ext cx="10160000" cy="646319"/>
          </a:xfrm>
          <a:prstGeom prst="rect">
            <a:avLst/>
          </a:prstGeom>
          <a:solidFill>
            <a:srgbClr val="E0566D"/>
          </a:solidFill>
        </p:spPr>
        <p:txBody>
          <a:bodyPr wrap="square" lIns="91428" tIns="45714" rIns="91428" bIns="45714" rtlCol="0">
            <a:spAutoFit/>
          </a:bodyPr>
          <a:lstStyle/>
          <a:p>
            <a:pPr algn="just"/>
            <a:r>
              <a:rPr lang="en-US" sz="3600" b="1" dirty="0">
                <a:solidFill>
                  <a:srgbClr val="FF3399"/>
                </a:solidFill>
                <a:latin typeface="Arial-Rounded" pitchFamily="34" charset="0"/>
                <a:ea typeface="Arial-Rounded" pitchFamily="34" charset="0"/>
                <a:cs typeface="Arial-Rounded" pitchFamily="34" charset="0"/>
              </a:rPr>
              <a:t>n</a:t>
            </a:r>
            <a:r>
              <a:rPr lang="en-US" sz="3600" b="1" dirty="0" smtClean="0">
                <a:solidFill>
                  <a:srgbClr val="FF3399"/>
                </a:solidFill>
                <a:latin typeface="Arial-Rounded" pitchFamily="34" charset="0"/>
                <a:ea typeface="Arial-Rounded" pitchFamily="34" charset="0"/>
                <a:cs typeface="Arial-Rounded" pitchFamily="34" charset="0"/>
              </a:rPr>
              <a:t>hảy nhót</a:t>
            </a:r>
            <a:endParaRPr lang="en-US" sz="3600" b="1" dirty="0">
              <a:solidFill>
                <a:srgbClr val="FF3399"/>
              </a:solidFill>
              <a:latin typeface="Arial-Rounded" pitchFamily="34" charset="0"/>
              <a:ea typeface="Arial-Rounded" pitchFamily="34" charset="0"/>
              <a:cs typeface="Arial-Rounded" pitchFamily="34" charset="0"/>
            </a:endParaRPr>
          </a:p>
        </p:txBody>
      </p:sp>
      <p:sp>
        <p:nvSpPr>
          <p:cNvPr id="7" name="TextBox 6"/>
          <p:cNvSpPr txBox="1"/>
          <p:nvPr/>
        </p:nvSpPr>
        <p:spPr>
          <a:xfrm>
            <a:off x="7651289" y="1082166"/>
            <a:ext cx="2112818" cy="584763"/>
          </a:xfrm>
          <a:prstGeom prst="rect">
            <a:avLst/>
          </a:prstGeom>
          <a:solidFill>
            <a:srgbClr val="E0566D"/>
          </a:solidFill>
        </p:spPr>
        <p:txBody>
          <a:bodyPr wrap="square" lIns="91428" tIns="45714" rIns="91428" bIns="45714" rtlCol="0">
            <a:spAutoFit/>
          </a:bodyPr>
          <a:lstStyle/>
          <a:p>
            <a:pPr algn="just"/>
            <a:r>
              <a:rPr lang="en-US" sz="3200" b="1" dirty="0">
                <a:solidFill>
                  <a:schemeClr val="bg1"/>
                </a:solidFill>
                <a:latin typeface="Arial-Rounded" pitchFamily="34" charset="0"/>
                <a:ea typeface="Arial-Rounded" pitchFamily="34" charset="0"/>
                <a:cs typeface="Arial-Rounded" pitchFamily="34" charset="0"/>
              </a:rPr>
              <a:t>t</a:t>
            </a:r>
            <a:r>
              <a:rPr lang="en-US" sz="3200" b="1" dirty="0" smtClean="0">
                <a:solidFill>
                  <a:schemeClr val="bg1"/>
                </a:solidFill>
                <a:latin typeface="Arial-Rounded" pitchFamily="34" charset="0"/>
                <a:ea typeface="Arial-Rounded" pitchFamily="34" charset="0"/>
                <a:cs typeface="Arial-Rounded" pitchFamily="34" charset="0"/>
              </a:rPr>
              <a:t>hản nhiên</a:t>
            </a:r>
            <a:endParaRPr lang="en-US" sz="3200" b="1" dirty="0">
              <a:solidFill>
                <a:schemeClr val="bg1"/>
              </a:solidFill>
              <a:latin typeface="Arial-Rounded" pitchFamily="34" charset="0"/>
              <a:ea typeface="Arial-Rounded" pitchFamily="34" charset="0"/>
              <a:cs typeface="Arial-Rounded" pitchFamily="34" charset="0"/>
            </a:endParaRPr>
          </a:p>
        </p:txBody>
      </p:sp>
      <p:sp>
        <p:nvSpPr>
          <p:cNvPr id="8" name="TextBox 7"/>
          <p:cNvSpPr txBox="1"/>
          <p:nvPr/>
        </p:nvSpPr>
        <p:spPr>
          <a:xfrm>
            <a:off x="2467868" y="1123949"/>
            <a:ext cx="2264232" cy="584763"/>
          </a:xfrm>
          <a:prstGeom prst="rect">
            <a:avLst/>
          </a:prstGeom>
          <a:solidFill>
            <a:srgbClr val="E0566D"/>
          </a:solidFill>
          <a:ln>
            <a:noFill/>
          </a:ln>
        </p:spPr>
        <p:txBody>
          <a:bodyPr wrap="square" lIns="91428" tIns="45714" rIns="91428" bIns="45714" rtlCol="0">
            <a:spAutoFit/>
          </a:bodyPr>
          <a:lstStyle/>
          <a:p>
            <a:pPr algn="ctr"/>
            <a:r>
              <a:rPr lang="en-US" sz="3200" b="1" dirty="0" smtClean="0">
                <a:solidFill>
                  <a:schemeClr val="bg1"/>
                </a:solidFill>
                <a:latin typeface="Arial-Rounded" pitchFamily="34" charset="0"/>
                <a:ea typeface="Arial-Rounded" pitchFamily="34" charset="0"/>
                <a:cs typeface="Arial-Rounded" pitchFamily="34" charset="0"/>
              </a:rPr>
              <a:t>hốt hoảng</a:t>
            </a:r>
            <a:endParaRPr lang="en-US" sz="3200" b="1" dirty="0">
              <a:solidFill>
                <a:schemeClr val="bg1"/>
              </a:solidFill>
              <a:latin typeface="Arial-Rounded" pitchFamily="34" charset="0"/>
              <a:ea typeface="Arial-Rounded" pitchFamily="34" charset="0"/>
              <a:cs typeface="Arial-Rounded" pitchFamily="34" charset="0"/>
            </a:endParaRPr>
          </a:p>
        </p:txBody>
      </p:sp>
      <p:sp>
        <p:nvSpPr>
          <p:cNvPr id="9" name="TextBox 8"/>
          <p:cNvSpPr txBox="1"/>
          <p:nvPr/>
        </p:nvSpPr>
        <p:spPr>
          <a:xfrm>
            <a:off x="4750759" y="1093170"/>
            <a:ext cx="2863211" cy="584763"/>
          </a:xfrm>
          <a:prstGeom prst="rect">
            <a:avLst/>
          </a:prstGeom>
          <a:solidFill>
            <a:srgbClr val="E0566D"/>
          </a:solidFill>
        </p:spPr>
        <p:txBody>
          <a:bodyPr wrap="square" lIns="91428" tIns="45714" rIns="91428" bIns="45714"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t</a:t>
            </a:r>
            <a:r>
              <a:rPr lang="en-US" sz="3200" b="1" dirty="0" smtClean="0">
                <a:solidFill>
                  <a:schemeClr val="bg1"/>
                </a:solidFill>
                <a:latin typeface="Arial-Rounded" pitchFamily="34" charset="0"/>
                <a:ea typeface="Arial-Rounded" pitchFamily="34" charset="0"/>
                <a:cs typeface="Arial-Rounded" pitchFamily="34" charset="0"/>
              </a:rPr>
              <a:t>iếng kêu cứu</a:t>
            </a:r>
            <a:endParaRPr lang="en-US" sz="3200" b="1" dirty="0">
              <a:solidFill>
                <a:schemeClr val="bg1"/>
              </a:solidFill>
              <a:latin typeface="Arial-Rounded" pitchFamily="34" charset="0"/>
              <a:ea typeface="Arial-Rounded" pitchFamily="34" charset="0"/>
              <a:cs typeface="Arial-Rounded" pitchFamily="34" charset="0"/>
            </a:endParaRPr>
          </a:p>
        </p:txBody>
      </p:sp>
      <p:sp>
        <p:nvSpPr>
          <p:cNvPr id="10" name="TextBox 9"/>
          <p:cNvSpPr txBox="1"/>
          <p:nvPr/>
        </p:nvSpPr>
        <p:spPr>
          <a:xfrm>
            <a:off x="-9843" y="1123948"/>
            <a:ext cx="2264232" cy="584763"/>
          </a:xfrm>
          <a:prstGeom prst="rect">
            <a:avLst/>
          </a:prstGeom>
          <a:solidFill>
            <a:srgbClr val="E0566D"/>
          </a:solidFill>
          <a:ln>
            <a:noFill/>
          </a:ln>
        </p:spPr>
        <p:txBody>
          <a:bodyPr wrap="square" lIns="91428" tIns="45714" rIns="91428" bIns="45714"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n</a:t>
            </a:r>
            <a:r>
              <a:rPr lang="en-US" sz="3200" b="1" dirty="0" smtClean="0">
                <a:solidFill>
                  <a:schemeClr val="bg1"/>
                </a:solidFill>
                <a:latin typeface="Arial-Rounded" pitchFamily="34" charset="0"/>
                <a:ea typeface="Arial-Rounded" pitchFamily="34" charset="0"/>
                <a:cs typeface="Arial-Rounded" pitchFamily="34" charset="0"/>
              </a:rPr>
              <a:t>ông dân</a:t>
            </a:r>
            <a:endParaRPr lang="en-US" sz="3200" b="1" dirty="0">
              <a:solidFill>
                <a:schemeClr val="bg1"/>
              </a:solidFill>
              <a:latin typeface="Arial-Rounded" pitchFamily="34" charset="0"/>
              <a:ea typeface="Arial-Rounded" pitchFamily="34" charset="0"/>
              <a:cs typeface="Arial-Rounded" pitchFamily="34" charset="0"/>
            </a:endParaRPr>
          </a:p>
        </p:txBody>
      </p:sp>
      <p:sp>
        <p:nvSpPr>
          <p:cNvPr id="12" name="TextBox 11"/>
          <p:cNvSpPr txBox="1"/>
          <p:nvPr/>
        </p:nvSpPr>
        <p:spPr>
          <a:xfrm>
            <a:off x="5367" y="2187371"/>
            <a:ext cx="10662633"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a. Nhiều người (…………............) vì có đám cháy.</a:t>
            </a:r>
            <a:endParaRPr lang="en-US" sz="3200" b="1" dirty="0">
              <a:latin typeface="Arial-Rounded" pitchFamily="34" charset="0"/>
              <a:ea typeface="Arial-Rounded" pitchFamily="34" charset="0"/>
              <a:cs typeface="Arial-Rounded" pitchFamily="34" charset="0"/>
            </a:endParaRPr>
          </a:p>
        </p:txBody>
      </p:sp>
      <p:sp>
        <p:nvSpPr>
          <p:cNvPr id="13" name="TextBox 12"/>
          <p:cNvSpPr txBox="1"/>
          <p:nvPr/>
        </p:nvSpPr>
        <p:spPr>
          <a:xfrm>
            <a:off x="5466" y="2985964"/>
            <a:ext cx="10677843" cy="584763"/>
          </a:xfrm>
          <a:prstGeom prst="rect">
            <a:avLst/>
          </a:prstGeom>
          <a:noFill/>
        </p:spPr>
        <p:txBody>
          <a:bodyPr wrap="square" lIns="91428" tIns="45714" rIns="91428" bIns="45714" rtlCol="0">
            <a:spAutoFit/>
          </a:bodyPr>
          <a:lstStyle/>
          <a:p>
            <a:r>
              <a:rPr lang="en-US" sz="3200" b="1" dirty="0" smtClean="0">
                <a:latin typeface="Arial-Rounded" pitchFamily="34" charset="0"/>
                <a:ea typeface="Arial-Rounded" pitchFamily="34" charset="0"/>
                <a:cs typeface="Arial-Rounded" pitchFamily="34" charset="0"/>
              </a:rPr>
              <a:t>b. Các bác (…….…….……....) đang chăm chỉ làm việc.</a:t>
            </a:r>
            <a:endParaRPr lang="en-US" sz="3200" b="1" dirty="0">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3" y="3570727"/>
            <a:ext cx="10169843" cy="214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75542" y="4024953"/>
            <a:ext cx="11385898" cy="646331"/>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err="1" smtClean="0">
                <a:solidFill>
                  <a:srgbClr val="7030A0"/>
                </a:solidFill>
                <a:latin typeface="HP001 4 hàng" pitchFamily="34" charset="0"/>
              </a:rPr>
              <a:t>NhŁều</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ngưƟ</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h♪ng</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hō</a:t>
            </a:r>
            <a:r>
              <a:rPr lang="en-US" sz="3500" b="1" dirty="0" smtClean="0">
                <a:solidFill>
                  <a:srgbClr val="7030A0"/>
                </a:solidFill>
                <a:latin typeface="HP001 4 hàng" pitchFamily="34" charset="0"/>
              </a:rPr>
              <a:t> v</a:t>
            </a:r>
            <a:r>
              <a:rPr lang="hu-HU" sz="3500" b="1" smtClean="0">
                <a:solidFill>
                  <a:srgbClr val="7030A0"/>
                </a:solidFill>
                <a:latin typeface="HP001 4 hàng" pitchFamily="34" charset="0"/>
              </a:rPr>
              <a:t>Ű</a:t>
            </a:r>
            <a:r>
              <a:rPr lang="en-US" sz="3500" b="1" smtClean="0">
                <a:solidFill>
                  <a:srgbClr val="7030A0"/>
                </a:solidFill>
                <a:latin typeface="HP001 4 hàng" pitchFamily="34" charset="0"/>
              </a:rPr>
              <a:t> </a:t>
            </a:r>
            <a:r>
              <a:rPr lang="en-US" sz="3500" b="1" dirty="0" smtClean="0">
                <a:solidFill>
                  <a:srgbClr val="7030A0"/>
                </a:solidFill>
                <a:latin typeface="HP001 4 hàng" pitchFamily="34" charset="0"/>
              </a:rPr>
              <a:t>có đám cháy.</a:t>
            </a:r>
            <a:endParaRPr lang="en-US" sz="3500" b="1" dirty="0">
              <a:solidFill>
                <a:srgbClr val="7030A0"/>
              </a:solidFill>
              <a:latin typeface="HP001 4 hàng" pitchFamily="34" charset="0"/>
            </a:endParaRPr>
          </a:p>
        </p:txBody>
      </p:sp>
      <p:sp>
        <p:nvSpPr>
          <p:cNvPr id="16" name="Rectangle 15"/>
          <p:cNvSpPr/>
          <p:nvPr/>
        </p:nvSpPr>
        <p:spPr>
          <a:xfrm>
            <a:off x="371837" y="4671284"/>
            <a:ext cx="11385898" cy="646331"/>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smtClean="0">
                <a:solidFill>
                  <a:srgbClr val="7030A0"/>
                </a:solidFill>
                <a:latin typeface="HP001 4 hàng" pitchFamily="34" charset="0"/>
              </a:rPr>
              <a:t>Các bác nông dân đang chăm chỉ làm v</a:t>
            </a:r>
            <a:r>
              <a:rPr lang="el-GR" sz="3500" b="1" dirty="0" smtClean="0">
                <a:solidFill>
                  <a:srgbClr val="7030A0"/>
                </a:solidFill>
                <a:latin typeface="HP001 4 hàng" pitchFamily="34" charset="0"/>
              </a:rPr>
              <a:t>΅</a:t>
            </a:r>
            <a:r>
              <a:rPr lang="en-US" sz="3500" b="1" dirty="0" err="1" smtClean="0">
                <a:solidFill>
                  <a:srgbClr val="7030A0"/>
                </a:solidFill>
                <a:latin typeface="HP001 4 hàng" pitchFamily="34" charset="0"/>
              </a:rPr>
              <a:t>Ɗc</a:t>
            </a:r>
            <a:r>
              <a:rPr lang="en-US" sz="3500" b="1" dirty="0" smtClean="0">
                <a:solidFill>
                  <a:srgbClr val="7030A0"/>
                </a:solidFill>
                <a:latin typeface="HP001 4 hàng" pitchFamily="34" charset="0"/>
              </a:rPr>
              <a:t>.</a:t>
            </a:r>
            <a:endParaRPr lang="en-US" sz="3500" b="1" dirty="0">
              <a:solidFill>
                <a:srgbClr val="7030A0"/>
              </a:solidFill>
              <a:latin typeface="HP001 4 hàng" pitchFamily="34" charset="0"/>
            </a:endParaRPr>
          </a:p>
        </p:txBody>
      </p:sp>
    </p:spTree>
    <p:extLst>
      <p:ext uri="{BB962C8B-B14F-4D97-AF65-F5344CB8AC3E}">
        <p14:creationId xmlns:p14="http://schemas.microsoft.com/office/powerpoint/2010/main" val="37977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5E-6 2.22222E-6 L 0.05563 0.18555 " pathEditMode="relative" rAng="0" ptsTypes="AA">
                                      <p:cBhvr>
                                        <p:cTn id="27" dur="2000" fill="hold"/>
                                        <p:tgtEl>
                                          <p:spTgt spid="8"/>
                                        </p:tgtEl>
                                        <p:attrNameLst>
                                          <p:attrName>ppt_x</p:attrName>
                                          <p:attrName>ppt_y</p:attrName>
                                        </p:attrNameLst>
                                      </p:cBhvr>
                                      <p:rCtr x="2781" y="9278"/>
                                    </p:animMotion>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1.25E-6 2.22222E-6 L 0.23953 0.31889 " pathEditMode="relative" rAng="0" ptsTypes="AA">
                                      <p:cBhvr>
                                        <p:cTn id="41" dur="2000" fill="hold"/>
                                        <p:tgtEl>
                                          <p:spTgt spid="10"/>
                                        </p:tgtEl>
                                        <p:attrNameLst>
                                          <p:attrName>ppt_x</p:attrName>
                                          <p:attrName>ppt_y</p:attrName>
                                        </p:attrNameLst>
                                      </p:cBhvr>
                                      <p:rCtr x="11969" y="15944"/>
                                    </p:animMotion>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9379" y="84037"/>
            <a:ext cx="609600" cy="457200"/>
          </a:xfrm>
          <a:prstGeom prst="ellipse">
            <a:avLst/>
          </a:prstGeom>
          <a:solidFill>
            <a:srgbClr val="EB2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635220" y="79584"/>
            <a:ext cx="10859289" cy="461653"/>
          </a:xfrm>
          <a:prstGeom prst="rect">
            <a:avLst/>
          </a:prstGeom>
          <a:noFill/>
        </p:spPr>
        <p:txBody>
          <a:bodyPr wrap="square" lIns="91428" tIns="45714" rIns="91428" bIns="45714" rtlCol="0">
            <a:spAutoFit/>
          </a:bodyPr>
          <a:lstStyle/>
          <a:p>
            <a:pPr algn="just"/>
            <a:r>
              <a:rPr lang="en-US" sz="2400" b="1" dirty="0">
                <a:latin typeface="Arial-Rounded" pitchFamily="34" charset="0"/>
                <a:ea typeface="Arial-Rounded" pitchFamily="34" charset="0"/>
                <a:cs typeface="Arial-Rounded" pitchFamily="34" charset="0"/>
              </a:rPr>
              <a:t>Quan sát tranh và </a:t>
            </a:r>
            <a:r>
              <a:rPr lang="en-US" sz="2400" b="1" dirty="0" smtClean="0">
                <a:latin typeface="Arial-Rounded" pitchFamily="34" charset="0"/>
                <a:ea typeface="Arial-Rounded" pitchFamily="34" charset="0"/>
                <a:cs typeface="Arial-Rounded" pitchFamily="34" charset="0"/>
              </a:rPr>
              <a:t>kể lại câu chuyện </a:t>
            </a:r>
            <a:r>
              <a:rPr lang="en-US" sz="2400" b="1" i="1" dirty="0" smtClean="0">
                <a:latin typeface="Arial-Rounded" pitchFamily="34" charset="0"/>
                <a:ea typeface="Arial-Rounded" pitchFamily="34" charset="0"/>
                <a:cs typeface="Arial-Rounded" pitchFamily="34" charset="0"/>
              </a:rPr>
              <a:t>Chú bé chăn cừu.</a:t>
            </a:r>
            <a:endParaRPr lang="en-US" sz="2400" b="1" i="1" dirty="0">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513" r="51587" b="52580"/>
          <a:stretch/>
        </p:blipFill>
        <p:spPr>
          <a:xfrm>
            <a:off x="508000" y="541237"/>
            <a:ext cx="4724400" cy="1686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587" b="53036"/>
          <a:stretch/>
        </p:blipFill>
        <p:spPr>
          <a:xfrm>
            <a:off x="5743937" y="534485"/>
            <a:ext cx="4212863" cy="1660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468" t="53036" r="51586"/>
          <a:stretch/>
        </p:blipFill>
        <p:spPr>
          <a:xfrm>
            <a:off x="507999" y="2914969"/>
            <a:ext cx="4876801" cy="2052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1587" t="53036"/>
          <a:stretch/>
        </p:blipFill>
        <p:spPr>
          <a:xfrm>
            <a:off x="5765800" y="2914969"/>
            <a:ext cx="4191000" cy="2064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889000" y="2324106"/>
            <a:ext cx="3657600" cy="523208"/>
          </a:xfrm>
          <a:prstGeom prst="rect">
            <a:avLst/>
          </a:prstGeom>
          <a:noFill/>
        </p:spPr>
        <p:txBody>
          <a:bodyPr wrap="square" lIns="91428" tIns="45714" rIns="91428" bIns="45714" rtlCol="0">
            <a:spAutoFit/>
          </a:bodyPr>
          <a:lstStyle/>
          <a:p>
            <a:pPr algn="just"/>
            <a:r>
              <a:rPr lang="en-US" sz="2800" b="1" dirty="0" smtClean="0">
                <a:latin typeface="Arial-Rounded" pitchFamily="34" charset="0"/>
                <a:ea typeface="Arial-Rounded" pitchFamily="34" charset="0"/>
                <a:cs typeface="Arial-Rounded" pitchFamily="34" charset="0"/>
              </a:rPr>
              <a:t>Có một chú bé….. </a:t>
            </a:r>
            <a:endParaRPr lang="en-US" sz="2800" b="1" i="1" dirty="0">
              <a:latin typeface="Arial-Rounded" pitchFamily="34" charset="0"/>
              <a:ea typeface="Arial-Rounded" pitchFamily="34" charset="0"/>
              <a:cs typeface="Arial-Rounded" pitchFamily="34" charset="0"/>
            </a:endParaRPr>
          </a:p>
        </p:txBody>
      </p:sp>
      <p:sp>
        <p:nvSpPr>
          <p:cNvPr id="13" name="TextBox 12"/>
          <p:cNvSpPr txBox="1"/>
          <p:nvPr/>
        </p:nvSpPr>
        <p:spPr>
          <a:xfrm>
            <a:off x="5842000" y="2228173"/>
            <a:ext cx="3962400" cy="523208"/>
          </a:xfrm>
          <a:prstGeom prst="rect">
            <a:avLst/>
          </a:prstGeom>
          <a:noFill/>
        </p:spPr>
        <p:txBody>
          <a:bodyPr wrap="square" lIns="91428" tIns="45714" rIns="91428" bIns="45714" rtlCol="0">
            <a:spAutoFit/>
          </a:bodyPr>
          <a:lstStyle/>
          <a:p>
            <a:pPr algn="just"/>
            <a:r>
              <a:rPr lang="en-US" sz="2800" b="1" dirty="0" smtClean="0">
                <a:latin typeface="Arial-Rounded" pitchFamily="34" charset="0"/>
                <a:ea typeface="Arial-Rounded" pitchFamily="34" charset="0"/>
                <a:cs typeface="Arial-Rounded" pitchFamily="34" charset="0"/>
              </a:rPr>
              <a:t>Nghe tiếng kêu cứu….. </a:t>
            </a:r>
            <a:endParaRPr lang="en-US" sz="2800" b="1" i="1" dirty="0">
              <a:latin typeface="Arial-Rounded" pitchFamily="34" charset="0"/>
              <a:ea typeface="Arial-Rounded" pitchFamily="34" charset="0"/>
              <a:cs typeface="Arial-Rounded" pitchFamily="34" charset="0"/>
            </a:endParaRPr>
          </a:p>
        </p:txBody>
      </p:sp>
      <p:sp>
        <p:nvSpPr>
          <p:cNvPr id="14" name="TextBox 13"/>
          <p:cNvSpPr txBox="1"/>
          <p:nvPr/>
        </p:nvSpPr>
        <p:spPr>
          <a:xfrm>
            <a:off x="1041400" y="5051176"/>
            <a:ext cx="2771595" cy="523208"/>
          </a:xfrm>
          <a:prstGeom prst="rect">
            <a:avLst/>
          </a:prstGeom>
          <a:noFill/>
        </p:spPr>
        <p:txBody>
          <a:bodyPr wrap="square" lIns="91428" tIns="45714" rIns="91428" bIns="45714" rtlCol="0">
            <a:spAutoFit/>
          </a:bodyPr>
          <a:lstStyle/>
          <a:p>
            <a:pPr algn="just"/>
            <a:r>
              <a:rPr lang="en-US" sz="2800" b="1" dirty="0" smtClean="0">
                <a:latin typeface="Arial-Rounded" pitchFamily="34" charset="0"/>
                <a:ea typeface="Arial-Rounded" pitchFamily="34" charset="0"/>
                <a:cs typeface="Arial-Rounded" pitchFamily="34" charset="0"/>
              </a:rPr>
              <a:t>Rồi một hôm….. </a:t>
            </a:r>
            <a:endParaRPr lang="en-US" sz="2800" b="1" i="1" dirty="0">
              <a:latin typeface="Arial-Rounded" pitchFamily="34" charset="0"/>
              <a:ea typeface="Arial-Rounded" pitchFamily="34" charset="0"/>
              <a:cs typeface="Arial-Rounded" pitchFamily="34" charset="0"/>
            </a:endParaRPr>
          </a:p>
        </p:txBody>
      </p:sp>
      <p:sp>
        <p:nvSpPr>
          <p:cNvPr id="15" name="TextBox 14"/>
          <p:cNvSpPr txBox="1"/>
          <p:nvPr/>
        </p:nvSpPr>
        <p:spPr>
          <a:xfrm>
            <a:off x="5851324" y="4981730"/>
            <a:ext cx="2771595" cy="523208"/>
          </a:xfrm>
          <a:prstGeom prst="rect">
            <a:avLst/>
          </a:prstGeom>
          <a:noFill/>
        </p:spPr>
        <p:txBody>
          <a:bodyPr wrap="square" lIns="91428" tIns="45714" rIns="91428" bIns="45714" rtlCol="0">
            <a:spAutoFit/>
          </a:bodyPr>
          <a:lstStyle/>
          <a:p>
            <a:pPr algn="just"/>
            <a:r>
              <a:rPr lang="en-US" sz="2800" b="1" dirty="0" smtClean="0">
                <a:latin typeface="Arial-Rounded" pitchFamily="34" charset="0"/>
                <a:ea typeface="Arial-Rounded" pitchFamily="34" charset="0"/>
                <a:cs typeface="Arial-Rounded" pitchFamily="34" charset="0"/>
              </a:rPr>
              <a:t>Thế là….. </a:t>
            </a:r>
            <a:endParaRPr lang="en-US" sz="2800" b="1" i="1" dirty="0">
              <a:latin typeface="Arial-Rounded" pitchFamily="34" charset="0"/>
              <a:ea typeface="Arial-Rounded" pitchFamily="34" charset="0"/>
              <a:cs typeface="Arial-Rounded" pitchFamily="34" charset="0"/>
            </a:endParaRPr>
          </a:p>
        </p:txBody>
      </p:sp>
      <p:pic>
        <p:nvPicPr>
          <p:cNvPr id="16" name="Hành trang s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6501" y="5610"/>
            <a:ext cx="609600" cy="609600"/>
          </a:xfrm>
          <a:prstGeom prst="rect">
            <a:avLst/>
          </a:prstGeom>
        </p:spPr>
      </p:pic>
    </p:spTree>
    <p:extLst>
      <p:ext uri="{BB962C8B-B14F-4D97-AF65-F5344CB8AC3E}">
        <p14:creationId xmlns:p14="http://schemas.microsoft.com/office/powerpoint/2010/main" val="32387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1" presetClass="mediacall" presetSubtype="0" fill="hold" nodeType="withEffect">
                                  <p:stCondLst>
                                    <p:cond delay="0"/>
                                  </p:stCondLst>
                                  <p:childTnLst>
                                    <p:cmd type="call" cmd="playFrom(0.0)">
                                      <p:cBhvr>
                                        <p:cTn id="58"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ú bé chăn cừu - Tiếng Việt 1, tập 2 -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160000" cy="5715000"/>
          </a:xfrm>
          <a:prstGeom prst="rect">
            <a:avLst/>
          </a:prstGeom>
        </p:spPr>
      </p:pic>
    </p:spTree>
    <p:extLst>
      <p:ext uri="{BB962C8B-B14F-4D97-AF65-F5344CB8AC3E}">
        <p14:creationId xmlns:p14="http://schemas.microsoft.com/office/powerpoint/2010/main" val="248788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r="-1000" b="37000"/>
          </a:stretch>
        </a:blipFill>
        <a:effectLst/>
      </p:bgPr>
    </p:bg>
    <p:spTree>
      <p:nvGrpSpPr>
        <p:cNvPr id="1" name=""/>
        <p:cNvGrpSpPr/>
        <p:nvPr/>
      </p:nvGrpSpPr>
      <p:grpSpPr>
        <a:xfrm>
          <a:off x="0" y="0"/>
          <a:ext cx="0" cy="0"/>
          <a:chOff x="0" y="0"/>
          <a:chExt cx="0" cy="0"/>
        </a:xfrm>
      </p:grpSpPr>
      <p:sp>
        <p:nvSpPr>
          <p:cNvPr id="4" name="Oval 3"/>
          <p:cNvSpPr/>
          <p:nvPr/>
        </p:nvSpPr>
        <p:spPr>
          <a:xfrm>
            <a:off x="174915" y="167667"/>
            <a:ext cx="609600" cy="609600"/>
          </a:xfrm>
          <a:prstGeom prst="ellipse">
            <a:avLst/>
          </a:prstGeom>
          <a:solidFill>
            <a:srgbClr val="EB2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
        <p:nvSpPr>
          <p:cNvPr id="5" name="TextBox 4"/>
          <p:cNvSpPr txBox="1"/>
          <p:nvPr/>
        </p:nvSpPr>
        <p:spPr>
          <a:xfrm>
            <a:off x="1066800" y="141370"/>
            <a:ext cx="2379518" cy="707874"/>
          </a:xfrm>
          <a:prstGeom prst="rect">
            <a:avLst/>
          </a:prstGeom>
          <a:no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Nghe viết</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6451600" y="1714500"/>
            <a:ext cx="3708399" cy="4000500"/>
          </a:xfrm>
          <a:prstGeom prst="rect">
            <a:avLst/>
          </a:prstGeom>
        </p:spPr>
      </p:pic>
      <p:sp>
        <p:nvSpPr>
          <p:cNvPr id="10" name="TextBox 9"/>
          <p:cNvSpPr txBox="1"/>
          <p:nvPr/>
        </p:nvSpPr>
        <p:spPr>
          <a:xfrm>
            <a:off x="784515" y="1598755"/>
            <a:ext cx="8791285" cy="1384982"/>
          </a:xfrm>
          <a:prstGeom prst="rect">
            <a:avLst/>
          </a:prstGeom>
          <a:noFill/>
        </p:spPr>
        <p:txBody>
          <a:bodyPr wrap="square" lIns="91428" tIns="45714" rIns="91428" bIns="45714" rtlCol="0">
            <a:spAutoFit/>
          </a:bodyPr>
          <a:lstStyle/>
          <a:p>
            <a:pPr algn="just"/>
            <a:r>
              <a:rPr lang="en-US" sz="2400" dirty="0">
                <a:latin typeface="Arial-Rounded" pitchFamily="34" charset="0"/>
                <a:ea typeface="Arial-Rounded" pitchFamily="34" charset="0"/>
                <a:cs typeface="Arial-Rounded" pitchFamily="34" charset="0"/>
              </a:rPr>
              <a:t>       </a:t>
            </a:r>
            <a:r>
              <a:rPr lang="en-US" sz="2800" dirty="0" smtClean="0">
                <a:latin typeface="Arial-Rounded" pitchFamily="34" charset="0"/>
                <a:ea typeface="Arial-Rounded" pitchFamily="34" charset="0"/>
                <a:cs typeface="Arial-Rounded" pitchFamily="34" charset="0"/>
              </a:rPr>
              <a:t>Một hôm, sói đến thật. Chú bé hốt hoảng xin cứu giúp.</a:t>
            </a:r>
          </a:p>
          <a:p>
            <a:pPr algn="just"/>
            <a:r>
              <a:rPr lang="en-US" sz="2800" dirty="0" smtClean="0">
                <a:latin typeface="Arial-Rounded" pitchFamily="34" charset="0"/>
                <a:ea typeface="Arial-Rounded" pitchFamily="34" charset="0"/>
                <a:cs typeface="Arial-Rounded" pitchFamily="34" charset="0"/>
              </a:rPr>
              <a:t>Các bác nông dân nghĩ là chú nói dối, nên vẫn thản nhiên </a:t>
            </a:r>
          </a:p>
          <a:p>
            <a:pPr algn="just"/>
            <a:r>
              <a:rPr lang="en-US" sz="2800" dirty="0">
                <a:latin typeface="Arial-Rounded" pitchFamily="34" charset="0"/>
                <a:ea typeface="Arial-Rounded" pitchFamily="34" charset="0"/>
                <a:cs typeface="Arial-Rounded" pitchFamily="34" charset="0"/>
              </a:rPr>
              <a:t>l</a:t>
            </a:r>
            <a:r>
              <a:rPr lang="en-US" sz="2800" dirty="0" smtClean="0">
                <a:latin typeface="Arial-Rounded" pitchFamily="34" charset="0"/>
                <a:ea typeface="Arial-Rounded" pitchFamily="34" charset="0"/>
                <a:cs typeface="Arial-Rounded" pitchFamily="34" charset="0"/>
              </a:rPr>
              <a:t>àm việc.</a:t>
            </a:r>
            <a:endParaRPr lang="en-US" sz="2800" dirty="0">
              <a:latin typeface="Arial-Rounded" pitchFamily="34" charset="0"/>
              <a:ea typeface="Arial-Rounded" pitchFamily="34" charset="0"/>
              <a:cs typeface="Arial-Rounded" pitchFamily="34" charset="0"/>
            </a:endParaRPr>
          </a:p>
        </p:txBody>
      </p:sp>
      <p:sp>
        <p:nvSpPr>
          <p:cNvPr id="11" name="TextBox 10"/>
          <p:cNvSpPr txBox="1"/>
          <p:nvPr/>
        </p:nvSpPr>
        <p:spPr>
          <a:xfrm>
            <a:off x="5467" y="4229100"/>
            <a:ext cx="5455534"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Khi viết chữ đầu dòng, ta lưu ý gì?</a:t>
            </a:r>
          </a:p>
        </p:txBody>
      </p:sp>
      <p:sp>
        <p:nvSpPr>
          <p:cNvPr id="12" name="Right Arrow 11"/>
          <p:cNvSpPr/>
          <p:nvPr/>
        </p:nvSpPr>
        <p:spPr>
          <a:xfrm>
            <a:off x="889000" y="1790700"/>
            <a:ext cx="465859"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67" y="4226689"/>
            <a:ext cx="5565486"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Những chữ nào viết hoa? Vì sao?</a:t>
            </a:r>
          </a:p>
        </p:txBody>
      </p:sp>
      <p:sp>
        <p:nvSpPr>
          <p:cNvPr id="14" name="Minus 13"/>
          <p:cNvSpPr/>
          <p:nvPr/>
        </p:nvSpPr>
        <p:spPr>
          <a:xfrm>
            <a:off x="1321069" y="1943100"/>
            <a:ext cx="419926" cy="127793"/>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Minus 14"/>
          <p:cNvSpPr/>
          <p:nvPr/>
        </p:nvSpPr>
        <p:spPr>
          <a:xfrm>
            <a:off x="834080" y="2341662"/>
            <a:ext cx="315441" cy="19719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TextBox 15"/>
          <p:cNvSpPr txBox="1"/>
          <p:nvPr/>
        </p:nvSpPr>
        <p:spPr>
          <a:xfrm>
            <a:off x="30145" y="4226689"/>
            <a:ext cx="5516130"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Kết thúc câu có dấu gì?</a:t>
            </a:r>
          </a:p>
        </p:txBody>
      </p:sp>
      <p:sp>
        <p:nvSpPr>
          <p:cNvPr id="17" name="Minus 16"/>
          <p:cNvSpPr/>
          <p:nvPr/>
        </p:nvSpPr>
        <p:spPr>
          <a:xfrm>
            <a:off x="4775200" y="1935522"/>
            <a:ext cx="315441" cy="197190"/>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Oval 17"/>
          <p:cNvSpPr/>
          <p:nvPr/>
        </p:nvSpPr>
        <p:spPr>
          <a:xfrm>
            <a:off x="4660899" y="1799568"/>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433205" y="175259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42258" y="25831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881" y="4226689"/>
            <a:ext cx="5558976" cy="523208"/>
          </a:xfrm>
          <a:prstGeom prst="rect">
            <a:avLst/>
          </a:prstGeom>
          <a:solidFill>
            <a:schemeClr val="bg1"/>
          </a:solidFill>
        </p:spPr>
        <p:txBody>
          <a:bodyPr wrap="square" lIns="91428" tIns="45714" rIns="91428" bIns="45714" rtlCol="0">
            <a:spAutoFit/>
          </a:bodyPr>
          <a:lstStyle/>
          <a:p>
            <a:pPr algn="ctr"/>
            <a:r>
              <a:rPr lang="en-US" sz="2800" b="1" dirty="0">
                <a:latin typeface="Arial-Rounded" pitchFamily="34" charset="0"/>
                <a:ea typeface="Arial-Rounded" pitchFamily="34" charset="0"/>
                <a:cs typeface="Arial-Rounded" pitchFamily="34" charset="0"/>
              </a:rPr>
              <a:t>Em hãy tìm từ dễ viết lẫn trong bài.</a:t>
            </a:r>
          </a:p>
        </p:txBody>
      </p:sp>
      <p:sp>
        <p:nvSpPr>
          <p:cNvPr id="22" name="Minus 21"/>
          <p:cNvSpPr/>
          <p:nvPr/>
        </p:nvSpPr>
        <p:spPr>
          <a:xfrm>
            <a:off x="7594600" y="2402156"/>
            <a:ext cx="2209800" cy="76201"/>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Minus 22"/>
          <p:cNvSpPr/>
          <p:nvPr/>
        </p:nvSpPr>
        <p:spPr>
          <a:xfrm>
            <a:off x="5652303" y="1979100"/>
            <a:ext cx="2042801" cy="153612"/>
          </a:xfrm>
          <a:prstGeom prst="mathMinus">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88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32" presetClass="emph" presetSubtype="0" fill="hold" grpId="0" nodeType="afterEffect">
                                  <p:stCondLst>
                                    <p:cond delay="0"/>
                                  </p:stCondLst>
                                  <p:childTnLst>
                                    <p:animRot by="120000">
                                      <p:cBhvr>
                                        <p:cTn id="22" dur="300" fill="hold">
                                          <p:stCondLst>
                                            <p:cond delay="0"/>
                                          </p:stCondLst>
                                        </p:cTn>
                                        <p:tgtEl>
                                          <p:spTgt spid="12"/>
                                        </p:tgtEl>
                                        <p:attrNameLst>
                                          <p:attrName>r</p:attrName>
                                        </p:attrNameLst>
                                      </p:cBhvr>
                                    </p:animRot>
                                    <p:animRot by="-240000">
                                      <p:cBhvr>
                                        <p:cTn id="23" dur="600" fill="hold">
                                          <p:stCondLst>
                                            <p:cond delay="600"/>
                                          </p:stCondLst>
                                        </p:cTn>
                                        <p:tgtEl>
                                          <p:spTgt spid="12"/>
                                        </p:tgtEl>
                                        <p:attrNameLst>
                                          <p:attrName>r</p:attrName>
                                        </p:attrNameLst>
                                      </p:cBhvr>
                                    </p:animRot>
                                    <p:animRot by="240000">
                                      <p:cBhvr>
                                        <p:cTn id="24" dur="600" fill="hold">
                                          <p:stCondLst>
                                            <p:cond delay="1200"/>
                                          </p:stCondLst>
                                        </p:cTn>
                                        <p:tgtEl>
                                          <p:spTgt spid="12"/>
                                        </p:tgtEl>
                                        <p:attrNameLst>
                                          <p:attrName>r</p:attrName>
                                        </p:attrNameLst>
                                      </p:cBhvr>
                                    </p:animRot>
                                    <p:animRot by="-240000">
                                      <p:cBhvr>
                                        <p:cTn id="25" dur="600" fill="hold">
                                          <p:stCondLst>
                                            <p:cond delay="1800"/>
                                          </p:stCondLst>
                                        </p:cTn>
                                        <p:tgtEl>
                                          <p:spTgt spid="12"/>
                                        </p:tgtEl>
                                        <p:attrNameLst>
                                          <p:attrName>r</p:attrName>
                                        </p:attrNameLst>
                                      </p:cBhvr>
                                    </p:animRot>
                                    <p:animRot by="120000">
                                      <p:cBhvr>
                                        <p:cTn id="26" dur="600" fill="hold">
                                          <p:stCondLst>
                                            <p:cond delay="2400"/>
                                          </p:stCondLst>
                                        </p:cTn>
                                        <p:tgtEl>
                                          <p:spTgt spid="12"/>
                                        </p:tgtEl>
                                        <p:attrNameLst>
                                          <p:attrName>r</p:attrName>
                                        </p:attrNameLst>
                                      </p:cBhvr>
                                    </p:animRot>
                                  </p:childTnLst>
                                </p:cTn>
                              </p:par>
                            </p:childTnLst>
                          </p:cTn>
                        </p:par>
                        <p:par>
                          <p:cTn id="27" fill="hold">
                            <p:stCondLst>
                              <p:cond delay="3500"/>
                            </p:stCondLst>
                            <p:childTnLst>
                              <p:par>
                                <p:cTn id="28" presetID="10" presetClass="exit" presetSubtype="0" fill="hold" grpId="2" nodeType="after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8" presetClass="emph" presetSubtype="0" fill="hold" grpId="1" nodeType="withEffect">
                                  <p:stCondLst>
                                    <p:cond delay="0"/>
                                  </p:stCondLst>
                                  <p:childTnLst>
                                    <p:animRot by="21600000">
                                      <p:cBhvr>
                                        <p:cTn id="61" dur="2500" fill="hold"/>
                                        <p:tgtEl>
                                          <p:spTgt spid="18"/>
                                        </p:tgtEl>
                                        <p:attrNameLst>
                                          <p:attrName>r</p:attrName>
                                        </p:attrNameLst>
                                      </p:cBhvr>
                                    </p:animRo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8" presetClass="emph" presetSubtype="0" fill="hold" grpId="1" nodeType="withEffect">
                                  <p:stCondLst>
                                    <p:cond delay="0"/>
                                  </p:stCondLst>
                                  <p:childTnLst>
                                    <p:animRot by="21600000">
                                      <p:cBhvr>
                                        <p:cTn id="66" dur="2500" fill="hold"/>
                                        <p:tgtEl>
                                          <p:spTgt spid="19"/>
                                        </p:tgtEl>
                                        <p:attrNameLst>
                                          <p:attrName>r</p:attrName>
                                        </p:attrNameLst>
                                      </p:cBhvr>
                                    </p:animRo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8" presetClass="emph" presetSubtype="0" fill="hold" grpId="1" nodeType="withEffect">
                                  <p:stCondLst>
                                    <p:cond delay="0"/>
                                  </p:stCondLst>
                                  <p:childTnLst>
                                    <p:animRot by="21600000">
                                      <p:cBhvr>
                                        <p:cTn id="71" dur="2500" fill="hold"/>
                                        <p:tgtEl>
                                          <p:spTgt spid="20"/>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barn(inVertical)">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2" grpId="1" animBg="1"/>
      <p:bldP spid="12" grpId="2" animBg="1"/>
      <p:bldP spid="13" grpId="0" animBg="1"/>
      <p:bldP spid="14" grpId="0" animBg="1"/>
      <p:bldP spid="15" grpId="0" animBg="1"/>
      <p:bldP spid="16" grpId="0" animBg="1"/>
      <p:bldP spid="17" grpId="0" animBg="1"/>
      <p:bldP spid="18" grpId="0" animBg="1"/>
      <p:bldP spid="18" grpId="1" animBg="1"/>
      <p:bldP spid="19" grpId="0" animBg="1"/>
      <p:bldP spid="19" grpId="1" animBg="1"/>
      <p:bldP spid="20" grpId="0" animBg="1"/>
      <p:bldP spid="20" grpId="1"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
          <a:stretch/>
        </p:blipFill>
        <p:spPr bwMode="auto">
          <a:xfrm>
            <a:off x="0" y="1352550"/>
            <a:ext cx="10159999"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8000" y="1852517"/>
            <a:ext cx="10413999"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smtClean="0">
                <a:solidFill>
                  <a:srgbClr val="7030A0"/>
                </a:solidFill>
                <a:latin typeface="HP001 4 hàng" pitchFamily="34" charset="0"/>
              </a:rPr>
              <a:t>MŎ hôm, </a:t>
            </a:r>
            <a:r>
              <a:rPr lang="en-US" sz="3600" b="1" dirty="0" err="1" smtClean="0">
                <a:solidFill>
                  <a:srgbClr val="7030A0"/>
                </a:solidFill>
                <a:latin typeface="HP001 4 hàng" pitchFamily="34" charset="0"/>
              </a:rPr>
              <a:t>sĀ</a:t>
            </a:r>
            <a:r>
              <a:rPr lang="en-US" sz="3600" b="1" dirty="0" smtClean="0">
                <a:solidFill>
                  <a:srgbClr val="7030A0"/>
                </a:solidFill>
                <a:latin typeface="HP001 4 hàng" pitchFamily="34" charset="0"/>
              </a:rPr>
              <a:t> đến thật. Chú </a:t>
            </a:r>
            <a:r>
              <a:rPr lang="en-US" sz="3600" b="1" dirty="0" err="1" smtClean="0">
                <a:solidFill>
                  <a:srgbClr val="7030A0"/>
                </a:solidFill>
                <a:latin typeface="HP001 4 hàng" pitchFamily="34" charset="0"/>
              </a:rPr>
              <a:t>bď</a:t>
            </a:r>
            <a:r>
              <a:rPr lang="en-US" sz="3600" b="1" dirty="0" smtClean="0">
                <a:solidFill>
                  <a:srgbClr val="7030A0"/>
                </a:solidFill>
                <a:latin typeface="HP001 4 hàng" pitchFamily="34" charset="0"/>
              </a:rPr>
              <a:t> </a:t>
            </a:r>
            <a:r>
              <a:rPr lang="en-US" sz="3600" b="1" dirty="0" err="1" smtClean="0">
                <a:solidFill>
                  <a:srgbClr val="7030A0"/>
                </a:solidFill>
                <a:latin typeface="HP001 4 hàng" pitchFamily="34" charset="0"/>
              </a:rPr>
              <a:t>h♪ng</a:t>
            </a:r>
            <a:r>
              <a:rPr lang="en-US" sz="3600" b="1" dirty="0" smtClean="0">
                <a:solidFill>
                  <a:srgbClr val="7030A0"/>
                </a:solidFill>
                <a:latin typeface="HP001 4 hàng" pitchFamily="34" charset="0"/>
              </a:rPr>
              <a:t> </a:t>
            </a:r>
            <a:r>
              <a:rPr lang="en-US" sz="3600" b="1" dirty="0" err="1" smtClean="0">
                <a:solidFill>
                  <a:srgbClr val="7030A0"/>
                </a:solidFill>
                <a:latin typeface="HP001 4 hàng" pitchFamily="34" charset="0"/>
              </a:rPr>
              <a:t>hō</a:t>
            </a:r>
            <a:r>
              <a:rPr lang="en-US" sz="3600" b="1" dirty="0" smtClean="0">
                <a:solidFill>
                  <a:srgbClr val="7030A0"/>
                </a:solidFill>
                <a:latin typeface="HP001 4 hàng" pitchFamily="34" charset="0"/>
              </a:rPr>
              <a:t> xin</a:t>
            </a:r>
            <a:endParaRPr lang="en-US" sz="3600" b="1" dirty="0">
              <a:solidFill>
                <a:srgbClr val="7030A0"/>
              </a:solidFill>
              <a:latin typeface="HP001 4 hàng" pitchFamily="34" charset="0"/>
            </a:endParaRPr>
          </a:p>
        </p:txBody>
      </p:sp>
      <p:sp>
        <p:nvSpPr>
          <p:cNvPr id="6" name="Rectangle 5"/>
          <p:cNvSpPr/>
          <p:nvPr/>
        </p:nvSpPr>
        <p:spPr>
          <a:xfrm>
            <a:off x="-254000" y="2552700"/>
            <a:ext cx="10413999"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smtClean="0">
                <a:solidFill>
                  <a:srgbClr val="7030A0"/>
                </a:solidFill>
                <a:latin typeface="HP001 4 hàng" pitchFamily="34" charset="0"/>
              </a:rPr>
              <a:t>cứu giúp. Các bác nông dân nghĩ là chú </a:t>
            </a:r>
            <a:r>
              <a:rPr lang="en-US" sz="3600" b="1" dirty="0" err="1" smtClean="0">
                <a:solidFill>
                  <a:srgbClr val="7030A0"/>
                </a:solidFill>
                <a:latin typeface="HP001 4 hàng" pitchFamily="34" charset="0"/>
              </a:rPr>
              <a:t>nĀ</a:t>
            </a:r>
            <a:r>
              <a:rPr lang="en-US" sz="3600" b="1" dirty="0" smtClean="0">
                <a:solidFill>
                  <a:srgbClr val="7030A0"/>
                </a:solidFill>
                <a:latin typeface="HP001 4 hàng" pitchFamily="34" charset="0"/>
              </a:rPr>
              <a:t> </a:t>
            </a:r>
            <a:r>
              <a:rPr lang="en-US" sz="3600" b="1" dirty="0" err="1" smtClean="0">
                <a:solidFill>
                  <a:srgbClr val="7030A0"/>
                </a:solidFill>
                <a:latin typeface="HP001 4 hàng" pitchFamily="34" charset="0"/>
              </a:rPr>
              <a:t>dĒ</a:t>
            </a:r>
            <a:r>
              <a:rPr lang="en-US" sz="3600" b="1" dirty="0" smtClean="0">
                <a:solidFill>
                  <a:srgbClr val="7030A0"/>
                </a:solidFill>
                <a:latin typeface="HP001 4 hàng" pitchFamily="34" charset="0"/>
              </a:rPr>
              <a:t>,</a:t>
            </a:r>
            <a:endParaRPr lang="en-US" sz="3600" b="1" dirty="0">
              <a:solidFill>
                <a:srgbClr val="7030A0"/>
              </a:solidFill>
              <a:latin typeface="HP001 4 hàng" pitchFamily="34" charset="0"/>
            </a:endParaRPr>
          </a:p>
        </p:txBody>
      </p:sp>
      <p:sp>
        <p:nvSpPr>
          <p:cNvPr id="7" name="Rectangle 6"/>
          <p:cNvSpPr/>
          <p:nvPr/>
        </p:nvSpPr>
        <p:spPr>
          <a:xfrm>
            <a:off x="-101600" y="3249507"/>
            <a:ext cx="8596701" cy="646331"/>
          </a:xfrm>
          <a:prstGeom prst="rect">
            <a:avLst/>
          </a:prstGeom>
        </p:spPr>
        <p:txBody>
          <a:bodyPr wrap="square">
            <a:spAutoFit/>
          </a:bodyPr>
          <a:lstStyle/>
          <a:p>
            <a:pPr algn="just"/>
            <a:r>
              <a:rPr lang="vi-VN" sz="3600" b="1" dirty="0">
                <a:solidFill>
                  <a:srgbClr val="7030A0"/>
                </a:solidFill>
                <a:latin typeface="HP001 4 hàng" pitchFamily="34" charset="0"/>
              </a:rPr>
              <a:t> </a:t>
            </a:r>
            <a:r>
              <a:rPr lang="en-US" sz="3600" b="1" dirty="0" smtClean="0">
                <a:solidFill>
                  <a:srgbClr val="7030A0"/>
                </a:solidFill>
                <a:latin typeface="HP001 4 hàng" pitchFamily="34" charset="0"/>
              </a:rPr>
              <a:t>nên vẫn thản nhiên làm việc.</a:t>
            </a:r>
            <a:endParaRPr lang="en-US" sz="3600" b="1" dirty="0">
              <a:solidFill>
                <a:srgbClr val="7030A0"/>
              </a:solidFill>
              <a:latin typeface="HP001 4 hàng" pitchFamily="34" charset="0"/>
            </a:endParaRPr>
          </a:p>
        </p:txBody>
      </p:sp>
    </p:spTree>
    <p:extLst>
      <p:ext uri="{BB962C8B-B14F-4D97-AF65-F5344CB8AC3E}">
        <p14:creationId xmlns:p14="http://schemas.microsoft.com/office/powerpoint/2010/main" val="3268289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6332" y="34290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Rounded MT Bold" pitchFamily="34" charset="0"/>
                <a:cs typeface="Times New Roman" pitchFamily="18" charset="0"/>
              </a:rPr>
              <a:t>8</a:t>
            </a:r>
            <a:endParaRPr lang="en-US" sz="2800" b="1" dirty="0">
              <a:solidFill>
                <a:schemeClr val="bg1"/>
              </a:solidFill>
              <a:latin typeface="Arial Rounded MT Bold" pitchFamily="34" charset="0"/>
              <a:cs typeface="Times New Roman" pitchFamily="18" charset="0"/>
            </a:endParaRPr>
          </a:p>
        </p:txBody>
      </p:sp>
      <p:sp>
        <p:nvSpPr>
          <p:cNvPr id="6" name="TextBox 5"/>
          <p:cNvSpPr txBox="1"/>
          <p:nvPr/>
        </p:nvSpPr>
        <p:spPr>
          <a:xfrm>
            <a:off x="658150" y="342900"/>
            <a:ext cx="8251825"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Chọn vần phù hợp thay cho ô vuông</a:t>
            </a:r>
            <a:endParaRPr lang="en-US" sz="3200" b="1" dirty="0">
              <a:latin typeface="Arial-Rounded" pitchFamily="34" charset="0"/>
              <a:ea typeface="Arial-Rounded" pitchFamily="34" charset="0"/>
              <a:cs typeface="Arial-Rounded" pitchFamily="34" charset="0"/>
            </a:endParaRPr>
          </a:p>
        </p:txBody>
      </p:sp>
      <p:sp>
        <p:nvSpPr>
          <p:cNvPr id="7" name="TextBox 6"/>
          <p:cNvSpPr txBox="1"/>
          <p:nvPr/>
        </p:nvSpPr>
        <p:spPr>
          <a:xfrm>
            <a:off x="0" y="1492771"/>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a. </a:t>
            </a:r>
            <a:r>
              <a:rPr lang="en-US" sz="3200" i="1" dirty="0" smtClean="0">
                <a:latin typeface="Arial-Rounded" pitchFamily="34" charset="0"/>
                <a:ea typeface="Arial-Rounded" pitchFamily="34" charset="0"/>
                <a:cs typeface="Arial-Rounded" pitchFamily="34" charset="0"/>
              </a:rPr>
              <a:t>ai</a:t>
            </a:r>
            <a:r>
              <a:rPr lang="en-US" sz="3200" dirty="0" smtClean="0">
                <a:latin typeface="Arial-Rounded" pitchFamily="34" charset="0"/>
                <a:ea typeface="Arial-Rounded" pitchFamily="34" charset="0"/>
                <a:cs typeface="Arial-Rounded" pitchFamily="34" charset="0"/>
              </a:rPr>
              <a:t> hay </a:t>
            </a:r>
            <a:r>
              <a:rPr lang="en-US" sz="3200" i="1" dirty="0" smtClean="0">
                <a:latin typeface="Arial-Rounded" pitchFamily="34" charset="0"/>
                <a:ea typeface="Arial-Rounded" pitchFamily="34" charset="0"/>
                <a:cs typeface="Arial-Rounded" pitchFamily="34" charset="0"/>
              </a:rPr>
              <a:t>ay?</a:t>
            </a:r>
            <a:endParaRPr lang="en-US" sz="3200" i="1" dirty="0">
              <a:latin typeface="Arial-Rounded" pitchFamily="34" charset="0"/>
              <a:ea typeface="Arial-Rounded" pitchFamily="34" charset="0"/>
              <a:cs typeface="Arial-Rounded" pitchFamily="34" charset="0"/>
            </a:endParaRPr>
          </a:p>
        </p:txBody>
      </p:sp>
      <p:sp>
        <p:nvSpPr>
          <p:cNvPr id="8" name="TextBox 7"/>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trò</a:t>
            </a:r>
            <a:endParaRPr lang="en-US" sz="3200" i="1" dirty="0">
              <a:latin typeface="Arial-Rounded" pitchFamily="34" charset="0"/>
              <a:ea typeface="Arial-Rounded" pitchFamily="34" charset="0"/>
              <a:cs typeface="Arial-Rounded" pitchFamily="34" charset="0"/>
            </a:endParaRPr>
          </a:p>
        </p:txBody>
      </p:sp>
      <p:sp>
        <p:nvSpPr>
          <p:cNvPr id="9" name="Rectangle 8"/>
          <p:cNvSpPr/>
          <p:nvPr/>
        </p:nvSpPr>
        <p:spPr>
          <a:xfrm>
            <a:off x="3470071" y="21807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32396" y="2023279"/>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11" name="TextBox 10"/>
          <p:cNvSpPr txBox="1"/>
          <p:nvPr/>
        </p:nvSpPr>
        <p:spPr>
          <a:xfrm>
            <a:off x="5183385" y="2005795"/>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học</a:t>
            </a:r>
            <a:endParaRPr lang="en-US" sz="3200" i="1" dirty="0">
              <a:latin typeface="Arial-Rounded" pitchFamily="34" charset="0"/>
              <a:ea typeface="Arial-Rounded" pitchFamily="34" charset="0"/>
              <a:cs typeface="Arial-Rounded" pitchFamily="34" charset="0"/>
            </a:endParaRPr>
          </a:p>
        </p:txBody>
      </p:sp>
      <p:grpSp>
        <p:nvGrpSpPr>
          <p:cNvPr id="12" name="Group 11"/>
          <p:cNvGrpSpPr/>
          <p:nvPr/>
        </p:nvGrpSpPr>
        <p:grpSpPr>
          <a:xfrm>
            <a:off x="5674920" y="2005794"/>
            <a:ext cx="3900880" cy="610265"/>
            <a:chOff x="6377617" y="1225661"/>
            <a:chExt cx="3900880" cy="610265"/>
          </a:xfrm>
        </p:grpSpPr>
        <p:sp>
          <p:nvSpPr>
            <p:cNvPr id="13" name="TextBox 12"/>
            <p:cNvSpPr txBox="1"/>
            <p:nvPr/>
          </p:nvSpPr>
          <p:spPr>
            <a:xfrm>
              <a:off x="8221097" y="1225661"/>
              <a:ext cx="20574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c</a:t>
              </a:r>
              <a:r>
                <a:rPr lang="en-US" sz="3200" dirty="0" err="1" smtClean="0">
                  <a:latin typeface="Arial-Rounded" pitchFamily="34" charset="0"/>
                  <a:ea typeface="Arial-Rounded" pitchFamily="34" charset="0"/>
                  <a:cs typeface="Arial-Rounded" pitchFamily="34" charset="0"/>
                </a:rPr>
                <a:t>h</a:t>
              </a:r>
              <a:r>
                <a:rPr lang="en-US" sz="3200" dirty="0" smtClean="0">
                  <a:latin typeface="Arial-Rounded" pitchFamily="34" charset="0"/>
                  <a:ea typeface="Arial-Rounded" pitchFamily="34" charset="0"/>
                  <a:cs typeface="Arial-Rounded" pitchFamily="34" charset="0"/>
                </a:rPr>
                <a:t>    chốn</a:t>
              </a:r>
              <a:endParaRPr lang="en-US" sz="3200" i="1" dirty="0">
                <a:latin typeface="Arial-Rounded" pitchFamily="34" charset="0"/>
                <a:ea typeface="Arial-Rounded" pitchFamily="34" charset="0"/>
                <a:cs typeface="Arial-Rounded" pitchFamily="34" charset="0"/>
              </a:endParaRPr>
            </a:p>
          </p:txBody>
        </p:sp>
        <p:sp>
          <p:nvSpPr>
            <p:cNvPr id="14" name="TextBox 13"/>
            <p:cNvSpPr txBox="1"/>
            <p:nvPr/>
          </p:nvSpPr>
          <p:spPr>
            <a:xfrm>
              <a:off x="6377617" y="1251163"/>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5" name="Rectangle 14"/>
          <p:cNvSpPr/>
          <p:nvPr/>
        </p:nvSpPr>
        <p:spPr>
          <a:xfrm>
            <a:off x="5524969" y="21807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16671" y="217372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82868" y="2030149"/>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sp>
        <p:nvSpPr>
          <p:cNvPr id="18" name="TextBox 1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a:t>
            </a:r>
            <a:r>
              <a:rPr lang="en-US" sz="3200" i="1" dirty="0" err="1" smtClean="0">
                <a:latin typeface="Arial-Rounded" pitchFamily="34" charset="0"/>
                <a:ea typeface="Arial-Rounded" pitchFamily="34" charset="0"/>
                <a:cs typeface="Arial-Rounded" pitchFamily="34" charset="0"/>
              </a:rPr>
              <a:t>iêc</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iêt</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grpSp>
        <p:nvGrpSpPr>
          <p:cNvPr id="19" name="Group 18"/>
          <p:cNvGrpSpPr/>
          <p:nvPr/>
        </p:nvGrpSpPr>
        <p:grpSpPr>
          <a:xfrm>
            <a:off x="2909094" y="3924300"/>
            <a:ext cx="1981200" cy="707874"/>
            <a:chOff x="6781800" y="2038350"/>
            <a:chExt cx="1981200" cy="707874"/>
          </a:xfrm>
        </p:grpSpPr>
        <p:sp>
          <p:nvSpPr>
            <p:cNvPr id="20" name="TextBox 19"/>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v</a:t>
              </a:r>
              <a:r>
                <a:rPr lang="en-US" sz="3200" dirty="0" smtClean="0">
                  <a:latin typeface="Arial-Rounded" pitchFamily="34" charset="0"/>
                  <a:ea typeface="Arial-Rounded" pitchFamily="34" charset="0"/>
                  <a:cs typeface="Arial-Rounded" pitchFamily="34" charset="0"/>
                </a:rPr>
                <a:t>     làm</a:t>
              </a:r>
              <a:endParaRPr lang="en-US" sz="3200" i="1" dirty="0">
                <a:latin typeface="Arial-Rounded" pitchFamily="34" charset="0"/>
                <a:ea typeface="Arial-Rounded" pitchFamily="34" charset="0"/>
                <a:cs typeface="Arial-Rounded" pitchFamily="34" charset="0"/>
              </a:endParaRPr>
            </a:p>
          </p:txBody>
        </p:sp>
        <p:sp>
          <p:nvSpPr>
            <p:cNvPr id="21" name="TextBox 20"/>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2" name="Rectangle 21"/>
          <p:cNvSpPr/>
          <p:nvPr/>
        </p:nvSpPr>
        <p:spPr>
          <a:xfrm>
            <a:off x="3229836" y="412029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080000" y="3862744"/>
            <a:ext cx="2615875" cy="707874"/>
            <a:chOff x="6781800" y="1984789"/>
            <a:chExt cx="1981200" cy="707874"/>
          </a:xfrm>
        </p:grpSpPr>
        <p:sp>
          <p:nvSpPr>
            <p:cNvPr id="24" name="TextBox 23"/>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 tạm   b</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7745857" y="1984789"/>
              <a:ext cx="367505" cy="707874"/>
            </a:xfrm>
            <a:prstGeom prst="rect">
              <a:avLst/>
            </a:prstGeom>
            <a:noFill/>
          </p:spPr>
          <p:txBody>
            <a:bodyPr wrap="square" lIns="91428" tIns="45714" rIns="91428" bIns="45714" rtlCol="0">
              <a:spAutoFit/>
            </a:bodyPr>
            <a:lstStyle/>
            <a:p>
              <a:pPr algn="just"/>
              <a:r>
                <a:rPr lang="en-US" sz="4000" dirty="0" smtClean="0">
                  <a:latin typeface="Arial-Rounded" pitchFamily="34" charset="0"/>
                  <a:ea typeface="Arial-Rounded" pitchFamily="34" charset="0"/>
                  <a:cs typeface="Arial-Rounded" pitchFamily="34" charset="0"/>
                </a:rPr>
                <a:t>.</a:t>
              </a:r>
              <a:endParaRPr lang="en-US" sz="4000" i="1" dirty="0">
                <a:latin typeface="Arial-Rounded" pitchFamily="34" charset="0"/>
                <a:ea typeface="Arial-Rounded" pitchFamily="34" charset="0"/>
                <a:cs typeface="Arial-Rounded" pitchFamily="34" charset="0"/>
              </a:endParaRPr>
            </a:p>
          </p:txBody>
        </p:sp>
      </p:grpSp>
      <p:sp>
        <p:nvSpPr>
          <p:cNvPr id="26" name="Rectangle 25"/>
          <p:cNvSpPr/>
          <p:nvPr/>
        </p:nvSpPr>
        <p:spPr>
          <a:xfrm>
            <a:off x="6445557" y="4097509"/>
            <a:ext cx="299901" cy="238344"/>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661346" y="3846755"/>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r</a:t>
            </a:r>
            <a:r>
              <a:rPr lang="en-US" sz="3200" dirty="0" smtClean="0">
                <a:latin typeface="Arial-Rounded" pitchFamily="34" charset="0"/>
                <a:ea typeface="Arial-Rounded" pitchFamily="34" charset="0"/>
                <a:cs typeface="Arial-Rounded" pitchFamily="34" charset="0"/>
              </a:rPr>
              <a:t>ạp   x </a:t>
            </a:r>
            <a:endParaRPr lang="en-US" sz="3200" i="1" dirty="0">
              <a:latin typeface="Arial-Rounded" pitchFamily="34" charset="0"/>
              <a:ea typeface="Arial-Rounded" pitchFamily="34" charset="0"/>
              <a:cs typeface="Arial-Rounded" pitchFamily="34" charset="0"/>
            </a:endParaRPr>
          </a:p>
        </p:txBody>
      </p:sp>
      <p:sp>
        <p:nvSpPr>
          <p:cNvPr id="28" name="TextBox 27"/>
          <p:cNvSpPr txBox="1"/>
          <p:nvPr/>
        </p:nvSpPr>
        <p:spPr>
          <a:xfrm>
            <a:off x="8895025" y="3792153"/>
            <a:ext cx="367505" cy="523208"/>
          </a:xfrm>
          <a:prstGeom prst="rect">
            <a:avLst/>
          </a:prstGeom>
          <a:noFill/>
        </p:spPr>
        <p:txBody>
          <a:bodyPr wrap="square" lIns="91428" tIns="45714" rIns="91428" bIns="45714" rtlCol="0">
            <a:spAutoFit/>
          </a:bodyPr>
          <a:lstStyle/>
          <a:p>
            <a:pPr algn="just"/>
            <a:r>
              <a:rPr lang="en-US" sz="2800" dirty="0" smtClean="0">
                <a:latin typeface="Arial-Rounded" pitchFamily="34" charset="0"/>
                <a:ea typeface="Arial-Rounded" pitchFamily="34" charset="0"/>
                <a:cs typeface="Arial-Rounded" pitchFamily="34" charset="0"/>
              </a:rPr>
              <a:t>'</a:t>
            </a:r>
            <a:endParaRPr lang="en-US" sz="2800" i="1" dirty="0">
              <a:latin typeface="Arial-Rounded" pitchFamily="34" charset="0"/>
              <a:ea typeface="Arial-Rounded" pitchFamily="34" charset="0"/>
              <a:cs typeface="Arial-Rounded" pitchFamily="34" charset="0"/>
            </a:endParaRPr>
          </a:p>
        </p:txBody>
      </p:sp>
      <p:sp>
        <p:nvSpPr>
          <p:cNvPr id="29" name="Rectangle 28"/>
          <p:cNvSpPr/>
          <p:nvPr/>
        </p:nvSpPr>
        <p:spPr>
          <a:xfrm>
            <a:off x="8858571" y="4037529"/>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4767548" y="4368922"/>
            <a:ext cx="5369946" cy="1289856"/>
          </a:xfrm>
          <a:prstGeom prst="rect">
            <a:avLst/>
          </a:prstGeom>
        </p:spPr>
      </p:pic>
      <p:pic>
        <p:nvPicPr>
          <p:cNvPr id="3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8067" y="105266"/>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0989" y="927663"/>
            <a:ext cx="1170186" cy="658230"/>
          </a:xfrm>
          <a:prstGeom prst="rect">
            <a:avLst/>
          </a:prstGeom>
        </p:spPr>
      </p:pic>
      <p:pic>
        <p:nvPicPr>
          <p:cNvPr id="33"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60" r="50000"/>
          <a:stretch/>
        </p:blipFill>
        <p:spPr bwMode="auto">
          <a:xfrm>
            <a:off x="-28093" y="4570618"/>
            <a:ext cx="1420727"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4343222" y="2480681"/>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7" descr="Animated Sprite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0761" y="469496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419722" y="4941346"/>
            <a:ext cx="990600" cy="78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5" descr="Flying See Ya Sticker by dieselraptor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3" descr="Cartoon Birds Flying In The Sky Animal Kid Animated Birds Flying - Low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7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1750"/>
                            </p:stCondLst>
                            <p:childTnLst>
                              <p:par>
                                <p:cTn id="12" presetID="10"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75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400"/>
                                        <p:tgtEl>
                                          <p:spTgt spid="38"/>
                                        </p:tgtEl>
                                      </p:cBhvr>
                                    </p:animEffect>
                                  </p:childTnLst>
                                </p:cTn>
                              </p:par>
                              <p:par>
                                <p:cTn id="34" presetID="10" presetClass="entr" presetSubtype="0" fill="remove"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subTnLst>
                                    <p:animClr clrSpc="rgb" dir="cw">
                                      <p:cBhvr override="childStyle">
                                        <p:cTn dur="1" fill="hold" display="0" masterRel="nextClick" afterEffect="1"/>
                                        <p:tgtEl>
                                          <p:spTgt spid="39"/>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433" y="647700"/>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a. </a:t>
            </a:r>
            <a:r>
              <a:rPr lang="en-US" sz="3200" i="1" dirty="0" smtClean="0">
                <a:latin typeface="Arial-Rounded" pitchFamily="34" charset="0"/>
                <a:ea typeface="Arial-Rounded" pitchFamily="34" charset="0"/>
                <a:cs typeface="Arial-Rounded" pitchFamily="34" charset="0"/>
              </a:rPr>
              <a:t>ai</a:t>
            </a:r>
            <a:r>
              <a:rPr lang="en-US" sz="3200" dirty="0" smtClean="0">
                <a:latin typeface="Arial-Rounded" pitchFamily="34" charset="0"/>
                <a:ea typeface="Arial-Rounded" pitchFamily="34" charset="0"/>
                <a:cs typeface="Arial-Rounded" pitchFamily="34" charset="0"/>
              </a:rPr>
              <a:t> hay </a:t>
            </a:r>
            <a:r>
              <a:rPr lang="en-US" sz="3200" i="1" dirty="0" smtClean="0">
                <a:latin typeface="Arial-Rounded" pitchFamily="34" charset="0"/>
                <a:ea typeface="Arial-Rounded" pitchFamily="34" charset="0"/>
                <a:cs typeface="Arial-Rounded" pitchFamily="34" charset="0"/>
              </a:rPr>
              <a:t>ay?</a:t>
            </a:r>
            <a:endParaRPr lang="en-US" sz="3200" i="1" dirty="0">
              <a:latin typeface="Arial-Rounded" pitchFamily="34" charset="0"/>
              <a:ea typeface="Arial-Rounded" pitchFamily="34" charset="0"/>
              <a:cs typeface="Arial-Rounded" pitchFamily="34" charset="0"/>
            </a:endParaRPr>
          </a:p>
        </p:txBody>
      </p:sp>
      <p:sp>
        <p:nvSpPr>
          <p:cNvPr id="6" name="TextBox 5"/>
          <p:cNvSpPr txBox="1"/>
          <p:nvPr/>
        </p:nvSpPr>
        <p:spPr>
          <a:xfrm>
            <a:off x="1649232" y="1866900"/>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trò</a:t>
            </a:r>
            <a:endParaRPr lang="en-US" sz="3200" i="1" dirty="0">
              <a:latin typeface="Arial-Rounded" pitchFamily="34" charset="0"/>
              <a:ea typeface="Arial-Rounded" pitchFamily="34" charset="0"/>
              <a:cs typeface="Arial-Rounded" pitchFamily="34" charset="0"/>
            </a:endParaRPr>
          </a:p>
        </p:txBody>
      </p:sp>
      <p:sp>
        <p:nvSpPr>
          <p:cNvPr id="7" name="TextBox 6"/>
          <p:cNvSpPr txBox="1"/>
          <p:nvPr/>
        </p:nvSpPr>
        <p:spPr>
          <a:xfrm>
            <a:off x="1879600" y="1866900"/>
            <a:ext cx="876300" cy="584763"/>
          </a:xfrm>
          <a:prstGeom prst="rect">
            <a:avLst/>
          </a:prstGeom>
          <a:noFill/>
        </p:spPr>
        <p:txBody>
          <a:bodyPr wrap="square" lIns="91428" tIns="45714" rIns="91428" bIns="45714" rtlCol="0">
            <a:spAutoFit/>
          </a:bodyPr>
          <a:lstStyle/>
          <a:p>
            <a:pPr algn="just"/>
            <a:r>
              <a:rPr lang="en-US" sz="3200" dirty="0" err="1" smtClean="0">
                <a:latin typeface="Arial-Rounded" pitchFamily="34" charset="0"/>
                <a:ea typeface="Arial-Rounded" pitchFamily="34" charset="0"/>
                <a:cs typeface="Arial-Rounded" pitchFamily="34" charset="0"/>
              </a:rPr>
              <a:t>ày</a:t>
            </a:r>
            <a:endParaRPr lang="en-US" sz="3200" i="1" dirty="0">
              <a:latin typeface="Arial-Rounded" pitchFamily="34" charset="0"/>
              <a:ea typeface="Arial-Rounded" pitchFamily="34" charset="0"/>
              <a:cs typeface="Arial-Rounded" pitchFamily="34" charset="0"/>
            </a:endParaRPr>
          </a:p>
        </p:txBody>
      </p:sp>
      <p:sp>
        <p:nvSpPr>
          <p:cNvPr id="8" name="Rectangle 7"/>
          <p:cNvSpPr/>
          <p:nvPr/>
        </p:nvSpPr>
        <p:spPr>
          <a:xfrm>
            <a:off x="1967526" y="2019301"/>
            <a:ext cx="457200" cy="395228"/>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22800" y="1829766"/>
            <a:ext cx="1550989"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học</a:t>
            </a:r>
            <a:endParaRPr lang="en-US" sz="3200" i="1" dirty="0">
              <a:latin typeface="Arial-Rounded" pitchFamily="34" charset="0"/>
              <a:ea typeface="Arial-Rounded" pitchFamily="34" charset="0"/>
              <a:cs typeface="Arial-Rounded" pitchFamily="34" charset="0"/>
            </a:endParaRPr>
          </a:p>
        </p:txBody>
      </p:sp>
      <p:sp>
        <p:nvSpPr>
          <p:cNvPr id="10" name="TextBox 9"/>
          <p:cNvSpPr txBox="1"/>
          <p:nvPr/>
        </p:nvSpPr>
        <p:spPr>
          <a:xfrm>
            <a:off x="4851400" y="1829766"/>
            <a:ext cx="876300" cy="584763"/>
          </a:xfrm>
          <a:prstGeom prst="rect">
            <a:avLst/>
          </a:prstGeom>
          <a:noFill/>
        </p:spPr>
        <p:txBody>
          <a:bodyPr wrap="square" lIns="91428" tIns="45714" rIns="91428" bIns="45714" rtlCol="0">
            <a:spAutoFit/>
          </a:bodyPr>
          <a:lstStyle/>
          <a:p>
            <a:pPr algn="just"/>
            <a:r>
              <a:rPr lang="en-US" sz="3200" dirty="0" err="1" smtClean="0">
                <a:latin typeface="Arial-Rounded" pitchFamily="34" charset="0"/>
                <a:ea typeface="Arial-Rounded" pitchFamily="34" charset="0"/>
                <a:cs typeface="Arial-Rounded" pitchFamily="34" charset="0"/>
              </a:rPr>
              <a:t>ài</a:t>
            </a:r>
            <a:endParaRPr lang="en-US" sz="3200" dirty="0">
              <a:latin typeface="Arial-Rounded" pitchFamily="34" charset="0"/>
              <a:ea typeface="Arial-Rounded" pitchFamily="34" charset="0"/>
              <a:cs typeface="Arial-Rounded" pitchFamily="34" charset="0"/>
            </a:endParaRPr>
          </a:p>
        </p:txBody>
      </p:sp>
      <p:sp>
        <p:nvSpPr>
          <p:cNvPr id="11" name="Rectangle 10"/>
          <p:cNvSpPr/>
          <p:nvPr/>
        </p:nvSpPr>
        <p:spPr>
          <a:xfrm>
            <a:off x="4918901" y="2019301"/>
            <a:ext cx="313499" cy="299902"/>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77720" y="1829766"/>
            <a:ext cx="20574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c</a:t>
            </a:r>
            <a:r>
              <a:rPr lang="en-US" sz="3200" dirty="0" err="1" smtClean="0">
                <a:latin typeface="Arial-Rounded" pitchFamily="34" charset="0"/>
                <a:ea typeface="Arial-Rounded" pitchFamily="34" charset="0"/>
                <a:cs typeface="Arial-Rounded" pitchFamily="34" charset="0"/>
              </a:rPr>
              <a:t>h</a:t>
            </a:r>
            <a:r>
              <a:rPr lang="en-US" sz="3200" dirty="0" smtClean="0">
                <a:latin typeface="Arial-Rounded" pitchFamily="34" charset="0"/>
                <a:ea typeface="Arial-Rounded" pitchFamily="34" charset="0"/>
                <a:cs typeface="Arial-Rounded" pitchFamily="34" charset="0"/>
              </a:rPr>
              <a:t>     chốn</a:t>
            </a:r>
            <a:endParaRPr lang="en-US" sz="3200" i="1" dirty="0">
              <a:latin typeface="Arial-Rounded" pitchFamily="34" charset="0"/>
              <a:ea typeface="Arial-Rounded" pitchFamily="34" charset="0"/>
              <a:cs typeface="Arial-Rounded" pitchFamily="34" charset="0"/>
            </a:endParaRPr>
          </a:p>
        </p:txBody>
      </p:sp>
      <p:sp>
        <p:nvSpPr>
          <p:cNvPr id="13" name="TextBox 12"/>
          <p:cNvSpPr txBox="1"/>
          <p:nvPr/>
        </p:nvSpPr>
        <p:spPr>
          <a:xfrm>
            <a:off x="7975600" y="1829765"/>
            <a:ext cx="1083680" cy="584763"/>
          </a:xfrm>
          <a:prstGeom prst="rect">
            <a:avLst/>
          </a:prstGeom>
          <a:noFill/>
        </p:spPr>
        <p:txBody>
          <a:bodyPr wrap="square" lIns="91428" tIns="45714" rIns="91428" bIns="45714" rtlCol="0">
            <a:spAutoFit/>
          </a:bodyPr>
          <a:lstStyle/>
          <a:p>
            <a:pPr algn="just"/>
            <a:r>
              <a:rPr lang="en-US" sz="3200" dirty="0" err="1" smtClean="0">
                <a:latin typeface="Arial-Rounded" pitchFamily="34" charset="0"/>
                <a:ea typeface="Arial-Rounded" pitchFamily="34" charset="0"/>
                <a:cs typeface="Arial-Rounded" pitchFamily="34" charset="0"/>
              </a:rPr>
              <a:t>ạy</a:t>
            </a:r>
            <a:endParaRPr lang="en-US" sz="3200" i="1" dirty="0">
              <a:latin typeface="Arial-Rounded" pitchFamily="34" charset="0"/>
              <a:ea typeface="Arial-Rounded" pitchFamily="34" charset="0"/>
              <a:cs typeface="Arial-Rounded" pitchFamily="34" charset="0"/>
            </a:endParaRPr>
          </a:p>
        </p:txBody>
      </p:sp>
      <p:sp>
        <p:nvSpPr>
          <p:cNvPr id="14" name="Rectangle 13"/>
          <p:cNvSpPr/>
          <p:nvPr/>
        </p:nvSpPr>
        <p:spPr>
          <a:xfrm>
            <a:off x="8040689" y="2009330"/>
            <a:ext cx="46831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b. </a:t>
            </a:r>
            <a:r>
              <a:rPr lang="en-US" sz="3200" i="1" dirty="0" err="1" smtClean="0">
                <a:latin typeface="Arial-Rounded" pitchFamily="34" charset="0"/>
                <a:ea typeface="Arial-Rounded" pitchFamily="34" charset="0"/>
                <a:cs typeface="Arial-Rounded" pitchFamily="34" charset="0"/>
              </a:rPr>
              <a:t>iêc</a:t>
            </a:r>
            <a:r>
              <a:rPr lang="en-US" sz="3200" dirty="0" smtClean="0">
                <a:latin typeface="Arial-Rounded" pitchFamily="34" charset="0"/>
                <a:ea typeface="Arial-Rounded" pitchFamily="34" charset="0"/>
                <a:cs typeface="Arial-Rounded" pitchFamily="34" charset="0"/>
              </a:rPr>
              <a:t> hay </a:t>
            </a:r>
            <a:r>
              <a:rPr lang="en-US" sz="3200" i="1" dirty="0" err="1" smtClean="0">
                <a:latin typeface="Arial-Rounded" pitchFamily="34" charset="0"/>
                <a:ea typeface="Arial-Rounded" pitchFamily="34" charset="0"/>
                <a:cs typeface="Arial-Rounded" pitchFamily="34" charset="0"/>
              </a:rPr>
              <a:t>iêt</a:t>
            </a:r>
            <a:r>
              <a:rPr lang="en-US" sz="3200" i="1" dirty="0" smtClean="0">
                <a:latin typeface="Arial-Rounded" pitchFamily="34" charset="0"/>
                <a:ea typeface="Arial-Rounded" pitchFamily="34" charset="0"/>
                <a:cs typeface="Arial-Rounded" pitchFamily="34" charset="0"/>
              </a:rPr>
              <a:t>?</a:t>
            </a:r>
            <a:endParaRPr lang="en-US" sz="3200" i="1" dirty="0">
              <a:latin typeface="Arial-Rounded" pitchFamily="34" charset="0"/>
              <a:ea typeface="Arial-Rounded" pitchFamily="34" charset="0"/>
              <a:cs typeface="Arial-Rounded" pitchFamily="34" charset="0"/>
            </a:endParaRPr>
          </a:p>
        </p:txBody>
      </p:sp>
      <p:sp>
        <p:nvSpPr>
          <p:cNvPr id="17" name="TextBox 16"/>
          <p:cNvSpPr txBox="1"/>
          <p:nvPr/>
        </p:nvSpPr>
        <p:spPr>
          <a:xfrm>
            <a:off x="2909094" y="3924300"/>
            <a:ext cx="1981200"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v</a:t>
            </a:r>
            <a:r>
              <a:rPr lang="en-US" sz="3200" dirty="0" smtClean="0">
                <a:latin typeface="Arial-Rounded" pitchFamily="34" charset="0"/>
                <a:ea typeface="Arial-Rounded" pitchFamily="34" charset="0"/>
                <a:cs typeface="Arial-Rounded" pitchFamily="34" charset="0"/>
              </a:rPr>
              <a:t>        làm</a:t>
            </a:r>
            <a:endParaRPr lang="en-US" sz="3200" i="1" dirty="0">
              <a:latin typeface="Arial-Rounded" pitchFamily="34" charset="0"/>
              <a:ea typeface="Arial-Rounded" pitchFamily="34" charset="0"/>
              <a:cs typeface="Arial-Rounded" pitchFamily="34" charset="0"/>
            </a:endParaRPr>
          </a:p>
        </p:txBody>
      </p:sp>
      <p:sp>
        <p:nvSpPr>
          <p:cNvPr id="19" name="TextBox 18"/>
          <p:cNvSpPr txBox="1"/>
          <p:nvPr/>
        </p:nvSpPr>
        <p:spPr>
          <a:xfrm>
            <a:off x="3131274" y="3924299"/>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a:t>
            </a:r>
            <a:r>
              <a:rPr lang="en-US" sz="3200" dirty="0" err="1" smtClean="0">
                <a:latin typeface="Arial-Rounded" pitchFamily="34" charset="0"/>
                <a:ea typeface="Arial-Rounded" pitchFamily="34" charset="0"/>
                <a:cs typeface="Arial-Rounded" pitchFamily="34" charset="0"/>
              </a:rPr>
              <a:t>ệc</a:t>
            </a:r>
            <a:r>
              <a:rPr lang="en-US" sz="3200" dirty="0" smtClean="0">
                <a:latin typeface="Arial-Rounded" pitchFamily="34" charset="0"/>
                <a:ea typeface="Arial-Rounded" pitchFamily="34" charset="0"/>
                <a:cs typeface="Arial-Rounded" pitchFamily="34" charset="0"/>
              </a:rPr>
              <a:t>    </a:t>
            </a:r>
            <a:endParaRPr lang="en-US" sz="3200" dirty="0">
              <a:latin typeface="Arial-Rounded" pitchFamily="34" charset="0"/>
              <a:ea typeface="Arial-Rounded" pitchFamily="34" charset="0"/>
              <a:cs typeface="Arial-Rounded" pitchFamily="34" charset="0"/>
            </a:endParaRPr>
          </a:p>
        </p:txBody>
      </p:sp>
      <p:sp>
        <p:nvSpPr>
          <p:cNvPr id="20" name="Rectangle 19"/>
          <p:cNvSpPr/>
          <p:nvPr/>
        </p:nvSpPr>
        <p:spPr>
          <a:xfrm>
            <a:off x="3228836" y="4066729"/>
            <a:ext cx="479564"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080000" y="3916305"/>
            <a:ext cx="2615875" cy="584763"/>
          </a:xfrm>
          <a:prstGeom prst="rect">
            <a:avLst/>
          </a:prstGeom>
          <a:noFill/>
        </p:spPr>
        <p:txBody>
          <a:bodyPr wrap="square" lIns="91428" tIns="45714" rIns="91428" bIns="45714" rtlCol="0">
            <a:spAutoFit/>
          </a:bodyPr>
          <a:lstStyle/>
          <a:p>
            <a:pPr algn="just"/>
            <a:r>
              <a:rPr lang="en-US" sz="3200" dirty="0" smtClean="0">
                <a:latin typeface="Arial-Rounded" pitchFamily="34" charset="0"/>
                <a:ea typeface="Arial-Rounded" pitchFamily="34" charset="0"/>
                <a:cs typeface="Arial-Rounded" pitchFamily="34" charset="0"/>
              </a:rPr>
              <a:t> tạm   b</a:t>
            </a:r>
            <a:endParaRPr lang="en-US" sz="3200" i="1" dirty="0">
              <a:latin typeface="Arial-Rounded" pitchFamily="34" charset="0"/>
              <a:ea typeface="Arial-Rounded" pitchFamily="34" charset="0"/>
              <a:cs typeface="Arial-Rounded" pitchFamily="34" charset="0"/>
            </a:endParaRPr>
          </a:p>
        </p:txBody>
      </p:sp>
      <p:sp>
        <p:nvSpPr>
          <p:cNvPr id="22" name="TextBox 21"/>
          <p:cNvSpPr txBox="1"/>
          <p:nvPr/>
        </p:nvSpPr>
        <p:spPr>
          <a:xfrm>
            <a:off x="6364466" y="3924299"/>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a:t>
            </a:r>
            <a:r>
              <a:rPr lang="en-US" sz="3200" dirty="0" err="1" smtClean="0">
                <a:latin typeface="Arial-Rounded" pitchFamily="34" charset="0"/>
                <a:ea typeface="Arial-Rounded" pitchFamily="34" charset="0"/>
                <a:cs typeface="Arial-Rounded" pitchFamily="34" charset="0"/>
              </a:rPr>
              <a:t>ệt</a:t>
            </a:r>
            <a:endParaRPr lang="en-US" sz="3200" i="1" dirty="0">
              <a:latin typeface="Arial-Rounded" pitchFamily="34" charset="0"/>
              <a:ea typeface="Arial-Rounded" pitchFamily="34" charset="0"/>
              <a:cs typeface="Arial-Rounded" pitchFamily="34" charset="0"/>
            </a:endParaRPr>
          </a:p>
        </p:txBody>
      </p:sp>
      <p:sp>
        <p:nvSpPr>
          <p:cNvPr id="23" name="Rectangle 22"/>
          <p:cNvSpPr/>
          <p:nvPr/>
        </p:nvSpPr>
        <p:spPr>
          <a:xfrm>
            <a:off x="6451600" y="4066729"/>
            <a:ext cx="457200"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61346" y="3846755"/>
            <a:ext cx="1550989" cy="584763"/>
          </a:xfrm>
          <a:prstGeom prst="rect">
            <a:avLst/>
          </a:prstGeom>
          <a:noFill/>
        </p:spPr>
        <p:txBody>
          <a:bodyPr wrap="square" lIns="91428" tIns="45714" rIns="91428" bIns="45714" rtlCol="0">
            <a:spAutoFit/>
          </a:bodyPr>
          <a:lstStyle/>
          <a:p>
            <a:pPr algn="just"/>
            <a:r>
              <a:rPr lang="en-US" sz="3200" dirty="0">
                <a:latin typeface="Arial-Rounded" pitchFamily="34" charset="0"/>
                <a:ea typeface="Arial-Rounded" pitchFamily="34" charset="0"/>
                <a:cs typeface="Arial-Rounded" pitchFamily="34" charset="0"/>
              </a:rPr>
              <a:t>r</a:t>
            </a:r>
            <a:r>
              <a:rPr lang="en-US" sz="3200" dirty="0" smtClean="0">
                <a:latin typeface="Arial-Rounded" pitchFamily="34" charset="0"/>
                <a:ea typeface="Arial-Rounded" pitchFamily="34" charset="0"/>
                <a:cs typeface="Arial-Rounded" pitchFamily="34" charset="0"/>
              </a:rPr>
              <a:t>ạp   x </a:t>
            </a:r>
            <a:endParaRPr lang="en-US" sz="3200" i="1" dirty="0">
              <a:latin typeface="Arial-Rounded" pitchFamily="34" charset="0"/>
              <a:ea typeface="Arial-Rounded" pitchFamily="34" charset="0"/>
              <a:cs typeface="Arial-Rounded" pitchFamily="34" charset="0"/>
            </a:endParaRPr>
          </a:p>
        </p:txBody>
      </p:sp>
      <p:sp>
        <p:nvSpPr>
          <p:cNvPr id="25" name="TextBox 24"/>
          <p:cNvSpPr txBox="1"/>
          <p:nvPr/>
        </p:nvSpPr>
        <p:spPr>
          <a:xfrm>
            <a:off x="8731897" y="3839138"/>
            <a:ext cx="876300" cy="584763"/>
          </a:xfrm>
          <a:prstGeom prst="rect">
            <a:avLst/>
          </a:prstGeom>
          <a:noFill/>
        </p:spPr>
        <p:txBody>
          <a:bodyPr wrap="square" lIns="91428" tIns="45714" rIns="91428" bIns="45714" rtlCol="0">
            <a:spAutoFit/>
          </a:bodyPr>
          <a:lstStyle/>
          <a:p>
            <a:pPr algn="just"/>
            <a:r>
              <a:rPr lang="en-US" sz="3200" dirty="0" err="1">
                <a:latin typeface="Arial-Rounded" pitchFamily="34" charset="0"/>
                <a:ea typeface="Arial-Rounded" pitchFamily="34" charset="0"/>
                <a:cs typeface="Arial-Rounded" pitchFamily="34" charset="0"/>
              </a:rPr>
              <a:t>i</a:t>
            </a:r>
            <a:r>
              <a:rPr lang="en-US" sz="3200" dirty="0" err="1" smtClean="0">
                <a:latin typeface="Arial-Rounded" pitchFamily="34" charset="0"/>
                <a:ea typeface="Arial-Rounded" pitchFamily="34" charset="0"/>
                <a:cs typeface="Arial-Rounded" pitchFamily="34" charset="0"/>
              </a:rPr>
              <a:t>ếc</a:t>
            </a:r>
            <a:endParaRPr lang="en-US" sz="3200" i="1" dirty="0">
              <a:latin typeface="Arial-Rounded" pitchFamily="34" charset="0"/>
              <a:ea typeface="Arial-Rounded" pitchFamily="34" charset="0"/>
              <a:cs typeface="Arial-Rounded" pitchFamily="34" charset="0"/>
            </a:endParaRPr>
          </a:p>
        </p:txBody>
      </p:sp>
      <p:sp>
        <p:nvSpPr>
          <p:cNvPr id="26" name="Rectangle 25"/>
          <p:cNvSpPr/>
          <p:nvPr/>
        </p:nvSpPr>
        <p:spPr>
          <a:xfrm>
            <a:off x="8786360" y="4031393"/>
            <a:ext cx="560840"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6883400" y="19773"/>
            <a:ext cx="3251200" cy="1676400"/>
          </a:xfrm>
          <a:prstGeom prst="rect">
            <a:avLst/>
          </a:prstGeom>
        </p:spPr>
      </p:pic>
      <p:pic>
        <p:nvPicPr>
          <p:cNvPr id="28" name="Picture 15" descr="Flying See Ya Sticker by dieselraptor for iOS &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980341" y="4423901"/>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89319" y="3911537"/>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5962" y="4152900"/>
            <a:ext cx="1398762"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Oval 33"/>
          <p:cNvSpPr/>
          <p:nvPr/>
        </p:nvSpPr>
        <p:spPr>
          <a:xfrm>
            <a:off x="11444" y="41395"/>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Rounded MT Bold" pitchFamily="34" charset="0"/>
                <a:cs typeface="Times New Roman" pitchFamily="18" charset="0"/>
              </a:rPr>
              <a:t>8</a:t>
            </a:r>
            <a:endParaRPr lang="en-US" sz="2800" b="1" dirty="0">
              <a:solidFill>
                <a:schemeClr val="bg1"/>
              </a:solidFill>
              <a:latin typeface="Arial Rounded MT Bold" pitchFamily="34" charset="0"/>
              <a:cs typeface="Times New Roman" pitchFamily="18" charset="0"/>
            </a:endParaRPr>
          </a:p>
        </p:txBody>
      </p:sp>
      <p:sp>
        <p:nvSpPr>
          <p:cNvPr id="35" name="TextBox 34"/>
          <p:cNvSpPr txBox="1"/>
          <p:nvPr/>
        </p:nvSpPr>
        <p:spPr>
          <a:xfrm>
            <a:off x="631333" y="19772"/>
            <a:ext cx="8251825" cy="584763"/>
          </a:xfrm>
          <a:prstGeom prst="rect">
            <a:avLst/>
          </a:prstGeom>
          <a:noFill/>
        </p:spPr>
        <p:txBody>
          <a:bodyPr wrap="square" lIns="91428" tIns="45714" rIns="91428" bIns="45714" rtlCol="0">
            <a:spAutoFit/>
          </a:bodyPr>
          <a:lstStyle/>
          <a:p>
            <a:pPr algn="just"/>
            <a:r>
              <a:rPr lang="en-US" sz="3200" b="1" dirty="0" smtClean="0">
                <a:latin typeface="Arial-Rounded" pitchFamily="34" charset="0"/>
                <a:ea typeface="Arial-Rounded" pitchFamily="34" charset="0"/>
                <a:cs typeface="Arial-Rounded" pitchFamily="34" charset="0"/>
              </a:rPr>
              <a:t>Chọn vần phù hợp thay cho ô vuông</a:t>
            </a:r>
            <a:endParaRPr lang="en-US" sz="32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251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4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750"/>
                                        <p:tgtEl>
                                          <p:spTgt spid="32"/>
                                        </p:tgtEl>
                                      </p:cBhvr>
                                    </p:animEffect>
                                  </p:childTnLst>
                                </p:cTn>
                              </p:par>
                            </p:childTnLst>
                          </p:cTn>
                        </p:par>
                        <p:par>
                          <p:cTn id="47" fill="hold">
                            <p:stCondLst>
                              <p:cond delay="3250"/>
                            </p:stCondLst>
                            <p:childTnLst>
                              <p:par>
                                <p:cTn id="48" presetID="10" presetClass="entr" presetSubtype="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6"/>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p:bldP spid="8" grpId="0" animBg="1"/>
      <p:bldP spid="10" grpId="0"/>
      <p:bldP spid="11" grpId="0" animBg="1"/>
      <p:bldP spid="13" grpId="0"/>
      <p:bldP spid="14" grpId="0" animBg="1"/>
      <p:bldP spid="19" grpId="0"/>
      <p:bldP spid="20" grpId="0" animBg="1"/>
      <p:bldP spid="22" grpId="0"/>
      <p:bldP spid="23" grpId="0" animBg="1"/>
      <p:bldP spid="2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198" b="89824" l="150" r="100000">
                        <a14:foregroundMark x1="80210" y1="21331" x2="89955" y2="38160"/>
                        <a14:foregroundMark x1="70765" y1="47358" x2="89055" y2="56947"/>
                        <a14:foregroundMark x1="56972" y1="60470" x2="90405" y2="81018"/>
                        <a14:foregroundMark x1="55922" y1="71820" x2="67466" y2="90020"/>
                        <a14:foregroundMark x1="69865" y1="87280" x2="84108" y2="88063"/>
                        <a14:foregroundMark x1="20090" y1="52446" x2="20990" y2="47750"/>
                        <a14:foregroundMark x1="24588" y1="48141" x2="24588" y2="52838"/>
                        <a14:foregroundMark x1="27136" y1="47945" x2="31184" y2="50294"/>
                        <a14:foregroundMark x1="3898" y1="39726" x2="21439" y2="45988"/>
                      </a14:backgroundRemoval>
                    </a14:imgEffect>
                  </a14:imgLayer>
                </a14:imgProps>
              </a:ext>
              <a:ext uri="{28A0092B-C50C-407E-A947-70E740481C1C}">
                <a14:useLocalDpi xmlns:a14="http://schemas.microsoft.com/office/drawing/2010/main" val="0"/>
              </a:ext>
            </a:extLst>
          </a:blip>
          <a:srcRect t="9295" b="9295"/>
          <a:stretch/>
        </p:blipFill>
        <p:spPr>
          <a:xfrm>
            <a:off x="431800" y="2247900"/>
            <a:ext cx="9296400" cy="3276600"/>
          </a:xfrm>
          <a:prstGeom prst="rect">
            <a:avLst/>
          </a:prstGeom>
        </p:spPr>
      </p:pic>
      <p:sp>
        <p:nvSpPr>
          <p:cNvPr id="5" name="TextBox 4"/>
          <p:cNvSpPr txBox="1"/>
          <p:nvPr/>
        </p:nvSpPr>
        <p:spPr>
          <a:xfrm>
            <a:off x="744682" y="358576"/>
            <a:ext cx="9212118" cy="523208"/>
          </a:xfrm>
          <a:prstGeom prst="rect">
            <a:avLst/>
          </a:prstGeom>
          <a:noFill/>
        </p:spPr>
        <p:txBody>
          <a:bodyPr wrap="square" lIns="91428" tIns="45714" rIns="91428" bIns="45714" rtlCol="0">
            <a:spAutoFit/>
          </a:bodyPr>
          <a:lstStyle/>
          <a:p>
            <a:pPr algn="just"/>
            <a:r>
              <a:rPr lang="en-US" sz="2800" b="1" dirty="0" smtClean="0">
                <a:latin typeface="Arial-Rounded" pitchFamily="34" charset="0"/>
                <a:ea typeface="Arial-Rounded" pitchFamily="34" charset="0"/>
                <a:cs typeface="Arial-Rounded" pitchFamily="34" charset="0"/>
              </a:rPr>
              <a:t>Quan sát tranh và dùng từ ngữ trong khung để nói theo tranh</a:t>
            </a:r>
            <a:endParaRPr lang="en-US" sz="2800" b="1" dirty="0">
              <a:latin typeface="Arial-Rounded" pitchFamily="34" charset="0"/>
              <a:ea typeface="Arial-Rounded" pitchFamily="34" charset="0"/>
              <a:cs typeface="Arial-Rounded" pitchFamily="34" charset="0"/>
            </a:endParaRPr>
          </a:p>
        </p:txBody>
      </p:sp>
      <p:sp>
        <p:nvSpPr>
          <p:cNvPr id="6" name="Oval 5"/>
          <p:cNvSpPr/>
          <p:nvPr/>
        </p:nvSpPr>
        <p:spPr>
          <a:xfrm>
            <a:off x="117764" y="271378"/>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Rounded MT Bold" pitchFamily="34" charset="0"/>
                <a:cs typeface="Times New Roman" pitchFamily="18" charset="0"/>
              </a:rPr>
              <a:t>9</a:t>
            </a:r>
            <a:endParaRPr lang="en-US" sz="2800" b="1" dirty="0">
              <a:solidFill>
                <a:schemeClr val="bg1"/>
              </a:solidFill>
              <a:latin typeface="Arial Rounded MT Bold" pitchFamily="34" charset="0"/>
              <a:cs typeface="Times New Roman" pitchFamily="18" charset="0"/>
            </a:endParaRPr>
          </a:p>
        </p:txBody>
      </p:sp>
      <p:sp>
        <p:nvSpPr>
          <p:cNvPr id="7" name="TextBox 6"/>
          <p:cNvSpPr txBox="1"/>
          <p:nvPr/>
        </p:nvSpPr>
        <p:spPr>
          <a:xfrm>
            <a:off x="1422400" y="1325220"/>
            <a:ext cx="6553200" cy="523208"/>
          </a:xfrm>
          <a:prstGeom prst="rect">
            <a:avLst/>
          </a:prstGeom>
          <a:noFill/>
          <a:ln>
            <a:solidFill>
              <a:srgbClr val="FF0066"/>
            </a:solidFill>
          </a:ln>
        </p:spPr>
        <p:txBody>
          <a:bodyPr wrap="square" lIns="91428" tIns="45714" rIns="91428" bIns="45714" rtlCol="0">
            <a:spAutoFit/>
          </a:bodyPr>
          <a:lstStyle/>
          <a:p>
            <a:pPr algn="ctr"/>
            <a:r>
              <a:rPr lang="en-US" sz="2800" dirty="0">
                <a:latin typeface="Arial-Rounded" pitchFamily="34" charset="0"/>
                <a:ea typeface="Arial-Rounded" pitchFamily="34" charset="0"/>
                <a:cs typeface="Arial-Rounded" pitchFamily="34" charset="0"/>
              </a:rPr>
              <a:t>n</a:t>
            </a:r>
            <a:r>
              <a:rPr lang="en-US" sz="2800" dirty="0" smtClean="0">
                <a:latin typeface="Arial-Rounded" pitchFamily="34" charset="0"/>
                <a:ea typeface="Arial-Rounded" pitchFamily="34" charset="0"/>
                <a:cs typeface="Arial-Rounded" pitchFamily="34" charset="0"/>
              </a:rPr>
              <a:t>ông dân                chú bé              giúp</a:t>
            </a:r>
            <a:endParaRPr lang="en-US" sz="28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64306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452" b="93226" l="19059" r="80941">
                        <a14:foregroundMark x1="40471" y1="22419" x2="40471" y2="25323"/>
                        <a14:foregroundMark x1="60235" y1="22581" x2="60471" y2="25806"/>
                        <a14:foregroundMark x1="44471" y1="33387" x2="56235" y2="33871"/>
                        <a14:foregroundMark x1="39529" y1="36129" x2="20000" y2="48548"/>
                        <a14:foregroundMark x1="46118" y1="40968" x2="39529" y2="93226"/>
                        <a14:foregroundMark x1="20471" y1="14839" x2="80235" y2="12581"/>
                        <a14:foregroundMark x1="26118" y1="5000" x2="73412" y2="4839"/>
                        <a14:foregroundMark x1="48471" y1="34839" x2="48471" y2="34839"/>
                      </a14:backgroundRemoval>
                    </a14:imgEffect>
                  </a14:imgLayer>
                </a14:imgProps>
              </a:ext>
            </a:extLst>
          </a:blip>
          <a:srcRect l="19711" t="1525" r="18171" b="5044"/>
          <a:stretch/>
        </p:blipFill>
        <p:spPr>
          <a:xfrm>
            <a:off x="812800" y="3086100"/>
            <a:ext cx="990600" cy="2341418"/>
          </a:xfrm>
          <a:prstGeom prst="rect">
            <a:avLst/>
          </a:prstGeom>
        </p:spPr>
      </p:pic>
      <p:pic>
        <p:nvPicPr>
          <p:cNvPr id="5" name="Picture 4"/>
          <p:cNvPicPr>
            <a:picLocks noChangeAspect="1"/>
          </p:cNvPicPr>
          <p:nvPr/>
        </p:nvPicPr>
        <p:blipFill>
          <a:blip r:embed="rId4"/>
          <a:stretch>
            <a:fillRect/>
          </a:stretch>
        </p:blipFill>
        <p:spPr>
          <a:xfrm>
            <a:off x="7594600" y="1790700"/>
            <a:ext cx="2328874" cy="324945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5313" b="82813" l="2000" r="96667">
                        <a14:foregroundMark x1="2667" y1="54688" x2="20000" y2="34063"/>
                        <a14:foregroundMark x1="2833" y1="58750" x2="13500" y2="74375"/>
                        <a14:foregroundMark x1="19833" y1="78125" x2="29500" y2="33750"/>
                        <a14:foregroundMark x1="21833" y1="75000" x2="30333" y2="80313"/>
                        <a14:foregroundMark x1="45000" y1="17813" x2="42500" y2="77500"/>
                        <a14:foregroundMark x1="46500" y1="52188" x2="51833" y2="40625"/>
                        <a14:foregroundMark x1="45000" y1="51875" x2="46500" y2="55313"/>
                        <a14:foregroundMark x1="54833" y1="13125" x2="56667" y2="5313"/>
                        <a14:foregroundMark x1="77167" y1="42188" x2="93333" y2="76563"/>
                        <a14:foregroundMark x1="78000" y1="74375" x2="90500" y2="75000"/>
                        <a14:foregroundMark x1="65333" y1="60313" x2="65333" y2="60313"/>
                        <a14:foregroundMark x1="65000" y1="55313" x2="63833" y2="74375"/>
                      </a14:backgroundRemoval>
                    </a14:imgEffect>
                  </a14:imgLayer>
                </a14:imgProps>
              </a:ext>
            </a:extLst>
          </a:blip>
          <a:srcRect l="1999" t="5000" r="3334" b="17500"/>
          <a:stretch/>
        </p:blipFill>
        <p:spPr>
          <a:xfrm>
            <a:off x="1993900" y="266700"/>
            <a:ext cx="5410200" cy="2362200"/>
          </a:xfrm>
          <a:prstGeom prst="rect">
            <a:avLst/>
          </a:prstGeom>
        </p:spPr>
      </p:pic>
    </p:spTree>
    <p:extLst>
      <p:ext uri="{BB962C8B-B14F-4D97-AF65-F5344CB8AC3E}">
        <p14:creationId xmlns:p14="http://schemas.microsoft.com/office/powerpoint/2010/main" val="37109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remove"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par>
                                <p:cTn id="8" presetID="6" presetClass="entr" presetSubtype="16" fill="remove"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3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p:blipFill>
        <p:spPr bwMode="auto">
          <a:xfrm>
            <a:off x="0" y="1"/>
            <a:ext cx="10160000" cy="5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p:blipFill>
        <p:spPr bwMode="auto">
          <a:xfrm>
            <a:off x="0" y="2942260"/>
            <a:ext cx="10947400" cy="25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p:blipFill>
        <p:spPr bwMode="auto">
          <a:xfrm>
            <a:off x="0" y="3162300"/>
            <a:ext cx="1657351" cy="114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1606" y="3863879"/>
            <a:ext cx="2432633" cy="248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p:blipFill>
        <p:spPr bwMode="auto">
          <a:xfrm>
            <a:off x="2108200" y="285751"/>
            <a:ext cx="1375536" cy="20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10" action="ppaction://hlinksldjump"/>
          </p:cNvPr>
          <p:cNvSpPr/>
          <p:nvPr/>
        </p:nvSpPr>
        <p:spPr>
          <a:xfrm>
            <a:off x="2316598" y="2358459"/>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0" name="Rectangle 9"/>
          <p:cNvSpPr/>
          <p:nvPr/>
        </p:nvSpPr>
        <p:spPr>
          <a:xfrm rot="5400000">
            <a:off x="9490838" y="3861371"/>
            <a:ext cx="895350"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11" name="Rectangle 10"/>
          <p:cNvSpPr/>
          <p:nvPr/>
        </p:nvSpPr>
        <p:spPr>
          <a:xfrm rot="5400000">
            <a:off x="9566667" y="4856701"/>
            <a:ext cx="819570"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extLst>
      <p:ext uri="{BB962C8B-B14F-4D97-AF65-F5344CB8AC3E}">
        <p14:creationId xmlns:p14="http://schemas.microsoft.com/office/powerpoint/2010/main" val="88392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 0 L 0.25 0 E" pathEditMode="relative" ptsTypes="">
                                      <p:cBhvr>
                                        <p:cTn id="27" dur="2000" fill="hold"/>
                                        <p:tgtEl>
                                          <p:spTgt spid="6"/>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25 -4.44444E-6 L 0.5 -4.44444E-6 " pathEditMode="relative" rAng="0" ptsTypes="AA">
                                      <p:cBhvr>
                                        <p:cTn id="31" dur="2000" fill="hold"/>
                                        <p:tgtEl>
                                          <p:spTgt spid="6"/>
                                        </p:tgtEl>
                                        <p:attrNameLst>
                                          <p:attrName>ppt_x</p:attrName>
                                          <p:attrName>ppt_y</p:attrName>
                                        </p:attrNameLst>
                                      </p:cBhvr>
                                      <p:rCtr x="125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 -4.44444E-6 L 0.75 -4.44444E-6 " pathEditMode="relative" rAng="0" ptsTypes="AA">
                                      <p:cBhvr>
                                        <p:cTn id="35" dur="2000" fill="hold"/>
                                        <p:tgtEl>
                                          <p:spTgt spid="6"/>
                                        </p:tgtEl>
                                        <p:attrNameLst>
                                          <p:attrName>ppt_x</p:attrName>
                                          <p:attrName>ppt_y</p:attrName>
                                        </p:attrNameLst>
                                      </p:cBhvr>
                                      <p:rCtr x="12500" y="0"/>
                                    </p:animMotion>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3.33333E-6 1.11111E-6 L 0.25 1.11111E-6 " pathEditMode="relative" rAng="0" ptsTypes="AA">
                                      <p:cBhvr>
                                        <p:cTn id="40" dur="2000" fill="hold"/>
                                        <p:tgtEl>
                                          <p:spTgt spid="7"/>
                                        </p:tgtEl>
                                        <p:attrNameLst>
                                          <p:attrName>ppt_x</p:attrName>
                                          <p:attrName>ppt_y</p:attrName>
                                        </p:attrNameLst>
                                      </p:cBhvr>
                                      <p:rCtr x="1250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5 1.11111E-6 L 0.5 1.11111E-6 " pathEditMode="relative" rAng="0" ptsTypes="AA">
                                      <p:cBhvr>
                                        <p:cTn id="44" dur="2000" fill="hold"/>
                                        <p:tgtEl>
                                          <p:spTgt spid="7"/>
                                        </p:tgtEl>
                                        <p:attrNameLst>
                                          <p:attrName>ppt_x</p:attrName>
                                          <p:attrName>ppt_y</p:attrName>
                                        </p:attrNameLst>
                                      </p:cBhvr>
                                      <p:rCtr x="12500"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 1.11111E-6 L 0.75 1.11111E-6 " pathEditMode="relative" rAng="0" ptsTypes="AA">
                                      <p:cBhvr>
                                        <p:cTn id="48" dur="2000" fill="hold"/>
                                        <p:tgtEl>
                                          <p:spTgt spid="7"/>
                                        </p:tgtEl>
                                        <p:attrNameLst>
                                          <p:attrName>ppt_x</p:attrName>
                                          <p:attrName>ppt_y</p:attrName>
                                        </p:attrNameLst>
                                      </p:cBhvr>
                                      <p:rCtr x="12500" y="0"/>
                                    </p:animMotion>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90501"/>
            <a:ext cx="7620000" cy="1922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51000" y="314087"/>
            <a:ext cx="7010399" cy="1754326"/>
          </a:xfrm>
          <a:prstGeom prst="rect">
            <a:avLst/>
          </a:prstGeom>
        </p:spPr>
        <p:txBody>
          <a:bodyPr wrap="square">
            <a:spAutoFit/>
          </a:bodyPr>
          <a:lstStyle/>
          <a:p>
            <a:pPr lvl="0"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Ban đầu nghe tiếng kêu cứu của chú bé chăn cừu các bác nông dân đã làm gì?</a:t>
            </a:r>
            <a:endParaRPr lang="en-US" sz="1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184150" y="3024293"/>
            <a:ext cx="4895850" cy="2068622"/>
          </a:xfrm>
          <a:prstGeom prst="cloudCallout">
            <a:avLst>
              <a:gd name="adj1" fmla="val 87219"/>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Tức tốc chạy tới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rId6" action="ppaction://hlinksldjump"/>
          </p:cNvPr>
          <p:cNvSpPr/>
          <p:nvPr/>
        </p:nvSpPr>
        <p:spPr>
          <a:xfrm>
            <a:off x="7438739" y="4683977"/>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9398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349722"/>
            <a:ext cx="7924800" cy="188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70000" y="553324"/>
            <a:ext cx="7467599" cy="1323439"/>
          </a:xfrm>
          <a:prstGeom prst="rect">
            <a:avLst/>
          </a:prstGeom>
        </p:spPr>
        <p:txBody>
          <a:bodyPr wrap="square">
            <a:spAutoFit/>
          </a:bodyPr>
          <a:lstStyle/>
          <a:p>
            <a:pPr algn="ct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bầy sói có thể thỏa thuê ăn đàn cừu? </a:t>
            </a:r>
            <a:endParaRPr lang="en-US" sz="1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01086" y="2937146"/>
            <a:ext cx="4676775" cy="2204161"/>
          </a:xfrm>
          <a:prstGeom prst="cloudCallout">
            <a:avLst>
              <a:gd name="adj1" fmla="val 66042"/>
              <a:gd name="adj2" fmla="val -663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bác nông dân nghĩ chú bé chăn cừu lại lừa nên không chạy tới.</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rId6" action="ppaction://hlinksldjump"/>
          </p:cNvPr>
          <p:cNvSpPr/>
          <p:nvPr/>
        </p:nvSpPr>
        <p:spPr>
          <a:xfrm>
            <a:off x="9377487" y="5037173"/>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2901"/>
            <a:ext cx="8153400" cy="176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98600" y="627633"/>
            <a:ext cx="7772399" cy="1200329"/>
          </a:xfrm>
          <a:prstGeom prst="rect">
            <a:avLst/>
          </a:prstGeom>
        </p:spPr>
        <p:txBody>
          <a:bodyPr wrap="square">
            <a:spAutoFit/>
          </a:bodyPr>
          <a:lstStyle/>
          <a:p>
            <a:pPr algn="ct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khi chúng ta có nên học theo cậu bé chăn cừu nói dối không? Vì sao? </a:t>
            </a:r>
            <a:endParaRPr lang="en-US" sz="1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0" y="3086101"/>
            <a:ext cx="4284252" cy="2226510"/>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 nên học theo, chúng ta không nên nói dối</a:t>
            </a:r>
            <a:endPar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rId6" action="ppaction://hlinksldjump"/>
          </p:cNvPr>
          <p:cNvSpPr/>
          <p:nvPr/>
        </p:nvSpPr>
        <p:spPr>
          <a:xfrm>
            <a:off x="9377487" y="5007435"/>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14300"/>
            <a:ext cx="8534400" cy="207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7600" y="228865"/>
            <a:ext cx="7924800" cy="1938992"/>
          </a:xfrm>
          <a:prstGeom prst="rect">
            <a:avLst/>
          </a:prstGeom>
        </p:spPr>
        <p:txBody>
          <a:bodyPr wrap="square">
            <a:spAutoFit/>
          </a:bodyPr>
          <a:lstStyle/>
          <a:p>
            <a:pPr algn="ct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 chú bé chăn cừu nằm trong chủ điểm mấy? Hãy nêu tên chủ điểm đó? </a:t>
            </a:r>
            <a:endParaRPr lang="en-US" sz="1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101600" y="3183276"/>
            <a:ext cx="3467100" cy="2068622"/>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 điểm 5: </a:t>
            </a: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 học từ cuộc sống</a:t>
            </a:r>
            <a:endPar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rId6" action="ppaction://hlinksldjump"/>
          </p:cNvPr>
          <p:cNvSpPr/>
          <p:nvPr/>
        </p:nvSpPr>
        <p:spPr>
          <a:xfrm>
            <a:off x="9377487" y="5025762"/>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p:blipFill>
        <p:spPr bwMode="auto">
          <a:xfrm>
            <a:off x="0" y="0"/>
            <a:ext cx="1016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0"/>
            <a:ext cx="82296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p:blipFill>
        <p:spPr bwMode="auto">
          <a:xfrm>
            <a:off x="6223000" y="2937147"/>
            <a:ext cx="2286000" cy="20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1137" y="248757"/>
            <a:ext cx="8305800" cy="1323439"/>
          </a:xfrm>
          <a:prstGeom prst="rect">
            <a:avLst/>
          </a:prstGeom>
        </p:spPr>
        <p:txBody>
          <a:bodyPr wrap="square">
            <a:spAutoFit/>
          </a:bodyP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vần  và dấu thanh hoàn thiện từ sau: </a:t>
            </a:r>
          </a:p>
          <a:p>
            <a:pPr algn="ctr"/>
            <a:r>
              <a:rPr lang="en-US" sz="4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b…..trò; b….học; </a:t>
            </a:r>
            <a:r>
              <a:rPr lang="en-US" sz="4800" b="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a:t>
            </a:r>
            <a:r>
              <a:rPr lang="en-US" sz="4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……trốn</a:t>
            </a:r>
            <a:endParaRPr lang="en-US"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03200" y="3237237"/>
            <a:ext cx="4267200" cy="2068622"/>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Vần: </a:t>
            </a: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ai và ay.</a:t>
            </a:r>
          </a:p>
          <a:p>
            <a:pPr algn="ct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Dấu thanh</a:t>
            </a: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a:t>
            </a:r>
            <a:r>
              <a:rPr lang="en-US" sz="30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duyền</a:t>
            </a:r>
            <a:r>
              <a:rPr lang="en-US" sz="30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 dấu nặng</a:t>
            </a:r>
            <a:endParaRPr lang="en-US" sz="3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rId6" action="ppaction://hlinksldjump"/>
          </p:cNvPr>
          <p:cNvSpPr/>
          <p:nvPr/>
        </p:nvSpPr>
        <p:spPr>
          <a:xfrm>
            <a:off x="9395750" y="4838700"/>
            <a:ext cx="782513"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3" b="1" dirty="0" err="1">
                <a:solidFill>
                  <a:prstClr val="white"/>
                </a:solidFill>
                <a:latin typeface="Times New Roman" pitchFamily="18" charset="0"/>
                <a:cs typeface="Times New Roman" pitchFamily="18" charset="0"/>
              </a:rPr>
              <a:t>Trở</a:t>
            </a:r>
            <a:r>
              <a:rPr lang="en-US" sz="1053" b="1" dirty="0">
                <a:solidFill>
                  <a:prstClr val="white"/>
                </a:solidFill>
                <a:latin typeface="Times New Roman" pitchFamily="18" charset="0"/>
                <a:cs typeface="Times New Roman" pitchFamily="18" charset="0"/>
              </a:rPr>
              <a:t> </a:t>
            </a:r>
            <a:r>
              <a:rPr lang="en-US" sz="1053" b="1" dirty="0" err="1">
                <a:solidFill>
                  <a:prstClr val="white"/>
                </a:solidFill>
                <a:latin typeface="Times New Roman" pitchFamily="18" charset="0"/>
                <a:cs typeface="Times New Roman" pitchFamily="18" charset="0"/>
              </a:rPr>
              <a:t>về</a:t>
            </a:r>
            <a:endParaRPr lang="en-US" sz="1053"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696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p:blipFill>
        <p:spPr bwMode="auto">
          <a:xfrm>
            <a:off x="0" y="1"/>
            <a:ext cx="10160000" cy="5114800"/>
          </a:xfrm>
          <a:prstGeom prst="rect">
            <a:avLst/>
          </a:prstGeom>
          <a:solidFill>
            <a:schemeClr val="bg1"/>
          </a:solidFill>
          <a:ln>
            <a:noFill/>
          </a:ln>
          <a:effectLs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p:blipFill>
        <p:spPr bwMode="auto">
          <a:xfrm>
            <a:off x="0" y="2942260"/>
            <a:ext cx="11023600" cy="25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p:blipFill>
        <p:spPr bwMode="auto">
          <a:xfrm>
            <a:off x="-101600" y="3258080"/>
            <a:ext cx="1657351" cy="114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5000" y="3893300"/>
            <a:ext cx="2432633" cy="248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p:blipFill>
        <p:spPr bwMode="auto">
          <a:xfrm>
            <a:off x="2108200" y="285751"/>
            <a:ext cx="1375536" cy="20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70677" l="57875" r="100000">
                        <a14:foregroundMark x1="78750" y1="49173" x2="79000" y2="60752"/>
                        <a14:foregroundMark x1="74750" y1="48271" x2="74000" y2="52782"/>
                        <a14:foregroundMark x1="73125" y1="48421" x2="73375" y2="51429"/>
                        <a14:foregroundMark x1="81750" y1="57444" x2="85625" y2="60301"/>
                      </a14:backgroundRemoval>
                    </a14:imgEffect>
                  </a14:imgLayer>
                </a14:imgProps>
              </a:ext>
              <a:ext uri="{28A0092B-C50C-407E-A947-70E740481C1C}">
                <a14:useLocalDpi xmlns:a14="http://schemas.microsoft.com/office/drawing/2010/main" val="0"/>
              </a:ext>
            </a:extLst>
          </a:blip>
          <a:srcRect l="57061" b="28509"/>
          <a:stretch/>
        </p:blipFill>
        <p:spPr bwMode="auto">
          <a:xfrm>
            <a:off x="3651250" y="670144"/>
            <a:ext cx="1024764" cy="14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54375">
                        <a14:foregroundMark x1="23750" y1="53919" x2="23250" y2="65796"/>
                        <a14:foregroundMark x1="18875" y1="54869" x2="19500" y2="65321"/>
                        <a14:foregroundMark x1="20000" y1="52257" x2="17500" y2="57482"/>
                        <a14:foregroundMark x1="19500" y1="79335" x2="23250" y2="85511"/>
                        <a14:foregroundMark x1="30375" y1="55344" x2="39875" y2="78860"/>
                      </a14:backgroundRemoval>
                    </a14:imgEffect>
                  </a14:imgLayer>
                </a14:imgProps>
              </a:ext>
              <a:ext uri="{28A0092B-C50C-407E-A947-70E740481C1C}">
                <a14:useLocalDpi xmlns:a14="http://schemas.microsoft.com/office/drawing/2010/main" val="0"/>
              </a:ext>
            </a:extLst>
          </a:blip>
          <a:srcRect t="1" r="47556" b="-8653"/>
          <a:stretch/>
        </p:blipFill>
        <p:spPr bwMode="auto">
          <a:xfrm>
            <a:off x="5095586" y="619757"/>
            <a:ext cx="1443888" cy="170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a:hlinkClick r:id="rId14" action="ppaction://hlinksldjump"/>
          </p:cNvPr>
          <p:cNvSpPr/>
          <p:nvPr/>
        </p:nvSpPr>
        <p:spPr>
          <a:xfrm>
            <a:off x="2316598" y="2358459"/>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9" name="Flowchart: Connector 18">
            <a:hlinkClick r:id="rId15" action="ppaction://hlinksldjump"/>
          </p:cNvPr>
          <p:cNvSpPr/>
          <p:nvPr/>
        </p:nvSpPr>
        <p:spPr>
          <a:xfrm>
            <a:off x="3038895" y="2364573"/>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0" name="Flowchart: Connector 19">
            <a:hlinkClick r:id="rId16" action="ppaction://hlinksldjump"/>
          </p:cNvPr>
          <p:cNvSpPr/>
          <p:nvPr/>
        </p:nvSpPr>
        <p:spPr>
          <a:xfrm>
            <a:off x="3747996"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Flowchart: Connector 20">
            <a:hlinkClick r:id="rId17" action="ppaction://hlinksldjump"/>
          </p:cNvPr>
          <p:cNvSpPr/>
          <p:nvPr/>
        </p:nvSpPr>
        <p:spPr>
          <a:xfrm>
            <a:off x="4418839"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2" name="Flowchart: Connector 21">
            <a:hlinkClick r:id="rId18" action="ppaction://hlinksldjump"/>
          </p:cNvPr>
          <p:cNvSpPr/>
          <p:nvPr/>
        </p:nvSpPr>
        <p:spPr>
          <a:xfrm>
            <a:off x="5095586" y="2386417"/>
            <a:ext cx="514350" cy="555842"/>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5" name="Rectangle 4"/>
          <p:cNvSpPr/>
          <p:nvPr/>
        </p:nvSpPr>
        <p:spPr>
          <a:xfrm rot="5400000">
            <a:off x="9489110" y="3806695"/>
            <a:ext cx="893421"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24" name="Rectangle 23"/>
          <p:cNvSpPr/>
          <p:nvPr/>
        </p:nvSpPr>
        <p:spPr>
          <a:xfrm rot="5400000">
            <a:off x="9538350" y="4874946"/>
            <a:ext cx="794939" cy="367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extLst>
      <p:ext uri="{BB962C8B-B14F-4D97-AF65-F5344CB8AC3E}">
        <p14:creationId xmlns:p14="http://schemas.microsoft.com/office/powerpoint/2010/main" val="6413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27"/>
                                        </p:tgtEl>
                                        <p:attrNameLst>
                                          <p:attrName>r</p:attrName>
                                        </p:attrNameLst>
                                      </p:cBhvr>
                                    </p:animRot>
                                    <p:animRot by="-240000">
                                      <p:cBhvr>
                                        <p:cTn id="13" dur="600" fill="hold">
                                          <p:stCondLst>
                                            <p:cond delay="600"/>
                                          </p:stCondLst>
                                        </p:cTn>
                                        <p:tgtEl>
                                          <p:spTgt spid="1027"/>
                                        </p:tgtEl>
                                        <p:attrNameLst>
                                          <p:attrName>r</p:attrName>
                                        </p:attrNameLst>
                                      </p:cBhvr>
                                    </p:animRot>
                                    <p:animRot by="240000">
                                      <p:cBhvr>
                                        <p:cTn id="14" dur="600" fill="hold">
                                          <p:stCondLst>
                                            <p:cond delay="1200"/>
                                          </p:stCondLst>
                                        </p:cTn>
                                        <p:tgtEl>
                                          <p:spTgt spid="1027"/>
                                        </p:tgtEl>
                                        <p:attrNameLst>
                                          <p:attrName>r</p:attrName>
                                        </p:attrNameLst>
                                      </p:cBhvr>
                                    </p:animRot>
                                    <p:animRot by="-240000">
                                      <p:cBhvr>
                                        <p:cTn id="15" dur="600" fill="hold">
                                          <p:stCondLst>
                                            <p:cond delay="1800"/>
                                          </p:stCondLst>
                                        </p:cTn>
                                        <p:tgtEl>
                                          <p:spTgt spid="1027"/>
                                        </p:tgtEl>
                                        <p:attrNameLst>
                                          <p:attrName>r</p:attrName>
                                        </p:attrNameLst>
                                      </p:cBhvr>
                                    </p:animRot>
                                    <p:animRot by="120000">
                                      <p:cBhvr>
                                        <p:cTn id="16" dur="600" fill="hold">
                                          <p:stCondLst>
                                            <p:cond delay="2400"/>
                                          </p:stCondLst>
                                        </p:cTn>
                                        <p:tgtEl>
                                          <p:spTgt spid="102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5"/>
                                        </p:tgtEl>
                                        <p:attrNameLst>
                                          <p:attrName>r</p:attrName>
                                        </p:attrNameLst>
                                      </p:cBhvr>
                                    </p:animRot>
                                    <p:animRot by="-240000">
                                      <p:cBhvr>
                                        <p:cTn id="19" dur="600" fill="hold">
                                          <p:stCondLst>
                                            <p:cond delay="600"/>
                                          </p:stCondLst>
                                        </p:cTn>
                                        <p:tgtEl>
                                          <p:spTgt spid="15"/>
                                        </p:tgtEl>
                                        <p:attrNameLst>
                                          <p:attrName>r</p:attrName>
                                        </p:attrNameLst>
                                      </p:cBhvr>
                                    </p:animRot>
                                    <p:animRot by="240000">
                                      <p:cBhvr>
                                        <p:cTn id="20" dur="600" fill="hold">
                                          <p:stCondLst>
                                            <p:cond delay="1200"/>
                                          </p:stCondLst>
                                        </p:cTn>
                                        <p:tgtEl>
                                          <p:spTgt spid="15"/>
                                        </p:tgtEl>
                                        <p:attrNameLst>
                                          <p:attrName>r</p:attrName>
                                        </p:attrNameLst>
                                      </p:cBhvr>
                                    </p:animRot>
                                    <p:animRot by="-240000">
                                      <p:cBhvr>
                                        <p:cTn id="21" dur="600" fill="hold">
                                          <p:stCondLst>
                                            <p:cond delay="1800"/>
                                          </p:stCondLst>
                                        </p:cTn>
                                        <p:tgtEl>
                                          <p:spTgt spid="15"/>
                                        </p:tgtEl>
                                        <p:attrNameLst>
                                          <p:attrName>r</p:attrName>
                                        </p:attrNameLst>
                                      </p:cBhvr>
                                    </p:animRot>
                                    <p:animRot by="120000">
                                      <p:cBhvr>
                                        <p:cTn id="22" dur="600" fill="hold">
                                          <p:stCondLst>
                                            <p:cond delay="24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6"/>
                                        </p:tgtEl>
                                        <p:attrNameLst>
                                          <p:attrName>r</p:attrName>
                                        </p:attrNameLst>
                                      </p:cBhvr>
                                    </p:animRot>
                                    <p:animRot by="-240000">
                                      <p:cBhvr>
                                        <p:cTn id="25" dur="600" fill="hold">
                                          <p:stCondLst>
                                            <p:cond delay="600"/>
                                          </p:stCondLst>
                                        </p:cTn>
                                        <p:tgtEl>
                                          <p:spTgt spid="16"/>
                                        </p:tgtEl>
                                        <p:attrNameLst>
                                          <p:attrName>r</p:attrName>
                                        </p:attrNameLst>
                                      </p:cBhvr>
                                    </p:animRot>
                                    <p:animRot by="240000">
                                      <p:cBhvr>
                                        <p:cTn id="26" dur="600" fill="hold">
                                          <p:stCondLst>
                                            <p:cond delay="1200"/>
                                          </p:stCondLst>
                                        </p:cTn>
                                        <p:tgtEl>
                                          <p:spTgt spid="16"/>
                                        </p:tgtEl>
                                        <p:attrNameLst>
                                          <p:attrName>r</p:attrName>
                                        </p:attrNameLst>
                                      </p:cBhvr>
                                    </p:animRot>
                                    <p:animRot by="-240000">
                                      <p:cBhvr>
                                        <p:cTn id="27" dur="600" fill="hold">
                                          <p:stCondLst>
                                            <p:cond delay="1800"/>
                                          </p:stCondLst>
                                        </p:cTn>
                                        <p:tgtEl>
                                          <p:spTgt spid="16"/>
                                        </p:tgtEl>
                                        <p:attrNameLst>
                                          <p:attrName>r</p:attrName>
                                        </p:attrNameLst>
                                      </p:cBhvr>
                                    </p:animRot>
                                    <p:animRot by="120000">
                                      <p:cBhvr>
                                        <p:cTn id="28" dur="600" fill="hold">
                                          <p:stCondLst>
                                            <p:cond delay="24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7"/>
                                        </p:tgtEl>
                                        <p:attrNameLst>
                                          <p:attrName>r</p:attrName>
                                        </p:attrNameLst>
                                      </p:cBhvr>
                                    </p:animRot>
                                    <p:animRot by="-240000">
                                      <p:cBhvr>
                                        <p:cTn id="31" dur="600" fill="hold">
                                          <p:stCondLst>
                                            <p:cond delay="600"/>
                                          </p:stCondLst>
                                        </p:cTn>
                                        <p:tgtEl>
                                          <p:spTgt spid="17"/>
                                        </p:tgtEl>
                                        <p:attrNameLst>
                                          <p:attrName>r</p:attrName>
                                        </p:attrNameLst>
                                      </p:cBhvr>
                                    </p:animRot>
                                    <p:animRot by="240000">
                                      <p:cBhvr>
                                        <p:cTn id="32" dur="600" fill="hold">
                                          <p:stCondLst>
                                            <p:cond delay="1200"/>
                                          </p:stCondLst>
                                        </p:cTn>
                                        <p:tgtEl>
                                          <p:spTgt spid="17"/>
                                        </p:tgtEl>
                                        <p:attrNameLst>
                                          <p:attrName>r</p:attrName>
                                        </p:attrNameLst>
                                      </p:cBhvr>
                                    </p:animRot>
                                    <p:animRot by="-240000">
                                      <p:cBhvr>
                                        <p:cTn id="33" dur="600" fill="hold">
                                          <p:stCondLst>
                                            <p:cond delay="1800"/>
                                          </p:stCondLst>
                                        </p:cTn>
                                        <p:tgtEl>
                                          <p:spTgt spid="17"/>
                                        </p:tgtEl>
                                        <p:attrNameLst>
                                          <p:attrName>r</p:attrName>
                                        </p:attrNameLst>
                                      </p:cBhvr>
                                    </p:animRot>
                                    <p:animRot by="120000">
                                      <p:cBhvr>
                                        <p:cTn id="34"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27"/>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 0 L 0.25 0 E" pathEditMode="relative" ptsTypes="">
                                      <p:cBhvr>
                                        <p:cTn id="39" dur="2000" fill="hold"/>
                                        <p:tgtEl>
                                          <p:spTgt spid="1027"/>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25 -4.44444E-6 L 0.5 -4.44444E-6 " pathEditMode="relative" rAng="0" ptsTypes="AA">
                                      <p:cBhvr>
                                        <p:cTn id="43" dur="2000" fill="hold"/>
                                        <p:tgtEl>
                                          <p:spTgt spid="1027"/>
                                        </p:tgtEl>
                                        <p:attrNameLst>
                                          <p:attrName>ppt_x</p:attrName>
                                          <p:attrName>ppt_y</p:attrName>
                                        </p:attrNameLst>
                                      </p:cBhvr>
                                      <p:rCtr x="12500"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5 -4.44444E-6 L 0.75 -4.44444E-6 " pathEditMode="relative" rAng="0" ptsTypes="AA">
                                      <p:cBhvr>
                                        <p:cTn id="47" dur="2000" fill="hold"/>
                                        <p:tgtEl>
                                          <p:spTgt spid="1027"/>
                                        </p:tgtEl>
                                        <p:attrNameLst>
                                          <p:attrName>ppt_x</p:attrName>
                                          <p:attrName>ppt_y</p:attrName>
                                        </p:attrNameLst>
                                      </p:cBhvr>
                                      <p:rCtr x="12500" y="0"/>
                                    </p:animMotion>
                                  </p:childTnLst>
                                </p:cTn>
                              </p:par>
                            </p:childTnLst>
                          </p:cTn>
                        </p:par>
                      </p:childTnLst>
                    </p:cTn>
                  </p:par>
                </p:childTnLst>
              </p:cTn>
              <p:nextCondLst>
                <p:cond evt="onClick" delay="0">
                  <p:tgtEl>
                    <p:spTgt spid="1027"/>
                  </p:tgtEl>
                </p:cond>
              </p:nextCondLst>
            </p:seq>
            <p:seq concurrent="1" nextAc="seek">
              <p:cTn id="48" restart="whenNotActive" fill="hold" evtFilter="cancelBubble" nodeType="interactiveSeq">
                <p:stCondLst>
                  <p:cond evt="onClick" delay="0">
                    <p:tgtEl>
                      <p:spTgt spid="1026"/>
                    </p:tgtEl>
                  </p:cond>
                </p:stCondLst>
                <p:endSync evt="end" delay="0">
                  <p:rtn val="all"/>
                </p:endSync>
                <p:childTnLst>
                  <p:par>
                    <p:cTn id="49" fill="hold">
                      <p:stCondLst>
                        <p:cond delay="0"/>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3.33333E-6 1.11111E-6 L 0.25 1.11111E-6 " pathEditMode="relative" rAng="0" ptsTypes="AA">
                                      <p:cBhvr>
                                        <p:cTn id="52" dur="2000" fill="hold"/>
                                        <p:tgtEl>
                                          <p:spTgt spid="1026"/>
                                        </p:tgtEl>
                                        <p:attrNameLst>
                                          <p:attrName>ppt_x</p:attrName>
                                          <p:attrName>ppt_y</p:attrName>
                                        </p:attrNameLst>
                                      </p:cBhvr>
                                      <p:rCtr x="12500"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25 1.11111E-6 L 0.5 1.11111E-6 " pathEditMode="relative" rAng="0" ptsTypes="AA">
                                      <p:cBhvr>
                                        <p:cTn id="56" dur="2000" fill="hold"/>
                                        <p:tgtEl>
                                          <p:spTgt spid="1026"/>
                                        </p:tgtEl>
                                        <p:attrNameLst>
                                          <p:attrName>ppt_x</p:attrName>
                                          <p:attrName>ppt_y</p:attrName>
                                        </p:attrNameLst>
                                      </p:cBhvr>
                                      <p:rCtr x="1250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5 1.11111E-6 L 0.75 1.11111E-6 " pathEditMode="relative" rAng="0" ptsTypes="AA">
                                      <p:cBhvr>
                                        <p:cTn id="60" dur="2000" fill="hold"/>
                                        <p:tgtEl>
                                          <p:spTgt spid="1026"/>
                                        </p:tgtEl>
                                        <p:attrNameLst>
                                          <p:attrName>ppt_x</p:attrName>
                                          <p:attrName>ppt_y</p:attrName>
                                        </p:attrNameLst>
                                      </p:cBhvr>
                                      <p:rCtr x="12500" y="0"/>
                                    </p:animMotion>
                                  </p:childTnLst>
                                </p:cTn>
                              </p:par>
                            </p:childTnLst>
                          </p:cTn>
                        </p:par>
                      </p:childTnLst>
                    </p:cTn>
                  </p:par>
                </p:childTnLst>
              </p:cTn>
              <p:nextCondLst>
                <p:cond evt="onClick" delay="0">
                  <p:tgtEl>
                    <p:spTgt spid="102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43199" y="-14642"/>
            <a:ext cx="10203199"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64741" y="-36524"/>
            <a:ext cx="10203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dirty="0" smtClean="0">
                <a:solidFill>
                  <a:srgbClr val="FF0066"/>
                </a:solidFill>
                <a:latin typeface="Arial Rounded MT Bold" pitchFamily="34" charset="0"/>
                <a:ea typeface="Arial-Rounded" pitchFamily="34" charset="0"/>
                <a:cs typeface="Times New Roman" pitchFamily="18" charset="0"/>
              </a:rPr>
              <a:t>5</a:t>
            </a:r>
            <a:endParaRPr lang="en-US" sz="6600" b="1" dirty="0">
              <a:solidFill>
                <a:srgbClr val="FF0066"/>
              </a:solidFill>
              <a:latin typeface="Arial Rounded MT Bold" pitchFamily="34" charset="0"/>
              <a:ea typeface="Arial-Rounded" pitchFamily="34" charset="0"/>
              <a:cs typeface="Times New Roman" pitchFamily="18" charset="0"/>
            </a:endParaRPr>
          </a:p>
        </p:txBody>
      </p:sp>
      <p:sp>
        <p:nvSpPr>
          <p:cNvPr id="11" name="TextBox 10"/>
          <p:cNvSpPr txBox="1"/>
          <p:nvPr/>
        </p:nvSpPr>
        <p:spPr>
          <a:xfrm>
            <a:off x="1822889" y="247943"/>
            <a:ext cx="8160417" cy="1015614"/>
          </a:xfrm>
          <a:prstGeom prst="rect">
            <a:avLst/>
          </a:prstGeom>
          <a:noFill/>
        </p:spPr>
        <p:txBody>
          <a:bodyPr wrap="square" lIns="91391" tIns="45696" rIns="91391" bIns="45696" rtlCol="0">
            <a:spAutoFit/>
          </a:bodyPr>
          <a:lstStyle/>
          <a:p>
            <a:pPr algn="ctr"/>
            <a:r>
              <a:rPr lang="en-US" sz="6000" b="1" dirty="0" smtClean="0">
                <a:ln w="3175">
                  <a:solidFill>
                    <a:schemeClr val="bg1"/>
                  </a:solidFill>
                </a:ln>
                <a:solidFill>
                  <a:schemeClr val="bg1"/>
                </a:solidFill>
                <a:latin typeface="Arial-Rounded" pitchFamily="34" charset="0"/>
                <a:ea typeface="Arial-Rounded" pitchFamily="34" charset="0"/>
                <a:cs typeface="Arial-Rounded" pitchFamily="34" charset="0"/>
              </a:rPr>
              <a:t>BÀI HỌC TỪ CUỘC SỐNG </a:t>
            </a:r>
            <a:endParaRPr lang="en-US" sz="60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2" name="Group 11"/>
          <p:cNvGrpSpPr/>
          <p:nvPr/>
        </p:nvGrpSpPr>
        <p:grpSpPr>
          <a:xfrm>
            <a:off x="2565400" y="2520607"/>
            <a:ext cx="6400800" cy="975143"/>
            <a:chOff x="9566064" y="964372"/>
            <a:chExt cx="5446164" cy="698253"/>
          </a:xfrm>
          <a:solidFill>
            <a:schemeClr val="tx2"/>
          </a:solidFill>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0"/>
          <p:cNvSpPr/>
          <p:nvPr/>
        </p:nvSpPr>
        <p:spPr>
          <a:xfrm>
            <a:off x="2591122" y="2592342"/>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6"/>
          <p:cNvSpPr/>
          <p:nvPr/>
        </p:nvSpPr>
        <p:spPr>
          <a:xfrm rot="269291">
            <a:off x="1773806" y="2672944"/>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972060" y="2767112"/>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39401" y="2402864"/>
            <a:ext cx="1185783" cy="1138386"/>
            <a:chOff x="1148781" y="997763"/>
            <a:chExt cx="992332" cy="992332"/>
          </a:xfrm>
          <a:solidFill>
            <a:srgbClr val="E3667B"/>
          </a:solidFill>
        </p:grpSpPr>
        <p:sp>
          <p:nvSpPr>
            <p:cNvPr id="19" name="Oval 18"/>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400035" y="2697956"/>
            <a:ext cx="4599708" cy="646282"/>
          </a:xfrm>
          <a:prstGeom prst="rect">
            <a:avLst/>
          </a:prstGeom>
          <a:noFill/>
        </p:spPr>
        <p:txBody>
          <a:bodyPr wrap="square" lIns="91391" tIns="45696" rIns="91391" bIns="45696" rtlCol="0">
            <a:spAutoFit/>
          </a:bodyPr>
          <a:lstStyle/>
          <a:p>
            <a:pPr algn="ctr"/>
            <a:r>
              <a:rPr lang="en-US" sz="3600" b="1" dirty="0" smtClean="0">
                <a:solidFill>
                  <a:srgbClr val="FF0066"/>
                </a:solidFill>
                <a:latin typeface="Arial-Rounded" pitchFamily="34" charset="0"/>
                <a:ea typeface="Arial-Rounded" pitchFamily="34" charset="0"/>
                <a:cs typeface="Arial-Rounded" pitchFamily="34" charset="0"/>
              </a:rPr>
              <a:t>CHÚ BÉ CHĂN CỪU</a:t>
            </a:r>
            <a:endParaRPr lang="en-US" sz="3600" b="1" dirty="0">
              <a:solidFill>
                <a:srgbClr val="FF0066"/>
              </a:solidFill>
              <a:latin typeface="Arial-Rounded" pitchFamily="34" charset="0"/>
              <a:ea typeface="Arial-Rounded" pitchFamily="34" charset="0"/>
              <a:cs typeface="Arial-Rounded" pitchFamily="34" charset="0"/>
            </a:endParaRPr>
          </a:p>
        </p:txBody>
      </p:sp>
      <p:sp>
        <p:nvSpPr>
          <p:cNvPr id="22" name="TextBox 21"/>
          <p:cNvSpPr txBox="1"/>
          <p:nvPr/>
        </p:nvSpPr>
        <p:spPr>
          <a:xfrm>
            <a:off x="2186020" y="2389476"/>
            <a:ext cx="1408638" cy="1138725"/>
          </a:xfrm>
          <a:prstGeom prst="rect">
            <a:avLst/>
          </a:prstGeom>
          <a:noFill/>
        </p:spPr>
        <p:txBody>
          <a:bodyPr wrap="square" lIns="91391" tIns="45696" rIns="91391" bIns="45696" rtlCol="0">
            <a:spAutoFit/>
          </a:bodyPr>
          <a:lstStyle/>
          <a:p>
            <a:pPr algn="ctr"/>
            <a:r>
              <a:rPr lang="en-US" sz="2400" b="1" dirty="0">
                <a:solidFill>
                  <a:schemeClr val="bg1"/>
                </a:solidFill>
                <a:latin typeface="Arial-Rounded" pitchFamily="34" charset="0"/>
                <a:ea typeface="Arial-Rounded" pitchFamily="34" charset="0"/>
                <a:cs typeface="Arial-Rounded" pitchFamily="34" charset="0"/>
              </a:rPr>
              <a:t>Bài</a:t>
            </a:r>
          </a:p>
          <a:p>
            <a:pPr algn="ctr"/>
            <a:r>
              <a:rPr lang="en-US" sz="4400" b="1" dirty="0">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1711875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581</Words>
  <PresentationFormat>Custom</PresentationFormat>
  <Paragraphs>102</Paragraphs>
  <Slides>18</Slides>
  <Notes>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2020-06-14T00:29:01Z</dcterms:created>
  <dcterms:modified xsi:type="dcterms:W3CDTF">2021-02-13T03:29:52Z</dcterms:modified>
</cp:coreProperties>
</file>