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2" r:id="rId10"/>
    <p:sldId id="293" r:id="rId11"/>
    <p:sldId id="295" r:id="rId12"/>
    <p:sldId id="269" r:id="rId13"/>
    <p:sldId id="296" r:id="rId14"/>
    <p:sldId id="297" r:id="rId15"/>
    <p:sldId id="298" r:id="rId16"/>
    <p:sldId id="274" r:id="rId17"/>
    <p:sldId id="300" r:id="rId18"/>
    <p:sldId id="281" r:id="rId19"/>
    <p:sldId id="299" r:id="rId20"/>
    <p:sldId id="301" r:id="rId21"/>
    <p:sldId id="302" r:id="rId22"/>
    <p:sldId id="283" r:id="rId23"/>
    <p:sldId id="303" r:id="rId24"/>
    <p:sldId id="304" r:id="rId25"/>
    <p:sldId id="305" r:id="rId26"/>
    <p:sldId id="306" r:id="rId27"/>
    <p:sldId id="285" r:id="rId28"/>
    <p:sldId id="307" r:id="rId29"/>
    <p:sldId id="286" r:id="rId30"/>
    <p:sldId id="287" r:id="rId31"/>
    <p:sldId id="288" r:id="rId32"/>
    <p:sldId id="284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87971" autoAdjust="0"/>
  </p:normalViewPr>
  <p:slideViewPr>
    <p:cSldViewPr snapToGrid="0">
      <p:cViewPr>
        <p:scale>
          <a:sx n="60" d="100"/>
          <a:sy n="60" d="100"/>
        </p:scale>
        <p:origin x="30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DAF48D-FFCE-4EB8-A881-D5A19682A77F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DF1BB8-8A95-4951-B851-137CE9CB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0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275025-D1A8-4C5A-9EBB-CD8CDCB9DC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7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2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C500-4A11-438E-A2D2-61DE28E1DFC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E09F-585C-43C4-AD5E-0317DE28A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AEA0-2A9C-4358-B4EF-E80FEBEDEA06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7539-4D39-4E11-AFA0-033CE183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9075-BFCA-4FC0-A879-CAF2C98D6870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A5F7-03BC-4601-9DF3-3BAB58CF3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55D84D66-4A0A-7C24-EB1A-29FB142F71DA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2BC9F-8008-AC83-116C-3B2138AF940E}"/>
              </a:ext>
            </a:extLst>
          </p:cNvPr>
          <p:cNvSpPr txBox="1"/>
          <p:nvPr userDrawn="1"/>
        </p:nvSpPr>
        <p:spPr>
          <a:xfrm>
            <a:off x="11054787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85E5222-AA17-B9E0-61AD-2C3535BC9FCA}"/>
              </a:ext>
            </a:extLst>
          </p:cNvPr>
          <p:cNvSpPr txBox="1"/>
          <p:nvPr userDrawn="1"/>
        </p:nvSpPr>
        <p:spPr>
          <a:xfrm>
            <a:off x="11054787" y="0"/>
            <a:ext cx="101021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6a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0F6A-13E4-4E56-A7FB-437B33F2F54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8C438-273F-4F30-ACC3-5D0FF1CC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9BE8-B1E5-4FA4-B558-7F7A6DE567B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E769-E35C-494D-A8B4-6517D0A71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D3E2-204E-4225-9239-03F50E6ABB8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E84D-8D3D-42B1-8BC6-E0F392031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A23E-B1EA-4988-B8B8-F625437F567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B4D3-0FF5-4918-BBBA-B9E7F4C64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3899-7932-4970-B288-ABEE14BAD678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5A160-BAB7-4CD3-B070-FA7B1E9ED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7A3A-9B40-4542-8DF0-71780EEED543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3450-D507-42D8-8BD6-4E6684EA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4AE0-CF71-4804-8AA9-2A1FB9B03C2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A1CB-A92E-4B17-AE69-BE1F3B99D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F0D3-28BE-4543-8BCA-BB9217D76E1A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65EDA-5524-4DEA-8965-22839747D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4F386-79F1-4907-ACBF-17B5A3372CAD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E55227-62F2-4DC6-9B60-663492726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0735366-2E63-404E-A95B-85657863EEB7}" type="datetimeFigureOut">
              <a:rPr lang="en-US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3EE8AE9-861A-4A98-84B4-2165D06FD1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med">
    <p:split orient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464457" y="1905506"/>
            <a:ext cx="6343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Entertainment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6a: Vocab Expansion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105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655" y="457205"/>
            <a:ext cx="3495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Vocabulary (stress)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677" y="1268361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amusement park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əˈmjuːzmənt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pɑːk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công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viên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trí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675" y="1998617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concert hall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kɒnsət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hɔːl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hòa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nhạc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75" y="272811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circus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sɜːkəs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rạp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xiếc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5" y="3456847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exhibition </a:t>
            </a:r>
            <a:r>
              <a:rPr lang="en-US" sz="3200" dirty="0" err="1">
                <a:latin typeface="+mn-lt"/>
              </a:rPr>
              <a:t>centre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eksɪˈbɪʃən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sentə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trung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tâm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triển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lãm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675" y="418634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theatre </a:t>
            </a:r>
            <a:r>
              <a:rPr lang="el-GR" sz="3200" dirty="0">
                <a:solidFill>
                  <a:srgbClr val="FF0000"/>
                </a:solidFill>
                <a:latin typeface="+mn-lt"/>
              </a:rPr>
              <a:t>/ˈθ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ɪətə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rạp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hát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nhà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hát</a:t>
            </a:r>
            <a:r>
              <a:rPr lang="en-US" sz="3200" dirty="0">
                <a:latin typeface="+mn-lt"/>
              </a:rPr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299" y="495915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stadium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steɪdiəm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sân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vận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động</a:t>
            </a:r>
            <a:r>
              <a:rPr lang="en-US" sz="3200" dirty="0">
                <a:latin typeface="+mn-lt"/>
              </a:rPr>
              <a:t>   </a:t>
            </a:r>
          </a:p>
        </p:txBody>
      </p:sp>
      <p:pic>
        <p:nvPicPr>
          <p:cNvPr id="9" name="AMUSEMENT PAR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350" y="-883284"/>
            <a:ext cx="609600" cy="609600"/>
          </a:xfrm>
          <a:prstGeom prst="rect">
            <a:avLst/>
          </a:prstGeom>
        </p:spPr>
      </p:pic>
      <p:pic>
        <p:nvPicPr>
          <p:cNvPr id="10" name="CONCERT H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0507" y="-883280"/>
            <a:ext cx="609600" cy="609600"/>
          </a:xfrm>
          <a:prstGeom prst="rect">
            <a:avLst/>
          </a:prstGeom>
        </p:spPr>
      </p:pic>
      <p:pic>
        <p:nvPicPr>
          <p:cNvPr id="11" name="circ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20664" y="-883284"/>
            <a:ext cx="609600" cy="609600"/>
          </a:xfrm>
          <a:prstGeom prst="rect">
            <a:avLst/>
          </a:prstGeom>
        </p:spPr>
      </p:pic>
      <p:pic>
        <p:nvPicPr>
          <p:cNvPr id="12" name="exhibition cent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0821" y="-891768"/>
            <a:ext cx="609600" cy="609600"/>
          </a:xfrm>
          <a:prstGeom prst="rect">
            <a:avLst/>
          </a:prstGeom>
        </p:spPr>
      </p:pic>
      <p:pic>
        <p:nvPicPr>
          <p:cNvPr id="13" name="theat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0976" y="-917350"/>
            <a:ext cx="609600" cy="609600"/>
          </a:xfrm>
          <a:prstGeom prst="rect">
            <a:avLst/>
          </a:prstGeom>
        </p:spPr>
      </p:pic>
      <p:pic>
        <p:nvPicPr>
          <p:cNvPr id="14" name="stadiu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31131" y="-95846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7354" y="944741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675" y="1681762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069" y="2367949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10145" y="3066178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9406" y="3101025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9259" y="3857364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023" y="4608115"/>
            <a:ext cx="422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•</a:t>
            </a:r>
          </a:p>
        </p:txBody>
      </p:sp>
    </p:spTree>
    <p:extLst>
      <p:ext uri="{BB962C8B-B14F-4D97-AF65-F5344CB8AC3E}">
        <p14:creationId xmlns:p14="http://schemas.microsoft.com/office/powerpoint/2010/main" val="562148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903" y="589935"/>
            <a:ext cx="8642556" cy="576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068763" y="3919538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4108"/>
            <a:ext cx="12049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5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What can you do in the places in Exercise 4? Choose from the list. Tell your partner.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54" y="1893923"/>
            <a:ext cx="11985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attend a performance    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see a sports event      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listen to classical music</a:t>
            </a:r>
            <a:br>
              <a:rPr lang="en-US" sz="3000" dirty="0">
                <a:solidFill>
                  <a:srgbClr val="231F20"/>
                </a:solidFill>
                <a:latin typeface="+mn-lt"/>
              </a:rPr>
            </a:br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go on a roller coaster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see clowns and acrobats </a:t>
            </a:r>
            <a:r>
              <a:rPr lang="en-US" sz="3000" dirty="0">
                <a:solidFill>
                  <a:srgbClr val="0070C0"/>
                </a:solidFill>
                <a:latin typeface="+mn-lt"/>
              </a:rPr>
              <a:t>•</a:t>
            </a:r>
            <a:r>
              <a:rPr lang="en-US" sz="3000" dirty="0">
                <a:solidFill>
                  <a:srgbClr val="4EB9E9"/>
                </a:solidFill>
                <a:latin typeface="+mn-lt"/>
              </a:rPr>
              <a:t> </a:t>
            </a:r>
            <a:r>
              <a:rPr lang="en-US" sz="3000" dirty="0">
                <a:solidFill>
                  <a:srgbClr val="231F20"/>
                </a:solidFill>
                <a:latin typeface="+mn-lt"/>
              </a:rPr>
              <a:t>see a robotics exhibition</a:t>
            </a:r>
            <a:r>
              <a:rPr lang="en-US" sz="3000" dirty="0"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3665" y="3232183"/>
            <a:ext cx="179930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Example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4839" y="4139555"/>
            <a:ext cx="10028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You can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go on a roller coaster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at an amusement park.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3458" y="2649917"/>
            <a:ext cx="3319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545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419" y="544118"/>
            <a:ext cx="10869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6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Choose the correct preposition. Then answer the questions.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44" y="2290542"/>
            <a:ext cx="11819556" cy="2259421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4742713" y="2718496"/>
            <a:ext cx="720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800737" y="3298599"/>
            <a:ext cx="480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382298" y="3864077"/>
            <a:ext cx="422786" cy="4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170905" y="4436893"/>
            <a:ext cx="422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949677" y="2290542"/>
            <a:ext cx="1415846" cy="5558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16140" y="2846439"/>
            <a:ext cx="1284597" cy="573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13939" y="3414338"/>
            <a:ext cx="926441" cy="5558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43435" y="3982150"/>
            <a:ext cx="1027470" cy="5558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60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73" y="663679"/>
            <a:ext cx="2669458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Further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08671" y="604687"/>
            <a:ext cx="8013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Match the sentences (1-6) to the places (a-f).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39" y="1511248"/>
            <a:ext cx="7364301" cy="476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150" b="68918"/>
          <a:stretch/>
        </p:blipFill>
        <p:spPr>
          <a:xfrm>
            <a:off x="206481" y="1743190"/>
            <a:ext cx="3036283" cy="538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4164" r="-1800"/>
          <a:stretch/>
        </p:blipFill>
        <p:spPr>
          <a:xfrm>
            <a:off x="280082" y="5619136"/>
            <a:ext cx="2072363" cy="44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2321" r="2015"/>
          <a:stretch/>
        </p:blipFill>
        <p:spPr>
          <a:xfrm>
            <a:off x="206481" y="3341542"/>
            <a:ext cx="3311227" cy="47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2" t="36188" r="-1634" b="34033"/>
          <a:stretch/>
        </p:blipFill>
        <p:spPr>
          <a:xfrm>
            <a:off x="206481" y="2540870"/>
            <a:ext cx="3434489" cy="516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439" b="70462"/>
          <a:stretch/>
        </p:blipFill>
        <p:spPr>
          <a:xfrm>
            <a:off x="265473" y="4010425"/>
            <a:ext cx="2006427" cy="511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41487" r="2063" b="33792"/>
          <a:stretch/>
        </p:blipFill>
        <p:spPr>
          <a:xfrm>
            <a:off x="272959" y="4915131"/>
            <a:ext cx="1993705" cy="427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53666" y="1551462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3666" y="2636219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3666" y="3750472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3666" y="4351498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3666" y="4958057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3666" y="5597278"/>
            <a:ext cx="44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n-l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962562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5406" y="606790"/>
            <a:ext cx="7728155" cy="548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885999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885" y="1976284"/>
            <a:ext cx="10353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n-lt"/>
              </a:rPr>
              <a:t>Make at least four sentences, using the vocabulary you have learnt.</a:t>
            </a:r>
          </a:p>
        </p:txBody>
      </p:sp>
    </p:spTree>
    <p:extLst>
      <p:ext uri="{BB962C8B-B14F-4D97-AF65-F5344CB8AC3E}">
        <p14:creationId xmlns:p14="http://schemas.microsoft.com/office/powerpoint/2010/main" val="3663855382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2542" y="528894"/>
            <a:ext cx="8731352" cy="578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5364111" y="3051270"/>
            <a:ext cx="32940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736" y="560440"/>
            <a:ext cx="2644877" cy="826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3457" y="1358083"/>
            <a:ext cx="112530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7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What is your </a:t>
            </a:r>
            <a:r>
              <a:rPr lang="en-US" sz="3200" b="1" dirty="0" err="1">
                <a:solidFill>
                  <a:srgbClr val="231F20"/>
                </a:solidFill>
                <a:latin typeface="+mn-lt"/>
              </a:rPr>
              <a:t>favourite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 amusement park? Write about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its name, place, opening hours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special attractions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and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tickets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. 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457" y="663679"/>
            <a:ext cx="2374491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Pre-speaking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457" y="2431784"/>
            <a:ext cx="14347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Sample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457" y="2983546"/>
            <a:ext cx="107515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Name</a:t>
            </a:r>
            <a:r>
              <a:rPr lang="en-US" sz="3200" dirty="0">
                <a:latin typeface="+mn-lt"/>
              </a:rPr>
              <a:t>: Asterix Park</a:t>
            </a:r>
          </a:p>
          <a:p>
            <a:r>
              <a:rPr lang="en-US" sz="3200" b="1" dirty="0">
                <a:latin typeface="+mn-lt"/>
              </a:rPr>
              <a:t>Place</a:t>
            </a:r>
            <a:r>
              <a:rPr lang="en-US" sz="3200" dirty="0">
                <a:latin typeface="+mn-lt"/>
              </a:rPr>
              <a:t>: Outside Paris, France</a:t>
            </a:r>
          </a:p>
          <a:p>
            <a:r>
              <a:rPr lang="en-US" sz="3200" b="1" dirty="0">
                <a:latin typeface="+mn-lt"/>
              </a:rPr>
              <a:t>Opening hours</a:t>
            </a:r>
            <a:r>
              <a:rPr lang="en-US" sz="3200" dirty="0">
                <a:latin typeface="+mn-lt"/>
              </a:rPr>
              <a:t>: 10:00 a.m. to 6:00 p.m., seven days a week</a:t>
            </a:r>
          </a:p>
          <a:p>
            <a:r>
              <a:rPr lang="en-US" sz="3200" b="1" dirty="0">
                <a:latin typeface="+mn-lt"/>
              </a:rPr>
              <a:t>Special attractions</a:t>
            </a:r>
            <a:r>
              <a:rPr lang="en-US" sz="3200" dirty="0">
                <a:latin typeface="+mn-lt"/>
              </a:rPr>
              <a:t>:</a:t>
            </a:r>
            <a:r>
              <a:rPr lang="nl-NL" sz="32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based on a comic book series, </a:t>
            </a:r>
            <a:r>
              <a:rPr lang="en-US" sz="3200" dirty="0" err="1">
                <a:latin typeface="+mn-lt"/>
              </a:rPr>
              <a:t>Goudurix</a:t>
            </a:r>
            <a:r>
              <a:rPr lang="en-US" sz="3200" dirty="0">
                <a:latin typeface="+mn-lt"/>
              </a:rPr>
              <a:t> - a large multi-looping roller coaster, </a:t>
            </a:r>
            <a:r>
              <a:rPr lang="en-US" sz="3200" dirty="0" err="1">
                <a:latin typeface="+mn-lt"/>
              </a:rPr>
              <a:t>Tonerre</a:t>
            </a:r>
            <a:r>
              <a:rPr lang="en-US" sz="3200" dirty="0">
                <a:latin typeface="+mn-lt"/>
              </a:rPr>
              <a:t> de </a:t>
            </a:r>
            <a:r>
              <a:rPr lang="en-US" sz="3200" dirty="0" err="1">
                <a:latin typeface="+mn-lt"/>
              </a:rPr>
              <a:t>Zue</a:t>
            </a:r>
            <a:r>
              <a:rPr lang="en-US" sz="3200" dirty="0">
                <a:latin typeface="+mn-lt"/>
              </a:rPr>
              <a:t> - a large wooden roller coaster</a:t>
            </a:r>
          </a:p>
          <a:p>
            <a:r>
              <a:rPr lang="en-US" sz="3200" b="1" dirty="0">
                <a:latin typeface="+mn-lt"/>
              </a:rPr>
              <a:t>Ticket</a:t>
            </a:r>
            <a:r>
              <a:rPr lang="en-US" sz="3200" dirty="0">
                <a:latin typeface="+mn-lt"/>
              </a:rPr>
              <a:t>: €41 for adults, €38</a:t>
            </a:r>
            <a:r>
              <a:rPr lang="en-US" sz="3200" dirty="0"/>
              <a:t> </a:t>
            </a:r>
            <a:r>
              <a:rPr lang="en-US" sz="3200" dirty="0">
                <a:latin typeface="+mn-lt"/>
              </a:rPr>
              <a:t>for children. </a:t>
            </a:r>
          </a:p>
        </p:txBody>
      </p:sp>
    </p:spTree>
    <p:extLst>
      <p:ext uri="{BB962C8B-B14F-4D97-AF65-F5344CB8AC3E}">
        <p14:creationId xmlns:p14="http://schemas.microsoft.com/office/powerpoint/2010/main" val="34138445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7" y="663679"/>
            <a:ext cx="2905433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While-speaking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721" y="1248454"/>
            <a:ext cx="11547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Now, </a:t>
            </a:r>
            <a:r>
              <a:rPr lang="en-US" sz="3200" b="1" dirty="0" err="1">
                <a:latin typeface="+mn-lt"/>
              </a:rPr>
              <a:t>practise</a:t>
            </a:r>
            <a:r>
              <a:rPr lang="en-US" sz="3200" b="1" dirty="0">
                <a:latin typeface="+mn-lt"/>
              </a:rPr>
              <a:t> in groups to talk about your </a:t>
            </a:r>
            <a:r>
              <a:rPr lang="en-US" sz="3200" b="1" dirty="0" err="1">
                <a:latin typeface="+mn-lt"/>
              </a:rPr>
              <a:t>favourite</a:t>
            </a:r>
            <a:r>
              <a:rPr lang="en-US" sz="3200" b="1" dirty="0">
                <a:latin typeface="+mn-lt"/>
              </a:rPr>
              <a:t> amusement park.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457" y="3028948"/>
            <a:ext cx="115479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231F20"/>
                </a:solidFill>
                <a:latin typeface="+mn-lt"/>
              </a:rPr>
              <a:t>Asterix</a:t>
            </a:r>
            <a:r>
              <a:rPr lang="en-US" sz="3200" i="1" dirty="0">
                <a:solidFill>
                  <a:srgbClr val="231F20"/>
                </a:solidFill>
                <a:latin typeface="+mn-lt"/>
              </a:rPr>
              <a:t> Park is an amazing amusement park outside Paris in France. It’s open from 10:00 a.m. to 6:00 p.m. seven days a week. This amusement park is based on a famous comic book series. Its attractions include </a:t>
            </a:r>
            <a:r>
              <a:rPr lang="en-US" sz="3200" i="1" dirty="0" err="1">
                <a:solidFill>
                  <a:srgbClr val="231F20"/>
                </a:solidFill>
                <a:latin typeface="+mn-lt"/>
              </a:rPr>
              <a:t>Goudurix</a:t>
            </a:r>
            <a:r>
              <a:rPr lang="en-US" sz="3200" i="1" dirty="0">
                <a:solidFill>
                  <a:srgbClr val="231F20"/>
                </a:solidFill>
                <a:latin typeface="+mn-lt"/>
              </a:rPr>
              <a:t>, a large multi-looping roller coaster, and </a:t>
            </a:r>
            <a:r>
              <a:rPr lang="en-US" sz="3200" i="1" dirty="0" err="1">
                <a:solidFill>
                  <a:srgbClr val="231F20"/>
                </a:solidFill>
                <a:latin typeface="+mn-lt"/>
              </a:rPr>
              <a:t>Tonnerre</a:t>
            </a:r>
            <a:r>
              <a:rPr lang="en-US" sz="3200" i="1" dirty="0">
                <a:solidFill>
                  <a:srgbClr val="231F20"/>
                </a:solidFill>
                <a:latin typeface="+mn-lt"/>
              </a:rPr>
              <a:t> de Zeus, a large wooden roller coaster. Tickets cost €41 for adults and €38 for children. It’s well worth a visit!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75ECF-A31C-FE57-38B7-C21E89720428}"/>
              </a:ext>
            </a:extLst>
          </p:cNvPr>
          <p:cNvSpPr txBox="1"/>
          <p:nvPr/>
        </p:nvSpPr>
        <p:spPr>
          <a:xfrm>
            <a:off x="383457" y="2431784"/>
            <a:ext cx="14347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069702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01642" y="1435616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704817" y="2299369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707992" y="485488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720692" y="5670962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698467" y="3159751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3867" y="570325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720692" y="3998793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01" y="450626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8" y="663679"/>
            <a:ext cx="2610466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Post-speaking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7007" y="2333155"/>
            <a:ext cx="815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31F20"/>
                </a:solidFill>
                <a:latin typeface="+mn-lt"/>
              </a:rPr>
              <a:t>Present the amusement park to the class.</a:t>
            </a:r>
            <a:r>
              <a:rPr lang="en-US" sz="3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974657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 b="4123"/>
          <a:stretch>
            <a:fillRect/>
          </a:stretch>
        </p:blipFill>
        <p:spPr bwMode="auto">
          <a:xfrm>
            <a:off x="958645" y="633442"/>
            <a:ext cx="10058400" cy="571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4035886" y="4090015"/>
            <a:ext cx="2687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Writing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3458" y="663679"/>
            <a:ext cx="2197510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Pre-writing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94038" y="663679"/>
            <a:ext cx="8249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8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Match the abbreviations to what they mean.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t="28149" r="81570" b="2661"/>
          <a:stretch/>
        </p:blipFill>
        <p:spPr>
          <a:xfrm>
            <a:off x="170481" y="1642819"/>
            <a:ext cx="2185261" cy="402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81795" b="4463"/>
          <a:stretch/>
        </p:blipFill>
        <p:spPr>
          <a:xfrm>
            <a:off x="371959" y="2410681"/>
            <a:ext cx="1844299" cy="58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707" t="24122" r="21350" b="8926"/>
          <a:stretch/>
        </p:blipFill>
        <p:spPr>
          <a:xfrm>
            <a:off x="356110" y="4719252"/>
            <a:ext cx="1286402" cy="402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901" r="65886" b="14401"/>
          <a:stretch/>
        </p:blipFill>
        <p:spPr>
          <a:xfrm>
            <a:off x="232474" y="3120640"/>
            <a:ext cx="1379005" cy="53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957" t="15116" r="42695" b="9005"/>
          <a:stretch/>
        </p:blipFill>
        <p:spPr>
          <a:xfrm>
            <a:off x="366618" y="3991362"/>
            <a:ext cx="1275893" cy="438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7506" t="18836" r="1438" b="11981"/>
          <a:stretch/>
        </p:blipFill>
        <p:spPr>
          <a:xfrm>
            <a:off x="340619" y="5406615"/>
            <a:ext cx="1100724" cy="416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129" t="25488" r="67715" b="7983"/>
          <a:stretch/>
        </p:blipFill>
        <p:spPr>
          <a:xfrm>
            <a:off x="2557220" y="1627321"/>
            <a:ext cx="1441344" cy="3874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461" t="22827" r="51900" b="7983"/>
          <a:stretch/>
        </p:blipFill>
        <p:spPr>
          <a:xfrm>
            <a:off x="4138047" y="1611823"/>
            <a:ext cx="1735811" cy="4029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9538" t="30810" r="24843" b="7984"/>
          <a:stretch/>
        </p:blipFill>
        <p:spPr>
          <a:xfrm>
            <a:off x="6044339" y="1658319"/>
            <a:ext cx="3037668" cy="3564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6986" t="28149" r="663" b="10644"/>
          <a:stretch/>
        </p:blipFill>
        <p:spPr>
          <a:xfrm>
            <a:off x="9298983" y="1642820"/>
            <a:ext cx="2650210" cy="35646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231758" y="2789695"/>
            <a:ext cx="66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16258" y="3422543"/>
            <a:ext cx="66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16258" y="4166461"/>
            <a:ext cx="66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16258" y="4848387"/>
            <a:ext cx="66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16258" y="5545810"/>
            <a:ext cx="666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155" y="2228820"/>
            <a:ext cx="3511495" cy="38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6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24062 0.12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24908 0.225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7.40741E-7 L -0.51601 0.3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7.40741E-7 L 0.05911 0.42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08256 0.524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966" y="461316"/>
            <a:ext cx="116702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9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Imagine you are at one of the places in the texts in Exercise 1. Send a text message to your friend (about 50-60 words). Write about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where you are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who you are with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and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what the roller coaster is like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. You can use abbreviations.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01" y="2509378"/>
            <a:ext cx="12249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1. Where are you?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000" i="1" dirty="0">
                <a:solidFill>
                  <a:srgbClr val="FF0000"/>
                </a:solidFill>
                <a:latin typeface="+mn-lt"/>
              </a:rPr>
              <a:t> at one of the places in the texts in Exercise 1 (Ferrari World, Cosmo World).</a:t>
            </a:r>
          </a:p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2. What are you going to write?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000" i="1" dirty="0">
                <a:solidFill>
                  <a:srgbClr val="FF0000"/>
                </a:solidFill>
                <a:latin typeface="+mn-lt"/>
              </a:rPr>
              <a:t> a text message.</a:t>
            </a:r>
          </a:p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3. What should you write about?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000" i="1" dirty="0">
                <a:solidFill>
                  <a:srgbClr val="FF0000"/>
                </a:solidFill>
                <a:latin typeface="+mn-lt"/>
              </a:rPr>
              <a:t> where you are, who you are with, what the roller coaster is like.</a:t>
            </a:r>
          </a:p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4. What can you use to write faster?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000" i="1" dirty="0">
                <a:solidFill>
                  <a:srgbClr val="FF0000"/>
                </a:solidFill>
                <a:latin typeface="+mn-lt"/>
              </a:rPr>
              <a:t> abbreviations.</a:t>
            </a:r>
          </a:p>
        </p:txBody>
      </p:sp>
    </p:spTree>
    <p:extLst>
      <p:ext uri="{BB962C8B-B14F-4D97-AF65-F5344CB8AC3E}">
        <p14:creationId xmlns:p14="http://schemas.microsoft.com/office/powerpoint/2010/main" val="40212879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7" y="634183"/>
            <a:ext cx="2551471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While-writing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83457" y="1124994"/>
            <a:ext cx="116702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9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Imagine you are at one of the places in the texts in Exercise 1. Send a text message to your friend (about 50-60 words). Write about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where you are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who you are with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and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what the roller coaster is like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. You can use abbreviations.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457" y="3136612"/>
            <a:ext cx="16075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752169" y="3771872"/>
            <a:ext cx="106188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231F20"/>
                </a:solidFill>
                <a:latin typeface="+mn-lt"/>
              </a:rPr>
              <a:t>Hi Bill! You won’t believe it. I’m at Ferrari World with John. We went on the Formula </a:t>
            </a:r>
            <a:r>
              <a:rPr lang="en-US" sz="3200" i="1" dirty="0" err="1">
                <a:solidFill>
                  <a:srgbClr val="231F20"/>
                </a:solidFill>
                <a:latin typeface="+mn-lt"/>
              </a:rPr>
              <a:t>Rossa</a:t>
            </a:r>
            <a:r>
              <a:rPr lang="en-US" sz="3200" i="1" dirty="0">
                <a:solidFill>
                  <a:srgbClr val="231F20"/>
                </a:solidFill>
                <a:latin typeface="+mn-lt"/>
              </a:rPr>
              <a:t> roller coaster. It is the fastest roller coaster in the world. It goes up to 240 </a:t>
            </a:r>
            <a:r>
              <a:rPr lang="en-US" sz="3200" i="1" dirty="0" err="1">
                <a:solidFill>
                  <a:srgbClr val="231F20"/>
                </a:solidFill>
                <a:latin typeface="+mn-lt"/>
              </a:rPr>
              <a:t>kilometres</a:t>
            </a:r>
            <a:r>
              <a:rPr lang="en-US" sz="3200" i="1" dirty="0">
                <a:solidFill>
                  <a:srgbClr val="231F20"/>
                </a:solidFill>
                <a:latin typeface="+mn-lt"/>
              </a:rPr>
              <a:t> per hour and has lots of bends. You have to wear safety glasses to protect your eyes. It was amazing! B4N!</a:t>
            </a:r>
            <a:r>
              <a:rPr lang="en-US" sz="3200" dirty="0">
                <a:latin typeface="+mn-lt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348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7" y="634183"/>
            <a:ext cx="2551471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Post-writing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497" y="1640021"/>
            <a:ext cx="11400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Change your papers and check spelling and grammar in your friend’s writing.</a:t>
            </a:r>
          </a:p>
        </p:txBody>
      </p:sp>
    </p:spTree>
    <p:extLst>
      <p:ext uri="{BB962C8B-B14F-4D97-AF65-F5344CB8AC3E}">
        <p14:creationId xmlns:p14="http://schemas.microsoft.com/office/powerpoint/2010/main" val="3867413125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471" y="519102"/>
            <a:ext cx="1176921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231F20"/>
                </a:solidFill>
                <a:latin typeface="+mn-lt"/>
              </a:rPr>
              <a:t>Fill in the gaps with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football</a:t>
            </a:r>
            <a:r>
              <a:rPr lang="en-US" sz="29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street</a:t>
            </a:r>
            <a:r>
              <a:rPr lang="en-US" sz="29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exhibition</a:t>
            </a:r>
            <a:r>
              <a:rPr lang="en-US" sz="29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amusement</a:t>
            </a:r>
            <a:r>
              <a:rPr lang="en-US" sz="2900" b="1" dirty="0">
                <a:solidFill>
                  <a:srgbClr val="231F20"/>
                </a:solidFill>
                <a:latin typeface="+mn-lt"/>
              </a:rPr>
              <a:t>,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concert </a:t>
            </a:r>
            <a:r>
              <a:rPr lang="en-US" sz="2900" b="1" dirty="0">
                <a:solidFill>
                  <a:srgbClr val="231F20"/>
                </a:solidFill>
                <a:latin typeface="+mn-lt"/>
              </a:rPr>
              <a:t>or </a:t>
            </a:r>
            <a:r>
              <a:rPr lang="en-US" sz="2900" i="1" dirty="0">
                <a:solidFill>
                  <a:srgbClr val="231F20"/>
                </a:solidFill>
                <a:latin typeface="+mn-lt"/>
              </a:rPr>
              <a:t>roller</a:t>
            </a:r>
            <a:r>
              <a:rPr lang="en-US" sz="2900" dirty="0">
                <a:latin typeface="+mn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16" y="1090950"/>
            <a:ext cx="2357123" cy="2714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16" y="1124393"/>
            <a:ext cx="2301670" cy="2647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763" y="1187257"/>
            <a:ext cx="2313651" cy="256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59" y="3922356"/>
            <a:ext cx="2187931" cy="246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50" y="3745166"/>
            <a:ext cx="2439989" cy="2703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914" y="3790673"/>
            <a:ext cx="2315499" cy="2593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349" y="3079059"/>
            <a:ext cx="152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roller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2687" y="3024825"/>
            <a:ext cx="206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amusement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60376" y="3052514"/>
            <a:ext cx="152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concert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3402" y="5698523"/>
            <a:ext cx="152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street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4201" y="5728019"/>
            <a:ext cx="1673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exhibition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69262" y="5698523"/>
            <a:ext cx="152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football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28555" y="519102"/>
            <a:ext cx="870155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36452" y="585784"/>
            <a:ext cx="1923924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42297" y="433800"/>
            <a:ext cx="1525653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19820" y="563346"/>
            <a:ext cx="948453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28878" y="518671"/>
            <a:ext cx="1607574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56146" y="625099"/>
            <a:ext cx="1363674" cy="53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564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652"/>
            <a:ext cx="10058400" cy="584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589950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+mn-lt"/>
                <a:cs typeface="+mn-cs"/>
              </a:rPr>
              <a:t>Vocabularies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Places of entertainment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86697" y="1436996"/>
            <a:ext cx="11430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learn vocabulary about places of entertainment.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speaking about their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favourite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amusement park.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writing a text message.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1393825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+mn-lt"/>
                <a:cs typeface="+mn-cs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 the vocabularies and make sentences using them.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+mn-lt"/>
                <a:cs typeface="+mn-cs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(p. 54).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+mn-lt"/>
              </a:rPr>
              <a:t>TA 6 Right on Notebook </a:t>
            </a:r>
            <a:r>
              <a:rPr lang="en-US" sz="3600" i="1" dirty="0">
                <a:solidFill>
                  <a:srgbClr val="0070C0"/>
                </a:solidFill>
                <a:latin typeface="+mn-lt"/>
              </a:rPr>
              <a:t>(pp. 54 &amp; 55). </a:t>
            </a:r>
            <a:endParaRPr lang="en-US" sz="3600" i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Prepare the next lesson (p. 106 SB).</a:t>
            </a: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"/>
            <a:ext cx="9283148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579" y="501444"/>
            <a:ext cx="9188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Match the places of entertainment with the pictures.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891" y="1086219"/>
            <a:ext cx="2358206" cy="1707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4" y="1250325"/>
            <a:ext cx="2137368" cy="1464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432" y="1086219"/>
            <a:ext cx="1537902" cy="1754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860" y="3520808"/>
            <a:ext cx="1747950" cy="1352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669" y="3259192"/>
            <a:ext cx="1341418" cy="161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3236988"/>
            <a:ext cx="1769284" cy="163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484" y="3732776"/>
            <a:ext cx="20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theatre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84" y="1878154"/>
            <a:ext cx="233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concert hall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84" y="2503765"/>
            <a:ext cx="20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circus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84" y="3088540"/>
            <a:ext cx="311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amusement park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483" y="1309318"/>
            <a:ext cx="20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stadium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83" y="4338298"/>
            <a:ext cx="322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exhibition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centre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642" y="1250325"/>
            <a:ext cx="3377380" cy="38172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17290" y="5589639"/>
            <a:ext cx="899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Which places of entertainment do you usually visit?</a:t>
            </a:r>
          </a:p>
        </p:txBody>
      </p:sp>
    </p:spTree>
    <p:extLst>
      <p:ext uri="{BB962C8B-B14F-4D97-AF65-F5344CB8AC3E}">
        <p14:creationId xmlns:p14="http://schemas.microsoft.com/office/powerpoint/2010/main" val="15895539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27279 -0.0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53946 0.1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80455 0.0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21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7643 0.08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56979 0.176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79479 0.5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40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897" y="536814"/>
            <a:ext cx="8716298" cy="581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193717" y="4011564"/>
            <a:ext cx="3372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0955" y="532088"/>
            <a:ext cx="3529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166B3"/>
                </a:solidFill>
                <a:latin typeface="+mn-lt"/>
              </a:rPr>
              <a:t>4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Listen and repeat</a:t>
            </a:r>
            <a:r>
              <a:rPr lang="en-US" b="1" dirty="0">
                <a:solidFill>
                  <a:srgbClr val="231F20"/>
                </a:solidFill>
                <a:latin typeface="FrutigerLTStd-Bold"/>
              </a:rPr>
              <a:t>.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88" y="1215125"/>
            <a:ext cx="6710516" cy="2315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604" y="446643"/>
            <a:ext cx="2655970" cy="319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248" y="3618662"/>
            <a:ext cx="7975404" cy="2742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6129" y="1637071"/>
            <a:ext cx="855406" cy="1327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3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0550" y="614575"/>
            <a:ext cx="432619" cy="4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0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656" y="457205"/>
            <a:ext cx="219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677" y="1268361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amusement park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əˈmjuːzmənt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pɑːk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công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viên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giải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trí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675" y="1998617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concert hall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kɒnsət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hɔːl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phòng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hòa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nhạc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75" y="272811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circus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sɜːkəs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rạp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xiếc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5" y="3456847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exhibition </a:t>
            </a:r>
            <a:r>
              <a:rPr lang="en-US" sz="3200" dirty="0" err="1">
                <a:latin typeface="+mn-lt"/>
              </a:rPr>
              <a:t>centre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eksɪˈbɪʃən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sentə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trung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tâm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triển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lãm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675" y="418634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theatre </a:t>
            </a:r>
            <a:r>
              <a:rPr lang="el-GR" sz="3200" dirty="0">
                <a:solidFill>
                  <a:srgbClr val="FF0000"/>
                </a:solidFill>
                <a:latin typeface="+mn-lt"/>
              </a:rPr>
              <a:t>/ˈθ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ɪətə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rạp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hát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nhà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hát</a:t>
            </a:r>
            <a:r>
              <a:rPr lang="en-US" sz="3200" dirty="0">
                <a:latin typeface="+mn-lt"/>
              </a:rPr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299" y="4959152"/>
            <a:ext cx="10825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stadium 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steɪdiəm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200" dirty="0">
                <a:latin typeface="+mn-lt"/>
              </a:rPr>
              <a:t>: </a:t>
            </a:r>
            <a:r>
              <a:rPr lang="en-US" sz="3200" dirty="0" err="1">
                <a:latin typeface="+mn-lt"/>
              </a:rPr>
              <a:t>sân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vận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động</a:t>
            </a:r>
            <a:r>
              <a:rPr lang="en-US" sz="3200" dirty="0">
                <a:latin typeface="+mn-lt"/>
              </a:rPr>
              <a:t>   </a:t>
            </a:r>
          </a:p>
        </p:txBody>
      </p:sp>
      <p:pic>
        <p:nvPicPr>
          <p:cNvPr id="9" name="AMUSEMENT PAR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05644" y="-1161461"/>
            <a:ext cx="609600" cy="609600"/>
          </a:xfrm>
          <a:prstGeom prst="rect">
            <a:avLst/>
          </a:prstGeom>
        </p:spPr>
      </p:pic>
      <p:pic>
        <p:nvPicPr>
          <p:cNvPr id="10" name="CONCERT H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75801" y="-1161457"/>
            <a:ext cx="609600" cy="609600"/>
          </a:xfrm>
          <a:prstGeom prst="rect">
            <a:avLst/>
          </a:prstGeom>
        </p:spPr>
      </p:pic>
      <p:pic>
        <p:nvPicPr>
          <p:cNvPr id="11" name="circ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45958" y="-1161461"/>
            <a:ext cx="609600" cy="609600"/>
          </a:xfrm>
          <a:prstGeom prst="rect">
            <a:avLst/>
          </a:prstGeom>
        </p:spPr>
      </p:pic>
      <p:pic>
        <p:nvPicPr>
          <p:cNvPr id="12" name="exhibition cent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6115" y="-1169945"/>
            <a:ext cx="609600" cy="609600"/>
          </a:xfrm>
          <a:prstGeom prst="rect">
            <a:avLst/>
          </a:prstGeom>
        </p:spPr>
      </p:pic>
      <p:pic>
        <p:nvPicPr>
          <p:cNvPr id="13" name="theat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86270" y="-1195527"/>
            <a:ext cx="609600" cy="609600"/>
          </a:xfrm>
          <a:prstGeom prst="rect">
            <a:avLst/>
          </a:prstGeom>
        </p:spPr>
      </p:pic>
      <p:pic>
        <p:nvPicPr>
          <p:cNvPr id="14" name="stadiu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56425" y="-1236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83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934</Words>
  <Application>Microsoft Office PowerPoint</Application>
  <PresentationFormat>Widescreen</PresentationFormat>
  <Paragraphs>120</Paragraphs>
  <Slides>31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FrutigerLTStd-Bold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101</cp:revision>
  <dcterms:created xsi:type="dcterms:W3CDTF">2021-09-24T06:18:33Z</dcterms:created>
  <dcterms:modified xsi:type="dcterms:W3CDTF">2023-08-03T06:20:43Z</dcterms:modified>
</cp:coreProperties>
</file>