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256" r:id="rId2"/>
    <p:sldId id="30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57886-F1C3-4B2B-B82B-4BCD40542FE7}" type="datetimeFigureOut">
              <a:rPr lang="vi-VN" smtClean="0"/>
              <a:t>02/11/2021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AE922-EF47-4E7B-8F92-FE6749C9CDED}" type="slidenum">
              <a:rPr lang="vi-VN" smtClean="0"/>
              <a:t>‹#›</a:t>
            </a:fld>
            <a:endParaRPr lang="vi-VN"/>
          </a:p>
        </p:txBody>
      </p:sp>
    </p:spTree>
    <p:extLst>
      <p:ext uri="{BB962C8B-B14F-4D97-AF65-F5344CB8AC3E}">
        <p14:creationId xmlns:p14="http://schemas.microsoft.com/office/powerpoint/2010/main" val="36401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15AE922-EF47-4E7B-8F92-FE6749C9CDED}" type="slidenum">
              <a:rPr lang="vi-VN" smtClean="0"/>
              <a:t>35</a:t>
            </a:fld>
            <a:endParaRPr lang="vi-VN"/>
          </a:p>
        </p:txBody>
      </p:sp>
    </p:spTree>
    <p:extLst>
      <p:ext uri="{BB962C8B-B14F-4D97-AF65-F5344CB8AC3E}">
        <p14:creationId xmlns:p14="http://schemas.microsoft.com/office/powerpoint/2010/main" val="238829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4741-1263-435F-A4E5-35743598C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57C1607-2418-4EEB-822E-0FC44002F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DA58713-0A4A-4759-9410-C6C3A8F139C5}"/>
              </a:ext>
            </a:extLst>
          </p:cNvPr>
          <p:cNvSpPr>
            <a:spLocks noGrp="1"/>
          </p:cNvSpPr>
          <p:nvPr>
            <p:ph type="dt" sz="half" idx="10"/>
          </p:nvPr>
        </p:nvSpPr>
        <p:spPr/>
        <p:txBody>
          <a:bodyPr/>
          <a:lstStyle/>
          <a:p>
            <a:fld id="{CA3B4172-774D-4B1C-AA5C-FF95065239E6}" type="datetime1">
              <a:rPr lang="vi-VN" smtClean="0"/>
              <a:t>02/11/2021</a:t>
            </a:fld>
            <a:endParaRPr lang="vi-VN"/>
          </a:p>
        </p:txBody>
      </p:sp>
      <p:sp>
        <p:nvSpPr>
          <p:cNvPr id="5" name="Footer Placeholder 4">
            <a:extLst>
              <a:ext uri="{FF2B5EF4-FFF2-40B4-BE49-F238E27FC236}">
                <a16:creationId xmlns:a16="http://schemas.microsoft.com/office/drawing/2014/main" id="{279885C9-679D-45DA-8C34-12B3A8EBAB17}"/>
              </a:ext>
            </a:extLst>
          </p:cNvPr>
          <p:cNvSpPr>
            <a:spLocks noGrp="1"/>
          </p:cNvSpPr>
          <p:nvPr>
            <p:ph type="ftr" sz="quarter" idx="11"/>
          </p:nvPr>
        </p:nvSpPr>
        <p:spPr/>
        <p:txBody>
          <a:bodyPr/>
          <a:lstStyle/>
          <a:p>
            <a:r>
              <a:rPr lang="vi-VN"/>
              <a:t>GV: Nguyễn Huy Hùng-sđt: 0977061160</a:t>
            </a:r>
          </a:p>
        </p:txBody>
      </p:sp>
      <p:sp>
        <p:nvSpPr>
          <p:cNvPr id="6" name="Slide Number Placeholder 5">
            <a:extLst>
              <a:ext uri="{FF2B5EF4-FFF2-40B4-BE49-F238E27FC236}">
                <a16:creationId xmlns:a16="http://schemas.microsoft.com/office/drawing/2014/main" id="{6093CBA8-D085-4E52-A367-EF67104C51D9}"/>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350938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C996-0AEC-48B3-8CD0-65D0CD162D0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74FA564-6418-4D17-9E3B-80DCD1E38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EEA246-64DC-4DA2-B252-804956F7CB9A}"/>
              </a:ext>
            </a:extLst>
          </p:cNvPr>
          <p:cNvSpPr>
            <a:spLocks noGrp="1"/>
          </p:cNvSpPr>
          <p:nvPr>
            <p:ph type="dt" sz="half" idx="10"/>
          </p:nvPr>
        </p:nvSpPr>
        <p:spPr/>
        <p:txBody>
          <a:bodyPr/>
          <a:lstStyle/>
          <a:p>
            <a:fld id="{A6566E35-D549-44F1-85EC-B139EB0AF5DF}" type="datetime1">
              <a:rPr lang="vi-VN" smtClean="0"/>
              <a:t>02/11/2021</a:t>
            </a:fld>
            <a:endParaRPr lang="vi-VN"/>
          </a:p>
        </p:txBody>
      </p:sp>
      <p:sp>
        <p:nvSpPr>
          <p:cNvPr id="5" name="Footer Placeholder 4">
            <a:extLst>
              <a:ext uri="{FF2B5EF4-FFF2-40B4-BE49-F238E27FC236}">
                <a16:creationId xmlns:a16="http://schemas.microsoft.com/office/drawing/2014/main" id="{C7465FEB-825F-42BD-BE01-8820E0723D7B}"/>
              </a:ext>
            </a:extLst>
          </p:cNvPr>
          <p:cNvSpPr>
            <a:spLocks noGrp="1"/>
          </p:cNvSpPr>
          <p:nvPr>
            <p:ph type="ftr" sz="quarter" idx="11"/>
          </p:nvPr>
        </p:nvSpPr>
        <p:spPr/>
        <p:txBody>
          <a:bodyPr/>
          <a:lstStyle/>
          <a:p>
            <a:r>
              <a:rPr lang="vi-VN"/>
              <a:t>GV: Nguyễn Huy Hùng-sđt: 0977061160</a:t>
            </a:r>
          </a:p>
        </p:txBody>
      </p:sp>
      <p:sp>
        <p:nvSpPr>
          <p:cNvPr id="6" name="Slide Number Placeholder 5">
            <a:extLst>
              <a:ext uri="{FF2B5EF4-FFF2-40B4-BE49-F238E27FC236}">
                <a16:creationId xmlns:a16="http://schemas.microsoft.com/office/drawing/2014/main" id="{2D1CCAA1-4381-4828-8D22-8CED9B8EDCC5}"/>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303992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FD6A7-C9F3-4F99-A438-50213CEB7A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BC70BBA-44BB-4F26-B916-9A833946FB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DB41B82-1DA3-410F-B6EC-A3BA48F45835}"/>
              </a:ext>
            </a:extLst>
          </p:cNvPr>
          <p:cNvSpPr>
            <a:spLocks noGrp="1"/>
          </p:cNvSpPr>
          <p:nvPr>
            <p:ph type="dt" sz="half" idx="10"/>
          </p:nvPr>
        </p:nvSpPr>
        <p:spPr/>
        <p:txBody>
          <a:bodyPr/>
          <a:lstStyle/>
          <a:p>
            <a:fld id="{27E777D4-C437-4C12-A328-63DC24AE8998}" type="datetime1">
              <a:rPr lang="vi-VN" smtClean="0"/>
              <a:t>02/11/2021</a:t>
            </a:fld>
            <a:endParaRPr lang="vi-VN"/>
          </a:p>
        </p:txBody>
      </p:sp>
      <p:sp>
        <p:nvSpPr>
          <p:cNvPr id="5" name="Footer Placeholder 4">
            <a:extLst>
              <a:ext uri="{FF2B5EF4-FFF2-40B4-BE49-F238E27FC236}">
                <a16:creationId xmlns:a16="http://schemas.microsoft.com/office/drawing/2014/main" id="{32A22B62-3271-49B6-ACDA-7D88C4F40EF2}"/>
              </a:ext>
            </a:extLst>
          </p:cNvPr>
          <p:cNvSpPr>
            <a:spLocks noGrp="1"/>
          </p:cNvSpPr>
          <p:nvPr>
            <p:ph type="ftr" sz="quarter" idx="11"/>
          </p:nvPr>
        </p:nvSpPr>
        <p:spPr/>
        <p:txBody>
          <a:bodyPr/>
          <a:lstStyle/>
          <a:p>
            <a:r>
              <a:rPr lang="vi-VN"/>
              <a:t>GV: Nguyễn Huy Hùng-sđt: 0977061160</a:t>
            </a:r>
          </a:p>
        </p:txBody>
      </p:sp>
      <p:sp>
        <p:nvSpPr>
          <p:cNvPr id="6" name="Slide Number Placeholder 5">
            <a:extLst>
              <a:ext uri="{FF2B5EF4-FFF2-40B4-BE49-F238E27FC236}">
                <a16:creationId xmlns:a16="http://schemas.microsoft.com/office/drawing/2014/main" id="{58BF4D8A-6E10-479D-B639-4A754E468D6F}"/>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380086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C1CC-74D8-4434-A04D-5F3A36E54F6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751AD21-9A1F-4194-BB93-9705FDD74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FB1159D-43AB-4776-93F9-B6275A952EFC}"/>
              </a:ext>
            </a:extLst>
          </p:cNvPr>
          <p:cNvSpPr>
            <a:spLocks noGrp="1"/>
          </p:cNvSpPr>
          <p:nvPr>
            <p:ph type="dt" sz="half" idx="10"/>
          </p:nvPr>
        </p:nvSpPr>
        <p:spPr/>
        <p:txBody>
          <a:bodyPr/>
          <a:lstStyle/>
          <a:p>
            <a:fld id="{904427EE-3958-46F2-A25A-A615EBBB3606}" type="datetime1">
              <a:rPr lang="vi-VN" smtClean="0"/>
              <a:t>02/11/2021</a:t>
            </a:fld>
            <a:endParaRPr lang="vi-VN"/>
          </a:p>
        </p:txBody>
      </p:sp>
      <p:sp>
        <p:nvSpPr>
          <p:cNvPr id="5" name="Footer Placeholder 4">
            <a:extLst>
              <a:ext uri="{FF2B5EF4-FFF2-40B4-BE49-F238E27FC236}">
                <a16:creationId xmlns:a16="http://schemas.microsoft.com/office/drawing/2014/main" id="{BBF56E86-FCB9-465F-B02F-6E004B38A709}"/>
              </a:ext>
            </a:extLst>
          </p:cNvPr>
          <p:cNvSpPr>
            <a:spLocks noGrp="1"/>
          </p:cNvSpPr>
          <p:nvPr>
            <p:ph type="ftr" sz="quarter" idx="11"/>
          </p:nvPr>
        </p:nvSpPr>
        <p:spPr/>
        <p:txBody>
          <a:bodyPr/>
          <a:lstStyle/>
          <a:p>
            <a:r>
              <a:rPr lang="vi-VN"/>
              <a:t>GV: Nguyễn Huy Hùng-sđt: 0977061160</a:t>
            </a:r>
          </a:p>
        </p:txBody>
      </p:sp>
      <p:sp>
        <p:nvSpPr>
          <p:cNvPr id="6" name="Slide Number Placeholder 5">
            <a:extLst>
              <a:ext uri="{FF2B5EF4-FFF2-40B4-BE49-F238E27FC236}">
                <a16:creationId xmlns:a16="http://schemas.microsoft.com/office/drawing/2014/main" id="{79B2C39D-77F2-4D30-91F2-1B5318E99C54}"/>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389968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210D-41E8-4779-A4FE-65548FDB0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CA21E8C-04AE-4079-978E-AF5B0C36D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EE1DA4-F6F1-42F5-B31F-805011F3718C}"/>
              </a:ext>
            </a:extLst>
          </p:cNvPr>
          <p:cNvSpPr>
            <a:spLocks noGrp="1"/>
          </p:cNvSpPr>
          <p:nvPr>
            <p:ph type="dt" sz="half" idx="10"/>
          </p:nvPr>
        </p:nvSpPr>
        <p:spPr/>
        <p:txBody>
          <a:bodyPr/>
          <a:lstStyle/>
          <a:p>
            <a:fld id="{0D4D015D-8E01-4B70-A76C-E360EFFA7FF5}" type="datetime1">
              <a:rPr lang="vi-VN" smtClean="0"/>
              <a:t>02/11/2021</a:t>
            </a:fld>
            <a:endParaRPr lang="vi-VN"/>
          </a:p>
        </p:txBody>
      </p:sp>
      <p:sp>
        <p:nvSpPr>
          <p:cNvPr id="5" name="Footer Placeholder 4">
            <a:extLst>
              <a:ext uri="{FF2B5EF4-FFF2-40B4-BE49-F238E27FC236}">
                <a16:creationId xmlns:a16="http://schemas.microsoft.com/office/drawing/2014/main" id="{F2BF299E-276A-435F-AB25-83D5B22739C9}"/>
              </a:ext>
            </a:extLst>
          </p:cNvPr>
          <p:cNvSpPr>
            <a:spLocks noGrp="1"/>
          </p:cNvSpPr>
          <p:nvPr>
            <p:ph type="ftr" sz="quarter" idx="11"/>
          </p:nvPr>
        </p:nvSpPr>
        <p:spPr/>
        <p:txBody>
          <a:bodyPr/>
          <a:lstStyle/>
          <a:p>
            <a:r>
              <a:rPr lang="vi-VN"/>
              <a:t>GV: Nguyễn Huy Hùng-sđt: 0977061160</a:t>
            </a:r>
          </a:p>
        </p:txBody>
      </p:sp>
      <p:sp>
        <p:nvSpPr>
          <p:cNvPr id="6" name="Slide Number Placeholder 5">
            <a:extLst>
              <a:ext uri="{FF2B5EF4-FFF2-40B4-BE49-F238E27FC236}">
                <a16:creationId xmlns:a16="http://schemas.microsoft.com/office/drawing/2014/main" id="{08EF72CB-5408-4603-B612-362554F9865C}"/>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519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19A6-023B-4864-8CA8-EEAAE5ECCBD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279C1B9-306E-4705-9EA4-AAA946A76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3EBF829-8B67-4C7D-9E28-521EE6E369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81C96D0-88B8-4BDB-A432-93FE5D6F0417}"/>
              </a:ext>
            </a:extLst>
          </p:cNvPr>
          <p:cNvSpPr>
            <a:spLocks noGrp="1"/>
          </p:cNvSpPr>
          <p:nvPr>
            <p:ph type="dt" sz="half" idx="10"/>
          </p:nvPr>
        </p:nvSpPr>
        <p:spPr/>
        <p:txBody>
          <a:bodyPr/>
          <a:lstStyle/>
          <a:p>
            <a:fld id="{45D8512D-00F4-4E3E-8F9A-9EBA0BB8C32C}" type="datetime1">
              <a:rPr lang="vi-VN" smtClean="0"/>
              <a:t>02/11/2021</a:t>
            </a:fld>
            <a:endParaRPr lang="vi-VN"/>
          </a:p>
        </p:txBody>
      </p:sp>
      <p:sp>
        <p:nvSpPr>
          <p:cNvPr id="6" name="Footer Placeholder 5">
            <a:extLst>
              <a:ext uri="{FF2B5EF4-FFF2-40B4-BE49-F238E27FC236}">
                <a16:creationId xmlns:a16="http://schemas.microsoft.com/office/drawing/2014/main" id="{77D6C410-EEB3-4A43-8E0D-61CB6A3C0F54}"/>
              </a:ext>
            </a:extLst>
          </p:cNvPr>
          <p:cNvSpPr>
            <a:spLocks noGrp="1"/>
          </p:cNvSpPr>
          <p:nvPr>
            <p:ph type="ftr" sz="quarter" idx="11"/>
          </p:nvPr>
        </p:nvSpPr>
        <p:spPr/>
        <p:txBody>
          <a:bodyPr/>
          <a:lstStyle/>
          <a:p>
            <a:r>
              <a:rPr lang="vi-VN"/>
              <a:t>GV: Nguyễn Huy Hùng-sđt: 0977061160</a:t>
            </a:r>
          </a:p>
        </p:txBody>
      </p:sp>
      <p:sp>
        <p:nvSpPr>
          <p:cNvPr id="7" name="Slide Number Placeholder 6">
            <a:extLst>
              <a:ext uri="{FF2B5EF4-FFF2-40B4-BE49-F238E27FC236}">
                <a16:creationId xmlns:a16="http://schemas.microsoft.com/office/drawing/2014/main" id="{B55E6FD8-BAE2-42BE-B4F8-B4F3F218EC00}"/>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20064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78E2-A2BE-4D9A-997B-3CF4AF90C18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B2BC2E0-01FD-4EB9-9F4B-A92ED1DC99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A90ED-32B3-4E6C-B8FC-279ADDCE0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1EE3634-D210-4D81-B403-32B0F4091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F4E2F-D6BF-4BD9-A799-BDED0F92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42A26B3-0CDA-4E82-9800-47C9CDADD46C}"/>
              </a:ext>
            </a:extLst>
          </p:cNvPr>
          <p:cNvSpPr>
            <a:spLocks noGrp="1"/>
          </p:cNvSpPr>
          <p:nvPr>
            <p:ph type="dt" sz="half" idx="10"/>
          </p:nvPr>
        </p:nvSpPr>
        <p:spPr/>
        <p:txBody>
          <a:bodyPr/>
          <a:lstStyle/>
          <a:p>
            <a:fld id="{A3931097-C034-4272-AE42-7E3446DB3BA7}" type="datetime1">
              <a:rPr lang="vi-VN" smtClean="0"/>
              <a:t>02/11/2021</a:t>
            </a:fld>
            <a:endParaRPr lang="vi-VN"/>
          </a:p>
        </p:txBody>
      </p:sp>
      <p:sp>
        <p:nvSpPr>
          <p:cNvPr id="8" name="Footer Placeholder 7">
            <a:extLst>
              <a:ext uri="{FF2B5EF4-FFF2-40B4-BE49-F238E27FC236}">
                <a16:creationId xmlns:a16="http://schemas.microsoft.com/office/drawing/2014/main" id="{845D6DD9-61F1-46AD-B821-0580C8333140}"/>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29846D5F-E486-4535-90A3-FFAC21315A31}"/>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140216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F68F-D1E5-4BD4-A227-9DC05205457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34DA0F-B3D8-48E7-9CC5-E8E48180679D}"/>
              </a:ext>
            </a:extLst>
          </p:cNvPr>
          <p:cNvSpPr>
            <a:spLocks noGrp="1"/>
          </p:cNvSpPr>
          <p:nvPr>
            <p:ph type="dt" sz="half" idx="10"/>
          </p:nvPr>
        </p:nvSpPr>
        <p:spPr/>
        <p:txBody>
          <a:bodyPr/>
          <a:lstStyle/>
          <a:p>
            <a:fld id="{37745A91-597B-4C4C-9C74-56940AC000E4}" type="datetime1">
              <a:rPr lang="vi-VN" smtClean="0"/>
              <a:t>02/11/2021</a:t>
            </a:fld>
            <a:endParaRPr lang="vi-VN"/>
          </a:p>
        </p:txBody>
      </p:sp>
      <p:sp>
        <p:nvSpPr>
          <p:cNvPr id="4" name="Footer Placeholder 3">
            <a:extLst>
              <a:ext uri="{FF2B5EF4-FFF2-40B4-BE49-F238E27FC236}">
                <a16:creationId xmlns:a16="http://schemas.microsoft.com/office/drawing/2014/main" id="{83762464-F840-48D8-A451-A1CF1FC99E6B}"/>
              </a:ext>
            </a:extLst>
          </p:cNvPr>
          <p:cNvSpPr>
            <a:spLocks noGrp="1"/>
          </p:cNvSpPr>
          <p:nvPr>
            <p:ph type="ftr" sz="quarter" idx="11"/>
          </p:nvPr>
        </p:nvSpPr>
        <p:spPr/>
        <p:txBody>
          <a:bodyPr/>
          <a:lstStyle/>
          <a:p>
            <a:r>
              <a:rPr lang="vi-VN"/>
              <a:t>GV: Nguyễn Huy Hùng-sđt: 0977061160</a:t>
            </a:r>
          </a:p>
        </p:txBody>
      </p:sp>
      <p:sp>
        <p:nvSpPr>
          <p:cNvPr id="5" name="Slide Number Placeholder 4">
            <a:extLst>
              <a:ext uri="{FF2B5EF4-FFF2-40B4-BE49-F238E27FC236}">
                <a16:creationId xmlns:a16="http://schemas.microsoft.com/office/drawing/2014/main" id="{B6749ACD-B6D5-40FF-91DD-A95BD02ACAE1}"/>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237493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05280-0963-43A2-8DDD-AB812FD581DB}"/>
              </a:ext>
            </a:extLst>
          </p:cNvPr>
          <p:cNvSpPr>
            <a:spLocks noGrp="1"/>
          </p:cNvSpPr>
          <p:nvPr>
            <p:ph type="dt" sz="half" idx="10"/>
          </p:nvPr>
        </p:nvSpPr>
        <p:spPr/>
        <p:txBody>
          <a:bodyPr/>
          <a:lstStyle/>
          <a:p>
            <a:fld id="{6EA3383D-A7A9-482C-9A54-1476856F615B}" type="datetime1">
              <a:rPr lang="vi-VN" smtClean="0"/>
              <a:t>02/11/2021</a:t>
            </a:fld>
            <a:endParaRPr lang="vi-VN"/>
          </a:p>
        </p:txBody>
      </p:sp>
      <p:sp>
        <p:nvSpPr>
          <p:cNvPr id="3" name="Footer Placeholder 2">
            <a:extLst>
              <a:ext uri="{FF2B5EF4-FFF2-40B4-BE49-F238E27FC236}">
                <a16:creationId xmlns:a16="http://schemas.microsoft.com/office/drawing/2014/main" id="{6A5B31CD-49DA-4AC4-9CD3-A5FD15BA27D9}"/>
              </a:ext>
            </a:extLst>
          </p:cNvPr>
          <p:cNvSpPr>
            <a:spLocks noGrp="1"/>
          </p:cNvSpPr>
          <p:nvPr>
            <p:ph type="ftr" sz="quarter" idx="11"/>
          </p:nvPr>
        </p:nvSpPr>
        <p:spPr/>
        <p:txBody>
          <a:bodyPr/>
          <a:lstStyle/>
          <a:p>
            <a:r>
              <a:rPr lang="vi-VN"/>
              <a:t>GV: Nguyễn Huy Hùng-sđt: 0977061160</a:t>
            </a:r>
          </a:p>
        </p:txBody>
      </p:sp>
      <p:sp>
        <p:nvSpPr>
          <p:cNvPr id="4" name="Slide Number Placeholder 3">
            <a:extLst>
              <a:ext uri="{FF2B5EF4-FFF2-40B4-BE49-F238E27FC236}">
                <a16:creationId xmlns:a16="http://schemas.microsoft.com/office/drawing/2014/main" id="{13359CE1-CEF4-49C1-8E8A-A29F6B3103EF}"/>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229422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FC55-6E29-4070-BEE9-7707564E9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D2C6AEF-D352-4F26-95EA-EAF16E7A7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6656B5C-2D40-4EA5-AF9C-F85555B46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069E0-8E22-4F75-92C3-560D73688EC3}"/>
              </a:ext>
            </a:extLst>
          </p:cNvPr>
          <p:cNvSpPr>
            <a:spLocks noGrp="1"/>
          </p:cNvSpPr>
          <p:nvPr>
            <p:ph type="dt" sz="half" idx="10"/>
          </p:nvPr>
        </p:nvSpPr>
        <p:spPr/>
        <p:txBody>
          <a:bodyPr/>
          <a:lstStyle/>
          <a:p>
            <a:fld id="{A3291F57-53A6-42D2-B7F5-9BE9141250FF}" type="datetime1">
              <a:rPr lang="vi-VN" smtClean="0"/>
              <a:t>02/11/2021</a:t>
            </a:fld>
            <a:endParaRPr lang="vi-VN"/>
          </a:p>
        </p:txBody>
      </p:sp>
      <p:sp>
        <p:nvSpPr>
          <p:cNvPr id="6" name="Footer Placeholder 5">
            <a:extLst>
              <a:ext uri="{FF2B5EF4-FFF2-40B4-BE49-F238E27FC236}">
                <a16:creationId xmlns:a16="http://schemas.microsoft.com/office/drawing/2014/main" id="{D7420881-E8C1-4505-A7DD-CE936C984745}"/>
              </a:ext>
            </a:extLst>
          </p:cNvPr>
          <p:cNvSpPr>
            <a:spLocks noGrp="1"/>
          </p:cNvSpPr>
          <p:nvPr>
            <p:ph type="ftr" sz="quarter" idx="11"/>
          </p:nvPr>
        </p:nvSpPr>
        <p:spPr/>
        <p:txBody>
          <a:bodyPr/>
          <a:lstStyle/>
          <a:p>
            <a:r>
              <a:rPr lang="vi-VN"/>
              <a:t>GV: Nguyễn Huy Hùng-sđt: 0977061160</a:t>
            </a:r>
          </a:p>
        </p:txBody>
      </p:sp>
      <p:sp>
        <p:nvSpPr>
          <p:cNvPr id="7" name="Slide Number Placeholder 6">
            <a:extLst>
              <a:ext uri="{FF2B5EF4-FFF2-40B4-BE49-F238E27FC236}">
                <a16:creationId xmlns:a16="http://schemas.microsoft.com/office/drawing/2014/main" id="{F2F799F2-22A9-4ADC-8258-FD9253F3F651}"/>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371576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2C7C-1CAC-49A1-97B0-35E348AC9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D99431-F28C-4E4A-9303-1F77D99A2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B3DCE85-645C-4050-A011-EA0F9DC58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45119-5E34-49D5-ABEA-E97CF320E2E6}"/>
              </a:ext>
            </a:extLst>
          </p:cNvPr>
          <p:cNvSpPr>
            <a:spLocks noGrp="1"/>
          </p:cNvSpPr>
          <p:nvPr>
            <p:ph type="dt" sz="half" idx="10"/>
          </p:nvPr>
        </p:nvSpPr>
        <p:spPr/>
        <p:txBody>
          <a:bodyPr/>
          <a:lstStyle/>
          <a:p>
            <a:fld id="{EEC58B9A-032F-42E9-AD7A-4F8C48D8E705}" type="datetime1">
              <a:rPr lang="vi-VN" smtClean="0"/>
              <a:t>02/11/2021</a:t>
            </a:fld>
            <a:endParaRPr lang="vi-VN"/>
          </a:p>
        </p:txBody>
      </p:sp>
      <p:sp>
        <p:nvSpPr>
          <p:cNvPr id="6" name="Footer Placeholder 5">
            <a:extLst>
              <a:ext uri="{FF2B5EF4-FFF2-40B4-BE49-F238E27FC236}">
                <a16:creationId xmlns:a16="http://schemas.microsoft.com/office/drawing/2014/main" id="{B8A489AA-996A-4CCA-BB87-D64ED6EDDB93}"/>
              </a:ext>
            </a:extLst>
          </p:cNvPr>
          <p:cNvSpPr>
            <a:spLocks noGrp="1"/>
          </p:cNvSpPr>
          <p:nvPr>
            <p:ph type="ftr" sz="quarter" idx="11"/>
          </p:nvPr>
        </p:nvSpPr>
        <p:spPr/>
        <p:txBody>
          <a:bodyPr/>
          <a:lstStyle/>
          <a:p>
            <a:r>
              <a:rPr lang="vi-VN"/>
              <a:t>GV: Nguyễn Huy Hùng-sđt: 0977061160</a:t>
            </a:r>
          </a:p>
        </p:txBody>
      </p:sp>
      <p:sp>
        <p:nvSpPr>
          <p:cNvPr id="7" name="Slide Number Placeholder 6">
            <a:extLst>
              <a:ext uri="{FF2B5EF4-FFF2-40B4-BE49-F238E27FC236}">
                <a16:creationId xmlns:a16="http://schemas.microsoft.com/office/drawing/2014/main" id="{A0651E21-9F4C-4616-ADD9-7F9507639806}"/>
              </a:ext>
            </a:extLst>
          </p:cNvPr>
          <p:cNvSpPr>
            <a:spLocks noGrp="1"/>
          </p:cNvSpPr>
          <p:nvPr>
            <p:ph type="sldNum" sz="quarter" idx="12"/>
          </p:nvPr>
        </p:nvSpPr>
        <p:spPr/>
        <p:txBody>
          <a:bodyPr/>
          <a:lstStyle/>
          <a:p>
            <a:fld id="{3E853FF8-857B-4997-9487-7696121B26C4}" type="slidenum">
              <a:rPr lang="vi-VN" smtClean="0"/>
              <a:t>‹#›</a:t>
            </a:fld>
            <a:endParaRPr lang="vi-VN"/>
          </a:p>
        </p:txBody>
      </p:sp>
    </p:spTree>
    <p:extLst>
      <p:ext uri="{BB962C8B-B14F-4D97-AF65-F5344CB8AC3E}">
        <p14:creationId xmlns:p14="http://schemas.microsoft.com/office/powerpoint/2010/main" val="106018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C6232-0977-47BE-8AB7-F818D2EEB4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49C75CB-F939-41A8-AF82-93B83AD87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998B03-9611-46B1-AF8D-7800B0508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AA4B4-6CBD-4EE8-8E00-5C00557E7326}" type="datetime1">
              <a:rPr lang="vi-VN" smtClean="0"/>
              <a:t>02/11/2021</a:t>
            </a:fld>
            <a:endParaRPr lang="vi-VN"/>
          </a:p>
        </p:txBody>
      </p:sp>
      <p:sp>
        <p:nvSpPr>
          <p:cNvPr id="5" name="Footer Placeholder 4">
            <a:extLst>
              <a:ext uri="{FF2B5EF4-FFF2-40B4-BE49-F238E27FC236}">
                <a16:creationId xmlns:a16="http://schemas.microsoft.com/office/drawing/2014/main" id="{7B8B2B62-5ABE-4E42-A58A-9B61EA314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a:t>GV: Nguyễn Huy Hùng-sđt: 0977061160</a:t>
            </a:r>
          </a:p>
        </p:txBody>
      </p:sp>
      <p:sp>
        <p:nvSpPr>
          <p:cNvPr id="6" name="Slide Number Placeholder 5">
            <a:extLst>
              <a:ext uri="{FF2B5EF4-FFF2-40B4-BE49-F238E27FC236}">
                <a16:creationId xmlns:a16="http://schemas.microsoft.com/office/drawing/2014/main" id="{F874BB09-B572-4290-BC1C-93766A5CB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53FF8-857B-4997-9487-7696121B26C4}" type="slidenum">
              <a:rPr lang="vi-VN" smtClean="0"/>
              <a:t>‹#›</a:t>
            </a:fld>
            <a:endParaRPr lang="vi-VN"/>
          </a:p>
        </p:txBody>
      </p:sp>
    </p:spTree>
    <p:extLst>
      <p:ext uri="{BB962C8B-B14F-4D97-AF65-F5344CB8AC3E}">
        <p14:creationId xmlns:p14="http://schemas.microsoft.com/office/powerpoint/2010/main" val="2235987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13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1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1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13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13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7A9072-2898-489C-9276-E2CDFB5019F4}"/>
              </a:ext>
            </a:extLst>
          </p:cNvPr>
          <p:cNvSpPr/>
          <p:nvPr/>
        </p:nvSpPr>
        <p:spPr>
          <a:xfrm>
            <a:off x="127000" y="63500"/>
            <a:ext cx="11938000" cy="2462213"/>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1" u="none" strike="noStrike" kern="1200" cap="none" spc="0" normalizeH="0" baseline="0" noProof="0" dirty="0">
                <a:ln>
                  <a:noFill/>
                </a:ln>
                <a:solidFill>
                  <a:srgbClr val="FF0000"/>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Một con lắc lò xo có khối lượng vật nhỏ là m dao động điều hòa theo phương ngang với phương trình x = Acosωt. Mốc tính thế năng ở vị trí cân bằng. Cơ năng của con lắc là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DB472B89-F488-4ACA-B825-1C57B5A085B3}"/>
              </a:ext>
            </a:extLst>
          </p:cNvPr>
          <p:cNvSpPr/>
          <p:nvPr/>
        </p:nvSpPr>
        <p:spPr>
          <a:xfrm>
            <a:off x="1016000" y="2525713"/>
            <a:ext cx="25699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mωA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0740235-13A4-4F6D-A40C-78E1844B0D11}"/>
                  </a:ext>
                </a:extLst>
              </p:cNvPr>
              <p:cNvSpPr/>
              <p:nvPr/>
            </p:nvSpPr>
            <p:spPr>
              <a:xfrm>
                <a:off x="6477000" y="2525713"/>
                <a:ext cx="256993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mωA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0740235-13A4-4F6D-A40C-78E1844B0D11}"/>
                  </a:ext>
                </a:extLst>
              </p:cNvPr>
              <p:cNvSpPr>
                <a:spLocks noRot="1" noChangeAspect="1" noMove="1" noResize="1" noEditPoints="1" noAdjustHandles="1" noChangeArrowheads="1" noChangeShapeType="1" noTextEdit="1"/>
              </p:cNvSpPr>
              <p:nvPr/>
            </p:nvSpPr>
            <p:spPr>
              <a:xfrm>
                <a:off x="6477000" y="2525713"/>
                <a:ext cx="2569934" cy="712631"/>
              </a:xfrm>
              <a:prstGeom prst="rect">
                <a:avLst/>
              </a:prstGeom>
              <a:blipFill>
                <a:blip r:embed="rId2"/>
                <a:stretch>
                  <a:fillRect l="-4988" b="-85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A8AA2FA-7D33-4453-B2D6-64777DF2B1E3}"/>
                  </a:ext>
                </a:extLst>
              </p:cNvPr>
              <p:cNvSpPr/>
              <p:nvPr/>
            </p:nvSpPr>
            <p:spPr>
              <a:xfrm>
                <a:off x="1016000" y="3287713"/>
                <a:ext cx="256993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mω</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A8AA2FA-7D33-4453-B2D6-64777DF2B1E3}"/>
                  </a:ext>
                </a:extLst>
              </p:cNvPr>
              <p:cNvSpPr>
                <a:spLocks noRot="1" noChangeAspect="1" noMove="1" noResize="1" noEditPoints="1" noAdjustHandles="1" noChangeArrowheads="1" noChangeShapeType="1" noTextEdit="1"/>
              </p:cNvSpPr>
              <p:nvPr/>
            </p:nvSpPr>
            <p:spPr>
              <a:xfrm>
                <a:off x="1016000" y="3287713"/>
                <a:ext cx="2569934" cy="712631"/>
              </a:xfrm>
              <a:prstGeom prst="rect">
                <a:avLst/>
              </a:prstGeom>
              <a:blipFill>
                <a:blip r:embed="rId3"/>
                <a:stretch>
                  <a:fillRect l="-4988" b="-854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EE846C31-956B-4A17-BDAF-3FBD963FCB16}"/>
              </a:ext>
            </a:extLst>
          </p:cNvPr>
          <p:cNvSpPr/>
          <p:nvPr/>
        </p:nvSpPr>
        <p:spPr>
          <a:xfrm>
            <a:off x="6477000" y="3287713"/>
            <a:ext cx="21980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mω</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9" name="Oval 8">
            <a:extLst>
              <a:ext uri="{FF2B5EF4-FFF2-40B4-BE49-F238E27FC236}">
                <a16:creationId xmlns:a16="http://schemas.microsoft.com/office/drawing/2014/main" id="{B40C72FD-3328-4CDC-91B1-EC7A85149873}"/>
              </a:ext>
            </a:extLst>
          </p:cNvPr>
          <p:cNvSpPr/>
          <p:nvPr/>
        </p:nvSpPr>
        <p:spPr>
          <a:xfrm>
            <a:off x="952500" y="322421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Date Placeholder 6">
            <a:extLst>
              <a:ext uri="{FF2B5EF4-FFF2-40B4-BE49-F238E27FC236}">
                <a16:creationId xmlns:a16="http://schemas.microsoft.com/office/drawing/2014/main" id="{96E5E74B-A1DE-4053-99EB-E4F9D1541362}"/>
              </a:ext>
            </a:extLst>
          </p:cNvPr>
          <p:cNvSpPr>
            <a:spLocks noGrp="1"/>
          </p:cNvSpPr>
          <p:nvPr>
            <p:ph type="dt" sz="half" idx="10"/>
          </p:nvPr>
        </p:nvSpPr>
        <p:spPr/>
        <p:txBody>
          <a:bodyPr/>
          <a:lstStyle/>
          <a:p>
            <a:fld id="{3B60A0EB-E4E2-4A35-A9B6-1CFC7FA07F14}" type="datetime1">
              <a:rPr lang="vi-VN" smtClean="0"/>
              <a:t>02/11/2021</a:t>
            </a:fld>
            <a:endParaRPr lang="vi-VN"/>
          </a:p>
        </p:txBody>
      </p:sp>
      <p:sp>
        <p:nvSpPr>
          <p:cNvPr id="8" name="Footer Placeholder 7">
            <a:extLst>
              <a:ext uri="{FF2B5EF4-FFF2-40B4-BE49-F238E27FC236}">
                <a16:creationId xmlns:a16="http://schemas.microsoft.com/office/drawing/2014/main" id="{71764C52-01F9-4C61-89D4-12C944E2CF5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7337433B-9EEB-4207-90AE-43235F19E7B8}"/>
              </a:ext>
            </a:extLst>
          </p:cNvPr>
          <p:cNvSpPr>
            <a:spLocks noGrp="1"/>
          </p:cNvSpPr>
          <p:nvPr>
            <p:ph type="sldNum" sz="quarter" idx="12"/>
          </p:nvPr>
        </p:nvSpPr>
        <p:spPr/>
        <p:txBody>
          <a:bodyPr/>
          <a:lstStyle/>
          <a:p>
            <a:fld id="{3E853FF8-857B-4997-9487-7696121B26C4}" type="slidenum">
              <a:rPr lang="vi-VN" smtClean="0"/>
              <a:t>1</a:t>
            </a:fld>
            <a:endParaRPr lang="vi-VN"/>
          </a:p>
        </p:txBody>
      </p:sp>
    </p:spTree>
    <p:extLst>
      <p:ext uri="{BB962C8B-B14F-4D97-AF65-F5344CB8AC3E}">
        <p14:creationId xmlns:p14="http://schemas.microsoft.com/office/powerpoint/2010/main" val="19188499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7909C-FFA1-4C64-A52B-73F8A8BEDE9F}"/>
              </a:ext>
            </a:extLst>
          </p:cNvPr>
          <p:cNvSpPr/>
          <p:nvPr/>
        </p:nvSpPr>
        <p:spPr>
          <a:xfrm>
            <a:off x="127000" y="63500"/>
            <a:ext cx="11938000" cy="2589812"/>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10:</a:t>
            </a:r>
            <a:r>
              <a:rPr lang="vi-VN" sz="2800" b="1" i="1" dirty="0">
                <a:solidFill>
                  <a:srgbClr val="FFFF00"/>
                </a:solidFill>
                <a:latin typeface="UTM Swiss Condensed" panose="02000500000000000000" pitchFamily="2" charset="0"/>
                <a:cs typeface="Times New Roman" panose="02020603050405020304" pitchFamily="18" charset="0"/>
              </a:rPr>
              <a:t> Một con lắc lò xo gồm vật có khối lượng m và lò xo có độ cứng k dao động điều hòa. Nếu tăng độ cứng k lên 2 lần và giảm khối lượng m đi 8 lần thì tần số dao động của vật sẽ</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A38DB9B-6F16-42C2-BE67-F57419888627}"/>
              </a:ext>
            </a:extLst>
          </p:cNvPr>
          <p:cNvSpPr/>
          <p:nvPr/>
        </p:nvSpPr>
        <p:spPr>
          <a:xfrm>
            <a:off x="1016000" y="2073281"/>
            <a:ext cx="25699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tăng 4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334E1539-3899-4665-A839-A12B9DCA2522}"/>
              </a:ext>
            </a:extLst>
          </p:cNvPr>
          <p:cNvSpPr/>
          <p:nvPr/>
        </p:nvSpPr>
        <p:spPr>
          <a:xfrm>
            <a:off x="6477000" y="207328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giảm 2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2B6C6B7F-7C5D-47FF-8D5B-CAA9B991642E}"/>
              </a:ext>
            </a:extLst>
          </p:cNvPr>
          <p:cNvSpPr/>
          <p:nvPr/>
        </p:nvSpPr>
        <p:spPr>
          <a:xfrm>
            <a:off x="1016000" y="2835281"/>
            <a:ext cx="25699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tăng 2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46C27BB-68AA-4465-8C03-CD23D2C8DF7B}"/>
              </a:ext>
            </a:extLst>
          </p:cNvPr>
          <p:cNvSpPr/>
          <p:nvPr/>
        </p:nvSpPr>
        <p:spPr>
          <a:xfrm>
            <a:off x="6477000" y="2835281"/>
            <a:ext cx="270458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giảm 4 </a:t>
            </a:r>
            <a:r>
              <a:rPr lang="vi-VN" sz="2800" b="1">
                <a:solidFill>
                  <a:srgbClr val="FFFFFF"/>
                </a:solidFill>
                <a:latin typeface="UTM Swiss Condensed" panose="02000500000000000000" pitchFamily="2" charset="0"/>
                <a:ea typeface="Arial" panose="020B0604020202020204" pitchFamily="34" charset="0"/>
              </a:rPr>
              <a:t>lần.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B9818AC-9A8A-4482-A7D8-B35F01D1DC2E}"/>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41B44545-218D-4444-B564-F2426E64EF59}"/>
              </a:ext>
            </a:extLst>
          </p:cNvPr>
          <p:cNvSpPr>
            <a:spLocks noGrp="1"/>
          </p:cNvSpPr>
          <p:nvPr>
            <p:ph type="dt" sz="half" idx="10"/>
          </p:nvPr>
        </p:nvSpPr>
        <p:spPr/>
        <p:txBody>
          <a:bodyPr/>
          <a:lstStyle/>
          <a:p>
            <a:fld id="{64734299-DE4D-4F8D-BFC2-4B848CF37403}" type="datetime1">
              <a:rPr lang="vi-VN" smtClean="0"/>
              <a:t>02/11/2021</a:t>
            </a:fld>
            <a:endParaRPr lang="vi-VN"/>
          </a:p>
        </p:txBody>
      </p:sp>
      <p:sp>
        <p:nvSpPr>
          <p:cNvPr id="9" name="Footer Placeholder 8">
            <a:extLst>
              <a:ext uri="{FF2B5EF4-FFF2-40B4-BE49-F238E27FC236}">
                <a16:creationId xmlns:a16="http://schemas.microsoft.com/office/drawing/2014/main" id="{97BF745D-E334-4CCF-B208-CD5D8214A1A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6249FE3-84C7-47E1-BF68-FB949B64CA3B}"/>
              </a:ext>
            </a:extLst>
          </p:cNvPr>
          <p:cNvSpPr>
            <a:spLocks noGrp="1"/>
          </p:cNvSpPr>
          <p:nvPr>
            <p:ph type="sldNum" sz="quarter" idx="12"/>
          </p:nvPr>
        </p:nvSpPr>
        <p:spPr/>
        <p:txBody>
          <a:bodyPr/>
          <a:lstStyle/>
          <a:p>
            <a:fld id="{3E853FF8-857B-4997-9487-7696121B26C4}" type="slidenum">
              <a:rPr lang="vi-VN" smtClean="0"/>
              <a:t>10</a:t>
            </a:fld>
            <a:endParaRPr lang="vi-VN"/>
          </a:p>
        </p:txBody>
      </p:sp>
    </p:spTree>
    <p:extLst>
      <p:ext uri="{BB962C8B-B14F-4D97-AF65-F5344CB8AC3E}">
        <p14:creationId xmlns:p14="http://schemas.microsoft.com/office/powerpoint/2010/main" val="4057440217"/>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E268DE2-EB13-4D3C-9113-A18822B6E1A6}"/>
                  </a:ext>
                </a:extLst>
              </p:cNvPr>
              <p:cNvSpPr/>
              <p:nvPr/>
            </p:nvSpPr>
            <p:spPr>
              <a:xfrm>
                <a:off x="127000" y="63500"/>
                <a:ext cx="11938000" cy="1514261"/>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100: Một vật dao động cưỡng bức do tác dụng của ngoại lực </a:t>
                </a:r>
                <a14:m>
                  <m:oMath xmlns:m="http://schemas.openxmlformats.org/officeDocument/2006/math">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𝑭</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𝟎</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(F tính bằng N, t tính bằng s). Vật dao động với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E268DE2-EB13-4D3C-9113-A18822B6E1A6}"/>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865" t="-1852"/>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0CE0CD29-E482-4049-9DBC-2D9BD5A6AE43}"/>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tần số góc 10 rad/s</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BD61CB7-49F8-4D78-BF87-C6BFD8494B78}"/>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chu kì 2 s</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B249FF1-5081-4409-A57D-8EBD88926876}"/>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biên độ 0,5 m</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AF3A852-79FE-4C30-B74C-A9DBB46209B7}"/>
              </a:ext>
            </a:extLst>
          </p:cNvPr>
          <p:cNvSpPr/>
          <p:nvPr/>
        </p:nvSpPr>
        <p:spPr>
          <a:xfrm>
            <a:off x="6477000" y="2339761"/>
            <a:ext cx="22445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tần số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5 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F01184B-5281-41E3-8EFD-9CCE49C2650F}"/>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4D9F401-7F13-45BC-883B-42729731DE7F}"/>
              </a:ext>
            </a:extLst>
          </p:cNvPr>
          <p:cNvSpPr>
            <a:spLocks noGrp="1"/>
          </p:cNvSpPr>
          <p:nvPr>
            <p:ph type="dt" sz="half" idx="10"/>
          </p:nvPr>
        </p:nvSpPr>
        <p:spPr/>
        <p:txBody>
          <a:bodyPr/>
          <a:lstStyle/>
          <a:p>
            <a:fld id="{C919919A-8AE4-41F3-A694-DC158EC7D0B4}" type="datetime1">
              <a:rPr lang="vi-VN" smtClean="0"/>
              <a:t>02/11/2021</a:t>
            </a:fld>
            <a:endParaRPr lang="vi-VN"/>
          </a:p>
        </p:txBody>
      </p:sp>
      <p:sp>
        <p:nvSpPr>
          <p:cNvPr id="9" name="Footer Placeholder 8">
            <a:extLst>
              <a:ext uri="{FF2B5EF4-FFF2-40B4-BE49-F238E27FC236}">
                <a16:creationId xmlns:a16="http://schemas.microsoft.com/office/drawing/2014/main" id="{433762FD-3FD3-4F20-9141-4F894CCDE797}"/>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B3286D43-A582-4A03-9DC4-AF2F3EB1C322}"/>
              </a:ext>
            </a:extLst>
          </p:cNvPr>
          <p:cNvSpPr>
            <a:spLocks noGrp="1"/>
          </p:cNvSpPr>
          <p:nvPr>
            <p:ph type="sldNum" sz="quarter" idx="12"/>
          </p:nvPr>
        </p:nvSpPr>
        <p:spPr/>
        <p:txBody>
          <a:bodyPr/>
          <a:lstStyle/>
          <a:p>
            <a:fld id="{3E853FF8-857B-4997-9487-7696121B26C4}" type="slidenum">
              <a:rPr lang="vi-VN" smtClean="0"/>
              <a:t>100</a:t>
            </a:fld>
            <a:endParaRPr lang="vi-VN"/>
          </a:p>
        </p:txBody>
      </p:sp>
    </p:spTree>
    <p:extLst>
      <p:ext uri="{BB962C8B-B14F-4D97-AF65-F5344CB8AC3E}">
        <p14:creationId xmlns:p14="http://schemas.microsoft.com/office/powerpoint/2010/main" val="2482676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2EFE43-219A-423F-9925-CE7626A4F5FD}"/>
              </a:ext>
            </a:extLst>
          </p:cNvPr>
          <p:cNvSpPr/>
          <p:nvPr/>
        </p:nvSpPr>
        <p:spPr>
          <a:xfrm>
            <a:off x="127000" y="63500"/>
            <a:ext cx="11938000" cy="166507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101: Trong dao động điều hòa li độ, vận tốc và gia tốc là ba đại lượng biến đổi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theo thời gian theo qui luật dạng sin có cùng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E2615A3-530E-4D60-AF5D-76CAC816DEF9}"/>
              </a:ext>
            </a:extLst>
          </p:cNvPr>
          <p:cNvSpPr/>
          <p:nvPr/>
        </p:nvSpPr>
        <p:spPr>
          <a:xfrm>
            <a:off x="1016000" y="172857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pha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5BD48F4-95E4-4065-811C-EFD7D9788456}"/>
              </a:ext>
            </a:extLst>
          </p:cNvPr>
          <p:cNvSpPr/>
          <p:nvPr/>
        </p:nvSpPr>
        <p:spPr>
          <a:xfrm>
            <a:off x="6477000" y="172857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2ABF821-9AD0-4C85-855D-BDD565BAD70C}"/>
              </a:ext>
            </a:extLst>
          </p:cNvPr>
          <p:cNvSpPr/>
          <p:nvPr/>
        </p:nvSpPr>
        <p:spPr>
          <a:xfrm>
            <a:off x="1016000" y="249057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biên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độ.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6D47E1D-57D0-449B-94C6-96F6F0E548A6}"/>
              </a:ext>
            </a:extLst>
          </p:cNvPr>
          <p:cNvSpPr/>
          <p:nvPr/>
        </p:nvSpPr>
        <p:spPr>
          <a:xfrm>
            <a:off x="6477000" y="249057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tần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số 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10" name="Oval 9">
            <a:extLst>
              <a:ext uri="{FF2B5EF4-FFF2-40B4-BE49-F238E27FC236}">
                <a16:creationId xmlns:a16="http://schemas.microsoft.com/office/drawing/2014/main" id="{C547E49E-835B-4866-AAE5-5AD11BC7A50B}"/>
              </a:ext>
            </a:extLst>
          </p:cNvPr>
          <p:cNvSpPr/>
          <p:nvPr/>
        </p:nvSpPr>
        <p:spPr>
          <a:xfrm>
            <a:off x="6413500" y="242707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Date Placeholder 6">
            <a:extLst>
              <a:ext uri="{FF2B5EF4-FFF2-40B4-BE49-F238E27FC236}">
                <a16:creationId xmlns:a16="http://schemas.microsoft.com/office/drawing/2014/main" id="{04B60E02-DE38-44EB-90CB-14E4FBD7D0F5}"/>
              </a:ext>
            </a:extLst>
          </p:cNvPr>
          <p:cNvSpPr>
            <a:spLocks noGrp="1"/>
          </p:cNvSpPr>
          <p:nvPr>
            <p:ph type="dt" sz="half" idx="10"/>
          </p:nvPr>
        </p:nvSpPr>
        <p:spPr/>
        <p:txBody>
          <a:bodyPr/>
          <a:lstStyle/>
          <a:p>
            <a:fld id="{F5319645-4B68-44ED-9FCA-EC34D0164C7A}" type="datetime1">
              <a:rPr lang="vi-VN" smtClean="0"/>
              <a:t>02/11/2021</a:t>
            </a:fld>
            <a:endParaRPr lang="vi-VN"/>
          </a:p>
        </p:txBody>
      </p:sp>
      <p:sp>
        <p:nvSpPr>
          <p:cNvPr id="8" name="Footer Placeholder 7">
            <a:extLst>
              <a:ext uri="{FF2B5EF4-FFF2-40B4-BE49-F238E27FC236}">
                <a16:creationId xmlns:a16="http://schemas.microsoft.com/office/drawing/2014/main" id="{81EDAF21-DF90-49B8-BDDA-2A4D85AC96A0}"/>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E57486C2-5365-405B-A035-3E0C4EB1C83B}"/>
              </a:ext>
            </a:extLst>
          </p:cNvPr>
          <p:cNvSpPr>
            <a:spLocks noGrp="1"/>
          </p:cNvSpPr>
          <p:nvPr>
            <p:ph type="sldNum" sz="quarter" idx="12"/>
          </p:nvPr>
        </p:nvSpPr>
        <p:spPr/>
        <p:txBody>
          <a:bodyPr/>
          <a:lstStyle/>
          <a:p>
            <a:fld id="{3E853FF8-857B-4997-9487-7696121B26C4}" type="slidenum">
              <a:rPr lang="vi-VN" smtClean="0"/>
              <a:t>101</a:t>
            </a:fld>
            <a:endParaRPr lang="vi-VN"/>
          </a:p>
        </p:txBody>
      </p:sp>
    </p:spTree>
    <p:extLst>
      <p:ext uri="{BB962C8B-B14F-4D97-AF65-F5344CB8AC3E}">
        <p14:creationId xmlns:p14="http://schemas.microsoft.com/office/powerpoint/2010/main" val="72089166"/>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p:cTn id="27" dur="500" fill="hold"/>
                                        <p:tgtEl>
                                          <p:spTgt spid="10">
                                            <p:bg/>
                                          </p:spTgt>
                                        </p:tgtEl>
                                        <p:attrNameLst>
                                          <p:attrName>ppt_w</p:attrName>
                                        </p:attrNameLst>
                                      </p:cBhvr>
                                      <p:tavLst>
                                        <p:tav tm="0">
                                          <p:val>
                                            <p:fltVal val="0"/>
                                          </p:val>
                                        </p:tav>
                                        <p:tav tm="100000">
                                          <p:val>
                                            <p:strVal val="#ppt_w"/>
                                          </p:val>
                                        </p:tav>
                                      </p:tavLst>
                                    </p:anim>
                                    <p:anim calcmode="lin" valueType="num">
                                      <p:cBhvr>
                                        <p:cTn id="28" dur="500" fill="hold"/>
                                        <p:tgtEl>
                                          <p:spTgt spid="10">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10" grpId="0" build="p"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67DAA-C2EB-4423-A97B-32050FECC28A}"/>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102: Đồ thị biểu diễn sự biến thiên của li độ theo thời gian trong dao động điều hoà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78E65F4-676E-4900-94A2-4A36581F61D1}"/>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đường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tròn.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18C24C0-54F8-4EE1-9637-BAE5EC2272A1}"/>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đường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elip.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9B7D679-142F-4E0C-85CE-FC6C938B957D}"/>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một đoạn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thẳng.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BF51C2C-5C82-443F-8485-B34FE8DA8E7E}"/>
              </a:ext>
            </a:extLst>
          </p:cNvPr>
          <p:cNvSpPr/>
          <p:nvPr/>
        </p:nvSpPr>
        <p:spPr>
          <a:xfrm>
            <a:off x="6477000" y="2339761"/>
            <a:ext cx="28344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D</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đường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hình sin.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8C4E9D01-24A6-4BF8-AAE3-F9F83BA2E7F1}"/>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07C736A8-17CC-4790-B77A-68A5846E5B0A}"/>
              </a:ext>
            </a:extLst>
          </p:cNvPr>
          <p:cNvSpPr>
            <a:spLocks noGrp="1"/>
          </p:cNvSpPr>
          <p:nvPr>
            <p:ph type="dt" sz="half" idx="10"/>
          </p:nvPr>
        </p:nvSpPr>
        <p:spPr/>
        <p:txBody>
          <a:bodyPr/>
          <a:lstStyle/>
          <a:p>
            <a:fld id="{0F672558-B019-47E5-A0C1-A10F4AAC7248}" type="datetime1">
              <a:rPr lang="vi-VN" smtClean="0"/>
              <a:t>02/11/2021</a:t>
            </a:fld>
            <a:endParaRPr lang="vi-VN"/>
          </a:p>
        </p:txBody>
      </p:sp>
      <p:sp>
        <p:nvSpPr>
          <p:cNvPr id="9" name="Footer Placeholder 8">
            <a:extLst>
              <a:ext uri="{FF2B5EF4-FFF2-40B4-BE49-F238E27FC236}">
                <a16:creationId xmlns:a16="http://schemas.microsoft.com/office/drawing/2014/main" id="{3F78D801-154A-43EB-9D60-B1E731DE118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6AA7050C-13B4-426B-9FA7-BB8D36BCADAB}"/>
              </a:ext>
            </a:extLst>
          </p:cNvPr>
          <p:cNvSpPr>
            <a:spLocks noGrp="1"/>
          </p:cNvSpPr>
          <p:nvPr>
            <p:ph type="sldNum" sz="quarter" idx="12"/>
          </p:nvPr>
        </p:nvSpPr>
        <p:spPr/>
        <p:txBody>
          <a:bodyPr/>
          <a:lstStyle/>
          <a:p>
            <a:fld id="{3E853FF8-857B-4997-9487-7696121B26C4}" type="slidenum">
              <a:rPr lang="vi-VN" smtClean="0"/>
              <a:t>102</a:t>
            </a:fld>
            <a:endParaRPr lang="vi-VN"/>
          </a:p>
        </p:txBody>
      </p:sp>
    </p:spTree>
    <p:extLst>
      <p:ext uri="{BB962C8B-B14F-4D97-AF65-F5344CB8AC3E}">
        <p14:creationId xmlns:p14="http://schemas.microsoft.com/office/powerpoint/2010/main" val="52232585"/>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E7FB14-5B79-4CA5-A1DD-0673C411DC22}"/>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103: Li độ và gia tốc của một vật dao động điều hoà luôn biến thiên điều hoà cùng tần số và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410AAD8-B966-4DAB-AEF9-5F0BC0270C25}"/>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cùng pha với nhau.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A555C92-CED6-4A46-99E0-AB59CE8AE6D8}"/>
                  </a:ext>
                </a:extLst>
              </p:cNvPr>
              <p:cNvSpPr/>
              <p:nvPr/>
            </p:nvSpPr>
            <p:spPr>
              <a:xfrm>
                <a:off x="6477000" y="1577761"/>
                <a:ext cx="304442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A555C92-CED6-4A46-99E0-AB59CE8AE6D8}"/>
                  </a:ext>
                </a:extLst>
              </p:cNvPr>
              <p:cNvSpPr>
                <a:spLocks noRot="1" noChangeAspect="1" noMove="1" noResize="1" noEditPoints="1" noAdjustHandles="1" noChangeArrowheads="1" noChangeShapeType="1" noTextEdit="1"/>
              </p:cNvSpPr>
              <p:nvPr/>
            </p:nvSpPr>
            <p:spPr>
              <a:xfrm>
                <a:off x="6477000" y="1577761"/>
                <a:ext cx="3044423" cy="662810"/>
              </a:xfrm>
              <a:prstGeom prst="rect">
                <a:avLst/>
              </a:prstGeom>
              <a:blipFill>
                <a:blip r:embed="rId2"/>
                <a:stretch>
                  <a:fillRect l="-420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E221AB-B0E8-4538-8076-975D7E9036E3}"/>
                  </a:ext>
                </a:extLst>
              </p:cNvPr>
              <p:cNvSpPr/>
              <p:nvPr/>
            </p:nvSpPr>
            <p:spPr>
              <a:xfrm>
                <a:off x="1016000" y="2339761"/>
                <a:ext cx="304442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BE221AB-B0E8-4538-8076-975D7E9036E3}"/>
                  </a:ext>
                </a:extLst>
              </p:cNvPr>
              <p:cNvSpPr>
                <a:spLocks noRot="1" noChangeAspect="1" noMove="1" noResize="1" noEditPoints="1" noAdjustHandles="1" noChangeArrowheads="1" noChangeShapeType="1" noTextEdit="1"/>
              </p:cNvSpPr>
              <p:nvPr/>
            </p:nvSpPr>
            <p:spPr>
              <a:xfrm>
                <a:off x="1016000" y="2339761"/>
                <a:ext cx="3044423" cy="662810"/>
              </a:xfrm>
              <a:prstGeom prst="rect">
                <a:avLst/>
              </a:prstGeom>
              <a:blipFill>
                <a:blip r:embed="rId3"/>
                <a:stretch>
                  <a:fillRect l="-4208" t="-5505" b="-82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60BB2116-5BDC-4924-9380-5BAC20A3ECF9}"/>
              </a:ext>
            </a:extLst>
          </p:cNvPr>
          <p:cNvSpPr/>
          <p:nvPr/>
        </p:nvSpPr>
        <p:spPr>
          <a:xfrm>
            <a:off x="6477000" y="2339761"/>
            <a:ext cx="30139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ngược pha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nhau.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C3C7421-3935-48A3-95E3-31A5C93DFF04}"/>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C276CA0A-7478-406F-B55E-D2F7BADF2174}"/>
              </a:ext>
            </a:extLst>
          </p:cNvPr>
          <p:cNvSpPr>
            <a:spLocks noGrp="1"/>
          </p:cNvSpPr>
          <p:nvPr>
            <p:ph type="dt" sz="half" idx="10"/>
          </p:nvPr>
        </p:nvSpPr>
        <p:spPr/>
        <p:txBody>
          <a:bodyPr/>
          <a:lstStyle/>
          <a:p>
            <a:fld id="{3462E3FD-D28E-40A9-AB57-DEBEDEBC92AF}" type="datetime1">
              <a:rPr lang="vi-VN" smtClean="0"/>
              <a:t>02/11/2021</a:t>
            </a:fld>
            <a:endParaRPr lang="vi-VN"/>
          </a:p>
        </p:txBody>
      </p:sp>
      <p:sp>
        <p:nvSpPr>
          <p:cNvPr id="9" name="Footer Placeholder 8">
            <a:extLst>
              <a:ext uri="{FF2B5EF4-FFF2-40B4-BE49-F238E27FC236}">
                <a16:creationId xmlns:a16="http://schemas.microsoft.com/office/drawing/2014/main" id="{288FC303-8E3E-483A-A49B-3AAE53A9CC47}"/>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BD700411-A3A1-4EBD-934E-62BF7585B482}"/>
              </a:ext>
            </a:extLst>
          </p:cNvPr>
          <p:cNvSpPr>
            <a:spLocks noGrp="1"/>
          </p:cNvSpPr>
          <p:nvPr>
            <p:ph type="sldNum" sz="quarter" idx="12"/>
          </p:nvPr>
        </p:nvSpPr>
        <p:spPr/>
        <p:txBody>
          <a:bodyPr/>
          <a:lstStyle/>
          <a:p>
            <a:fld id="{3E853FF8-857B-4997-9487-7696121B26C4}" type="slidenum">
              <a:rPr lang="vi-VN" smtClean="0"/>
              <a:t>103</a:t>
            </a:fld>
            <a:endParaRPr lang="vi-VN"/>
          </a:p>
        </p:txBody>
      </p:sp>
    </p:spTree>
    <p:extLst>
      <p:ext uri="{BB962C8B-B14F-4D97-AF65-F5344CB8AC3E}">
        <p14:creationId xmlns:p14="http://schemas.microsoft.com/office/powerpoint/2010/main" val="402836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70739-C4A7-4491-BF93-E9D41923270D}"/>
              </a:ext>
            </a:extLst>
          </p:cNvPr>
          <p:cNvSpPr/>
          <p:nvPr/>
        </p:nvSpPr>
        <p:spPr>
          <a:xfrm>
            <a:off x="127000" y="63500"/>
            <a:ext cx="11938000" cy="1018740"/>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104: Trong dao động điều hoà, gia tốc biến đổi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1ACBD1FB-E025-421F-9B4E-4B770F98F2AF}"/>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cùng pha với li độ.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D20319E-EF31-4B5B-BA27-4268E1F9B48A}"/>
              </a:ext>
            </a:extLst>
          </p:cNvPr>
          <p:cNvSpPr/>
          <p:nvPr/>
        </p:nvSpPr>
        <p:spPr>
          <a:xfrm>
            <a:off x="6477000" y="1082240"/>
            <a:ext cx="4116833"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sớm pha 900 so với li độ.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2FA130A9-A3A2-433F-BCF3-EB1E985CEA76}"/>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trễ pha 900 so với li độ.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C43B43E-D833-47E1-88E2-2C20756A30D4}"/>
              </a:ext>
            </a:extLst>
          </p:cNvPr>
          <p:cNvSpPr/>
          <p:nvPr/>
        </p:nvSpPr>
        <p:spPr>
          <a:xfrm>
            <a:off x="6477000" y="1844240"/>
            <a:ext cx="34323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ngược pha với li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độ.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966FEB2-D39B-4A37-865C-5873947C2439}"/>
              </a:ext>
            </a:extLst>
          </p:cNvPr>
          <p:cNvSpPr/>
          <p:nvPr/>
        </p:nvSpPr>
        <p:spPr>
          <a:xfrm>
            <a:off x="6413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830898F7-B6FB-4F88-A2BB-8B12C236A003}"/>
              </a:ext>
            </a:extLst>
          </p:cNvPr>
          <p:cNvSpPr>
            <a:spLocks noGrp="1"/>
          </p:cNvSpPr>
          <p:nvPr>
            <p:ph type="dt" sz="half" idx="10"/>
          </p:nvPr>
        </p:nvSpPr>
        <p:spPr/>
        <p:txBody>
          <a:bodyPr/>
          <a:lstStyle/>
          <a:p>
            <a:fld id="{BFFDD3EB-369F-4636-BF21-1657A7DAF08A}" type="datetime1">
              <a:rPr lang="vi-VN" smtClean="0"/>
              <a:t>02/11/2021</a:t>
            </a:fld>
            <a:endParaRPr lang="vi-VN"/>
          </a:p>
        </p:txBody>
      </p:sp>
      <p:sp>
        <p:nvSpPr>
          <p:cNvPr id="9" name="Footer Placeholder 8">
            <a:extLst>
              <a:ext uri="{FF2B5EF4-FFF2-40B4-BE49-F238E27FC236}">
                <a16:creationId xmlns:a16="http://schemas.microsoft.com/office/drawing/2014/main" id="{CE13CE9A-BA62-45F7-B69D-577C469AD98B}"/>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EE0F3E1-5DFF-4E9B-A9C4-FA3CDFA795DB}"/>
              </a:ext>
            </a:extLst>
          </p:cNvPr>
          <p:cNvSpPr>
            <a:spLocks noGrp="1"/>
          </p:cNvSpPr>
          <p:nvPr>
            <p:ph type="sldNum" sz="quarter" idx="12"/>
          </p:nvPr>
        </p:nvSpPr>
        <p:spPr/>
        <p:txBody>
          <a:bodyPr/>
          <a:lstStyle/>
          <a:p>
            <a:fld id="{3E853FF8-857B-4997-9487-7696121B26C4}" type="slidenum">
              <a:rPr lang="vi-VN" smtClean="0"/>
              <a:t>104</a:t>
            </a:fld>
            <a:endParaRPr lang="vi-VN"/>
          </a:p>
        </p:txBody>
      </p:sp>
    </p:spTree>
    <p:extLst>
      <p:ext uri="{BB962C8B-B14F-4D97-AF65-F5344CB8AC3E}">
        <p14:creationId xmlns:p14="http://schemas.microsoft.com/office/powerpoint/2010/main" val="1149553627"/>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791871-C7D0-465D-A530-92D907424414}"/>
              </a:ext>
            </a:extLst>
          </p:cNvPr>
          <p:cNvSpPr/>
          <p:nvPr/>
        </p:nvSpPr>
        <p:spPr>
          <a:xfrm>
            <a:off x="127000" y="63500"/>
            <a:ext cx="11938000" cy="1018740"/>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105: Trong dao động điều hoà, vận tốc biến đổi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68CA454-323D-44CF-9CFB-6B9699496BFB}"/>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cùng pha với li độ.</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5F6EC4E-19F0-4D48-8543-6D963C1E27CE}"/>
              </a:ext>
            </a:extLst>
          </p:cNvPr>
          <p:cNvSpPr/>
          <p:nvPr/>
        </p:nvSpPr>
        <p:spPr>
          <a:xfrm>
            <a:off x="6477000" y="1082240"/>
            <a:ext cx="3326552"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ngược pha với li độ.</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D96B683C-D79B-4FC6-AAFE-A4A1A2A1A10A}"/>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trễ pha 900 so với li độ.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86D78D5-D3F4-4CC7-8DEB-A33C08340EBA}"/>
              </a:ext>
            </a:extLst>
          </p:cNvPr>
          <p:cNvSpPr/>
          <p:nvPr/>
        </p:nvSpPr>
        <p:spPr>
          <a:xfrm>
            <a:off x="6477000" y="1844240"/>
            <a:ext cx="41633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sớm pha 900 so với li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độ.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85ADCFB-7E4C-4118-B574-96F43CFA2CD1}"/>
              </a:ext>
            </a:extLst>
          </p:cNvPr>
          <p:cNvSpPr/>
          <p:nvPr/>
        </p:nvSpPr>
        <p:spPr>
          <a:xfrm>
            <a:off x="6413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AD57C1E0-021E-450C-B005-A7163942D799}"/>
              </a:ext>
            </a:extLst>
          </p:cNvPr>
          <p:cNvSpPr>
            <a:spLocks noGrp="1"/>
          </p:cNvSpPr>
          <p:nvPr>
            <p:ph type="dt" sz="half" idx="10"/>
          </p:nvPr>
        </p:nvSpPr>
        <p:spPr/>
        <p:txBody>
          <a:bodyPr/>
          <a:lstStyle/>
          <a:p>
            <a:fld id="{15A08C3A-0698-4AC8-A5AD-A6F05AEDBA27}" type="datetime1">
              <a:rPr lang="vi-VN" smtClean="0"/>
              <a:t>02/11/2021</a:t>
            </a:fld>
            <a:endParaRPr lang="vi-VN"/>
          </a:p>
        </p:txBody>
      </p:sp>
      <p:sp>
        <p:nvSpPr>
          <p:cNvPr id="9" name="Footer Placeholder 8">
            <a:extLst>
              <a:ext uri="{FF2B5EF4-FFF2-40B4-BE49-F238E27FC236}">
                <a16:creationId xmlns:a16="http://schemas.microsoft.com/office/drawing/2014/main" id="{D293EEB2-A30B-439A-A88F-B24328F5791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20C0467-C29A-47EB-A5B8-2AEB167CC789}"/>
              </a:ext>
            </a:extLst>
          </p:cNvPr>
          <p:cNvSpPr>
            <a:spLocks noGrp="1"/>
          </p:cNvSpPr>
          <p:nvPr>
            <p:ph type="sldNum" sz="quarter" idx="12"/>
          </p:nvPr>
        </p:nvSpPr>
        <p:spPr/>
        <p:txBody>
          <a:bodyPr/>
          <a:lstStyle/>
          <a:p>
            <a:fld id="{3E853FF8-857B-4997-9487-7696121B26C4}" type="slidenum">
              <a:rPr lang="vi-VN" smtClean="0"/>
              <a:t>105</a:t>
            </a:fld>
            <a:endParaRPr lang="vi-VN"/>
          </a:p>
        </p:txBody>
      </p:sp>
    </p:spTree>
    <p:extLst>
      <p:ext uri="{BB962C8B-B14F-4D97-AF65-F5344CB8AC3E}">
        <p14:creationId xmlns:p14="http://schemas.microsoft.com/office/powerpoint/2010/main" val="4091617026"/>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99E15-DE25-4D85-A620-0F28DD826188}"/>
              </a:ext>
            </a:extLst>
          </p:cNvPr>
          <p:cNvSpPr/>
          <p:nvPr/>
        </p:nvSpPr>
        <p:spPr>
          <a:xfrm>
            <a:off x="127000" y="63500"/>
            <a:ext cx="11938000" cy="1018740"/>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106: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Pha của dao</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đ</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ộng</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đư</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ợc d</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ù</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ng</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đ</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ể x</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á</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đ</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ịnh</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4FAE52B2-3F7E-48F1-B208-A240404E69FF}"/>
              </a:ext>
            </a:extLst>
          </p:cNvPr>
          <p:cNvSpPr/>
          <p:nvPr/>
        </p:nvSpPr>
        <p:spPr>
          <a:xfrm>
            <a:off x="1016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bi</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ê</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n</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đ</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 dao</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đ</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ộng</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D5A4B17-4820-43AB-A9D3-A69D76C9DB58}"/>
              </a:ext>
            </a:extLst>
          </p:cNvPr>
          <p:cNvSpPr/>
          <p:nvPr/>
        </p:nvSpPr>
        <p:spPr>
          <a:xfrm>
            <a:off x="6477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trạng th</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á</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i dao</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đ</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ộng</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ACA1E73-ACA0-4D0B-83CB-0E583B75FB5E}"/>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tần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số dao</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đ</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ộng</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DC20DC4-F680-4104-A2EC-17C1914CAA75}"/>
              </a:ext>
            </a:extLst>
          </p:cNvPr>
          <p:cNvSpPr/>
          <p:nvPr/>
        </p:nvSpPr>
        <p:spPr>
          <a:xfrm>
            <a:off x="6477000" y="1844240"/>
            <a:ext cx="29947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chu k</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ì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dao</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đ</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ộng</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B6F71E6-CD43-4BBE-BB48-B88F2B4CAEF6}"/>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0F8BCDD7-692C-406C-BB7F-3D5CAA7FEEC6}"/>
              </a:ext>
            </a:extLst>
          </p:cNvPr>
          <p:cNvSpPr>
            <a:spLocks noGrp="1"/>
          </p:cNvSpPr>
          <p:nvPr>
            <p:ph type="dt" sz="half" idx="10"/>
          </p:nvPr>
        </p:nvSpPr>
        <p:spPr/>
        <p:txBody>
          <a:bodyPr/>
          <a:lstStyle/>
          <a:p>
            <a:fld id="{989D958B-FFCE-4E8F-8BC2-337BC516F910}" type="datetime1">
              <a:rPr lang="vi-VN" smtClean="0"/>
              <a:t>02/11/2021</a:t>
            </a:fld>
            <a:endParaRPr lang="vi-VN"/>
          </a:p>
        </p:txBody>
      </p:sp>
      <p:sp>
        <p:nvSpPr>
          <p:cNvPr id="9" name="Footer Placeholder 8">
            <a:extLst>
              <a:ext uri="{FF2B5EF4-FFF2-40B4-BE49-F238E27FC236}">
                <a16:creationId xmlns:a16="http://schemas.microsoft.com/office/drawing/2014/main" id="{D2356F63-9368-4776-B0C2-ED941D451EDB}"/>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B678225-0294-4F8D-96F9-E2A53CA1E15A}"/>
              </a:ext>
            </a:extLst>
          </p:cNvPr>
          <p:cNvSpPr>
            <a:spLocks noGrp="1"/>
          </p:cNvSpPr>
          <p:nvPr>
            <p:ph type="sldNum" sz="quarter" idx="12"/>
          </p:nvPr>
        </p:nvSpPr>
        <p:spPr/>
        <p:txBody>
          <a:bodyPr/>
          <a:lstStyle/>
          <a:p>
            <a:fld id="{3E853FF8-857B-4997-9487-7696121B26C4}" type="slidenum">
              <a:rPr lang="vi-VN" smtClean="0"/>
              <a:t>106</a:t>
            </a:fld>
            <a:endParaRPr lang="vi-VN"/>
          </a:p>
        </p:txBody>
      </p:sp>
    </p:spTree>
    <p:extLst>
      <p:ext uri="{BB962C8B-B14F-4D97-AF65-F5344CB8AC3E}">
        <p14:creationId xmlns:p14="http://schemas.microsoft.com/office/powerpoint/2010/main" val="330715727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437387-5342-4B3A-BFDF-7A4E33593942}"/>
              </a:ext>
            </a:extLst>
          </p:cNvPr>
          <p:cNvSpPr/>
          <p:nvPr/>
        </p:nvSpPr>
        <p:spPr>
          <a:xfrm>
            <a:off x="127000" y="63500"/>
            <a:ext cx="11938000" cy="1018740"/>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l-G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107: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Trong dao</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đ</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ộng</a:t>
            </a:r>
            <a:r>
              <a:rPr kumimoji="0" lang="el-G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iều h</a:t>
            </a:r>
            <a:r>
              <a:rPr kumimoji="0" lang="el-G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ò</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 x</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Acos</a:t>
            </a: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t</a:t>
            </a:r>
            <a:r>
              <a:rPr kumimoji="0" lang="el-G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φ),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rad l</a:t>
            </a:r>
            <a:r>
              <a:rPr kumimoji="0" lang="el-G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à đơ</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n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vị của</a:t>
            </a:r>
            <a:r>
              <a:rPr kumimoji="0" lang="el-G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l-G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F349145-4499-4F1F-AFA0-FAD8762B662F}"/>
              </a:ext>
            </a:extLst>
          </p:cNvPr>
          <p:cNvSpPr/>
          <p:nvPr/>
        </p:nvSpPr>
        <p:spPr>
          <a:xfrm>
            <a:off x="508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A</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bi</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ê</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n</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đ</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 A</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73B406B-5028-4C2F-9874-5EEE2C040AE2}"/>
              </a:ext>
            </a:extLst>
          </p:cNvPr>
          <p:cNvSpPr/>
          <p:nvPr/>
        </p:nvSpPr>
        <p:spPr>
          <a:xfrm>
            <a:off x="508000" y="1605460"/>
            <a:ext cx="2492990"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tần số g</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ó</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ω.</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6BADAD52-C393-485B-A73A-7D0A0988759C}"/>
              </a:ext>
            </a:extLst>
          </p:cNvPr>
          <p:cNvSpPr/>
          <p:nvPr/>
        </p:nvSpPr>
        <p:spPr>
          <a:xfrm>
            <a:off x="508000" y="277501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pha dao</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đ</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ộng</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t</a:t>
            </a:r>
            <a:r>
              <a:rPr kumimoji="0" lang="el-G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 φ).</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873285D-52D5-4426-8A76-1D3D1D96E460}"/>
              </a:ext>
            </a:extLst>
          </p:cNvPr>
          <p:cNvSpPr/>
          <p:nvPr/>
        </p:nvSpPr>
        <p:spPr>
          <a:xfrm>
            <a:off x="508000" y="3298231"/>
            <a:ext cx="3329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chu kỳ dao</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đ</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ộng T</a:t>
            </a:r>
            <a:r>
              <a:rPr kumimoji="0" lang="el-G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7C00986-8F54-45BB-B1FD-B00EDC7F9C6C}"/>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4B66BDC-4646-42CF-AEFA-674652B7CAC1}"/>
              </a:ext>
            </a:extLst>
          </p:cNvPr>
          <p:cNvSpPr>
            <a:spLocks noGrp="1"/>
          </p:cNvSpPr>
          <p:nvPr>
            <p:ph type="dt" sz="half" idx="10"/>
          </p:nvPr>
        </p:nvSpPr>
        <p:spPr/>
        <p:txBody>
          <a:bodyPr/>
          <a:lstStyle/>
          <a:p>
            <a:fld id="{A49BACC1-DEA3-4D77-8302-2D2412B5EE5A}" type="datetime1">
              <a:rPr lang="vi-VN" smtClean="0"/>
              <a:t>02/11/2021</a:t>
            </a:fld>
            <a:endParaRPr lang="vi-VN"/>
          </a:p>
        </p:txBody>
      </p:sp>
      <p:sp>
        <p:nvSpPr>
          <p:cNvPr id="9" name="Footer Placeholder 8">
            <a:extLst>
              <a:ext uri="{FF2B5EF4-FFF2-40B4-BE49-F238E27FC236}">
                <a16:creationId xmlns:a16="http://schemas.microsoft.com/office/drawing/2014/main" id="{978064A1-6CAF-409C-BF75-1825E3B790EC}"/>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E7A07FB-EF9C-4FE1-96D9-84606D0D0BF9}"/>
              </a:ext>
            </a:extLst>
          </p:cNvPr>
          <p:cNvSpPr>
            <a:spLocks noGrp="1"/>
          </p:cNvSpPr>
          <p:nvPr>
            <p:ph type="sldNum" sz="quarter" idx="12"/>
          </p:nvPr>
        </p:nvSpPr>
        <p:spPr/>
        <p:txBody>
          <a:bodyPr/>
          <a:lstStyle/>
          <a:p>
            <a:fld id="{3E853FF8-857B-4997-9487-7696121B26C4}" type="slidenum">
              <a:rPr lang="vi-VN" smtClean="0"/>
              <a:t>107</a:t>
            </a:fld>
            <a:endParaRPr lang="vi-VN"/>
          </a:p>
        </p:txBody>
      </p:sp>
    </p:spTree>
    <p:extLst>
      <p:ext uri="{BB962C8B-B14F-4D97-AF65-F5344CB8AC3E}">
        <p14:creationId xmlns:p14="http://schemas.microsoft.com/office/powerpoint/2010/main" val="7694236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35DFA-2615-4D48-9BC2-F6B4AC697D1F}"/>
              </a:ext>
            </a:extLst>
          </p:cNvPr>
          <p:cNvSpPr/>
          <p:nvPr/>
        </p:nvSpPr>
        <p:spPr>
          <a:xfrm>
            <a:off x="127000" y="63500"/>
            <a:ext cx="11938000" cy="1018740"/>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108: Vận tốc của chất điểm dao động điều hoà có độ lớn cực đại khi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514C8BCA-2231-4F4E-B72E-5DABF0A80438}"/>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li độ có độ lớn cực đại.</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DE0CE9A-C3FD-4B93-9944-76A1F2B4CCA2}"/>
              </a:ext>
            </a:extLst>
          </p:cNvPr>
          <p:cNvSpPr/>
          <p:nvPr/>
        </p:nvSpPr>
        <p:spPr>
          <a:xfrm>
            <a:off x="6477000" y="1082240"/>
            <a:ext cx="4107215"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gia tốc có độ lớn cực đại.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776455A1-B2A8-49E6-B578-42C08601DC7B}"/>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li độ bằng không.</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CDEA87B-3794-4FB7-B3FB-B1DDE15C418C}"/>
              </a:ext>
            </a:extLst>
          </p:cNvPr>
          <p:cNvSpPr/>
          <p:nvPr/>
        </p:nvSpPr>
        <p:spPr>
          <a:xfrm>
            <a:off x="6477000" y="1844240"/>
            <a:ext cx="23952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pha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cực đại.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D5DF1A7-E80F-40E6-95C6-09A12699E23A}"/>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AF0BB33E-92F6-424A-BF5D-7B0BED05074A}"/>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6D8495AA-368E-40B5-8046-91A20611E84E}"/>
              </a:ext>
            </a:extLst>
          </p:cNvPr>
          <p:cNvSpPr>
            <a:spLocks noGrp="1"/>
          </p:cNvSpPr>
          <p:nvPr>
            <p:ph type="dt" sz="half" idx="10"/>
          </p:nvPr>
        </p:nvSpPr>
        <p:spPr/>
        <p:txBody>
          <a:bodyPr/>
          <a:lstStyle/>
          <a:p>
            <a:fld id="{9D60D9BD-32DB-4E66-B6EB-1EEB8E92F704}" type="datetime1">
              <a:rPr lang="vi-VN" smtClean="0"/>
              <a:t>02/11/2021</a:t>
            </a:fld>
            <a:endParaRPr lang="vi-VN"/>
          </a:p>
        </p:txBody>
      </p:sp>
      <p:sp>
        <p:nvSpPr>
          <p:cNvPr id="10" name="Footer Placeholder 9">
            <a:extLst>
              <a:ext uri="{FF2B5EF4-FFF2-40B4-BE49-F238E27FC236}">
                <a16:creationId xmlns:a16="http://schemas.microsoft.com/office/drawing/2014/main" id="{CD87C2CF-C57B-4B10-A2B2-CC5E034CD916}"/>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8A7C8EAE-DEBA-444C-99E6-F0F50F3A820C}"/>
              </a:ext>
            </a:extLst>
          </p:cNvPr>
          <p:cNvSpPr>
            <a:spLocks noGrp="1"/>
          </p:cNvSpPr>
          <p:nvPr>
            <p:ph type="sldNum" sz="quarter" idx="12"/>
          </p:nvPr>
        </p:nvSpPr>
        <p:spPr/>
        <p:txBody>
          <a:bodyPr/>
          <a:lstStyle/>
          <a:p>
            <a:fld id="{3E853FF8-857B-4997-9487-7696121B26C4}" type="slidenum">
              <a:rPr lang="vi-VN" smtClean="0"/>
              <a:t>108</a:t>
            </a:fld>
            <a:endParaRPr lang="vi-VN"/>
          </a:p>
        </p:txBody>
      </p:sp>
    </p:spTree>
    <p:extLst>
      <p:ext uri="{BB962C8B-B14F-4D97-AF65-F5344CB8AC3E}">
        <p14:creationId xmlns:p14="http://schemas.microsoft.com/office/powerpoint/2010/main" val="3153161242"/>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CF3E3-B721-4189-B2D5-F61E889B2E22}"/>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109: Một chất điểm dao động điều hoà theo phương trình x =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5cos(2</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t)cm, chu kì dao động của chất điểm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3C86356-5A27-498B-8F51-743FEAC7691D}"/>
              </a:ext>
            </a:extLst>
          </p:cNvPr>
          <p:cNvSpPr/>
          <p:nvPr/>
        </p:nvSpPr>
        <p:spPr>
          <a:xfrm>
            <a:off x="762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A</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1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73FF973-8331-4722-A0BF-9509188627B2}"/>
              </a:ext>
            </a:extLst>
          </p:cNvPr>
          <p:cNvSpPr/>
          <p:nvPr/>
        </p:nvSpPr>
        <p:spPr>
          <a:xfrm>
            <a:off x="36195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2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6B28AD47-5329-478B-BD74-D0BD6F0B2A60}"/>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0,5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C9EBBBB-95C3-4212-B431-CF2253709749}"/>
              </a:ext>
            </a:extLst>
          </p:cNvPr>
          <p:cNvSpPr/>
          <p:nvPr/>
        </p:nvSpPr>
        <p:spPr>
          <a:xfrm>
            <a:off x="9334500" y="1577761"/>
            <a:ext cx="13628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10 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849C856D-3071-4383-A81A-E7824BF48033}"/>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466C06F1-1535-4FD7-9CD8-E82DBCF78F3E}"/>
              </a:ext>
            </a:extLst>
          </p:cNvPr>
          <p:cNvSpPr>
            <a:spLocks noGrp="1"/>
          </p:cNvSpPr>
          <p:nvPr>
            <p:ph type="dt" sz="half" idx="10"/>
          </p:nvPr>
        </p:nvSpPr>
        <p:spPr/>
        <p:txBody>
          <a:bodyPr/>
          <a:lstStyle/>
          <a:p>
            <a:fld id="{54656715-CC49-4DF9-B346-42CD508A7557}" type="datetime1">
              <a:rPr lang="vi-VN" smtClean="0"/>
              <a:t>02/11/2021</a:t>
            </a:fld>
            <a:endParaRPr lang="vi-VN"/>
          </a:p>
        </p:txBody>
      </p:sp>
      <p:sp>
        <p:nvSpPr>
          <p:cNvPr id="9" name="Footer Placeholder 8">
            <a:extLst>
              <a:ext uri="{FF2B5EF4-FFF2-40B4-BE49-F238E27FC236}">
                <a16:creationId xmlns:a16="http://schemas.microsoft.com/office/drawing/2014/main" id="{4EC5A4BB-653D-4C25-B5EF-94E48E454EC8}"/>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668DE17E-B440-4FDB-96CD-D9F1E769FEEB}"/>
              </a:ext>
            </a:extLst>
          </p:cNvPr>
          <p:cNvSpPr>
            <a:spLocks noGrp="1"/>
          </p:cNvSpPr>
          <p:nvPr>
            <p:ph type="sldNum" sz="quarter" idx="12"/>
          </p:nvPr>
        </p:nvSpPr>
        <p:spPr/>
        <p:txBody>
          <a:bodyPr/>
          <a:lstStyle/>
          <a:p>
            <a:fld id="{3E853FF8-857B-4997-9487-7696121B26C4}" type="slidenum">
              <a:rPr lang="vi-VN" smtClean="0"/>
              <a:t>109</a:t>
            </a:fld>
            <a:endParaRPr lang="vi-VN"/>
          </a:p>
        </p:txBody>
      </p:sp>
    </p:spTree>
    <p:extLst>
      <p:ext uri="{BB962C8B-B14F-4D97-AF65-F5344CB8AC3E}">
        <p14:creationId xmlns:p14="http://schemas.microsoft.com/office/powerpoint/2010/main" val="125666595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C852AE-5721-4868-8146-038229A0EA27}"/>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11:</a:t>
            </a:r>
            <a:r>
              <a:rPr lang="vi-VN" sz="2800" b="1" i="1" dirty="0">
                <a:solidFill>
                  <a:srgbClr val="FFFF00"/>
                </a:solidFill>
                <a:latin typeface="UTM Swiss Condensed" panose="02000500000000000000" pitchFamily="2" charset="0"/>
                <a:cs typeface="Times New Roman" panose="02020603050405020304" pitchFamily="18" charset="0"/>
              </a:rPr>
              <a:t> Điều nào là đúng khi nói về sự biến đổi năng lượng của con lắc lò xo:</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980DA86-3285-4556-BAE1-9E4CCD14B910}"/>
              </a:ext>
            </a:extLst>
          </p:cNvPr>
          <p:cNvSpPr/>
          <p:nvPr/>
        </p:nvSpPr>
        <p:spPr>
          <a:xfrm>
            <a:off x="508000" y="1082240"/>
            <a:ext cx="1038136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Giảm 9/4 lần khi tần số góc ω tăng lên 3 lần và biên độ A giảm 2 lần.</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C3FF546-06D5-476C-AABD-73275534AD80}"/>
              </a:ext>
            </a:extLst>
          </p:cNvPr>
          <p:cNvSpPr/>
          <p:nvPr/>
        </p:nvSpPr>
        <p:spPr>
          <a:xfrm>
            <a:off x="508000" y="2251791"/>
            <a:ext cx="999183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Tăng 16/9 lần khi tần số góc ω tăng 5 lần và biên độ A giảm 3 lần.</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E4A98C0-7998-4B9C-B7CB-2754605D7E0B}"/>
              </a:ext>
            </a:extLst>
          </p:cNvPr>
          <p:cNvSpPr/>
          <p:nvPr/>
        </p:nvSpPr>
        <p:spPr>
          <a:xfrm>
            <a:off x="508000" y="3421342"/>
            <a:ext cx="924483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Tăng 16 lần khi tần số dao động f và biên độ A tăng lên 2 lần.</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1FD4473-7AB5-4982-9861-D35F84EAD18E}"/>
              </a:ext>
            </a:extLst>
          </p:cNvPr>
          <p:cNvSpPr/>
          <p:nvPr/>
        </p:nvSpPr>
        <p:spPr>
          <a:xfrm>
            <a:off x="508000" y="4590893"/>
            <a:ext cx="924483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Giảm 4 lần khi tần số f tăng 2 lần và biên độ A giảm 3 </a:t>
            </a:r>
            <a:r>
              <a:rPr lang="vi-VN" sz="2800" b="1">
                <a:solidFill>
                  <a:srgbClr val="FFFFFF"/>
                </a:solidFill>
                <a:latin typeface="UTM Swiss Condensed" panose="02000500000000000000" pitchFamily="2" charset="0"/>
                <a:ea typeface="Arial" panose="020B0604020202020204" pitchFamily="34" charset="0"/>
              </a:rPr>
              <a:t>lần.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3FD5AB0-4148-4895-A453-FB7627F5AE4A}"/>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Date Placeholder 8">
            <a:extLst>
              <a:ext uri="{FF2B5EF4-FFF2-40B4-BE49-F238E27FC236}">
                <a16:creationId xmlns:a16="http://schemas.microsoft.com/office/drawing/2014/main" id="{C46C6FE8-2B84-47A3-92A4-D742C5666B45}"/>
              </a:ext>
            </a:extLst>
          </p:cNvPr>
          <p:cNvSpPr>
            <a:spLocks noGrp="1"/>
          </p:cNvSpPr>
          <p:nvPr>
            <p:ph type="dt" sz="half" idx="10"/>
          </p:nvPr>
        </p:nvSpPr>
        <p:spPr/>
        <p:txBody>
          <a:bodyPr/>
          <a:lstStyle/>
          <a:p>
            <a:fld id="{CC923D5F-E2CA-491E-A97B-BFF80DA346FE}" type="datetime1">
              <a:rPr lang="vi-VN" smtClean="0"/>
              <a:t>02/11/2021</a:t>
            </a:fld>
            <a:endParaRPr lang="vi-VN"/>
          </a:p>
        </p:txBody>
      </p:sp>
      <p:sp>
        <p:nvSpPr>
          <p:cNvPr id="10" name="Footer Placeholder 9">
            <a:extLst>
              <a:ext uri="{FF2B5EF4-FFF2-40B4-BE49-F238E27FC236}">
                <a16:creationId xmlns:a16="http://schemas.microsoft.com/office/drawing/2014/main" id="{5DC871E1-8185-4CE3-A409-3F71CCABF643}"/>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54505836-9949-4EE6-8208-DD343BE540A8}"/>
              </a:ext>
            </a:extLst>
          </p:cNvPr>
          <p:cNvSpPr>
            <a:spLocks noGrp="1"/>
          </p:cNvSpPr>
          <p:nvPr>
            <p:ph type="sldNum" sz="quarter" idx="12"/>
          </p:nvPr>
        </p:nvSpPr>
        <p:spPr/>
        <p:txBody>
          <a:bodyPr/>
          <a:lstStyle/>
          <a:p>
            <a:fld id="{3E853FF8-857B-4997-9487-7696121B26C4}" type="slidenum">
              <a:rPr lang="vi-VN" smtClean="0"/>
              <a:t>11</a:t>
            </a:fld>
            <a:endParaRPr lang="vi-VN"/>
          </a:p>
        </p:txBody>
      </p:sp>
    </p:spTree>
    <p:extLst>
      <p:ext uri="{BB962C8B-B14F-4D97-AF65-F5344CB8AC3E}">
        <p14:creationId xmlns:p14="http://schemas.microsoft.com/office/powerpoint/2010/main" val="378792976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0C478-D15E-4C7A-A9ED-B6C875391CE8}"/>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110: Một vật dao động điều hoà, có quỹ đạo là một đoạn thẳng dài 10cm. Biên độ dao động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4F684FC3-582A-4901-BF5F-330F43BFC058}"/>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2,5cm.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D2D2998-C881-4F63-9BED-8751C6BC1C2E}"/>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B</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5cm.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6703F56-7C4B-4C1B-A378-241098CB9842}"/>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10cm.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A968208-0D22-439A-B928-7FAFFD855EE6}"/>
              </a:ext>
            </a:extLst>
          </p:cNvPr>
          <p:cNvSpPr/>
          <p:nvPr/>
        </p:nvSpPr>
        <p:spPr>
          <a:xfrm>
            <a:off x="9334500" y="1577761"/>
            <a:ext cx="15472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20cm.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5BB1408-0406-4E07-B15C-D2694B8E3F57}"/>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397BDC47-AE24-4733-8C75-9CA8BAD20792}"/>
              </a:ext>
            </a:extLst>
          </p:cNvPr>
          <p:cNvSpPr>
            <a:spLocks noGrp="1"/>
          </p:cNvSpPr>
          <p:nvPr>
            <p:ph type="dt" sz="half" idx="10"/>
          </p:nvPr>
        </p:nvSpPr>
        <p:spPr/>
        <p:txBody>
          <a:bodyPr/>
          <a:lstStyle/>
          <a:p>
            <a:fld id="{4EDA4F3B-83B0-42CD-ACA6-4DDE79BC6F81}" type="datetime1">
              <a:rPr lang="vi-VN" smtClean="0"/>
              <a:t>02/11/2021</a:t>
            </a:fld>
            <a:endParaRPr lang="vi-VN"/>
          </a:p>
        </p:txBody>
      </p:sp>
      <p:sp>
        <p:nvSpPr>
          <p:cNvPr id="9" name="Footer Placeholder 8">
            <a:extLst>
              <a:ext uri="{FF2B5EF4-FFF2-40B4-BE49-F238E27FC236}">
                <a16:creationId xmlns:a16="http://schemas.microsoft.com/office/drawing/2014/main" id="{A2A68DC3-A89E-4012-A945-99BD7C015075}"/>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DF138DC-BF76-403C-A904-9FAA2336CB52}"/>
              </a:ext>
            </a:extLst>
          </p:cNvPr>
          <p:cNvSpPr>
            <a:spLocks noGrp="1"/>
          </p:cNvSpPr>
          <p:nvPr>
            <p:ph type="sldNum" sz="quarter" idx="12"/>
          </p:nvPr>
        </p:nvSpPr>
        <p:spPr/>
        <p:txBody>
          <a:bodyPr/>
          <a:lstStyle/>
          <a:p>
            <a:fld id="{3E853FF8-857B-4997-9487-7696121B26C4}" type="slidenum">
              <a:rPr lang="vi-VN" smtClean="0"/>
              <a:t>110</a:t>
            </a:fld>
            <a:endParaRPr lang="vi-VN"/>
          </a:p>
        </p:txBody>
      </p:sp>
    </p:spTree>
    <p:extLst>
      <p:ext uri="{BB962C8B-B14F-4D97-AF65-F5344CB8AC3E}">
        <p14:creationId xmlns:p14="http://schemas.microsoft.com/office/powerpoint/2010/main" val="1419568701"/>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595DC19-E662-420F-916C-F106E02D5593}"/>
                  </a:ext>
                </a:extLst>
              </p:cNvPr>
              <p:cNvSpPr/>
              <p:nvPr/>
            </p:nvSpPr>
            <p:spPr>
              <a:xfrm>
                <a:off x="127000" y="63500"/>
                <a:ext cx="11938000" cy="1677126"/>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111: Một vật dao động điều hoà theo phương trình x = 2cos(4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nl-N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nl-N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Chu kì dao động và tần số dao động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D595DC19-E662-420F-916C-F106E02D5593}"/>
                  </a:ext>
                </a:extLst>
              </p:cNvPr>
              <p:cNvSpPr>
                <a:spLocks noRot="1" noChangeAspect="1" noMove="1" noResize="1" noEditPoints="1" noAdjustHandles="1" noChangeArrowheads="1" noChangeShapeType="1" noTextEdit="1"/>
              </p:cNvSpPr>
              <p:nvPr/>
            </p:nvSpPr>
            <p:spPr>
              <a:xfrm>
                <a:off x="127000" y="63500"/>
                <a:ext cx="11938000" cy="1677126"/>
              </a:xfrm>
              <a:prstGeom prst="rect">
                <a:avLst/>
              </a:prstGeom>
              <a:blipFill>
                <a:blip r:embed="rId2"/>
                <a:stretch>
                  <a:fillRect l="-865" r="-814"/>
                </a:stretch>
              </a:blipFill>
              <a:ln>
                <a:solidFill>
                  <a:schemeClr val="accent2"/>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527247D3-17DF-4ACA-9B38-10AE4C3186FB}"/>
              </a:ext>
            </a:extLst>
          </p:cNvPr>
          <p:cNvSpPr/>
          <p:nvPr/>
        </p:nvSpPr>
        <p:spPr>
          <a:xfrm>
            <a:off x="762000" y="174062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0,5Hz.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F17A904-F741-4976-A6D0-F5179A63E2AC}"/>
              </a:ext>
            </a:extLst>
          </p:cNvPr>
          <p:cNvSpPr/>
          <p:nvPr/>
        </p:nvSpPr>
        <p:spPr>
          <a:xfrm>
            <a:off x="3619500" y="174062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B</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2Hz.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2644D28-73D0-4040-9A42-EE9F867DB263}"/>
              </a:ext>
            </a:extLst>
          </p:cNvPr>
          <p:cNvSpPr/>
          <p:nvPr/>
        </p:nvSpPr>
        <p:spPr>
          <a:xfrm>
            <a:off x="6477000" y="174062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4Hz.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0750DAE-950B-458B-B731-7A1B60ED17C4}"/>
              </a:ext>
            </a:extLst>
          </p:cNvPr>
          <p:cNvSpPr/>
          <p:nvPr/>
        </p:nvSpPr>
        <p:spPr>
          <a:xfrm>
            <a:off x="9334500" y="1740626"/>
            <a:ext cx="11079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3797A3E-E52B-41F2-9793-94A6028D855F}"/>
              </a:ext>
            </a:extLst>
          </p:cNvPr>
          <p:cNvSpPr/>
          <p:nvPr/>
        </p:nvSpPr>
        <p:spPr>
          <a:xfrm>
            <a:off x="3556000" y="16771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86DD1E6C-65C5-4FED-96A4-5B187E14FA19}"/>
              </a:ext>
            </a:extLst>
          </p:cNvPr>
          <p:cNvSpPr>
            <a:spLocks noGrp="1"/>
          </p:cNvSpPr>
          <p:nvPr>
            <p:ph type="dt" sz="half" idx="10"/>
          </p:nvPr>
        </p:nvSpPr>
        <p:spPr/>
        <p:txBody>
          <a:bodyPr/>
          <a:lstStyle/>
          <a:p>
            <a:fld id="{1480D091-1046-43C2-A059-25A982C2EA9C}" type="datetime1">
              <a:rPr lang="vi-VN" smtClean="0"/>
              <a:t>02/11/2021</a:t>
            </a:fld>
            <a:endParaRPr lang="vi-VN"/>
          </a:p>
        </p:txBody>
      </p:sp>
      <p:sp>
        <p:nvSpPr>
          <p:cNvPr id="9" name="Footer Placeholder 8">
            <a:extLst>
              <a:ext uri="{FF2B5EF4-FFF2-40B4-BE49-F238E27FC236}">
                <a16:creationId xmlns:a16="http://schemas.microsoft.com/office/drawing/2014/main" id="{D3A83BA1-545C-483F-9CFC-4EF33B0B2734}"/>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B920544-0D7C-4C95-98F2-9C7C42665D86}"/>
              </a:ext>
            </a:extLst>
          </p:cNvPr>
          <p:cNvSpPr>
            <a:spLocks noGrp="1"/>
          </p:cNvSpPr>
          <p:nvPr>
            <p:ph type="sldNum" sz="quarter" idx="12"/>
          </p:nvPr>
        </p:nvSpPr>
        <p:spPr/>
        <p:txBody>
          <a:bodyPr/>
          <a:lstStyle/>
          <a:p>
            <a:fld id="{3E853FF8-857B-4997-9487-7696121B26C4}" type="slidenum">
              <a:rPr lang="vi-VN" smtClean="0"/>
              <a:t>111</a:t>
            </a:fld>
            <a:endParaRPr lang="vi-VN"/>
          </a:p>
        </p:txBody>
      </p:sp>
    </p:spTree>
    <p:extLst>
      <p:ext uri="{BB962C8B-B14F-4D97-AF65-F5344CB8AC3E}">
        <p14:creationId xmlns:p14="http://schemas.microsoft.com/office/powerpoint/2010/main" val="2808019029"/>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4DE6B1C-6DA6-4681-9FED-0CF1E75587FA}"/>
                  </a:ext>
                </a:extLst>
              </p:cNvPr>
              <p:cNvSpPr/>
              <p:nvPr/>
            </p:nvSpPr>
            <p:spPr>
              <a:xfrm>
                <a:off x="127000" y="63500"/>
                <a:ext cx="11938000" cy="1677126"/>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112: Một vật dao động điều hoà theo phương trình x = 2cos(4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nl-N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nl-N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oMath>
                </a14:m>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Vận tốc của vật ở thời điểm t = 0,5s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4DE6B1C-6DA6-4681-9FED-0CF1E75587FA}"/>
                  </a:ext>
                </a:extLst>
              </p:cNvPr>
              <p:cNvSpPr>
                <a:spLocks noRot="1" noChangeAspect="1" noMove="1" noResize="1" noEditPoints="1" noAdjustHandles="1" noChangeArrowheads="1" noChangeShapeType="1" noTextEdit="1"/>
              </p:cNvSpPr>
              <p:nvPr/>
            </p:nvSpPr>
            <p:spPr>
              <a:xfrm>
                <a:off x="127000" y="63500"/>
                <a:ext cx="11938000" cy="1677126"/>
              </a:xfrm>
              <a:prstGeom prst="rect">
                <a:avLst/>
              </a:prstGeom>
              <a:blipFill>
                <a:blip r:embed="rId2"/>
                <a:stretch>
                  <a:fillRect l="-865"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027AE2F-14A7-4E2B-82C1-4365B6D0C28C}"/>
                  </a:ext>
                </a:extLst>
              </p:cNvPr>
              <p:cNvSpPr/>
              <p:nvPr/>
            </p:nvSpPr>
            <p:spPr>
              <a:xfrm>
                <a:off x="1016000" y="1740626"/>
                <a:ext cx="304442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4π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cm/</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E027AE2F-14A7-4E2B-82C1-4365B6D0C28C}"/>
                  </a:ext>
                </a:extLst>
              </p:cNvPr>
              <p:cNvSpPr>
                <a:spLocks noRot="1" noChangeAspect="1" noMove="1" noResize="1" noEditPoints="1" noAdjustHandles="1" noChangeArrowheads="1" noChangeShapeType="1" noTextEdit="1"/>
              </p:cNvSpPr>
              <p:nvPr/>
            </p:nvSpPr>
            <p:spPr>
              <a:xfrm>
                <a:off x="1016000" y="1740626"/>
                <a:ext cx="3044423" cy="563744"/>
              </a:xfrm>
              <a:prstGeom prst="rect">
                <a:avLst/>
              </a:prstGeom>
              <a:blipFill>
                <a:blip r:embed="rId3"/>
                <a:stretch>
                  <a:fillRect l="-4208" t="-6522" b="-29348"/>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59BEBD98-C776-4B0E-A4F7-CEB3B2E684BD}"/>
              </a:ext>
            </a:extLst>
          </p:cNvPr>
          <p:cNvSpPr/>
          <p:nvPr/>
        </p:nvSpPr>
        <p:spPr>
          <a:xfrm>
            <a:off x="6477000" y="174062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4</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sym typeface="Symbol" panose="05050102010706020507" pitchFamily="18" charset="2"/>
              </a:rPr>
              <a:t></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cm/</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9B2FE3B-B64D-444B-BD74-6C9FE0279363}"/>
              </a:ext>
            </a:extLst>
          </p:cNvPr>
          <p:cNvSpPr/>
          <p:nvPr/>
        </p:nvSpPr>
        <p:spPr>
          <a:xfrm>
            <a:off x="1016000" y="250262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sym typeface="Symbol" panose="05050102010706020507" pitchFamily="18" charset="2"/>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4</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sym typeface="Symbol" panose="05050102010706020507" pitchFamily="18" charset="2"/>
              </a:rPr>
              <a:t></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cm/</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10614AA-2815-4727-8BD7-98EDC0D6F33C}"/>
              </a:ext>
            </a:extLst>
          </p:cNvPr>
          <p:cNvSpPr/>
          <p:nvPr/>
        </p:nvSpPr>
        <p:spPr>
          <a:xfrm>
            <a:off x="6477000" y="2502626"/>
            <a:ext cx="19239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4</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sym typeface="Symbol" panose="05050102010706020507" pitchFamily="18" charset="2"/>
              </a:rPr>
              <a:t></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BECB498-4A83-4407-9A3D-C8333383A098}"/>
              </a:ext>
            </a:extLst>
          </p:cNvPr>
          <p:cNvSpPr/>
          <p:nvPr/>
        </p:nvSpPr>
        <p:spPr>
          <a:xfrm>
            <a:off x="952500" y="16771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64F93F5-6C4A-4964-9EBB-4FCE1104CCDA}"/>
              </a:ext>
            </a:extLst>
          </p:cNvPr>
          <p:cNvSpPr>
            <a:spLocks noGrp="1"/>
          </p:cNvSpPr>
          <p:nvPr>
            <p:ph type="dt" sz="half" idx="10"/>
          </p:nvPr>
        </p:nvSpPr>
        <p:spPr/>
        <p:txBody>
          <a:bodyPr/>
          <a:lstStyle/>
          <a:p>
            <a:fld id="{D93E7D12-93B3-4D03-80E2-2B3943F9B883}" type="datetime1">
              <a:rPr lang="vi-VN" smtClean="0"/>
              <a:t>02/11/2021</a:t>
            </a:fld>
            <a:endParaRPr lang="vi-VN"/>
          </a:p>
        </p:txBody>
      </p:sp>
      <p:sp>
        <p:nvSpPr>
          <p:cNvPr id="9" name="Footer Placeholder 8">
            <a:extLst>
              <a:ext uri="{FF2B5EF4-FFF2-40B4-BE49-F238E27FC236}">
                <a16:creationId xmlns:a16="http://schemas.microsoft.com/office/drawing/2014/main" id="{DF461BE0-60F0-4591-8C6E-00F04C9191DC}"/>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D9193EE-1734-4E20-8EE4-E70C7A3D3723}"/>
              </a:ext>
            </a:extLst>
          </p:cNvPr>
          <p:cNvSpPr>
            <a:spLocks noGrp="1"/>
          </p:cNvSpPr>
          <p:nvPr>
            <p:ph type="sldNum" sz="quarter" idx="12"/>
          </p:nvPr>
        </p:nvSpPr>
        <p:spPr/>
        <p:txBody>
          <a:bodyPr/>
          <a:lstStyle/>
          <a:p>
            <a:fld id="{3E853FF8-857B-4997-9487-7696121B26C4}" type="slidenum">
              <a:rPr lang="vi-VN" smtClean="0"/>
              <a:t>112</a:t>
            </a:fld>
            <a:endParaRPr lang="vi-VN"/>
          </a:p>
        </p:txBody>
      </p:sp>
    </p:spTree>
    <p:extLst>
      <p:ext uri="{BB962C8B-B14F-4D97-AF65-F5344CB8AC3E}">
        <p14:creationId xmlns:p14="http://schemas.microsoft.com/office/powerpoint/2010/main" val="945371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B5F48-C15D-497A-865A-E044B6CE10D5}"/>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113: Hai dao động điều hòa cùng phương, cùng tần số, ngược pha nhau có biên độ lần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lượt là A1 và A2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của hai dao động này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85227DA-A661-45DD-B9D5-7D56F7A73A04}"/>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A1</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EEEBB0C-8F15-4D62-9711-59768CA1462F}"/>
                  </a:ext>
                </a:extLst>
              </p:cNvPr>
              <p:cNvSpPr/>
              <p:nvPr/>
            </p:nvSpPr>
            <p:spPr>
              <a:xfrm>
                <a:off x="6477000" y="1577761"/>
                <a:ext cx="396775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e>
                    </m:rad>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EEEBB0C-8F15-4D62-9711-59768CA1462F}"/>
                  </a:ext>
                </a:extLst>
              </p:cNvPr>
              <p:cNvSpPr>
                <a:spLocks noRot="1" noChangeAspect="1" noMove="1" noResize="1" noEditPoints="1" noAdjustHandles="1" noChangeArrowheads="1" noChangeShapeType="1" noTextEdit="1"/>
              </p:cNvSpPr>
              <p:nvPr/>
            </p:nvSpPr>
            <p:spPr>
              <a:xfrm>
                <a:off x="6477000" y="1577761"/>
                <a:ext cx="3967753" cy="969176"/>
              </a:xfrm>
              <a:prstGeom prst="rect">
                <a:avLst/>
              </a:prstGeom>
              <a:blipFill>
                <a:blip r:embed="rId2"/>
                <a:stretch>
                  <a:fillRect l="-3231"/>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65B6DC9F-0155-4B18-A762-C4D3690B855E}"/>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 =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|A1</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66A6906-618E-4057-BA7E-949FC128BF7E}"/>
              </a:ext>
            </a:extLst>
          </p:cNvPr>
          <p:cNvSpPr/>
          <p:nvPr/>
        </p:nvSpPr>
        <p:spPr>
          <a:xfrm>
            <a:off x="6477000" y="2339761"/>
            <a:ext cx="24256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A1</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F17C40F-0B61-4FE9-8EC4-0BB40E13ABCB}"/>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8CAD6783-3FF8-4E25-A5C5-2C838BA59E34}"/>
              </a:ext>
            </a:extLst>
          </p:cNvPr>
          <p:cNvSpPr>
            <a:spLocks noGrp="1"/>
          </p:cNvSpPr>
          <p:nvPr>
            <p:ph type="dt" sz="half" idx="10"/>
          </p:nvPr>
        </p:nvSpPr>
        <p:spPr/>
        <p:txBody>
          <a:bodyPr/>
          <a:lstStyle/>
          <a:p>
            <a:fld id="{636A5A69-1530-471A-855E-55692EBF7D08}" type="datetime1">
              <a:rPr lang="vi-VN" smtClean="0"/>
              <a:t>02/11/2021</a:t>
            </a:fld>
            <a:endParaRPr lang="vi-VN"/>
          </a:p>
        </p:txBody>
      </p:sp>
      <p:sp>
        <p:nvSpPr>
          <p:cNvPr id="9" name="Footer Placeholder 8">
            <a:extLst>
              <a:ext uri="{FF2B5EF4-FFF2-40B4-BE49-F238E27FC236}">
                <a16:creationId xmlns:a16="http://schemas.microsoft.com/office/drawing/2014/main" id="{AB49CB3A-E85C-4A71-B50F-50DAC3FFCCC0}"/>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2BA8344-463E-4762-88EC-21E12F12B65A}"/>
              </a:ext>
            </a:extLst>
          </p:cNvPr>
          <p:cNvSpPr>
            <a:spLocks noGrp="1"/>
          </p:cNvSpPr>
          <p:nvPr>
            <p:ph type="sldNum" sz="quarter" idx="12"/>
          </p:nvPr>
        </p:nvSpPr>
        <p:spPr/>
        <p:txBody>
          <a:bodyPr/>
          <a:lstStyle/>
          <a:p>
            <a:fld id="{3E853FF8-857B-4997-9487-7696121B26C4}" type="slidenum">
              <a:rPr lang="vi-VN" smtClean="0"/>
              <a:t>113</a:t>
            </a:fld>
            <a:endParaRPr lang="vi-VN"/>
          </a:p>
        </p:txBody>
      </p:sp>
    </p:spTree>
    <p:extLst>
      <p:ext uri="{BB962C8B-B14F-4D97-AF65-F5344CB8AC3E}">
        <p14:creationId xmlns:p14="http://schemas.microsoft.com/office/powerpoint/2010/main" val="12743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581A8D-A3E5-43E7-AD2E-086621949168}"/>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114: Hai đao động điều hòa cùng phương, cùng tần số, cùng pha, có biên độ lần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lượt là A1 và A2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của hai dao động này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0E396CE-39E4-4192-830F-92102FED7B74}"/>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 = A1 + A2.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C8C5286-9F5A-4165-808D-338B27F4D1CE}"/>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 = |A1 – A2|.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AA5E33E-24ED-43BB-8AB4-D970779F5830}"/>
                  </a:ext>
                </a:extLst>
              </p:cNvPr>
              <p:cNvSpPr/>
              <p:nvPr/>
            </p:nvSpPr>
            <p:spPr>
              <a:xfrm>
                <a:off x="1016000" y="2339761"/>
                <a:ext cx="396775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DAA5E33E-24ED-43BB-8AB4-D970779F5830}"/>
                  </a:ext>
                </a:extLst>
              </p:cNvPr>
              <p:cNvSpPr>
                <a:spLocks noRot="1" noChangeAspect="1" noMove="1" noResize="1" noEditPoints="1" noAdjustHandles="1" noChangeArrowheads="1" noChangeShapeType="1" noTextEdit="1"/>
              </p:cNvSpPr>
              <p:nvPr/>
            </p:nvSpPr>
            <p:spPr>
              <a:xfrm>
                <a:off x="1016000" y="2339761"/>
                <a:ext cx="3967753" cy="969176"/>
              </a:xfrm>
              <a:prstGeom prst="rect">
                <a:avLst/>
              </a:prstGeom>
              <a:blipFill>
                <a:blip r:embed="rId2"/>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D0A6185-FEEF-4F6B-A4C7-6B944AC184B1}"/>
                  </a:ext>
                </a:extLst>
              </p:cNvPr>
              <p:cNvSpPr/>
              <p:nvPr/>
            </p:nvSpPr>
            <p:spPr>
              <a:xfrm>
                <a:off x="6477000" y="2339761"/>
                <a:ext cx="3104055"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3D0A6185-FEEF-4F6B-A4C7-6B944AC184B1}"/>
                  </a:ext>
                </a:extLst>
              </p:cNvPr>
              <p:cNvSpPr>
                <a:spLocks noRot="1" noChangeAspect="1" noMove="1" noResize="1" noEditPoints="1" noAdjustHandles="1" noChangeArrowheads="1" noChangeShapeType="1" noTextEdit="1"/>
              </p:cNvSpPr>
              <p:nvPr/>
            </p:nvSpPr>
            <p:spPr>
              <a:xfrm>
                <a:off x="6477000" y="2339761"/>
                <a:ext cx="3104055" cy="969176"/>
              </a:xfrm>
              <a:prstGeom prst="rect">
                <a:avLst/>
              </a:prstGeom>
              <a:blipFill>
                <a:blip r:embed="rId3"/>
                <a:stretch>
                  <a:fillRect l="-4126" r="-314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75FA413D-2F23-4E5B-A98C-404A7715CD6B}"/>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095C2EB3-A743-4DCA-840C-811FA4722A7D}"/>
              </a:ext>
            </a:extLst>
          </p:cNvPr>
          <p:cNvSpPr>
            <a:spLocks noGrp="1"/>
          </p:cNvSpPr>
          <p:nvPr>
            <p:ph type="dt" sz="half" idx="10"/>
          </p:nvPr>
        </p:nvSpPr>
        <p:spPr/>
        <p:txBody>
          <a:bodyPr/>
          <a:lstStyle/>
          <a:p>
            <a:fld id="{1FF61531-AC56-4F47-A890-D031C9EE44C3}" type="datetime1">
              <a:rPr lang="vi-VN" smtClean="0"/>
              <a:t>02/11/2021</a:t>
            </a:fld>
            <a:endParaRPr lang="vi-VN"/>
          </a:p>
        </p:txBody>
      </p:sp>
      <p:sp>
        <p:nvSpPr>
          <p:cNvPr id="9" name="Footer Placeholder 8">
            <a:extLst>
              <a:ext uri="{FF2B5EF4-FFF2-40B4-BE49-F238E27FC236}">
                <a16:creationId xmlns:a16="http://schemas.microsoft.com/office/drawing/2014/main" id="{32931C31-B756-4A9C-96DE-78DA74EA525D}"/>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CCE27319-CF78-426E-92C7-56CF5890F56F}"/>
              </a:ext>
            </a:extLst>
          </p:cNvPr>
          <p:cNvSpPr>
            <a:spLocks noGrp="1"/>
          </p:cNvSpPr>
          <p:nvPr>
            <p:ph type="sldNum" sz="quarter" idx="12"/>
          </p:nvPr>
        </p:nvSpPr>
        <p:spPr/>
        <p:txBody>
          <a:bodyPr/>
          <a:lstStyle/>
          <a:p>
            <a:fld id="{3E853FF8-857B-4997-9487-7696121B26C4}" type="slidenum">
              <a:rPr lang="vi-VN" smtClean="0"/>
              <a:t>114</a:t>
            </a:fld>
            <a:endParaRPr lang="vi-VN"/>
          </a:p>
        </p:txBody>
      </p:sp>
    </p:spTree>
    <p:extLst>
      <p:ext uri="{BB962C8B-B14F-4D97-AF65-F5344CB8AC3E}">
        <p14:creationId xmlns:p14="http://schemas.microsoft.com/office/powerpoint/2010/main" val="37888961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5048E7-441B-413F-BB65-751F190700A0}"/>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115: Một vật dao động điều hoà có phương trình x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Acos(</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 cm thì gốc thời gian chọn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F556B5B-B4B5-4343-BCCE-8B103DFFB757}"/>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lúc vật có li độ x = – 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5FBCDA7-E912-48F6-BED4-62DA1B973121}"/>
              </a:ext>
            </a:extLst>
          </p:cNvPr>
          <p:cNvSpPr/>
          <p:nvPr/>
        </p:nvSpPr>
        <p:spPr>
          <a:xfrm>
            <a:off x="508000" y="2100981"/>
            <a:ext cx="5933034"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lúc vật đi qua VTCB theo chiều dương.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B58136EA-5AFA-4B76-9770-2A830A1757E8}"/>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lúc vật có li độ x = 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812351D-9E11-46A3-8974-3B9B68A94E44}"/>
              </a:ext>
            </a:extLst>
          </p:cNvPr>
          <p:cNvSpPr/>
          <p:nvPr/>
        </p:nvSpPr>
        <p:spPr>
          <a:xfrm>
            <a:off x="508000" y="3793752"/>
            <a:ext cx="56140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lúc vật đi qua VTCB theo chiều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âm.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ADF2AC2-C561-49E5-B704-743138B5E311}"/>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E979579-87B8-43CF-8468-C83156EC230B}"/>
              </a:ext>
            </a:extLst>
          </p:cNvPr>
          <p:cNvSpPr>
            <a:spLocks noGrp="1"/>
          </p:cNvSpPr>
          <p:nvPr>
            <p:ph type="dt" sz="half" idx="10"/>
          </p:nvPr>
        </p:nvSpPr>
        <p:spPr/>
        <p:txBody>
          <a:bodyPr/>
          <a:lstStyle/>
          <a:p>
            <a:fld id="{C39EFBEE-26E0-46E3-AF55-822D37DB3731}" type="datetime1">
              <a:rPr lang="vi-VN" smtClean="0"/>
              <a:t>02/11/2021</a:t>
            </a:fld>
            <a:endParaRPr lang="vi-VN"/>
          </a:p>
        </p:txBody>
      </p:sp>
      <p:sp>
        <p:nvSpPr>
          <p:cNvPr id="9" name="Footer Placeholder 8">
            <a:extLst>
              <a:ext uri="{FF2B5EF4-FFF2-40B4-BE49-F238E27FC236}">
                <a16:creationId xmlns:a16="http://schemas.microsoft.com/office/drawing/2014/main" id="{1D7F7B8B-C5A8-405B-98F6-253F277C316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6640747-2B64-4A4C-AAEC-9D37A6B539D8}"/>
              </a:ext>
            </a:extLst>
          </p:cNvPr>
          <p:cNvSpPr>
            <a:spLocks noGrp="1"/>
          </p:cNvSpPr>
          <p:nvPr>
            <p:ph type="sldNum" sz="quarter" idx="12"/>
          </p:nvPr>
        </p:nvSpPr>
        <p:spPr/>
        <p:txBody>
          <a:bodyPr/>
          <a:lstStyle/>
          <a:p>
            <a:fld id="{3E853FF8-857B-4997-9487-7696121B26C4}" type="slidenum">
              <a:rPr lang="vi-VN" smtClean="0"/>
              <a:t>115</a:t>
            </a:fld>
            <a:endParaRPr lang="vi-VN"/>
          </a:p>
        </p:txBody>
      </p:sp>
    </p:spTree>
    <p:extLst>
      <p:ext uri="{BB962C8B-B14F-4D97-AF65-F5344CB8AC3E}">
        <p14:creationId xmlns:p14="http://schemas.microsoft.com/office/powerpoint/2010/main" val="837311648"/>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E0FF4D-B190-4568-A1C6-5B379995FFCA}"/>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116: Đồ thị biểu diễn sự biến thiên của vận tốc theo li độ trong dao động điều hoà có dạng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585C262-872D-4C21-8254-637A4037CBCF}"/>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đường parabol.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6396CF9-56E0-4DA2-BE25-FC66C9DB0833}"/>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đường thẳng.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063C569-437A-4383-AF9E-622B11C7E031}"/>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đường elip.</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25DFDED-DEAF-415B-ADB4-F43260E0DBAA}"/>
              </a:ext>
            </a:extLst>
          </p:cNvPr>
          <p:cNvSpPr/>
          <p:nvPr/>
        </p:nvSpPr>
        <p:spPr>
          <a:xfrm>
            <a:off x="6477000" y="2339761"/>
            <a:ext cx="294824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đường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hyperbol.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F880488-8714-4549-9242-681F580D1D60}"/>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52AD0D80-C254-4A20-BD96-2FAF3EADB4E8}"/>
              </a:ext>
            </a:extLst>
          </p:cNvPr>
          <p:cNvSpPr>
            <a:spLocks noGrp="1"/>
          </p:cNvSpPr>
          <p:nvPr>
            <p:ph type="dt" sz="half" idx="10"/>
          </p:nvPr>
        </p:nvSpPr>
        <p:spPr/>
        <p:txBody>
          <a:bodyPr/>
          <a:lstStyle/>
          <a:p>
            <a:fld id="{32E65A9E-14F4-47FC-A50D-CE93E9BC9424}" type="datetime1">
              <a:rPr lang="vi-VN" smtClean="0"/>
              <a:t>02/11/2021</a:t>
            </a:fld>
            <a:endParaRPr lang="vi-VN"/>
          </a:p>
        </p:txBody>
      </p:sp>
      <p:sp>
        <p:nvSpPr>
          <p:cNvPr id="9" name="Footer Placeholder 8">
            <a:extLst>
              <a:ext uri="{FF2B5EF4-FFF2-40B4-BE49-F238E27FC236}">
                <a16:creationId xmlns:a16="http://schemas.microsoft.com/office/drawing/2014/main" id="{CA84CC6A-9D6F-4F1C-ACA9-F3216F95EFF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E346A83-9CC5-4F09-A8BC-D2FFBA240BE0}"/>
              </a:ext>
            </a:extLst>
          </p:cNvPr>
          <p:cNvSpPr>
            <a:spLocks noGrp="1"/>
          </p:cNvSpPr>
          <p:nvPr>
            <p:ph type="sldNum" sz="quarter" idx="12"/>
          </p:nvPr>
        </p:nvSpPr>
        <p:spPr/>
        <p:txBody>
          <a:bodyPr/>
          <a:lstStyle/>
          <a:p>
            <a:fld id="{3E853FF8-857B-4997-9487-7696121B26C4}" type="slidenum">
              <a:rPr lang="vi-VN" smtClean="0"/>
              <a:t>116</a:t>
            </a:fld>
            <a:endParaRPr lang="vi-VN"/>
          </a:p>
        </p:txBody>
      </p:sp>
    </p:spTree>
    <p:extLst>
      <p:ext uri="{BB962C8B-B14F-4D97-AF65-F5344CB8AC3E}">
        <p14:creationId xmlns:p14="http://schemas.microsoft.com/office/powerpoint/2010/main" val="514162030"/>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01B16-D9F5-4965-A46D-A65D8354ABC1}"/>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117: Xét dao động tổng hợp của hai dao động thành phần có cùng tần số. Biên độ của dao động tổng hợp không phụ thuộc vào yếu tố nào sau đây:</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85B8EF7-E7F6-46EA-B67C-B584A982024D}"/>
              </a:ext>
            </a:extLst>
          </p:cNvPr>
          <p:cNvSpPr/>
          <p:nvPr/>
        </p:nvSpPr>
        <p:spPr>
          <a:xfrm>
            <a:off x="508000" y="157776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biên độ của dao động hợp thành thứ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nhất.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6ABCD15-7B91-4523-ABE4-7095D728E56B}"/>
              </a:ext>
            </a:extLst>
          </p:cNvPr>
          <p:cNvSpPr/>
          <p:nvPr/>
        </p:nvSpPr>
        <p:spPr>
          <a:xfrm>
            <a:off x="508000" y="2100981"/>
            <a:ext cx="6248827"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biên độ của dao động hợp thành thứ hai.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BF0FF125-E1D5-4C73-B832-70E8BBD0BD47}"/>
              </a:ext>
            </a:extLst>
          </p:cNvPr>
          <p:cNvSpPr/>
          <p:nvPr/>
        </p:nvSpPr>
        <p:spPr>
          <a:xfrm>
            <a:off x="508000" y="3270532"/>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tần số chung của hai dao động hợp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thành.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BC6F496-C005-438E-A407-AC05050038EC}"/>
              </a:ext>
            </a:extLst>
          </p:cNvPr>
          <p:cNvSpPr/>
          <p:nvPr/>
        </p:nvSpPr>
        <p:spPr>
          <a:xfrm>
            <a:off x="508000" y="3793752"/>
            <a:ext cx="642195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D</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độ lệch pha của hai dao động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hợp thành.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D2D312C6-5476-4F5B-BCCC-33ADAA9030F0}"/>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A978D09-2890-4BF0-842F-582028D0E49B}"/>
              </a:ext>
            </a:extLst>
          </p:cNvPr>
          <p:cNvSpPr>
            <a:spLocks noGrp="1"/>
          </p:cNvSpPr>
          <p:nvPr>
            <p:ph type="dt" sz="half" idx="10"/>
          </p:nvPr>
        </p:nvSpPr>
        <p:spPr/>
        <p:txBody>
          <a:bodyPr/>
          <a:lstStyle/>
          <a:p>
            <a:fld id="{5324040D-F72D-418C-8115-16869215557E}" type="datetime1">
              <a:rPr lang="vi-VN" smtClean="0"/>
              <a:t>02/11/2021</a:t>
            </a:fld>
            <a:endParaRPr lang="vi-VN"/>
          </a:p>
        </p:txBody>
      </p:sp>
      <p:sp>
        <p:nvSpPr>
          <p:cNvPr id="9" name="Footer Placeholder 8">
            <a:extLst>
              <a:ext uri="{FF2B5EF4-FFF2-40B4-BE49-F238E27FC236}">
                <a16:creationId xmlns:a16="http://schemas.microsoft.com/office/drawing/2014/main" id="{47E47470-3E33-42AB-BBA7-F1B3016888D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4DD5CC76-C49C-4301-896D-203A4223C867}"/>
              </a:ext>
            </a:extLst>
          </p:cNvPr>
          <p:cNvSpPr>
            <a:spLocks noGrp="1"/>
          </p:cNvSpPr>
          <p:nvPr>
            <p:ph type="sldNum" sz="quarter" idx="12"/>
          </p:nvPr>
        </p:nvSpPr>
        <p:spPr/>
        <p:txBody>
          <a:bodyPr/>
          <a:lstStyle/>
          <a:p>
            <a:fld id="{3E853FF8-857B-4997-9487-7696121B26C4}" type="slidenum">
              <a:rPr lang="vi-VN" smtClean="0"/>
              <a:t>117</a:t>
            </a:fld>
            <a:endParaRPr lang="vi-VN"/>
          </a:p>
        </p:txBody>
      </p:sp>
    </p:spTree>
    <p:extLst>
      <p:ext uri="{BB962C8B-B14F-4D97-AF65-F5344CB8AC3E}">
        <p14:creationId xmlns:p14="http://schemas.microsoft.com/office/powerpoint/2010/main" val="1733552007"/>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B2990-E81B-4A4A-B21E-A10F91DE5826}"/>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118: Khi tổng hợp hai dao động điều hoà cùng phương, cùng tần số nhưng ngược pha nhau thì</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28B1885-4617-4E56-95CA-F238F52CC15C}"/>
              </a:ext>
            </a:extLst>
          </p:cNvPr>
          <p:cNvSpPr/>
          <p:nvPr/>
        </p:nvSpPr>
        <p:spPr>
          <a:xfrm>
            <a:off x="508000" y="1577761"/>
            <a:ext cx="4325223"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biên độ dao động lớn nhất.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4" name="Rectangle 3">
            <a:extLst>
              <a:ext uri="{FF2B5EF4-FFF2-40B4-BE49-F238E27FC236}">
                <a16:creationId xmlns:a16="http://schemas.microsoft.com/office/drawing/2014/main" id="{608A4870-4638-44BE-86DF-239AD82D5116}"/>
              </a:ext>
            </a:extLst>
          </p:cNvPr>
          <p:cNvSpPr/>
          <p:nvPr/>
        </p:nvSpPr>
        <p:spPr>
          <a:xfrm>
            <a:off x="508000" y="2747312"/>
            <a:ext cx="9206366"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dao động tổng hợp sẽ sớm pha hơn hai dao động thành phần.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10A49FA9-D1D6-44B1-A0B4-2D8C7F9A3BB1}"/>
              </a:ext>
            </a:extLst>
          </p:cNvPr>
          <p:cNvSpPr/>
          <p:nvPr/>
        </p:nvSpPr>
        <p:spPr>
          <a:xfrm>
            <a:off x="508000" y="3916863"/>
            <a:ext cx="8999580"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dao động tổng hợp sẽ trễ pha hơn hai dao động thành phần.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6" name="Rectangle 5">
            <a:extLst>
              <a:ext uri="{FF2B5EF4-FFF2-40B4-BE49-F238E27FC236}">
                <a16:creationId xmlns:a16="http://schemas.microsoft.com/office/drawing/2014/main" id="{F7E323A4-E2F4-4C24-A51F-1CA4F9B1847F}"/>
              </a:ext>
            </a:extLst>
          </p:cNvPr>
          <p:cNvSpPr/>
          <p:nvPr/>
        </p:nvSpPr>
        <p:spPr>
          <a:xfrm>
            <a:off x="508000" y="5086414"/>
            <a:ext cx="45175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D</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biên độ dao động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nhỏ nhất.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EB2DD40-67E3-4FF1-A7C8-DB77A0AE473C}"/>
              </a:ext>
            </a:extLst>
          </p:cNvPr>
          <p:cNvSpPr/>
          <p:nvPr/>
        </p:nvSpPr>
        <p:spPr>
          <a:xfrm>
            <a:off x="444500" y="502291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0712A204-EA6D-4827-BE7F-27F731063135}"/>
              </a:ext>
            </a:extLst>
          </p:cNvPr>
          <p:cNvSpPr>
            <a:spLocks noGrp="1"/>
          </p:cNvSpPr>
          <p:nvPr>
            <p:ph type="dt" sz="half" idx="10"/>
          </p:nvPr>
        </p:nvSpPr>
        <p:spPr/>
        <p:txBody>
          <a:bodyPr/>
          <a:lstStyle/>
          <a:p>
            <a:fld id="{F90CE921-5873-4100-AFD6-FE4F48B7CC1F}" type="datetime1">
              <a:rPr lang="vi-VN" smtClean="0"/>
              <a:t>02/11/2021</a:t>
            </a:fld>
            <a:endParaRPr lang="vi-VN"/>
          </a:p>
        </p:txBody>
      </p:sp>
      <p:sp>
        <p:nvSpPr>
          <p:cNvPr id="9" name="Footer Placeholder 8">
            <a:extLst>
              <a:ext uri="{FF2B5EF4-FFF2-40B4-BE49-F238E27FC236}">
                <a16:creationId xmlns:a16="http://schemas.microsoft.com/office/drawing/2014/main" id="{37D12D9D-D380-434B-8313-CF654B3FB20E}"/>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37298973-B177-4D2A-B2FE-329FEB2987FD}"/>
              </a:ext>
            </a:extLst>
          </p:cNvPr>
          <p:cNvSpPr>
            <a:spLocks noGrp="1"/>
          </p:cNvSpPr>
          <p:nvPr>
            <p:ph type="sldNum" sz="quarter" idx="12"/>
          </p:nvPr>
        </p:nvSpPr>
        <p:spPr/>
        <p:txBody>
          <a:bodyPr/>
          <a:lstStyle/>
          <a:p>
            <a:fld id="{3E853FF8-857B-4997-9487-7696121B26C4}" type="slidenum">
              <a:rPr lang="vi-VN" smtClean="0"/>
              <a:t>118</a:t>
            </a:fld>
            <a:endParaRPr lang="vi-VN"/>
          </a:p>
        </p:txBody>
      </p:sp>
    </p:spTree>
    <p:extLst>
      <p:ext uri="{BB962C8B-B14F-4D97-AF65-F5344CB8AC3E}">
        <p14:creationId xmlns:p14="http://schemas.microsoft.com/office/powerpoint/2010/main" val="18029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C4F8B-C1F3-4A1E-978E-0547F3841DAD}"/>
              </a:ext>
            </a:extLst>
          </p:cNvPr>
          <p:cNvSpPr/>
          <p:nvPr/>
        </p:nvSpPr>
        <p:spPr>
          <a:xfrm>
            <a:off x="127000" y="63500"/>
            <a:ext cx="11938000" cy="1018740"/>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119: Đồ thị quan hệ giữa ly độ và gia tốc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6772089-4C2F-43FB-96FC-C21C831CA13F}"/>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đoạn thẳng qua gốc tọa độ.</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D37BE87-F195-45BE-B11E-FBEC307FDBED}"/>
              </a:ext>
            </a:extLst>
          </p:cNvPr>
          <p:cNvSpPr/>
          <p:nvPr/>
        </p:nvSpPr>
        <p:spPr>
          <a:xfrm>
            <a:off x="6477000" y="1082240"/>
            <a:ext cx="2954655"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đường hình sin.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823587FC-5376-499E-824C-076285D9680B}"/>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đường elip.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4DD6A1F-59AD-4375-878C-B6DC8A45BE57}"/>
              </a:ext>
            </a:extLst>
          </p:cNvPr>
          <p:cNvSpPr/>
          <p:nvPr/>
        </p:nvSpPr>
        <p:spPr>
          <a:xfrm>
            <a:off x="6477000" y="1844240"/>
            <a:ext cx="46923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đường thẳng qua gốc tọa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độ.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D25014F-D9DD-4E00-9FE7-8FB9C3B59077}"/>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0F177C12-0152-41EF-9409-7005DFD7C913}"/>
              </a:ext>
            </a:extLst>
          </p:cNvPr>
          <p:cNvSpPr>
            <a:spLocks noGrp="1"/>
          </p:cNvSpPr>
          <p:nvPr>
            <p:ph type="dt" sz="half" idx="10"/>
          </p:nvPr>
        </p:nvSpPr>
        <p:spPr/>
        <p:txBody>
          <a:bodyPr/>
          <a:lstStyle/>
          <a:p>
            <a:fld id="{FDF488A2-3C1F-438B-90F6-6E3856304E2E}" type="datetime1">
              <a:rPr lang="vi-VN" smtClean="0"/>
              <a:t>02/11/2021</a:t>
            </a:fld>
            <a:endParaRPr lang="vi-VN"/>
          </a:p>
        </p:txBody>
      </p:sp>
      <p:sp>
        <p:nvSpPr>
          <p:cNvPr id="9" name="Footer Placeholder 8">
            <a:extLst>
              <a:ext uri="{FF2B5EF4-FFF2-40B4-BE49-F238E27FC236}">
                <a16:creationId xmlns:a16="http://schemas.microsoft.com/office/drawing/2014/main" id="{679BA0B2-8E4B-4804-878A-E8911E43D0C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B9732087-39FC-4F02-83BD-5F58BC6AFCA8}"/>
              </a:ext>
            </a:extLst>
          </p:cNvPr>
          <p:cNvSpPr>
            <a:spLocks noGrp="1"/>
          </p:cNvSpPr>
          <p:nvPr>
            <p:ph type="sldNum" sz="quarter" idx="12"/>
          </p:nvPr>
        </p:nvSpPr>
        <p:spPr/>
        <p:txBody>
          <a:bodyPr/>
          <a:lstStyle/>
          <a:p>
            <a:fld id="{3E853FF8-857B-4997-9487-7696121B26C4}" type="slidenum">
              <a:rPr lang="vi-VN" smtClean="0"/>
              <a:t>119</a:t>
            </a:fld>
            <a:endParaRPr lang="vi-VN"/>
          </a:p>
        </p:txBody>
      </p:sp>
    </p:spTree>
    <p:extLst>
      <p:ext uri="{BB962C8B-B14F-4D97-AF65-F5344CB8AC3E}">
        <p14:creationId xmlns:p14="http://schemas.microsoft.com/office/powerpoint/2010/main" val="1278260502"/>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16AC8-847B-4C03-85E4-7BF0BDE3E239}"/>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12:</a:t>
            </a:r>
            <a:r>
              <a:rPr lang="vi-VN" sz="2800" b="1" i="1" dirty="0">
                <a:solidFill>
                  <a:srgbClr val="FFFF00"/>
                </a:solidFill>
                <a:latin typeface="UTM Swiss Condensed" panose="02000500000000000000" pitchFamily="2" charset="0"/>
                <a:cs typeface="Times New Roman" panose="02020603050405020304" pitchFamily="18" charset="0"/>
              </a:rPr>
              <a:t> Con lắc đơn dao động điều hoà, khi tăng chiều dài của con lắc lên 4 lần thì tần số dao động của con lắc</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4C666F7-668C-4D8C-A8BB-0F57C30D2209}"/>
              </a:ext>
            </a:extLst>
          </p:cNvPr>
          <p:cNvSpPr/>
          <p:nvPr/>
        </p:nvSpPr>
        <p:spPr>
          <a:xfrm>
            <a:off x="1016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tăng lên 2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F87997C-E17F-48DC-8336-DA496FE43E97}"/>
              </a:ext>
            </a:extLst>
          </p:cNvPr>
          <p:cNvSpPr/>
          <p:nvPr/>
        </p:nvSpPr>
        <p:spPr>
          <a:xfrm>
            <a:off x="6477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giảm đi 2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4040BB45-FC74-4E11-A014-37CF6E826424}"/>
              </a:ext>
            </a:extLst>
          </p:cNvPr>
          <p:cNvSpPr/>
          <p:nvPr/>
        </p:nvSpPr>
        <p:spPr>
          <a:xfrm>
            <a:off x="1016000" y="2339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tăng lên 4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36B12EFB-9F69-47B6-88C2-7B0E2E1FDA64}"/>
              </a:ext>
            </a:extLst>
          </p:cNvPr>
          <p:cNvSpPr/>
          <p:nvPr/>
        </p:nvSpPr>
        <p:spPr>
          <a:xfrm>
            <a:off x="6477000" y="2339761"/>
            <a:ext cx="305564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giảm đi 4 </a:t>
            </a:r>
            <a:r>
              <a:rPr lang="vi-VN" sz="2800" b="1">
                <a:solidFill>
                  <a:srgbClr val="FFFFFF"/>
                </a:solidFill>
                <a:latin typeface="UTM Swiss Condensed" panose="02000500000000000000" pitchFamily="2" charset="0"/>
                <a:ea typeface="Arial" panose="020B0604020202020204" pitchFamily="34" charset="0"/>
              </a:rPr>
              <a:t>lần.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5FC5C1D9-FC01-46B1-AB47-02A509B59E8A}"/>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30ABA954-FF84-4AF4-945C-47379F6508C4}"/>
              </a:ext>
            </a:extLst>
          </p:cNvPr>
          <p:cNvSpPr>
            <a:spLocks noGrp="1"/>
          </p:cNvSpPr>
          <p:nvPr>
            <p:ph type="dt" sz="half" idx="10"/>
          </p:nvPr>
        </p:nvSpPr>
        <p:spPr/>
        <p:txBody>
          <a:bodyPr/>
          <a:lstStyle/>
          <a:p>
            <a:fld id="{8A727646-442F-4111-9A3D-AF8C9D8AA9CE}" type="datetime1">
              <a:rPr lang="vi-VN" smtClean="0"/>
              <a:t>02/11/2021</a:t>
            </a:fld>
            <a:endParaRPr lang="vi-VN"/>
          </a:p>
        </p:txBody>
      </p:sp>
      <p:sp>
        <p:nvSpPr>
          <p:cNvPr id="9" name="Footer Placeholder 8">
            <a:extLst>
              <a:ext uri="{FF2B5EF4-FFF2-40B4-BE49-F238E27FC236}">
                <a16:creationId xmlns:a16="http://schemas.microsoft.com/office/drawing/2014/main" id="{F1EE3304-FFE2-4D3C-A728-4E496DE2EB44}"/>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DD2D8EE4-FBA6-446C-8724-0490D4A8D564}"/>
              </a:ext>
            </a:extLst>
          </p:cNvPr>
          <p:cNvSpPr>
            <a:spLocks noGrp="1"/>
          </p:cNvSpPr>
          <p:nvPr>
            <p:ph type="sldNum" sz="quarter" idx="12"/>
          </p:nvPr>
        </p:nvSpPr>
        <p:spPr/>
        <p:txBody>
          <a:bodyPr/>
          <a:lstStyle/>
          <a:p>
            <a:fld id="{3E853FF8-857B-4997-9487-7696121B26C4}" type="slidenum">
              <a:rPr lang="vi-VN" smtClean="0"/>
              <a:t>12</a:t>
            </a:fld>
            <a:endParaRPr lang="vi-VN"/>
          </a:p>
        </p:txBody>
      </p:sp>
    </p:spTree>
    <p:extLst>
      <p:ext uri="{BB962C8B-B14F-4D97-AF65-F5344CB8AC3E}">
        <p14:creationId xmlns:p14="http://schemas.microsoft.com/office/powerpoint/2010/main" val="200030622"/>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B7E46B-F6BF-445E-9615-3264CEDBF627}"/>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120: Một vật dao động điều hòa với biên độ A, vận tốc góc ω. Ở li độ x, vật có vận tốc v. Hệ thức nào dưới đây viết sai?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D20A0CC-2451-4254-BED1-414B13052724}"/>
                  </a:ext>
                </a:extLst>
              </p:cNvPr>
              <p:cNvSpPr/>
              <p:nvPr/>
            </p:nvSpPr>
            <p:spPr>
              <a:xfrm>
                <a:off x="1016000" y="1577761"/>
                <a:ext cx="3967753" cy="5850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v = ±ω</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𝒙</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AD20A0CC-2451-4254-BED1-414B13052724}"/>
                  </a:ext>
                </a:extLst>
              </p:cNvPr>
              <p:cNvSpPr>
                <a:spLocks noRot="1" noChangeAspect="1" noMove="1" noResize="1" noEditPoints="1" noAdjustHandles="1" noChangeArrowheads="1" noChangeShapeType="1" noTextEdit="1"/>
              </p:cNvSpPr>
              <p:nvPr/>
            </p:nvSpPr>
            <p:spPr>
              <a:xfrm>
                <a:off x="1016000" y="1577761"/>
                <a:ext cx="3967753" cy="585097"/>
              </a:xfrm>
              <a:prstGeom prst="rect">
                <a:avLst/>
              </a:prstGeom>
              <a:blipFill>
                <a:blip r:embed="rId2"/>
                <a:stretch>
                  <a:fillRect l="-3226" t="-2083" b="-2812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325769C-7E5D-4F93-A84F-21FCDC5475AE}"/>
                  </a:ext>
                </a:extLst>
              </p:cNvPr>
              <p:cNvSpPr/>
              <p:nvPr/>
            </p:nvSpPr>
            <p:spPr>
              <a:xfrm>
                <a:off x="6477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𝒙</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𝒗</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2325769C-7E5D-4F93-A84F-21FCDC5475AE}"/>
                  </a:ext>
                </a:extLst>
              </p:cNvPr>
              <p:cNvSpPr>
                <a:spLocks noRot="1" noChangeAspect="1" noMove="1" noResize="1" noEditPoints="1" noAdjustHandles="1" noChangeArrowheads="1" noChangeShapeType="1" noTextEdit="1"/>
              </p:cNvSpPr>
              <p:nvPr/>
            </p:nvSpPr>
            <p:spPr>
              <a:xfrm>
                <a:off x="6477000" y="1577761"/>
                <a:ext cx="3044423" cy="969176"/>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E7CC44-05CB-4C19-89C7-6B7040348E4E}"/>
                  </a:ext>
                </a:extLst>
              </p:cNvPr>
              <p:cNvSpPr/>
              <p:nvPr/>
            </p:nvSpPr>
            <p:spPr>
              <a:xfrm>
                <a:off x="1016000" y="2339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x =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𝒗</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den>
                        </m:f>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BE7CC44-05CB-4C19-89C7-6B7040348E4E}"/>
                  </a:ext>
                </a:extLst>
              </p:cNvPr>
              <p:cNvSpPr>
                <a:spLocks noRot="1" noChangeAspect="1" noMove="1" noResize="1" noEditPoints="1" noAdjustHandles="1" noChangeArrowheads="1" noChangeShapeType="1" noTextEdit="1"/>
              </p:cNvSpPr>
              <p:nvPr/>
            </p:nvSpPr>
            <p:spPr>
              <a:xfrm>
                <a:off x="1016000" y="2339761"/>
                <a:ext cx="3044423" cy="969176"/>
              </a:xfrm>
              <a:prstGeom prst="rect">
                <a:avLst/>
              </a:prstGeom>
              <a:blipFill>
                <a:blip r:embed="rId4"/>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CF38C5F-1AFF-4060-A5BB-D65D154A7031}"/>
                  </a:ext>
                </a:extLst>
              </p:cNvPr>
              <p:cNvSpPr/>
              <p:nvPr/>
            </p:nvSpPr>
            <p:spPr>
              <a:xfrm>
                <a:off x="6477000" y="2339761"/>
                <a:ext cx="3041538" cy="5850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v = ω</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𝒙</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ECF38C5F-1AFF-4060-A5BB-D65D154A7031}"/>
                  </a:ext>
                </a:extLst>
              </p:cNvPr>
              <p:cNvSpPr>
                <a:spLocks noRot="1" noChangeAspect="1" noMove="1" noResize="1" noEditPoints="1" noAdjustHandles="1" noChangeArrowheads="1" noChangeShapeType="1" noTextEdit="1"/>
              </p:cNvSpPr>
              <p:nvPr/>
            </p:nvSpPr>
            <p:spPr>
              <a:xfrm>
                <a:off x="6477000" y="2339761"/>
                <a:ext cx="3041538" cy="585097"/>
              </a:xfrm>
              <a:prstGeom prst="rect">
                <a:avLst/>
              </a:prstGeom>
              <a:blipFill>
                <a:blip r:embed="rId5"/>
                <a:stretch>
                  <a:fillRect l="-4217" t="-2083" b="-2812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9AAFB90-8BA0-4856-BB4B-E6D5F68DC276}"/>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317ECE4F-7E04-41BA-BF27-2198D37C168E}"/>
              </a:ext>
            </a:extLst>
          </p:cNvPr>
          <p:cNvSpPr>
            <a:spLocks noGrp="1"/>
          </p:cNvSpPr>
          <p:nvPr>
            <p:ph type="dt" sz="half" idx="10"/>
          </p:nvPr>
        </p:nvSpPr>
        <p:spPr/>
        <p:txBody>
          <a:bodyPr/>
          <a:lstStyle/>
          <a:p>
            <a:fld id="{B817F97A-FE8B-4386-91AF-09FFDA57CEF2}" type="datetime1">
              <a:rPr lang="vi-VN" smtClean="0"/>
              <a:t>02/11/2021</a:t>
            </a:fld>
            <a:endParaRPr lang="vi-VN"/>
          </a:p>
        </p:txBody>
      </p:sp>
      <p:sp>
        <p:nvSpPr>
          <p:cNvPr id="9" name="Footer Placeholder 8">
            <a:extLst>
              <a:ext uri="{FF2B5EF4-FFF2-40B4-BE49-F238E27FC236}">
                <a16:creationId xmlns:a16="http://schemas.microsoft.com/office/drawing/2014/main" id="{DC54094F-D265-4424-A96D-CE59042F22E8}"/>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1E3D2EC-C04B-4534-9FF9-E49629D957DC}"/>
              </a:ext>
            </a:extLst>
          </p:cNvPr>
          <p:cNvSpPr>
            <a:spLocks noGrp="1"/>
          </p:cNvSpPr>
          <p:nvPr>
            <p:ph type="sldNum" sz="quarter" idx="12"/>
          </p:nvPr>
        </p:nvSpPr>
        <p:spPr/>
        <p:txBody>
          <a:bodyPr/>
          <a:lstStyle/>
          <a:p>
            <a:fld id="{3E853FF8-857B-4997-9487-7696121B26C4}" type="slidenum">
              <a:rPr lang="vi-VN" smtClean="0"/>
              <a:t>120</a:t>
            </a:fld>
            <a:endParaRPr lang="vi-VN"/>
          </a:p>
        </p:txBody>
      </p:sp>
    </p:spTree>
    <p:extLst>
      <p:ext uri="{BB962C8B-B14F-4D97-AF65-F5344CB8AC3E}">
        <p14:creationId xmlns:p14="http://schemas.microsoft.com/office/powerpoint/2010/main" val="109955669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6046DE-2327-498C-BDA7-A8706136FB20}"/>
              </a:ext>
            </a:extLst>
          </p:cNvPr>
          <p:cNvSpPr/>
          <p:nvPr/>
        </p:nvSpPr>
        <p:spPr>
          <a:xfrm>
            <a:off x="127000" y="63500"/>
            <a:ext cx="11938000" cy="300082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n-GB"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en-GB"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121: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Một con lắc lò xo dao động theo phương thẳng đứng trong môi trường có lực cản. Tác dụng vào con lắc một lực cưỡng bức tuần hoàn F = F0cosωt, tần số góc ω thay đổi được. Khi thay đổi tần số góc đến giá trị ω1 và 3ω1 thì biên độ dao động của con lắc đều bằng A1. Khi tần số góc bằng 2ω1 thì biên độ dao động của con lắc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bằng A2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So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sánh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ta có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90E461D-77F1-4DBB-B51B-BCEBE8792E13}"/>
              </a:ext>
            </a:extLst>
          </p:cNvPr>
          <p:cNvSpPr/>
          <p:nvPr/>
        </p:nvSpPr>
        <p:spPr>
          <a:xfrm>
            <a:off x="762000" y="306432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en-GB"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A1&gt;A2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6722807-75B4-4427-AB12-C3CEFD102FEC}"/>
              </a:ext>
            </a:extLst>
          </p:cNvPr>
          <p:cNvSpPr/>
          <p:nvPr/>
        </p:nvSpPr>
        <p:spPr>
          <a:xfrm>
            <a:off x="3619500" y="306432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en-GB"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A1 = 2A</a:t>
            </a:r>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26CA843-360B-4795-8266-535731BC4E38}"/>
              </a:ext>
            </a:extLst>
          </p:cNvPr>
          <p:cNvSpPr/>
          <p:nvPr/>
        </p:nvSpPr>
        <p:spPr>
          <a:xfrm>
            <a:off x="6477000" y="306432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A1</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&lt;A2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6CEBA47-6D84-447B-82CC-4CF25D0C8BE7}"/>
              </a:ext>
            </a:extLst>
          </p:cNvPr>
          <p:cNvSpPr/>
          <p:nvPr/>
        </p:nvSpPr>
        <p:spPr>
          <a:xfrm>
            <a:off x="9334500" y="3064321"/>
            <a:ext cx="174919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A1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DCACC1E-06BA-462B-A26C-AA90C55FD7B6}"/>
              </a:ext>
            </a:extLst>
          </p:cNvPr>
          <p:cNvSpPr/>
          <p:nvPr/>
        </p:nvSpPr>
        <p:spPr>
          <a:xfrm>
            <a:off x="6413500" y="30008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ADAAF27F-7853-4262-8EFB-B26C4BC726B3}"/>
              </a:ext>
            </a:extLst>
          </p:cNvPr>
          <p:cNvSpPr>
            <a:spLocks noGrp="1"/>
          </p:cNvSpPr>
          <p:nvPr>
            <p:ph type="dt" sz="half" idx="10"/>
          </p:nvPr>
        </p:nvSpPr>
        <p:spPr/>
        <p:txBody>
          <a:bodyPr/>
          <a:lstStyle/>
          <a:p>
            <a:fld id="{6358119B-D2D4-43F7-B4FC-465FE0919F09}" type="datetime1">
              <a:rPr lang="vi-VN" smtClean="0"/>
              <a:t>02/11/2021</a:t>
            </a:fld>
            <a:endParaRPr lang="vi-VN"/>
          </a:p>
        </p:txBody>
      </p:sp>
      <p:sp>
        <p:nvSpPr>
          <p:cNvPr id="9" name="Footer Placeholder 8">
            <a:extLst>
              <a:ext uri="{FF2B5EF4-FFF2-40B4-BE49-F238E27FC236}">
                <a16:creationId xmlns:a16="http://schemas.microsoft.com/office/drawing/2014/main" id="{D6D21158-54F3-4636-BA16-6A524262975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EAD30B6-44B0-48E8-9F36-EBD382156E8B}"/>
              </a:ext>
            </a:extLst>
          </p:cNvPr>
          <p:cNvSpPr>
            <a:spLocks noGrp="1"/>
          </p:cNvSpPr>
          <p:nvPr>
            <p:ph type="sldNum" sz="quarter" idx="12"/>
          </p:nvPr>
        </p:nvSpPr>
        <p:spPr/>
        <p:txBody>
          <a:bodyPr/>
          <a:lstStyle/>
          <a:p>
            <a:fld id="{3E853FF8-857B-4997-9487-7696121B26C4}" type="slidenum">
              <a:rPr lang="vi-VN" smtClean="0"/>
              <a:t>121</a:t>
            </a:fld>
            <a:endParaRPr lang="vi-VN"/>
          </a:p>
        </p:txBody>
      </p:sp>
    </p:spTree>
    <p:extLst>
      <p:ext uri="{BB962C8B-B14F-4D97-AF65-F5344CB8AC3E}">
        <p14:creationId xmlns:p14="http://schemas.microsoft.com/office/powerpoint/2010/main" val="336822449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7E13A1-582F-4DEE-9DF7-A510CE861F0F}"/>
              </a:ext>
            </a:extLst>
          </p:cNvPr>
          <p:cNvSpPr/>
          <p:nvPr/>
        </p:nvSpPr>
        <p:spPr>
          <a:xfrm>
            <a:off x="127000" y="63500"/>
            <a:ext cx="11938000" cy="200978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122: Một vật thực hiện đồng thời hai dao động điều hòa cùng phương, cùng tần số có biên độ lần lượt là: 8 cm và 12 cm. Biên độ dao động tổng hợp của vật có thể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9D3DC66-AC52-42FB-8955-DCFF88AEA2A0}"/>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2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14CB8BB-43C0-4411-9D4F-961C170890C6}"/>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3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240B905-9E09-4443-A1CE-9D606F624B98}"/>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79EDED7-5929-4538-8B21-FA2C8A0CC79D}"/>
              </a:ext>
            </a:extLst>
          </p:cNvPr>
          <p:cNvSpPr/>
          <p:nvPr/>
        </p:nvSpPr>
        <p:spPr>
          <a:xfrm>
            <a:off x="9334500" y="2073281"/>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21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21C5363-D116-47E8-AA83-90656AFDF101}"/>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18D3A4FE-3027-420A-9792-4D9F7A33418B}"/>
              </a:ext>
            </a:extLst>
          </p:cNvPr>
          <p:cNvSpPr>
            <a:spLocks noGrp="1"/>
          </p:cNvSpPr>
          <p:nvPr>
            <p:ph type="dt" sz="half" idx="10"/>
          </p:nvPr>
        </p:nvSpPr>
        <p:spPr/>
        <p:txBody>
          <a:bodyPr/>
          <a:lstStyle/>
          <a:p>
            <a:fld id="{B2AD1355-6A35-4321-991A-E6290207DBD1}" type="datetime1">
              <a:rPr lang="vi-VN" smtClean="0"/>
              <a:t>02/11/2021</a:t>
            </a:fld>
            <a:endParaRPr lang="vi-VN"/>
          </a:p>
        </p:txBody>
      </p:sp>
      <p:sp>
        <p:nvSpPr>
          <p:cNvPr id="9" name="Footer Placeholder 8">
            <a:extLst>
              <a:ext uri="{FF2B5EF4-FFF2-40B4-BE49-F238E27FC236}">
                <a16:creationId xmlns:a16="http://schemas.microsoft.com/office/drawing/2014/main" id="{15F0FCA0-60E8-4953-86C8-9F064B62194C}"/>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1D9A262-B88C-466C-879C-4DBA8CE2CDCA}"/>
              </a:ext>
            </a:extLst>
          </p:cNvPr>
          <p:cNvSpPr>
            <a:spLocks noGrp="1"/>
          </p:cNvSpPr>
          <p:nvPr>
            <p:ph type="sldNum" sz="quarter" idx="12"/>
          </p:nvPr>
        </p:nvSpPr>
        <p:spPr/>
        <p:txBody>
          <a:bodyPr/>
          <a:lstStyle/>
          <a:p>
            <a:fld id="{3E853FF8-857B-4997-9487-7696121B26C4}" type="slidenum">
              <a:rPr lang="vi-VN" smtClean="0"/>
              <a:t>122</a:t>
            </a:fld>
            <a:endParaRPr lang="vi-VN"/>
          </a:p>
        </p:txBody>
      </p:sp>
    </p:spTree>
    <p:extLst>
      <p:ext uri="{BB962C8B-B14F-4D97-AF65-F5344CB8AC3E}">
        <p14:creationId xmlns:p14="http://schemas.microsoft.com/office/powerpoint/2010/main" val="9107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E3799F-8179-4B07-970A-7C29B0077122}"/>
              </a:ext>
            </a:extLst>
          </p:cNvPr>
          <p:cNvSpPr/>
          <p:nvPr/>
        </p:nvSpPr>
        <p:spPr>
          <a:xfrm>
            <a:off x="127000" y="63500"/>
            <a:ext cx="11938000" cy="200978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123: Một vật thực hiện đồng thời hai dao động điều hòa cùng phương, cùng tần số có biên độ lần lượt là: 8 cm và 12 cm. Biên độ dao động tổng hợp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của vật không thể</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877FCA7-84A5-4EFE-BE80-2FC0845C761D}"/>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10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98EFEE7-A327-4538-AC63-213E533E1F55}"/>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8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B620AD8-520E-41E7-8F42-78716BC7B9A8}"/>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7D0B73AE-537C-4EBB-A735-A413AC528C81}"/>
              </a:ext>
            </a:extLst>
          </p:cNvPr>
          <p:cNvSpPr/>
          <p:nvPr/>
        </p:nvSpPr>
        <p:spPr>
          <a:xfrm>
            <a:off x="9334500" y="2073281"/>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21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E87ADD8-FCBE-4DB8-B395-229EBBD3BE8B}"/>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70403AA-5472-4B01-BF10-AF1A24BAE1C7}"/>
              </a:ext>
            </a:extLst>
          </p:cNvPr>
          <p:cNvSpPr>
            <a:spLocks noGrp="1"/>
          </p:cNvSpPr>
          <p:nvPr>
            <p:ph type="dt" sz="half" idx="10"/>
          </p:nvPr>
        </p:nvSpPr>
        <p:spPr/>
        <p:txBody>
          <a:bodyPr/>
          <a:lstStyle/>
          <a:p>
            <a:fld id="{C8B231F4-DB46-481C-83FA-E4E153D4E0EF}" type="datetime1">
              <a:rPr lang="vi-VN" smtClean="0"/>
              <a:t>02/11/2021</a:t>
            </a:fld>
            <a:endParaRPr lang="vi-VN"/>
          </a:p>
        </p:txBody>
      </p:sp>
      <p:sp>
        <p:nvSpPr>
          <p:cNvPr id="9" name="Footer Placeholder 8">
            <a:extLst>
              <a:ext uri="{FF2B5EF4-FFF2-40B4-BE49-F238E27FC236}">
                <a16:creationId xmlns:a16="http://schemas.microsoft.com/office/drawing/2014/main" id="{3EFBEDC9-0C99-48BC-9107-D9FC62D6AB4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773BBA7E-BA75-4651-93DA-5C1C7B4C43E0}"/>
              </a:ext>
            </a:extLst>
          </p:cNvPr>
          <p:cNvSpPr>
            <a:spLocks noGrp="1"/>
          </p:cNvSpPr>
          <p:nvPr>
            <p:ph type="sldNum" sz="quarter" idx="12"/>
          </p:nvPr>
        </p:nvSpPr>
        <p:spPr/>
        <p:txBody>
          <a:bodyPr/>
          <a:lstStyle/>
          <a:p>
            <a:fld id="{3E853FF8-857B-4997-9487-7696121B26C4}" type="slidenum">
              <a:rPr lang="vi-VN" smtClean="0"/>
              <a:t>123</a:t>
            </a:fld>
            <a:endParaRPr lang="vi-VN"/>
          </a:p>
        </p:txBody>
      </p:sp>
    </p:spTree>
    <p:extLst>
      <p:ext uri="{BB962C8B-B14F-4D97-AF65-F5344CB8AC3E}">
        <p14:creationId xmlns:p14="http://schemas.microsoft.com/office/powerpoint/2010/main" val="3134857960"/>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D498873-6D4F-41B9-A2BC-F93619FEE28E}"/>
                  </a:ext>
                </a:extLst>
              </p:cNvPr>
              <p:cNvSpPr/>
              <p:nvPr/>
            </p:nvSpPr>
            <p:spPr>
              <a:xfrm>
                <a:off x="127000" y="63500"/>
                <a:ext cx="11938000" cy="2170338"/>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124: Một vật thực hiện đồng thời hai dao động điều hòa cùng phương có phương trình lần lượt là: x1</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𝟖</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𝟖</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Biên độ dao động tổng hợp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DD498873-6D4F-41B9-A2BC-F93619FEE28E}"/>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t="-1323" r="-814"/>
                </a:stretch>
              </a:blipFill>
              <a:ln>
                <a:solidFill>
                  <a:schemeClr val="accent2"/>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69660316-C857-4EBB-9F14-89BC168AB8C5}"/>
              </a:ext>
            </a:extLst>
          </p:cNvPr>
          <p:cNvSpPr/>
          <p:nvPr/>
        </p:nvSpPr>
        <p:spPr>
          <a:xfrm>
            <a:off x="762000" y="2233838"/>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5C95D2F-F77C-4BB5-8BC8-1242E47C8990}"/>
              </a:ext>
            </a:extLst>
          </p:cNvPr>
          <p:cNvSpPr/>
          <p:nvPr/>
        </p:nvSpPr>
        <p:spPr>
          <a:xfrm>
            <a:off x="3619500" y="2233838"/>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7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98AF697-60BC-4EBB-AF59-315811074D83}"/>
              </a:ext>
            </a:extLst>
          </p:cNvPr>
          <p:cNvSpPr/>
          <p:nvPr/>
        </p:nvSpPr>
        <p:spPr>
          <a:xfrm>
            <a:off x="6477000" y="2233838"/>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1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373B56A-43A1-4B0A-8A12-A5050DF0495A}"/>
              </a:ext>
            </a:extLst>
          </p:cNvPr>
          <p:cNvSpPr/>
          <p:nvPr/>
        </p:nvSpPr>
        <p:spPr>
          <a:xfrm>
            <a:off x="9334500" y="2233838"/>
            <a:ext cx="17267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3,5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F70E0C6-2A68-4C77-927F-CF4A7C3E32A5}"/>
              </a:ext>
            </a:extLst>
          </p:cNvPr>
          <p:cNvSpPr/>
          <p:nvPr/>
        </p:nvSpPr>
        <p:spPr>
          <a:xfrm>
            <a:off x="698500" y="2170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AE7B4085-B0E5-42AF-9BA3-3426011A7912}"/>
              </a:ext>
            </a:extLst>
          </p:cNvPr>
          <p:cNvSpPr>
            <a:spLocks noGrp="1"/>
          </p:cNvSpPr>
          <p:nvPr>
            <p:ph type="dt" sz="half" idx="10"/>
          </p:nvPr>
        </p:nvSpPr>
        <p:spPr/>
        <p:txBody>
          <a:bodyPr/>
          <a:lstStyle/>
          <a:p>
            <a:fld id="{37A567E8-5AC8-4C12-B79E-FF0CC28062E2}" type="datetime1">
              <a:rPr lang="vi-VN" smtClean="0"/>
              <a:t>02/11/2021</a:t>
            </a:fld>
            <a:endParaRPr lang="vi-VN"/>
          </a:p>
        </p:txBody>
      </p:sp>
      <p:sp>
        <p:nvSpPr>
          <p:cNvPr id="9" name="Footer Placeholder 8">
            <a:extLst>
              <a:ext uri="{FF2B5EF4-FFF2-40B4-BE49-F238E27FC236}">
                <a16:creationId xmlns:a16="http://schemas.microsoft.com/office/drawing/2014/main" id="{DFCA80CB-FAEF-405D-A03F-BE216C91343B}"/>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101D841-F499-41F2-8A6A-A971BC8A9DB1}"/>
              </a:ext>
            </a:extLst>
          </p:cNvPr>
          <p:cNvSpPr>
            <a:spLocks noGrp="1"/>
          </p:cNvSpPr>
          <p:nvPr>
            <p:ph type="sldNum" sz="quarter" idx="12"/>
          </p:nvPr>
        </p:nvSpPr>
        <p:spPr/>
        <p:txBody>
          <a:bodyPr/>
          <a:lstStyle/>
          <a:p>
            <a:fld id="{3E853FF8-857B-4997-9487-7696121B26C4}" type="slidenum">
              <a:rPr lang="vi-VN" smtClean="0"/>
              <a:t>124</a:t>
            </a:fld>
            <a:endParaRPr lang="vi-VN"/>
          </a:p>
        </p:txBody>
      </p:sp>
    </p:spTree>
    <p:extLst>
      <p:ext uri="{BB962C8B-B14F-4D97-AF65-F5344CB8AC3E}">
        <p14:creationId xmlns:p14="http://schemas.microsoft.com/office/powerpoint/2010/main" val="3317485797"/>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F33E8DF-97EA-4CE0-8402-7DF01509BBEF}"/>
                  </a:ext>
                </a:extLst>
              </p:cNvPr>
              <p:cNvSpPr/>
              <p:nvPr/>
            </p:nvSpPr>
            <p:spPr>
              <a:xfrm>
                <a:off x="127000" y="63500"/>
                <a:ext cx="11938000" cy="200978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125: Một vật thực hiện đồng thời hai dao động điều hòa cùng phương có phương trình lần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lượt là: x</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 = 10cos(10</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cm và x</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 = 3cos(10</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cm. Biên độ dao động tổng hợp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5F33E8DF-97EA-4CE0-8402-7DF01509BBEF}"/>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chemeClr val="accent2"/>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8E6847DA-308C-4782-8A00-74A627A11CD3}"/>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D183C20-13F2-480E-95DF-21389BD71CD0}"/>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7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A0B460A-8E90-490D-9DF7-E45EADBCF4AB}"/>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1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602E3A2-1119-4365-B8FF-256740190E39}"/>
              </a:ext>
            </a:extLst>
          </p:cNvPr>
          <p:cNvSpPr/>
          <p:nvPr/>
        </p:nvSpPr>
        <p:spPr>
          <a:xfrm>
            <a:off x="9334500" y="2073281"/>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13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805C7C4-BF2A-4AD7-BA58-49336D2C18BE}"/>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267343C-5FED-498E-A255-F9FE4D556044}"/>
              </a:ext>
            </a:extLst>
          </p:cNvPr>
          <p:cNvSpPr>
            <a:spLocks noGrp="1"/>
          </p:cNvSpPr>
          <p:nvPr>
            <p:ph type="dt" sz="half" idx="10"/>
          </p:nvPr>
        </p:nvSpPr>
        <p:spPr/>
        <p:txBody>
          <a:bodyPr/>
          <a:lstStyle/>
          <a:p>
            <a:fld id="{2E55B93F-5261-40A6-AA68-195CC3DD9932}" type="datetime1">
              <a:rPr lang="vi-VN" smtClean="0"/>
              <a:t>02/11/2021</a:t>
            </a:fld>
            <a:endParaRPr lang="vi-VN"/>
          </a:p>
        </p:txBody>
      </p:sp>
      <p:sp>
        <p:nvSpPr>
          <p:cNvPr id="9" name="Footer Placeholder 8">
            <a:extLst>
              <a:ext uri="{FF2B5EF4-FFF2-40B4-BE49-F238E27FC236}">
                <a16:creationId xmlns:a16="http://schemas.microsoft.com/office/drawing/2014/main" id="{9D1E989C-132D-431E-9E0E-AD4DE343F0FF}"/>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49EFF146-1ADF-4558-A4F9-D85DB07C1174}"/>
              </a:ext>
            </a:extLst>
          </p:cNvPr>
          <p:cNvSpPr>
            <a:spLocks noGrp="1"/>
          </p:cNvSpPr>
          <p:nvPr>
            <p:ph type="sldNum" sz="quarter" idx="12"/>
          </p:nvPr>
        </p:nvSpPr>
        <p:spPr/>
        <p:txBody>
          <a:bodyPr/>
          <a:lstStyle/>
          <a:p>
            <a:fld id="{3E853FF8-857B-4997-9487-7696121B26C4}" type="slidenum">
              <a:rPr lang="vi-VN" smtClean="0"/>
              <a:t>125</a:t>
            </a:fld>
            <a:endParaRPr lang="vi-VN"/>
          </a:p>
        </p:txBody>
      </p:sp>
    </p:spTree>
    <p:extLst>
      <p:ext uri="{BB962C8B-B14F-4D97-AF65-F5344CB8AC3E}">
        <p14:creationId xmlns:p14="http://schemas.microsoft.com/office/powerpoint/2010/main" val="2475753673"/>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C70E7BF-372F-4384-BC6D-1A6A00C8E3F8}"/>
                  </a:ext>
                </a:extLst>
              </p:cNvPr>
              <p:cNvSpPr/>
              <p:nvPr/>
            </p:nvSpPr>
            <p:spPr>
              <a:xfrm>
                <a:off x="127000" y="63500"/>
                <a:ext cx="11938000" cy="2172646"/>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126: Một vật thực hiện đồng thời hai dao động điều hòa cùng phương có phương trình lần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lượt là: x</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 = 2cos(10</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cm và x</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 = 4cos(10</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Biên độ dao động tổng hợp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C70E7BF-372F-4384-BC6D-1A6A00C8E3F8}"/>
                  </a:ext>
                </a:extLst>
              </p:cNvPr>
              <p:cNvSpPr>
                <a:spLocks noRot="1" noChangeAspect="1" noMove="1" noResize="1" noEditPoints="1" noAdjustHandles="1" noChangeArrowheads="1" noChangeShapeType="1" noTextEdit="1"/>
              </p:cNvSpPr>
              <p:nvPr/>
            </p:nvSpPr>
            <p:spPr>
              <a:xfrm>
                <a:off x="127000" y="63500"/>
                <a:ext cx="11938000" cy="2172646"/>
              </a:xfrm>
              <a:prstGeom prst="rect">
                <a:avLst/>
              </a:prstGeom>
              <a:blipFill>
                <a:blip r:embed="rId2"/>
                <a:stretch>
                  <a:fillRect l="-865" t="-1323" r="-814"/>
                </a:stretch>
              </a:blipFill>
              <a:ln>
                <a:solidFill>
                  <a:schemeClr val="accent2"/>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FCE01CAD-CC68-4AD2-841D-C08F9224EA98}"/>
              </a:ext>
            </a:extLst>
          </p:cNvPr>
          <p:cNvSpPr/>
          <p:nvPr/>
        </p:nvSpPr>
        <p:spPr>
          <a:xfrm>
            <a:off x="762000" y="223614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41ABE31-6C8B-49FF-AFD7-E2B1C4322E82}"/>
              </a:ext>
            </a:extLst>
          </p:cNvPr>
          <p:cNvSpPr/>
          <p:nvPr/>
        </p:nvSpPr>
        <p:spPr>
          <a:xfrm>
            <a:off x="3619500" y="223614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6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B0BF696-3273-4E80-933D-E36CC974E63F}"/>
                  </a:ext>
                </a:extLst>
              </p:cNvPr>
              <p:cNvSpPr/>
              <p:nvPr/>
            </p:nvSpPr>
            <p:spPr>
              <a:xfrm>
                <a:off x="6477000" y="2236402"/>
                <a:ext cx="2121093" cy="5634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𝟕</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0B0BF696-3273-4E80-933D-E36CC974E63F}"/>
                  </a:ext>
                </a:extLst>
              </p:cNvPr>
              <p:cNvSpPr>
                <a:spLocks noRot="1" noChangeAspect="1" noMove="1" noResize="1" noEditPoints="1" noAdjustHandles="1" noChangeArrowheads="1" noChangeShapeType="1" noTextEdit="1"/>
              </p:cNvSpPr>
              <p:nvPr/>
            </p:nvSpPr>
            <p:spPr>
              <a:xfrm>
                <a:off x="6477000" y="2236402"/>
                <a:ext cx="2121093" cy="563488"/>
              </a:xfrm>
              <a:prstGeom prst="rect">
                <a:avLst/>
              </a:prstGeom>
              <a:blipFill>
                <a:blip r:embed="rId3"/>
                <a:stretch>
                  <a:fillRect l="-6052" t="-5435" b="-293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EEE6A86-3CF8-4DCC-843D-6E2AAD5E3C17}"/>
                  </a:ext>
                </a:extLst>
              </p:cNvPr>
              <p:cNvSpPr/>
              <p:nvPr/>
            </p:nvSpPr>
            <p:spPr>
              <a:xfrm>
                <a:off x="9334500" y="2236146"/>
                <a:ext cx="1908086"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0EEE6A86-3CF8-4DCC-843D-6E2AAD5E3C17}"/>
                  </a:ext>
                </a:extLst>
              </p:cNvPr>
              <p:cNvSpPr>
                <a:spLocks noRot="1" noChangeAspect="1" noMove="1" noResize="1" noEditPoints="1" noAdjustHandles="1" noChangeArrowheads="1" noChangeShapeType="1" noTextEdit="1"/>
              </p:cNvSpPr>
              <p:nvPr/>
            </p:nvSpPr>
            <p:spPr>
              <a:xfrm>
                <a:off x="9334500" y="2236146"/>
                <a:ext cx="1908086" cy="563744"/>
              </a:xfrm>
              <a:prstGeom prst="rect">
                <a:avLst/>
              </a:prstGeom>
              <a:blipFill>
                <a:blip r:embed="rId4"/>
                <a:stretch>
                  <a:fillRect l="-6390" t="-5435" r="-5751" b="-2934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7D2213F-6E8A-4B18-BBE0-AB2F8808B580}"/>
              </a:ext>
            </a:extLst>
          </p:cNvPr>
          <p:cNvSpPr/>
          <p:nvPr/>
        </p:nvSpPr>
        <p:spPr>
          <a:xfrm>
            <a:off x="6413500" y="217290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EF44BD3-4602-428B-BE69-DA51F17CE59B}"/>
              </a:ext>
            </a:extLst>
          </p:cNvPr>
          <p:cNvSpPr>
            <a:spLocks noGrp="1"/>
          </p:cNvSpPr>
          <p:nvPr>
            <p:ph type="dt" sz="half" idx="10"/>
          </p:nvPr>
        </p:nvSpPr>
        <p:spPr/>
        <p:txBody>
          <a:bodyPr/>
          <a:lstStyle/>
          <a:p>
            <a:fld id="{661CCF4B-D916-4CB0-83D3-831BEEB8FB2A}" type="datetime1">
              <a:rPr lang="vi-VN" smtClean="0"/>
              <a:t>02/11/2021</a:t>
            </a:fld>
            <a:endParaRPr lang="vi-VN"/>
          </a:p>
        </p:txBody>
      </p:sp>
      <p:sp>
        <p:nvSpPr>
          <p:cNvPr id="9" name="Footer Placeholder 8">
            <a:extLst>
              <a:ext uri="{FF2B5EF4-FFF2-40B4-BE49-F238E27FC236}">
                <a16:creationId xmlns:a16="http://schemas.microsoft.com/office/drawing/2014/main" id="{AE9A17E7-FBAB-4971-AC03-CE59BF42BC65}"/>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6AE750B7-AA0F-4791-82E8-C0FBA072C573}"/>
              </a:ext>
            </a:extLst>
          </p:cNvPr>
          <p:cNvSpPr>
            <a:spLocks noGrp="1"/>
          </p:cNvSpPr>
          <p:nvPr>
            <p:ph type="sldNum" sz="quarter" idx="12"/>
          </p:nvPr>
        </p:nvSpPr>
        <p:spPr/>
        <p:txBody>
          <a:bodyPr/>
          <a:lstStyle/>
          <a:p>
            <a:fld id="{3E853FF8-857B-4997-9487-7696121B26C4}" type="slidenum">
              <a:rPr lang="vi-VN" smtClean="0"/>
              <a:t>126</a:t>
            </a:fld>
            <a:endParaRPr lang="vi-VN"/>
          </a:p>
        </p:txBody>
      </p:sp>
    </p:spTree>
    <p:extLst>
      <p:ext uri="{BB962C8B-B14F-4D97-AF65-F5344CB8AC3E}">
        <p14:creationId xmlns:p14="http://schemas.microsoft.com/office/powerpoint/2010/main" val="21812208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C4606-4D82-46E7-87DA-952640C4D0E3}"/>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127: Hai dao động điều hòa cùng phương, cùng tần số, có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biên độ A1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3cm và A2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4cm và độ lệch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pha là 1800</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thì biên độ dao động tổng hợp 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6AED591-C848-4494-A9D4-EB2828C248D7}"/>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38FE16B-2875-4B7E-AA49-213FAD2CC8A4}"/>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6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A178238-93D1-497A-976E-EC13C254F0F8}"/>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7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5444C99-A759-4AE6-BE14-606F1B0EACA9}"/>
              </a:ext>
            </a:extLst>
          </p:cNvPr>
          <p:cNvSpPr/>
          <p:nvPr/>
        </p:nvSpPr>
        <p:spPr>
          <a:xfrm>
            <a:off x="9334500" y="1577761"/>
            <a:ext cx="14574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1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31D8BE8-464B-4F70-BECA-44C2400331C3}"/>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5BD6E4CD-347C-4C86-BC46-66B5C7A5A4F0}"/>
              </a:ext>
            </a:extLst>
          </p:cNvPr>
          <p:cNvSpPr>
            <a:spLocks noGrp="1"/>
          </p:cNvSpPr>
          <p:nvPr>
            <p:ph type="dt" sz="half" idx="10"/>
          </p:nvPr>
        </p:nvSpPr>
        <p:spPr/>
        <p:txBody>
          <a:bodyPr/>
          <a:lstStyle/>
          <a:p>
            <a:fld id="{4BE048A9-3898-4D39-BA47-A2F230F7964D}" type="datetime1">
              <a:rPr lang="vi-VN" smtClean="0"/>
              <a:t>02/11/2021</a:t>
            </a:fld>
            <a:endParaRPr lang="vi-VN"/>
          </a:p>
        </p:txBody>
      </p:sp>
      <p:sp>
        <p:nvSpPr>
          <p:cNvPr id="9" name="Footer Placeholder 8">
            <a:extLst>
              <a:ext uri="{FF2B5EF4-FFF2-40B4-BE49-F238E27FC236}">
                <a16:creationId xmlns:a16="http://schemas.microsoft.com/office/drawing/2014/main" id="{DCA977C7-23B0-4E2E-A83C-E60918ED40D7}"/>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82256790-8A43-4C1F-AFAD-A7D19F4560FD}"/>
              </a:ext>
            </a:extLst>
          </p:cNvPr>
          <p:cNvSpPr>
            <a:spLocks noGrp="1"/>
          </p:cNvSpPr>
          <p:nvPr>
            <p:ph type="sldNum" sz="quarter" idx="12"/>
          </p:nvPr>
        </p:nvSpPr>
        <p:spPr/>
        <p:txBody>
          <a:bodyPr/>
          <a:lstStyle/>
          <a:p>
            <a:fld id="{3E853FF8-857B-4997-9487-7696121B26C4}" type="slidenum">
              <a:rPr lang="vi-VN" smtClean="0"/>
              <a:t>127</a:t>
            </a:fld>
            <a:endParaRPr lang="vi-VN"/>
          </a:p>
        </p:txBody>
      </p:sp>
    </p:spTree>
    <p:extLst>
      <p:ext uri="{BB962C8B-B14F-4D97-AF65-F5344CB8AC3E}">
        <p14:creationId xmlns:p14="http://schemas.microsoft.com/office/powerpoint/2010/main" val="515893592"/>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BE429B-C113-40D6-91ED-F13DE60ADA44}"/>
              </a:ext>
            </a:extLst>
          </p:cNvPr>
          <p:cNvSpPr/>
          <p:nvPr/>
        </p:nvSpPr>
        <p:spPr>
          <a:xfrm>
            <a:off x="127000" y="63500"/>
            <a:ext cx="11938000" cy="151426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128: Hai dao động điều hòa cùng phương, cùng tần số có biên độ lần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lượt là A1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6 cm, A2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8 cm và độ lệch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pha là 900</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9C18BFE-8780-4F65-8283-B5B216D38046}"/>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2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F05E16D-2B74-4FD7-956C-BC95C219BBEE}"/>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10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879F423-4736-48F7-A8F8-F9667E0A6E49}"/>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7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3534115-BEA4-4204-8E7C-C3542F954E41}"/>
              </a:ext>
            </a:extLst>
          </p:cNvPr>
          <p:cNvSpPr/>
          <p:nvPr/>
        </p:nvSpPr>
        <p:spPr>
          <a:xfrm>
            <a:off x="9334500" y="1577761"/>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14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D690D7AD-B3D5-48B1-8DB0-2313B9B30280}"/>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869AEDC2-7722-4CE2-BC09-7668EC1D0C0F}"/>
              </a:ext>
            </a:extLst>
          </p:cNvPr>
          <p:cNvSpPr>
            <a:spLocks noGrp="1"/>
          </p:cNvSpPr>
          <p:nvPr>
            <p:ph type="dt" sz="half" idx="10"/>
          </p:nvPr>
        </p:nvSpPr>
        <p:spPr/>
        <p:txBody>
          <a:bodyPr/>
          <a:lstStyle/>
          <a:p>
            <a:fld id="{EAE1245A-97C4-4AC3-A0A4-20643F4BAA0D}" type="datetime1">
              <a:rPr lang="vi-VN" smtClean="0"/>
              <a:t>02/11/2021</a:t>
            </a:fld>
            <a:endParaRPr lang="vi-VN"/>
          </a:p>
        </p:txBody>
      </p:sp>
      <p:sp>
        <p:nvSpPr>
          <p:cNvPr id="9" name="Footer Placeholder 8">
            <a:extLst>
              <a:ext uri="{FF2B5EF4-FFF2-40B4-BE49-F238E27FC236}">
                <a16:creationId xmlns:a16="http://schemas.microsoft.com/office/drawing/2014/main" id="{A6242438-6B8C-42BA-8B94-1C652405DFD5}"/>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CD26207-06ED-4122-80C6-8A0302CEF1F7}"/>
              </a:ext>
            </a:extLst>
          </p:cNvPr>
          <p:cNvSpPr>
            <a:spLocks noGrp="1"/>
          </p:cNvSpPr>
          <p:nvPr>
            <p:ph type="sldNum" sz="quarter" idx="12"/>
          </p:nvPr>
        </p:nvSpPr>
        <p:spPr/>
        <p:txBody>
          <a:bodyPr/>
          <a:lstStyle/>
          <a:p>
            <a:fld id="{3E853FF8-857B-4997-9487-7696121B26C4}" type="slidenum">
              <a:rPr lang="vi-VN" smtClean="0"/>
              <a:t>128</a:t>
            </a:fld>
            <a:endParaRPr lang="vi-VN"/>
          </a:p>
        </p:txBody>
      </p:sp>
    </p:spTree>
    <p:extLst>
      <p:ext uri="{BB962C8B-B14F-4D97-AF65-F5344CB8AC3E}">
        <p14:creationId xmlns:p14="http://schemas.microsoft.com/office/powerpoint/2010/main" val="2480463284"/>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18DD20E-D4D4-401A-8C80-D9293F40228E}"/>
                  </a:ext>
                </a:extLst>
              </p:cNvPr>
              <p:cNvSpPr/>
              <p:nvPr/>
            </p:nvSpPr>
            <p:spPr>
              <a:xfrm>
                <a:off x="127000" y="63500"/>
                <a:ext cx="11938000" cy="1674817"/>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129: Cho 2 dao động điều hòa cùng phương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𝒂</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𝒂</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tổng hợp có biên độ 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D18DD20E-D4D4-401A-8C80-D9293F40228E}"/>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865" t="-1323" r="-814"/>
                </a:stretch>
              </a:blipFill>
              <a:ln>
                <a:solidFill>
                  <a:schemeClr val="accent2"/>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618471F1-B8B1-4359-9421-02D56B9C26BA}"/>
              </a:ext>
            </a:extLst>
          </p:cNvPr>
          <p:cNvSpPr/>
          <p:nvPr/>
        </p:nvSpPr>
        <p:spPr>
          <a:xfrm>
            <a:off x="7620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20BCEDE-45BA-465C-99D1-618AD44D3CB6}"/>
              </a:ext>
            </a:extLst>
          </p:cNvPr>
          <p:cNvSpPr/>
          <p:nvPr/>
        </p:nvSpPr>
        <p:spPr>
          <a:xfrm>
            <a:off x="36195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2a.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C70D274-5942-491F-9C1B-8548C82B3EAF}"/>
                  </a:ext>
                </a:extLst>
              </p:cNvPr>
              <p:cNvSpPr/>
              <p:nvPr/>
            </p:nvSpPr>
            <p:spPr>
              <a:xfrm>
                <a:off x="6477000" y="1738317"/>
                <a:ext cx="212109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𝒂</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CC70D274-5942-491F-9C1B-8548C82B3EAF}"/>
                  </a:ext>
                </a:extLst>
              </p:cNvPr>
              <p:cNvSpPr>
                <a:spLocks noRot="1" noChangeAspect="1" noMove="1" noResize="1" noEditPoints="1" noAdjustHandles="1" noChangeArrowheads="1" noChangeShapeType="1" noTextEdit="1"/>
              </p:cNvSpPr>
              <p:nvPr/>
            </p:nvSpPr>
            <p:spPr>
              <a:xfrm>
                <a:off x="6477000" y="1738317"/>
                <a:ext cx="2121093" cy="565155"/>
              </a:xfrm>
              <a:prstGeom prst="rect">
                <a:avLst/>
              </a:prstGeom>
              <a:blipFill>
                <a:blip r:embed="rId3"/>
                <a:stretch>
                  <a:fillRect l="-6052" t="-4301"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D4C4AAB-1E13-401D-8740-9444DF28098A}"/>
                  </a:ext>
                </a:extLst>
              </p:cNvPr>
              <p:cNvSpPr/>
              <p:nvPr/>
            </p:nvSpPr>
            <p:spPr>
              <a:xfrm>
                <a:off x="9334500" y="1738317"/>
                <a:ext cx="1428789"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𝒂</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9D4C4AAB-1E13-401D-8740-9444DF28098A}"/>
                  </a:ext>
                </a:extLst>
              </p:cNvPr>
              <p:cNvSpPr>
                <a:spLocks noRot="1" noChangeAspect="1" noMove="1" noResize="1" noEditPoints="1" noAdjustHandles="1" noChangeArrowheads="1" noChangeShapeType="1" noTextEdit="1"/>
              </p:cNvSpPr>
              <p:nvPr/>
            </p:nvSpPr>
            <p:spPr>
              <a:xfrm>
                <a:off x="9334500" y="1738317"/>
                <a:ext cx="1428789" cy="563744"/>
              </a:xfrm>
              <a:prstGeom prst="rect">
                <a:avLst/>
              </a:prstGeom>
              <a:blipFill>
                <a:blip r:embed="rId4"/>
                <a:stretch>
                  <a:fillRect l="-8511" t="-4301" r="-7660"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A9724D7-E39F-47C6-8C48-BFF04827889E}"/>
              </a:ext>
            </a:extLst>
          </p:cNvPr>
          <p:cNvSpPr/>
          <p:nvPr/>
        </p:nvSpPr>
        <p:spPr>
          <a:xfrm>
            <a:off x="698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601DF5A-3AF6-4B5E-978A-5C5C28D2E392}"/>
              </a:ext>
            </a:extLst>
          </p:cNvPr>
          <p:cNvSpPr>
            <a:spLocks noGrp="1"/>
          </p:cNvSpPr>
          <p:nvPr>
            <p:ph type="dt" sz="half" idx="10"/>
          </p:nvPr>
        </p:nvSpPr>
        <p:spPr/>
        <p:txBody>
          <a:bodyPr/>
          <a:lstStyle/>
          <a:p>
            <a:fld id="{D4E7B91D-003E-4521-8B4F-C1D165D0EA0D}" type="datetime1">
              <a:rPr lang="vi-VN" smtClean="0"/>
              <a:t>02/11/2021</a:t>
            </a:fld>
            <a:endParaRPr lang="vi-VN"/>
          </a:p>
        </p:txBody>
      </p:sp>
      <p:sp>
        <p:nvSpPr>
          <p:cNvPr id="9" name="Footer Placeholder 8">
            <a:extLst>
              <a:ext uri="{FF2B5EF4-FFF2-40B4-BE49-F238E27FC236}">
                <a16:creationId xmlns:a16="http://schemas.microsoft.com/office/drawing/2014/main" id="{6C914965-56CD-44D1-8553-D2581DEAA5D7}"/>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4DFED9E-A325-4DDA-B8ED-60F355E2645C}"/>
              </a:ext>
            </a:extLst>
          </p:cNvPr>
          <p:cNvSpPr>
            <a:spLocks noGrp="1"/>
          </p:cNvSpPr>
          <p:nvPr>
            <p:ph type="sldNum" sz="quarter" idx="12"/>
          </p:nvPr>
        </p:nvSpPr>
        <p:spPr/>
        <p:txBody>
          <a:bodyPr/>
          <a:lstStyle/>
          <a:p>
            <a:fld id="{3E853FF8-857B-4997-9487-7696121B26C4}" type="slidenum">
              <a:rPr lang="vi-VN" smtClean="0"/>
              <a:t>129</a:t>
            </a:fld>
            <a:endParaRPr lang="vi-VN"/>
          </a:p>
        </p:txBody>
      </p:sp>
    </p:spTree>
    <p:extLst>
      <p:ext uri="{BB962C8B-B14F-4D97-AF65-F5344CB8AC3E}">
        <p14:creationId xmlns:p14="http://schemas.microsoft.com/office/powerpoint/2010/main" val="4000279070"/>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775C66-38A6-47E2-A66B-CC75DC6FF5B9}"/>
              </a:ext>
            </a:extLst>
          </p:cNvPr>
          <p:cNvSpPr/>
          <p:nvPr/>
        </p:nvSpPr>
        <p:spPr>
          <a:xfrm>
            <a:off x="127000" y="63500"/>
            <a:ext cx="11938000" cy="2589812"/>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13:</a:t>
            </a:r>
            <a:r>
              <a:rPr lang="vi-VN" sz="2800" b="1" i="1" dirty="0">
                <a:solidFill>
                  <a:srgbClr val="FFFF00"/>
                </a:solidFill>
                <a:latin typeface="UTM Swiss Condensed" panose="02000500000000000000" pitchFamily="2" charset="0"/>
                <a:cs typeface="Times New Roman" panose="02020603050405020304" pitchFamily="18" charset="0"/>
              </a:rPr>
              <a:t> Một con lắc đơn có chiều dài ℓ, dao động điều hoà tại một nơi có gia tốc rơi tự do g, với hiện độ góc α0. Khi vật đi qua vị trí có ly độ góc α, nó có vận tốc là v. Khi đó, ta có biểu thức</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5E6D952-B962-40D0-9357-3AC912D5248A}"/>
                  </a:ext>
                </a:extLst>
              </p:cNvPr>
              <p:cNvSpPr/>
              <p:nvPr/>
            </p:nvSpPr>
            <p:spPr>
              <a:xfrm>
                <a:off x="1016000" y="2073281"/>
                <a:ext cx="3493264" cy="83413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𝒗</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𝒈𝒍</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𝜶</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𝜶</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B5E6D952-B962-40D0-9357-3AC912D5248A}"/>
                  </a:ext>
                </a:extLst>
              </p:cNvPr>
              <p:cNvSpPr>
                <a:spLocks noRot="1" noChangeAspect="1" noMove="1" noResize="1" noEditPoints="1" noAdjustHandles="1" noChangeArrowheads="1" noChangeShapeType="1" noTextEdit="1"/>
              </p:cNvSpPr>
              <p:nvPr/>
            </p:nvSpPr>
            <p:spPr>
              <a:xfrm>
                <a:off x="1016000" y="2073281"/>
                <a:ext cx="3493264" cy="834139"/>
              </a:xfrm>
              <a:prstGeom prst="rect">
                <a:avLst/>
              </a:prstGeom>
              <a:blipFill>
                <a:blip r:embed="rId2"/>
                <a:stretch>
                  <a:fillRect l="-36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B67CD74-AD81-4471-BDC5-25C2773C7357}"/>
                  </a:ext>
                </a:extLst>
              </p:cNvPr>
              <p:cNvSpPr/>
              <p:nvPr/>
            </p:nvSpPr>
            <p:spPr>
              <a:xfrm>
                <a:off x="6477000" y="2073281"/>
                <a:ext cx="4416594" cy="55310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𝜶</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𝜶</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𝒈𝒍</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𝒗</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oMath>
                </a14:m>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1B67CD74-AD81-4471-BDC5-25C2773C7357}"/>
                  </a:ext>
                </a:extLst>
              </p:cNvPr>
              <p:cNvSpPr>
                <a:spLocks noRot="1" noChangeAspect="1" noMove="1" noResize="1" noEditPoints="1" noAdjustHandles="1" noChangeArrowheads="1" noChangeShapeType="1" noTextEdit="1"/>
              </p:cNvSpPr>
              <p:nvPr/>
            </p:nvSpPr>
            <p:spPr>
              <a:xfrm>
                <a:off x="6477000" y="2073281"/>
                <a:ext cx="4416594" cy="553100"/>
              </a:xfrm>
              <a:prstGeom prst="rect">
                <a:avLst/>
              </a:prstGeom>
              <a:blipFill>
                <a:blip r:embed="rId3"/>
                <a:stretch>
                  <a:fillRect l="-2901" t="-7692" b="-274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2C39DF5-13F3-43DC-8FE1-6EB7F3C1FBDA}"/>
                  </a:ext>
                </a:extLst>
              </p:cNvPr>
              <p:cNvSpPr/>
              <p:nvPr/>
            </p:nvSpPr>
            <p:spPr>
              <a:xfrm>
                <a:off x="1016000" y="2835281"/>
                <a:ext cx="3493264" cy="77899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𝜶</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𝜶</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𝒗</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den>
                    </m:f>
                  </m:oMath>
                </a14:m>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C2C39DF5-13F3-43DC-8FE1-6EB7F3C1FBDA}"/>
                  </a:ext>
                </a:extLst>
              </p:cNvPr>
              <p:cNvSpPr>
                <a:spLocks noRot="1" noChangeAspect="1" noMove="1" noResize="1" noEditPoints="1" noAdjustHandles="1" noChangeArrowheads="1" noChangeShapeType="1" noTextEdit="1"/>
              </p:cNvSpPr>
              <p:nvPr/>
            </p:nvSpPr>
            <p:spPr>
              <a:xfrm>
                <a:off x="1016000" y="2835281"/>
                <a:ext cx="3493264" cy="778996"/>
              </a:xfrm>
              <a:prstGeom prst="rect">
                <a:avLst/>
              </a:prstGeom>
              <a:blipFill>
                <a:blip r:embed="rId4"/>
                <a:stretch>
                  <a:fillRect l="-3665" b="-70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CC1F8C9-2498-4517-BEF2-56040A4D7356}"/>
                  </a:ext>
                </a:extLst>
              </p:cNvPr>
              <p:cNvSpPr/>
              <p:nvPr/>
            </p:nvSpPr>
            <p:spPr>
              <a:xfrm>
                <a:off x="6477000" y="2835281"/>
                <a:ext cx="3464923" cy="77899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rPr>
                          <m:t>𝜶</m:t>
                        </m:r>
                      </m:e>
                      <m:sup>
                        <m:r>
                          <a:rPr lang="vi-VN" sz="2800" b="1" i="1">
                            <a:solidFill>
                              <a:srgbClr val="FFFFFF"/>
                            </a:solidFill>
                            <a:latin typeface="Cambria Math" panose="02040503050406030204" pitchFamily="18" charset="0"/>
                            <a:ea typeface="Arial" panose="020B0604020202020204" pitchFamily="34" charset="0"/>
                          </a:rPr>
                          <m:t>𝟐</m:t>
                        </m:r>
                      </m:sup>
                    </m:sSup>
                    <m:r>
                      <a:rPr lang="vi-VN" sz="2800" b="1" i="1">
                        <a:solidFill>
                          <a:srgbClr val="FFFFFF"/>
                        </a:solidFill>
                        <a:latin typeface="Cambria Math" panose="02040503050406030204" pitchFamily="18" charset="0"/>
                        <a:ea typeface="Arial" panose="020B0604020202020204" pitchFamily="34" charset="0"/>
                      </a:rPr>
                      <m:t> = </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rPr>
                          <m:t>𝜶</m:t>
                        </m:r>
                      </m:e>
                      <m:sub>
                        <m:r>
                          <a:rPr lang="vi-VN" sz="2800" b="1" i="1">
                            <a:solidFill>
                              <a:srgbClr val="FFFFFF"/>
                            </a:solidFill>
                            <a:latin typeface="Cambria Math" panose="02040503050406030204" pitchFamily="18" charset="0"/>
                            <a:ea typeface="Arial" panose="020B0604020202020204" pitchFamily="34" charset="0"/>
                          </a:rPr>
                          <m:t>𝟎</m:t>
                        </m:r>
                      </m:sub>
                      <m:sup>
                        <m:r>
                          <a:rPr lang="vi-VN" sz="2800" b="1" i="1">
                            <a:solidFill>
                              <a:srgbClr val="FFFFFF"/>
                            </a:solidFill>
                            <a:latin typeface="Cambria Math" panose="02040503050406030204" pitchFamily="18" charset="0"/>
                            <a:ea typeface="Arial" panose="020B0604020202020204" pitchFamily="34" charset="0"/>
                          </a:rPr>
                          <m:t>𝟐</m:t>
                        </m:r>
                      </m:sup>
                    </m:sSubSup>
                    <m:r>
                      <a:rPr lang="vi-VN" sz="2800" b="1" i="1">
                        <a:solidFill>
                          <a:srgbClr val="FFFFFF"/>
                        </a:solidFill>
                        <a:latin typeface="Cambria Math" panose="02040503050406030204" pitchFamily="18" charset="0"/>
                        <a:ea typeface="Arial" panose="020B0604020202020204" pitchFamily="34"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𝒈</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rPr>
                              <m:t>𝒗</m:t>
                            </m:r>
                          </m:e>
                          <m:sup>
                            <m:r>
                              <a:rPr lang="vi-VN" sz="2800" b="1" i="1">
                                <a:solidFill>
                                  <a:srgbClr val="FFFFFF"/>
                                </a:solidFill>
                                <a:latin typeface="Cambria Math" panose="02040503050406030204" pitchFamily="18" charset="0"/>
                                <a:ea typeface="Arial" panose="020B0604020202020204" pitchFamily="34" charset="0"/>
                              </a:rPr>
                              <m:t>𝟐</m:t>
                            </m:r>
                          </m:sup>
                        </m:sSup>
                      </m:num>
                      <m:den>
                        <m:r>
                          <a:rPr lang="vi-VN" sz="2800" b="1" i="1">
                            <a:solidFill>
                              <a:srgbClr val="FFFFFF"/>
                            </a:solidFill>
                            <a:latin typeface="Cambria Math" panose="02040503050406030204" pitchFamily="18" charset="0"/>
                            <a:ea typeface="Arial" panose="020B0604020202020204" pitchFamily="34" charset="0"/>
                          </a:rPr>
                          <m:t>𝒍</m:t>
                        </m:r>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ECC1F8C9-2498-4517-BEF2-56040A4D7356}"/>
                  </a:ext>
                </a:extLst>
              </p:cNvPr>
              <p:cNvSpPr>
                <a:spLocks noRot="1" noChangeAspect="1" noMove="1" noResize="1" noEditPoints="1" noAdjustHandles="1" noChangeArrowheads="1" noChangeShapeType="1" noTextEdit="1"/>
              </p:cNvSpPr>
              <p:nvPr/>
            </p:nvSpPr>
            <p:spPr>
              <a:xfrm>
                <a:off x="6477000" y="2835281"/>
                <a:ext cx="3464923" cy="778996"/>
              </a:xfrm>
              <a:prstGeom prst="rect">
                <a:avLst/>
              </a:prstGeom>
              <a:blipFill>
                <a:blip r:embed="rId5"/>
                <a:stretch>
                  <a:fillRect l="-3697" b="-703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011612A-495A-436C-9026-E08847406D80}"/>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E9FF5A84-57F4-42F8-9768-2794FDFA41DB}"/>
              </a:ext>
            </a:extLst>
          </p:cNvPr>
          <p:cNvSpPr>
            <a:spLocks noGrp="1"/>
          </p:cNvSpPr>
          <p:nvPr>
            <p:ph type="dt" sz="half" idx="10"/>
          </p:nvPr>
        </p:nvSpPr>
        <p:spPr/>
        <p:txBody>
          <a:bodyPr/>
          <a:lstStyle/>
          <a:p>
            <a:fld id="{87C7EC4C-9217-4528-9A1E-77E940C72D8F}" type="datetime1">
              <a:rPr lang="vi-VN" smtClean="0"/>
              <a:t>02/11/2021</a:t>
            </a:fld>
            <a:endParaRPr lang="vi-VN"/>
          </a:p>
        </p:txBody>
      </p:sp>
      <p:sp>
        <p:nvSpPr>
          <p:cNvPr id="9" name="Footer Placeholder 8">
            <a:extLst>
              <a:ext uri="{FF2B5EF4-FFF2-40B4-BE49-F238E27FC236}">
                <a16:creationId xmlns:a16="http://schemas.microsoft.com/office/drawing/2014/main" id="{FECFE6BA-FE47-4A1F-83C1-7DC91306A7AC}"/>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39657E17-16E1-43CA-B053-AC17EAC84AF2}"/>
              </a:ext>
            </a:extLst>
          </p:cNvPr>
          <p:cNvSpPr>
            <a:spLocks noGrp="1"/>
          </p:cNvSpPr>
          <p:nvPr>
            <p:ph type="sldNum" sz="quarter" idx="12"/>
          </p:nvPr>
        </p:nvSpPr>
        <p:spPr/>
        <p:txBody>
          <a:bodyPr/>
          <a:lstStyle/>
          <a:p>
            <a:fld id="{3E853FF8-857B-4997-9487-7696121B26C4}" type="slidenum">
              <a:rPr lang="vi-VN" smtClean="0"/>
              <a:t>13</a:t>
            </a:fld>
            <a:endParaRPr lang="vi-VN"/>
          </a:p>
        </p:txBody>
      </p:sp>
    </p:spTree>
    <p:extLst>
      <p:ext uri="{BB962C8B-B14F-4D97-AF65-F5344CB8AC3E}">
        <p14:creationId xmlns:p14="http://schemas.microsoft.com/office/powerpoint/2010/main" val="2539151360"/>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8152414-7F79-465F-B861-77972F424A60}"/>
                  </a:ext>
                </a:extLst>
              </p:cNvPr>
              <p:cNvSpPr/>
              <p:nvPr/>
            </p:nvSpPr>
            <p:spPr>
              <a:xfrm>
                <a:off x="127000" y="63500"/>
                <a:ext cx="11938000" cy="2172646"/>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130: Một vật thực hiện đồng thời hai dao động điều hòa cùng phương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Biên độ và pha ban đầu của dao động tổng hợp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8152414-7F79-465F-B861-77972F424A60}"/>
                  </a:ext>
                </a:extLst>
              </p:cNvPr>
              <p:cNvSpPr>
                <a:spLocks noRot="1" noChangeAspect="1" noMove="1" noResize="1" noEditPoints="1" noAdjustHandles="1" noChangeArrowheads="1" noChangeShapeType="1" noTextEdit="1"/>
              </p:cNvSpPr>
              <p:nvPr/>
            </p:nvSpPr>
            <p:spPr>
              <a:xfrm>
                <a:off x="127000" y="63500"/>
                <a:ext cx="11938000" cy="2172646"/>
              </a:xfrm>
              <a:prstGeom prst="rect">
                <a:avLst/>
              </a:prstGeom>
              <a:blipFill>
                <a:blip r:embed="rId2"/>
                <a:stretch>
                  <a:fillRect l="-865" t="-1323"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731FB5-0B29-4BE2-BCF4-EC273DD76E7D}"/>
                  </a:ext>
                </a:extLst>
              </p:cNvPr>
              <p:cNvSpPr/>
              <p:nvPr/>
            </p:nvSpPr>
            <p:spPr>
              <a:xfrm>
                <a:off x="1016000" y="2236146"/>
                <a:ext cx="304442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cm;</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E731FB5-0B29-4BE2-BCF4-EC273DD76E7D}"/>
                  </a:ext>
                </a:extLst>
              </p:cNvPr>
              <p:cNvSpPr>
                <a:spLocks noRot="1" noChangeAspect="1" noMove="1" noResize="1" noEditPoints="1" noAdjustHandles="1" noChangeArrowheads="1" noChangeShapeType="1" noTextEdit="1"/>
              </p:cNvSpPr>
              <p:nvPr/>
            </p:nvSpPr>
            <p:spPr>
              <a:xfrm>
                <a:off x="1016000" y="2236146"/>
                <a:ext cx="3044423" cy="664862"/>
              </a:xfrm>
              <a:prstGeom prst="rect">
                <a:avLst/>
              </a:prstGeom>
              <a:blipFill>
                <a:blip r:embed="rId3"/>
                <a:stretch>
                  <a:fillRect l="-420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1C2FBF4-DDD0-4638-85C2-006C5801EEC2}"/>
                  </a:ext>
                </a:extLst>
              </p:cNvPr>
              <p:cNvSpPr/>
              <p:nvPr/>
            </p:nvSpPr>
            <p:spPr>
              <a:xfrm>
                <a:off x="6477000" y="2236146"/>
                <a:ext cx="304442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cm;</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𝟔</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E1C2FBF4-DDD0-4638-85C2-006C5801EEC2}"/>
                  </a:ext>
                </a:extLst>
              </p:cNvPr>
              <p:cNvSpPr>
                <a:spLocks noRot="1" noChangeAspect="1" noMove="1" noResize="1" noEditPoints="1" noAdjustHandles="1" noChangeArrowheads="1" noChangeShapeType="1" noTextEdit="1"/>
              </p:cNvSpPr>
              <p:nvPr/>
            </p:nvSpPr>
            <p:spPr>
              <a:xfrm>
                <a:off x="6477000" y="2236146"/>
                <a:ext cx="3044423" cy="664862"/>
              </a:xfrm>
              <a:prstGeom prst="rect">
                <a:avLst/>
              </a:prstGeom>
              <a:blipFill>
                <a:blip r:embed="rId4"/>
                <a:stretch>
                  <a:fillRect l="-420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4CE581F-E9A9-43C3-B13C-F8F1A74F5578}"/>
                  </a:ext>
                </a:extLst>
              </p:cNvPr>
              <p:cNvSpPr/>
              <p:nvPr/>
            </p:nvSpPr>
            <p:spPr>
              <a:xfrm>
                <a:off x="1016000" y="2998146"/>
                <a:ext cx="304442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cm;</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𝟔</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4CE581F-E9A9-43C3-B13C-F8F1A74F5578}"/>
                  </a:ext>
                </a:extLst>
              </p:cNvPr>
              <p:cNvSpPr>
                <a:spLocks noRot="1" noChangeAspect="1" noMove="1" noResize="1" noEditPoints="1" noAdjustHandles="1" noChangeArrowheads="1" noChangeShapeType="1" noTextEdit="1"/>
              </p:cNvSpPr>
              <p:nvPr/>
            </p:nvSpPr>
            <p:spPr>
              <a:xfrm>
                <a:off x="1016000" y="2998146"/>
                <a:ext cx="3044423" cy="664862"/>
              </a:xfrm>
              <a:prstGeom prst="rect">
                <a:avLst/>
              </a:prstGeom>
              <a:blipFill>
                <a:blip r:embed="rId5"/>
                <a:stretch>
                  <a:fillRect l="-4208" t="-5505" b="-82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55D53272-6EF5-4610-93ED-CDDB13382710}"/>
              </a:ext>
            </a:extLst>
          </p:cNvPr>
          <p:cNvSpPr/>
          <p:nvPr/>
        </p:nvSpPr>
        <p:spPr>
          <a:xfrm>
            <a:off x="6477000" y="2998146"/>
            <a:ext cx="14654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2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5D25A4C-2F7F-40B9-B79C-31DE8FB97364}"/>
              </a:ext>
            </a:extLst>
          </p:cNvPr>
          <p:cNvSpPr/>
          <p:nvPr/>
        </p:nvSpPr>
        <p:spPr>
          <a:xfrm>
            <a:off x="952500" y="293464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9B574BB-A26A-493B-9ED6-1E54B6AEB711}"/>
              </a:ext>
            </a:extLst>
          </p:cNvPr>
          <p:cNvSpPr>
            <a:spLocks noGrp="1"/>
          </p:cNvSpPr>
          <p:nvPr>
            <p:ph type="dt" sz="half" idx="10"/>
          </p:nvPr>
        </p:nvSpPr>
        <p:spPr/>
        <p:txBody>
          <a:bodyPr/>
          <a:lstStyle/>
          <a:p>
            <a:fld id="{D1853D12-6C50-476D-874C-3317244B1C28}" type="datetime1">
              <a:rPr lang="vi-VN" smtClean="0"/>
              <a:t>02/11/2021</a:t>
            </a:fld>
            <a:endParaRPr lang="vi-VN"/>
          </a:p>
        </p:txBody>
      </p:sp>
      <p:sp>
        <p:nvSpPr>
          <p:cNvPr id="9" name="Footer Placeholder 8">
            <a:extLst>
              <a:ext uri="{FF2B5EF4-FFF2-40B4-BE49-F238E27FC236}">
                <a16:creationId xmlns:a16="http://schemas.microsoft.com/office/drawing/2014/main" id="{04E8AB44-025A-4A29-B932-ED3DB3247EE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4CFBC48E-FFE2-4091-8365-D34999E8FACA}"/>
              </a:ext>
            </a:extLst>
          </p:cNvPr>
          <p:cNvSpPr>
            <a:spLocks noGrp="1"/>
          </p:cNvSpPr>
          <p:nvPr>
            <p:ph type="sldNum" sz="quarter" idx="12"/>
          </p:nvPr>
        </p:nvSpPr>
        <p:spPr/>
        <p:txBody>
          <a:bodyPr/>
          <a:lstStyle/>
          <a:p>
            <a:fld id="{3E853FF8-857B-4997-9487-7696121B26C4}" type="slidenum">
              <a:rPr lang="vi-VN" smtClean="0"/>
              <a:t>130</a:t>
            </a:fld>
            <a:endParaRPr lang="vi-VN"/>
          </a:p>
        </p:txBody>
      </p:sp>
    </p:spTree>
    <p:extLst>
      <p:ext uri="{BB962C8B-B14F-4D97-AF65-F5344CB8AC3E}">
        <p14:creationId xmlns:p14="http://schemas.microsoft.com/office/powerpoint/2010/main" val="4187395334"/>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F1E5262-51AA-44B8-8BA1-615FC37AC242}"/>
                  </a:ext>
                </a:extLst>
              </p:cNvPr>
              <p:cNvSpPr/>
              <p:nvPr/>
            </p:nvSpPr>
            <p:spPr>
              <a:xfrm>
                <a:off x="127000" y="63500"/>
                <a:ext cx="11938000" cy="2172646"/>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131: Hai dao động điều hòa cùng phương, cùng tần số, cùng biên độ a và độ lệch pha giữa hai dao động là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của hai dao động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DF1E5262-51AA-44B8-8BA1-615FC37AC242}"/>
                  </a:ext>
                </a:extLst>
              </p:cNvPr>
              <p:cNvSpPr>
                <a:spLocks noRot="1" noChangeAspect="1" noMove="1" noResize="1" noEditPoints="1" noAdjustHandles="1" noChangeArrowheads="1" noChangeShapeType="1" noTextEdit="1"/>
              </p:cNvSpPr>
              <p:nvPr/>
            </p:nvSpPr>
            <p:spPr>
              <a:xfrm>
                <a:off x="127000" y="63500"/>
                <a:ext cx="11938000" cy="2172646"/>
              </a:xfrm>
              <a:prstGeom prst="rect">
                <a:avLst/>
              </a:prstGeom>
              <a:blipFill>
                <a:blip r:embed="rId2"/>
                <a:stretch>
                  <a:fillRect l="-865" t="-1323"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35EC314-D847-4740-9903-EB9D2C9AE287}"/>
                  </a:ext>
                </a:extLst>
              </p:cNvPr>
              <p:cNvSpPr/>
              <p:nvPr/>
            </p:nvSpPr>
            <p:spPr>
              <a:xfrm>
                <a:off x="762000" y="2236146"/>
                <a:ext cx="212109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35EC314-D847-4740-9903-EB9D2C9AE287}"/>
                  </a:ext>
                </a:extLst>
              </p:cNvPr>
              <p:cNvSpPr>
                <a:spLocks noRot="1" noChangeAspect="1" noMove="1" noResize="1" noEditPoints="1" noAdjustHandles="1" noChangeArrowheads="1" noChangeShapeType="1" noTextEdit="1"/>
              </p:cNvSpPr>
              <p:nvPr/>
            </p:nvSpPr>
            <p:spPr>
              <a:xfrm>
                <a:off x="762000" y="2236146"/>
                <a:ext cx="2121093" cy="565155"/>
              </a:xfrm>
              <a:prstGeom prst="rect">
                <a:avLst/>
              </a:prstGeom>
              <a:blipFill>
                <a:blip r:embed="rId3"/>
                <a:stretch>
                  <a:fillRect l="-5747" t="-5376"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C3CACEE-135C-45BA-8840-BAA66CEDE43F}"/>
                  </a:ext>
                </a:extLst>
              </p:cNvPr>
              <p:cNvSpPr/>
              <p:nvPr/>
            </p:nvSpPr>
            <p:spPr>
              <a:xfrm>
                <a:off x="3619500" y="2236146"/>
                <a:ext cx="212109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AC3CACEE-135C-45BA-8840-BAA66CEDE43F}"/>
                  </a:ext>
                </a:extLst>
              </p:cNvPr>
              <p:cNvSpPr>
                <a:spLocks noRot="1" noChangeAspect="1" noMove="1" noResize="1" noEditPoints="1" noAdjustHandles="1" noChangeArrowheads="1" noChangeShapeType="1" noTextEdit="1"/>
              </p:cNvSpPr>
              <p:nvPr/>
            </p:nvSpPr>
            <p:spPr>
              <a:xfrm>
                <a:off x="3619500" y="2236146"/>
                <a:ext cx="2121093" cy="563744"/>
              </a:xfrm>
              <a:prstGeom prst="rect">
                <a:avLst/>
              </a:prstGeom>
              <a:blipFill>
                <a:blip r:embed="rId4"/>
                <a:stretch>
                  <a:fillRect l="-6034" t="-5435" b="-293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201059E-D53E-44FA-B5C5-5B42B3C741EB}"/>
                  </a:ext>
                </a:extLst>
              </p:cNvPr>
              <p:cNvSpPr/>
              <p:nvPr/>
            </p:nvSpPr>
            <p:spPr>
              <a:xfrm>
                <a:off x="6477000" y="2236146"/>
                <a:ext cx="1197764"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𝒂</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3201059E-D53E-44FA-B5C5-5B42B3C741EB}"/>
                  </a:ext>
                </a:extLst>
              </p:cNvPr>
              <p:cNvSpPr>
                <a:spLocks noRot="1" noChangeAspect="1" noMove="1" noResize="1" noEditPoints="1" noAdjustHandles="1" noChangeArrowheads="1" noChangeShapeType="1" noTextEdit="1"/>
              </p:cNvSpPr>
              <p:nvPr/>
            </p:nvSpPr>
            <p:spPr>
              <a:xfrm>
                <a:off x="6477000" y="2236146"/>
                <a:ext cx="1197764" cy="664862"/>
              </a:xfrm>
              <a:prstGeom prst="rect">
                <a:avLst/>
              </a:prstGeom>
              <a:blipFill>
                <a:blip r:embed="rId5"/>
                <a:stretch>
                  <a:fillRect l="-10714" t="-4587" b="-91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570080D-0BAC-4BC1-A0A7-846507EB8BCE}"/>
                  </a:ext>
                </a:extLst>
              </p:cNvPr>
              <p:cNvSpPr/>
              <p:nvPr/>
            </p:nvSpPr>
            <p:spPr>
              <a:xfrm>
                <a:off x="9334500" y="2236146"/>
                <a:ext cx="1248099" cy="7832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𝒂</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E570080D-0BAC-4BC1-A0A7-846507EB8BCE}"/>
                  </a:ext>
                </a:extLst>
              </p:cNvPr>
              <p:cNvSpPr>
                <a:spLocks noRot="1" noChangeAspect="1" noMove="1" noResize="1" noEditPoints="1" noAdjustHandles="1" noChangeArrowheads="1" noChangeShapeType="1" noTextEdit="1"/>
              </p:cNvSpPr>
              <p:nvPr/>
            </p:nvSpPr>
            <p:spPr>
              <a:xfrm>
                <a:off x="9334500" y="2236146"/>
                <a:ext cx="1248099" cy="783291"/>
              </a:xfrm>
              <a:prstGeom prst="rect">
                <a:avLst/>
              </a:prstGeom>
              <a:blipFill>
                <a:blip r:embed="rId6"/>
                <a:stretch>
                  <a:fillRect l="-9756" r="-9268" b="-781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78A6EB90-A708-46A3-BB9F-6BE0FB0A1206}"/>
              </a:ext>
            </a:extLst>
          </p:cNvPr>
          <p:cNvSpPr/>
          <p:nvPr/>
        </p:nvSpPr>
        <p:spPr>
          <a:xfrm>
            <a:off x="3556000" y="217264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3EDC2888-F335-4384-B90D-8F96ECB0FAA4}"/>
              </a:ext>
            </a:extLst>
          </p:cNvPr>
          <p:cNvSpPr>
            <a:spLocks noGrp="1"/>
          </p:cNvSpPr>
          <p:nvPr>
            <p:ph type="dt" sz="half" idx="10"/>
          </p:nvPr>
        </p:nvSpPr>
        <p:spPr/>
        <p:txBody>
          <a:bodyPr/>
          <a:lstStyle/>
          <a:p>
            <a:fld id="{4757DCC1-24C5-4893-B0F1-75C8AD11E08F}" type="datetime1">
              <a:rPr lang="vi-VN" smtClean="0"/>
              <a:t>02/11/2021</a:t>
            </a:fld>
            <a:endParaRPr lang="vi-VN"/>
          </a:p>
        </p:txBody>
      </p:sp>
      <p:sp>
        <p:nvSpPr>
          <p:cNvPr id="9" name="Footer Placeholder 8">
            <a:extLst>
              <a:ext uri="{FF2B5EF4-FFF2-40B4-BE49-F238E27FC236}">
                <a16:creationId xmlns:a16="http://schemas.microsoft.com/office/drawing/2014/main" id="{F08E0787-F3AE-4E2E-9D81-1FBF338CB1A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6DD1D3C-954D-4181-8924-8645A653152E}"/>
              </a:ext>
            </a:extLst>
          </p:cNvPr>
          <p:cNvSpPr>
            <a:spLocks noGrp="1"/>
          </p:cNvSpPr>
          <p:nvPr>
            <p:ph type="sldNum" sz="quarter" idx="12"/>
          </p:nvPr>
        </p:nvSpPr>
        <p:spPr/>
        <p:txBody>
          <a:bodyPr/>
          <a:lstStyle/>
          <a:p>
            <a:fld id="{3E853FF8-857B-4997-9487-7696121B26C4}" type="slidenum">
              <a:rPr lang="vi-VN" smtClean="0"/>
              <a:t>131</a:t>
            </a:fld>
            <a:endParaRPr lang="vi-VN"/>
          </a:p>
        </p:txBody>
      </p:sp>
    </p:spTree>
    <p:extLst>
      <p:ext uri="{BB962C8B-B14F-4D97-AF65-F5344CB8AC3E}">
        <p14:creationId xmlns:p14="http://schemas.microsoft.com/office/powerpoint/2010/main" val="3403452064"/>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B611C72-150B-4642-AE17-C0C8D8CF322E}"/>
                  </a:ext>
                </a:extLst>
              </p:cNvPr>
              <p:cNvSpPr/>
              <p:nvPr/>
            </p:nvSpPr>
            <p:spPr>
              <a:xfrm>
                <a:off x="127000" y="63500"/>
                <a:ext cx="11938000" cy="2170338"/>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132: Một chất điểm tham gia đồng thời hai dao động cùng phương với các phương trình lần lượt là:</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(cm). Phương trình dao động tổng hợp của chất điểm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B611C72-150B-4642-AE17-C0C8D8CF322E}"/>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t="-1323"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A6DBA22-6E18-48DB-AE38-793A9689579E}"/>
                  </a:ext>
                </a:extLst>
              </p:cNvPr>
              <p:cNvSpPr/>
              <p:nvPr/>
            </p:nvSpPr>
            <p:spPr>
              <a:xfrm>
                <a:off x="508000" y="2233838"/>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t>
                </a:r>
                <a14:m>
                  <m:oMath xmlns:m="http://schemas.openxmlformats.org/officeDocument/2006/math">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𝒙</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den>
                    </m:f>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6A6DBA22-6E18-48DB-AE38-793A9689579E}"/>
                  </a:ext>
                </a:extLst>
              </p:cNvPr>
              <p:cNvSpPr>
                <a:spLocks noRot="1" noChangeAspect="1" noMove="1" noResize="1" noEditPoints="1" noAdjustHandles="1" noChangeArrowheads="1" noChangeShapeType="1" noTextEdit="1"/>
              </p:cNvSpPr>
              <p:nvPr/>
            </p:nvSpPr>
            <p:spPr>
              <a:xfrm>
                <a:off x="508000" y="2233838"/>
                <a:ext cx="4891083" cy="662810"/>
              </a:xfrm>
              <a:prstGeom prst="rect">
                <a:avLst/>
              </a:prstGeom>
              <a:blipFill>
                <a:blip r:embed="rId3"/>
                <a:stretch>
                  <a:fillRect l="-2491" t="-4587"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98016E1-2283-4F33-8C5D-053FEEE5D81B}"/>
                  </a:ext>
                </a:extLst>
              </p:cNvPr>
              <p:cNvSpPr/>
              <p:nvPr/>
            </p:nvSpPr>
            <p:spPr>
              <a:xfrm>
                <a:off x="508000" y="2896648"/>
                <a:ext cx="4564070" cy="10936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𝒙</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mc:Choice>
        <mc:Fallback xmlns="">
          <p:sp>
            <p:nvSpPr>
              <p:cNvPr id="4" name="Rectangle 3">
                <a:extLst>
                  <a:ext uri="{FF2B5EF4-FFF2-40B4-BE49-F238E27FC236}">
                    <a16:creationId xmlns:a16="http://schemas.microsoft.com/office/drawing/2014/main" id="{198016E1-2283-4F33-8C5D-053FEEE5D81B}"/>
                  </a:ext>
                </a:extLst>
              </p:cNvPr>
              <p:cNvSpPr>
                <a:spLocks noRot="1" noChangeAspect="1" noMove="1" noResize="1" noEditPoints="1" noAdjustHandles="1" noChangeArrowheads="1" noChangeShapeType="1" noTextEdit="1"/>
              </p:cNvSpPr>
              <p:nvPr/>
            </p:nvSpPr>
            <p:spPr>
              <a:xfrm>
                <a:off x="508000" y="2896648"/>
                <a:ext cx="4564070" cy="1093697"/>
              </a:xfrm>
              <a:prstGeom prst="rect">
                <a:avLst/>
              </a:prstGeom>
              <a:blipFill>
                <a:blip r:embed="rId4"/>
                <a:stretch>
                  <a:fillRect l="-2670" t="-2778" r="-18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2480288-DB78-4347-B130-2D541FDB6EC4}"/>
                  </a:ext>
                </a:extLst>
              </p:cNvPr>
              <p:cNvSpPr/>
              <p:nvPr/>
            </p:nvSpPr>
            <p:spPr>
              <a:xfrm>
                <a:off x="508000" y="4275615"/>
                <a:ext cx="5814412" cy="6659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14:m>
                  <m:oMath xmlns:m="http://schemas.openxmlformats.org/officeDocument/2006/math">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𝒙</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e>
                    </m:rad>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den>
                    </m:f>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32480288-DB78-4347-B130-2D541FDB6EC4}"/>
                  </a:ext>
                </a:extLst>
              </p:cNvPr>
              <p:cNvSpPr>
                <a:spLocks noRot="1" noChangeAspect="1" noMove="1" noResize="1" noEditPoints="1" noAdjustHandles="1" noChangeArrowheads="1" noChangeShapeType="1" noTextEdit="1"/>
              </p:cNvSpPr>
              <p:nvPr/>
            </p:nvSpPr>
            <p:spPr>
              <a:xfrm>
                <a:off x="508000" y="4275615"/>
                <a:ext cx="5814412" cy="665952"/>
              </a:xfrm>
              <a:prstGeom prst="rect">
                <a:avLst/>
              </a:prstGeom>
              <a:blipFill>
                <a:blip r:embed="rId5"/>
                <a:stretch>
                  <a:fillRect l="-2096" t="-3636" b="-81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207C56C-FBBB-4D25-BB62-6BFBE30D92F1}"/>
                  </a:ext>
                </a:extLst>
              </p:cNvPr>
              <p:cNvSpPr/>
              <p:nvPr/>
            </p:nvSpPr>
            <p:spPr>
              <a:xfrm>
                <a:off x="508000" y="4941567"/>
                <a:ext cx="4769447" cy="6659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14:m>
                  <m:oMath xmlns:m="http://schemas.openxmlformats.org/officeDocument/2006/math">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𝒙</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e>
                    </m:rad>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2207C56C-FBBB-4D25-BB62-6BFBE30D92F1}"/>
                  </a:ext>
                </a:extLst>
              </p:cNvPr>
              <p:cNvSpPr>
                <a:spLocks noRot="1" noChangeAspect="1" noMove="1" noResize="1" noEditPoints="1" noAdjustHandles="1" noChangeArrowheads="1" noChangeShapeType="1" noTextEdit="1"/>
              </p:cNvSpPr>
              <p:nvPr/>
            </p:nvSpPr>
            <p:spPr>
              <a:xfrm>
                <a:off x="508000" y="4941567"/>
                <a:ext cx="4769447" cy="665952"/>
              </a:xfrm>
              <a:prstGeom prst="rect">
                <a:avLst/>
              </a:prstGeom>
              <a:blipFill>
                <a:blip r:embed="rId6"/>
                <a:stretch>
                  <a:fillRect l="-2421" t="-4587" r="-1453"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39DF358-039E-4411-A368-8D51854BA32A}"/>
              </a:ext>
            </a:extLst>
          </p:cNvPr>
          <p:cNvSpPr/>
          <p:nvPr/>
        </p:nvSpPr>
        <p:spPr>
          <a:xfrm>
            <a:off x="444500" y="421211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28D71FD6-F7A7-451F-AA6F-E2F6896439BC}"/>
              </a:ext>
            </a:extLst>
          </p:cNvPr>
          <p:cNvSpPr>
            <a:spLocks noGrp="1"/>
          </p:cNvSpPr>
          <p:nvPr>
            <p:ph type="dt" sz="half" idx="10"/>
          </p:nvPr>
        </p:nvSpPr>
        <p:spPr/>
        <p:txBody>
          <a:bodyPr/>
          <a:lstStyle/>
          <a:p>
            <a:fld id="{F2A8FA29-FBBA-42F9-B45D-715ABC235587}" type="datetime1">
              <a:rPr lang="vi-VN" smtClean="0"/>
              <a:t>02/11/2021</a:t>
            </a:fld>
            <a:endParaRPr lang="vi-VN"/>
          </a:p>
        </p:txBody>
      </p:sp>
      <p:sp>
        <p:nvSpPr>
          <p:cNvPr id="9" name="Footer Placeholder 8">
            <a:extLst>
              <a:ext uri="{FF2B5EF4-FFF2-40B4-BE49-F238E27FC236}">
                <a16:creationId xmlns:a16="http://schemas.microsoft.com/office/drawing/2014/main" id="{7B0DA87F-6F5F-42F2-978D-0E7A9C53CD1A}"/>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B7FEA51-1B91-42E9-A7EE-36B553F7D32C}"/>
              </a:ext>
            </a:extLst>
          </p:cNvPr>
          <p:cNvSpPr>
            <a:spLocks noGrp="1"/>
          </p:cNvSpPr>
          <p:nvPr>
            <p:ph type="sldNum" sz="quarter" idx="12"/>
          </p:nvPr>
        </p:nvSpPr>
        <p:spPr/>
        <p:txBody>
          <a:bodyPr/>
          <a:lstStyle/>
          <a:p>
            <a:fld id="{3E853FF8-857B-4997-9487-7696121B26C4}" type="slidenum">
              <a:rPr lang="vi-VN" smtClean="0"/>
              <a:t>132</a:t>
            </a:fld>
            <a:endParaRPr lang="vi-VN"/>
          </a:p>
        </p:txBody>
      </p:sp>
    </p:spTree>
    <p:extLst>
      <p:ext uri="{BB962C8B-B14F-4D97-AF65-F5344CB8AC3E}">
        <p14:creationId xmlns:p14="http://schemas.microsoft.com/office/powerpoint/2010/main" val="1084602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171BD2E-247D-443C-95A7-912D2D0215C2}"/>
                  </a:ext>
                </a:extLst>
              </p:cNvPr>
              <p:cNvSpPr/>
              <p:nvPr/>
            </p:nvSpPr>
            <p:spPr>
              <a:xfrm>
                <a:off x="127000" y="63500"/>
                <a:ext cx="11938000" cy="2400144"/>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133: Cho hai dao động điều hoà cùng phương cùng tần số góc. Biên độ của hai dao động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cm và pha ban đầu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và pha ban đầu của dao động tổng hợp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171BD2E-247D-443C-95A7-912D2D0215C2}"/>
                  </a:ext>
                </a:extLst>
              </p:cNvPr>
              <p:cNvSpPr>
                <a:spLocks noRot="1" noChangeAspect="1" noMove="1" noResize="1" noEditPoints="1" noAdjustHandles="1" noChangeArrowheads="1" noChangeShapeType="1" noTextEdit="1"/>
              </p:cNvSpPr>
              <p:nvPr/>
            </p:nvSpPr>
            <p:spPr>
              <a:xfrm>
                <a:off x="127000" y="63500"/>
                <a:ext cx="11938000" cy="2400144"/>
              </a:xfrm>
              <a:prstGeom prst="rect">
                <a:avLst/>
              </a:prstGeom>
              <a:blipFill>
                <a:blip r:embed="rId2"/>
                <a:stretch>
                  <a:fillRect l="-865" t="-1202"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4674058-497C-4885-8A69-E32E34EB511E}"/>
                  </a:ext>
                </a:extLst>
              </p:cNvPr>
              <p:cNvSpPr/>
              <p:nvPr/>
            </p:nvSpPr>
            <p:spPr>
              <a:xfrm>
                <a:off x="1016000" y="2463644"/>
                <a:ext cx="489108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e>
                    </m:rad>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cm;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𝝋</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den>
                    </m:f>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rad.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4674058-497C-4885-8A69-E32E34EB511E}"/>
                  </a:ext>
                </a:extLst>
              </p:cNvPr>
              <p:cNvSpPr>
                <a:spLocks noRot="1" noChangeAspect="1" noMove="1" noResize="1" noEditPoints="1" noAdjustHandles="1" noChangeArrowheads="1" noChangeShapeType="1" noTextEdit="1"/>
              </p:cNvSpPr>
              <p:nvPr/>
            </p:nvSpPr>
            <p:spPr>
              <a:xfrm>
                <a:off x="1016000" y="2463644"/>
                <a:ext cx="4891083" cy="664862"/>
              </a:xfrm>
              <a:prstGeom prst="rect">
                <a:avLst/>
              </a:prstGeom>
              <a:blipFill>
                <a:blip r:embed="rId3"/>
                <a:stretch>
                  <a:fillRect l="-2618" t="-4587"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C2E365-6CEF-47A9-B755-655433FA4C9F}"/>
                  </a:ext>
                </a:extLst>
              </p:cNvPr>
              <p:cNvSpPr/>
              <p:nvPr/>
            </p:nvSpPr>
            <p:spPr>
              <a:xfrm>
                <a:off x="6477000" y="2463644"/>
                <a:ext cx="4021614" cy="10936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ctrlPr>
                      </m:radPr>
                      <m:deg/>
                      <m:e>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ctrlPr>
                      </m:fPr>
                      <m:num>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mc:Choice>
        <mc:Fallback xmlns="">
          <p:sp>
            <p:nvSpPr>
              <p:cNvPr id="4" name="Rectangle 3">
                <a:extLst>
                  <a:ext uri="{FF2B5EF4-FFF2-40B4-BE49-F238E27FC236}">
                    <a16:creationId xmlns:a16="http://schemas.microsoft.com/office/drawing/2014/main" id="{D7C2E365-6CEF-47A9-B755-655433FA4C9F}"/>
                  </a:ext>
                </a:extLst>
              </p:cNvPr>
              <p:cNvSpPr>
                <a:spLocks noRot="1" noChangeAspect="1" noMove="1" noResize="1" noEditPoints="1" noAdjustHandles="1" noChangeArrowheads="1" noChangeShapeType="1" noTextEdit="1"/>
              </p:cNvSpPr>
              <p:nvPr/>
            </p:nvSpPr>
            <p:spPr>
              <a:xfrm>
                <a:off x="6477000" y="2463644"/>
                <a:ext cx="4021614" cy="1093697"/>
              </a:xfrm>
              <a:prstGeom prst="rect">
                <a:avLst/>
              </a:prstGeom>
              <a:blipFill>
                <a:blip r:embed="rId4"/>
                <a:stretch>
                  <a:fillRect l="-3187" t="-2778" r="-212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64A5084-71DB-4A03-8C90-814B4A91477A}"/>
                  </a:ext>
                </a:extLst>
              </p:cNvPr>
              <p:cNvSpPr/>
              <p:nvPr/>
            </p:nvSpPr>
            <p:spPr>
              <a:xfrm>
                <a:off x="1016000" y="3225644"/>
                <a:ext cx="489108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 = 3 cm;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𝝋</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den>
                    </m:f>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rad.</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964A5084-71DB-4A03-8C90-814B4A91477A}"/>
                  </a:ext>
                </a:extLst>
              </p:cNvPr>
              <p:cNvSpPr>
                <a:spLocks noRot="1" noChangeAspect="1" noMove="1" noResize="1" noEditPoints="1" noAdjustHandles="1" noChangeArrowheads="1" noChangeShapeType="1" noTextEdit="1"/>
              </p:cNvSpPr>
              <p:nvPr/>
            </p:nvSpPr>
            <p:spPr>
              <a:xfrm>
                <a:off x="1016000" y="3225644"/>
                <a:ext cx="4891083" cy="664862"/>
              </a:xfrm>
              <a:prstGeom prst="rect">
                <a:avLst/>
              </a:prstGeom>
              <a:blipFill>
                <a:blip r:embed="rId5"/>
                <a:stretch>
                  <a:fillRect l="-2618" t="-4587"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9D1CABC-2C22-4FF4-9740-3B4C933E1133}"/>
                  </a:ext>
                </a:extLst>
              </p:cNvPr>
              <p:cNvSpPr/>
              <p:nvPr/>
            </p:nvSpPr>
            <p:spPr>
              <a:xfrm>
                <a:off x="6477000" y="3225644"/>
                <a:ext cx="4035848"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 = 3 cm;.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𝝋</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𝟔</m:t>
                        </m:r>
                      </m:den>
                    </m:f>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rad.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49D1CABC-2C22-4FF4-9740-3B4C933E1133}"/>
                  </a:ext>
                </a:extLst>
              </p:cNvPr>
              <p:cNvSpPr>
                <a:spLocks noRot="1" noChangeAspect="1" noMove="1" noResize="1" noEditPoints="1" noAdjustHandles="1" noChangeArrowheads="1" noChangeShapeType="1" noTextEdit="1"/>
              </p:cNvSpPr>
              <p:nvPr/>
            </p:nvSpPr>
            <p:spPr>
              <a:xfrm>
                <a:off x="6477000" y="3225644"/>
                <a:ext cx="4035848" cy="664862"/>
              </a:xfrm>
              <a:prstGeom prst="rect">
                <a:avLst/>
              </a:prstGeom>
              <a:blipFill>
                <a:blip r:embed="rId6"/>
                <a:stretch>
                  <a:fillRect l="-3172" t="-4587" r="-1964"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B129424-52AA-4FA5-95EB-D1CC2FA8972C}"/>
              </a:ext>
            </a:extLst>
          </p:cNvPr>
          <p:cNvSpPr/>
          <p:nvPr/>
        </p:nvSpPr>
        <p:spPr>
          <a:xfrm>
            <a:off x="6413500" y="240014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06FE273-4B2C-4F8F-898A-BB5B1D99F9A1}"/>
              </a:ext>
            </a:extLst>
          </p:cNvPr>
          <p:cNvSpPr>
            <a:spLocks noGrp="1"/>
          </p:cNvSpPr>
          <p:nvPr>
            <p:ph type="dt" sz="half" idx="10"/>
          </p:nvPr>
        </p:nvSpPr>
        <p:spPr/>
        <p:txBody>
          <a:bodyPr/>
          <a:lstStyle/>
          <a:p>
            <a:fld id="{7EEECA43-F4D3-4C77-A737-25BA9E5B4035}" type="datetime1">
              <a:rPr lang="vi-VN" smtClean="0"/>
              <a:t>02/11/2021</a:t>
            </a:fld>
            <a:endParaRPr lang="vi-VN"/>
          </a:p>
        </p:txBody>
      </p:sp>
      <p:sp>
        <p:nvSpPr>
          <p:cNvPr id="9" name="Footer Placeholder 8">
            <a:extLst>
              <a:ext uri="{FF2B5EF4-FFF2-40B4-BE49-F238E27FC236}">
                <a16:creationId xmlns:a16="http://schemas.microsoft.com/office/drawing/2014/main" id="{4C7615CD-142E-41D1-A000-6246DD03CAD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7A20708-E3F5-4FE5-95D2-A71ACD3F7E52}"/>
              </a:ext>
            </a:extLst>
          </p:cNvPr>
          <p:cNvSpPr>
            <a:spLocks noGrp="1"/>
          </p:cNvSpPr>
          <p:nvPr>
            <p:ph type="sldNum" sz="quarter" idx="12"/>
          </p:nvPr>
        </p:nvSpPr>
        <p:spPr/>
        <p:txBody>
          <a:bodyPr/>
          <a:lstStyle/>
          <a:p>
            <a:fld id="{3E853FF8-857B-4997-9487-7696121B26C4}" type="slidenum">
              <a:rPr lang="vi-VN" smtClean="0"/>
              <a:t>133</a:t>
            </a:fld>
            <a:endParaRPr lang="vi-VN"/>
          </a:p>
        </p:txBody>
      </p:sp>
    </p:spTree>
    <p:extLst>
      <p:ext uri="{BB962C8B-B14F-4D97-AF65-F5344CB8AC3E}">
        <p14:creationId xmlns:p14="http://schemas.microsoft.com/office/powerpoint/2010/main" val="308388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1855DF2-7CB7-46FE-AFDE-89944C367E02}"/>
                  </a:ext>
                </a:extLst>
              </p:cNvPr>
              <p:cNvSpPr/>
              <p:nvPr/>
            </p:nvSpPr>
            <p:spPr>
              <a:xfrm>
                <a:off x="127000" y="63500"/>
                <a:ext cx="11938000" cy="2893293"/>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134: Một chất điểm dao động điều hoà có phương trình dao động tổng hợp </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e>
                    </m:rad>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𝟏𝟐</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với các dao động thành phần cùng phương, cùng tần số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Biên độ và pha ban đầu của dao động thứ nhất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1855DF2-7CB7-46FE-AFDE-89944C367E02}"/>
                  </a:ext>
                </a:extLst>
              </p:cNvPr>
              <p:cNvSpPr>
                <a:spLocks noRot="1" noChangeAspect="1" noMove="1" noResize="1" noEditPoints="1" noAdjustHandles="1" noChangeArrowheads="1" noChangeShapeType="1" noTextEdit="1"/>
              </p:cNvSpPr>
              <p:nvPr/>
            </p:nvSpPr>
            <p:spPr>
              <a:xfrm>
                <a:off x="127000" y="63500"/>
                <a:ext cx="11938000" cy="2893293"/>
              </a:xfrm>
              <a:prstGeom prst="rect">
                <a:avLst/>
              </a:prstGeom>
              <a:blipFill>
                <a:blip r:embed="rId2"/>
                <a:stretch>
                  <a:fillRect l="-865" t="-1006"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3ED4698-F245-493A-9594-57FB6A1BA04E}"/>
                  </a:ext>
                </a:extLst>
              </p:cNvPr>
              <p:cNvSpPr/>
              <p:nvPr/>
            </p:nvSpPr>
            <p:spPr>
              <a:xfrm>
                <a:off x="1016000" y="2956793"/>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5 cm;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pl-P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𝟑</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33ED4698-F245-493A-9594-57FB6A1BA04E}"/>
                  </a:ext>
                </a:extLst>
              </p:cNvPr>
              <p:cNvSpPr>
                <a:spLocks noRot="1" noChangeAspect="1" noMove="1" noResize="1" noEditPoints="1" noAdjustHandles="1" noChangeArrowheads="1" noChangeShapeType="1" noTextEdit="1"/>
              </p:cNvSpPr>
              <p:nvPr/>
            </p:nvSpPr>
            <p:spPr>
              <a:xfrm>
                <a:off x="1016000" y="2956793"/>
                <a:ext cx="2121093" cy="714683"/>
              </a:xfrm>
              <a:prstGeom prst="rect">
                <a:avLst/>
              </a:prstGeom>
              <a:blipFill>
                <a:blip r:embed="rId3"/>
                <a:stretch>
                  <a:fillRect l="-6034"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25E6553-0FC4-4281-A812-D81A20AC760F}"/>
                  </a:ext>
                </a:extLst>
              </p:cNvPr>
              <p:cNvSpPr/>
              <p:nvPr/>
            </p:nvSpPr>
            <p:spPr>
              <a:xfrm>
                <a:off x="6477000" y="2956793"/>
                <a:ext cx="212109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10 cm;</a:t>
                </a:r>
                <a14:m>
                  <m:oMath xmlns:m="http://schemas.openxmlformats.org/officeDocument/2006/math">
                    <m:r>
                      <a:rPr kumimoji="0" lang="pl-P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225E6553-0FC4-4281-A812-D81A20AC760F}"/>
                  </a:ext>
                </a:extLst>
              </p:cNvPr>
              <p:cNvSpPr>
                <a:spLocks noRot="1" noChangeAspect="1" noMove="1" noResize="1" noEditPoints="1" noAdjustHandles="1" noChangeArrowheads="1" noChangeShapeType="1" noTextEdit="1"/>
              </p:cNvSpPr>
              <p:nvPr/>
            </p:nvSpPr>
            <p:spPr>
              <a:xfrm>
                <a:off x="6477000" y="2956793"/>
                <a:ext cx="2121093" cy="662810"/>
              </a:xfrm>
              <a:prstGeom prst="rect">
                <a:avLst/>
              </a:prstGeom>
              <a:blipFill>
                <a:blip r:embed="rId4"/>
                <a:stretch>
                  <a:fillRect l="-6052" t="-4587"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9624B97-D204-4A37-976D-90EB693574D3}"/>
                  </a:ext>
                </a:extLst>
              </p:cNvPr>
              <p:cNvSpPr/>
              <p:nvPr/>
            </p:nvSpPr>
            <p:spPr>
              <a:xfrm>
                <a:off x="1016000" y="3718793"/>
                <a:ext cx="304442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r>
                          <a:rPr kumimoji="0" lang="pl-P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e>
                    </m:rad>
                    <m:r>
                      <a:rPr kumimoji="0" lang="pl-P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cm;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𝟒</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39624B97-D204-4A37-976D-90EB693574D3}"/>
                  </a:ext>
                </a:extLst>
              </p:cNvPr>
              <p:cNvSpPr>
                <a:spLocks noRot="1" noChangeAspect="1" noMove="1" noResize="1" noEditPoints="1" noAdjustHandles="1" noChangeArrowheads="1" noChangeShapeType="1" noTextEdit="1"/>
              </p:cNvSpPr>
              <p:nvPr/>
            </p:nvSpPr>
            <p:spPr>
              <a:xfrm>
                <a:off x="1016000" y="3718793"/>
                <a:ext cx="3044423" cy="662810"/>
              </a:xfrm>
              <a:prstGeom prst="rect">
                <a:avLst/>
              </a:prstGeom>
              <a:blipFill>
                <a:blip r:embed="rId5"/>
                <a:stretch>
                  <a:fillRect l="-4208" t="-3670" b="-9174"/>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ABA5BC8B-F8A1-4A7B-8801-CB6189D64A1F}"/>
              </a:ext>
            </a:extLst>
          </p:cNvPr>
          <p:cNvSpPr/>
          <p:nvPr/>
        </p:nvSpPr>
        <p:spPr>
          <a:xfrm>
            <a:off x="6477000" y="3718793"/>
            <a:ext cx="14654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5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A0E2285-5EDF-432C-872B-A6643196B90E}"/>
              </a:ext>
            </a:extLst>
          </p:cNvPr>
          <p:cNvSpPr/>
          <p:nvPr/>
        </p:nvSpPr>
        <p:spPr>
          <a:xfrm>
            <a:off x="952500" y="28932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00AEC808-9C8A-4555-8EA8-70E6FC665406}"/>
              </a:ext>
            </a:extLst>
          </p:cNvPr>
          <p:cNvSpPr>
            <a:spLocks noGrp="1"/>
          </p:cNvSpPr>
          <p:nvPr>
            <p:ph type="dt" sz="half" idx="10"/>
          </p:nvPr>
        </p:nvSpPr>
        <p:spPr/>
        <p:txBody>
          <a:bodyPr/>
          <a:lstStyle/>
          <a:p>
            <a:fld id="{9AD22DEE-26A7-48EC-A920-D71993D2BCA2}" type="datetime1">
              <a:rPr lang="vi-VN" smtClean="0"/>
              <a:t>02/11/2021</a:t>
            </a:fld>
            <a:endParaRPr lang="vi-VN"/>
          </a:p>
        </p:txBody>
      </p:sp>
      <p:sp>
        <p:nvSpPr>
          <p:cNvPr id="9" name="Footer Placeholder 8">
            <a:extLst>
              <a:ext uri="{FF2B5EF4-FFF2-40B4-BE49-F238E27FC236}">
                <a16:creationId xmlns:a16="http://schemas.microsoft.com/office/drawing/2014/main" id="{5119608F-FB13-4F7C-9488-3EFEF5004B6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110454A-F533-4F4D-A72D-ED52B54C6667}"/>
              </a:ext>
            </a:extLst>
          </p:cNvPr>
          <p:cNvSpPr>
            <a:spLocks noGrp="1"/>
          </p:cNvSpPr>
          <p:nvPr>
            <p:ph type="sldNum" sz="quarter" idx="12"/>
          </p:nvPr>
        </p:nvSpPr>
        <p:spPr/>
        <p:txBody>
          <a:bodyPr/>
          <a:lstStyle/>
          <a:p>
            <a:fld id="{3E853FF8-857B-4997-9487-7696121B26C4}" type="slidenum">
              <a:rPr lang="vi-VN" smtClean="0"/>
              <a:t>134</a:t>
            </a:fld>
            <a:endParaRPr lang="vi-VN"/>
          </a:p>
        </p:txBody>
      </p:sp>
    </p:spTree>
    <p:extLst>
      <p:ext uri="{BB962C8B-B14F-4D97-AF65-F5344CB8AC3E}">
        <p14:creationId xmlns:p14="http://schemas.microsoft.com/office/powerpoint/2010/main" val="1561746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EF83CE-EE4F-4445-9312-B16DCA32D938}"/>
              </a:ext>
            </a:extLst>
          </p:cNvPr>
          <p:cNvSpPr/>
          <p:nvPr/>
        </p:nvSpPr>
        <p:spPr>
          <a:xfrm>
            <a:off x="127000" y="63500"/>
            <a:ext cx="11938000" cy="200978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135: Một người xách một xô nước đi trên đường, mỗi bước đi dài 40 cm thì nước trong xô sóng sánh mạnh nhất. Chu kỳ dao động riêng của nước trong xô là 0,25 s.Vận tốc của người đó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F0F71D5-C032-4758-8A89-71C45D593768}"/>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1,6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3B73452-4CD7-4C31-9B06-22C49A9349C3}"/>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4,2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5327319-42ED-450D-B979-C4AC37F54DF2}"/>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4,8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75E322C4-97D1-4B41-AF67-45B6FA1B9CE3}"/>
              </a:ext>
            </a:extLst>
          </p:cNvPr>
          <p:cNvSpPr/>
          <p:nvPr/>
        </p:nvSpPr>
        <p:spPr>
          <a:xfrm>
            <a:off x="9334500" y="2073281"/>
            <a:ext cx="20120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5,76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ABEC8A15-AA19-4522-A70A-D7AE8528D376}"/>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1D8B9DA-6115-4E92-9451-75CC0CCAB046}"/>
              </a:ext>
            </a:extLst>
          </p:cNvPr>
          <p:cNvSpPr>
            <a:spLocks noGrp="1"/>
          </p:cNvSpPr>
          <p:nvPr>
            <p:ph type="dt" sz="half" idx="10"/>
          </p:nvPr>
        </p:nvSpPr>
        <p:spPr/>
        <p:txBody>
          <a:bodyPr/>
          <a:lstStyle/>
          <a:p>
            <a:fld id="{5658444D-32A7-4667-999C-5A42753B48AB}" type="datetime1">
              <a:rPr lang="vi-VN" smtClean="0"/>
              <a:t>02/11/2021</a:t>
            </a:fld>
            <a:endParaRPr lang="vi-VN"/>
          </a:p>
        </p:txBody>
      </p:sp>
      <p:sp>
        <p:nvSpPr>
          <p:cNvPr id="9" name="Footer Placeholder 8">
            <a:extLst>
              <a:ext uri="{FF2B5EF4-FFF2-40B4-BE49-F238E27FC236}">
                <a16:creationId xmlns:a16="http://schemas.microsoft.com/office/drawing/2014/main" id="{8D4FB1A7-5171-4302-8433-84B0DFE4BD8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AF60DCC-F7D4-4948-93F7-3A49B1D2FAD3}"/>
              </a:ext>
            </a:extLst>
          </p:cNvPr>
          <p:cNvSpPr>
            <a:spLocks noGrp="1"/>
          </p:cNvSpPr>
          <p:nvPr>
            <p:ph type="sldNum" sz="quarter" idx="12"/>
          </p:nvPr>
        </p:nvSpPr>
        <p:spPr/>
        <p:txBody>
          <a:bodyPr/>
          <a:lstStyle/>
          <a:p>
            <a:fld id="{3E853FF8-857B-4997-9487-7696121B26C4}" type="slidenum">
              <a:rPr lang="vi-VN" smtClean="0"/>
              <a:t>135</a:t>
            </a:fld>
            <a:endParaRPr lang="vi-VN"/>
          </a:p>
        </p:txBody>
      </p:sp>
    </p:spTree>
    <p:extLst>
      <p:ext uri="{BB962C8B-B14F-4D97-AF65-F5344CB8AC3E}">
        <p14:creationId xmlns:p14="http://schemas.microsoft.com/office/powerpoint/2010/main" val="4267830704"/>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051EC6-3C80-494A-A36C-7EACA306E037}"/>
              </a:ext>
            </a:extLst>
          </p:cNvPr>
          <p:cNvSpPr/>
          <p:nvPr/>
        </p:nvSpPr>
        <p:spPr>
          <a:xfrm>
            <a:off x="127000" y="63500"/>
            <a:ext cx="11938000" cy="250530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136:  Một vật nặng được gắn vào một lò xo có độ cứng 40N/m thực hiện dao động cưỡng bức. Sự phụ thuộc của biên độ dao động này vào tần số của lực cưỡng bức được biểu diễn như trên hình vẽ. Năng lượng toàn phần của hệ khi cộng hưởng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3191611-D1A5-42AF-B3D9-CDBD7D90BA51}"/>
              </a:ext>
            </a:extLst>
          </p:cNvPr>
          <p:cNvSpPr/>
          <p:nvPr/>
        </p:nvSpPr>
        <p:spPr>
          <a:xfrm>
            <a:off x="1016000" y="2568801"/>
            <a:ext cx="2031325"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10-2J.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4" name="Rectangle 3">
            <a:extLst>
              <a:ext uri="{FF2B5EF4-FFF2-40B4-BE49-F238E27FC236}">
                <a16:creationId xmlns:a16="http://schemas.microsoft.com/office/drawing/2014/main" id="{7A6CBDE8-FDCC-401A-B22D-B17C6DA63403}"/>
              </a:ext>
            </a:extLst>
          </p:cNvPr>
          <p:cNvSpPr/>
          <p:nvPr/>
        </p:nvSpPr>
        <p:spPr>
          <a:xfrm>
            <a:off x="6477000" y="2568801"/>
            <a:ext cx="2954655"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1,25.10-2J.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2C680E0F-DE47-46AB-A0C4-29CC214C6340}"/>
              </a:ext>
            </a:extLst>
          </p:cNvPr>
          <p:cNvSpPr/>
          <p:nvPr/>
        </p:nvSpPr>
        <p:spPr>
          <a:xfrm>
            <a:off x="1016000" y="3330801"/>
            <a:ext cx="2031325"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5.10-2J.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6" name="Rectangle 5">
            <a:extLst>
              <a:ext uri="{FF2B5EF4-FFF2-40B4-BE49-F238E27FC236}">
                <a16:creationId xmlns:a16="http://schemas.microsoft.com/office/drawing/2014/main" id="{2939B1AB-1B87-4D84-926F-9F22D10AC8B2}"/>
              </a:ext>
            </a:extLst>
          </p:cNvPr>
          <p:cNvSpPr/>
          <p:nvPr/>
        </p:nvSpPr>
        <p:spPr>
          <a:xfrm>
            <a:off x="6477000" y="3330801"/>
            <a:ext cx="17411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2.10-2J.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8565B9BA-4C9A-44D8-88D2-2B7D13827A00}"/>
              </a:ext>
            </a:extLst>
          </p:cNvPr>
          <p:cNvSpPr/>
          <p:nvPr/>
        </p:nvSpPr>
        <p:spPr>
          <a:xfrm>
            <a:off x="952500" y="3267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24CB29D3-7415-4210-81CF-1A5894A703C8}"/>
              </a:ext>
            </a:extLst>
          </p:cNvPr>
          <p:cNvSpPr>
            <a:spLocks noGrp="1"/>
          </p:cNvSpPr>
          <p:nvPr>
            <p:ph type="dt" sz="half" idx="10"/>
          </p:nvPr>
        </p:nvSpPr>
        <p:spPr/>
        <p:txBody>
          <a:bodyPr/>
          <a:lstStyle/>
          <a:p>
            <a:fld id="{079BBB7A-2944-43F2-A6C9-B84BEA556483}" type="datetime1">
              <a:rPr lang="vi-VN" smtClean="0"/>
              <a:t>02/11/2021</a:t>
            </a:fld>
            <a:endParaRPr lang="vi-VN"/>
          </a:p>
        </p:txBody>
      </p:sp>
      <p:sp>
        <p:nvSpPr>
          <p:cNvPr id="9" name="Footer Placeholder 8">
            <a:extLst>
              <a:ext uri="{FF2B5EF4-FFF2-40B4-BE49-F238E27FC236}">
                <a16:creationId xmlns:a16="http://schemas.microsoft.com/office/drawing/2014/main" id="{787F3799-C89B-4E9E-BFE2-0F07756DDE5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86ED1293-23CF-4D6F-9BAB-5D94768195EF}"/>
              </a:ext>
            </a:extLst>
          </p:cNvPr>
          <p:cNvSpPr>
            <a:spLocks noGrp="1"/>
          </p:cNvSpPr>
          <p:nvPr>
            <p:ph type="sldNum" sz="quarter" idx="12"/>
          </p:nvPr>
        </p:nvSpPr>
        <p:spPr/>
        <p:txBody>
          <a:bodyPr/>
          <a:lstStyle/>
          <a:p>
            <a:fld id="{3E853FF8-857B-4997-9487-7696121B26C4}" type="slidenum">
              <a:rPr lang="vi-VN" smtClean="0"/>
              <a:t>136</a:t>
            </a:fld>
            <a:endParaRPr lang="vi-VN"/>
          </a:p>
        </p:txBody>
      </p:sp>
    </p:spTree>
    <p:extLst>
      <p:ext uri="{BB962C8B-B14F-4D97-AF65-F5344CB8AC3E}">
        <p14:creationId xmlns:p14="http://schemas.microsoft.com/office/powerpoint/2010/main" val="196626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B357BB6-D9E9-4491-A23E-4227E3A1B5C6}"/>
                  </a:ext>
                </a:extLst>
              </p:cNvPr>
              <p:cNvSpPr/>
              <p:nvPr/>
            </p:nvSpPr>
            <p:spPr>
              <a:xfrm>
                <a:off x="127000" y="63500"/>
                <a:ext cx="11938000" cy="2170338"/>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137: </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Một vật nhỏ có chuyển động là tổng hợp của hai dao động điều hòa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cùng phương.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Hai dao động này có phương trình là x1 = 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1cos(</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oMath>
                </a14:m>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và x2 = 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2cos(</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oMath>
                </a14:m>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Gọi</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E là cơ năng của vật. Khối lượng của vật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B357BB6-D9E9-4491-A23E-4227E3A1B5C6}"/>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t="-1323"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80F2320-2429-4599-9B88-C803C001FDE9}"/>
                  </a:ext>
                </a:extLst>
              </p:cNvPr>
              <p:cNvSpPr/>
              <p:nvPr/>
            </p:nvSpPr>
            <p:spPr>
              <a:xfrm>
                <a:off x="1016000" y="2233838"/>
                <a:ext cx="3044423"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e>
                        </m:rad>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480F2320-2429-4599-9B88-C803C001FDE9}"/>
                  </a:ext>
                </a:extLst>
              </p:cNvPr>
              <p:cNvSpPr>
                <a:spLocks noRot="1" noChangeAspect="1" noMove="1" noResize="1" noEditPoints="1" noAdjustHandles="1" noChangeArrowheads="1" noChangeShapeType="1" noTextEdit="1"/>
              </p:cNvSpPr>
              <p:nvPr/>
            </p:nvSpPr>
            <p:spPr>
              <a:xfrm>
                <a:off x="1016000" y="2233838"/>
                <a:ext cx="3044423" cy="1064074"/>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95AA0C9-452A-4657-A881-48D1FCB3699C}"/>
                  </a:ext>
                </a:extLst>
              </p:cNvPr>
              <p:cNvSpPr/>
              <p:nvPr/>
            </p:nvSpPr>
            <p:spPr>
              <a:xfrm>
                <a:off x="6477000" y="2233838"/>
                <a:ext cx="3044423" cy="106612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595AA0C9-452A-4657-A881-48D1FCB3699C}"/>
                  </a:ext>
                </a:extLst>
              </p:cNvPr>
              <p:cNvSpPr>
                <a:spLocks noRot="1" noChangeAspect="1" noMove="1" noResize="1" noEditPoints="1" noAdjustHandles="1" noChangeArrowheads="1" noChangeShapeType="1" noTextEdit="1"/>
              </p:cNvSpPr>
              <p:nvPr/>
            </p:nvSpPr>
            <p:spPr>
              <a:xfrm>
                <a:off x="6477000" y="2233838"/>
                <a:ext cx="3044423" cy="1066126"/>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9A78F46-5FAB-4799-8439-895478BCE240}"/>
                  </a:ext>
                </a:extLst>
              </p:cNvPr>
              <p:cNvSpPr/>
              <p:nvPr/>
            </p:nvSpPr>
            <p:spPr>
              <a:xfrm>
                <a:off x="1016000" y="2995838"/>
                <a:ext cx="3044423" cy="7913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39A78F46-5FAB-4799-8439-895478BCE240}"/>
                  </a:ext>
                </a:extLst>
              </p:cNvPr>
              <p:cNvSpPr>
                <a:spLocks noRot="1" noChangeAspect="1" noMove="1" noResize="1" noEditPoints="1" noAdjustHandles="1" noChangeArrowheads="1" noChangeShapeType="1" noTextEdit="1"/>
              </p:cNvSpPr>
              <p:nvPr/>
            </p:nvSpPr>
            <p:spPr>
              <a:xfrm>
                <a:off x="1016000" y="2995838"/>
                <a:ext cx="3044423" cy="791370"/>
              </a:xfrm>
              <a:prstGeom prst="rect">
                <a:avLst/>
              </a:prstGeom>
              <a:blipFill>
                <a:blip r:embed="rId5"/>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1DB9288-6586-4267-990A-781004C0C868}"/>
                  </a:ext>
                </a:extLst>
              </p:cNvPr>
              <p:cNvSpPr/>
              <p:nvPr/>
            </p:nvSpPr>
            <p:spPr>
              <a:xfrm>
                <a:off x="6477000" y="2995838"/>
                <a:ext cx="2252989" cy="7934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41DB9288-6586-4267-990A-781004C0C868}"/>
                  </a:ext>
                </a:extLst>
              </p:cNvPr>
              <p:cNvSpPr>
                <a:spLocks noRot="1" noChangeAspect="1" noMove="1" noResize="1" noEditPoints="1" noAdjustHandles="1" noChangeArrowheads="1" noChangeShapeType="1" noTextEdit="1"/>
              </p:cNvSpPr>
              <p:nvPr/>
            </p:nvSpPr>
            <p:spPr>
              <a:xfrm>
                <a:off x="6477000" y="2995838"/>
                <a:ext cx="2252989" cy="793422"/>
              </a:xfrm>
              <a:prstGeom prst="rect">
                <a:avLst/>
              </a:prstGeom>
              <a:blipFill>
                <a:blip r:embed="rId6"/>
                <a:stretch>
                  <a:fillRect l="-5691" r="-487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D1875E9-E397-4D4A-9277-F9BC341B7BDB}"/>
              </a:ext>
            </a:extLst>
          </p:cNvPr>
          <p:cNvSpPr/>
          <p:nvPr/>
        </p:nvSpPr>
        <p:spPr>
          <a:xfrm>
            <a:off x="6413500" y="2932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716390B5-4AE0-447A-9C12-0F1E68358805}"/>
              </a:ext>
            </a:extLst>
          </p:cNvPr>
          <p:cNvSpPr>
            <a:spLocks noGrp="1"/>
          </p:cNvSpPr>
          <p:nvPr>
            <p:ph type="dt" sz="half" idx="10"/>
          </p:nvPr>
        </p:nvSpPr>
        <p:spPr/>
        <p:txBody>
          <a:bodyPr/>
          <a:lstStyle/>
          <a:p>
            <a:fld id="{3DB51190-87AF-4351-954B-E6BE8F1A0A2E}" type="datetime1">
              <a:rPr lang="vi-VN" smtClean="0"/>
              <a:t>02/11/2021</a:t>
            </a:fld>
            <a:endParaRPr lang="vi-VN"/>
          </a:p>
        </p:txBody>
      </p:sp>
      <p:sp>
        <p:nvSpPr>
          <p:cNvPr id="9" name="Footer Placeholder 8">
            <a:extLst>
              <a:ext uri="{FF2B5EF4-FFF2-40B4-BE49-F238E27FC236}">
                <a16:creationId xmlns:a16="http://schemas.microsoft.com/office/drawing/2014/main" id="{D319DC5B-779C-4FEA-A9DF-C7D78F0C9E95}"/>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48AA0D8-E855-4386-A9DD-C3149D322F51}"/>
              </a:ext>
            </a:extLst>
          </p:cNvPr>
          <p:cNvSpPr>
            <a:spLocks noGrp="1"/>
          </p:cNvSpPr>
          <p:nvPr>
            <p:ph type="sldNum" sz="quarter" idx="12"/>
          </p:nvPr>
        </p:nvSpPr>
        <p:spPr/>
        <p:txBody>
          <a:bodyPr/>
          <a:lstStyle/>
          <a:p>
            <a:fld id="{3E853FF8-857B-4997-9487-7696121B26C4}" type="slidenum">
              <a:rPr lang="vi-VN" smtClean="0"/>
              <a:t>137</a:t>
            </a:fld>
            <a:endParaRPr lang="vi-VN"/>
          </a:p>
        </p:txBody>
      </p:sp>
    </p:spTree>
    <p:extLst>
      <p:ext uri="{BB962C8B-B14F-4D97-AF65-F5344CB8AC3E}">
        <p14:creationId xmlns:p14="http://schemas.microsoft.com/office/powerpoint/2010/main" val="142975661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B066026-F672-4E07-8713-5EE79FEC9FDD}"/>
                  </a:ext>
                </a:extLst>
              </p:cNvPr>
              <p:cNvSpPr/>
              <p:nvPr/>
            </p:nvSpPr>
            <p:spPr>
              <a:xfrm>
                <a:off x="127000" y="63500"/>
                <a:ext cx="11938000" cy="200978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138: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Một vật nhỏ có chuyển động là tổng hợp của hai dao động điều hòa cùng phương</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Hai dao động này có phương trình là x1 = 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1cos(</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oMath>
                </a14:m>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và x2 = 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2cos(</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oMath>
                </a14:m>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Gọi</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E là cơ năng của vật. Khối lượng của vật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B066026-F672-4E07-8713-5EE79FEC9FDD}"/>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chemeClr val="accent2"/>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E93448E-5916-4175-8BA1-F0D63A0DDB17}"/>
                  </a:ext>
                </a:extLst>
              </p:cNvPr>
              <p:cNvSpPr/>
              <p:nvPr/>
            </p:nvSpPr>
            <p:spPr>
              <a:xfrm>
                <a:off x="1016000" y="2073281"/>
                <a:ext cx="3044423"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e>
                        </m:rad>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CE93448E-5916-4175-8BA1-F0D63A0DDB17}"/>
                  </a:ext>
                </a:extLst>
              </p:cNvPr>
              <p:cNvSpPr>
                <a:spLocks noRot="1" noChangeAspect="1" noMove="1" noResize="1" noEditPoints="1" noAdjustHandles="1" noChangeArrowheads="1" noChangeShapeType="1" noTextEdit="1"/>
              </p:cNvSpPr>
              <p:nvPr/>
            </p:nvSpPr>
            <p:spPr>
              <a:xfrm>
                <a:off x="1016000" y="2073281"/>
                <a:ext cx="3044423" cy="1064074"/>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23711C7-5B6A-4D02-9E76-EEB38917882B}"/>
                  </a:ext>
                </a:extLst>
              </p:cNvPr>
              <p:cNvSpPr/>
              <p:nvPr/>
            </p:nvSpPr>
            <p:spPr>
              <a:xfrm>
                <a:off x="6477000" y="2073281"/>
                <a:ext cx="3044423" cy="106612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C23711C7-5B6A-4D02-9E76-EEB38917882B}"/>
                  </a:ext>
                </a:extLst>
              </p:cNvPr>
              <p:cNvSpPr>
                <a:spLocks noRot="1" noChangeAspect="1" noMove="1" noResize="1" noEditPoints="1" noAdjustHandles="1" noChangeArrowheads="1" noChangeShapeType="1" noTextEdit="1"/>
              </p:cNvSpPr>
              <p:nvPr/>
            </p:nvSpPr>
            <p:spPr>
              <a:xfrm>
                <a:off x="6477000" y="2073281"/>
                <a:ext cx="3044423" cy="1066126"/>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DA43B44-296A-4F2F-8C04-CEE79AB07127}"/>
                  </a:ext>
                </a:extLst>
              </p:cNvPr>
              <p:cNvSpPr/>
              <p:nvPr/>
            </p:nvSpPr>
            <p:spPr>
              <a:xfrm>
                <a:off x="1016000" y="2835281"/>
                <a:ext cx="3044423" cy="7913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EDA43B44-296A-4F2F-8C04-CEE79AB07127}"/>
                  </a:ext>
                </a:extLst>
              </p:cNvPr>
              <p:cNvSpPr>
                <a:spLocks noRot="1" noChangeAspect="1" noMove="1" noResize="1" noEditPoints="1" noAdjustHandles="1" noChangeArrowheads="1" noChangeShapeType="1" noTextEdit="1"/>
              </p:cNvSpPr>
              <p:nvPr/>
            </p:nvSpPr>
            <p:spPr>
              <a:xfrm>
                <a:off x="1016000" y="2835281"/>
                <a:ext cx="3044423" cy="791370"/>
              </a:xfrm>
              <a:prstGeom prst="rect">
                <a:avLst/>
              </a:prstGeom>
              <a:blipFill>
                <a:blip r:embed="rId5"/>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E5387AC-DC3E-45AE-8E2C-32C3EDBE4B13}"/>
                  </a:ext>
                </a:extLst>
              </p:cNvPr>
              <p:cNvSpPr/>
              <p:nvPr/>
            </p:nvSpPr>
            <p:spPr>
              <a:xfrm>
                <a:off x="6477000" y="2835281"/>
                <a:ext cx="2394053" cy="8157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𝑬</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𝝎</m:t>
                            </m:r>
                          </m:e>
                          <m: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p>
                        </m:s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𝟏</m:t>
                            </m:r>
                          </m:sub>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bSupPr>
                          <m:e>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𝟐</m:t>
                            </m:r>
                          </m:sub>
                          <m:sup/>
                        </m:sSubSup>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4E5387AC-DC3E-45AE-8E2C-32C3EDBE4B13}"/>
                  </a:ext>
                </a:extLst>
              </p:cNvPr>
              <p:cNvSpPr>
                <a:spLocks noRot="1" noChangeAspect="1" noMove="1" noResize="1" noEditPoints="1" noAdjustHandles="1" noChangeArrowheads="1" noChangeShapeType="1" noTextEdit="1"/>
              </p:cNvSpPr>
              <p:nvPr/>
            </p:nvSpPr>
            <p:spPr>
              <a:xfrm>
                <a:off x="6477000" y="2835281"/>
                <a:ext cx="2394053" cy="815736"/>
              </a:xfrm>
              <a:prstGeom prst="rect">
                <a:avLst/>
              </a:prstGeom>
              <a:blipFill>
                <a:blip r:embed="rId6"/>
                <a:stretch>
                  <a:fillRect l="-5357" r="-45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5BD96C1-0271-43A3-A4F5-D2D6C62B3A50}"/>
              </a:ext>
            </a:extLst>
          </p:cNvPr>
          <p:cNvSpPr/>
          <p:nvPr/>
        </p:nvSpPr>
        <p:spPr>
          <a:xfrm>
            <a:off x="6413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F40083E-5D16-4CBF-8460-162ACF5B26F8}"/>
              </a:ext>
            </a:extLst>
          </p:cNvPr>
          <p:cNvSpPr>
            <a:spLocks noGrp="1"/>
          </p:cNvSpPr>
          <p:nvPr>
            <p:ph type="dt" sz="half" idx="10"/>
          </p:nvPr>
        </p:nvSpPr>
        <p:spPr/>
        <p:txBody>
          <a:bodyPr/>
          <a:lstStyle/>
          <a:p>
            <a:fld id="{A679A33F-EF9B-4FF1-855A-B54B7D154751}" type="datetime1">
              <a:rPr lang="vi-VN" smtClean="0"/>
              <a:t>02/11/2021</a:t>
            </a:fld>
            <a:endParaRPr lang="vi-VN"/>
          </a:p>
        </p:txBody>
      </p:sp>
      <p:sp>
        <p:nvSpPr>
          <p:cNvPr id="9" name="Footer Placeholder 8">
            <a:extLst>
              <a:ext uri="{FF2B5EF4-FFF2-40B4-BE49-F238E27FC236}">
                <a16:creationId xmlns:a16="http://schemas.microsoft.com/office/drawing/2014/main" id="{03DFA47E-8792-4886-9E6C-2E364C43390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BDB90CBE-48B4-459B-8A60-E04F0BDA14E9}"/>
              </a:ext>
            </a:extLst>
          </p:cNvPr>
          <p:cNvSpPr>
            <a:spLocks noGrp="1"/>
          </p:cNvSpPr>
          <p:nvPr>
            <p:ph type="sldNum" sz="quarter" idx="12"/>
          </p:nvPr>
        </p:nvSpPr>
        <p:spPr/>
        <p:txBody>
          <a:bodyPr/>
          <a:lstStyle/>
          <a:p>
            <a:fld id="{3E853FF8-857B-4997-9487-7696121B26C4}" type="slidenum">
              <a:rPr lang="vi-VN" smtClean="0"/>
              <a:t>138</a:t>
            </a:fld>
            <a:endParaRPr lang="vi-VN"/>
          </a:p>
        </p:txBody>
      </p:sp>
    </p:spTree>
    <p:extLst>
      <p:ext uri="{BB962C8B-B14F-4D97-AF65-F5344CB8AC3E}">
        <p14:creationId xmlns:p14="http://schemas.microsoft.com/office/powerpoint/2010/main" val="1700545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1D7A807-D411-447A-B096-FD295D5F5267}"/>
                  </a:ext>
                </a:extLst>
              </p:cNvPr>
              <p:cNvSpPr/>
              <p:nvPr/>
            </p:nvSpPr>
            <p:spPr>
              <a:xfrm>
                <a:off x="127000" y="63500"/>
                <a:ext cx="11938000" cy="250530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139: Trong bài thực hành đo gia tốc trọng trường của Trái Đất tại phòng thí nghiệm. Một học sinh đo chiều dài con lắc đơn có kết quả là ℓ = 0,8000±0,0002</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 thì chu kì dao động T = 1,7951±0,0001. Gia tốc trọng trường tại đó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1D7A807-D411-447A-B096-FD295D5F5267}"/>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865" t="-1155" r="-814"/>
                </a:stretch>
              </a:blipFill>
              <a:ln>
                <a:solidFill>
                  <a:schemeClr val="accent2"/>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2DF70CF4-0634-4B56-9E71-DA04F450A46B}"/>
              </a:ext>
            </a:extLst>
          </p:cNvPr>
          <p:cNvSpPr/>
          <p:nvPr/>
        </p:nvSpPr>
        <p:spPr>
          <a:xfrm>
            <a:off x="508000" y="256880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g = 9,801±0,0023 m/s2.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7B31BA1-AAB2-4216-BFE4-092573D2894C}"/>
              </a:ext>
            </a:extLst>
          </p:cNvPr>
          <p:cNvSpPr/>
          <p:nvPr/>
        </p:nvSpPr>
        <p:spPr>
          <a:xfrm>
            <a:off x="508000" y="3092021"/>
            <a:ext cx="4104009"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g = 9,801±0,0035 m/s2.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endParaRPr>
          </a:p>
        </p:txBody>
      </p:sp>
      <p:sp>
        <p:nvSpPr>
          <p:cNvPr id="5" name="Rectangle 4">
            <a:extLst>
              <a:ext uri="{FF2B5EF4-FFF2-40B4-BE49-F238E27FC236}">
                <a16:creationId xmlns:a16="http://schemas.microsoft.com/office/drawing/2014/main" id="{E3BB41EB-5F89-4985-A163-37B45E95BE6C}"/>
              </a:ext>
            </a:extLst>
          </p:cNvPr>
          <p:cNvSpPr/>
          <p:nvPr/>
        </p:nvSpPr>
        <p:spPr>
          <a:xfrm>
            <a:off x="508000" y="4261572"/>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g = 9,801±0,0003 m/s2.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13112C0-2AED-4139-B8B1-C936AFBD80E5}"/>
              </a:ext>
            </a:extLst>
          </p:cNvPr>
          <p:cNvSpPr/>
          <p:nvPr/>
        </p:nvSpPr>
        <p:spPr>
          <a:xfrm>
            <a:off x="508000" y="4784792"/>
            <a:ext cx="41504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g = 9,801±0,0004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s2.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B7FF51E-7B8F-45D5-BE35-035A8BC0460A}"/>
              </a:ext>
            </a:extLst>
          </p:cNvPr>
          <p:cNvSpPr/>
          <p:nvPr/>
        </p:nvSpPr>
        <p:spPr>
          <a:xfrm>
            <a:off x="444500" y="30285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36FA9A14-14F6-4E05-BC68-1C38C0016A99}"/>
              </a:ext>
            </a:extLst>
          </p:cNvPr>
          <p:cNvSpPr>
            <a:spLocks noGrp="1"/>
          </p:cNvSpPr>
          <p:nvPr>
            <p:ph type="dt" sz="half" idx="10"/>
          </p:nvPr>
        </p:nvSpPr>
        <p:spPr/>
        <p:txBody>
          <a:bodyPr/>
          <a:lstStyle/>
          <a:p>
            <a:fld id="{0B9450AB-B2F3-470B-8031-E0B20B758241}" type="datetime1">
              <a:rPr lang="vi-VN" smtClean="0"/>
              <a:t>02/11/2021</a:t>
            </a:fld>
            <a:endParaRPr lang="vi-VN"/>
          </a:p>
        </p:txBody>
      </p:sp>
      <p:sp>
        <p:nvSpPr>
          <p:cNvPr id="9" name="Footer Placeholder 8">
            <a:extLst>
              <a:ext uri="{FF2B5EF4-FFF2-40B4-BE49-F238E27FC236}">
                <a16:creationId xmlns:a16="http://schemas.microsoft.com/office/drawing/2014/main" id="{6AF00C29-0525-4CE1-A860-681915A9C1E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B343ACF-1287-4894-9E0C-88C39C9BA850}"/>
              </a:ext>
            </a:extLst>
          </p:cNvPr>
          <p:cNvSpPr>
            <a:spLocks noGrp="1"/>
          </p:cNvSpPr>
          <p:nvPr>
            <p:ph type="sldNum" sz="quarter" idx="12"/>
          </p:nvPr>
        </p:nvSpPr>
        <p:spPr/>
        <p:txBody>
          <a:bodyPr/>
          <a:lstStyle/>
          <a:p>
            <a:fld id="{3E853FF8-857B-4997-9487-7696121B26C4}" type="slidenum">
              <a:rPr lang="vi-VN" smtClean="0"/>
              <a:t>139</a:t>
            </a:fld>
            <a:endParaRPr lang="vi-VN"/>
          </a:p>
        </p:txBody>
      </p:sp>
    </p:spTree>
    <p:extLst>
      <p:ext uri="{BB962C8B-B14F-4D97-AF65-F5344CB8AC3E}">
        <p14:creationId xmlns:p14="http://schemas.microsoft.com/office/powerpoint/2010/main" val="242323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1EF8D-89ED-42B6-AD54-ED2883A5461A}"/>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14:</a:t>
            </a:r>
            <a:r>
              <a:rPr lang="vi-VN" sz="2800" b="1" i="1" dirty="0">
                <a:solidFill>
                  <a:srgbClr val="FFFF00"/>
                </a:solidFill>
                <a:latin typeface="UTM Swiss Condensed" panose="02000500000000000000" pitchFamily="2" charset="0"/>
                <a:cs typeface="Times New Roman" panose="02020603050405020304" pitchFamily="18" charset="0"/>
              </a:rPr>
              <a:t> Tại nơi có g, một con lắc đơn dao động điều hoà với biên độ góc α0. Biết khối lượng vật nhỏ là m, dây ℓ. Cơ năng của con lắc là</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C7DA073-AC06-4642-928F-9476D650B94B}"/>
                  </a:ext>
                </a:extLst>
              </p:cNvPr>
              <p:cNvSpPr/>
              <p:nvPr/>
            </p:nvSpPr>
            <p:spPr>
              <a:xfrm>
                <a:off x="1016000" y="1577761"/>
                <a:ext cx="2387192" cy="65370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baseline="30000">
                            <a:solidFill>
                              <a:srgbClr val="FFFFFF"/>
                            </a:solidFill>
                            <a:latin typeface="Cambria Math" panose="02040503050406030204" pitchFamily="18" charset="0"/>
                            <a:cs typeface="Times New Roman" panose="02020603050405020304" pitchFamily="18" charset="0"/>
                          </a:rPr>
                        </m:ctrlPr>
                      </m:fPr>
                      <m:num>
                        <m:r>
                          <a:rPr lang="vi-VN" sz="2800" b="1" i="1" baseline="30000">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baseline="30000">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mglα</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baseline="3000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8C7DA073-AC06-4642-928F-9476D650B94B}"/>
                  </a:ext>
                </a:extLst>
              </p:cNvPr>
              <p:cNvSpPr>
                <a:spLocks noRot="1" noChangeAspect="1" noMove="1" noResize="1" noEditPoints="1" noAdjustHandles="1" noChangeArrowheads="1" noChangeShapeType="1" noTextEdit="1"/>
              </p:cNvSpPr>
              <p:nvPr/>
            </p:nvSpPr>
            <p:spPr>
              <a:xfrm>
                <a:off x="1016000" y="1577761"/>
                <a:ext cx="2387192" cy="653705"/>
              </a:xfrm>
              <a:prstGeom prst="rect">
                <a:avLst/>
              </a:prstGeom>
              <a:blipFill>
                <a:blip r:embed="rId2"/>
                <a:stretch>
                  <a:fillRect l="-5371" t="-18692" b="-10280"/>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E95FFB57-0624-4B31-82A8-60DD211CB95B}"/>
              </a:ext>
            </a:extLst>
          </p:cNvPr>
          <p:cNvSpPr/>
          <p:nvPr/>
        </p:nvSpPr>
        <p:spPr>
          <a:xfrm>
            <a:off x="6477000" y="1577761"/>
            <a:ext cx="25699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mgα</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CE8BCC4-8B3F-404C-86B0-8AF79855B33C}"/>
                  </a:ext>
                </a:extLst>
              </p:cNvPr>
              <p:cNvSpPr/>
              <p:nvPr/>
            </p:nvSpPr>
            <p:spPr>
              <a:xfrm>
                <a:off x="1016000" y="2339761"/>
                <a:ext cx="2569934" cy="65370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baseline="30000">
                            <a:solidFill>
                              <a:srgbClr val="FFFFFF"/>
                            </a:solidFill>
                            <a:latin typeface="Cambria Math" panose="02040503050406030204" pitchFamily="18" charset="0"/>
                            <a:cs typeface="Times New Roman" panose="02020603050405020304" pitchFamily="18" charset="0"/>
                          </a:rPr>
                        </m:ctrlPr>
                      </m:fPr>
                      <m:num>
                        <m:r>
                          <a:rPr lang="vi-VN" sz="2800" b="1" i="1" baseline="30000">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baseline="30000">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vi-VN" sz="2800" b="1" dirty="0">
                    <a:solidFill>
                      <a:srgbClr val="FFFFFF"/>
                    </a:solidFill>
                    <a:latin typeface="UTM Swiss Condensed" panose="02000500000000000000" pitchFamily="2" charset="0"/>
                    <a:ea typeface="Arial" panose="020B0604020202020204" pitchFamily="34" charset="0"/>
                  </a:rPr>
                  <a:t>mglα</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3CE8BCC4-8B3F-404C-86B0-8AF79855B33C}"/>
                  </a:ext>
                </a:extLst>
              </p:cNvPr>
              <p:cNvSpPr>
                <a:spLocks noRot="1" noChangeAspect="1" noMove="1" noResize="1" noEditPoints="1" noAdjustHandles="1" noChangeArrowheads="1" noChangeShapeType="1" noTextEdit="1"/>
              </p:cNvSpPr>
              <p:nvPr/>
            </p:nvSpPr>
            <p:spPr>
              <a:xfrm>
                <a:off x="1016000" y="2339761"/>
                <a:ext cx="2569934" cy="653705"/>
              </a:xfrm>
              <a:prstGeom prst="rect">
                <a:avLst/>
              </a:prstGeom>
              <a:blipFill>
                <a:blip r:embed="rId3"/>
                <a:stretch>
                  <a:fillRect l="-4988" t="-18692" b="-10280"/>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5DDD475B-8DC9-4750-A527-58C74EC82262}"/>
              </a:ext>
            </a:extLst>
          </p:cNvPr>
          <p:cNvSpPr/>
          <p:nvPr/>
        </p:nvSpPr>
        <p:spPr>
          <a:xfrm>
            <a:off x="6477000" y="2339761"/>
            <a:ext cx="22910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r>
              <a:rPr lang="vi-VN" sz="2800" b="1">
                <a:solidFill>
                  <a:srgbClr val="FFFFFF"/>
                </a:solidFill>
                <a:latin typeface="UTM Swiss Condensed" panose="02000500000000000000" pitchFamily="2" charset="0"/>
                <a:ea typeface="Arial" panose="020B0604020202020204" pitchFamily="34" charset="0"/>
              </a:rPr>
              <a:t>2mgα</a:t>
            </a:r>
            <a:r>
              <a:rPr lang="vi-VN" sz="2800" b="1" baseline="-25000">
                <a:solidFill>
                  <a:srgbClr val="FFFFFF"/>
                </a:solidFill>
                <a:latin typeface="UTM Swiss Condensed" panose="02000500000000000000" pitchFamily="2" charset="0"/>
                <a:ea typeface="Arial" panose="020B0604020202020204" pitchFamily="34" charset="0"/>
              </a:rPr>
              <a:t>0</a:t>
            </a:r>
            <a:r>
              <a:rPr lang="vi-VN" sz="2800" b="1" baseline="3000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5BCE05E-FE2D-4D34-A361-C8921258AA94}"/>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4FB80E10-A95F-464B-9E93-94C72904F92E}"/>
              </a:ext>
            </a:extLst>
          </p:cNvPr>
          <p:cNvSpPr>
            <a:spLocks noGrp="1"/>
          </p:cNvSpPr>
          <p:nvPr>
            <p:ph type="dt" sz="half" idx="10"/>
          </p:nvPr>
        </p:nvSpPr>
        <p:spPr/>
        <p:txBody>
          <a:bodyPr/>
          <a:lstStyle/>
          <a:p>
            <a:fld id="{DCD27981-DE48-4F8B-95F3-EEBF741C3C6A}" type="datetime1">
              <a:rPr lang="vi-VN" smtClean="0"/>
              <a:t>02/11/2021</a:t>
            </a:fld>
            <a:endParaRPr lang="vi-VN"/>
          </a:p>
        </p:txBody>
      </p:sp>
      <p:sp>
        <p:nvSpPr>
          <p:cNvPr id="9" name="Footer Placeholder 8">
            <a:extLst>
              <a:ext uri="{FF2B5EF4-FFF2-40B4-BE49-F238E27FC236}">
                <a16:creationId xmlns:a16="http://schemas.microsoft.com/office/drawing/2014/main" id="{B022CD24-17CF-48FB-9A92-D694907C067E}"/>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D1ABFDBE-853D-4F09-922A-1A26077DF7BF}"/>
              </a:ext>
            </a:extLst>
          </p:cNvPr>
          <p:cNvSpPr>
            <a:spLocks noGrp="1"/>
          </p:cNvSpPr>
          <p:nvPr>
            <p:ph type="sldNum" sz="quarter" idx="12"/>
          </p:nvPr>
        </p:nvSpPr>
        <p:spPr/>
        <p:txBody>
          <a:bodyPr/>
          <a:lstStyle/>
          <a:p>
            <a:fld id="{3E853FF8-857B-4997-9487-7696121B26C4}" type="slidenum">
              <a:rPr lang="vi-VN" smtClean="0"/>
              <a:t>14</a:t>
            </a:fld>
            <a:endParaRPr lang="vi-VN"/>
          </a:p>
        </p:txBody>
      </p:sp>
    </p:spTree>
    <p:extLst>
      <p:ext uri="{BB962C8B-B14F-4D97-AF65-F5344CB8AC3E}">
        <p14:creationId xmlns:p14="http://schemas.microsoft.com/office/powerpoint/2010/main" val="299203601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326B2E-3E93-4AE0-89B9-96B2AF376D27}"/>
              </a:ext>
            </a:extLst>
          </p:cNvPr>
          <p:cNvSpPr/>
          <p:nvPr/>
        </p:nvSpPr>
        <p:spPr>
          <a:xfrm>
            <a:off x="127000" y="63500"/>
            <a:ext cx="11938000" cy="2505301"/>
          </a:xfrm>
          <a:prstGeom prst="rect">
            <a:avLst/>
          </a:prstGeom>
          <a:noFill/>
          <a:ln>
            <a:solidFill>
              <a:schemeClr val="accent2"/>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140: Dao động của một chất điểm có khối lượng 100 g là tổng hợp của hai dao động điều hoà cùng phương, có phương trình li độ lần lượt là x1 = 5cos(10t) và x2 = 10cos(10t) (x1 và x2 tính bằng cm, t tính bằng s). Mốc thế năng ở vị trí cân bằng. Cơ năng của chất điểm bằng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768A36E-E7F1-4A5C-A9FB-2B80E6FBE647}"/>
              </a:ext>
            </a:extLst>
          </p:cNvPr>
          <p:cNvSpPr/>
          <p:nvPr/>
        </p:nvSpPr>
        <p:spPr>
          <a:xfrm>
            <a:off x="7620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A. 0,1125 J.</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4677EAD-37A8-4507-93FD-E05594FA73E1}"/>
              </a:ext>
            </a:extLst>
          </p:cNvPr>
          <p:cNvSpPr/>
          <p:nvPr/>
        </p:nvSpPr>
        <p:spPr>
          <a:xfrm>
            <a:off x="36195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B. 225 J.</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1EF657E-C682-4939-A3DC-3CEA2A631FE6}"/>
              </a:ext>
            </a:extLst>
          </p:cNvPr>
          <p:cNvSpPr/>
          <p:nvPr/>
        </p:nvSpPr>
        <p:spPr>
          <a:xfrm>
            <a:off x="64770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C. 0,225 J.</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Rectangle 1">
            <a:extLst>
              <a:ext uri="{FF2B5EF4-FFF2-40B4-BE49-F238E27FC236}">
                <a16:creationId xmlns:a16="http://schemas.microsoft.com/office/drawing/2014/main" id="{65B86ADD-107A-48B1-9B26-2D6C9E11F1C6}"/>
              </a:ext>
            </a:extLst>
          </p:cNvPr>
          <p:cNvSpPr>
            <a:spLocks noChangeArrowheads="1"/>
          </p:cNvSpPr>
          <p:nvPr/>
        </p:nvSpPr>
        <p:spPr bwMode="auto">
          <a:xfrm>
            <a:off x="9334500" y="2445691"/>
            <a:ext cx="1811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D. 112,5 J. </a:t>
            </a:r>
          </a:p>
        </p:txBody>
      </p:sp>
      <p:sp>
        <p:nvSpPr>
          <p:cNvPr id="8" name="Oval 7">
            <a:extLst>
              <a:ext uri="{FF2B5EF4-FFF2-40B4-BE49-F238E27FC236}">
                <a16:creationId xmlns:a16="http://schemas.microsoft.com/office/drawing/2014/main" id="{17F4EFA8-BD68-498C-B765-D4D758C78817}"/>
              </a:ext>
            </a:extLst>
          </p:cNvPr>
          <p:cNvSpPr/>
          <p:nvPr/>
        </p:nvSpPr>
        <p:spPr>
          <a:xfrm>
            <a:off x="698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BCFA999D-E7CB-4912-8156-BBD33400D5E0}"/>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A5F30A2-FE34-4CC1-B71B-875B9EBDBD13}"/>
              </a:ext>
            </a:extLst>
          </p:cNvPr>
          <p:cNvSpPr>
            <a:spLocks noGrp="1"/>
          </p:cNvSpPr>
          <p:nvPr>
            <p:ph type="dt" sz="half" idx="10"/>
          </p:nvPr>
        </p:nvSpPr>
        <p:spPr/>
        <p:txBody>
          <a:bodyPr/>
          <a:lstStyle/>
          <a:p>
            <a:fld id="{83040CB7-B074-4933-964D-0E4FBAC7A4EC}" type="datetime1">
              <a:rPr lang="vi-VN" smtClean="0"/>
              <a:t>02/11/2021</a:t>
            </a:fld>
            <a:endParaRPr lang="vi-VN"/>
          </a:p>
        </p:txBody>
      </p:sp>
      <p:sp>
        <p:nvSpPr>
          <p:cNvPr id="10" name="Footer Placeholder 9">
            <a:extLst>
              <a:ext uri="{FF2B5EF4-FFF2-40B4-BE49-F238E27FC236}">
                <a16:creationId xmlns:a16="http://schemas.microsoft.com/office/drawing/2014/main" id="{64D9DA9C-49B5-4CC5-958C-D4EA2D29CA5F}"/>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B78875EF-DA46-4A8E-8304-490390338EF8}"/>
              </a:ext>
            </a:extLst>
          </p:cNvPr>
          <p:cNvSpPr>
            <a:spLocks noGrp="1"/>
          </p:cNvSpPr>
          <p:nvPr>
            <p:ph type="sldNum" sz="quarter" idx="12"/>
          </p:nvPr>
        </p:nvSpPr>
        <p:spPr/>
        <p:txBody>
          <a:bodyPr/>
          <a:lstStyle/>
          <a:p>
            <a:fld id="{3E853FF8-857B-4997-9487-7696121B26C4}" type="slidenum">
              <a:rPr lang="vi-VN" smtClean="0"/>
              <a:t>140</a:t>
            </a:fld>
            <a:endParaRPr lang="vi-VN"/>
          </a:p>
        </p:txBody>
      </p:sp>
    </p:spTree>
    <p:extLst>
      <p:ext uri="{BB962C8B-B14F-4D97-AF65-F5344CB8AC3E}">
        <p14:creationId xmlns:p14="http://schemas.microsoft.com/office/powerpoint/2010/main" val="3234904667"/>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500" fill="hold"/>
                                        <p:tgtEl>
                                          <p:spTgt spid="8">
                                            <p:bg/>
                                          </p:spTgt>
                                        </p:tgtEl>
                                        <p:attrNameLst>
                                          <p:attrName>ppt_w</p:attrName>
                                        </p:attrNameLst>
                                      </p:cBhvr>
                                      <p:tavLst>
                                        <p:tav tm="0">
                                          <p:val>
                                            <p:fltVal val="0"/>
                                          </p:val>
                                        </p:tav>
                                        <p:tav tm="100000">
                                          <p:val>
                                            <p:strVal val="#ppt_w"/>
                                          </p:val>
                                        </p:tav>
                                      </p:tavLst>
                                    </p:anim>
                                    <p:anim calcmode="lin" valueType="num">
                                      <p:cBhvr>
                                        <p:cTn id="28"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7" grpId="0" build="p" autoUpdateAnimBg="0"/>
      <p:bldP spid="8"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CD1FEA-5077-4CB6-A169-12038536F56D}"/>
              </a:ext>
            </a:extLst>
          </p:cNvPr>
          <p:cNvSpPr/>
          <p:nvPr/>
        </p:nvSpPr>
        <p:spPr>
          <a:xfrm>
            <a:off x="127000" y="63500"/>
            <a:ext cx="11938000" cy="20097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15:</a:t>
            </a:r>
            <a:r>
              <a:rPr lang="vi-VN" sz="2800" b="1" i="1" dirty="0">
                <a:solidFill>
                  <a:srgbClr val="FFFF00"/>
                </a:solidFill>
                <a:latin typeface="UTM Swiss Condensed" panose="02000500000000000000" pitchFamily="2" charset="0"/>
                <a:cs typeface="Times New Roman" panose="02020603050405020304" pitchFamily="18" charset="0"/>
              </a:rPr>
              <a:t> Con lắc đơn gồm dây treo có chiều dài l, khối lượng vật m dao động điều hòa tại nơi có gia tốc trọng trường g. Khi vật có li độ dài s thì lực kéo về có giá trị là</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311D17E-330A-4855-8D8D-422EAF95ECA9}"/>
                  </a:ext>
                </a:extLst>
              </p:cNvPr>
              <p:cNvSpPr/>
              <p:nvPr/>
            </p:nvSpPr>
            <p:spPr>
              <a:xfrm>
                <a:off x="1016000" y="2073281"/>
                <a:ext cx="2569934" cy="66691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F =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𝒎𝒈</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𝒍</m:t>
                        </m:r>
                      </m:den>
                    </m:f>
                  </m:oMath>
                </a14:m>
                <a:r>
                  <a:rPr lang="vi-VN" sz="2800" b="1" dirty="0">
                    <a:solidFill>
                      <a:srgbClr val="FFFFFF"/>
                    </a:solidFill>
                    <a:latin typeface="UTM Swiss Condensed" panose="02000500000000000000" pitchFamily="2" charset="0"/>
                    <a:ea typeface="Times New Roman" panose="02020603050405020304" pitchFamily="18" charset="0"/>
                  </a:rPr>
                  <a:t>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9311D17E-330A-4855-8D8D-422EAF95ECA9}"/>
                  </a:ext>
                </a:extLst>
              </p:cNvPr>
              <p:cNvSpPr>
                <a:spLocks noRot="1" noChangeAspect="1" noMove="1" noResize="1" noEditPoints="1" noAdjustHandles="1" noChangeArrowheads="1" noChangeShapeType="1" noTextEdit="1"/>
              </p:cNvSpPr>
              <p:nvPr/>
            </p:nvSpPr>
            <p:spPr>
              <a:xfrm>
                <a:off x="1016000" y="2073281"/>
                <a:ext cx="2569934" cy="666914"/>
              </a:xfrm>
              <a:prstGeom prst="rect">
                <a:avLst/>
              </a:prstGeom>
              <a:blipFill>
                <a:blip r:embed="rId2"/>
                <a:stretch>
                  <a:fillRect l="-4988" t="-3636" b="-81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4A56087-A6EE-4B78-8C08-16F4BC3646AA}"/>
                  </a:ext>
                </a:extLst>
              </p:cNvPr>
              <p:cNvSpPr/>
              <p:nvPr/>
            </p:nvSpPr>
            <p:spPr>
              <a:xfrm>
                <a:off x="6477000" y="2073281"/>
                <a:ext cx="2569934" cy="77630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F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𝒎𝒍</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m:t>
                        </m:r>
                      </m:den>
                    </m:f>
                  </m:oMath>
                </a14:m>
                <a:r>
                  <a:rPr lang="vi-VN" sz="2800" b="1" dirty="0">
                    <a:solidFill>
                      <a:srgbClr val="FFFFFF"/>
                    </a:solidFill>
                    <a:latin typeface="UTM Swiss Condensed" panose="02000500000000000000" pitchFamily="2" charset="0"/>
                    <a:ea typeface="Times New Roman" panose="02020603050405020304" pitchFamily="18" charset="0"/>
                  </a:rPr>
                  <a:t>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C4A56087-A6EE-4B78-8C08-16F4BC3646AA}"/>
                  </a:ext>
                </a:extLst>
              </p:cNvPr>
              <p:cNvSpPr>
                <a:spLocks noRot="1" noChangeAspect="1" noMove="1" noResize="1" noEditPoints="1" noAdjustHandles="1" noChangeArrowheads="1" noChangeShapeType="1" noTextEdit="1"/>
              </p:cNvSpPr>
              <p:nvPr/>
            </p:nvSpPr>
            <p:spPr>
              <a:xfrm>
                <a:off x="6477000" y="2073281"/>
                <a:ext cx="2569934" cy="776303"/>
              </a:xfrm>
              <a:prstGeom prst="rect">
                <a:avLst/>
              </a:prstGeom>
              <a:blipFill>
                <a:blip r:embed="rId3"/>
                <a:stretch>
                  <a:fillRect l="-49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41D2F5B-5D14-4160-A6F1-CE3AE6D30D39}"/>
                  </a:ext>
                </a:extLst>
              </p:cNvPr>
              <p:cNvSpPr/>
              <p:nvPr/>
            </p:nvSpPr>
            <p:spPr>
              <a:xfrm>
                <a:off x="1016000" y="2835281"/>
                <a:ext cx="2569934" cy="7211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F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𝒈𝒍</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oMath>
                </a14:m>
                <a:r>
                  <a:rPr lang="vi-VN" sz="2800" b="1" dirty="0">
                    <a:solidFill>
                      <a:srgbClr val="FFFFFF"/>
                    </a:solidFill>
                    <a:latin typeface="UTM Swiss Condensed" panose="02000500000000000000" pitchFamily="2" charset="0"/>
                    <a:ea typeface="Times New Roman" panose="02020603050405020304" pitchFamily="18" charset="0"/>
                  </a:rPr>
                  <a:t>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C41D2F5B-5D14-4160-A6F1-CE3AE6D30D39}"/>
                  </a:ext>
                </a:extLst>
              </p:cNvPr>
              <p:cNvSpPr>
                <a:spLocks noRot="1" noChangeAspect="1" noMove="1" noResize="1" noEditPoints="1" noAdjustHandles="1" noChangeArrowheads="1" noChangeShapeType="1" noTextEdit="1"/>
              </p:cNvSpPr>
              <p:nvPr/>
            </p:nvSpPr>
            <p:spPr>
              <a:xfrm>
                <a:off x="1016000" y="2835281"/>
                <a:ext cx="2569934" cy="721159"/>
              </a:xfrm>
              <a:prstGeom prst="rect">
                <a:avLst/>
              </a:prstGeom>
              <a:blipFill>
                <a:blip r:embed="rId4"/>
                <a:stretch>
                  <a:fillRect l="-4988" b="-762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D57D2250-90B8-4B14-9DA8-50F3199FE51F}"/>
              </a:ext>
            </a:extLst>
          </p:cNvPr>
          <p:cNvSpPr/>
          <p:nvPr/>
        </p:nvSpPr>
        <p:spPr>
          <a:xfrm>
            <a:off x="6477000" y="2835281"/>
            <a:ext cx="2669320"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F = - </a:t>
            </a:r>
            <a:r>
              <a:rPr lang="vi-VN" sz="2800" b="1">
                <a:solidFill>
                  <a:srgbClr val="FFFFFF"/>
                </a:solidFill>
                <a:latin typeface="UTM Swiss Condensed" panose="02000500000000000000" pitchFamily="2" charset="0"/>
                <a:ea typeface="Arial" panose="020B0604020202020204" pitchFamily="34" charset="0"/>
              </a:rPr>
              <a:t>mgs.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3FE56D2-979F-4EAA-9511-5E4953F37818}"/>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F7BC50FD-97B3-46F0-BB06-0CA1E796356D}"/>
              </a:ext>
            </a:extLst>
          </p:cNvPr>
          <p:cNvSpPr>
            <a:spLocks noGrp="1"/>
          </p:cNvSpPr>
          <p:nvPr>
            <p:ph type="dt" sz="half" idx="10"/>
          </p:nvPr>
        </p:nvSpPr>
        <p:spPr/>
        <p:txBody>
          <a:bodyPr/>
          <a:lstStyle/>
          <a:p>
            <a:fld id="{8D3FE10B-D275-4A9B-8B74-213CCA0BA626}" type="datetime1">
              <a:rPr lang="vi-VN" smtClean="0"/>
              <a:t>02/11/2021</a:t>
            </a:fld>
            <a:endParaRPr lang="vi-VN"/>
          </a:p>
        </p:txBody>
      </p:sp>
      <p:sp>
        <p:nvSpPr>
          <p:cNvPr id="9" name="Footer Placeholder 8">
            <a:extLst>
              <a:ext uri="{FF2B5EF4-FFF2-40B4-BE49-F238E27FC236}">
                <a16:creationId xmlns:a16="http://schemas.microsoft.com/office/drawing/2014/main" id="{9590AEF5-2268-4DE0-A35C-AC45136BA6AF}"/>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8B004A4-EEBC-49BD-8533-70D9ADA34EC3}"/>
              </a:ext>
            </a:extLst>
          </p:cNvPr>
          <p:cNvSpPr>
            <a:spLocks noGrp="1"/>
          </p:cNvSpPr>
          <p:nvPr>
            <p:ph type="sldNum" sz="quarter" idx="12"/>
          </p:nvPr>
        </p:nvSpPr>
        <p:spPr/>
        <p:txBody>
          <a:bodyPr/>
          <a:lstStyle/>
          <a:p>
            <a:fld id="{3E853FF8-857B-4997-9487-7696121B26C4}" type="slidenum">
              <a:rPr lang="vi-VN" smtClean="0"/>
              <a:t>15</a:t>
            </a:fld>
            <a:endParaRPr lang="vi-VN"/>
          </a:p>
        </p:txBody>
      </p:sp>
    </p:spTree>
    <p:extLst>
      <p:ext uri="{BB962C8B-B14F-4D97-AF65-F5344CB8AC3E}">
        <p14:creationId xmlns:p14="http://schemas.microsoft.com/office/powerpoint/2010/main" val="192619127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79580-68FB-438C-8AD9-08E1A2B9E9AA}"/>
              </a:ext>
            </a:extLst>
          </p:cNvPr>
          <p:cNvSpPr/>
          <p:nvPr/>
        </p:nvSpPr>
        <p:spPr>
          <a:xfrm>
            <a:off x="127000" y="63500"/>
            <a:ext cx="11938000" cy="3236142"/>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16:</a:t>
            </a:r>
            <a:r>
              <a:rPr lang="nl-NL" sz="2800" b="1" i="1" dirty="0">
                <a:solidFill>
                  <a:srgbClr val="FFFF00"/>
                </a:solidFill>
                <a:latin typeface="UTM Swiss Condensed" panose="02000500000000000000" pitchFamily="2" charset="0"/>
                <a:cs typeface="Times New Roman" panose="02020603050405020304" pitchFamily="18" charset="0"/>
              </a:rPr>
              <a:t> Con lắc lò xo, đầu trên cố định, đầu dưới gắn vật có khối lượng m dao động điều hòa theo phương thẳng đứng ở nơi có gia tốc trọng </a:t>
            </a:r>
            <a:r>
              <a:rPr lang="nl-NL" sz="2800" b="1" i="1">
                <a:solidFill>
                  <a:srgbClr val="FFFF00"/>
                </a:solidFill>
                <a:latin typeface="UTM Swiss Condensed" panose="02000500000000000000" pitchFamily="2" charset="0"/>
                <a:cs typeface="Times New Roman" panose="02020603050405020304" pitchFamily="18" charset="0"/>
              </a:rPr>
              <a:t>trường g</a:t>
            </a:r>
            <a:r>
              <a:rPr lang="nl-NL" sz="2800" b="1" i="1" dirty="0">
                <a:solidFill>
                  <a:srgbClr val="FFFF00"/>
                </a:solidFill>
                <a:latin typeface="UTM Swiss Condensed" panose="02000500000000000000" pitchFamily="2" charset="0"/>
                <a:cs typeface="Times New Roman" panose="02020603050405020304" pitchFamily="18" charset="0"/>
              </a:rPr>
              <a:t>. Khi vật ở vị trí cân bằng, độ giãn của lò xo </a:t>
            </a:r>
            <a:r>
              <a:rPr lang="nl-NL" sz="2800" b="1" i="1">
                <a:solidFill>
                  <a:srgbClr val="FFFF00"/>
                </a:solidFill>
                <a:latin typeface="UTM Swiss Condensed" panose="02000500000000000000" pitchFamily="2" charset="0"/>
                <a:cs typeface="Times New Roman" panose="02020603050405020304" pitchFamily="18" charset="0"/>
              </a:rPr>
              <a:t>là Δl</a:t>
            </a:r>
            <a:r>
              <a:rPr lang="nl-NL" sz="2800" b="1" i="1" dirty="0">
                <a:solidFill>
                  <a:srgbClr val="FFFF00"/>
                </a:solidFill>
                <a:latin typeface="UTM Swiss Condensed" panose="02000500000000000000" pitchFamily="2" charset="0"/>
                <a:cs typeface="Times New Roman" panose="02020603050405020304" pitchFamily="18" charset="0"/>
              </a:rPr>
              <a:t>. Chu kỳ dao động của con lắc được tính bằng biểu thức:</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C0D6B00-6B12-4E97-A81E-DCF848183176}"/>
                  </a:ext>
                </a:extLst>
              </p:cNvPr>
              <p:cNvSpPr/>
              <p:nvPr/>
            </p:nvSpPr>
            <p:spPr>
              <a:xfrm>
                <a:off x="1016000" y="2568801"/>
                <a:ext cx="3493264"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Arial" panose="020B0604020202020204" pitchFamily="34" charset="0"/>
                  </a:rPr>
                  <a:t>T = 2π</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𝒍</m:t>
                            </m:r>
                          </m:den>
                        </m:f>
                      </m:e>
                    </m:rad>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CC0D6B00-6B12-4E97-A81E-DCF848183176}"/>
                  </a:ext>
                </a:extLst>
              </p:cNvPr>
              <p:cNvSpPr>
                <a:spLocks noRot="1" noChangeAspect="1" noMove="1" noResize="1" noEditPoints="1" noAdjustHandles="1" noChangeArrowheads="1" noChangeShapeType="1" noTextEdit="1"/>
              </p:cNvSpPr>
              <p:nvPr/>
            </p:nvSpPr>
            <p:spPr>
              <a:xfrm>
                <a:off x="1016000" y="2568801"/>
                <a:ext cx="3493264" cy="969176"/>
              </a:xfrm>
              <a:prstGeom prst="rect">
                <a:avLst/>
              </a:prstGeom>
              <a:blipFill>
                <a:blip r:embed="rId2"/>
                <a:stretch>
                  <a:fillRect l="-36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812B30E-C2CA-4182-951D-87A8B8CED1E5}"/>
                  </a:ext>
                </a:extLst>
              </p:cNvPr>
              <p:cNvSpPr/>
              <p:nvPr/>
            </p:nvSpPr>
            <p:spPr>
              <a:xfrm>
                <a:off x="6477000" y="2568801"/>
                <a:ext cx="3493264"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T = 2π</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𝒍</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m:t>
                            </m:r>
                          </m:den>
                        </m:f>
                      </m:e>
                    </m:rad>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8812B30E-C2CA-4182-951D-87A8B8CED1E5}"/>
                  </a:ext>
                </a:extLst>
              </p:cNvPr>
              <p:cNvSpPr>
                <a:spLocks noRot="1" noChangeAspect="1" noMove="1" noResize="1" noEditPoints="1" noAdjustHandles="1" noChangeArrowheads="1" noChangeShapeType="1" noTextEdit="1"/>
              </p:cNvSpPr>
              <p:nvPr/>
            </p:nvSpPr>
            <p:spPr>
              <a:xfrm>
                <a:off x="6477000" y="2568801"/>
                <a:ext cx="3493264" cy="969176"/>
              </a:xfrm>
              <a:prstGeom prst="rect">
                <a:avLst/>
              </a:prstGeom>
              <a:blipFill>
                <a:blip r:embed="rId3"/>
                <a:stretch>
                  <a:fillRect l="-36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C0D89C-D44D-47CF-AFBE-39B86F07E584}"/>
                  </a:ext>
                </a:extLst>
              </p:cNvPr>
              <p:cNvSpPr/>
              <p:nvPr/>
            </p:nvSpPr>
            <p:spPr>
              <a:xfrm>
                <a:off x="1016000" y="3330801"/>
                <a:ext cx="3493264"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r>
                  <a:rPr lang="vi-VN" sz="2800" b="1" dirty="0">
                    <a:solidFill>
                      <a:srgbClr val="FFFFFF"/>
                    </a:solidFill>
                    <a:latin typeface="UTM Swiss Condensed" panose="02000500000000000000" pitchFamily="2" charset="0"/>
                    <a:ea typeface="Arial" panose="020B0604020202020204" pitchFamily="34" charset="0"/>
                  </a:rPr>
                  <a:t>T = 2π</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m:t>
                            </m:r>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𝒍</m:t>
                            </m:r>
                          </m:den>
                        </m:f>
                      </m:e>
                    </m:rad>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3BC0D89C-D44D-47CF-AFBE-39B86F07E584}"/>
                  </a:ext>
                </a:extLst>
              </p:cNvPr>
              <p:cNvSpPr>
                <a:spLocks noRot="1" noChangeAspect="1" noMove="1" noResize="1" noEditPoints="1" noAdjustHandles="1" noChangeArrowheads="1" noChangeShapeType="1" noTextEdit="1"/>
              </p:cNvSpPr>
              <p:nvPr/>
            </p:nvSpPr>
            <p:spPr>
              <a:xfrm>
                <a:off x="1016000" y="3330801"/>
                <a:ext cx="3493264" cy="969176"/>
              </a:xfrm>
              <a:prstGeom prst="rect">
                <a:avLst/>
              </a:prstGeom>
              <a:blipFill>
                <a:blip r:embed="rId4"/>
                <a:stretch>
                  <a:fillRect l="-36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2DBB4AC-0980-41FA-8FB5-694FDEA2073D}"/>
                  </a:ext>
                </a:extLst>
              </p:cNvPr>
              <p:cNvSpPr/>
              <p:nvPr/>
            </p:nvSpPr>
            <p:spPr>
              <a:xfrm>
                <a:off x="6477000" y="3330801"/>
                <a:ext cx="2700483"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r>
                  <a:rPr lang="vi-VN" sz="2800" b="1" dirty="0">
                    <a:solidFill>
                      <a:srgbClr val="FFFFFF"/>
                    </a:solidFill>
                    <a:latin typeface="UTM Swiss Condensed" panose="02000500000000000000" pitchFamily="2" charset="0"/>
                    <a:ea typeface="Arial" panose="020B0604020202020204" pitchFamily="34" charset="0"/>
                  </a:rPr>
                  <a:t>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Times New Roman" panose="02020603050405020304" pitchFamily="18" charset="0"/>
                          </a:rPr>
                          <m:t>𝟏</m:t>
                        </m:r>
                      </m:num>
                      <m:den>
                        <m:r>
                          <a:rPr lang="vi-VN" sz="2800" b="1" i="1">
                            <a:solidFill>
                              <a:srgbClr val="FFFFFF"/>
                            </a:solidFill>
                            <a:latin typeface="Cambria Math" panose="02040503050406030204" pitchFamily="18" charset="0"/>
                            <a:ea typeface="Times New Roman" panose="02020603050405020304" pitchFamily="18" charset="0"/>
                          </a:rPr>
                          <m:t>𝟐</m:t>
                        </m:r>
                        <m:r>
                          <a:rPr lang="vi-VN" sz="2800" b="1" i="1">
                            <a:solidFill>
                              <a:srgbClr val="FFFFFF"/>
                            </a:solidFill>
                            <a:latin typeface="Cambria Math" panose="02040503050406030204" pitchFamily="18" charset="0"/>
                            <a:ea typeface="Times New Roman" panose="02020603050405020304" pitchFamily="18" charset="0"/>
                          </a:rPr>
                          <m:t>𝝅</m:t>
                        </m:r>
                      </m:den>
                    </m:f>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𝒈</m:t>
                            </m:r>
                          </m:num>
                          <m:den>
                            <m:r>
                              <a:rPr lang="vi-VN" sz="2800" b="1" i="1">
                                <a:solidFill>
                                  <a:srgbClr val="FFFFFF"/>
                                </a:solidFill>
                                <a:latin typeface="Cambria Math" panose="02040503050406030204" pitchFamily="18" charset="0"/>
                                <a:ea typeface="Arial" panose="020B0604020202020204" pitchFamily="34" charset="0"/>
                              </a:rPr>
                              <m:t>𝒍</m:t>
                            </m:r>
                          </m:den>
                        </m:f>
                      </m:e>
                    </m:rad>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E2DBB4AC-0980-41FA-8FB5-694FDEA2073D}"/>
                  </a:ext>
                </a:extLst>
              </p:cNvPr>
              <p:cNvSpPr>
                <a:spLocks noRot="1" noChangeAspect="1" noMove="1" noResize="1" noEditPoints="1" noAdjustHandles="1" noChangeArrowheads="1" noChangeShapeType="1" noTextEdit="1"/>
              </p:cNvSpPr>
              <p:nvPr/>
            </p:nvSpPr>
            <p:spPr>
              <a:xfrm>
                <a:off x="6477000" y="3330801"/>
                <a:ext cx="2700483" cy="969176"/>
              </a:xfrm>
              <a:prstGeom prst="rect">
                <a:avLst/>
              </a:prstGeom>
              <a:blipFill>
                <a:blip r:embed="rId5"/>
                <a:stretch>
                  <a:fillRect l="-4751" r="-3846"/>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800011B-4B31-4056-AA89-8B86AC3A3F03}"/>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A8F82C23-B96E-4E6E-A29E-55027DB2E476}"/>
              </a:ext>
            </a:extLst>
          </p:cNvPr>
          <p:cNvSpPr>
            <a:spLocks noGrp="1"/>
          </p:cNvSpPr>
          <p:nvPr>
            <p:ph type="dt" sz="half" idx="10"/>
          </p:nvPr>
        </p:nvSpPr>
        <p:spPr/>
        <p:txBody>
          <a:bodyPr/>
          <a:lstStyle/>
          <a:p>
            <a:fld id="{35C5544E-8EFB-4264-BB8B-8360FB8D0A33}" type="datetime1">
              <a:rPr lang="vi-VN" smtClean="0"/>
              <a:t>02/11/2021</a:t>
            </a:fld>
            <a:endParaRPr lang="vi-VN"/>
          </a:p>
        </p:txBody>
      </p:sp>
      <p:sp>
        <p:nvSpPr>
          <p:cNvPr id="9" name="Footer Placeholder 8">
            <a:extLst>
              <a:ext uri="{FF2B5EF4-FFF2-40B4-BE49-F238E27FC236}">
                <a16:creationId xmlns:a16="http://schemas.microsoft.com/office/drawing/2014/main" id="{1D6D65E9-7E34-407E-BA33-308A1D52376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D2C048B4-3922-4CE9-A4E3-80D5A183AEBC}"/>
              </a:ext>
            </a:extLst>
          </p:cNvPr>
          <p:cNvSpPr>
            <a:spLocks noGrp="1"/>
          </p:cNvSpPr>
          <p:nvPr>
            <p:ph type="sldNum" sz="quarter" idx="12"/>
          </p:nvPr>
        </p:nvSpPr>
        <p:spPr/>
        <p:txBody>
          <a:bodyPr/>
          <a:lstStyle/>
          <a:p>
            <a:fld id="{3E853FF8-857B-4997-9487-7696121B26C4}" type="slidenum">
              <a:rPr lang="vi-VN" smtClean="0"/>
              <a:t>16</a:t>
            </a:fld>
            <a:endParaRPr lang="vi-VN"/>
          </a:p>
        </p:txBody>
      </p:sp>
    </p:spTree>
    <p:extLst>
      <p:ext uri="{BB962C8B-B14F-4D97-AF65-F5344CB8AC3E}">
        <p14:creationId xmlns:p14="http://schemas.microsoft.com/office/powerpoint/2010/main" val="1818034005"/>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0DFE2F-37E9-475B-8324-336CF7FBB83C}"/>
              </a:ext>
            </a:extLst>
          </p:cNvPr>
          <p:cNvSpPr/>
          <p:nvPr/>
        </p:nvSpPr>
        <p:spPr>
          <a:xfrm>
            <a:off x="127000" y="71037"/>
            <a:ext cx="11938000" cy="2589812"/>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17:</a:t>
            </a:r>
            <a:r>
              <a:rPr lang="nl-NL" sz="2800" b="1" i="1" dirty="0">
                <a:solidFill>
                  <a:srgbClr val="FFFF00"/>
                </a:solidFill>
                <a:latin typeface="UTM Swiss Condensed" panose="02000500000000000000" pitchFamily="2" charset="0"/>
                <a:cs typeface="Times New Roman" panose="02020603050405020304" pitchFamily="18" charset="0"/>
              </a:rPr>
              <a:t> Một con lắc lò xo gồm lò xo có độ cứng k, gắn vật dao động điều hòa theo phương thẳng đứng với biên độ A, tại vị trí cân bằng lò xo giãn một đoạn x. </a:t>
            </a:r>
            <a:r>
              <a:rPr lang="nl-NL" sz="2800" b="1" i="1">
                <a:solidFill>
                  <a:srgbClr val="FFFF00"/>
                </a:solidFill>
                <a:latin typeface="UTM Swiss Condensed" panose="02000500000000000000" pitchFamily="2" charset="0"/>
                <a:cs typeface="Times New Roman" panose="02020603050405020304" pitchFamily="18" charset="0"/>
              </a:rPr>
              <a:t>Biết x&lt;</a:t>
            </a:r>
            <a:r>
              <a:rPr lang="nl-NL" sz="2800" b="1" i="1" dirty="0">
                <a:solidFill>
                  <a:srgbClr val="FFFF00"/>
                </a:solidFill>
                <a:latin typeface="UTM Swiss Condensed" panose="02000500000000000000" pitchFamily="2" charset="0"/>
                <a:cs typeface="Times New Roman" panose="02020603050405020304" pitchFamily="18" charset="0"/>
              </a:rPr>
              <a:t>A. Độ lớn lực đàn hồi cực tiểu tác dụng lên vật là</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dirty="0">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B79C493-BEFD-4F66-832E-C9EE9D38A7EB}"/>
              </a:ext>
            </a:extLst>
          </p:cNvPr>
          <p:cNvSpPr/>
          <p:nvPr/>
        </p:nvSpPr>
        <p:spPr>
          <a:xfrm>
            <a:off x="-415331" y="1949162"/>
            <a:ext cx="349326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	A. </a:t>
            </a:r>
            <a:r>
              <a:rPr lang="vi-VN" sz="2800" b="1" dirty="0">
                <a:solidFill>
                  <a:srgbClr val="FFFFFF"/>
                </a:solidFill>
                <a:latin typeface="UTM Swiss Condensed" panose="02000500000000000000" pitchFamily="2" charset="0"/>
                <a:ea typeface="Arial" panose="020B0604020202020204" pitchFamily="34" charset="0"/>
              </a:rPr>
              <a:t>k(A- x)</a:t>
            </a:r>
            <a:r>
              <a:rPr lang="nl-N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D1581AD-60DF-4473-BA0A-A4FA6DE19382}"/>
              </a:ext>
            </a:extLst>
          </p:cNvPr>
          <p:cNvSpPr/>
          <p:nvPr/>
        </p:nvSpPr>
        <p:spPr>
          <a:xfrm>
            <a:off x="507999" y="2696493"/>
            <a:ext cx="1646605"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kA</a:t>
            </a:r>
            <a:r>
              <a:rPr lang="nl-N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E748C89-0EB7-42D6-8803-28E7D62634B2}"/>
              </a:ext>
            </a:extLst>
          </p:cNvPr>
          <p:cNvSpPr/>
          <p:nvPr/>
        </p:nvSpPr>
        <p:spPr>
          <a:xfrm>
            <a:off x="507999" y="3356639"/>
            <a:ext cx="1646605"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0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151E02CD-41EC-41E8-A9FB-F6F854C443E6}"/>
              </a:ext>
            </a:extLst>
          </p:cNvPr>
          <p:cNvSpPr/>
          <p:nvPr/>
        </p:nvSpPr>
        <p:spPr>
          <a:xfrm>
            <a:off x="508000" y="4036824"/>
            <a:ext cx="2159566"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r>
              <a:rPr lang="vi-VN" sz="2800" b="1" dirty="0">
                <a:solidFill>
                  <a:srgbClr val="FFFFFF"/>
                </a:solidFill>
                <a:latin typeface="UTM Swiss Condensed" panose="02000500000000000000" pitchFamily="2" charset="0"/>
                <a:ea typeface="Arial" panose="020B0604020202020204" pitchFamily="34" charset="0"/>
              </a:rPr>
              <a:t>k(x - </a:t>
            </a:r>
            <a:r>
              <a:rPr lang="vi-VN" sz="2800" b="1">
                <a:solidFill>
                  <a:srgbClr val="FFFFFF"/>
                </a:solidFill>
                <a:latin typeface="UTM Swiss Condensed" panose="02000500000000000000" pitchFamily="2" charset="0"/>
                <a:ea typeface="Arial" panose="020B0604020202020204" pitchFamily="34" charset="0"/>
              </a:rPr>
              <a:t>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3392E2D-5066-44B8-893B-09D5F5CBDD5C}"/>
              </a:ext>
            </a:extLst>
          </p:cNvPr>
          <p:cNvSpPr/>
          <p:nvPr/>
        </p:nvSpPr>
        <p:spPr>
          <a:xfrm>
            <a:off x="444499" y="329313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72DCF76E-81F2-4EB7-9D2F-70C02EFE0A5A}"/>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20089B91-4562-4325-8668-21FD09A25498}"/>
              </a:ext>
            </a:extLst>
          </p:cNvPr>
          <p:cNvSpPr>
            <a:spLocks noGrp="1"/>
          </p:cNvSpPr>
          <p:nvPr>
            <p:ph type="dt" sz="half" idx="10"/>
          </p:nvPr>
        </p:nvSpPr>
        <p:spPr/>
        <p:txBody>
          <a:bodyPr/>
          <a:lstStyle/>
          <a:p>
            <a:fld id="{EB78315E-D980-47CF-8041-FCACD39F9AD7}" type="datetime1">
              <a:rPr lang="vi-VN" smtClean="0"/>
              <a:t>02/11/2021</a:t>
            </a:fld>
            <a:endParaRPr lang="vi-VN"/>
          </a:p>
        </p:txBody>
      </p:sp>
      <p:sp>
        <p:nvSpPr>
          <p:cNvPr id="10" name="Footer Placeholder 9">
            <a:extLst>
              <a:ext uri="{FF2B5EF4-FFF2-40B4-BE49-F238E27FC236}">
                <a16:creationId xmlns:a16="http://schemas.microsoft.com/office/drawing/2014/main" id="{240ACC6D-1B41-4999-B9B9-8C0A9115BDE2}"/>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DA339C0E-E499-42AE-BE5E-0E5FC0D6BBD5}"/>
              </a:ext>
            </a:extLst>
          </p:cNvPr>
          <p:cNvSpPr>
            <a:spLocks noGrp="1"/>
          </p:cNvSpPr>
          <p:nvPr>
            <p:ph type="sldNum" sz="quarter" idx="12"/>
          </p:nvPr>
        </p:nvSpPr>
        <p:spPr/>
        <p:txBody>
          <a:bodyPr/>
          <a:lstStyle/>
          <a:p>
            <a:fld id="{3E853FF8-857B-4997-9487-7696121B26C4}" type="slidenum">
              <a:rPr lang="vi-VN" smtClean="0"/>
              <a:t>17</a:t>
            </a:fld>
            <a:endParaRPr lang="vi-VN"/>
          </a:p>
        </p:txBody>
      </p:sp>
    </p:spTree>
    <p:extLst>
      <p:ext uri="{BB962C8B-B14F-4D97-AF65-F5344CB8AC3E}">
        <p14:creationId xmlns:p14="http://schemas.microsoft.com/office/powerpoint/2010/main" val="412024509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6564C-8902-4779-BF37-5929973866B0}"/>
              </a:ext>
            </a:extLst>
          </p:cNvPr>
          <p:cNvSpPr/>
          <p:nvPr/>
        </p:nvSpPr>
        <p:spPr>
          <a:xfrm>
            <a:off x="127000" y="63500"/>
            <a:ext cx="11938000" cy="2589812"/>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18:</a:t>
            </a:r>
            <a:r>
              <a:rPr lang="nl-NL" sz="2800" b="1" i="1" dirty="0">
                <a:solidFill>
                  <a:srgbClr val="FFFF00"/>
                </a:solidFill>
                <a:latin typeface="UTM Swiss Condensed" panose="02000500000000000000" pitchFamily="2" charset="0"/>
                <a:cs typeface="Times New Roman" panose="02020603050405020304" pitchFamily="18" charset="0"/>
              </a:rPr>
              <a:t> Một con lắc đơn đặt trong một điện trường đều có cường độ điện trường theo phương thẳng đứng hướng lên. So với khi quả cầu không tích điện khi ta tích điện âm cho quả cầu thì chu kì con lắc sẽ</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94AB840-2CC5-4EE7-A222-5AD6327F3910}"/>
              </a:ext>
            </a:extLst>
          </p:cNvPr>
          <p:cNvSpPr/>
          <p:nvPr/>
        </p:nvSpPr>
        <p:spPr>
          <a:xfrm>
            <a:off x="1016000" y="2073281"/>
            <a:ext cx="256993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tăng</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BB2BB73-8D6E-4485-9264-DA88424A8A8D}"/>
              </a:ext>
            </a:extLst>
          </p:cNvPr>
          <p:cNvSpPr/>
          <p:nvPr/>
        </p:nvSpPr>
        <p:spPr>
          <a:xfrm>
            <a:off x="6477000" y="2073281"/>
            <a:ext cx="256993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giảm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3DA08F56-AF4D-4088-A797-220DFC1D5F06}"/>
              </a:ext>
            </a:extLst>
          </p:cNvPr>
          <p:cNvSpPr/>
          <p:nvPr/>
        </p:nvSpPr>
        <p:spPr>
          <a:xfrm>
            <a:off x="1016000" y="2835281"/>
            <a:ext cx="349326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tăng rồi giảm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D83CE88-2026-4DAA-9901-53B215877004}"/>
              </a:ext>
            </a:extLst>
          </p:cNvPr>
          <p:cNvSpPr/>
          <p:nvPr/>
        </p:nvSpPr>
        <p:spPr>
          <a:xfrm>
            <a:off x="6477000" y="2835281"/>
            <a:ext cx="2577950"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không </a:t>
            </a:r>
            <a:r>
              <a:rPr lang="nl-NL" sz="2800" b="1">
                <a:solidFill>
                  <a:srgbClr val="FFFFFF"/>
                </a:solidFill>
                <a:latin typeface="UTM Swiss Condensed" panose="02000500000000000000" pitchFamily="2" charset="0"/>
                <a:ea typeface="Arial" panose="020B0604020202020204" pitchFamily="34" charset="0"/>
              </a:rPr>
              <a:t>đổi.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F7C327C-4AB7-4077-9BB0-779146BC76A7}"/>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5ED4349C-5461-4EE8-83C8-A9308B8BBB9E}"/>
              </a:ext>
            </a:extLst>
          </p:cNvPr>
          <p:cNvSpPr>
            <a:spLocks noGrp="1"/>
          </p:cNvSpPr>
          <p:nvPr>
            <p:ph type="dt" sz="half" idx="10"/>
          </p:nvPr>
        </p:nvSpPr>
        <p:spPr/>
        <p:txBody>
          <a:bodyPr/>
          <a:lstStyle/>
          <a:p>
            <a:fld id="{35586D05-4C9E-47CB-AA4F-46DAA201F4BB}" type="datetime1">
              <a:rPr lang="vi-VN" smtClean="0"/>
              <a:t>02/11/2021</a:t>
            </a:fld>
            <a:endParaRPr lang="vi-VN"/>
          </a:p>
        </p:txBody>
      </p:sp>
      <p:sp>
        <p:nvSpPr>
          <p:cNvPr id="9" name="Footer Placeholder 8">
            <a:extLst>
              <a:ext uri="{FF2B5EF4-FFF2-40B4-BE49-F238E27FC236}">
                <a16:creationId xmlns:a16="http://schemas.microsoft.com/office/drawing/2014/main" id="{8B06DDE3-2A5C-491A-9796-653C378B351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8FAB3F4E-6557-474F-8303-E49830C0580D}"/>
              </a:ext>
            </a:extLst>
          </p:cNvPr>
          <p:cNvSpPr>
            <a:spLocks noGrp="1"/>
          </p:cNvSpPr>
          <p:nvPr>
            <p:ph type="sldNum" sz="quarter" idx="12"/>
          </p:nvPr>
        </p:nvSpPr>
        <p:spPr/>
        <p:txBody>
          <a:bodyPr/>
          <a:lstStyle/>
          <a:p>
            <a:fld id="{3E853FF8-857B-4997-9487-7696121B26C4}" type="slidenum">
              <a:rPr lang="vi-VN" smtClean="0"/>
              <a:t>18</a:t>
            </a:fld>
            <a:endParaRPr lang="vi-VN"/>
          </a:p>
        </p:txBody>
      </p:sp>
    </p:spTree>
    <p:extLst>
      <p:ext uri="{BB962C8B-B14F-4D97-AF65-F5344CB8AC3E}">
        <p14:creationId xmlns:p14="http://schemas.microsoft.com/office/powerpoint/2010/main" val="57944066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3B07A4-3483-41BB-8D42-4E74ACBA2419}"/>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19:</a:t>
            </a:r>
            <a:r>
              <a:rPr lang="nl-NL" sz="2800" b="1" i="1" dirty="0">
                <a:solidFill>
                  <a:srgbClr val="FFFF00"/>
                </a:solidFill>
                <a:latin typeface="UTM Swiss Condensed" panose="02000500000000000000" pitchFamily="2" charset="0"/>
                <a:cs typeface="Times New Roman" panose="02020603050405020304" pitchFamily="18" charset="0"/>
              </a:rPr>
              <a:t> Trong dao động điều hòa của một con lắc đơn dao động nhỏ thì</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E33FF85-F7D4-4091-9F6A-43910A4F7D35}"/>
              </a:ext>
            </a:extLst>
          </p:cNvPr>
          <p:cNvSpPr/>
          <p:nvPr/>
        </p:nvSpPr>
        <p:spPr>
          <a:xfrm>
            <a:off x="508000" y="1082240"/>
            <a:ext cx="742382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tại vị trí biên lực căng nhỏ nhất, gia tốc lớn nhất.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98CAC5C-876C-4D11-B47E-CF975BDC9F9F}"/>
              </a:ext>
            </a:extLst>
          </p:cNvPr>
          <p:cNvSpPr/>
          <p:nvPr/>
        </p:nvSpPr>
        <p:spPr>
          <a:xfrm>
            <a:off x="508000" y="2251791"/>
            <a:ext cx="811632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tại vị trí cân bằng lực căng nhỏ nhất, gia tốc lớn nhất.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870B8DC-14CD-420A-8386-62285AC254C5}"/>
              </a:ext>
            </a:extLst>
          </p:cNvPr>
          <p:cNvSpPr/>
          <p:nvPr/>
        </p:nvSpPr>
        <p:spPr>
          <a:xfrm>
            <a:off x="508000" y="3421342"/>
            <a:ext cx="820609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tại vị trí cân bằng lực căng nhỏ nhất, gia tốc nhỏ nhất.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7D94110-F2E1-4E8C-A63F-86ABD3F579A9}"/>
              </a:ext>
            </a:extLst>
          </p:cNvPr>
          <p:cNvSpPr/>
          <p:nvPr/>
        </p:nvSpPr>
        <p:spPr>
          <a:xfrm>
            <a:off x="508000" y="4590893"/>
            <a:ext cx="8065028"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tại vị trí biên lực căng nhỏ nhất, gia tốc nhỏ </a:t>
            </a:r>
            <a:r>
              <a:rPr lang="nl-NL" sz="2800" b="1">
                <a:solidFill>
                  <a:srgbClr val="FFFFFF"/>
                </a:solidFill>
                <a:latin typeface="UTM Swiss Condensed" panose="02000500000000000000" pitchFamily="2" charset="0"/>
                <a:ea typeface="Arial" panose="020B0604020202020204" pitchFamily="34" charset="0"/>
              </a:rPr>
              <a:t>nhất.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9CFDF67-CB8A-4BBE-B63A-C3812A3A3D5E}"/>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5CF21952-0AF6-4B69-9A6C-F9010B8C1354}"/>
              </a:ext>
            </a:extLst>
          </p:cNvPr>
          <p:cNvSpPr>
            <a:spLocks noGrp="1"/>
          </p:cNvSpPr>
          <p:nvPr>
            <p:ph type="dt" sz="half" idx="10"/>
          </p:nvPr>
        </p:nvSpPr>
        <p:spPr/>
        <p:txBody>
          <a:bodyPr/>
          <a:lstStyle/>
          <a:p>
            <a:fld id="{6481F547-D340-4E0C-A81E-98E1BFCC4D3D}" type="datetime1">
              <a:rPr lang="vi-VN" smtClean="0"/>
              <a:t>02/11/2021</a:t>
            </a:fld>
            <a:endParaRPr lang="vi-VN"/>
          </a:p>
        </p:txBody>
      </p:sp>
      <p:sp>
        <p:nvSpPr>
          <p:cNvPr id="9" name="Footer Placeholder 8">
            <a:extLst>
              <a:ext uri="{FF2B5EF4-FFF2-40B4-BE49-F238E27FC236}">
                <a16:creationId xmlns:a16="http://schemas.microsoft.com/office/drawing/2014/main" id="{A16D691C-C97F-4DAC-B409-CD187C59CB0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6077F26-99FC-451C-AAF6-16E0F8CA4607}"/>
              </a:ext>
            </a:extLst>
          </p:cNvPr>
          <p:cNvSpPr>
            <a:spLocks noGrp="1"/>
          </p:cNvSpPr>
          <p:nvPr>
            <p:ph type="sldNum" sz="quarter" idx="12"/>
          </p:nvPr>
        </p:nvSpPr>
        <p:spPr/>
        <p:txBody>
          <a:bodyPr/>
          <a:lstStyle/>
          <a:p>
            <a:fld id="{3E853FF8-857B-4997-9487-7696121B26C4}" type="slidenum">
              <a:rPr lang="vi-VN" smtClean="0"/>
              <a:t>19</a:t>
            </a:fld>
            <a:endParaRPr lang="vi-VN"/>
          </a:p>
        </p:txBody>
      </p:sp>
    </p:spTree>
    <p:extLst>
      <p:ext uri="{BB962C8B-B14F-4D97-AF65-F5344CB8AC3E}">
        <p14:creationId xmlns:p14="http://schemas.microsoft.com/office/powerpoint/2010/main" val="34287116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06A2D2-A543-4B2F-8DBC-86EF9ECB29E8}"/>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a:solidFill>
                  <a:srgbClr val="FF0000"/>
                </a:solidFill>
                <a:latin typeface="UTM Swiss Condensed" panose="02000500000000000000" pitchFamily="2" charset="0"/>
                <a:cs typeface="Times New Roman" panose="02020603050405020304" pitchFamily="18" charset="0"/>
              </a:rPr>
              <a:t>Câu </a:t>
            </a:r>
            <a:r>
              <a:rPr lang="en-US" sz="2800" b="1" i="1" dirty="0">
                <a:solidFill>
                  <a:srgbClr val="FF0000"/>
                </a:solidFill>
                <a:latin typeface="UTM Swiss Condensed" panose="02000500000000000000" pitchFamily="2" charset="0"/>
                <a:cs typeface="Times New Roman" panose="02020603050405020304" pitchFamily="18" charset="0"/>
              </a:rPr>
              <a:t>2</a:t>
            </a:r>
            <a:r>
              <a:rPr lang="vi-VN" sz="2800" b="1" i="1" dirty="0">
                <a:solidFill>
                  <a:srgbClr val="FF0000"/>
                </a:solidFill>
                <a:latin typeface="UTM Swiss Condensed" panose="02000500000000000000" pitchFamily="2" charset="0"/>
                <a:cs typeface="Times New Roman" panose="02020603050405020304" pitchFamily="18" charset="0"/>
              </a:rPr>
              <a:t>:</a:t>
            </a:r>
            <a:r>
              <a:rPr lang="vi-VN" sz="2800" b="1" i="1" dirty="0">
                <a:solidFill>
                  <a:srgbClr val="FFFF00"/>
                </a:solidFill>
                <a:latin typeface="UTM Swiss Condensed" panose="02000500000000000000" pitchFamily="2" charset="0"/>
                <a:cs typeface="Times New Roman" panose="02020603050405020304" pitchFamily="18" charset="0"/>
              </a:rPr>
              <a:t> Tại nơi có gia tốc trọng trường g, một con lắc đơn có sợi dây đang dao động điều hòa. Tần số dao động của con lắc là	</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AC09C6D-48C6-4407-A289-18304FCEF845}"/>
                  </a:ext>
                </a:extLst>
              </p:cNvPr>
              <p:cNvSpPr/>
              <p:nvPr/>
            </p:nvSpPr>
            <p:spPr>
              <a:xfrm>
                <a:off x="1016000" y="1879382"/>
                <a:ext cx="2569934"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FAC09C6D-48C6-4407-A289-18304FCEF845}"/>
                  </a:ext>
                </a:extLst>
              </p:cNvPr>
              <p:cNvSpPr>
                <a:spLocks noRot="1" noChangeAspect="1" noMove="1" noResize="1" noEditPoints="1" noAdjustHandles="1" noChangeArrowheads="1" noChangeShapeType="1" noTextEdit="1"/>
              </p:cNvSpPr>
              <p:nvPr/>
            </p:nvSpPr>
            <p:spPr>
              <a:xfrm>
                <a:off x="1016000" y="1879382"/>
                <a:ext cx="2569934" cy="969176"/>
              </a:xfrm>
              <a:prstGeom prst="rect">
                <a:avLst/>
              </a:prstGeom>
              <a:blipFill>
                <a:blip r:embed="rId2"/>
                <a:stretch>
                  <a:fillRect l="-49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2B56873-C1B3-4DE9-B9CA-46AAD4589ABC}"/>
                  </a:ext>
                </a:extLst>
              </p:cNvPr>
              <p:cNvSpPr/>
              <p:nvPr/>
            </p:nvSpPr>
            <p:spPr>
              <a:xfrm>
                <a:off x="6477000" y="1879382"/>
                <a:ext cx="2569934"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2B56873-C1B3-4DE9-B9CA-46AAD4589ABC}"/>
                  </a:ext>
                </a:extLst>
              </p:cNvPr>
              <p:cNvSpPr>
                <a:spLocks noRot="1" noChangeAspect="1" noMove="1" noResize="1" noEditPoints="1" noAdjustHandles="1" noChangeArrowheads="1" noChangeShapeType="1" noTextEdit="1"/>
              </p:cNvSpPr>
              <p:nvPr/>
            </p:nvSpPr>
            <p:spPr>
              <a:xfrm>
                <a:off x="6477000" y="1879382"/>
                <a:ext cx="2569934" cy="969176"/>
              </a:xfrm>
              <a:prstGeom prst="rect">
                <a:avLst/>
              </a:prstGeom>
              <a:blipFill>
                <a:blip r:embed="rId3"/>
                <a:stretch>
                  <a:fillRect l="-49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D15D542-C3FE-47F3-A8B7-DD2D0BC82463}"/>
                  </a:ext>
                </a:extLst>
              </p:cNvPr>
              <p:cNvSpPr/>
              <p:nvPr/>
            </p:nvSpPr>
            <p:spPr>
              <a:xfrm>
                <a:off x="1016000" y="2641382"/>
                <a:ext cx="2569934"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D15D542-C3FE-47F3-A8B7-DD2D0BC82463}"/>
                  </a:ext>
                </a:extLst>
              </p:cNvPr>
              <p:cNvSpPr>
                <a:spLocks noRot="1" noChangeAspect="1" noMove="1" noResize="1" noEditPoints="1" noAdjustHandles="1" noChangeArrowheads="1" noChangeShapeType="1" noTextEdit="1"/>
              </p:cNvSpPr>
              <p:nvPr/>
            </p:nvSpPr>
            <p:spPr>
              <a:xfrm>
                <a:off x="1016000" y="2641382"/>
                <a:ext cx="2569934" cy="969176"/>
              </a:xfrm>
              <a:prstGeom prst="rect">
                <a:avLst/>
              </a:prstGeom>
              <a:blipFill>
                <a:blip r:embed="rId4"/>
                <a:stretch>
                  <a:fillRect l="-49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B54E892-83C5-4C78-A847-E932EA6D4F7F}"/>
                  </a:ext>
                </a:extLst>
              </p:cNvPr>
              <p:cNvSpPr/>
              <p:nvPr/>
            </p:nvSpPr>
            <p:spPr>
              <a:xfrm>
                <a:off x="6477000" y="2641382"/>
                <a:ext cx="2048061"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den>
                        </m:f>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9B54E892-83C5-4C78-A847-E932EA6D4F7F}"/>
                  </a:ext>
                </a:extLst>
              </p:cNvPr>
              <p:cNvSpPr>
                <a:spLocks noRot="1" noChangeAspect="1" noMove="1" noResize="1" noEditPoints="1" noAdjustHandles="1" noChangeArrowheads="1" noChangeShapeType="1" noTextEdit="1"/>
              </p:cNvSpPr>
              <p:nvPr/>
            </p:nvSpPr>
            <p:spPr>
              <a:xfrm>
                <a:off x="6477000" y="2641382"/>
                <a:ext cx="2048061" cy="969176"/>
              </a:xfrm>
              <a:prstGeom prst="rect">
                <a:avLst/>
              </a:prstGeom>
              <a:blipFill>
                <a:blip r:embed="rId5"/>
                <a:stretch>
                  <a:fillRect l="-6269" r="-537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B6C3822-691D-4E9C-BA86-C52FE756AC33}"/>
              </a:ext>
            </a:extLst>
          </p:cNvPr>
          <p:cNvSpPr/>
          <p:nvPr/>
        </p:nvSpPr>
        <p:spPr>
          <a:xfrm>
            <a:off x="875323" y="288698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817958E6-BDCC-4A4E-ABA2-CFEFCB4F58D6}"/>
              </a:ext>
            </a:extLst>
          </p:cNvPr>
          <p:cNvSpPr>
            <a:spLocks noGrp="1"/>
          </p:cNvSpPr>
          <p:nvPr>
            <p:ph type="dt" sz="half" idx="10"/>
          </p:nvPr>
        </p:nvSpPr>
        <p:spPr/>
        <p:txBody>
          <a:bodyPr/>
          <a:lstStyle/>
          <a:p>
            <a:fld id="{F38E088E-17F6-4A9B-9531-FAE594BD3B9C}" type="datetime1">
              <a:rPr lang="vi-VN" smtClean="0"/>
              <a:t>02/11/2021</a:t>
            </a:fld>
            <a:endParaRPr lang="vi-VN"/>
          </a:p>
        </p:txBody>
      </p:sp>
      <p:sp>
        <p:nvSpPr>
          <p:cNvPr id="9" name="Footer Placeholder 8">
            <a:extLst>
              <a:ext uri="{FF2B5EF4-FFF2-40B4-BE49-F238E27FC236}">
                <a16:creationId xmlns:a16="http://schemas.microsoft.com/office/drawing/2014/main" id="{7D9340A1-7CFC-4866-97A4-B6AC86B87F50}"/>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864B4D1C-332C-48B6-88CF-594FA97511EB}"/>
              </a:ext>
            </a:extLst>
          </p:cNvPr>
          <p:cNvSpPr>
            <a:spLocks noGrp="1"/>
          </p:cNvSpPr>
          <p:nvPr>
            <p:ph type="sldNum" sz="quarter" idx="12"/>
          </p:nvPr>
        </p:nvSpPr>
        <p:spPr/>
        <p:txBody>
          <a:bodyPr/>
          <a:lstStyle/>
          <a:p>
            <a:fld id="{3E853FF8-857B-4997-9487-7696121B26C4}" type="slidenum">
              <a:rPr lang="vi-VN" smtClean="0"/>
              <a:t>2</a:t>
            </a:fld>
            <a:endParaRPr lang="vi-VN"/>
          </a:p>
        </p:txBody>
      </p:sp>
    </p:spTree>
    <p:extLst>
      <p:ext uri="{BB962C8B-B14F-4D97-AF65-F5344CB8AC3E}">
        <p14:creationId xmlns:p14="http://schemas.microsoft.com/office/powerpoint/2010/main" val="4008576559"/>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8EE4C-F689-4068-947B-52098402CB65}"/>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20:</a:t>
            </a:r>
            <a:r>
              <a:rPr lang="nl-NL" sz="2800" b="1" i="1" dirty="0">
                <a:solidFill>
                  <a:srgbClr val="FFFF00"/>
                </a:solidFill>
                <a:latin typeface="UTM Swiss Condensed" panose="02000500000000000000" pitchFamily="2" charset="0"/>
                <a:cs typeface="Times New Roman" panose="02020603050405020304" pitchFamily="18" charset="0"/>
              </a:rPr>
              <a:t> Năng lượng của một vật dao động điều hoà </a:t>
            </a:r>
            <a:r>
              <a:rPr lang="nl-NL" sz="2800" b="1" i="1">
                <a:solidFill>
                  <a:srgbClr val="FFFF00"/>
                </a:solidFill>
                <a:latin typeface="UTM Swiss Condensed" panose="02000500000000000000" pitchFamily="2" charset="0"/>
                <a:cs typeface="Times New Roman" panose="02020603050405020304" pitchFamily="18" charset="0"/>
              </a:rPr>
              <a:t>là E</a:t>
            </a:r>
            <a:r>
              <a:rPr lang="nl-NL" sz="2800" b="1" i="1" dirty="0">
                <a:solidFill>
                  <a:srgbClr val="FFFF00"/>
                </a:solidFill>
                <a:latin typeface="UTM Swiss Condensed" panose="02000500000000000000" pitchFamily="2" charset="0"/>
                <a:cs typeface="Times New Roman" panose="02020603050405020304" pitchFamily="18" charset="0"/>
              </a:rPr>
              <a:t>. Khi li độ bằng một nửa biên độ thì động năng của nó bằng</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3857505-BE38-4C55-B2CC-F7765879BA92}"/>
                  </a:ext>
                </a:extLst>
              </p:cNvPr>
              <p:cNvSpPr/>
              <p:nvPr/>
            </p:nvSpPr>
            <p:spPr>
              <a:xfrm>
                <a:off x="1016000" y="1577761"/>
                <a:ext cx="1646605" cy="71057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𝑬</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83857505-BE38-4C55-B2CC-F7765879BA92}"/>
                  </a:ext>
                </a:extLst>
              </p:cNvPr>
              <p:cNvSpPr>
                <a:spLocks noRot="1" noChangeAspect="1" noMove="1" noResize="1" noEditPoints="1" noAdjustHandles="1" noChangeArrowheads="1" noChangeShapeType="1" noTextEdit="1"/>
              </p:cNvSpPr>
              <p:nvPr/>
            </p:nvSpPr>
            <p:spPr>
              <a:xfrm>
                <a:off x="1016000" y="1577761"/>
                <a:ext cx="1646605" cy="710579"/>
              </a:xfrm>
              <a:prstGeom prst="rect">
                <a:avLst/>
              </a:prstGeom>
              <a:blipFill>
                <a:blip r:embed="rId2"/>
                <a:stretch>
                  <a:fillRect l="-7778"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5BCA754-92C5-4569-9174-D3FD6C7DA091}"/>
                  </a:ext>
                </a:extLst>
              </p:cNvPr>
              <p:cNvSpPr/>
              <p:nvPr/>
            </p:nvSpPr>
            <p:spPr>
              <a:xfrm>
                <a:off x="6477000" y="1577761"/>
                <a:ext cx="1646605" cy="71057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𝑬</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65BCA754-92C5-4569-9174-D3FD6C7DA091}"/>
                  </a:ext>
                </a:extLst>
              </p:cNvPr>
              <p:cNvSpPr>
                <a:spLocks noRot="1" noChangeAspect="1" noMove="1" noResize="1" noEditPoints="1" noAdjustHandles="1" noChangeArrowheads="1" noChangeShapeType="1" noTextEdit="1"/>
              </p:cNvSpPr>
              <p:nvPr/>
            </p:nvSpPr>
            <p:spPr>
              <a:xfrm>
                <a:off x="6477000" y="1577761"/>
                <a:ext cx="1646605" cy="710579"/>
              </a:xfrm>
              <a:prstGeom prst="rect">
                <a:avLst/>
              </a:prstGeom>
              <a:blipFill>
                <a:blip r:embed="rId3"/>
                <a:stretch>
                  <a:fillRect l="-7778"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84DE453-EA7E-470D-9F0E-D050C073317C}"/>
                  </a:ext>
                </a:extLst>
              </p:cNvPr>
              <p:cNvSpPr/>
              <p:nvPr/>
            </p:nvSpPr>
            <p:spPr>
              <a:xfrm>
                <a:off x="1016000" y="2339761"/>
                <a:ext cx="2569934" cy="78329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𝑬</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884DE453-EA7E-470D-9F0E-D050C073317C}"/>
                  </a:ext>
                </a:extLst>
              </p:cNvPr>
              <p:cNvSpPr>
                <a:spLocks noRot="1" noChangeAspect="1" noMove="1" noResize="1" noEditPoints="1" noAdjustHandles="1" noChangeArrowheads="1" noChangeShapeType="1" noTextEdit="1"/>
              </p:cNvSpPr>
              <p:nvPr/>
            </p:nvSpPr>
            <p:spPr>
              <a:xfrm>
                <a:off x="1016000" y="2339761"/>
                <a:ext cx="2569934" cy="783291"/>
              </a:xfrm>
              <a:prstGeom prst="rect">
                <a:avLst/>
              </a:prstGeom>
              <a:blipFill>
                <a:blip r:embed="rId4"/>
                <a:stretch>
                  <a:fillRect l="-4988" b="-78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8CECD81-11CB-4B25-88F2-CE77F8232260}"/>
                  </a:ext>
                </a:extLst>
              </p:cNvPr>
              <p:cNvSpPr/>
              <p:nvPr/>
            </p:nvSpPr>
            <p:spPr>
              <a:xfrm>
                <a:off x="6477000" y="2339761"/>
                <a:ext cx="1532792" cy="71263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𝟑</m:t>
                        </m:r>
                        <m:r>
                          <a:rPr lang="nl-NL" sz="2800" b="1" i="1">
                            <a:solidFill>
                              <a:srgbClr val="FFFFFF"/>
                            </a:solidFill>
                            <a:latin typeface="Cambria Math" panose="02040503050406030204" pitchFamily="18" charset="0"/>
                            <a:ea typeface="Arial" panose="020B0604020202020204" pitchFamily="34" charset="0"/>
                          </a:rPr>
                          <m:t>𝑬</m:t>
                        </m:r>
                      </m:num>
                      <m:den>
                        <m:r>
                          <a:rPr lang="nl-NL" sz="2800" b="1" i="1">
                            <a:solidFill>
                              <a:srgbClr val="FFFFFF"/>
                            </a:solidFill>
                            <a:latin typeface="Cambria Math" panose="02040503050406030204" pitchFamily="18" charset="0"/>
                            <a:ea typeface="Arial" panose="020B0604020202020204" pitchFamily="34" charset="0"/>
                          </a:rPr>
                          <m:t>𝟒</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28CECD81-11CB-4B25-88F2-CE77F8232260}"/>
                  </a:ext>
                </a:extLst>
              </p:cNvPr>
              <p:cNvSpPr>
                <a:spLocks noRot="1" noChangeAspect="1" noMove="1" noResize="1" noEditPoints="1" noAdjustHandles="1" noChangeArrowheads="1" noChangeShapeType="1" noTextEdit="1"/>
              </p:cNvSpPr>
              <p:nvPr/>
            </p:nvSpPr>
            <p:spPr>
              <a:xfrm>
                <a:off x="6477000" y="2339761"/>
                <a:ext cx="1532792" cy="712631"/>
              </a:xfrm>
              <a:prstGeom prst="rect">
                <a:avLst/>
              </a:prstGeom>
              <a:blipFill>
                <a:blip r:embed="rId5"/>
                <a:stretch>
                  <a:fillRect l="-8367" r="-7171"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DE373A5-C56E-4820-AA2C-C4D2000ED70A}"/>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F8D240F0-B008-4C84-A3C3-09BE91076BAB}"/>
              </a:ext>
            </a:extLst>
          </p:cNvPr>
          <p:cNvSpPr>
            <a:spLocks noGrp="1"/>
          </p:cNvSpPr>
          <p:nvPr>
            <p:ph type="dt" sz="half" idx="10"/>
          </p:nvPr>
        </p:nvSpPr>
        <p:spPr/>
        <p:txBody>
          <a:bodyPr/>
          <a:lstStyle/>
          <a:p>
            <a:fld id="{AB730165-0592-40C7-B132-599AF910D18F}" type="datetime1">
              <a:rPr lang="vi-VN" smtClean="0"/>
              <a:t>02/11/2021</a:t>
            </a:fld>
            <a:endParaRPr lang="vi-VN"/>
          </a:p>
        </p:txBody>
      </p:sp>
      <p:sp>
        <p:nvSpPr>
          <p:cNvPr id="9" name="Footer Placeholder 8">
            <a:extLst>
              <a:ext uri="{FF2B5EF4-FFF2-40B4-BE49-F238E27FC236}">
                <a16:creationId xmlns:a16="http://schemas.microsoft.com/office/drawing/2014/main" id="{0DC31E9A-E67A-42F9-AE3F-E89BF5D7983E}"/>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D5F44D30-E554-4DB6-A495-1499A525C0C5}"/>
              </a:ext>
            </a:extLst>
          </p:cNvPr>
          <p:cNvSpPr>
            <a:spLocks noGrp="1"/>
          </p:cNvSpPr>
          <p:nvPr>
            <p:ph type="sldNum" sz="quarter" idx="12"/>
          </p:nvPr>
        </p:nvSpPr>
        <p:spPr/>
        <p:txBody>
          <a:bodyPr/>
          <a:lstStyle/>
          <a:p>
            <a:fld id="{3E853FF8-857B-4997-9487-7696121B26C4}" type="slidenum">
              <a:rPr lang="vi-VN" smtClean="0"/>
              <a:t>20</a:t>
            </a:fld>
            <a:endParaRPr lang="vi-VN"/>
          </a:p>
        </p:txBody>
      </p:sp>
    </p:spTree>
    <p:extLst>
      <p:ext uri="{BB962C8B-B14F-4D97-AF65-F5344CB8AC3E}">
        <p14:creationId xmlns:p14="http://schemas.microsoft.com/office/powerpoint/2010/main" val="29956331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438305-372F-422C-BF82-C78A2D58D06C}"/>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21:</a:t>
            </a:r>
            <a:r>
              <a:rPr lang="vi-VN" sz="2800" b="1" i="1" dirty="0">
                <a:solidFill>
                  <a:srgbClr val="FFFF00"/>
                </a:solidFill>
                <a:latin typeface="UTM Swiss Condensed" panose="02000500000000000000" pitchFamily="2" charset="0"/>
                <a:cs typeface="Times New Roman" panose="02020603050405020304" pitchFamily="18" charset="0"/>
              </a:rPr>
              <a:t> Cơ năng của một vật dao động điều hòa</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5AFA018-535F-4C9D-91D1-500E340887D7}"/>
              </a:ext>
            </a:extLst>
          </p:cNvPr>
          <p:cNvSpPr/>
          <p:nvPr/>
        </p:nvSpPr>
        <p:spPr>
          <a:xfrm>
            <a:off x="508000" y="1082240"/>
            <a:ext cx="1181445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biến thiên tuần hoàn theo thời gian với chu kì bằng 1/2 chu kì dao động của vật.</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1">
            <a:extLst>
              <a:ext uri="{FF2B5EF4-FFF2-40B4-BE49-F238E27FC236}">
                <a16:creationId xmlns:a16="http://schemas.microsoft.com/office/drawing/2014/main" id="{D4D3FAD6-2FB2-40B6-9BEC-EE73361B489F}"/>
              </a:ext>
            </a:extLst>
          </p:cNvPr>
          <p:cNvSpPr>
            <a:spLocks noChangeArrowheads="1"/>
          </p:cNvSpPr>
          <p:nvPr/>
        </p:nvSpPr>
        <p:spPr bwMode="auto">
          <a:xfrm>
            <a:off x="508000" y="2251791"/>
            <a:ext cx="755527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vi-VN"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B. bằng thế năng của vật khi vật qua vị trí cân bằng.</a:t>
            </a:r>
          </a:p>
          <a:p>
            <a:pPr marL="0" marR="0" lvl="0" indent="0"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vi-VN"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cap="none" normalizeH="0" baseline="0">
                <a:ln>
                  <a:noFill/>
                </a:ln>
                <a:solidFill>
                  <a:srgbClr val="FFFFFF"/>
                </a:solidFill>
                <a:effectLst/>
                <a:latin typeface="UTM Swiss Condensed" panose="02000500000000000000" pitchFamily="2" charset="0"/>
              </a:rPr>
              <a:t>       </a:t>
            </a:r>
          </a:p>
        </p:txBody>
      </p:sp>
      <p:sp>
        <p:nvSpPr>
          <p:cNvPr id="5" name="Rectangle 4">
            <a:extLst>
              <a:ext uri="{FF2B5EF4-FFF2-40B4-BE49-F238E27FC236}">
                <a16:creationId xmlns:a16="http://schemas.microsoft.com/office/drawing/2014/main" id="{3E802AB1-6469-4F10-BB8F-16429D2C90A4}"/>
              </a:ext>
            </a:extLst>
          </p:cNvPr>
          <p:cNvSpPr/>
          <p:nvPr/>
        </p:nvSpPr>
        <p:spPr>
          <a:xfrm>
            <a:off x="508000" y="3205898"/>
            <a:ext cx="1209818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biến thiên tuần hoàn theo thời gian với tần số bằng 2 lần tần số dao động của vật.</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0FCBF58-4A7E-44E9-97A9-3DF4C5032681}"/>
              </a:ext>
            </a:extLst>
          </p:cNvPr>
          <p:cNvSpPr/>
          <p:nvPr/>
        </p:nvSpPr>
        <p:spPr>
          <a:xfrm>
            <a:off x="508000" y="4375449"/>
            <a:ext cx="836158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bằng động năng của vật khi vật qua vị trí cân </a:t>
            </a:r>
            <a:r>
              <a:rPr lang="vi-VN" sz="2800" b="1">
                <a:solidFill>
                  <a:srgbClr val="FFFFFF"/>
                </a:solidFill>
                <a:latin typeface="UTM Swiss Condensed" panose="02000500000000000000" pitchFamily="2" charset="0"/>
                <a:ea typeface="Arial" panose="020B0604020202020204" pitchFamily="34" charset="0"/>
              </a:rPr>
              <a:t>bằng.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42920AC-79D7-484E-8B2C-58AB8A6D68EB}"/>
              </a:ext>
            </a:extLst>
          </p:cNvPr>
          <p:cNvSpPr/>
          <p:nvPr/>
        </p:nvSpPr>
        <p:spPr>
          <a:xfrm>
            <a:off x="444500" y="431194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50A8A753-CB68-412B-B3EF-FB6CDB07438D}"/>
              </a:ext>
            </a:extLst>
          </p:cNvPr>
          <p:cNvSpPr>
            <a:spLocks noGrp="1"/>
          </p:cNvSpPr>
          <p:nvPr>
            <p:ph type="dt" sz="half" idx="10"/>
          </p:nvPr>
        </p:nvSpPr>
        <p:spPr/>
        <p:txBody>
          <a:bodyPr/>
          <a:lstStyle/>
          <a:p>
            <a:fld id="{8E3A9C8E-7438-43CD-B106-73518C9F6345}" type="datetime1">
              <a:rPr lang="vi-VN" smtClean="0"/>
              <a:t>02/11/2021</a:t>
            </a:fld>
            <a:endParaRPr lang="vi-VN"/>
          </a:p>
        </p:txBody>
      </p:sp>
      <p:sp>
        <p:nvSpPr>
          <p:cNvPr id="9" name="Footer Placeholder 8">
            <a:extLst>
              <a:ext uri="{FF2B5EF4-FFF2-40B4-BE49-F238E27FC236}">
                <a16:creationId xmlns:a16="http://schemas.microsoft.com/office/drawing/2014/main" id="{55443D45-ECB6-438F-9F15-E1633FF3C5CB}"/>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B560FF9-F939-43A7-BD6D-D2D60B3935A4}"/>
              </a:ext>
            </a:extLst>
          </p:cNvPr>
          <p:cNvSpPr>
            <a:spLocks noGrp="1"/>
          </p:cNvSpPr>
          <p:nvPr>
            <p:ph type="sldNum" sz="quarter" idx="12"/>
          </p:nvPr>
        </p:nvSpPr>
        <p:spPr/>
        <p:txBody>
          <a:bodyPr/>
          <a:lstStyle/>
          <a:p>
            <a:fld id="{3E853FF8-857B-4997-9487-7696121B26C4}" type="slidenum">
              <a:rPr lang="vi-VN" smtClean="0"/>
              <a:t>21</a:t>
            </a:fld>
            <a:endParaRPr lang="vi-VN"/>
          </a:p>
        </p:txBody>
      </p:sp>
    </p:spTree>
    <p:extLst>
      <p:ext uri="{BB962C8B-B14F-4D97-AF65-F5344CB8AC3E}">
        <p14:creationId xmlns:p14="http://schemas.microsoft.com/office/powerpoint/2010/main" val="4093684193"/>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A9EC964-E4D8-4319-B017-3CEA7FFB462B}"/>
                  </a:ext>
                </a:extLst>
              </p:cNvPr>
              <p:cNvSpPr/>
              <p:nvPr/>
            </p:nvSpPr>
            <p:spPr>
              <a:xfrm>
                <a:off x="127000" y="63500"/>
                <a:ext cx="11938000" cy="2152897"/>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22</a:t>
                </a:r>
                <a:r>
                  <a:rPr lang="vi-VN" sz="2800" b="1" i="1">
                    <a:solidFill>
                      <a:srgbClr val="FF0000"/>
                    </a:solidFill>
                    <a:latin typeface="UTM Swiss Condensed" panose="02000500000000000000" pitchFamily="2" charset="0"/>
                    <a:cs typeface="Times New Roman" panose="02020603050405020304" pitchFamily="18" charset="0"/>
                  </a:rPr>
                  <a:t>:</a:t>
                </a:r>
                <a:r>
                  <a:rPr lang="vi-VN" sz="2800" b="1" i="1">
                    <a:solidFill>
                      <a:srgbClr val="FFFF00"/>
                    </a:solidFill>
                    <a:latin typeface="UTM Swiss Condensed" panose="02000500000000000000" pitchFamily="2" charset="0"/>
                    <a:cs typeface="Times New Roman" panose="02020603050405020304" pitchFamily="18" charset="0"/>
                  </a:rPr>
                  <a:t> </a:t>
                </a:r>
                <a:r>
                  <a:rPr lang="pt-BR" sz="2800" b="1" i="1" dirty="0">
                    <a:solidFill>
                      <a:srgbClr val="FFFF00"/>
                    </a:solidFill>
                    <a:latin typeface="UTM Swiss Condensed" panose="02000500000000000000" pitchFamily="2" charset="0"/>
                    <a:cs typeface="Times New Roman" panose="02020603050405020304" pitchFamily="18" charset="0"/>
                  </a:rPr>
                  <a:t>Một vật nhỏ dao động điều hòa với phương trình: </a:t>
                </a:r>
                <a:r>
                  <a:rPr lang="vi-VN" sz="2800" b="1" i="1" dirty="0">
                    <a:solidFill>
                      <a:srgbClr val="FFFF00"/>
                    </a:solidFill>
                    <a:latin typeface="UTM Swiss Condensed" panose="02000500000000000000" pitchFamily="2" charset="0"/>
                    <a:cs typeface="Times New Roman" panose="02020603050405020304" pitchFamily="18" charset="0"/>
                  </a:rPr>
                  <a:t>x = Acos(ωt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i="1">
                            <a:solidFill>
                              <a:srgbClr val="FFFF00"/>
                            </a:solidFill>
                            <a:latin typeface="Cambria Math" panose="02040503050406030204" pitchFamily="18" charset="0"/>
                          </a:rPr>
                          <m:t>𝝅</m:t>
                        </m:r>
                      </m:num>
                      <m:den>
                        <m:r>
                          <a:rPr lang="vi-VN" sz="2800" b="1" i="1">
                            <a:solidFill>
                              <a:srgbClr val="FFFF00"/>
                            </a:solidFill>
                            <a:latin typeface="Cambria Math" panose="02040503050406030204" pitchFamily="18" charset="0"/>
                          </a:rPr>
                          <m:t>𝟐</m:t>
                        </m:r>
                      </m:den>
                    </m:f>
                  </m:oMath>
                </a14:m>
                <a:r>
                  <a:rPr lang="vi-VN" sz="2800" b="1" i="1" dirty="0">
                    <a:solidFill>
                      <a:srgbClr val="FFFF00"/>
                    </a:solidFill>
                    <a:latin typeface="UTM Swiss Condensed" panose="02000500000000000000" pitchFamily="2" charset="0"/>
                    <a:cs typeface="Times New Roman" panose="02020603050405020304" pitchFamily="18" charset="0"/>
                  </a:rPr>
                  <a:t>)(cm). Gốc thời gian người ta đã chọn là lúc vật</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A9EC964-E4D8-4319-B017-3CEA7FFB462B}"/>
                  </a:ext>
                </a:extLst>
              </p:cNvPr>
              <p:cNvSpPr>
                <a:spLocks noRot="1" noChangeAspect="1" noMove="1" noResize="1" noEditPoints="1" noAdjustHandles="1" noChangeArrowheads="1" noChangeShapeType="1" noTextEdit="1"/>
              </p:cNvSpPr>
              <p:nvPr/>
            </p:nvSpPr>
            <p:spPr>
              <a:xfrm>
                <a:off x="127000" y="63500"/>
                <a:ext cx="11938000" cy="2152897"/>
              </a:xfrm>
              <a:prstGeom prst="rect">
                <a:avLst/>
              </a:prstGeom>
              <a:blipFill>
                <a:blip r:embed="rId2"/>
                <a:stretch>
                  <a:fillRect l="-865" r="-1577" b="-5833"/>
                </a:stretch>
              </a:blipFill>
              <a:ln w="6350" cap="sq" cmpd="tri">
                <a:solidFill>
                  <a:srgbClr val="FF0000"/>
                </a:solidFill>
                <a:prstDash val="lgDash"/>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6C4D458C-3E1F-45C9-ADA2-E9C6CC37EB84}"/>
              </a:ext>
            </a:extLst>
          </p:cNvPr>
          <p:cNvSpPr/>
          <p:nvPr/>
        </p:nvSpPr>
        <p:spPr>
          <a:xfrm>
            <a:off x="508000" y="1738317"/>
            <a:ext cx="71865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đi qua vị trí cân bằng theo chiều dương.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CDA5F01-BE80-467C-833B-A190541ED11E}"/>
              </a:ext>
            </a:extLst>
          </p:cNvPr>
          <p:cNvSpPr/>
          <p:nvPr/>
        </p:nvSpPr>
        <p:spPr>
          <a:xfrm>
            <a:off x="508000" y="2261537"/>
            <a:ext cx="432842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ở vị trí biên về phía dương.</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1C8BA71-FBEA-4A11-8AF5-0934865E4BED}"/>
              </a:ext>
            </a:extLst>
          </p:cNvPr>
          <p:cNvSpPr/>
          <p:nvPr/>
        </p:nvSpPr>
        <p:spPr>
          <a:xfrm>
            <a:off x="508000" y="3431088"/>
            <a:ext cx="71865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đi qua vị trí cân bằng theo chiều âm.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D3DDD98-58C2-4A7D-8223-4A1558392866}"/>
              </a:ext>
            </a:extLst>
          </p:cNvPr>
          <p:cNvSpPr/>
          <p:nvPr/>
        </p:nvSpPr>
        <p:spPr>
          <a:xfrm>
            <a:off x="508000" y="3954308"/>
            <a:ext cx="445827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ở vị trí biên về phía âm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BFCE88E-2F8E-4DF6-8299-1807C87384D9}"/>
              </a:ext>
            </a:extLst>
          </p:cNvPr>
          <p:cNvSpPr/>
          <p:nvPr/>
        </p:nvSpPr>
        <p:spPr>
          <a:xfrm>
            <a:off x="444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ACA5D2D8-886F-408B-8011-C41057D63F53}"/>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72445448-D6DE-4220-BE33-959DC5BD754B}"/>
              </a:ext>
            </a:extLst>
          </p:cNvPr>
          <p:cNvSpPr>
            <a:spLocks noGrp="1"/>
          </p:cNvSpPr>
          <p:nvPr>
            <p:ph type="dt" sz="half" idx="10"/>
          </p:nvPr>
        </p:nvSpPr>
        <p:spPr/>
        <p:txBody>
          <a:bodyPr/>
          <a:lstStyle/>
          <a:p>
            <a:fld id="{DD03125B-511D-4078-A4E7-9FA49F0F772A}" type="datetime1">
              <a:rPr lang="vi-VN" smtClean="0"/>
              <a:t>02/11/2021</a:t>
            </a:fld>
            <a:endParaRPr lang="vi-VN"/>
          </a:p>
        </p:txBody>
      </p:sp>
      <p:sp>
        <p:nvSpPr>
          <p:cNvPr id="10" name="Footer Placeholder 9">
            <a:extLst>
              <a:ext uri="{FF2B5EF4-FFF2-40B4-BE49-F238E27FC236}">
                <a16:creationId xmlns:a16="http://schemas.microsoft.com/office/drawing/2014/main" id="{F476F28A-8121-45CE-A6B5-4A9F69C3B89A}"/>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0AB58ECC-BA4B-4172-94D2-5E7B5A32907A}"/>
              </a:ext>
            </a:extLst>
          </p:cNvPr>
          <p:cNvSpPr>
            <a:spLocks noGrp="1"/>
          </p:cNvSpPr>
          <p:nvPr>
            <p:ph type="sldNum" sz="quarter" idx="12"/>
          </p:nvPr>
        </p:nvSpPr>
        <p:spPr/>
        <p:txBody>
          <a:bodyPr/>
          <a:lstStyle/>
          <a:p>
            <a:fld id="{3E853FF8-857B-4997-9487-7696121B26C4}" type="slidenum">
              <a:rPr lang="vi-VN" smtClean="0"/>
              <a:t>22</a:t>
            </a:fld>
            <a:endParaRPr lang="vi-VN"/>
          </a:p>
        </p:txBody>
      </p:sp>
    </p:spTree>
    <p:extLst>
      <p:ext uri="{BB962C8B-B14F-4D97-AF65-F5344CB8AC3E}">
        <p14:creationId xmlns:p14="http://schemas.microsoft.com/office/powerpoint/2010/main" val="195174511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BE33DB-A9A8-4D47-B963-1AC3B3083575}"/>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23:</a:t>
            </a:r>
            <a:r>
              <a:rPr lang="vi-VN" sz="2800" b="1" i="1" dirty="0">
                <a:solidFill>
                  <a:srgbClr val="FFFF00"/>
                </a:solidFill>
                <a:latin typeface="UTM Swiss Condensed" panose="02000500000000000000" pitchFamily="2" charset="0"/>
                <a:cs typeface="Times New Roman" panose="02020603050405020304" pitchFamily="18" charset="0"/>
              </a:rPr>
              <a:t> Một vật dao động điều hòa với biên độ A và tần số f. Thời gian ngắn nhất để vật đi được quãng đường có độ dài A là</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17AA28B-7CB4-4679-B0C1-A9E6BAA313F4}"/>
                  </a:ext>
                </a:extLst>
              </p:cNvPr>
              <p:cNvSpPr/>
              <p:nvPr/>
            </p:nvSpPr>
            <p:spPr>
              <a:xfrm>
                <a:off x="762000" y="1577761"/>
                <a:ext cx="1646605" cy="76989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𝒇</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417AA28B-7CB4-4679-B0C1-A9E6BAA313F4}"/>
                  </a:ext>
                </a:extLst>
              </p:cNvPr>
              <p:cNvSpPr>
                <a:spLocks noRot="1" noChangeAspect="1" noMove="1" noResize="1" noEditPoints="1" noAdjustHandles="1" noChangeArrowheads="1" noChangeShapeType="1" noTextEdit="1"/>
              </p:cNvSpPr>
              <p:nvPr/>
            </p:nvSpPr>
            <p:spPr>
              <a:xfrm>
                <a:off x="762000" y="1577761"/>
                <a:ext cx="1646605" cy="769891"/>
              </a:xfrm>
              <a:prstGeom prst="rect">
                <a:avLst/>
              </a:prstGeom>
              <a:blipFill>
                <a:blip r:embed="rId2"/>
                <a:stretch>
                  <a:fillRect l="-74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6907C84-AC3E-4FC6-9F1E-D57AAAF92E51}"/>
                  </a:ext>
                </a:extLst>
              </p:cNvPr>
              <p:cNvSpPr/>
              <p:nvPr/>
            </p:nvSpPr>
            <p:spPr>
              <a:xfrm>
                <a:off x="3619500" y="1577761"/>
                <a:ext cx="1646605" cy="76989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𝒇</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C6907C84-AC3E-4FC6-9F1E-D57AAAF92E51}"/>
                  </a:ext>
                </a:extLst>
              </p:cNvPr>
              <p:cNvSpPr>
                <a:spLocks noRot="1" noChangeAspect="1" noMove="1" noResize="1" noEditPoints="1" noAdjustHandles="1" noChangeArrowheads="1" noChangeShapeType="1" noTextEdit="1"/>
              </p:cNvSpPr>
              <p:nvPr/>
            </p:nvSpPr>
            <p:spPr>
              <a:xfrm>
                <a:off x="3619500" y="1577761"/>
                <a:ext cx="1646605" cy="769891"/>
              </a:xfrm>
              <a:prstGeom prst="rect">
                <a:avLst/>
              </a:prstGeom>
              <a:blipFill>
                <a:blip r:embed="rId3"/>
                <a:stretch>
                  <a:fillRect l="-77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560DEB3-0C90-41A0-BD6D-F98C20253027}"/>
                  </a:ext>
                </a:extLst>
              </p:cNvPr>
              <p:cNvSpPr/>
              <p:nvPr/>
            </p:nvSpPr>
            <p:spPr>
              <a:xfrm>
                <a:off x="6477000" y="1577761"/>
                <a:ext cx="1646605" cy="76989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𝒇</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9560DEB3-0C90-41A0-BD6D-F98C20253027}"/>
                  </a:ext>
                </a:extLst>
              </p:cNvPr>
              <p:cNvSpPr>
                <a:spLocks noRot="1" noChangeAspect="1" noMove="1" noResize="1" noEditPoints="1" noAdjustHandles="1" noChangeArrowheads="1" noChangeShapeType="1" noTextEdit="1"/>
              </p:cNvSpPr>
              <p:nvPr/>
            </p:nvSpPr>
            <p:spPr>
              <a:xfrm>
                <a:off x="6477000" y="1577761"/>
                <a:ext cx="1646605" cy="769891"/>
              </a:xfrm>
              <a:prstGeom prst="rect">
                <a:avLst/>
              </a:prstGeom>
              <a:blipFill>
                <a:blip r:embed="rId4"/>
                <a:stretch>
                  <a:fillRect l="-77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2F91C44-A877-4894-A57B-328D86A8025E}"/>
                  </a:ext>
                </a:extLst>
              </p:cNvPr>
              <p:cNvSpPr/>
              <p:nvPr/>
            </p:nvSpPr>
            <p:spPr>
              <a:xfrm>
                <a:off x="9334500" y="1577761"/>
                <a:ext cx="1271502" cy="71962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𝒇</m:t>
                        </m:r>
                      </m:num>
                      <m:den>
                        <m:r>
                          <a:rPr lang="vi-VN" sz="2800" b="1" i="1">
                            <a:solidFill>
                              <a:srgbClr val="FFFFFF"/>
                            </a:solidFill>
                            <a:latin typeface="Cambria Math" panose="02040503050406030204" pitchFamily="18" charset="0"/>
                            <a:ea typeface="Arial" panose="020B0604020202020204" pitchFamily="34" charset="0"/>
                          </a:rPr>
                          <m:t>𝟒</m:t>
                        </m:r>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02F91C44-A877-4894-A57B-328D86A8025E}"/>
                  </a:ext>
                </a:extLst>
              </p:cNvPr>
              <p:cNvSpPr>
                <a:spLocks noRot="1" noChangeAspect="1" noMove="1" noResize="1" noEditPoints="1" noAdjustHandles="1" noChangeArrowheads="1" noChangeShapeType="1" noTextEdit="1"/>
              </p:cNvSpPr>
              <p:nvPr/>
            </p:nvSpPr>
            <p:spPr>
              <a:xfrm>
                <a:off x="9334500" y="1577761"/>
                <a:ext cx="1271502" cy="719621"/>
              </a:xfrm>
              <a:prstGeom prst="rect">
                <a:avLst/>
              </a:prstGeom>
              <a:blipFill>
                <a:blip r:embed="rId5"/>
                <a:stretch>
                  <a:fillRect l="-9569" b="-847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1FC89F0-2978-4D4F-850D-EEFE0F23A6BB}"/>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DA4B7269-1534-44AD-AF9D-31ABDAD848DA}"/>
              </a:ext>
            </a:extLst>
          </p:cNvPr>
          <p:cNvSpPr>
            <a:spLocks noGrp="1"/>
          </p:cNvSpPr>
          <p:nvPr>
            <p:ph type="dt" sz="half" idx="10"/>
          </p:nvPr>
        </p:nvSpPr>
        <p:spPr/>
        <p:txBody>
          <a:bodyPr/>
          <a:lstStyle/>
          <a:p>
            <a:fld id="{CEE42D43-213E-4DB3-8372-EE8F675070DE}" type="datetime1">
              <a:rPr lang="vi-VN" smtClean="0"/>
              <a:t>02/11/2021</a:t>
            </a:fld>
            <a:endParaRPr lang="vi-VN"/>
          </a:p>
        </p:txBody>
      </p:sp>
      <p:sp>
        <p:nvSpPr>
          <p:cNvPr id="9" name="Footer Placeholder 8">
            <a:extLst>
              <a:ext uri="{FF2B5EF4-FFF2-40B4-BE49-F238E27FC236}">
                <a16:creationId xmlns:a16="http://schemas.microsoft.com/office/drawing/2014/main" id="{3D25FAE3-2F59-42DE-816E-DE67B7AF9B55}"/>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006514E-0334-4909-92BA-CF79C9B08F94}"/>
              </a:ext>
            </a:extLst>
          </p:cNvPr>
          <p:cNvSpPr>
            <a:spLocks noGrp="1"/>
          </p:cNvSpPr>
          <p:nvPr>
            <p:ph type="sldNum" sz="quarter" idx="12"/>
          </p:nvPr>
        </p:nvSpPr>
        <p:spPr/>
        <p:txBody>
          <a:bodyPr/>
          <a:lstStyle/>
          <a:p>
            <a:fld id="{3E853FF8-857B-4997-9487-7696121B26C4}" type="slidenum">
              <a:rPr lang="vi-VN" smtClean="0"/>
              <a:t>23</a:t>
            </a:fld>
            <a:endParaRPr lang="vi-VN"/>
          </a:p>
        </p:txBody>
      </p:sp>
    </p:spTree>
    <p:extLst>
      <p:ext uri="{BB962C8B-B14F-4D97-AF65-F5344CB8AC3E}">
        <p14:creationId xmlns:p14="http://schemas.microsoft.com/office/powerpoint/2010/main" val="45226097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7CECD7-5A50-467D-B3AE-FCA4A209651B}"/>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24:</a:t>
            </a:r>
            <a:r>
              <a:rPr lang="vi-VN" sz="2800" b="1" i="1" dirty="0">
                <a:solidFill>
                  <a:srgbClr val="FFFF00"/>
                </a:solidFill>
                <a:latin typeface="UTM Swiss Condensed" panose="02000500000000000000" pitchFamily="2" charset="0"/>
                <a:cs typeface="Times New Roman" panose="02020603050405020304" pitchFamily="18" charset="0"/>
              </a:rPr>
              <a:t> Một chất điểm dao động điều hòa trên trục Ox. Khi đi từ vị trí biên về vị trí cân bằng độ lớn</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0380725-955A-4F93-B0D6-8BBB245C4600}"/>
              </a:ext>
            </a:extLst>
          </p:cNvPr>
          <p:cNvSpPr/>
          <p:nvPr/>
        </p:nvSpPr>
        <p:spPr>
          <a:xfrm>
            <a:off x="508000" y="1577761"/>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gia tốc của chất điểm tăng.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5C056EC-E898-4CAC-8FC4-F5CE8099BEFF}"/>
              </a:ext>
            </a:extLst>
          </p:cNvPr>
          <p:cNvSpPr/>
          <p:nvPr/>
        </p:nvSpPr>
        <p:spPr>
          <a:xfrm>
            <a:off x="508000" y="2100981"/>
            <a:ext cx="456887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vận tốc của chất điểm giảm.</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7DB3015-9F79-4ACF-AC6D-9095AD8A08A7}"/>
              </a:ext>
            </a:extLst>
          </p:cNvPr>
          <p:cNvSpPr/>
          <p:nvPr/>
        </p:nvSpPr>
        <p:spPr>
          <a:xfrm>
            <a:off x="508000" y="3270532"/>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li độ của chất điểm tăng.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51EC4E7-BCA2-4578-ABCA-19C8C14F96F4}"/>
              </a:ext>
            </a:extLst>
          </p:cNvPr>
          <p:cNvSpPr/>
          <p:nvPr/>
        </p:nvSpPr>
        <p:spPr>
          <a:xfrm>
            <a:off x="508000" y="3793752"/>
            <a:ext cx="50513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gia tốc của chất điểm </a:t>
            </a:r>
            <a:r>
              <a:rPr lang="vi-VN" sz="2800" b="1">
                <a:solidFill>
                  <a:srgbClr val="FFFFFF"/>
                </a:solidFill>
                <a:latin typeface="UTM Swiss Condensed" panose="02000500000000000000" pitchFamily="2" charset="0"/>
                <a:ea typeface="Arial" panose="020B0604020202020204" pitchFamily="34" charset="0"/>
              </a:rPr>
              <a:t>giảm.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60CCE65-E7DC-4D02-8467-A74C5165F8C3}"/>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F9D6B864-024E-483D-B447-47C96F1311BD}"/>
              </a:ext>
            </a:extLst>
          </p:cNvPr>
          <p:cNvSpPr>
            <a:spLocks noGrp="1"/>
          </p:cNvSpPr>
          <p:nvPr>
            <p:ph type="dt" sz="half" idx="10"/>
          </p:nvPr>
        </p:nvSpPr>
        <p:spPr/>
        <p:txBody>
          <a:bodyPr/>
          <a:lstStyle/>
          <a:p>
            <a:fld id="{06AC716B-D350-420E-AC2F-45703FA18FFC}" type="datetime1">
              <a:rPr lang="vi-VN" smtClean="0"/>
              <a:t>02/11/2021</a:t>
            </a:fld>
            <a:endParaRPr lang="vi-VN"/>
          </a:p>
        </p:txBody>
      </p:sp>
      <p:sp>
        <p:nvSpPr>
          <p:cNvPr id="9" name="Footer Placeholder 8">
            <a:extLst>
              <a:ext uri="{FF2B5EF4-FFF2-40B4-BE49-F238E27FC236}">
                <a16:creationId xmlns:a16="http://schemas.microsoft.com/office/drawing/2014/main" id="{B3C81D06-0151-45C7-A6C9-57CD190056E4}"/>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0D54ADA-0012-416C-AAD9-F8B95BAF2019}"/>
              </a:ext>
            </a:extLst>
          </p:cNvPr>
          <p:cNvSpPr>
            <a:spLocks noGrp="1"/>
          </p:cNvSpPr>
          <p:nvPr>
            <p:ph type="sldNum" sz="quarter" idx="12"/>
          </p:nvPr>
        </p:nvSpPr>
        <p:spPr/>
        <p:txBody>
          <a:bodyPr/>
          <a:lstStyle/>
          <a:p>
            <a:fld id="{3E853FF8-857B-4997-9487-7696121B26C4}" type="slidenum">
              <a:rPr lang="vi-VN" smtClean="0"/>
              <a:t>24</a:t>
            </a:fld>
            <a:endParaRPr lang="vi-VN"/>
          </a:p>
        </p:txBody>
      </p:sp>
    </p:spTree>
    <p:extLst>
      <p:ext uri="{BB962C8B-B14F-4D97-AF65-F5344CB8AC3E}">
        <p14:creationId xmlns:p14="http://schemas.microsoft.com/office/powerpoint/2010/main" val="404708029"/>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FBA8B2B-586A-4EC5-8048-106151CDF6BF}"/>
                  </a:ext>
                </a:extLst>
              </p:cNvPr>
              <p:cNvSpPr/>
              <p:nvPr/>
            </p:nvSpPr>
            <p:spPr>
              <a:xfrm>
                <a:off x="127000" y="63500"/>
                <a:ext cx="11938000" cy="2872197"/>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25:</a:t>
                </a:r>
                <a:r>
                  <a:rPr lang="vi-VN" sz="2800" b="1" i="1" dirty="0">
                    <a:solidFill>
                      <a:srgbClr val="FFFF00"/>
                    </a:solidFill>
                    <a:latin typeface="UTM Swiss Condensed" panose="02000500000000000000" pitchFamily="2" charset="0"/>
                    <a:cs typeface="Times New Roman" panose="02020603050405020304" pitchFamily="18" charset="0"/>
                  </a:rPr>
                  <a:t> Một chất điểm dao động điều hòa với chu kì T. Trong khoảng thời gian ngắn nhất khi đi từ vị trí biên có li độ x = A đến vị trí x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i="1">
                            <a:solidFill>
                              <a:srgbClr val="FFFF00"/>
                            </a:solidFill>
                            <a:latin typeface="Cambria Math" panose="02040503050406030204" pitchFamily="18" charset="0"/>
                          </a:rPr>
                          <m:t>𝑨</m:t>
                        </m:r>
                      </m:num>
                      <m:den>
                        <m:r>
                          <a:rPr lang="vi-VN" sz="2800" b="1" i="1">
                            <a:solidFill>
                              <a:srgbClr val="FFFF00"/>
                            </a:solidFill>
                            <a:latin typeface="Cambria Math" panose="02040503050406030204" pitchFamily="18" charset="0"/>
                          </a:rPr>
                          <m:t>𝟐</m:t>
                        </m:r>
                      </m:den>
                    </m:f>
                  </m:oMath>
                </a14:m>
                <a:r>
                  <a:rPr lang="vi-VN" sz="2800" b="1" i="1" dirty="0">
                    <a:solidFill>
                      <a:srgbClr val="FFFF00"/>
                    </a:solidFill>
                    <a:latin typeface="UTM Swiss Condensed" panose="02000500000000000000" pitchFamily="2" charset="0"/>
                    <a:cs typeface="Times New Roman" panose="02020603050405020304" pitchFamily="18" charset="0"/>
                  </a:rPr>
                  <a:t>, chất điểm có tốc độ trung bình là</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5FBA8B2B-586A-4EC5-8048-106151CDF6BF}"/>
                  </a:ext>
                </a:extLst>
              </p:cNvPr>
              <p:cNvSpPr>
                <a:spLocks noRot="1" noChangeAspect="1" noMove="1" noResize="1" noEditPoints="1" noAdjustHandles="1" noChangeArrowheads="1" noChangeShapeType="1" noTextEdit="1"/>
              </p:cNvSpPr>
              <p:nvPr/>
            </p:nvSpPr>
            <p:spPr>
              <a:xfrm>
                <a:off x="127000" y="63500"/>
                <a:ext cx="11938000" cy="2872197"/>
              </a:xfrm>
              <a:prstGeom prst="rect">
                <a:avLst/>
              </a:prstGeom>
              <a:blipFill>
                <a:blip r:embed="rId2"/>
                <a:stretch>
                  <a:fillRect l="-865" r="-814"/>
                </a:stretch>
              </a:blipFill>
              <a:ln w="6350" cap="sq" cmpd="tri">
                <a:solidFill>
                  <a:srgbClr val="FF0000"/>
                </a:solidFill>
                <a:prstDash val="lgDash"/>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8B9859D-4097-48CE-9121-F001497B2070}"/>
                  </a:ext>
                </a:extLst>
              </p:cNvPr>
              <p:cNvSpPr/>
              <p:nvPr/>
            </p:nvSpPr>
            <p:spPr>
              <a:xfrm>
                <a:off x="762000" y="2289750"/>
                <a:ext cx="1646605"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88B9859D-4097-48CE-9121-F001497B2070}"/>
                  </a:ext>
                </a:extLst>
              </p:cNvPr>
              <p:cNvSpPr>
                <a:spLocks noRot="1" noChangeAspect="1" noMove="1" noResize="1" noEditPoints="1" noAdjustHandles="1" noChangeArrowheads="1" noChangeShapeType="1" noTextEdit="1"/>
              </p:cNvSpPr>
              <p:nvPr/>
            </p:nvSpPr>
            <p:spPr>
              <a:xfrm>
                <a:off x="762000" y="2289750"/>
                <a:ext cx="1646605" cy="712631"/>
              </a:xfrm>
              <a:prstGeom prst="rect">
                <a:avLst/>
              </a:prstGeom>
              <a:blipFill>
                <a:blip r:embed="rId3"/>
                <a:stretch>
                  <a:fillRect l="-7407"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ABFF834-A2E8-4CBF-8A1C-74EA6DB9A211}"/>
                  </a:ext>
                </a:extLst>
              </p:cNvPr>
              <p:cNvSpPr/>
              <p:nvPr/>
            </p:nvSpPr>
            <p:spPr>
              <a:xfrm>
                <a:off x="3619500" y="2289750"/>
                <a:ext cx="1646605"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𝟗</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DABFF834-A2E8-4CBF-8A1C-74EA6DB9A211}"/>
                  </a:ext>
                </a:extLst>
              </p:cNvPr>
              <p:cNvSpPr>
                <a:spLocks noRot="1" noChangeAspect="1" noMove="1" noResize="1" noEditPoints="1" noAdjustHandles="1" noChangeArrowheads="1" noChangeShapeType="1" noTextEdit="1"/>
              </p:cNvSpPr>
              <p:nvPr/>
            </p:nvSpPr>
            <p:spPr>
              <a:xfrm>
                <a:off x="3619500" y="2289750"/>
                <a:ext cx="1646605" cy="712631"/>
              </a:xfrm>
              <a:prstGeom prst="rect">
                <a:avLst/>
              </a:prstGeom>
              <a:blipFill>
                <a:blip r:embed="rId4"/>
                <a:stretch>
                  <a:fillRect l="-7778"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72EE28-D219-40CD-8FAD-1ED25184005A}"/>
                  </a:ext>
                </a:extLst>
              </p:cNvPr>
              <p:cNvSpPr/>
              <p:nvPr/>
            </p:nvSpPr>
            <p:spPr>
              <a:xfrm>
                <a:off x="6477000" y="2289750"/>
                <a:ext cx="1646605"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A072EE28-D219-40CD-8FAD-1ED25184005A}"/>
                  </a:ext>
                </a:extLst>
              </p:cNvPr>
              <p:cNvSpPr>
                <a:spLocks noRot="1" noChangeAspect="1" noMove="1" noResize="1" noEditPoints="1" noAdjustHandles="1" noChangeArrowheads="1" noChangeShapeType="1" noTextEdit="1"/>
              </p:cNvSpPr>
              <p:nvPr/>
            </p:nvSpPr>
            <p:spPr>
              <a:xfrm>
                <a:off x="6477000" y="2289750"/>
                <a:ext cx="1646605" cy="712631"/>
              </a:xfrm>
              <a:prstGeom prst="rect">
                <a:avLst/>
              </a:prstGeom>
              <a:blipFill>
                <a:blip r:embed="rId5"/>
                <a:stretch>
                  <a:fillRect l="-7778"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CD6DB40-7D51-4021-91BE-F7804D06AE2C}"/>
                  </a:ext>
                </a:extLst>
              </p:cNvPr>
              <p:cNvSpPr/>
              <p:nvPr/>
            </p:nvSpPr>
            <p:spPr>
              <a:xfrm>
                <a:off x="9334500" y="2289750"/>
                <a:ext cx="1444626" cy="711477"/>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𝟒</m:t>
                        </m:r>
                        <m:r>
                          <a:rPr lang="vi-VN" sz="2800" b="1" i="1">
                            <a:solidFill>
                              <a:srgbClr val="FFFFFF"/>
                            </a:solidFill>
                            <a:latin typeface="Cambria Math" panose="02040503050406030204" pitchFamily="18" charset="0"/>
                            <a:ea typeface="Arial" panose="020B0604020202020204" pitchFamily="34" charset="0"/>
                          </a:rPr>
                          <m:t>𝑨</m:t>
                        </m:r>
                      </m:num>
                      <m:den>
                        <m:r>
                          <a:rPr lang="vi-VN" sz="2800" b="1" i="1">
                            <a:solidFill>
                              <a:srgbClr val="FFFFFF"/>
                            </a:solidFill>
                            <a:latin typeface="Cambria Math" panose="02040503050406030204" pitchFamily="18" charset="0"/>
                            <a:ea typeface="Arial" panose="020B0604020202020204" pitchFamily="34" charset="0"/>
                          </a:rPr>
                          <m:t>𝑻</m:t>
                        </m:r>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5CD6DB40-7D51-4021-91BE-F7804D06AE2C}"/>
                  </a:ext>
                </a:extLst>
              </p:cNvPr>
              <p:cNvSpPr>
                <a:spLocks noRot="1" noChangeAspect="1" noMove="1" noResize="1" noEditPoints="1" noAdjustHandles="1" noChangeArrowheads="1" noChangeShapeType="1" noTextEdit="1"/>
              </p:cNvSpPr>
              <p:nvPr/>
            </p:nvSpPr>
            <p:spPr>
              <a:xfrm>
                <a:off x="9334500" y="2289750"/>
                <a:ext cx="1444626" cy="711477"/>
              </a:xfrm>
              <a:prstGeom prst="rect">
                <a:avLst/>
              </a:prstGeom>
              <a:blipFill>
                <a:blip r:embed="rId6"/>
                <a:stretch>
                  <a:fillRect l="-8439"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0D0746C-5017-4671-9810-5C56FEDBC560}"/>
              </a:ext>
            </a:extLst>
          </p:cNvPr>
          <p:cNvSpPr/>
          <p:nvPr/>
        </p:nvSpPr>
        <p:spPr>
          <a:xfrm>
            <a:off x="6413500" y="222625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43AF6589-2103-44B2-9F1A-6AD45433D823}"/>
              </a:ext>
            </a:extLst>
          </p:cNvPr>
          <p:cNvSpPr>
            <a:spLocks noGrp="1"/>
          </p:cNvSpPr>
          <p:nvPr>
            <p:ph type="dt" sz="half" idx="10"/>
          </p:nvPr>
        </p:nvSpPr>
        <p:spPr/>
        <p:txBody>
          <a:bodyPr/>
          <a:lstStyle/>
          <a:p>
            <a:fld id="{1D6E7368-64FF-477F-8313-8C17FC2FBBFE}" type="datetime1">
              <a:rPr lang="vi-VN" smtClean="0"/>
              <a:t>02/11/2021</a:t>
            </a:fld>
            <a:endParaRPr lang="vi-VN"/>
          </a:p>
        </p:txBody>
      </p:sp>
      <p:sp>
        <p:nvSpPr>
          <p:cNvPr id="9" name="Footer Placeholder 8">
            <a:extLst>
              <a:ext uri="{FF2B5EF4-FFF2-40B4-BE49-F238E27FC236}">
                <a16:creationId xmlns:a16="http://schemas.microsoft.com/office/drawing/2014/main" id="{CE70FA4C-BAD9-463F-9DAE-7AC344ED465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28699C0-7D0B-4700-9D0C-FCEF521CEAFE}"/>
              </a:ext>
            </a:extLst>
          </p:cNvPr>
          <p:cNvSpPr>
            <a:spLocks noGrp="1"/>
          </p:cNvSpPr>
          <p:nvPr>
            <p:ph type="sldNum" sz="quarter" idx="12"/>
          </p:nvPr>
        </p:nvSpPr>
        <p:spPr/>
        <p:txBody>
          <a:bodyPr/>
          <a:lstStyle/>
          <a:p>
            <a:fld id="{3E853FF8-857B-4997-9487-7696121B26C4}" type="slidenum">
              <a:rPr lang="vi-VN" smtClean="0"/>
              <a:t>25</a:t>
            </a:fld>
            <a:endParaRPr lang="vi-VN"/>
          </a:p>
        </p:txBody>
      </p:sp>
    </p:spTree>
    <p:extLst>
      <p:ext uri="{BB962C8B-B14F-4D97-AF65-F5344CB8AC3E}">
        <p14:creationId xmlns:p14="http://schemas.microsoft.com/office/powerpoint/2010/main" val="1001564557"/>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212587-445A-4D72-8138-56D4A26F95BA}"/>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26:</a:t>
            </a:r>
            <a:r>
              <a:rPr lang="vi-VN" sz="2800" b="1" i="1" dirty="0">
                <a:solidFill>
                  <a:srgbClr val="FFFF00"/>
                </a:solidFill>
                <a:latin typeface="UTM Swiss Condensed" panose="02000500000000000000" pitchFamily="2" charset="0"/>
                <a:cs typeface="Times New Roman" panose="02020603050405020304" pitchFamily="18" charset="0"/>
              </a:rPr>
              <a:t> Một vật dao động điều hòa với biên độ A và tốc độ cực đại vmax. Tần số góc của vật dao động là</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C408C30-BDF6-4841-95D0-CCA747F67AB8}"/>
                  </a:ext>
                </a:extLst>
              </p:cNvPr>
              <p:cNvSpPr/>
              <p:nvPr/>
            </p:nvSpPr>
            <p:spPr>
              <a:xfrm>
                <a:off x="1016000" y="1577761"/>
                <a:ext cx="2569934" cy="66486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𝒗</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𝒎𝒂𝒙</m:t>
                            </m:r>
                          </m:sub>
                        </m:sSub>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6C408C30-BDF6-4841-95D0-CCA747F67AB8}"/>
                  </a:ext>
                </a:extLst>
              </p:cNvPr>
              <p:cNvSpPr>
                <a:spLocks noRot="1" noChangeAspect="1" noMove="1" noResize="1" noEditPoints="1" noAdjustHandles="1" noChangeArrowheads="1" noChangeShapeType="1" noTextEdit="1"/>
              </p:cNvSpPr>
              <p:nvPr/>
            </p:nvSpPr>
            <p:spPr>
              <a:xfrm>
                <a:off x="1016000" y="1577761"/>
                <a:ext cx="2569934" cy="664862"/>
              </a:xfrm>
              <a:prstGeom prst="rect">
                <a:avLst/>
              </a:prstGeom>
              <a:blipFill>
                <a:blip r:embed="rId2"/>
                <a:stretch>
                  <a:fillRect l="-4988" t="-4587" b="-91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C7F6EB0-3C76-45FE-AFEC-D85BEE541570}"/>
                  </a:ext>
                </a:extLst>
              </p:cNvPr>
              <p:cNvSpPr/>
              <p:nvPr/>
            </p:nvSpPr>
            <p:spPr>
              <a:xfrm>
                <a:off x="6477000" y="1577761"/>
                <a:ext cx="2569934" cy="66691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𝒗</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𝒎𝒂𝒙</m:t>
                            </m:r>
                          </m:sub>
                        </m:sSub>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DC7F6EB0-3C76-45FE-AFEC-D85BEE541570}"/>
                  </a:ext>
                </a:extLst>
              </p:cNvPr>
              <p:cNvSpPr>
                <a:spLocks noRot="1" noChangeAspect="1" noMove="1" noResize="1" noEditPoints="1" noAdjustHandles="1" noChangeArrowheads="1" noChangeShapeType="1" noTextEdit="1"/>
              </p:cNvSpPr>
              <p:nvPr/>
            </p:nvSpPr>
            <p:spPr>
              <a:xfrm>
                <a:off x="6477000" y="1577761"/>
                <a:ext cx="2569934" cy="666914"/>
              </a:xfrm>
              <a:prstGeom prst="rect">
                <a:avLst/>
              </a:prstGeom>
              <a:blipFill>
                <a:blip r:embed="rId3"/>
                <a:stretch>
                  <a:fillRect l="-4988" t="-4587" b="-91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0D2908D-01F0-4A0F-B843-58D5832B1164}"/>
                  </a:ext>
                </a:extLst>
              </p:cNvPr>
              <p:cNvSpPr/>
              <p:nvPr/>
            </p:nvSpPr>
            <p:spPr>
              <a:xfrm>
                <a:off x="1016000" y="2339761"/>
                <a:ext cx="2569934" cy="66691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𝒗</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𝒎𝒂𝒙</m:t>
                            </m:r>
                          </m:sub>
                        </m:sSub>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C0D2908D-01F0-4A0F-B843-58D5832B1164}"/>
                  </a:ext>
                </a:extLst>
              </p:cNvPr>
              <p:cNvSpPr>
                <a:spLocks noRot="1" noChangeAspect="1" noMove="1" noResize="1" noEditPoints="1" noAdjustHandles="1" noChangeArrowheads="1" noChangeShapeType="1" noTextEdit="1"/>
              </p:cNvSpPr>
              <p:nvPr/>
            </p:nvSpPr>
            <p:spPr>
              <a:xfrm>
                <a:off x="1016000" y="2339761"/>
                <a:ext cx="2569934" cy="666914"/>
              </a:xfrm>
              <a:prstGeom prst="rect">
                <a:avLst/>
              </a:prstGeom>
              <a:blipFill>
                <a:blip r:embed="rId4"/>
                <a:stretch>
                  <a:fillRect l="-4988" t="-4587" b="-91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564CFC0-09D1-40FE-939B-9E8ABC8F6CE6}"/>
                  </a:ext>
                </a:extLst>
              </p:cNvPr>
              <p:cNvSpPr/>
              <p:nvPr/>
            </p:nvSpPr>
            <p:spPr>
              <a:xfrm>
                <a:off x="6477000" y="2339761"/>
                <a:ext cx="1830566" cy="66486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𝒗</m:t>
                            </m:r>
                          </m:e>
                          <m:sub>
                            <m:r>
                              <a:rPr lang="vi-VN" sz="2800" b="1" i="1">
                                <a:solidFill>
                                  <a:srgbClr val="FFFFFF"/>
                                </a:solidFill>
                                <a:latin typeface="Cambria Math" panose="02040503050406030204" pitchFamily="18" charset="0"/>
                                <a:ea typeface="Arial" panose="020B0604020202020204" pitchFamily="34" charset="0"/>
                              </a:rPr>
                              <m:t>𝒎𝒂𝒙</m:t>
                            </m:r>
                          </m:sub>
                        </m:sSub>
                      </m:num>
                      <m:den>
                        <m:r>
                          <a:rPr lang="vi-VN" sz="2800" b="1" i="1">
                            <a:solidFill>
                              <a:srgbClr val="FFFFFF"/>
                            </a:solidFill>
                            <a:latin typeface="Cambria Math" panose="02040503050406030204" pitchFamily="18" charset="0"/>
                            <a:ea typeface="Arial" panose="020B0604020202020204" pitchFamily="34" charset="0"/>
                          </a:rPr>
                          <m:t>𝟐</m:t>
                        </m:r>
                        <m:r>
                          <a:rPr lang="vi-VN" sz="2800" b="1" i="1">
                            <a:solidFill>
                              <a:srgbClr val="FFFFFF"/>
                            </a:solidFill>
                            <a:latin typeface="Cambria Math" panose="02040503050406030204" pitchFamily="18" charset="0"/>
                            <a:ea typeface="Arial" panose="020B0604020202020204" pitchFamily="34" charset="0"/>
                          </a:rPr>
                          <m:t>𝑨</m:t>
                        </m:r>
                      </m:den>
                    </m:f>
                  </m:oMath>
                </a14:m>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F564CFC0-09D1-40FE-939B-9E8ABC8F6CE6}"/>
                  </a:ext>
                </a:extLst>
              </p:cNvPr>
              <p:cNvSpPr>
                <a:spLocks noRot="1" noChangeAspect="1" noMove="1" noResize="1" noEditPoints="1" noAdjustHandles="1" noChangeArrowheads="1" noChangeShapeType="1" noTextEdit="1"/>
              </p:cNvSpPr>
              <p:nvPr/>
            </p:nvSpPr>
            <p:spPr>
              <a:xfrm>
                <a:off x="6477000" y="2339761"/>
                <a:ext cx="1830566" cy="664862"/>
              </a:xfrm>
              <a:prstGeom prst="rect">
                <a:avLst/>
              </a:prstGeom>
              <a:blipFill>
                <a:blip r:embed="rId5"/>
                <a:stretch>
                  <a:fillRect l="-7000" t="-4587" r="-6000"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51E272A-A1B8-4FA7-8F48-CD8AA5DF6C15}"/>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D45CA01D-AF79-4DEB-804D-533A8C68CEE7}"/>
              </a:ext>
            </a:extLst>
          </p:cNvPr>
          <p:cNvSpPr>
            <a:spLocks noGrp="1"/>
          </p:cNvSpPr>
          <p:nvPr>
            <p:ph type="dt" sz="half" idx="10"/>
          </p:nvPr>
        </p:nvSpPr>
        <p:spPr/>
        <p:txBody>
          <a:bodyPr/>
          <a:lstStyle/>
          <a:p>
            <a:fld id="{68DF618A-7020-425C-9FD7-F78B8F4A1BE9}" type="datetime1">
              <a:rPr lang="vi-VN" smtClean="0"/>
              <a:t>02/11/2021</a:t>
            </a:fld>
            <a:endParaRPr lang="vi-VN"/>
          </a:p>
        </p:txBody>
      </p:sp>
      <p:sp>
        <p:nvSpPr>
          <p:cNvPr id="9" name="Footer Placeholder 8">
            <a:extLst>
              <a:ext uri="{FF2B5EF4-FFF2-40B4-BE49-F238E27FC236}">
                <a16:creationId xmlns:a16="http://schemas.microsoft.com/office/drawing/2014/main" id="{3C69639C-1F94-406C-811C-F9DFFB176A9D}"/>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CB6AF1A-3FDB-4A28-A29B-F49111641BB0}"/>
              </a:ext>
            </a:extLst>
          </p:cNvPr>
          <p:cNvSpPr>
            <a:spLocks noGrp="1"/>
          </p:cNvSpPr>
          <p:nvPr>
            <p:ph type="sldNum" sz="quarter" idx="12"/>
          </p:nvPr>
        </p:nvSpPr>
        <p:spPr/>
        <p:txBody>
          <a:bodyPr/>
          <a:lstStyle/>
          <a:p>
            <a:fld id="{3E853FF8-857B-4997-9487-7696121B26C4}" type="slidenum">
              <a:rPr lang="vi-VN" smtClean="0"/>
              <a:t>26</a:t>
            </a:fld>
            <a:endParaRPr lang="vi-VN"/>
          </a:p>
        </p:txBody>
      </p:sp>
    </p:spTree>
    <p:extLst>
      <p:ext uri="{BB962C8B-B14F-4D97-AF65-F5344CB8AC3E}">
        <p14:creationId xmlns:p14="http://schemas.microsoft.com/office/powerpoint/2010/main" val="1621072031"/>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6D46F7-F38A-41E4-BFD0-ABAF0F99E98C}"/>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27:</a:t>
            </a:r>
            <a:r>
              <a:rPr lang="vi-VN" sz="2800" b="1" i="1" dirty="0">
                <a:solidFill>
                  <a:srgbClr val="FFFF00"/>
                </a:solidFill>
                <a:latin typeface="UTM Swiss Condensed" panose="02000500000000000000" pitchFamily="2" charset="0"/>
                <a:cs typeface="Times New Roman" panose="02020603050405020304" pitchFamily="18" charset="0"/>
              </a:rPr>
              <a:t> Trong dao động điều hoà thì vectơ vận tốc và véctơ gia tốc luôn</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8E4206C-3940-4AF8-A89E-C5D4C962FCD7}"/>
              </a:ext>
            </a:extLst>
          </p:cNvPr>
          <p:cNvSpPr/>
          <p:nvPr/>
        </p:nvSpPr>
        <p:spPr>
          <a:xfrm>
            <a:off x="508000" y="1082240"/>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là những vectơ không đổi.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6A2D3B5-3FAE-41CF-9F2C-C5A5E49DD36C}"/>
              </a:ext>
            </a:extLst>
          </p:cNvPr>
          <p:cNvSpPr/>
          <p:nvPr/>
        </p:nvSpPr>
        <p:spPr>
          <a:xfrm>
            <a:off x="508000" y="1605460"/>
            <a:ext cx="723467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cùng hướng khi chuyển động về vị trí cân bằng.</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48F1A76-BC85-4AFF-8F84-CA239D17CC91}"/>
              </a:ext>
            </a:extLst>
          </p:cNvPr>
          <p:cNvSpPr/>
          <p:nvPr/>
        </p:nvSpPr>
        <p:spPr>
          <a:xfrm>
            <a:off x="508000" y="2775011"/>
            <a:ext cx="71865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đổi chiều khi vật đi qua vị trí cân bằng.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333B7034-7C0E-4F1B-821A-B02625F51963}"/>
              </a:ext>
            </a:extLst>
          </p:cNvPr>
          <p:cNvSpPr/>
          <p:nvPr/>
        </p:nvSpPr>
        <p:spPr>
          <a:xfrm>
            <a:off x="508000" y="3298231"/>
            <a:ext cx="636905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cùng hướng với chuyển động của vật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2012637-25F6-4DFB-ADA3-0691FCE9AD86}"/>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A38E4974-BB98-4743-9683-BBA8E7289AAD}"/>
              </a:ext>
            </a:extLst>
          </p:cNvPr>
          <p:cNvSpPr>
            <a:spLocks noGrp="1"/>
          </p:cNvSpPr>
          <p:nvPr>
            <p:ph type="dt" sz="half" idx="10"/>
          </p:nvPr>
        </p:nvSpPr>
        <p:spPr/>
        <p:txBody>
          <a:bodyPr/>
          <a:lstStyle/>
          <a:p>
            <a:fld id="{196AFB0D-ECBD-4E19-9E04-26D0761BC2E8}" type="datetime1">
              <a:rPr lang="vi-VN" smtClean="0"/>
              <a:t>02/11/2021</a:t>
            </a:fld>
            <a:endParaRPr lang="vi-VN"/>
          </a:p>
        </p:txBody>
      </p:sp>
      <p:sp>
        <p:nvSpPr>
          <p:cNvPr id="9" name="Footer Placeholder 8">
            <a:extLst>
              <a:ext uri="{FF2B5EF4-FFF2-40B4-BE49-F238E27FC236}">
                <a16:creationId xmlns:a16="http://schemas.microsoft.com/office/drawing/2014/main" id="{35C8D6CD-A9D4-4C1B-BC55-6910947C864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E9B5AA2-21C6-4377-923D-4D106DFECABE}"/>
              </a:ext>
            </a:extLst>
          </p:cNvPr>
          <p:cNvSpPr>
            <a:spLocks noGrp="1"/>
          </p:cNvSpPr>
          <p:nvPr>
            <p:ph type="sldNum" sz="quarter" idx="12"/>
          </p:nvPr>
        </p:nvSpPr>
        <p:spPr/>
        <p:txBody>
          <a:bodyPr/>
          <a:lstStyle/>
          <a:p>
            <a:fld id="{3E853FF8-857B-4997-9487-7696121B26C4}" type="slidenum">
              <a:rPr lang="vi-VN" smtClean="0"/>
              <a:t>27</a:t>
            </a:fld>
            <a:endParaRPr lang="vi-VN"/>
          </a:p>
        </p:txBody>
      </p:sp>
    </p:spTree>
    <p:extLst>
      <p:ext uri="{BB962C8B-B14F-4D97-AF65-F5344CB8AC3E}">
        <p14:creationId xmlns:p14="http://schemas.microsoft.com/office/powerpoint/2010/main" val="602873304"/>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6F4A00-275E-4E8F-8F2A-17B94D33A4E0}"/>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28:</a:t>
            </a:r>
            <a:r>
              <a:rPr lang="pt-BR" sz="2800" b="1" i="1" dirty="0">
                <a:solidFill>
                  <a:srgbClr val="FFFF00"/>
                </a:solidFill>
                <a:latin typeface="UTM Swiss Condensed" panose="02000500000000000000" pitchFamily="2" charset="0"/>
                <a:cs typeface="Times New Roman" panose="02020603050405020304" pitchFamily="18" charset="0"/>
              </a:rPr>
              <a:t> Một con lắc đơn dao động </a:t>
            </a:r>
            <a:r>
              <a:rPr lang="vi-VN" sz="2800" b="1" i="1">
                <a:solidFill>
                  <a:srgbClr val="FFFF00"/>
                </a:solidFill>
                <a:latin typeface="UTM Swiss Condensed" panose="02000500000000000000" pitchFamily="2" charset="0"/>
                <a:cs typeface="Times New Roman" panose="02020603050405020304" pitchFamily="18" charset="0"/>
              </a:rPr>
              <a:t>điều hòa</a:t>
            </a:r>
            <a:r>
              <a:rPr lang="pt-BR" sz="2800" b="1" i="1" dirty="0">
                <a:solidFill>
                  <a:srgbClr val="FFFF00"/>
                </a:solidFill>
                <a:latin typeface="UTM Swiss Condensed" panose="02000500000000000000" pitchFamily="2" charset="0"/>
                <a:cs typeface="Times New Roman" panose="02020603050405020304" pitchFamily="18" charset="0"/>
              </a:rPr>
              <a:t> với tần số f. Nếu tăng khối lượng của con lắc lên 4 lần thì tần số dao động của nó là:</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A1F82B7-7E2D-49C7-AB2D-56116CF66730}"/>
              </a:ext>
            </a:extLst>
          </p:cNvPr>
          <p:cNvSpPr/>
          <p:nvPr/>
        </p:nvSpPr>
        <p:spPr>
          <a:xfrm>
            <a:off x="1016000" y="1577761"/>
            <a:ext cx="1646605"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2f.</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0046DA1-81EB-4F7B-9119-F0079B4F4302}"/>
                  </a:ext>
                </a:extLst>
              </p:cNvPr>
              <p:cNvSpPr/>
              <p:nvPr/>
            </p:nvSpPr>
            <p:spPr>
              <a:xfrm>
                <a:off x="6477000" y="1577761"/>
                <a:ext cx="2569934" cy="565155"/>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Times New Roman" panose="02020603050405020304" pitchFamily="18" charset="0"/>
                  </a:rPr>
                  <a:t>f.</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70046DA1-81EB-4F7B-9119-F0079B4F4302}"/>
                  </a:ext>
                </a:extLst>
              </p:cNvPr>
              <p:cNvSpPr>
                <a:spLocks noRot="1" noChangeAspect="1" noMove="1" noResize="1" noEditPoints="1" noAdjustHandles="1" noChangeArrowheads="1" noChangeShapeType="1" noTextEdit="1"/>
              </p:cNvSpPr>
              <p:nvPr/>
            </p:nvSpPr>
            <p:spPr>
              <a:xfrm>
                <a:off x="6477000" y="1577761"/>
                <a:ext cx="2569934" cy="565155"/>
              </a:xfrm>
              <a:prstGeom prst="rect">
                <a:avLst/>
              </a:prstGeom>
              <a:blipFill>
                <a:blip r:embed="rId2"/>
                <a:stretch>
                  <a:fillRect l="-4988" t="-5376"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3F0EA50-96B3-4179-81E1-FA34CD910709}"/>
                  </a:ext>
                </a:extLst>
              </p:cNvPr>
              <p:cNvSpPr/>
              <p:nvPr/>
            </p:nvSpPr>
            <p:spPr>
              <a:xfrm>
                <a:off x="1016000" y="2339761"/>
                <a:ext cx="1646605" cy="71962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𝒇</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53F0EA50-96B3-4179-81E1-FA34CD910709}"/>
                  </a:ext>
                </a:extLst>
              </p:cNvPr>
              <p:cNvSpPr>
                <a:spLocks noRot="1" noChangeAspect="1" noMove="1" noResize="1" noEditPoints="1" noAdjustHandles="1" noChangeArrowheads="1" noChangeShapeType="1" noTextEdit="1"/>
              </p:cNvSpPr>
              <p:nvPr/>
            </p:nvSpPr>
            <p:spPr>
              <a:xfrm>
                <a:off x="1016000" y="2339761"/>
                <a:ext cx="1646605" cy="719621"/>
              </a:xfrm>
              <a:prstGeom prst="rect">
                <a:avLst/>
              </a:prstGeom>
              <a:blipFill>
                <a:blip r:embed="rId3"/>
                <a:stretch>
                  <a:fillRect l="-7778" b="-8475"/>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33996FA2-CA70-47C8-A7FA-8ED047B95CE8}"/>
              </a:ext>
            </a:extLst>
          </p:cNvPr>
          <p:cNvSpPr/>
          <p:nvPr/>
        </p:nvSpPr>
        <p:spPr>
          <a:xfrm>
            <a:off x="6477000" y="2339761"/>
            <a:ext cx="130356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pt-BR" sz="2800" b="1">
                <a:solidFill>
                  <a:srgbClr val="FFFFFF"/>
                </a:solidFill>
                <a:latin typeface="UTM Swiss Condensed" panose="02000500000000000000" pitchFamily="2" charset="0"/>
                <a:ea typeface="Arial" panose="020B0604020202020204" pitchFamily="34" charset="0"/>
              </a:rPr>
              <a:t>f.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30C3303-A30F-4BE5-8920-BA3B9436C8E0}"/>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51412C91-6127-46F3-A6CC-6506E724D3A3}"/>
              </a:ext>
            </a:extLst>
          </p:cNvPr>
          <p:cNvSpPr>
            <a:spLocks noGrp="1"/>
          </p:cNvSpPr>
          <p:nvPr>
            <p:ph type="dt" sz="half" idx="10"/>
          </p:nvPr>
        </p:nvSpPr>
        <p:spPr/>
        <p:txBody>
          <a:bodyPr/>
          <a:lstStyle/>
          <a:p>
            <a:fld id="{0F053A33-6965-485D-A8E5-576BDDF4EC95}" type="datetime1">
              <a:rPr lang="vi-VN" smtClean="0"/>
              <a:t>02/11/2021</a:t>
            </a:fld>
            <a:endParaRPr lang="vi-VN"/>
          </a:p>
        </p:txBody>
      </p:sp>
      <p:sp>
        <p:nvSpPr>
          <p:cNvPr id="9" name="Footer Placeholder 8">
            <a:extLst>
              <a:ext uri="{FF2B5EF4-FFF2-40B4-BE49-F238E27FC236}">
                <a16:creationId xmlns:a16="http://schemas.microsoft.com/office/drawing/2014/main" id="{5F529B23-DDCC-45FD-A64B-9AA32C21196B}"/>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653BBDD-5002-495C-932C-8829EE07E735}"/>
              </a:ext>
            </a:extLst>
          </p:cNvPr>
          <p:cNvSpPr>
            <a:spLocks noGrp="1"/>
          </p:cNvSpPr>
          <p:nvPr>
            <p:ph type="sldNum" sz="quarter" idx="12"/>
          </p:nvPr>
        </p:nvSpPr>
        <p:spPr/>
        <p:txBody>
          <a:bodyPr/>
          <a:lstStyle/>
          <a:p>
            <a:fld id="{3E853FF8-857B-4997-9487-7696121B26C4}" type="slidenum">
              <a:rPr lang="vi-VN" smtClean="0"/>
              <a:t>28</a:t>
            </a:fld>
            <a:endParaRPr lang="vi-VN"/>
          </a:p>
        </p:txBody>
      </p:sp>
    </p:spTree>
    <p:extLst>
      <p:ext uri="{BB962C8B-B14F-4D97-AF65-F5344CB8AC3E}">
        <p14:creationId xmlns:p14="http://schemas.microsoft.com/office/powerpoint/2010/main" val="1759048400"/>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903052-C059-4A8C-8760-9A68AF3A4554}"/>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29:</a:t>
            </a:r>
            <a:r>
              <a:rPr lang="pt-BR" sz="2800" b="1" i="1" dirty="0">
                <a:solidFill>
                  <a:srgbClr val="FFFF00"/>
                </a:solidFill>
                <a:latin typeface="UTM Swiss Condensed" panose="02000500000000000000" pitchFamily="2" charset="0"/>
                <a:cs typeface="Times New Roman" panose="02020603050405020304" pitchFamily="18" charset="0"/>
              </a:rPr>
              <a:t> Một vật dao động điều hoà dọc theo trục Ox với phương trình x = </a:t>
            </a:r>
            <a:r>
              <a:rPr lang="pt-BR" sz="2800" b="1" i="1">
                <a:solidFill>
                  <a:srgbClr val="FFFF00"/>
                </a:solidFill>
                <a:latin typeface="UTM Swiss Condensed" panose="02000500000000000000" pitchFamily="2" charset="0"/>
                <a:cs typeface="Times New Roman" panose="02020603050405020304" pitchFamily="18" charset="0"/>
              </a:rPr>
              <a:t>Acos</a:t>
            </a:r>
            <a:r>
              <a:rPr lang="vi-VN" sz="2800" b="1" i="1">
                <a:solidFill>
                  <a:srgbClr val="FFFF00"/>
                </a:solidFill>
                <a:latin typeface="UTM Swiss Condensed" panose="02000500000000000000" pitchFamily="2" charset="0"/>
                <a:cs typeface="Times New Roman" panose="02020603050405020304" pitchFamily="18" charset="0"/>
              </a:rPr>
              <a:t>ω</a:t>
            </a:r>
            <a:r>
              <a:rPr lang="pt-BR" sz="2800" b="1" i="1" dirty="0">
                <a:solidFill>
                  <a:srgbClr val="FFFF00"/>
                </a:solidFill>
                <a:latin typeface="UTM Swiss Condensed" panose="02000500000000000000" pitchFamily="2" charset="0"/>
                <a:cs typeface="Times New Roman" panose="02020603050405020304" pitchFamily="18" charset="0"/>
              </a:rPr>
              <a:t>t. Nếu chọn gốc toạ độ O tại vị trí cân bằng của vật, gốc thời gian t = 0 là lúc vật</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BF6452C-DE6B-422A-92D8-F1B1EC8EA842}"/>
              </a:ext>
            </a:extLst>
          </p:cNvPr>
          <p:cNvSpPr/>
          <p:nvPr/>
        </p:nvSpPr>
        <p:spPr>
          <a:xfrm>
            <a:off x="508000" y="1577761"/>
            <a:ext cx="718658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qua vị trí cân bằng ngược chiều dương.</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153BC48-3C2A-4AB1-99DF-7D185D1E3575}"/>
              </a:ext>
            </a:extLst>
          </p:cNvPr>
          <p:cNvSpPr/>
          <p:nvPr/>
        </p:nvSpPr>
        <p:spPr>
          <a:xfrm>
            <a:off x="508000" y="2100981"/>
            <a:ext cx="338265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ở vị trí li độ x = - A.</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4432901-B6B5-4BBB-AA24-366A3D01C8E3}"/>
              </a:ext>
            </a:extLst>
          </p:cNvPr>
          <p:cNvSpPr/>
          <p:nvPr/>
        </p:nvSpPr>
        <p:spPr>
          <a:xfrm>
            <a:off x="508000" y="3270532"/>
            <a:ext cx="718658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qua vị trí cân bằng theo chiều dương.</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386E825-291D-46E8-9EEE-353D340205D4}"/>
              </a:ext>
            </a:extLst>
          </p:cNvPr>
          <p:cNvSpPr/>
          <p:nvPr/>
        </p:nvSpPr>
        <p:spPr>
          <a:xfrm>
            <a:off x="508000" y="3793752"/>
            <a:ext cx="5420074"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ở vị trí li độ ở vị trí li độ x = </a:t>
            </a:r>
            <a:r>
              <a:rPr lang="pt-BR" sz="2800" b="1">
                <a:solidFill>
                  <a:srgbClr val="FFFFFF"/>
                </a:solidFill>
                <a:latin typeface="UTM Swiss Condensed" panose="02000500000000000000" pitchFamily="2" charset="0"/>
                <a:ea typeface="Arial" panose="020B0604020202020204" pitchFamily="34" charset="0"/>
              </a:rPr>
              <a:t>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81C6ED0-D06C-49DF-BDA6-92E79F4CDE8B}"/>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B113867D-82C3-4E2F-9EA8-DE529BC1E1A8}"/>
              </a:ext>
            </a:extLst>
          </p:cNvPr>
          <p:cNvSpPr>
            <a:spLocks noGrp="1"/>
          </p:cNvSpPr>
          <p:nvPr>
            <p:ph type="dt" sz="half" idx="10"/>
          </p:nvPr>
        </p:nvSpPr>
        <p:spPr/>
        <p:txBody>
          <a:bodyPr/>
          <a:lstStyle/>
          <a:p>
            <a:fld id="{D6376353-D7EF-459A-BF28-B19FA08C08E6}" type="datetime1">
              <a:rPr lang="vi-VN" smtClean="0"/>
              <a:t>02/11/2021</a:t>
            </a:fld>
            <a:endParaRPr lang="vi-VN"/>
          </a:p>
        </p:txBody>
      </p:sp>
      <p:sp>
        <p:nvSpPr>
          <p:cNvPr id="9" name="Footer Placeholder 8">
            <a:extLst>
              <a:ext uri="{FF2B5EF4-FFF2-40B4-BE49-F238E27FC236}">
                <a16:creationId xmlns:a16="http://schemas.microsoft.com/office/drawing/2014/main" id="{6ED9E98A-03A0-45E2-A12D-5051F981FEB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ED65EF2-701D-447D-9515-1438A3A4908A}"/>
              </a:ext>
            </a:extLst>
          </p:cNvPr>
          <p:cNvSpPr>
            <a:spLocks noGrp="1"/>
          </p:cNvSpPr>
          <p:nvPr>
            <p:ph type="sldNum" sz="quarter" idx="12"/>
          </p:nvPr>
        </p:nvSpPr>
        <p:spPr/>
        <p:txBody>
          <a:bodyPr/>
          <a:lstStyle/>
          <a:p>
            <a:fld id="{3E853FF8-857B-4997-9487-7696121B26C4}" type="slidenum">
              <a:rPr lang="vi-VN" smtClean="0"/>
              <a:t>29</a:t>
            </a:fld>
            <a:endParaRPr lang="vi-VN"/>
          </a:p>
        </p:txBody>
      </p:sp>
    </p:spTree>
    <p:extLst>
      <p:ext uri="{BB962C8B-B14F-4D97-AF65-F5344CB8AC3E}">
        <p14:creationId xmlns:p14="http://schemas.microsoft.com/office/powerpoint/2010/main" val="3966169699"/>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D77F44-C3A0-4CA9-A7C3-5B8A0ACA32FB}"/>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3:</a:t>
            </a:r>
            <a:r>
              <a:rPr lang="vi-VN" sz="2800" b="1" i="1" dirty="0">
                <a:solidFill>
                  <a:srgbClr val="FFFF00"/>
                </a:solidFill>
                <a:latin typeface="UTM Swiss Condensed" panose="02000500000000000000" pitchFamily="2" charset="0"/>
                <a:cs typeface="Times New Roman" panose="02020603050405020304" pitchFamily="18" charset="0"/>
              </a:rPr>
              <a:t> Đồ thị biểu diễn mối quan hệ giữa lực kéo về và li độ là một</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36465E9-52FE-4524-99AD-94D0BF17BD42}"/>
              </a:ext>
            </a:extLst>
          </p:cNvPr>
          <p:cNvSpPr/>
          <p:nvPr/>
        </p:nvSpPr>
        <p:spPr>
          <a:xfrm>
            <a:off x="1016000" y="1082240"/>
            <a:ext cx="4416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đoạn thẳng dốc xuống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4C7DF3B0-09C1-4ED5-B953-146C5523F7E2}"/>
              </a:ext>
            </a:extLst>
          </p:cNvPr>
          <p:cNvSpPr/>
          <p:nvPr/>
        </p:nvSpPr>
        <p:spPr>
          <a:xfrm>
            <a:off x="6477000" y="1082240"/>
            <a:ext cx="4416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đoạn thẳng dốc lên.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F4DD2B7-0E8E-4E6C-BDAB-9903AD33E439}"/>
              </a:ext>
            </a:extLst>
          </p:cNvPr>
          <p:cNvSpPr/>
          <p:nvPr/>
        </p:nvSpPr>
        <p:spPr>
          <a:xfrm>
            <a:off x="1016000" y="1844240"/>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đường elip</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368B95E-5476-40CE-B386-4024511ED51B}"/>
              </a:ext>
            </a:extLst>
          </p:cNvPr>
          <p:cNvSpPr/>
          <p:nvPr/>
        </p:nvSpPr>
        <p:spPr>
          <a:xfrm>
            <a:off x="6477000" y="1844240"/>
            <a:ext cx="328327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đường hình </a:t>
            </a:r>
            <a:r>
              <a:rPr lang="vi-VN" sz="2800" b="1">
                <a:solidFill>
                  <a:srgbClr val="FFFFFF"/>
                </a:solidFill>
                <a:latin typeface="UTM Swiss Condensed" panose="02000500000000000000" pitchFamily="2" charset="0"/>
                <a:ea typeface="Arial" panose="020B0604020202020204" pitchFamily="34" charset="0"/>
              </a:rPr>
              <a:t>sin.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9BA6B2E-D89F-454C-8359-8E3B6AD559B0}"/>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Slide Number Placeholder 10">
            <a:extLst>
              <a:ext uri="{FF2B5EF4-FFF2-40B4-BE49-F238E27FC236}">
                <a16:creationId xmlns:a16="http://schemas.microsoft.com/office/drawing/2014/main" id="{6088ABE9-21CA-4165-ACE7-1132E1CEC989}"/>
              </a:ext>
            </a:extLst>
          </p:cNvPr>
          <p:cNvSpPr>
            <a:spLocks noGrp="1"/>
          </p:cNvSpPr>
          <p:nvPr>
            <p:ph type="sldNum" sz="quarter" idx="12"/>
          </p:nvPr>
        </p:nvSpPr>
        <p:spPr/>
        <p:txBody>
          <a:bodyPr/>
          <a:lstStyle/>
          <a:p>
            <a:fld id="{3E853FF8-857B-4997-9487-7696121B26C4}" type="slidenum">
              <a:rPr lang="vi-VN" smtClean="0"/>
              <a:t>3</a:t>
            </a:fld>
            <a:endParaRPr lang="vi-VN"/>
          </a:p>
        </p:txBody>
      </p:sp>
    </p:spTree>
    <p:extLst>
      <p:ext uri="{BB962C8B-B14F-4D97-AF65-F5344CB8AC3E}">
        <p14:creationId xmlns:p14="http://schemas.microsoft.com/office/powerpoint/2010/main" val="3606872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5B52C-C075-43E9-A5E4-D24ED453ED1B}"/>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30:</a:t>
            </a:r>
            <a:r>
              <a:rPr lang="pt-BR" sz="2800" b="1" i="1" dirty="0">
                <a:solidFill>
                  <a:srgbClr val="FFFF00"/>
                </a:solidFill>
                <a:latin typeface="UTM Swiss Condensed" panose="02000500000000000000" pitchFamily="2" charset="0"/>
                <a:cs typeface="Times New Roman" panose="02020603050405020304" pitchFamily="18" charset="0"/>
              </a:rPr>
              <a:t> Hình chiếu của một chất điểm chuyển động tròn đều lên một đường kính của quỹ đạo có chuyển động là dao động điều hòa. Phát biểu nào sau đây sai?</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648AC90-EE33-4491-AE90-D955480DCD59}"/>
              </a:ext>
            </a:extLst>
          </p:cNvPr>
          <p:cNvSpPr/>
          <p:nvPr/>
        </p:nvSpPr>
        <p:spPr>
          <a:xfrm>
            <a:off x="508000" y="1577761"/>
            <a:ext cx="1160125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Tần số góc của dao động điều hòa bằng tốc độ góc của chuyển động tròn đều.</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3A926C97-26BC-4F22-BD47-8A4A08680426}"/>
              </a:ext>
            </a:extLst>
          </p:cNvPr>
          <p:cNvSpPr/>
          <p:nvPr/>
        </p:nvSpPr>
        <p:spPr>
          <a:xfrm>
            <a:off x="508000" y="2747312"/>
            <a:ext cx="1204368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Tốc độ cực đại của dao động điều hòa bằng tốc độ dài của chuyển động tròn đều.</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2CFF5E78-F80B-4465-8FBA-5DBBE4BBB7AD}"/>
              </a:ext>
            </a:extLst>
          </p:cNvPr>
          <p:cNvSpPr/>
          <p:nvPr/>
        </p:nvSpPr>
        <p:spPr>
          <a:xfrm>
            <a:off x="508000" y="3916863"/>
            <a:ext cx="1145538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Lực tác dụng lên vật dao động điều hòa có độ lớn bằng độ lớn lực hướng tâm.</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D54D2D2-A24B-415F-BEE0-8B495B380A73}"/>
              </a:ext>
            </a:extLst>
          </p:cNvPr>
          <p:cNvSpPr/>
          <p:nvPr/>
        </p:nvSpPr>
        <p:spPr>
          <a:xfrm>
            <a:off x="508000" y="5086414"/>
            <a:ext cx="11323934"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Biên độ của dao động điều hòa bằng bán kính của chuyển động tròn </a:t>
            </a:r>
            <a:r>
              <a:rPr lang="pt-BR" sz="2800" b="1">
                <a:solidFill>
                  <a:srgbClr val="FFFFFF"/>
                </a:solidFill>
                <a:latin typeface="UTM Swiss Condensed" panose="02000500000000000000" pitchFamily="2" charset="0"/>
                <a:ea typeface="Arial" panose="020B0604020202020204" pitchFamily="34" charset="0"/>
              </a:rPr>
              <a:t>đều.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7C09FCE-0FFE-4C60-8ABA-35D6869D0442}"/>
              </a:ext>
            </a:extLst>
          </p:cNvPr>
          <p:cNvSpPr/>
          <p:nvPr/>
        </p:nvSpPr>
        <p:spPr>
          <a:xfrm>
            <a:off x="444500" y="502291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9C1A95B2-6B3D-4487-93AE-20E4D952B987}"/>
              </a:ext>
            </a:extLst>
          </p:cNvPr>
          <p:cNvSpPr>
            <a:spLocks noGrp="1"/>
          </p:cNvSpPr>
          <p:nvPr>
            <p:ph type="dt" sz="half" idx="10"/>
          </p:nvPr>
        </p:nvSpPr>
        <p:spPr/>
        <p:txBody>
          <a:bodyPr/>
          <a:lstStyle/>
          <a:p>
            <a:fld id="{CCE01FC1-C908-4C72-A838-C9D92C12C24A}" type="datetime1">
              <a:rPr lang="vi-VN" smtClean="0"/>
              <a:t>02/11/2021</a:t>
            </a:fld>
            <a:endParaRPr lang="vi-VN"/>
          </a:p>
        </p:txBody>
      </p:sp>
      <p:sp>
        <p:nvSpPr>
          <p:cNvPr id="9" name="Footer Placeholder 8">
            <a:extLst>
              <a:ext uri="{FF2B5EF4-FFF2-40B4-BE49-F238E27FC236}">
                <a16:creationId xmlns:a16="http://schemas.microsoft.com/office/drawing/2014/main" id="{B6A47457-7B22-4FEF-A258-769AD462E93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82FBD9B-6DCF-49FB-A064-412902D10A2F}"/>
              </a:ext>
            </a:extLst>
          </p:cNvPr>
          <p:cNvSpPr>
            <a:spLocks noGrp="1"/>
          </p:cNvSpPr>
          <p:nvPr>
            <p:ph type="sldNum" sz="quarter" idx="12"/>
          </p:nvPr>
        </p:nvSpPr>
        <p:spPr/>
        <p:txBody>
          <a:bodyPr/>
          <a:lstStyle/>
          <a:p>
            <a:fld id="{3E853FF8-857B-4997-9487-7696121B26C4}" type="slidenum">
              <a:rPr lang="vi-VN" smtClean="0"/>
              <a:t>30</a:t>
            </a:fld>
            <a:endParaRPr lang="vi-VN"/>
          </a:p>
        </p:txBody>
      </p:sp>
    </p:spTree>
    <p:extLst>
      <p:ext uri="{BB962C8B-B14F-4D97-AF65-F5344CB8AC3E}">
        <p14:creationId xmlns:p14="http://schemas.microsoft.com/office/powerpoint/2010/main" val="4005684957"/>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EAF24-57C7-4E47-8ACE-B525A65AE19A}"/>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31:</a:t>
            </a:r>
            <a:r>
              <a:rPr lang="pt-BR" sz="2800" b="1" i="1" dirty="0">
                <a:solidFill>
                  <a:srgbClr val="FFFF00"/>
                </a:solidFill>
                <a:latin typeface="UTM Swiss Condensed" panose="02000500000000000000" pitchFamily="2" charset="0"/>
                <a:cs typeface="Times New Roman" panose="02020603050405020304" pitchFamily="18" charset="0"/>
              </a:rPr>
              <a:t> Một chất điểm dao động điều hòa trên trục Ox. Vectơ gia tốc của chất điểm có</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B77B7BC-2931-477B-B4A1-0466179B9B16}"/>
              </a:ext>
            </a:extLst>
          </p:cNvPr>
          <p:cNvSpPr/>
          <p:nvPr/>
        </p:nvSpPr>
        <p:spPr>
          <a:xfrm>
            <a:off x="508000" y="1577761"/>
            <a:ext cx="801213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độ lớn cực đại ở vị trí biên, chiều luôn hướng ra biên.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83B2C89-7C55-48EF-93AD-720D6498033C}"/>
              </a:ext>
            </a:extLst>
          </p:cNvPr>
          <p:cNvSpPr/>
          <p:nvPr/>
        </p:nvSpPr>
        <p:spPr>
          <a:xfrm>
            <a:off x="508000" y="2747312"/>
            <a:ext cx="1077891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độ lớn cực tiểu khi qua vị trí cân bằng luôn cùng chiều với vectơ vận tốc.</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43E12645-2F7E-4452-99DB-0AF9B6A41417}"/>
              </a:ext>
            </a:extLst>
          </p:cNvPr>
          <p:cNvSpPr/>
          <p:nvPr/>
        </p:nvSpPr>
        <p:spPr>
          <a:xfrm>
            <a:off x="508000" y="3916863"/>
            <a:ext cx="812914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độ lớn không đổi, chiều luôn hướng về vị trí cân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FF8F844-2500-456F-A38B-AC68357EF594}"/>
              </a:ext>
            </a:extLst>
          </p:cNvPr>
          <p:cNvSpPr/>
          <p:nvPr/>
        </p:nvSpPr>
        <p:spPr>
          <a:xfrm>
            <a:off x="508000" y="5086414"/>
            <a:ext cx="1042625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độ lớn tỉ lệ với độ lớn của li độ, chiều luôn hướng về vị trí cân </a:t>
            </a:r>
            <a:r>
              <a:rPr lang="pt-BR" sz="2800" b="1">
                <a:solidFill>
                  <a:srgbClr val="FFFFFF"/>
                </a:solidFill>
                <a:latin typeface="UTM Swiss Condensed" panose="02000500000000000000" pitchFamily="2" charset="0"/>
                <a:ea typeface="Arial" panose="020B0604020202020204" pitchFamily="34" charset="0"/>
              </a:rPr>
              <a:t>bằng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77D71D4-E7A4-4BEA-878F-90A805E14908}"/>
              </a:ext>
            </a:extLst>
          </p:cNvPr>
          <p:cNvSpPr/>
          <p:nvPr/>
        </p:nvSpPr>
        <p:spPr>
          <a:xfrm>
            <a:off x="444500" y="502291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BA43EEE8-AE7E-498A-93FD-04A1B7851B57}"/>
              </a:ext>
            </a:extLst>
          </p:cNvPr>
          <p:cNvSpPr>
            <a:spLocks noGrp="1"/>
          </p:cNvSpPr>
          <p:nvPr>
            <p:ph type="dt" sz="half" idx="10"/>
          </p:nvPr>
        </p:nvSpPr>
        <p:spPr/>
        <p:txBody>
          <a:bodyPr/>
          <a:lstStyle/>
          <a:p>
            <a:fld id="{7FC1E434-8F66-4D86-9316-6C19A0A5FF97}" type="datetime1">
              <a:rPr lang="vi-VN" smtClean="0"/>
              <a:t>02/11/2021</a:t>
            </a:fld>
            <a:endParaRPr lang="vi-VN"/>
          </a:p>
        </p:txBody>
      </p:sp>
      <p:sp>
        <p:nvSpPr>
          <p:cNvPr id="9" name="Footer Placeholder 8">
            <a:extLst>
              <a:ext uri="{FF2B5EF4-FFF2-40B4-BE49-F238E27FC236}">
                <a16:creationId xmlns:a16="http://schemas.microsoft.com/office/drawing/2014/main" id="{9E3F9594-E5A1-46E2-ACE3-E71E85D2642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A5A3BF5-A68D-401A-9ECD-6B2A9CAD1967}"/>
              </a:ext>
            </a:extLst>
          </p:cNvPr>
          <p:cNvSpPr>
            <a:spLocks noGrp="1"/>
          </p:cNvSpPr>
          <p:nvPr>
            <p:ph type="sldNum" sz="quarter" idx="12"/>
          </p:nvPr>
        </p:nvSpPr>
        <p:spPr/>
        <p:txBody>
          <a:bodyPr/>
          <a:lstStyle/>
          <a:p>
            <a:fld id="{3E853FF8-857B-4997-9487-7696121B26C4}" type="slidenum">
              <a:rPr lang="vi-VN" smtClean="0"/>
              <a:t>31</a:t>
            </a:fld>
            <a:endParaRPr lang="vi-VN"/>
          </a:p>
        </p:txBody>
      </p:sp>
    </p:spTree>
    <p:extLst>
      <p:ext uri="{BB962C8B-B14F-4D97-AF65-F5344CB8AC3E}">
        <p14:creationId xmlns:p14="http://schemas.microsoft.com/office/powerpoint/2010/main" val="1195922621"/>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9F834B-E760-4EB7-9A48-706B41433488}"/>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32:</a:t>
            </a:r>
            <a:r>
              <a:rPr lang="pt-BR" sz="2800" b="1" i="1" dirty="0">
                <a:solidFill>
                  <a:srgbClr val="FFFF00"/>
                </a:solidFill>
                <a:latin typeface="UTM Swiss Condensed" panose="02000500000000000000" pitchFamily="2" charset="0"/>
                <a:cs typeface="Times New Roman" panose="02020603050405020304" pitchFamily="18" charset="0"/>
              </a:rPr>
              <a:t> Một vật dao động điều hòa theo một trục cố định (mốc thế năng ở vị trí cân bằng) thì</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C1C41C6-1FFD-4258-A55F-AA5925FE70DC}"/>
              </a:ext>
            </a:extLst>
          </p:cNvPr>
          <p:cNvSpPr/>
          <p:nvPr/>
        </p:nvSpPr>
        <p:spPr>
          <a:xfrm>
            <a:off x="508000" y="1577761"/>
            <a:ext cx="954940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động năng của vật cực đại khi gia tốc của vật có độ lớn cực đại.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35ADD0C-66E1-4DB0-8436-895425BFED72}"/>
              </a:ext>
            </a:extLst>
          </p:cNvPr>
          <p:cNvSpPr/>
          <p:nvPr/>
        </p:nvSpPr>
        <p:spPr>
          <a:xfrm>
            <a:off x="508000" y="2747312"/>
            <a:ext cx="1139286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khi vật đi từ vị trí cân bằng ra biên, vận tốc và gia tốc của vật luôn cùng dấu.</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E134816-A107-48E2-8578-C24979FD35F9}"/>
              </a:ext>
            </a:extLst>
          </p:cNvPr>
          <p:cNvSpPr/>
          <p:nvPr/>
        </p:nvSpPr>
        <p:spPr>
          <a:xfrm>
            <a:off x="508000" y="3916863"/>
            <a:ext cx="795281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động năng của vật triệt tiêu khi vật ở vị trí cân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64F8025-8B58-400D-98CD-CB9504AD2FBB}"/>
              </a:ext>
            </a:extLst>
          </p:cNvPr>
          <p:cNvSpPr/>
          <p:nvPr/>
        </p:nvSpPr>
        <p:spPr>
          <a:xfrm>
            <a:off x="508000" y="5086414"/>
            <a:ext cx="7391767"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thế năng của vật cực đại khi vật ở vị trí biên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7C7EA18-BD5F-493A-897E-974060F10A0D}"/>
              </a:ext>
            </a:extLst>
          </p:cNvPr>
          <p:cNvSpPr/>
          <p:nvPr/>
        </p:nvSpPr>
        <p:spPr>
          <a:xfrm>
            <a:off x="444500" y="502291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F679089F-806C-4B07-9144-8EE95B99CD6F}"/>
              </a:ext>
            </a:extLst>
          </p:cNvPr>
          <p:cNvSpPr>
            <a:spLocks noGrp="1"/>
          </p:cNvSpPr>
          <p:nvPr>
            <p:ph type="dt" sz="half" idx="10"/>
          </p:nvPr>
        </p:nvSpPr>
        <p:spPr/>
        <p:txBody>
          <a:bodyPr/>
          <a:lstStyle/>
          <a:p>
            <a:fld id="{B990F41A-C368-4613-8E6D-4EF913634483}" type="datetime1">
              <a:rPr lang="vi-VN" smtClean="0"/>
              <a:t>02/11/2021</a:t>
            </a:fld>
            <a:endParaRPr lang="vi-VN"/>
          </a:p>
        </p:txBody>
      </p:sp>
      <p:sp>
        <p:nvSpPr>
          <p:cNvPr id="9" name="Footer Placeholder 8">
            <a:extLst>
              <a:ext uri="{FF2B5EF4-FFF2-40B4-BE49-F238E27FC236}">
                <a16:creationId xmlns:a16="http://schemas.microsoft.com/office/drawing/2014/main" id="{2C5E87DF-040E-4285-8B70-0360C3BB22A5}"/>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209718D-67B6-471A-9EE5-887E65BAD96C}"/>
              </a:ext>
            </a:extLst>
          </p:cNvPr>
          <p:cNvSpPr>
            <a:spLocks noGrp="1"/>
          </p:cNvSpPr>
          <p:nvPr>
            <p:ph type="sldNum" sz="quarter" idx="12"/>
          </p:nvPr>
        </p:nvSpPr>
        <p:spPr/>
        <p:txBody>
          <a:bodyPr/>
          <a:lstStyle/>
          <a:p>
            <a:fld id="{3E853FF8-857B-4997-9487-7696121B26C4}" type="slidenum">
              <a:rPr lang="vi-VN" smtClean="0"/>
              <a:t>32</a:t>
            </a:fld>
            <a:endParaRPr lang="vi-VN"/>
          </a:p>
        </p:txBody>
      </p:sp>
    </p:spTree>
    <p:extLst>
      <p:ext uri="{BB962C8B-B14F-4D97-AF65-F5344CB8AC3E}">
        <p14:creationId xmlns:p14="http://schemas.microsoft.com/office/powerpoint/2010/main" val="1523430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5A3D1B-04DD-44D8-A2E2-9A5701A9648A}"/>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33:</a:t>
            </a:r>
            <a:r>
              <a:rPr lang="pt-BR" sz="2800" b="1" i="1" dirty="0">
                <a:solidFill>
                  <a:srgbClr val="FFFF00"/>
                </a:solidFill>
                <a:latin typeface="UTM Swiss Condensed" panose="02000500000000000000" pitchFamily="2" charset="0"/>
                <a:cs typeface="Times New Roman" panose="02020603050405020304" pitchFamily="18" charset="0"/>
              </a:rPr>
              <a:t> Khi nói về một vật đang dao động điều hòa, phát biểu nào sau đây đúng?</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AA42B15-6044-4F4C-9735-340D3B96289F}"/>
              </a:ext>
            </a:extLst>
          </p:cNvPr>
          <p:cNvSpPr/>
          <p:nvPr/>
        </p:nvSpPr>
        <p:spPr>
          <a:xfrm>
            <a:off x="508000" y="1082240"/>
            <a:ext cx="8271816"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Vectơ gia tốc của vật đổi chiều khi vật có li độ cực đại.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A8A0739-0097-4BFD-98E0-6C654CA0D595}"/>
              </a:ext>
            </a:extLst>
          </p:cNvPr>
          <p:cNvSpPr/>
          <p:nvPr/>
        </p:nvSpPr>
        <p:spPr>
          <a:xfrm>
            <a:off x="508000" y="2251791"/>
            <a:ext cx="11359200" cy="1815882"/>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Vectơ vận tốc và vectơ gia tốc của vật cùng chiều nhau khi vật chuyển động </a:t>
            </a:r>
          </a:p>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về phía vị trí cân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D969889A-643E-4014-9F35-06ECB111FD08}"/>
              </a:ext>
            </a:extLst>
          </p:cNvPr>
          <p:cNvSpPr/>
          <p:nvPr/>
        </p:nvSpPr>
        <p:spPr>
          <a:xfrm>
            <a:off x="508000" y="4067673"/>
            <a:ext cx="8207696"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Vectơ gia tốc của vật luôn hướng ra xa vị trí cân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651A916-865A-4A4F-A5E7-47849DA51360}"/>
              </a:ext>
            </a:extLst>
          </p:cNvPr>
          <p:cNvSpPr/>
          <p:nvPr/>
        </p:nvSpPr>
        <p:spPr>
          <a:xfrm>
            <a:off x="508000" y="5237224"/>
            <a:ext cx="11375230" cy="954107"/>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Vectơ vận tốc và vectơ gia tốc của vật cùng chiều nhau khi vật chuyển động </a:t>
            </a:r>
          </a:p>
          <a:p>
            <a:r>
              <a:rPr lang="pt-BR" sz="2800" b="1" dirty="0">
                <a:solidFill>
                  <a:srgbClr val="FFFFFF"/>
                </a:solidFill>
                <a:latin typeface="UTM Swiss Condensed" panose="02000500000000000000" pitchFamily="2" charset="0"/>
                <a:ea typeface="Arial" panose="020B0604020202020204" pitchFamily="34" charset="0"/>
              </a:rPr>
              <a:t>ra xa vị trí cân bằng</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F01DC7D-1577-447D-AA41-D25655BDAB07}"/>
              </a:ext>
            </a:extLst>
          </p:cNvPr>
          <p:cNvSpPr/>
          <p:nvPr/>
        </p:nvSpPr>
        <p:spPr>
          <a:xfrm>
            <a:off x="444500" y="21882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2413448A-635B-4F9E-840B-A3C88B2F2A24}"/>
              </a:ext>
            </a:extLst>
          </p:cNvPr>
          <p:cNvSpPr>
            <a:spLocks noGrp="1"/>
          </p:cNvSpPr>
          <p:nvPr>
            <p:ph type="dt" sz="half" idx="10"/>
          </p:nvPr>
        </p:nvSpPr>
        <p:spPr/>
        <p:txBody>
          <a:bodyPr/>
          <a:lstStyle/>
          <a:p>
            <a:fld id="{84311137-5128-4BFE-81D8-4E04B9963BEB}" type="datetime1">
              <a:rPr lang="vi-VN" smtClean="0"/>
              <a:t>02/11/2021</a:t>
            </a:fld>
            <a:endParaRPr lang="vi-VN"/>
          </a:p>
        </p:txBody>
      </p:sp>
      <p:sp>
        <p:nvSpPr>
          <p:cNvPr id="9" name="Footer Placeholder 8">
            <a:extLst>
              <a:ext uri="{FF2B5EF4-FFF2-40B4-BE49-F238E27FC236}">
                <a16:creationId xmlns:a16="http://schemas.microsoft.com/office/drawing/2014/main" id="{EA8C612D-6383-4D52-A07C-C87BCA626A2E}"/>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C56B4BA1-FED3-474C-8E1B-73ECA7EAE675}"/>
              </a:ext>
            </a:extLst>
          </p:cNvPr>
          <p:cNvSpPr>
            <a:spLocks noGrp="1"/>
          </p:cNvSpPr>
          <p:nvPr>
            <p:ph type="sldNum" sz="quarter" idx="12"/>
          </p:nvPr>
        </p:nvSpPr>
        <p:spPr/>
        <p:txBody>
          <a:bodyPr/>
          <a:lstStyle/>
          <a:p>
            <a:fld id="{3E853FF8-857B-4997-9487-7696121B26C4}" type="slidenum">
              <a:rPr lang="vi-VN" smtClean="0"/>
              <a:t>33</a:t>
            </a:fld>
            <a:endParaRPr lang="vi-VN"/>
          </a:p>
        </p:txBody>
      </p:sp>
    </p:spTree>
    <p:extLst>
      <p:ext uri="{BB962C8B-B14F-4D97-AF65-F5344CB8AC3E}">
        <p14:creationId xmlns:p14="http://schemas.microsoft.com/office/powerpoint/2010/main" val="90265156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ipe(left)">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7">
                                            <p:bg/>
                                          </p:spTgt>
                                        </p:tgtEl>
                                        <p:attrNameLst>
                                          <p:attrName>style.visibility</p:attrName>
                                        </p:attrNameLst>
                                      </p:cBhvr>
                                      <p:to>
                                        <p:strVal val="visible"/>
                                      </p:to>
                                    </p:set>
                                    <p:anim calcmode="lin" valueType="num">
                                      <p:cBhvr>
                                        <p:cTn id="52" dur="500" fill="hold"/>
                                        <p:tgtEl>
                                          <p:spTgt spid="7">
                                            <p:bg/>
                                          </p:spTgt>
                                        </p:tgtEl>
                                        <p:attrNameLst>
                                          <p:attrName>ppt_w</p:attrName>
                                        </p:attrNameLst>
                                      </p:cBhvr>
                                      <p:tavLst>
                                        <p:tav tm="0">
                                          <p:val>
                                            <p:fltVal val="0"/>
                                          </p:val>
                                        </p:tav>
                                        <p:tav tm="100000">
                                          <p:val>
                                            <p:strVal val="#ppt_w"/>
                                          </p:val>
                                        </p:tav>
                                      </p:tavLst>
                                    </p:anim>
                                    <p:anim calcmode="lin" valueType="num">
                                      <p:cBhvr>
                                        <p:cTn id="5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nodePh="1">
                                  <p:stCondLst>
                                    <p:cond delay="0"/>
                                  </p:stCondLst>
                                  <p:endCondLst>
                                    <p:cond evt="begin" delay="0">
                                      <p:tn val="56"/>
                                    </p:cond>
                                  </p:endCondLst>
                                  <p:childTnLst>
                                    <p:set>
                                      <p:cBhvr>
                                        <p:cTn id="57" dur="1" fill="hold">
                                          <p:stCondLst>
                                            <p:cond delay="0"/>
                                          </p:stCondLst>
                                        </p:cTn>
                                        <p:tgtEl>
                                          <p:spTgt spid="7">
                                            <p:txEl>
                                              <p:pRg st="0" end="0"/>
                                            </p:txEl>
                                          </p:spTgt>
                                        </p:tgtEl>
                                        <p:attrNameLst>
                                          <p:attrName>style.visibility</p:attrName>
                                        </p:attrNameLst>
                                      </p:cBhvr>
                                      <p:to>
                                        <p:strVal val="visible"/>
                                      </p:to>
                                    </p:set>
                                    <p:anim calcmode="lin" valueType="num">
                                      <p:cBhvr>
                                        <p:cTn id="5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E6C04-A345-467C-9593-F235512B5BFF}"/>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34:</a:t>
            </a:r>
            <a:r>
              <a:rPr lang="pt-BR" sz="2800" b="1" i="1" dirty="0">
                <a:solidFill>
                  <a:srgbClr val="FFFF00"/>
                </a:solidFill>
                <a:latin typeface="UTM Swiss Condensed" panose="02000500000000000000" pitchFamily="2" charset="0"/>
                <a:cs typeface="Times New Roman" panose="02020603050405020304" pitchFamily="18" charset="0"/>
              </a:rPr>
              <a:t> Khi một vật dao động điều hòa thì</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39E1DCA-949F-454C-8793-2C7E1399BAA6}"/>
              </a:ext>
            </a:extLst>
          </p:cNvPr>
          <p:cNvSpPr/>
          <p:nvPr/>
        </p:nvSpPr>
        <p:spPr>
          <a:xfrm>
            <a:off x="508000" y="1082240"/>
            <a:ext cx="892423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lực kéo về tác dụng lên vật có độ lớn cực đại khi vật ở biên.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0D72269-5A5D-4C72-93A9-3282DB32FDE6}"/>
              </a:ext>
            </a:extLst>
          </p:cNvPr>
          <p:cNvSpPr/>
          <p:nvPr/>
        </p:nvSpPr>
        <p:spPr>
          <a:xfrm>
            <a:off x="508000" y="2251791"/>
            <a:ext cx="864050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gia tốc của vật có độ lớn cực đại khi vật ở vị trí cân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47A05B6-93CB-4567-AE49-C544E89693C7}"/>
              </a:ext>
            </a:extLst>
          </p:cNvPr>
          <p:cNvSpPr/>
          <p:nvPr/>
        </p:nvSpPr>
        <p:spPr>
          <a:xfrm>
            <a:off x="508000" y="3421342"/>
            <a:ext cx="901721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lực kéo về tác dụng lên vật có độ lớn cực tiểu khi vật ở biên.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1AFC56A-7439-4CD5-936C-34A703F335BB}"/>
              </a:ext>
            </a:extLst>
          </p:cNvPr>
          <p:cNvSpPr/>
          <p:nvPr/>
        </p:nvSpPr>
        <p:spPr>
          <a:xfrm>
            <a:off x="508000" y="4590893"/>
            <a:ext cx="8573181"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vận tốc của vật có độ lớn cực đại khi vật ở vị trí biên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807480D-F385-420F-B5D1-0E8AF11815D1}"/>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7890EC73-BF6D-46D5-8810-0153C65EFE53}"/>
              </a:ext>
            </a:extLst>
          </p:cNvPr>
          <p:cNvSpPr>
            <a:spLocks noGrp="1"/>
          </p:cNvSpPr>
          <p:nvPr>
            <p:ph type="dt" sz="half" idx="10"/>
          </p:nvPr>
        </p:nvSpPr>
        <p:spPr/>
        <p:txBody>
          <a:bodyPr/>
          <a:lstStyle/>
          <a:p>
            <a:fld id="{B9676865-9859-4339-8999-A886A967A47F}" type="datetime1">
              <a:rPr lang="vi-VN" smtClean="0"/>
              <a:t>02/11/2021</a:t>
            </a:fld>
            <a:endParaRPr lang="vi-VN"/>
          </a:p>
        </p:txBody>
      </p:sp>
      <p:sp>
        <p:nvSpPr>
          <p:cNvPr id="9" name="Footer Placeholder 8">
            <a:extLst>
              <a:ext uri="{FF2B5EF4-FFF2-40B4-BE49-F238E27FC236}">
                <a16:creationId xmlns:a16="http://schemas.microsoft.com/office/drawing/2014/main" id="{325AA3F4-5A7A-4CC1-8DF2-1257D443C845}"/>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DE50B4A1-99B1-4AEC-B612-F5BFC3B58E6E}"/>
              </a:ext>
            </a:extLst>
          </p:cNvPr>
          <p:cNvSpPr>
            <a:spLocks noGrp="1"/>
          </p:cNvSpPr>
          <p:nvPr>
            <p:ph type="sldNum" sz="quarter" idx="12"/>
          </p:nvPr>
        </p:nvSpPr>
        <p:spPr/>
        <p:txBody>
          <a:bodyPr/>
          <a:lstStyle/>
          <a:p>
            <a:fld id="{3E853FF8-857B-4997-9487-7696121B26C4}" type="slidenum">
              <a:rPr lang="vi-VN" smtClean="0"/>
              <a:t>34</a:t>
            </a:fld>
            <a:endParaRPr lang="vi-VN"/>
          </a:p>
        </p:txBody>
      </p:sp>
    </p:spTree>
    <p:extLst>
      <p:ext uri="{BB962C8B-B14F-4D97-AF65-F5344CB8AC3E}">
        <p14:creationId xmlns:p14="http://schemas.microsoft.com/office/powerpoint/2010/main" val="2690993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0240AA-0419-489B-8DFC-D07AAAAB9BB0}"/>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35:</a:t>
            </a:r>
            <a:r>
              <a:rPr lang="pt-BR" sz="2800" b="1" i="1" dirty="0">
                <a:solidFill>
                  <a:srgbClr val="FFFF00"/>
                </a:solidFill>
                <a:latin typeface="UTM Swiss Condensed" panose="02000500000000000000" pitchFamily="2" charset="0"/>
                <a:cs typeface="Times New Roman" panose="02020603050405020304" pitchFamily="18" charset="0"/>
              </a:rPr>
              <a:t> Khi đưa một con lắc đơn lên cao theo phương thẳng đứng (coi chiều dài của con lắc không đổi) thì tần số dao động điều hoà của nó sẽ</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626C1B7-BC5E-4F29-BE7F-AFBEAFD52AA3}"/>
              </a:ext>
            </a:extLst>
          </p:cNvPr>
          <p:cNvSpPr/>
          <p:nvPr/>
        </p:nvSpPr>
        <p:spPr>
          <a:xfrm>
            <a:off x="508000" y="1577761"/>
            <a:ext cx="710963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giảm vì gia tốc trọng trường giảm theo độ cao.</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D90C78F-4A2E-49F7-8A19-B4015D0AF06C}"/>
              </a:ext>
            </a:extLst>
          </p:cNvPr>
          <p:cNvSpPr/>
          <p:nvPr/>
        </p:nvSpPr>
        <p:spPr>
          <a:xfrm>
            <a:off x="508000" y="2747312"/>
            <a:ext cx="714650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tăng vì chu kỳ dao động điều hoà của nó giảm.</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C875576-5D62-4536-AEDD-DC4B8D3934B7}"/>
              </a:ext>
            </a:extLst>
          </p:cNvPr>
          <p:cNvSpPr/>
          <p:nvPr/>
        </p:nvSpPr>
        <p:spPr>
          <a:xfrm>
            <a:off x="508000" y="3916863"/>
            <a:ext cx="1135439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tăng vì tần số dao động điều hoà của nó tỉ lệ nghịch với gia tốc trọng trường.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E0950F8-F518-46B9-A3DC-C3F206F64D88}"/>
              </a:ext>
            </a:extLst>
          </p:cNvPr>
          <p:cNvSpPr/>
          <p:nvPr/>
        </p:nvSpPr>
        <p:spPr>
          <a:xfrm>
            <a:off x="508000" y="5086414"/>
            <a:ext cx="13378984"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không đổi vì chu kỳ dao động điều hoà của nó không phụ thuộc vào gia tốc </a:t>
            </a:r>
            <a:r>
              <a:rPr lang="pt-BR" sz="2800" b="1">
                <a:solidFill>
                  <a:srgbClr val="FFFFFF"/>
                </a:solidFill>
                <a:latin typeface="UTM Swiss Condensed" panose="02000500000000000000" pitchFamily="2" charset="0"/>
                <a:ea typeface="Arial" panose="020B0604020202020204" pitchFamily="34" charset="0"/>
              </a:rPr>
              <a:t>trọng trường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1A75697-4208-453C-8ED1-4E8B16EB898D}"/>
              </a:ext>
            </a:extLst>
          </p:cNvPr>
          <p:cNvSpPr/>
          <p:nvPr/>
        </p:nvSpPr>
        <p:spPr>
          <a:xfrm>
            <a:off x="444500" y="385336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CFBB510D-3A9D-4669-B3B5-2EB691F468A5}"/>
              </a:ext>
            </a:extLst>
          </p:cNvPr>
          <p:cNvSpPr>
            <a:spLocks noGrp="1"/>
          </p:cNvSpPr>
          <p:nvPr>
            <p:ph type="dt" sz="half" idx="10"/>
          </p:nvPr>
        </p:nvSpPr>
        <p:spPr/>
        <p:txBody>
          <a:bodyPr/>
          <a:lstStyle/>
          <a:p>
            <a:fld id="{275E7F7A-E5D6-419F-A09B-8B2ADA2EDD5D}" type="datetime1">
              <a:rPr lang="vi-VN" smtClean="0"/>
              <a:t>02/11/2021</a:t>
            </a:fld>
            <a:endParaRPr lang="vi-VN"/>
          </a:p>
        </p:txBody>
      </p:sp>
      <p:sp>
        <p:nvSpPr>
          <p:cNvPr id="9" name="Footer Placeholder 8">
            <a:extLst>
              <a:ext uri="{FF2B5EF4-FFF2-40B4-BE49-F238E27FC236}">
                <a16:creationId xmlns:a16="http://schemas.microsoft.com/office/drawing/2014/main" id="{10FB453E-5DCA-458B-BBD8-EC38916B9BAF}"/>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52B4E60-9606-4288-9CBD-97447C375A49}"/>
              </a:ext>
            </a:extLst>
          </p:cNvPr>
          <p:cNvSpPr>
            <a:spLocks noGrp="1"/>
          </p:cNvSpPr>
          <p:nvPr>
            <p:ph type="sldNum" sz="quarter" idx="12"/>
          </p:nvPr>
        </p:nvSpPr>
        <p:spPr/>
        <p:txBody>
          <a:bodyPr/>
          <a:lstStyle/>
          <a:p>
            <a:fld id="{3E853FF8-857B-4997-9487-7696121B26C4}" type="slidenum">
              <a:rPr lang="vi-VN" smtClean="0"/>
              <a:t>35</a:t>
            </a:fld>
            <a:endParaRPr lang="vi-VN"/>
          </a:p>
        </p:txBody>
      </p:sp>
    </p:spTree>
    <p:extLst>
      <p:ext uri="{BB962C8B-B14F-4D97-AF65-F5344CB8AC3E}">
        <p14:creationId xmlns:p14="http://schemas.microsoft.com/office/powerpoint/2010/main" val="135211345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8FA3AA-1A6A-451A-A5EF-36FACBEF3570}"/>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36:</a:t>
            </a:r>
            <a:r>
              <a:rPr lang="pt-BR" sz="2800" b="1" i="1" dirty="0">
                <a:solidFill>
                  <a:srgbClr val="FFFF00"/>
                </a:solidFill>
                <a:latin typeface="UTM Swiss Condensed" panose="02000500000000000000" pitchFamily="2" charset="0"/>
                <a:cs typeface="Times New Roman" panose="02020603050405020304" pitchFamily="18" charset="0"/>
              </a:rPr>
              <a:t> Cơ năng của một vật dao động điều hòa</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CB409EB-2FA5-4E2B-96C3-92B822BF97D6}"/>
              </a:ext>
            </a:extLst>
          </p:cNvPr>
          <p:cNvSpPr/>
          <p:nvPr/>
        </p:nvSpPr>
        <p:spPr>
          <a:xfrm>
            <a:off x="508000" y="1082240"/>
            <a:ext cx="10264348" cy="1815882"/>
          </a:xfrm>
          <a:prstGeom prst="rect">
            <a:avLst/>
          </a:prstGeom>
        </p:spPr>
        <p:txBody>
          <a:bodyPr wrap="none">
            <a:spAutoFit/>
          </a:bodyPr>
          <a:lstStyle/>
          <a:p>
            <a:pPr marL="514350" indent="-514350" algn="just">
              <a:lnSpc>
                <a:spcPct val="150000"/>
              </a:lnSpc>
              <a:spcAft>
                <a:spcPts val="0"/>
              </a:spcAft>
              <a:buAutoNum type="alphaUcPeriod"/>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biến thiên tuần hoàn theo thời gian với chu kỳ bằng một nửa chu kỳ </a:t>
            </a:r>
          </a:p>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dao động của vật.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09FEF860-A862-4537-8FB4-3A3D18BC07AF}"/>
              </a:ext>
            </a:extLst>
          </p:cNvPr>
          <p:cNvSpPr/>
          <p:nvPr/>
        </p:nvSpPr>
        <p:spPr>
          <a:xfrm>
            <a:off x="508000" y="2898122"/>
            <a:ext cx="841448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tăng gấp đôi khi biên độ dao động của vật tăng gấp đôi.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1880BD4-3D33-4EA0-B800-521941549D2A}"/>
              </a:ext>
            </a:extLst>
          </p:cNvPr>
          <p:cNvSpPr/>
          <p:nvPr/>
        </p:nvSpPr>
        <p:spPr>
          <a:xfrm>
            <a:off x="508000" y="4067673"/>
            <a:ext cx="7641836"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bằng động năng của vật khi vật tới vị trí cân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75C486A-B442-46F4-97E8-FC822F97DF28}"/>
              </a:ext>
            </a:extLst>
          </p:cNvPr>
          <p:cNvSpPr/>
          <p:nvPr/>
        </p:nvSpPr>
        <p:spPr>
          <a:xfrm>
            <a:off x="508000" y="5237224"/>
            <a:ext cx="1186254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biến thiên tuần hoàn theo thời gian với chu kỳ bằng chu kỳ dao động của vật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8C9EDC3-EE7C-4A53-BE1A-B0AE9742DCAC}"/>
              </a:ext>
            </a:extLst>
          </p:cNvPr>
          <p:cNvSpPr/>
          <p:nvPr/>
        </p:nvSpPr>
        <p:spPr>
          <a:xfrm>
            <a:off x="444500" y="400417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A2E1B4AB-674E-442B-85EB-D30326915B74}"/>
              </a:ext>
            </a:extLst>
          </p:cNvPr>
          <p:cNvSpPr>
            <a:spLocks noGrp="1"/>
          </p:cNvSpPr>
          <p:nvPr>
            <p:ph type="dt" sz="half" idx="10"/>
          </p:nvPr>
        </p:nvSpPr>
        <p:spPr/>
        <p:txBody>
          <a:bodyPr/>
          <a:lstStyle/>
          <a:p>
            <a:fld id="{D2830F5F-2382-4E47-9D73-70D79F292143}" type="datetime1">
              <a:rPr lang="vi-VN" smtClean="0"/>
              <a:t>02/11/2021</a:t>
            </a:fld>
            <a:endParaRPr lang="vi-VN"/>
          </a:p>
        </p:txBody>
      </p:sp>
      <p:sp>
        <p:nvSpPr>
          <p:cNvPr id="9" name="Footer Placeholder 8">
            <a:extLst>
              <a:ext uri="{FF2B5EF4-FFF2-40B4-BE49-F238E27FC236}">
                <a16:creationId xmlns:a16="http://schemas.microsoft.com/office/drawing/2014/main" id="{35A9400E-CB06-4945-B8B2-7E45E963751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CA23ABE-211D-4B91-BFB5-9DD78FCDA035}"/>
              </a:ext>
            </a:extLst>
          </p:cNvPr>
          <p:cNvSpPr>
            <a:spLocks noGrp="1"/>
          </p:cNvSpPr>
          <p:nvPr>
            <p:ph type="sldNum" sz="quarter" idx="12"/>
          </p:nvPr>
        </p:nvSpPr>
        <p:spPr/>
        <p:txBody>
          <a:bodyPr/>
          <a:lstStyle/>
          <a:p>
            <a:fld id="{3E853FF8-857B-4997-9487-7696121B26C4}" type="slidenum">
              <a:rPr lang="vi-VN" smtClean="0"/>
              <a:t>36</a:t>
            </a:fld>
            <a:endParaRPr lang="vi-VN"/>
          </a:p>
        </p:txBody>
      </p:sp>
    </p:spTree>
    <p:extLst>
      <p:ext uri="{BB962C8B-B14F-4D97-AF65-F5344CB8AC3E}">
        <p14:creationId xmlns:p14="http://schemas.microsoft.com/office/powerpoint/2010/main" val="292109188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anim calcmode="lin" valueType="num">
                                      <p:cBhvr>
                                        <p:cTn id="47" dur="500" fill="hold"/>
                                        <p:tgtEl>
                                          <p:spTgt spid="7">
                                            <p:bg/>
                                          </p:spTgt>
                                        </p:tgtEl>
                                        <p:attrNameLst>
                                          <p:attrName>ppt_w</p:attrName>
                                        </p:attrNameLst>
                                      </p:cBhvr>
                                      <p:tavLst>
                                        <p:tav tm="0">
                                          <p:val>
                                            <p:fltVal val="0"/>
                                          </p:val>
                                        </p:tav>
                                        <p:tav tm="100000">
                                          <p:val>
                                            <p:strVal val="#ppt_w"/>
                                          </p:val>
                                        </p:tav>
                                      </p:tavLst>
                                    </p:anim>
                                    <p:anim calcmode="lin" valueType="num">
                                      <p:cBhvr>
                                        <p:cTn id="4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nodePh="1">
                                  <p:stCondLst>
                                    <p:cond delay="0"/>
                                  </p:stCondLst>
                                  <p:endCondLst>
                                    <p:cond evt="begin" delay="0">
                                      <p:tn val="51"/>
                                    </p:cond>
                                  </p:endCondLst>
                                  <p:childTnLst>
                                    <p:set>
                                      <p:cBhvr>
                                        <p:cTn id="52" dur="1" fill="hold">
                                          <p:stCondLst>
                                            <p:cond delay="0"/>
                                          </p:stCondLst>
                                        </p:cTn>
                                        <p:tgtEl>
                                          <p:spTgt spid="7">
                                            <p:txEl>
                                              <p:pRg st="0" end="0"/>
                                            </p:txEl>
                                          </p:spTgt>
                                        </p:tgtEl>
                                        <p:attrNameLst>
                                          <p:attrName>style.visibility</p:attrName>
                                        </p:attrNameLst>
                                      </p:cBhvr>
                                      <p:to>
                                        <p:strVal val="visible"/>
                                      </p:to>
                                    </p:set>
                                    <p:anim calcmode="lin" valueType="num">
                                      <p:cBhvr>
                                        <p:cTn id="5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D51357-5BFB-44C4-99E1-C66BA7B49E42}"/>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37:</a:t>
            </a:r>
            <a:r>
              <a:rPr lang="pt-BR" sz="2800" b="1" i="1" dirty="0">
                <a:solidFill>
                  <a:srgbClr val="FFFF00"/>
                </a:solidFill>
                <a:latin typeface="UTM Swiss Condensed" panose="02000500000000000000" pitchFamily="2" charset="0"/>
                <a:cs typeface="Times New Roman" panose="02020603050405020304" pitchFamily="18" charset="0"/>
              </a:rPr>
              <a:t> Khi nói về năng lượng của một vật dao động điều hòa, phát biểu nào sau đây là đúng?</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AD488E6-CD55-4B2D-818D-47BE34C23846}"/>
              </a:ext>
            </a:extLst>
          </p:cNvPr>
          <p:cNvSpPr/>
          <p:nvPr/>
        </p:nvSpPr>
        <p:spPr>
          <a:xfrm>
            <a:off x="508000" y="1577761"/>
            <a:ext cx="1131271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Cứ mỗi chu kì dao động của vật, có bốn thời điểm thế năng bằng động năng.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1">
            <a:extLst>
              <a:ext uri="{FF2B5EF4-FFF2-40B4-BE49-F238E27FC236}">
                <a16:creationId xmlns:a16="http://schemas.microsoft.com/office/drawing/2014/main" id="{22D3ABFD-E551-4E6B-85A2-00177ADE59CC}"/>
              </a:ext>
            </a:extLst>
          </p:cNvPr>
          <p:cNvSpPr>
            <a:spLocks noChangeArrowheads="1"/>
          </p:cNvSpPr>
          <p:nvPr/>
        </p:nvSpPr>
        <p:spPr bwMode="auto">
          <a:xfrm>
            <a:off x="508000" y="2747312"/>
            <a:ext cx="81435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pt-B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B. Thế năng của vật đạt cực đại khi vật ở vị trí cân bằng.</a:t>
            </a:r>
          </a:p>
          <a:p>
            <a:pPr marL="0" marR="0" lvl="0" indent="0"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pt-B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cap="none" normalizeH="0" baseline="0">
                <a:ln>
                  <a:noFill/>
                </a:ln>
                <a:solidFill>
                  <a:srgbClr val="FFFFFF"/>
                </a:solidFill>
                <a:effectLst/>
                <a:latin typeface="UTM Swiss Condensed" panose="02000500000000000000" pitchFamily="2" charset="0"/>
              </a:rPr>
              <a:t>       </a:t>
            </a:r>
            <a:endParaRPr kumimoji="0" lang="vi-VN" altLang="vi-VN" sz="2800" b="1" i="0" u="none" strike="noStrike" cap="none" normalizeH="0" baseline="0" dirty="0">
              <a:ln>
                <a:noFill/>
              </a:ln>
              <a:solidFill>
                <a:srgbClr val="FFFFFF"/>
              </a:solidFill>
              <a:effectLst/>
              <a:latin typeface="UTM Swiss Condensed" panose="02000500000000000000" pitchFamily="2" charset="0"/>
            </a:endParaRPr>
          </a:p>
        </p:txBody>
      </p:sp>
      <p:sp>
        <p:nvSpPr>
          <p:cNvPr id="5" name="Rectangle 4">
            <a:extLst>
              <a:ext uri="{FF2B5EF4-FFF2-40B4-BE49-F238E27FC236}">
                <a16:creationId xmlns:a16="http://schemas.microsoft.com/office/drawing/2014/main" id="{F237BD12-23B9-4382-9A00-2226796BF779}"/>
              </a:ext>
            </a:extLst>
          </p:cNvPr>
          <p:cNvSpPr/>
          <p:nvPr/>
        </p:nvSpPr>
        <p:spPr>
          <a:xfrm>
            <a:off x="508000" y="3701419"/>
            <a:ext cx="766427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Động năng của vật đạt cực đại khi vật ở vị trí biên.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D104D09-6EA3-44C1-90EF-209F12B1B62C}"/>
              </a:ext>
            </a:extLst>
          </p:cNvPr>
          <p:cNvSpPr/>
          <p:nvPr/>
        </p:nvSpPr>
        <p:spPr>
          <a:xfrm>
            <a:off x="508000" y="4870970"/>
            <a:ext cx="997260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Thế năng và động năng của vật biến thiên cùng tần số với li độ</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B8268A1-2E06-436A-8BCC-AA377B85DC8E}"/>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AEF8BEFE-D6D8-4097-92C1-5EBF292BA3DB}"/>
              </a:ext>
            </a:extLst>
          </p:cNvPr>
          <p:cNvSpPr>
            <a:spLocks noGrp="1"/>
          </p:cNvSpPr>
          <p:nvPr>
            <p:ph type="dt" sz="half" idx="10"/>
          </p:nvPr>
        </p:nvSpPr>
        <p:spPr/>
        <p:txBody>
          <a:bodyPr/>
          <a:lstStyle/>
          <a:p>
            <a:fld id="{13E44C2E-2EC3-4C71-B868-CB305008D8D9}" type="datetime1">
              <a:rPr lang="vi-VN" smtClean="0"/>
              <a:t>02/11/2021</a:t>
            </a:fld>
            <a:endParaRPr lang="vi-VN"/>
          </a:p>
        </p:txBody>
      </p:sp>
      <p:sp>
        <p:nvSpPr>
          <p:cNvPr id="9" name="Footer Placeholder 8">
            <a:extLst>
              <a:ext uri="{FF2B5EF4-FFF2-40B4-BE49-F238E27FC236}">
                <a16:creationId xmlns:a16="http://schemas.microsoft.com/office/drawing/2014/main" id="{A1555141-DE78-475D-AF3F-5F3664D0613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B0FE83C-716F-4933-8262-04BEE1F50408}"/>
              </a:ext>
            </a:extLst>
          </p:cNvPr>
          <p:cNvSpPr>
            <a:spLocks noGrp="1"/>
          </p:cNvSpPr>
          <p:nvPr>
            <p:ph type="sldNum" sz="quarter" idx="12"/>
          </p:nvPr>
        </p:nvSpPr>
        <p:spPr/>
        <p:txBody>
          <a:bodyPr/>
          <a:lstStyle/>
          <a:p>
            <a:fld id="{3E853FF8-857B-4997-9487-7696121B26C4}" type="slidenum">
              <a:rPr lang="vi-VN" smtClean="0"/>
              <a:t>37</a:t>
            </a:fld>
            <a:endParaRPr lang="vi-VN"/>
          </a:p>
        </p:txBody>
      </p:sp>
    </p:spTree>
    <p:extLst>
      <p:ext uri="{BB962C8B-B14F-4D97-AF65-F5344CB8AC3E}">
        <p14:creationId xmlns:p14="http://schemas.microsoft.com/office/powerpoint/2010/main" val="36439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C58B34-D09F-4027-8A58-A12A43E42C3B}"/>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38:</a:t>
            </a:r>
            <a:r>
              <a:rPr lang="pt-BR" sz="2800" b="1" i="1" dirty="0">
                <a:solidFill>
                  <a:srgbClr val="FFFF00"/>
                </a:solidFill>
                <a:latin typeface="UTM Swiss Condensed" panose="02000500000000000000" pitchFamily="2" charset="0"/>
                <a:cs typeface="Times New Roman" panose="02020603050405020304" pitchFamily="18" charset="0"/>
              </a:rPr>
              <a:t> Khi nói về một vật dao động điều hòa, phát biểu nào sau đây sai?</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B45E727-ECE8-4FFE-BD6E-80F7ECED1FB9}"/>
              </a:ext>
            </a:extLst>
          </p:cNvPr>
          <p:cNvSpPr/>
          <p:nvPr/>
        </p:nvSpPr>
        <p:spPr>
          <a:xfrm>
            <a:off x="508000" y="1082240"/>
            <a:ext cx="935224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Lực kéo về tác dụng lên vật biến thiên điều hòa theo thời gian.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23AC010-6F1A-42B5-9D23-EC9400CB7B42}"/>
              </a:ext>
            </a:extLst>
          </p:cNvPr>
          <p:cNvSpPr/>
          <p:nvPr/>
        </p:nvSpPr>
        <p:spPr>
          <a:xfrm>
            <a:off x="508000" y="2251791"/>
            <a:ext cx="830708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Động năng của vật biến thiên tuần hoàn theo thời gian.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3A41C865-242D-434B-9717-8AE9324E6B09}"/>
              </a:ext>
            </a:extLst>
          </p:cNvPr>
          <p:cNvSpPr/>
          <p:nvPr/>
        </p:nvSpPr>
        <p:spPr>
          <a:xfrm>
            <a:off x="508000" y="3421342"/>
            <a:ext cx="766748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Vận tốc của vật biến thiên điều hòa theo thời gian.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1284E50-0A2F-48A1-93AC-C23C4A236B02}"/>
              </a:ext>
            </a:extLst>
          </p:cNvPr>
          <p:cNvSpPr/>
          <p:nvPr/>
        </p:nvSpPr>
        <p:spPr>
          <a:xfrm>
            <a:off x="508000" y="4590893"/>
            <a:ext cx="8497839"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Cơ năng của vật biến thiên tuần hoàn theo thời gian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E01B7DB-813C-4A49-B936-7ED11F4F8606}"/>
              </a:ext>
            </a:extLst>
          </p:cNvPr>
          <p:cNvSpPr/>
          <p:nvPr/>
        </p:nvSpPr>
        <p:spPr>
          <a:xfrm>
            <a:off x="444500" y="45273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59208C8B-EE85-45B3-BAEB-3670231E3475}"/>
              </a:ext>
            </a:extLst>
          </p:cNvPr>
          <p:cNvSpPr>
            <a:spLocks noGrp="1"/>
          </p:cNvSpPr>
          <p:nvPr>
            <p:ph type="dt" sz="half" idx="10"/>
          </p:nvPr>
        </p:nvSpPr>
        <p:spPr/>
        <p:txBody>
          <a:bodyPr/>
          <a:lstStyle/>
          <a:p>
            <a:fld id="{85EF95B7-D015-4F1A-B451-673CC8197B05}" type="datetime1">
              <a:rPr lang="vi-VN" smtClean="0"/>
              <a:t>02/11/2021</a:t>
            </a:fld>
            <a:endParaRPr lang="vi-VN"/>
          </a:p>
        </p:txBody>
      </p:sp>
      <p:sp>
        <p:nvSpPr>
          <p:cNvPr id="9" name="Footer Placeholder 8">
            <a:extLst>
              <a:ext uri="{FF2B5EF4-FFF2-40B4-BE49-F238E27FC236}">
                <a16:creationId xmlns:a16="http://schemas.microsoft.com/office/drawing/2014/main" id="{59F8447A-E63E-4272-9FA6-971972B1AB7A}"/>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9414DF3-4E1E-4617-B916-B315FA2B1852}"/>
              </a:ext>
            </a:extLst>
          </p:cNvPr>
          <p:cNvSpPr>
            <a:spLocks noGrp="1"/>
          </p:cNvSpPr>
          <p:nvPr>
            <p:ph type="sldNum" sz="quarter" idx="12"/>
          </p:nvPr>
        </p:nvSpPr>
        <p:spPr/>
        <p:txBody>
          <a:bodyPr/>
          <a:lstStyle/>
          <a:p>
            <a:fld id="{3E853FF8-857B-4997-9487-7696121B26C4}" type="slidenum">
              <a:rPr lang="vi-VN" smtClean="0"/>
              <a:t>38</a:t>
            </a:fld>
            <a:endParaRPr lang="vi-VN"/>
          </a:p>
        </p:txBody>
      </p:sp>
    </p:spTree>
    <p:extLst>
      <p:ext uri="{BB962C8B-B14F-4D97-AF65-F5344CB8AC3E}">
        <p14:creationId xmlns:p14="http://schemas.microsoft.com/office/powerpoint/2010/main" val="3220600586"/>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60A62-0DBE-483E-B8BD-196C0E5E2A81}"/>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pt-BR" sz="2800" b="1" i="1" dirty="0">
                <a:solidFill>
                  <a:srgbClr val="FF0000"/>
                </a:solidFill>
                <a:latin typeface="UTM Swiss Condensed" panose="02000500000000000000" pitchFamily="2" charset="0"/>
                <a:cs typeface="Times New Roman" panose="02020603050405020304" pitchFamily="18" charset="0"/>
              </a:rPr>
              <a:t>Câu 39:</a:t>
            </a:r>
            <a:r>
              <a:rPr lang="pt-BR" sz="2800" b="1" i="1" dirty="0">
                <a:solidFill>
                  <a:srgbClr val="FFFF00"/>
                </a:solidFill>
                <a:latin typeface="UTM Swiss Condensed" panose="02000500000000000000" pitchFamily="2" charset="0"/>
                <a:cs typeface="Times New Roman" panose="02020603050405020304" pitchFamily="18" charset="0"/>
              </a:rPr>
              <a:t> Khi nói về dao động điều hòa, phát biểu nào sau đây đúng?</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pt-BR"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2C7899A-DCCF-4138-AAEA-E487E3A2B22C}"/>
              </a:ext>
            </a:extLst>
          </p:cNvPr>
          <p:cNvSpPr/>
          <p:nvPr/>
        </p:nvSpPr>
        <p:spPr>
          <a:xfrm>
            <a:off x="508000" y="1082240"/>
            <a:ext cx="806983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Dao động của con lắc đơn luôn là dao động điều hòa.</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E05C455-DE74-4BC9-B954-854805E4FB54}"/>
              </a:ext>
            </a:extLst>
          </p:cNvPr>
          <p:cNvSpPr/>
          <p:nvPr/>
        </p:nvSpPr>
        <p:spPr>
          <a:xfrm>
            <a:off x="508000" y="2251791"/>
            <a:ext cx="1058494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Cơ năng của vật dao động điều hòa không phụ thuộc biên độ dao động.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2A0A7DD-BF6D-4DD8-AF6E-371437FF1600}"/>
              </a:ext>
            </a:extLst>
          </p:cNvPr>
          <p:cNvSpPr/>
          <p:nvPr/>
        </p:nvSpPr>
        <p:spPr>
          <a:xfrm>
            <a:off x="508000" y="3421342"/>
            <a:ext cx="1098089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Hợp lực tác dụng lên vật dao động điều hòa luôn hướng về vị trí cân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A89E6CB-92FC-4AFC-9019-720D2D4C8067}"/>
              </a:ext>
            </a:extLst>
          </p:cNvPr>
          <p:cNvSpPr/>
          <p:nvPr/>
        </p:nvSpPr>
        <p:spPr>
          <a:xfrm>
            <a:off x="508000" y="4590893"/>
            <a:ext cx="8778365"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Dao động của con lắc lò xo luôn là dao động điều </a:t>
            </a:r>
            <a:r>
              <a:rPr lang="pt-BR" sz="2800" b="1">
                <a:solidFill>
                  <a:srgbClr val="FFFFFF"/>
                </a:solidFill>
                <a:latin typeface="UTM Swiss Condensed" panose="02000500000000000000" pitchFamily="2" charset="0"/>
                <a:ea typeface="Arial" panose="020B0604020202020204" pitchFamily="34" charset="0"/>
              </a:rPr>
              <a:t>hòa.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48967EC-CFEC-4667-9FEF-D08E6B2A2644}"/>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B3D4F327-3BC4-4930-84EF-9CB17917F9AC}"/>
              </a:ext>
            </a:extLst>
          </p:cNvPr>
          <p:cNvSpPr>
            <a:spLocks noGrp="1"/>
          </p:cNvSpPr>
          <p:nvPr>
            <p:ph type="dt" sz="half" idx="10"/>
          </p:nvPr>
        </p:nvSpPr>
        <p:spPr/>
        <p:txBody>
          <a:bodyPr/>
          <a:lstStyle/>
          <a:p>
            <a:fld id="{860BDCBE-E5C4-4545-AEDF-8CFAA9B69599}" type="datetime1">
              <a:rPr lang="vi-VN" smtClean="0"/>
              <a:t>02/11/2021</a:t>
            </a:fld>
            <a:endParaRPr lang="vi-VN"/>
          </a:p>
        </p:txBody>
      </p:sp>
      <p:sp>
        <p:nvSpPr>
          <p:cNvPr id="9" name="Footer Placeholder 8">
            <a:extLst>
              <a:ext uri="{FF2B5EF4-FFF2-40B4-BE49-F238E27FC236}">
                <a16:creationId xmlns:a16="http://schemas.microsoft.com/office/drawing/2014/main" id="{F22BDC79-9681-42B6-A96D-5DD324A55A68}"/>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E8D99E3-5293-4457-B50D-6BC1D4422DDB}"/>
              </a:ext>
            </a:extLst>
          </p:cNvPr>
          <p:cNvSpPr>
            <a:spLocks noGrp="1"/>
          </p:cNvSpPr>
          <p:nvPr>
            <p:ph type="sldNum" sz="quarter" idx="12"/>
          </p:nvPr>
        </p:nvSpPr>
        <p:spPr/>
        <p:txBody>
          <a:bodyPr/>
          <a:lstStyle/>
          <a:p>
            <a:fld id="{3E853FF8-857B-4997-9487-7696121B26C4}" type="slidenum">
              <a:rPr lang="vi-VN" smtClean="0"/>
              <a:t>39</a:t>
            </a:fld>
            <a:endParaRPr lang="vi-VN"/>
          </a:p>
        </p:txBody>
      </p:sp>
    </p:spTree>
    <p:extLst>
      <p:ext uri="{BB962C8B-B14F-4D97-AF65-F5344CB8AC3E}">
        <p14:creationId xmlns:p14="http://schemas.microsoft.com/office/powerpoint/2010/main" val="1468914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6BA43-564C-4385-9544-DC38A3C52D26}"/>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4:</a:t>
            </a:r>
            <a:r>
              <a:rPr lang="vi-VN" sz="2800" b="1" i="1" dirty="0">
                <a:solidFill>
                  <a:srgbClr val="FFFF00"/>
                </a:solidFill>
                <a:latin typeface="UTM Swiss Condensed" panose="02000500000000000000" pitchFamily="2" charset="0"/>
                <a:cs typeface="Times New Roman" panose="02020603050405020304" pitchFamily="18" charset="0"/>
              </a:rPr>
              <a:t> Một vật dao động điều hòa với chu kì T. Chọn gốc thời gian là lúc vật qua vị trí cân bằng, vận tốc của vật bằng 0 lần đầu tiên ở thời điểm</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4B0D17F-1E0E-440A-9ED0-13F2CC49BDDA}"/>
              </a:ext>
            </a:extLst>
          </p:cNvPr>
          <p:cNvSpPr/>
          <p:nvPr/>
        </p:nvSpPr>
        <p:spPr>
          <a:xfrm>
            <a:off x="1016000" y="1577761"/>
            <a:ext cx="25699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9A7B978-E10A-4ECE-AD26-916AE597F6C0}"/>
              </a:ext>
            </a:extLst>
          </p:cNvPr>
          <p:cNvSpPr/>
          <p:nvPr/>
        </p:nvSpPr>
        <p:spPr>
          <a:xfrm>
            <a:off x="6477000" y="1577761"/>
            <a:ext cx="238719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T/8.</a:t>
            </a:r>
            <a:r>
              <a:rPr lang="vi-VN" sz="2800" b="1" baseline="-2500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E67F37B-BD15-48DF-8C95-8FC91BEF76F2}"/>
              </a:ext>
            </a:extLst>
          </p:cNvPr>
          <p:cNvSpPr/>
          <p:nvPr/>
        </p:nvSpPr>
        <p:spPr>
          <a:xfrm>
            <a:off x="1016000" y="2339761"/>
            <a:ext cx="25699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T/6.</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C186E0B-216A-4CF7-8A32-1FBDBC3D8F36}"/>
              </a:ext>
            </a:extLst>
          </p:cNvPr>
          <p:cNvSpPr/>
          <p:nvPr/>
        </p:nvSpPr>
        <p:spPr>
          <a:xfrm>
            <a:off x="6477000" y="2339761"/>
            <a:ext cx="166744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a:t>
            </a:r>
            <a:r>
              <a:rPr lang="vi-VN" sz="2800" b="1">
                <a:solidFill>
                  <a:srgbClr val="FFFFFF"/>
                </a:solidFill>
                <a:latin typeface="UTM Swiss Condensed" panose="02000500000000000000" pitchFamily="2" charset="0"/>
                <a:ea typeface="Arial" panose="020B0604020202020204" pitchFamily="34" charset="0"/>
              </a:rPr>
              <a:t>4.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C82FD5C-E8D8-42CC-A60E-8AE71E655509}"/>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274C6F2A-E546-46B4-93C1-9E6884D3E281}"/>
              </a:ext>
            </a:extLst>
          </p:cNvPr>
          <p:cNvSpPr>
            <a:spLocks noGrp="1"/>
          </p:cNvSpPr>
          <p:nvPr>
            <p:ph type="dt" sz="half" idx="10"/>
          </p:nvPr>
        </p:nvSpPr>
        <p:spPr/>
        <p:txBody>
          <a:bodyPr/>
          <a:lstStyle/>
          <a:p>
            <a:fld id="{682EEA4D-D842-42F0-A2BC-5EA29384FAC3}" type="datetime1">
              <a:rPr lang="vi-VN" smtClean="0"/>
              <a:t>02/11/2021</a:t>
            </a:fld>
            <a:endParaRPr lang="vi-VN"/>
          </a:p>
        </p:txBody>
      </p:sp>
      <p:sp>
        <p:nvSpPr>
          <p:cNvPr id="9" name="Footer Placeholder 8">
            <a:extLst>
              <a:ext uri="{FF2B5EF4-FFF2-40B4-BE49-F238E27FC236}">
                <a16:creationId xmlns:a16="http://schemas.microsoft.com/office/drawing/2014/main" id="{07A874BF-47F3-4895-85C7-DC0450A16EB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86C1DF0-CC9E-4836-83DC-5CC2722C45F0}"/>
              </a:ext>
            </a:extLst>
          </p:cNvPr>
          <p:cNvSpPr>
            <a:spLocks noGrp="1"/>
          </p:cNvSpPr>
          <p:nvPr>
            <p:ph type="sldNum" sz="quarter" idx="12"/>
          </p:nvPr>
        </p:nvSpPr>
        <p:spPr/>
        <p:txBody>
          <a:bodyPr/>
          <a:lstStyle/>
          <a:p>
            <a:fld id="{3E853FF8-857B-4997-9487-7696121B26C4}" type="slidenum">
              <a:rPr lang="vi-VN" smtClean="0"/>
              <a:t>4</a:t>
            </a:fld>
            <a:endParaRPr lang="vi-VN"/>
          </a:p>
        </p:txBody>
      </p:sp>
    </p:spTree>
    <p:extLst>
      <p:ext uri="{BB962C8B-B14F-4D97-AF65-F5344CB8AC3E}">
        <p14:creationId xmlns:p14="http://schemas.microsoft.com/office/powerpoint/2010/main" val="46066879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E1441-901D-4866-A098-88E8AB77E409}"/>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40:</a:t>
            </a:r>
            <a:r>
              <a:rPr lang="vi-VN" sz="2800" b="1" i="1" dirty="0">
                <a:solidFill>
                  <a:srgbClr val="FFFF00"/>
                </a:solidFill>
                <a:latin typeface="UTM Swiss Condensed" panose="02000500000000000000" pitchFamily="2" charset="0"/>
                <a:cs typeface="Times New Roman" panose="02020603050405020304" pitchFamily="18" charset="0"/>
              </a:rPr>
              <a:t> Một con lắc lò xo gồm vật nhỏ và lò xo nhẹ, đang dao động điều hòa trên mặt phẳng nằm ngang. Động năng của con lắc đạt giá trị cực tiểu khi</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E686A8D-1C49-4EC4-B3F2-18A546FADC06}"/>
              </a:ext>
            </a:extLst>
          </p:cNvPr>
          <p:cNvSpPr/>
          <p:nvPr/>
        </p:nvSpPr>
        <p:spPr>
          <a:xfrm>
            <a:off x="508000" y="1577761"/>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lò xo không biến dạng.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7C92FD2-6D93-4463-BD8E-ED982D9EF78D}"/>
              </a:ext>
            </a:extLst>
          </p:cNvPr>
          <p:cNvSpPr/>
          <p:nvPr/>
        </p:nvSpPr>
        <p:spPr>
          <a:xfrm>
            <a:off x="508000" y="2100981"/>
            <a:ext cx="374173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vật có vận tốc cực đại.</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561D49B-E29F-45AF-AC3F-C03363707A92}"/>
              </a:ext>
            </a:extLst>
          </p:cNvPr>
          <p:cNvSpPr/>
          <p:nvPr/>
        </p:nvSpPr>
        <p:spPr>
          <a:xfrm>
            <a:off x="508000" y="3270532"/>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vật đi qua vị trí cân bằng.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14AF061D-8142-451C-AC83-B04D62228380}"/>
              </a:ext>
            </a:extLst>
          </p:cNvPr>
          <p:cNvSpPr/>
          <p:nvPr/>
        </p:nvSpPr>
        <p:spPr>
          <a:xfrm>
            <a:off x="508000" y="3793752"/>
            <a:ext cx="480612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lò xo có chiều dài cực </a:t>
            </a:r>
            <a:r>
              <a:rPr lang="vi-VN" sz="2800" b="1">
                <a:solidFill>
                  <a:srgbClr val="FFFFFF"/>
                </a:solidFill>
                <a:latin typeface="UTM Swiss Condensed" panose="02000500000000000000" pitchFamily="2" charset="0"/>
                <a:ea typeface="Arial" panose="020B0604020202020204" pitchFamily="34" charset="0"/>
              </a:rPr>
              <a:t>đại.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4D0201D-CF8A-4862-AF77-F14093787E06}"/>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CEB790EA-0872-4A01-9B7A-2BADB8BFE877}"/>
              </a:ext>
            </a:extLst>
          </p:cNvPr>
          <p:cNvSpPr>
            <a:spLocks noGrp="1"/>
          </p:cNvSpPr>
          <p:nvPr>
            <p:ph type="dt" sz="half" idx="10"/>
          </p:nvPr>
        </p:nvSpPr>
        <p:spPr/>
        <p:txBody>
          <a:bodyPr/>
          <a:lstStyle/>
          <a:p>
            <a:fld id="{86DC5102-7C35-4C19-AA49-713AF27174A2}" type="datetime1">
              <a:rPr lang="vi-VN" smtClean="0"/>
              <a:t>02/11/2021</a:t>
            </a:fld>
            <a:endParaRPr lang="vi-VN"/>
          </a:p>
        </p:txBody>
      </p:sp>
      <p:sp>
        <p:nvSpPr>
          <p:cNvPr id="9" name="Footer Placeholder 8">
            <a:extLst>
              <a:ext uri="{FF2B5EF4-FFF2-40B4-BE49-F238E27FC236}">
                <a16:creationId xmlns:a16="http://schemas.microsoft.com/office/drawing/2014/main" id="{4CDEA466-51A0-4B62-B1AB-EE25844D1F3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DF1F8C2-DC67-4580-837B-59E5748852BB}"/>
              </a:ext>
            </a:extLst>
          </p:cNvPr>
          <p:cNvSpPr>
            <a:spLocks noGrp="1"/>
          </p:cNvSpPr>
          <p:nvPr>
            <p:ph type="sldNum" sz="quarter" idx="12"/>
          </p:nvPr>
        </p:nvSpPr>
        <p:spPr/>
        <p:txBody>
          <a:bodyPr/>
          <a:lstStyle/>
          <a:p>
            <a:fld id="{3E853FF8-857B-4997-9487-7696121B26C4}" type="slidenum">
              <a:rPr lang="vi-VN" smtClean="0"/>
              <a:t>40</a:t>
            </a:fld>
            <a:endParaRPr lang="vi-VN"/>
          </a:p>
        </p:txBody>
      </p:sp>
    </p:spTree>
    <p:extLst>
      <p:ext uri="{BB962C8B-B14F-4D97-AF65-F5344CB8AC3E}">
        <p14:creationId xmlns:p14="http://schemas.microsoft.com/office/powerpoint/2010/main" val="24312854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085C33-FAA9-4739-9E0C-ABC809798311}"/>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41:</a:t>
            </a:r>
            <a:r>
              <a:rPr lang="nl-NL" sz="2800" b="1" i="1" dirty="0">
                <a:solidFill>
                  <a:srgbClr val="FFFF00"/>
                </a:solidFill>
                <a:latin typeface="UTM Swiss Condensed" panose="02000500000000000000" pitchFamily="2" charset="0"/>
                <a:cs typeface="Times New Roman" panose="02020603050405020304" pitchFamily="18" charset="0"/>
              </a:rPr>
              <a:t> Một dao động điều hòa với li độ x = </a:t>
            </a:r>
            <a:r>
              <a:rPr lang="nl-NL" sz="2800" b="1" i="1">
                <a:solidFill>
                  <a:srgbClr val="FFFF00"/>
                </a:solidFill>
                <a:latin typeface="UTM Swiss Condensed" panose="02000500000000000000" pitchFamily="2" charset="0"/>
                <a:cs typeface="Times New Roman" panose="02020603050405020304" pitchFamily="18" charset="0"/>
              </a:rPr>
              <a:t>Acos(</a:t>
            </a:r>
            <a:r>
              <a:rPr lang="nl-NL" sz="2800" b="1" i="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i="1" dirty="0">
                <a:solidFill>
                  <a:srgbClr val="FFFF00"/>
                </a:solidFill>
                <a:latin typeface="UTM Swiss Condensed" panose="02000500000000000000" pitchFamily="2" charset="0"/>
                <a:cs typeface="Times New Roman" panose="02020603050405020304" pitchFamily="18" charset="0"/>
              </a:rPr>
              <a:t>t </a:t>
            </a:r>
            <a:r>
              <a:rPr lang="nl-NL" sz="2800" b="1" i="1">
                <a:solidFill>
                  <a:srgbClr val="FFFF00"/>
                </a:solidFill>
                <a:latin typeface="UTM Swiss Condensed" panose="02000500000000000000" pitchFamily="2" charset="0"/>
                <a:cs typeface="Times New Roman" panose="02020603050405020304" pitchFamily="18" charset="0"/>
              </a:rPr>
              <a:t>+ </a:t>
            </a:r>
            <a:r>
              <a:rPr lang="nl-NL" sz="2800" b="1" i="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i="1" dirty="0">
                <a:solidFill>
                  <a:srgbClr val="FFFF00"/>
                </a:solidFill>
                <a:latin typeface="UTM Swiss Condensed" panose="02000500000000000000" pitchFamily="2" charset="0"/>
                <a:cs typeface="Times New Roman" panose="02020603050405020304" pitchFamily="18" charset="0"/>
              </a:rPr>
              <a:t>) và vận tốc dao động v </a:t>
            </a:r>
            <a:r>
              <a:rPr lang="nl-NL" sz="2800" b="1" i="1">
                <a:solidFill>
                  <a:srgbClr val="FFFF00"/>
                </a:solidFill>
                <a:latin typeface="UTM Swiss Condensed" panose="02000500000000000000" pitchFamily="2" charset="0"/>
                <a:cs typeface="Times New Roman" panose="02020603050405020304" pitchFamily="18" charset="0"/>
              </a:rPr>
              <a:t>= -</a:t>
            </a:r>
            <a:r>
              <a:rPr lang="nl-NL" sz="2800" b="1" i="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i="1">
                <a:solidFill>
                  <a:srgbClr val="FFFF00"/>
                </a:solidFill>
                <a:latin typeface="UTM Swiss Condensed" panose="02000500000000000000" pitchFamily="2" charset="0"/>
                <a:cs typeface="Times New Roman" panose="02020603050405020304" pitchFamily="18" charset="0"/>
              </a:rPr>
              <a:t>Asin(</a:t>
            </a:r>
            <a:r>
              <a:rPr lang="nl-NL" sz="2800" b="1" i="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i="1" dirty="0">
                <a:solidFill>
                  <a:srgbClr val="FFFF00"/>
                </a:solidFill>
                <a:latin typeface="UTM Swiss Condensed" panose="02000500000000000000" pitchFamily="2" charset="0"/>
                <a:cs typeface="Times New Roman" panose="02020603050405020304" pitchFamily="18" charset="0"/>
              </a:rPr>
              <a:t>t </a:t>
            </a:r>
            <a:r>
              <a:rPr lang="nl-NL" sz="2800" b="1" i="1">
                <a:solidFill>
                  <a:srgbClr val="FFFF00"/>
                </a:solidFill>
                <a:latin typeface="UTM Swiss Condensed" panose="02000500000000000000" pitchFamily="2" charset="0"/>
                <a:cs typeface="Times New Roman" panose="02020603050405020304" pitchFamily="18" charset="0"/>
              </a:rPr>
              <a:t>+ </a:t>
            </a:r>
            <a:r>
              <a:rPr lang="nl-NL" sz="2800" b="1" i="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i="1" dirty="0">
                <a:solidFill>
                  <a:srgbClr val="FFFF00"/>
                </a:solidFill>
                <a:latin typeface="UTM Swiss Condensed" panose="02000500000000000000" pitchFamily="2" charset="0"/>
                <a:cs typeface="Times New Roman" panose="02020603050405020304" pitchFamily="18" charset="0"/>
              </a:rPr>
              <a:t>)</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5354E6C-6C92-4D40-BFF8-7D65621DA5BD}"/>
              </a:ext>
            </a:extLst>
          </p:cNvPr>
          <p:cNvSpPr/>
          <p:nvPr/>
        </p:nvSpPr>
        <p:spPr>
          <a:xfrm>
            <a:off x="508000" y="1577761"/>
            <a:ext cx="626325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A. li độ sớm pha </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rPr>
              <a:t> so với vận tốc.</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BB8CBC7-E955-440C-860C-6F003566D90E}"/>
              </a:ext>
            </a:extLst>
          </p:cNvPr>
          <p:cNvSpPr/>
          <p:nvPr/>
        </p:nvSpPr>
        <p:spPr>
          <a:xfrm>
            <a:off x="508000" y="2100981"/>
            <a:ext cx="517962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B. vận tốc sớm pha hơn li độ góc </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Times New Roman" panose="02020603050405020304" pitchFamily="18" charset="0"/>
              </a:rPr>
              <a:t>	</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4475E121-7D81-49DC-8053-C271470D6442}"/>
              </a:ext>
            </a:extLst>
          </p:cNvPr>
          <p:cNvSpPr/>
          <p:nvPr/>
        </p:nvSpPr>
        <p:spPr>
          <a:xfrm>
            <a:off x="508000" y="3270532"/>
            <a:ext cx="718658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C. vận tốc v dao động cùng pha với li độ.	</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34CB2799-3ADF-4861-9972-BDEA78CD1B57}"/>
              </a:ext>
            </a:extLst>
          </p:cNvPr>
          <p:cNvSpPr/>
          <p:nvPr/>
        </p:nvSpPr>
        <p:spPr>
          <a:xfrm>
            <a:off x="508000" y="3793752"/>
            <a:ext cx="713368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D. vận tốc dao động lệch pha </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rPr>
              <a:t>/2 so với li </a:t>
            </a:r>
            <a:r>
              <a:rPr lang="nl-NL" sz="2800" b="1">
                <a:solidFill>
                  <a:srgbClr val="FFFFFF"/>
                </a:solidFill>
                <a:latin typeface="UTM Swiss Condensed" panose="02000500000000000000" pitchFamily="2" charset="0"/>
                <a:ea typeface="Times New Roman" panose="02020603050405020304" pitchFamily="18" charset="0"/>
              </a:rPr>
              <a:t>độ.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1CF3D93-3C0C-432D-B309-B3EC65915054}"/>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76D0FF97-4007-4D95-A4A3-0D56DEEEBE2D}"/>
              </a:ext>
            </a:extLst>
          </p:cNvPr>
          <p:cNvSpPr>
            <a:spLocks noGrp="1"/>
          </p:cNvSpPr>
          <p:nvPr>
            <p:ph type="dt" sz="half" idx="10"/>
          </p:nvPr>
        </p:nvSpPr>
        <p:spPr/>
        <p:txBody>
          <a:bodyPr/>
          <a:lstStyle/>
          <a:p>
            <a:fld id="{CF36F58D-94DC-407F-84D0-93756043D5D1}" type="datetime1">
              <a:rPr lang="vi-VN" smtClean="0"/>
              <a:t>02/11/2021</a:t>
            </a:fld>
            <a:endParaRPr lang="vi-VN"/>
          </a:p>
        </p:txBody>
      </p:sp>
      <p:sp>
        <p:nvSpPr>
          <p:cNvPr id="9" name="Footer Placeholder 8">
            <a:extLst>
              <a:ext uri="{FF2B5EF4-FFF2-40B4-BE49-F238E27FC236}">
                <a16:creationId xmlns:a16="http://schemas.microsoft.com/office/drawing/2014/main" id="{2B14C9A7-BBDD-4D6D-9E66-A2CB57579FAE}"/>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D4423BCA-6F01-42A9-8DEC-329329B2A1CB}"/>
              </a:ext>
            </a:extLst>
          </p:cNvPr>
          <p:cNvSpPr>
            <a:spLocks noGrp="1"/>
          </p:cNvSpPr>
          <p:nvPr>
            <p:ph type="sldNum" sz="quarter" idx="12"/>
          </p:nvPr>
        </p:nvSpPr>
        <p:spPr/>
        <p:txBody>
          <a:bodyPr/>
          <a:lstStyle/>
          <a:p>
            <a:fld id="{3E853FF8-857B-4997-9487-7696121B26C4}" type="slidenum">
              <a:rPr lang="vi-VN" smtClean="0"/>
              <a:t>41</a:t>
            </a:fld>
            <a:endParaRPr lang="vi-VN"/>
          </a:p>
        </p:txBody>
      </p:sp>
    </p:spTree>
    <p:extLst>
      <p:ext uri="{BB962C8B-B14F-4D97-AF65-F5344CB8AC3E}">
        <p14:creationId xmlns:p14="http://schemas.microsoft.com/office/powerpoint/2010/main" val="536914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C3014-99B5-4F98-AF47-D063171A3C85}"/>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42:</a:t>
            </a:r>
            <a:r>
              <a:rPr lang="nl-NL" sz="2800" b="1" i="1" dirty="0">
                <a:solidFill>
                  <a:srgbClr val="FFFF00"/>
                </a:solidFill>
                <a:latin typeface="UTM Swiss Condensed" panose="02000500000000000000" pitchFamily="2" charset="0"/>
                <a:cs typeface="Times New Roman" panose="02020603050405020304" pitchFamily="18" charset="0"/>
              </a:rPr>
              <a:t> Trong dao động điều hòa, gia tốc biến đổi</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C8D6C23-E348-4ACF-B591-512C28825ABC}"/>
              </a:ext>
            </a:extLst>
          </p:cNvPr>
          <p:cNvSpPr/>
          <p:nvPr/>
        </p:nvSpPr>
        <p:spPr>
          <a:xfrm>
            <a:off x="508000" y="1082240"/>
            <a:ext cx="53399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A. cùng pha với li độ.	</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413ED3C6-E647-4BDD-9476-6FE0174AAB55}"/>
              </a:ext>
            </a:extLst>
          </p:cNvPr>
          <p:cNvSpPr/>
          <p:nvPr/>
        </p:nvSpPr>
        <p:spPr>
          <a:xfrm>
            <a:off x="508000" y="1605460"/>
            <a:ext cx="491031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B. lệch pha một góc</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 so với li độ.</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Times New Roman" panose="02020603050405020304" pitchFamily="18" charset="0"/>
              </a:rPr>
              <a:t>	</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D2DB6CF-752B-4DA2-9149-15C28D6C621D}"/>
              </a:ext>
            </a:extLst>
          </p:cNvPr>
          <p:cNvSpPr/>
          <p:nvPr/>
        </p:nvSpPr>
        <p:spPr>
          <a:xfrm>
            <a:off x="508000" y="2775011"/>
            <a:ext cx="53399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C. sớm pha </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rPr>
              <a:t>/2 so với li độ.</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2E26521-273A-4524-8C02-F79A5EFCBBD4}"/>
              </a:ext>
            </a:extLst>
          </p:cNvPr>
          <p:cNvSpPr/>
          <p:nvPr/>
        </p:nvSpPr>
        <p:spPr>
          <a:xfrm>
            <a:off x="508000" y="3298231"/>
            <a:ext cx="4411785"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D. trễ pha </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rPr>
              <a:t>/2 so với li </a:t>
            </a:r>
            <a:r>
              <a:rPr lang="nl-NL" sz="2800" b="1">
                <a:solidFill>
                  <a:srgbClr val="FFFFFF"/>
                </a:solidFill>
                <a:latin typeface="UTM Swiss Condensed" panose="02000500000000000000" pitchFamily="2" charset="0"/>
                <a:ea typeface="Times New Roman" panose="02020603050405020304" pitchFamily="18" charset="0"/>
              </a:rPr>
              <a:t>độ.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6573ABD-33F1-4E33-AD2F-7EAC64AA69D6}"/>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ACAD85FD-C89F-4DB6-A2B3-5067C2E14591}"/>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D21ABEA3-3E36-454D-9928-2D85E9F62138}"/>
              </a:ext>
            </a:extLst>
          </p:cNvPr>
          <p:cNvSpPr>
            <a:spLocks noGrp="1"/>
          </p:cNvSpPr>
          <p:nvPr>
            <p:ph type="dt" sz="half" idx="10"/>
          </p:nvPr>
        </p:nvSpPr>
        <p:spPr/>
        <p:txBody>
          <a:bodyPr/>
          <a:lstStyle/>
          <a:p>
            <a:fld id="{67F14B3D-B9A7-4073-AF5C-61C0C6B9CF07}" type="datetime1">
              <a:rPr lang="vi-VN" smtClean="0"/>
              <a:t>02/11/2021</a:t>
            </a:fld>
            <a:endParaRPr lang="vi-VN"/>
          </a:p>
        </p:txBody>
      </p:sp>
      <p:sp>
        <p:nvSpPr>
          <p:cNvPr id="10" name="Footer Placeholder 9">
            <a:extLst>
              <a:ext uri="{FF2B5EF4-FFF2-40B4-BE49-F238E27FC236}">
                <a16:creationId xmlns:a16="http://schemas.microsoft.com/office/drawing/2014/main" id="{909907C7-1301-41A6-90D1-AE4EDA3EF533}"/>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0350B44B-1E01-4297-8EA6-A67D52E3F62F}"/>
              </a:ext>
            </a:extLst>
          </p:cNvPr>
          <p:cNvSpPr>
            <a:spLocks noGrp="1"/>
          </p:cNvSpPr>
          <p:nvPr>
            <p:ph type="sldNum" sz="quarter" idx="12"/>
          </p:nvPr>
        </p:nvSpPr>
        <p:spPr/>
        <p:txBody>
          <a:bodyPr/>
          <a:lstStyle/>
          <a:p>
            <a:fld id="{3E853FF8-857B-4997-9487-7696121B26C4}" type="slidenum">
              <a:rPr lang="vi-VN" smtClean="0"/>
              <a:t>42</a:t>
            </a:fld>
            <a:endParaRPr lang="vi-VN"/>
          </a:p>
        </p:txBody>
      </p:sp>
    </p:spTree>
    <p:extLst>
      <p:ext uri="{BB962C8B-B14F-4D97-AF65-F5344CB8AC3E}">
        <p14:creationId xmlns:p14="http://schemas.microsoft.com/office/powerpoint/2010/main" val="3141700522"/>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796E52-7A6B-4CA5-883C-AEE8C27BCE30}"/>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43:</a:t>
            </a:r>
            <a:r>
              <a:rPr lang="nl-NL" sz="2800" b="1" i="1" dirty="0">
                <a:solidFill>
                  <a:srgbClr val="FFFF00"/>
                </a:solidFill>
                <a:latin typeface="UTM Swiss Condensed" panose="02000500000000000000" pitchFamily="2" charset="0"/>
                <a:cs typeface="Times New Roman" panose="02020603050405020304" pitchFamily="18" charset="0"/>
              </a:rPr>
              <a:t> Trong dao động điều hòa, gia tốc biến đổi.</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48295ED-C132-4462-9EB3-A5237D07EE38}"/>
              </a:ext>
            </a:extLst>
          </p:cNvPr>
          <p:cNvSpPr/>
          <p:nvPr/>
        </p:nvSpPr>
        <p:spPr>
          <a:xfrm>
            <a:off x="508000" y="1082240"/>
            <a:ext cx="53399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A. cùng pha với vận tốc.	</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E4A9DA4-503C-43D8-A9A8-9686AAFFAAB8}"/>
              </a:ext>
            </a:extLst>
          </p:cNvPr>
          <p:cNvSpPr/>
          <p:nvPr/>
        </p:nvSpPr>
        <p:spPr>
          <a:xfrm>
            <a:off x="508000" y="1605460"/>
            <a:ext cx="374814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B. ngược pha với vận tốc.</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1C60636-9992-46A4-9C19-8D69A32414AA}"/>
              </a:ext>
            </a:extLst>
          </p:cNvPr>
          <p:cNvSpPr/>
          <p:nvPr/>
        </p:nvSpPr>
        <p:spPr>
          <a:xfrm>
            <a:off x="508000" y="2775011"/>
            <a:ext cx="53399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C. lệch pha </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rPr>
              <a:t>/2 so với vận tốc.</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3AD6E04-7EC7-46C6-B39C-3EF50F70A6AE}"/>
              </a:ext>
            </a:extLst>
          </p:cNvPr>
          <p:cNvSpPr/>
          <p:nvPr/>
        </p:nvSpPr>
        <p:spPr>
          <a:xfrm>
            <a:off x="508000" y="3298231"/>
            <a:ext cx="483337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D. trễ pha </a:t>
            </a:r>
            <a:r>
              <a:rPr lang="nl-NL"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lang="nl-NL" sz="2800" b="1" dirty="0">
                <a:solidFill>
                  <a:srgbClr val="FFFFFF"/>
                </a:solidFill>
                <a:latin typeface="UTM Swiss Condensed" panose="02000500000000000000" pitchFamily="2" charset="0"/>
                <a:ea typeface="Times New Roman" panose="02020603050405020304" pitchFamily="18" charset="0"/>
              </a:rPr>
              <a:t>/2 so với vận </a:t>
            </a:r>
            <a:r>
              <a:rPr lang="nl-NL" sz="2800" b="1">
                <a:solidFill>
                  <a:srgbClr val="FFFFFF"/>
                </a:solidFill>
                <a:latin typeface="UTM Swiss Condensed" panose="02000500000000000000" pitchFamily="2" charset="0"/>
                <a:ea typeface="Times New Roman" panose="02020603050405020304" pitchFamily="18" charset="0"/>
              </a:rPr>
              <a:t>tốc.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6025B0A-B603-4F5B-ACD1-1BAE264D9121}"/>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00F19F77-0FDC-40FF-8574-CAAD5DA4F9CB}"/>
              </a:ext>
            </a:extLst>
          </p:cNvPr>
          <p:cNvSpPr>
            <a:spLocks noGrp="1"/>
          </p:cNvSpPr>
          <p:nvPr>
            <p:ph type="dt" sz="half" idx="10"/>
          </p:nvPr>
        </p:nvSpPr>
        <p:spPr/>
        <p:txBody>
          <a:bodyPr/>
          <a:lstStyle/>
          <a:p>
            <a:fld id="{BE5F214C-D7D4-46FF-A35E-2ED541480AB4}" type="datetime1">
              <a:rPr lang="vi-VN" smtClean="0"/>
              <a:t>02/11/2021</a:t>
            </a:fld>
            <a:endParaRPr lang="vi-VN"/>
          </a:p>
        </p:txBody>
      </p:sp>
      <p:sp>
        <p:nvSpPr>
          <p:cNvPr id="9" name="Footer Placeholder 8">
            <a:extLst>
              <a:ext uri="{FF2B5EF4-FFF2-40B4-BE49-F238E27FC236}">
                <a16:creationId xmlns:a16="http://schemas.microsoft.com/office/drawing/2014/main" id="{70899235-6995-4826-9CEA-3BDC29EB6B38}"/>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7C78202A-6DAB-4D14-891D-1E39C4E8D3C2}"/>
              </a:ext>
            </a:extLst>
          </p:cNvPr>
          <p:cNvSpPr>
            <a:spLocks noGrp="1"/>
          </p:cNvSpPr>
          <p:nvPr>
            <p:ph type="sldNum" sz="quarter" idx="12"/>
          </p:nvPr>
        </p:nvSpPr>
        <p:spPr/>
        <p:txBody>
          <a:bodyPr/>
          <a:lstStyle/>
          <a:p>
            <a:fld id="{3E853FF8-857B-4997-9487-7696121B26C4}" type="slidenum">
              <a:rPr lang="vi-VN" smtClean="0"/>
              <a:t>43</a:t>
            </a:fld>
            <a:endParaRPr lang="vi-VN"/>
          </a:p>
        </p:txBody>
      </p:sp>
    </p:spTree>
    <p:extLst>
      <p:ext uri="{BB962C8B-B14F-4D97-AF65-F5344CB8AC3E}">
        <p14:creationId xmlns:p14="http://schemas.microsoft.com/office/powerpoint/2010/main" val="3220445483"/>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783D9-94BA-4E91-9A2A-61931301A268}"/>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44:</a:t>
            </a:r>
            <a:r>
              <a:rPr lang="nl-NL" sz="2800" b="1" i="1" dirty="0">
                <a:solidFill>
                  <a:srgbClr val="FFFF00"/>
                </a:solidFill>
                <a:latin typeface="UTM Swiss Condensed" panose="02000500000000000000" pitchFamily="2" charset="0"/>
                <a:cs typeface="Times New Roman" panose="02020603050405020304" pitchFamily="18" charset="0"/>
              </a:rPr>
              <a:t> Vận tốc trong dao động điều hoà có độ lớn cực đại khi</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A87C47E-C9E6-4E3E-8698-DAB326A5A795}"/>
              </a:ext>
            </a:extLst>
          </p:cNvPr>
          <p:cNvSpPr/>
          <p:nvPr/>
        </p:nvSpPr>
        <p:spPr>
          <a:xfrm>
            <a:off x="508000" y="1082240"/>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A. li độ có độ lớn cực đại.	</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6AE69A1-6739-4AFC-9396-AB7AEA22D731}"/>
              </a:ext>
            </a:extLst>
          </p:cNvPr>
          <p:cNvSpPr/>
          <p:nvPr/>
        </p:nvSpPr>
        <p:spPr>
          <a:xfrm>
            <a:off x="508000" y="1605460"/>
            <a:ext cx="272382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Meiryo" panose="020B0604030504040204" pitchFamily="34" charset="-128"/>
                <a:cs typeface="Times New Roman" panose="02020603050405020304" pitchFamily="18" charset="0"/>
              </a:rPr>
              <a:t>B. gia tốc cực đại.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FCDB65F-4FB9-4101-8363-721ED39ABE9A}"/>
              </a:ext>
            </a:extLst>
          </p:cNvPr>
          <p:cNvSpPr/>
          <p:nvPr/>
        </p:nvSpPr>
        <p:spPr>
          <a:xfrm>
            <a:off x="508000" y="2775011"/>
            <a:ext cx="4416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C. li độ bằng 0.	</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44A8F93-A1D7-4049-ABF4-DE22037A3A6A}"/>
              </a:ext>
            </a:extLst>
          </p:cNvPr>
          <p:cNvSpPr/>
          <p:nvPr/>
        </p:nvSpPr>
        <p:spPr>
          <a:xfrm>
            <a:off x="508000" y="3298231"/>
            <a:ext cx="373531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D. li độ bằng biên </a:t>
            </a:r>
            <a:r>
              <a:rPr lang="vi-VN" sz="2800" b="1">
                <a:solidFill>
                  <a:srgbClr val="FFFFFF"/>
                </a:solidFill>
                <a:latin typeface="UTM Swiss Condensed" panose="02000500000000000000" pitchFamily="2" charset="0"/>
                <a:ea typeface="Meiryo" panose="020B0604030504040204" pitchFamily="34" charset="-128"/>
              </a:rPr>
              <a:t>độ.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483DB5A-1F96-45BC-BA27-2DB7072D2D22}"/>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7AD148CC-F82B-40A5-8D6F-E15D0A2FB11A}"/>
              </a:ext>
            </a:extLst>
          </p:cNvPr>
          <p:cNvSpPr>
            <a:spLocks noGrp="1"/>
          </p:cNvSpPr>
          <p:nvPr>
            <p:ph type="dt" sz="half" idx="10"/>
          </p:nvPr>
        </p:nvSpPr>
        <p:spPr/>
        <p:txBody>
          <a:bodyPr/>
          <a:lstStyle/>
          <a:p>
            <a:fld id="{6065D22A-9718-44C0-892A-0CB7B864EF87}" type="datetime1">
              <a:rPr lang="vi-VN" smtClean="0"/>
              <a:t>02/11/2021</a:t>
            </a:fld>
            <a:endParaRPr lang="vi-VN"/>
          </a:p>
        </p:txBody>
      </p:sp>
      <p:sp>
        <p:nvSpPr>
          <p:cNvPr id="9" name="Footer Placeholder 8">
            <a:extLst>
              <a:ext uri="{FF2B5EF4-FFF2-40B4-BE49-F238E27FC236}">
                <a16:creationId xmlns:a16="http://schemas.microsoft.com/office/drawing/2014/main" id="{4785EDAA-2E19-4856-830B-80AD4218F6EC}"/>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69B24E6-E31B-40EA-8074-DED697DFBB46}"/>
              </a:ext>
            </a:extLst>
          </p:cNvPr>
          <p:cNvSpPr>
            <a:spLocks noGrp="1"/>
          </p:cNvSpPr>
          <p:nvPr>
            <p:ph type="sldNum" sz="quarter" idx="12"/>
          </p:nvPr>
        </p:nvSpPr>
        <p:spPr/>
        <p:txBody>
          <a:bodyPr/>
          <a:lstStyle/>
          <a:p>
            <a:fld id="{3E853FF8-857B-4997-9487-7696121B26C4}" type="slidenum">
              <a:rPr lang="vi-VN" smtClean="0"/>
              <a:t>44</a:t>
            </a:fld>
            <a:endParaRPr lang="vi-VN"/>
          </a:p>
        </p:txBody>
      </p:sp>
    </p:spTree>
    <p:extLst>
      <p:ext uri="{BB962C8B-B14F-4D97-AF65-F5344CB8AC3E}">
        <p14:creationId xmlns:p14="http://schemas.microsoft.com/office/powerpoint/2010/main" val="210978279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699D6F-F79F-4779-BADC-4C7F8F6D3DF8}"/>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45:</a:t>
            </a:r>
            <a:r>
              <a:rPr lang="vi-VN" sz="2800" b="1" i="1" dirty="0">
                <a:solidFill>
                  <a:srgbClr val="FFFF00"/>
                </a:solidFill>
                <a:latin typeface="UTM Swiss Condensed" panose="02000500000000000000" pitchFamily="2" charset="0"/>
                <a:cs typeface="Times New Roman" panose="02020603050405020304" pitchFamily="18" charset="0"/>
              </a:rPr>
              <a:t> Pha của dao động được dùng để xác định</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5763E81-4D0B-45DA-9169-EE51F3A26E34}"/>
              </a:ext>
            </a:extLst>
          </p:cNvPr>
          <p:cNvSpPr/>
          <p:nvPr/>
        </p:nvSpPr>
        <p:spPr>
          <a:xfrm>
            <a:off x="1016000" y="1082240"/>
            <a:ext cx="4416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A. biên độ dao động.</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A3C1B15-C0ED-4E0B-9607-945FEC87A6A8}"/>
              </a:ext>
            </a:extLst>
          </p:cNvPr>
          <p:cNvSpPr/>
          <p:nvPr/>
        </p:nvSpPr>
        <p:spPr>
          <a:xfrm>
            <a:off x="6477000" y="1082240"/>
            <a:ext cx="4416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B. trạng thái dao động.</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C4C425F-0686-4739-BCA6-51E79F7D0771}"/>
              </a:ext>
            </a:extLst>
          </p:cNvPr>
          <p:cNvSpPr/>
          <p:nvPr/>
        </p:nvSpPr>
        <p:spPr>
          <a:xfrm>
            <a:off x="1016000" y="1844240"/>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C. tần số dao động.</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0D38D53-519D-41D8-B3B9-1AF2D76C6849}"/>
              </a:ext>
            </a:extLst>
          </p:cNvPr>
          <p:cNvSpPr/>
          <p:nvPr/>
        </p:nvSpPr>
        <p:spPr>
          <a:xfrm>
            <a:off x="6477000" y="1844240"/>
            <a:ext cx="351570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D. chu kỳ dao </a:t>
            </a:r>
            <a:r>
              <a:rPr lang="vi-VN" sz="2800" b="1">
                <a:solidFill>
                  <a:srgbClr val="FFFFFF"/>
                </a:solidFill>
                <a:latin typeface="UTM Swiss Condensed" panose="02000500000000000000" pitchFamily="2" charset="0"/>
                <a:ea typeface="Meiryo" panose="020B0604030504040204" pitchFamily="34" charset="-128"/>
              </a:rPr>
              <a:t>động.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D9FCD0D-88F1-4934-A2FC-ACB660223877}"/>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5224541E-2649-4AB9-926F-4F135E03379B}"/>
              </a:ext>
            </a:extLst>
          </p:cNvPr>
          <p:cNvSpPr>
            <a:spLocks noGrp="1"/>
          </p:cNvSpPr>
          <p:nvPr>
            <p:ph type="dt" sz="half" idx="10"/>
          </p:nvPr>
        </p:nvSpPr>
        <p:spPr/>
        <p:txBody>
          <a:bodyPr/>
          <a:lstStyle/>
          <a:p>
            <a:fld id="{06162677-7B20-4FE1-A090-04B5CE118ED3}" type="datetime1">
              <a:rPr lang="vi-VN" smtClean="0"/>
              <a:t>02/11/2021</a:t>
            </a:fld>
            <a:endParaRPr lang="vi-VN"/>
          </a:p>
        </p:txBody>
      </p:sp>
      <p:sp>
        <p:nvSpPr>
          <p:cNvPr id="9" name="Footer Placeholder 8">
            <a:extLst>
              <a:ext uri="{FF2B5EF4-FFF2-40B4-BE49-F238E27FC236}">
                <a16:creationId xmlns:a16="http://schemas.microsoft.com/office/drawing/2014/main" id="{B1568D2F-6D97-45D9-8ACC-3AE76EC0FCF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DC0FC9CA-ABE3-4F54-9CF9-D1EB712F2F7B}"/>
              </a:ext>
            </a:extLst>
          </p:cNvPr>
          <p:cNvSpPr>
            <a:spLocks noGrp="1"/>
          </p:cNvSpPr>
          <p:nvPr>
            <p:ph type="sldNum" sz="quarter" idx="12"/>
          </p:nvPr>
        </p:nvSpPr>
        <p:spPr/>
        <p:txBody>
          <a:bodyPr/>
          <a:lstStyle/>
          <a:p>
            <a:fld id="{3E853FF8-857B-4997-9487-7696121B26C4}" type="slidenum">
              <a:rPr lang="vi-VN" smtClean="0"/>
              <a:t>45</a:t>
            </a:fld>
            <a:endParaRPr lang="vi-VN"/>
          </a:p>
        </p:txBody>
      </p:sp>
    </p:spTree>
    <p:extLst>
      <p:ext uri="{BB962C8B-B14F-4D97-AF65-F5344CB8AC3E}">
        <p14:creationId xmlns:p14="http://schemas.microsoft.com/office/powerpoint/2010/main" val="249761049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942FC-64A0-4966-BFA6-55FF576C888C}"/>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46:</a:t>
            </a:r>
            <a:r>
              <a:rPr lang="vi-VN" sz="2800" b="1" i="1" dirty="0">
                <a:solidFill>
                  <a:srgbClr val="FFFF00"/>
                </a:solidFill>
                <a:latin typeface="UTM Swiss Condensed" panose="02000500000000000000" pitchFamily="2" charset="0"/>
                <a:cs typeface="Times New Roman" panose="02020603050405020304" pitchFamily="18" charset="0"/>
              </a:rPr>
              <a:t> Đồ thị biểu diễn sự biến thiên của vận tốc theo li độ trong dao động điều hoà có dạng</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23C1155-472E-43D1-ADE2-5C97962B3B9A}"/>
              </a:ext>
            </a:extLst>
          </p:cNvPr>
          <p:cNvSpPr/>
          <p:nvPr/>
        </p:nvSpPr>
        <p:spPr>
          <a:xfrm>
            <a:off x="1016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A. đường parabol.</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BF1BA46-CC21-4DD6-A35D-B77B6E486E5A}"/>
              </a:ext>
            </a:extLst>
          </p:cNvPr>
          <p:cNvSpPr/>
          <p:nvPr/>
        </p:nvSpPr>
        <p:spPr>
          <a:xfrm>
            <a:off x="6477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B. đường thẳng.</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1A52423-F24D-4BFD-9D37-1665D2AF7A45}"/>
              </a:ext>
            </a:extLst>
          </p:cNvPr>
          <p:cNvSpPr/>
          <p:nvPr/>
        </p:nvSpPr>
        <p:spPr>
          <a:xfrm>
            <a:off x="1016000" y="2339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C. đường elip.</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2C7FD548-5B72-4F11-A127-473225594B33}"/>
              </a:ext>
            </a:extLst>
          </p:cNvPr>
          <p:cNvSpPr/>
          <p:nvPr/>
        </p:nvSpPr>
        <p:spPr>
          <a:xfrm>
            <a:off x="6477000" y="2339761"/>
            <a:ext cx="339708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D. đường </a:t>
            </a:r>
            <a:r>
              <a:rPr lang="vi-VN" sz="2800" b="1">
                <a:solidFill>
                  <a:srgbClr val="FFFFFF"/>
                </a:solidFill>
                <a:latin typeface="UTM Swiss Condensed" panose="02000500000000000000" pitchFamily="2" charset="0"/>
                <a:ea typeface="Times New Roman" panose="02020603050405020304" pitchFamily="18" charset="0"/>
              </a:rPr>
              <a:t>hyperbol.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82E5948-A0E6-4BDE-B961-7E35FB151C9D}"/>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A0755CD7-6862-4FAC-98F2-2BD45AA185CF}"/>
              </a:ext>
            </a:extLst>
          </p:cNvPr>
          <p:cNvSpPr>
            <a:spLocks noGrp="1"/>
          </p:cNvSpPr>
          <p:nvPr>
            <p:ph type="dt" sz="half" idx="10"/>
          </p:nvPr>
        </p:nvSpPr>
        <p:spPr/>
        <p:txBody>
          <a:bodyPr/>
          <a:lstStyle/>
          <a:p>
            <a:fld id="{EA769724-3ED2-4874-8A7E-B6A1B2290257}" type="datetime1">
              <a:rPr lang="vi-VN" smtClean="0"/>
              <a:t>02/11/2021</a:t>
            </a:fld>
            <a:endParaRPr lang="vi-VN"/>
          </a:p>
        </p:txBody>
      </p:sp>
      <p:sp>
        <p:nvSpPr>
          <p:cNvPr id="9" name="Footer Placeholder 8">
            <a:extLst>
              <a:ext uri="{FF2B5EF4-FFF2-40B4-BE49-F238E27FC236}">
                <a16:creationId xmlns:a16="http://schemas.microsoft.com/office/drawing/2014/main" id="{D93D5A0A-86A0-4EF9-B9D5-1FB39A851A6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361D3E4F-8740-4018-A052-0898792DEC1E}"/>
              </a:ext>
            </a:extLst>
          </p:cNvPr>
          <p:cNvSpPr>
            <a:spLocks noGrp="1"/>
          </p:cNvSpPr>
          <p:nvPr>
            <p:ph type="sldNum" sz="quarter" idx="12"/>
          </p:nvPr>
        </p:nvSpPr>
        <p:spPr/>
        <p:txBody>
          <a:bodyPr/>
          <a:lstStyle/>
          <a:p>
            <a:fld id="{3E853FF8-857B-4997-9487-7696121B26C4}" type="slidenum">
              <a:rPr lang="vi-VN" smtClean="0"/>
              <a:t>46</a:t>
            </a:fld>
            <a:endParaRPr lang="vi-VN"/>
          </a:p>
        </p:txBody>
      </p:sp>
    </p:spTree>
    <p:extLst>
      <p:ext uri="{BB962C8B-B14F-4D97-AF65-F5344CB8AC3E}">
        <p14:creationId xmlns:p14="http://schemas.microsoft.com/office/powerpoint/2010/main" val="30215325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3F0BCB-7B64-4B6C-B390-D025A35BCCFF}"/>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47:</a:t>
            </a:r>
            <a:r>
              <a:rPr lang="vi-VN" sz="2800" b="1" i="1" dirty="0">
                <a:solidFill>
                  <a:srgbClr val="FFFF00"/>
                </a:solidFill>
                <a:latin typeface="UTM Swiss Condensed" panose="02000500000000000000" pitchFamily="2" charset="0"/>
                <a:cs typeface="Times New Roman" panose="02020603050405020304" pitchFamily="18" charset="0"/>
              </a:rPr>
              <a:t> Đồ thị biểu diễn sự biến thiên của gia tốc theo vận tốc trong dao động điều hoà có dạng</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B0D9CBB-B4D0-4AB7-9059-4A236F75CBF2}"/>
              </a:ext>
            </a:extLst>
          </p:cNvPr>
          <p:cNvSpPr/>
          <p:nvPr/>
        </p:nvSpPr>
        <p:spPr>
          <a:xfrm>
            <a:off x="1016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A. đường parabol.</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B2D8C0C-48B9-4FBD-A5F5-4C0983676215}"/>
              </a:ext>
            </a:extLst>
          </p:cNvPr>
          <p:cNvSpPr/>
          <p:nvPr/>
        </p:nvSpPr>
        <p:spPr>
          <a:xfrm>
            <a:off x="6477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B. đường thẳng.</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2B7FC25-9BC3-43F7-A4F9-ECDDDAB17125}"/>
              </a:ext>
            </a:extLst>
          </p:cNvPr>
          <p:cNvSpPr/>
          <p:nvPr/>
        </p:nvSpPr>
        <p:spPr>
          <a:xfrm>
            <a:off x="1016000" y="2339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C. đường elip.</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69F9E97-B452-4872-AD52-B7577B1F49A3}"/>
              </a:ext>
            </a:extLst>
          </p:cNvPr>
          <p:cNvSpPr/>
          <p:nvPr/>
        </p:nvSpPr>
        <p:spPr>
          <a:xfrm>
            <a:off x="6477000" y="2339761"/>
            <a:ext cx="339708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D. đường </a:t>
            </a:r>
            <a:r>
              <a:rPr lang="vi-VN" sz="2800" b="1">
                <a:solidFill>
                  <a:srgbClr val="FFFFFF"/>
                </a:solidFill>
                <a:latin typeface="UTM Swiss Condensed" panose="02000500000000000000" pitchFamily="2" charset="0"/>
                <a:ea typeface="Times New Roman" panose="02020603050405020304" pitchFamily="18" charset="0"/>
              </a:rPr>
              <a:t>hyperbol.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237845D-6CDC-4AE1-95A7-3B07D5057FD9}"/>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029537A4-1D8A-4988-9620-2210B32E3C6F}"/>
              </a:ext>
            </a:extLst>
          </p:cNvPr>
          <p:cNvSpPr>
            <a:spLocks noGrp="1"/>
          </p:cNvSpPr>
          <p:nvPr>
            <p:ph type="dt" sz="half" idx="10"/>
          </p:nvPr>
        </p:nvSpPr>
        <p:spPr/>
        <p:txBody>
          <a:bodyPr/>
          <a:lstStyle/>
          <a:p>
            <a:fld id="{52DCF360-ACB6-4AC7-B9FB-1672FBBB3996}" type="datetime1">
              <a:rPr lang="vi-VN" smtClean="0"/>
              <a:t>02/11/2021</a:t>
            </a:fld>
            <a:endParaRPr lang="vi-VN"/>
          </a:p>
        </p:txBody>
      </p:sp>
      <p:sp>
        <p:nvSpPr>
          <p:cNvPr id="9" name="Footer Placeholder 8">
            <a:extLst>
              <a:ext uri="{FF2B5EF4-FFF2-40B4-BE49-F238E27FC236}">
                <a16:creationId xmlns:a16="http://schemas.microsoft.com/office/drawing/2014/main" id="{1051B82D-6B1B-479C-A624-73BA9C26514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3C1D2787-8745-4688-9F1B-F0CF328060D2}"/>
              </a:ext>
            </a:extLst>
          </p:cNvPr>
          <p:cNvSpPr>
            <a:spLocks noGrp="1"/>
          </p:cNvSpPr>
          <p:nvPr>
            <p:ph type="sldNum" sz="quarter" idx="12"/>
          </p:nvPr>
        </p:nvSpPr>
        <p:spPr/>
        <p:txBody>
          <a:bodyPr/>
          <a:lstStyle/>
          <a:p>
            <a:fld id="{3E853FF8-857B-4997-9487-7696121B26C4}" type="slidenum">
              <a:rPr lang="vi-VN" smtClean="0"/>
              <a:t>47</a:t>
            </a:fld>
            <a:endParaRPr lang="vi-VN"/>
          </a:p>
        </p:txBody>
      </p:sp>
    </p:spTree>
    <p:extLst>
      <p:ext uri="{BB962C8B-B14F-4D97-AF65-F5344CB8AC3E}">
        <p14:creationId xmlns:p14="http://schemas.microsoft.com/office/powerpoint/2010/main" val="245111520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BCC7F7-807B-4E94-9AC8-0378D21C6C38}"/>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48:</a:t>
            </a:r>
            <a:r>
              <a:rPr lang="vi-VN" sz="2800" b="1" i="1" dirty="0">
                <a:solidFill>
                  <a:srgbClr val="FFFF00"/>
                </a:solidFill>
                <a:latin typeface="UTM Swiss Condensed" panose="02000500000000000000" pitchFamily="2" charset="0"/>
                <a:cs typeface="Times New Roman" panose="02020603050405020304" pitchFamily="18" charset="0"/>
              </a:rPr>
              <a:t> Đồ thị biểu diễn sự biến thiên của gia tốc theo li độ trong dao động điều hoà có dạng</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C754ED5-E414-4E4E-8829-3499DFC61631}"/>
              </a:ext>
            </a:extLst>
          </p:cNvPr>
          <p:cNvSpPr/>
          <p:nvPr/>
        </p:nvSpPr>
        <p:spPr>
          <a:xfrm>
            <a:off x="1016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A. đường thẳng.</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BE36AF2-46E9-485D-A036-4F7D179535CB}"/>
              </a:ext>
            </a:extLst>
          </p:cNvPr>
          <p:cNvSpPr/>
          <p:nvPr/>
        </p:nvSpPr>
        <p:spPr>
          <a:xfrm>
            <a:off x="6477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B. đoạn thẳng.</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9815475-AEEB-444A-B5C0-944151505A29}"/>
              </a:ext>
            </a:extLst>
          </p:cNvPr>
          <p:cNvSpPr/>
          <p:nvPr/>
        </p:nvSpPr>
        <p:spPr>
          <a:xfrm>
            <a:off x="1016000" y="2339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C. đường hình sin.</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824E0D7F-982E-480F-AABB-842C331709BB}"/>
              </a:ext>
            </a:extLst>
          </p:cNvPr>
          <p:cNvSpPr/>
          <p:nvPr/>
        </p:nvSpPr>
        <p:spPr>
          <a:xfrm>
            <a:off x="6477000" y="2339761"/>
            <a:ext cx="268214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D. đường </a:t>
            </a:r>
            <a:r>
              <a:rPr lang="vi-VN" sz="2800" b="1">
                <a:solidFill>
                  <a:srgbClr val="FFFFFF"/>
                </a:solidFill>
                <a:latin typeface="UTM Swiss Condensed" panose="02000500000000000000" pitchFamily="2" charset="0"/>
                <a:ea typeface="Times New Roman" panose="02020603050405020304" pitchFamily="18" charset="0"/>
              </a:rPr>
              <a:t>elip.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C7FAD0F-B6A4-40D2-BF2E-92AF3095C8D8}"/>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40A26F32-9935-4370-9705-ECC2F9790C0A}"/>
              </a:ext>
            </a:extLst>
          </p:cNvPr>
          <p:cNvSpPr>
            <a:spLocks noGrp="1"/>
          </p:cNvSpPr>
          <p:nvPr>
            <p:ph type="dt" sz="half" idx="10"/>
          </p:nvPr>
        </p:nvSpPr>
        <p:spPr/>
        <p:txBody>
          <a:bodyPr/>
          <a:lstStyle/>
          <a:p>
            <a:fld id="{FBDB85E2-6795-4DF8-9FF3-85094AE0493D}" type="datetime1">
              <a:rPr lang="vi-VN" smtClean="0"/>
              <a:t>02/11/2021</a:t>
            </a:fld>
            <a:endParaRPr lang="vi-VN"/>
          </a:p>
        </p:txBody>
      </p:sp>
      <p:sp>
        <p:nvSpPr>
          <p:cNvPr id="9" name="Footer Placeholder 8">
            <a:extLst>
              <a:ext uri="{FF2B5EF4-FFF2-40B4-BE49-F238E27FC236}">
                <a16:creationId xmlns:a16="http://schemas.microsoft.com/office/drawing/2014/main" id="{0DBB79E9-224D-4616-80B4-4EB9620F7CDE}"/>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66CEA8C1-B26B-4721-98EB-69EFBF507683}"/>
              </a:ext>
            </a:extLst>
          </p:cNvPr>
          <p:cNvSpPr>
            <a:spLocks noGrp="1"/>
          </p:cNvSpPr>
          <p:nvPr>
            <p:ph type="sldNum" sz="quarter" idx="12"/>
          </p:nvPr>
        </p:nvSpPr>
        <p:spPr/>
        <p:txBody>
          <a:bodyPr/>
          <a:lstStyle/>
          <a:p>
            <a:fld id="{3E853FF8-857B-4997-9487-7696121B26C4}" type="slidenum">
              <a:rPr lang="vi-VN" smtClean="0"/>
              <a:t>48</a:t>
            </a:fld>
            <a:endParaRPr lang="vi-VN"/>
          </a:p>
        </p:txBody>
      </p:sp>
    </p:spTree>
    <p:extLst>
      <p:ext uri="{BB962C8B-B14F-4D97-AF65-F5344CB8AC3E}">
        <p14:creationId xmlns:p14="http://schemas.microsoft.com/office/powerpoint/2010/main" val="3933403809"/>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28EAD-36FD-44EE-A3C6-6D081A65269B}"/>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49:</a:t>
            </a:r>
            <a:r>
              <a:rPr lang="nl-NL" sz="2800" b="1" i="1" dirty="0">
                <a:solidFill>
                  <a:srgbClr val="FFFF00"/>
                </a:solidFill>
                <a:latin typeface="UTM Swiss Condensed" panose="02000500000000000000" pitchFamily="2" charset="0"/>
                <a:cs typeface="Times New Roman" panose="02020603050405020304" pitchFamily="18" charset="0"/>
              </a:rPr>
              <a:t> Biên độ của dao động tổng hợp hai dao động điều hòa cùng phương, cùng tần số, và có pha vuông góc nhau là</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CFC3D56-6BF3-4F5B-9C18-58AA038ABD7E}"/>
              </a:ext>
            </a:extLst>
          </p:cNvPr>
          <p:cNvSpPr/>
          <p:nvPr/>
        </p:nvSpPr>
        <p:spPr>
          <a:xfrm>
            <a:off x="1016000" y="1577761"/>
            <a:ext cx="349326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A. A = A</a:t>
            </a:r>
            <a:r>
              <a:rPr lang="nl-NL" sz="2800" b="1" baseline="-25000" dirty="0">
                <a:solidFill>
                  <a:srgbClr val="FFFFFF"/>
                </a:solidFill>
                <a:latin typeface="UTM Swiss Condensed" panose="02000500000000000000" pitchFamily="2" charset="0"/>
                <a:ea typeface="Times New Roman" panose="02020603050405020304" pitchFamily="18" charset="0"/>
              </a:rPr>
              <a:t>1</a:t>
            </a:r>
            <a:r>
              <a:rPr lang="nl-NL" sz="2800" b="1" dirty="0">
                <a:solidFill>
                  <a:srgbClr val="FFFFFF"/>
                </a:solidFill>
                <a:latin typeface="UTM Swiss Condensed" panose="02000500000000000000" pitchFamily="2" charset="0"/>
                <a:ea typeface="Times New Roman" panose="02020603050405020304" pitchFamily="18" charset="0"/>
              </a:rPr>
              <a:t> + A</a:t>
            </a:r>
            <a:r>
              <a:rPr lang="nl-NL" sz="2800" b="1" baseline="-25000" dirty="0">
                <a:solidFill>
                  <a:srgbClr val="FFFFFF"/>
                </a:solidFill>
                <a:latin typeface="UTM Swiss Condensed" panose="02000500000000000000" pitchFamily="2" charset="0"/>
                <a:ea typeface="Times New Roman" panose="02020603050405020304" pitchFamily="18" charset="0"/>
              </a:rPr>
              <a:t>2</a:t>
            </a:r>
            <a:r>
              <a:rPr lang="nl-NL"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CE88D37-065E-4950-8891-3C98D1F06BC7}"/>
              </a:ext>
            </a:extLst>
          </p:cNvPr>
          <p:cNvSpPr/>
          <p:nvPr/>
        </p:nvSpPr>
        <p:spPr>
          <a:xfrm>
            <a:off x="6477000" y="1577761"/>
            <a:ext cx="349326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B. A = |A</a:t>
            </a:r>
            <a:r>
              <a:rPr lang="nl-NL" sz="2800" b="1" baseline="-25000" dirty="0">
                <a:solidFill>
                  <a:srgbClr val="FFFFFF"/>
                </a:solidFill>
                <a:latin typeface="UTM Swiss Condensed" panose="02000500000000000000" pitchFamily="2" charset="0"/>
                <a:ea typeface="Times New Roman" panose="02020603050405020304" pitchFamily="18" charset="0"/>
              </a:rPr>
              <a:t>1</a:t>
            </a:r>
            <a:r>
              <a:rPr lang="nl-NL" sz="2800" b="1" dirty="0">
                <a:solidFill>
                  <a:srgbClr val="FFFFFF"/>
                </a:solidFill>
                <a:latin typeface="UTM Swiss Condensed" panose="02000500000000000000" pitchFamily="2" charset="0"/>
                <a:ea typeface="Times New Roman" panose="02020603050405020304" pitchFamily="18" charset="0"/>
              </a:rPr>
              <a:t> - A</a:t>
            </a:r>
            <a:r>
              <a:rPr lang="nl-NL" sz="2800" b="1" baseline="-25000" dirty="0">
                <a:solidFill>
                  <a:srgbClr val="FFFFFF"/>
                </a:solidFill>
                <a:latin typeface="UTM Swiss Condensed" panose="02000500000000000000" pitchFamily="2" charset="0"/>
                <a:ea typeface="Times New Roman" panose="02020603050405020304" pitchFamily="18" charset="0"/>
              </a:rPr>
              <a:t>2</a:t>
            </a:r>
            <a:r>
              <a:rPr lang="nl-NL"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E5D23D3-F384-4E63-AEC2-0EA6F1B05684}"/>
                  </a:ext>
                </a:extLst>
              </p:cNvPr>
              <p:cNvSpPr/>
              <p:nvPr/>
            </p:nvSpPr>
            <p:spPr>
              <a:xfrm>
                <a:off x="1016000" y="2339761"/>
                <a:ext cx="3493264"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C. A =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e>
                    </m:rad>
                  </m:oMath>
                </a14:m>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1E5D23D3-F384-4E63-AEC2-0EA6F1B05684}"/>
                  </a:ext>
                </a:extLst>
              </p:cNvPr>
              <p:cNvSpPr>
                <a:spLocks noRot="1" noChangeAspect="1" noMove="1" noResize="1" noEditPoints="1" noAdjustHandles="1" noChangeArrowheads="1" noChangeShapeType="1" noTextEdit="1"/>
              </p:cNvSpPr>
              <p:nvPr/>
            </p:nvSpPr>
            <p:spPr>
              <a:xfrm>
                <a:off x="1016000" y="2339761"/>
                <a:ext cx="3493264" cy="969176"/>
              </a:xfrm>
              <a:prstGeom prst="rect">
                <a:avLst/>
              </a:prstGeom>
              <a:blipFill>
                <a:blip r:embed="rId2"/>
                <a:stretch>
                  <a:fillRect l="-36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D67B2E0-0B60-4D1D-9670-F3D5E288A5AF}"/>
                  </a:ext>
                </a:extLst>
              </p:cNvPr>
              <p:cNvSpPr/>
              <p:nvPr/>
            </p:nvSpPr>
            <p:spPr>
              <a:xfrm>
                <a:off x="6477000" y="2339761"/>
                <a:ext cx="3395801"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D. A =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rPr>
                              <m:t>𝑨</m:t>
                            </m:r>
                          </m:e>
                          <m:sub>
                            <m:r>
                              <a:rPr lang="nl-NL" sz="2800" b="1" i="1">
                                <a:solidFill>
                                  <a:srgbClr val="FFFFFF"/>
                                </a:solidFill>
                                <a:latin typeface="Cambria Math" panose="02040503050406030204" pitchFamily="18" charset="0"/>
                                <a:ea typeface="Arial" panose="020B0604020202020204" pitchFamily="34" charset="0"/>
                              </a:rPr>
                              <m:t>𝟏</m:t>
                            </m:r>
                          </m:sub>
                          <m:sup>
                            <m:r>
                              <a:rPr lang="nl-NL" sz="2800" b="1" i="1">
                                <a:solidFill>
                                  <a:srgbClr val="FFFFFF"/>
                                </a:solidFill>
                                <a:latin typeface="Cambria Math" panose="02040503050406030204" pitchFamily="18" charset="0"/>
                                <a:ea typeface="Arial" panose="020B0604020202020204" pitchFamily="34" charset="0"/>
                              </a:rPr>
                              <m:t>𝟐</m:t>
                            </m:r>
                          </m:sup>
                        </m:sSubSup>
                        <m:r>
                          <a:rPr lang="vi-VN" sz="2800" b="1" i="1">
                            <a:solidFill>
                              <a:srgbClr val="FFFFFF"/>
                            </a:solidFill>
                            <a:latin typeface="Cambria Math" panose="02040503050406030204" pitchFamily="18" charset="0"/>
                            <a:ea typeface="Arial" panose="020B0604020202020204" pitchFamily="34" charset="0"/>
                          </a:rPr>
                          <m:t>−</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rPr>
                              <m:t>𝑨</m:t>
                            </m:r>
                          </m:e>
                          <m:sub>
                            <m:r>
                              <a:rPr lang="nl-NL" sz="2800" b="1" i="1">
                                <a:solidFill>
                                  <a:srgbClr val="FFFFFF"/>
                                </a:solidFill>
                                <a:latin typeface="Cambria Math" panose="02040503050406030204" pitchFamily="18" charset="0"/>
                                <a:ea typeface="Arial" panose="020B0604020202020204" pitchFamily="34" charset="0"/>
                              </a:rPr>
                              <m:t>𝟐</m:t>
                            </m:r>
                          </m:sub>
                          <m:sup>
                            <m:r>
                              <a:rPr lang="nl-NL" sz="2800" b="1" i="1">
                                <a:solidFill>
                                  <a:srgbClr val="FFFFFF"/>
                                </a:solidFill>
                                <a:latin typeface="Cambria Math" panose="02040503050406030204" pitchFamily="18" charset="0"/>
                                <a:ea typeface="Arial" panose="020B0604020202020204" pitchFamily="34" charset="0"/>
                              </a:rPr>
                              <m:t>𝟐</m:t>
                            </m:r>
                          </m:sup>
                        </m:sSubSup>
                      </m:e>
                    </m:rad>
                  </m:oMath>
                </a14:m>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8D67B2E0-0B60-4D1D-9670-F3D5E288A5AF}"/>
                  </a:ext>
                </a:extLst>
              </p:cNvPr>
              <p:cNvSpPr>
                <a:spLocks noRot="1" noChangeAspect="1" noMove="1" noResize="1" noEditPoints="1" noAdjustHandles="1" noChangeArrowheads="1" noChangeShapeType="1" noTextEdit="1"/>
              </p:cNvSpPr>
              <p:nvPr/>
            </p:nvSpPr>
            <p:spPr>
              <a:xfrm>
                <a:off x="6477000" y="2339761"/>
                <a:ext cx="3395801" cy="969176"/>
              </a:xfrm>
              <a:prstGeom prst="rect">
                <a:avLst/>
              </a:prstGeom>
              <a:blipFill>
                <a:blip r:embed="rId3"/>
                <a:stretch>
                  <a:fillRect l="-3770" r="-269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C8D8D20-3A02-49B5-9DB2-CEE18E5D1530}"/>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CD213A0D-43B9-43CE-830C-DFA9D4FF038F}"/>
              </a:ext>
            </a:extLst>
          </p:cNvPr>
          <p:cNvSpPr>
            <a:spLocks noGrp="1"/>
          </p:cNvSpPr>
          <p:nvPr>
            <p:ph type="dt" sz="half" idx="10"/>
          </p:nvPr>
        </p:nvSpPr>
        <p:spPr/>
        <p:txBody>
          <a:bodyPr/>
          <a:lstStyle/>
          <a:p>
            <a:fld id="{5CA31A6B-C0B2-4E16-9449-B73581808181}" type="datetime1">
              <a:rPr lang="vi-VN" smtClean="0"/>
              <a:t>02/11/2021</a:t>
            </a:fld>
            <a:endParaRPr lang="vi-VN"/>
          </a:p>
        </p:txBody>
      </p:sp>
      <p:sp>
        <p:nvSpPr>
          <p:cNvPr id="9" name="Footer Placeholder 8">
            <a:extLst>
              <a:ext uri="{FF2B5EF4-FFF2-40B4-BE49-F238E27FC236}">
                <a16:creationId xmlns:a16="http://schemas.microsoft.com/office/drawing/2014/main" id="{576F9DD5-3405-4CA2-8D83-0A428F72B52C}"/>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656D4A92-B59F-4E33-82DE-80E23AD1FE91}"/>
              </a:ext>
            </a:extLst>
          </p:cNvPr>
          <p:cNvSpPr>
            <a:spLocks noGrp="1"/>
          </p:cNvSpPr>
          <p:nvPr>
            <p:ph type="sldNum" sz="quarter" idx="12"/>
          </p:nvPr>
        </p:nvSpPr>
        <p:spPr/>
        <p:txBody>
          <a:bodyPr/>
          <a:lstStyle/>
          <a:p>
            <a:fld id="{3E853FF8-857B-4997-9487-7696121B26C4}" type="slidenum">
              <a:rPr lang="vi-VN" smtClean="0"/>
              <a:t>49</a:t>
            </a:fld>
            <a:endParaRPr lang="vi-VN"/>
          </a:p>
        </p:txBody>
      </p:sp>
    </p:spTree>
    <p:extLst>
      <p:ext uri="{BB962C8B-B14F-4D97-AF65-F5344CB8AC3E}">
        <p14:creationId xmlns:p14="http://schemas.microsoft.com/office/powerpoint/2010/main" val="30920128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014D26-7578-44FB-8997-5AAF56F29087}"/>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5:</a:t>
            </a:r>
            <a:r>
              <a:rPr lang="vi-VN" sz="2800" b="1" i="1" dirty="0">
                <a:solidFill>
                  <a:srgbClr val="FFFF00"/>
                </a:solidFill>
                <a:latin typeface="UTM Swiss Condensed" panose="02000500000000000000" pitchFamily="2" charset="0"/>
                <a:cs typeface="Times New Roman" panose="02020603050405020304" pitchFamily="18" charset="0"/>
              </a:rPr>
              <a:t> Tại thời điểm t thì tích của li độ và vận tốc của vật dao động điều hòa âm (x.v &lt; 0), khi đó:</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75058CF-4927-4A0E-886F-8F37B4073708}"/>
              </a:ext>
            </a:extLst>
          </p:cNvPr>
          <p:cNvSpPr/>
          <p:nvPr/>
        </p:nvSpPr>
        <p:spPr>
          <a:xfrm>
            <a:off x="508000" y="1577761"/>
            <a:ext cx="851066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Vật đang chuyển động nhanh dần đều theo chiều dương.</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C2F5ED1-D0DF-4D55-B4BA-BAABD14E53D6}"/>
              </a:ext>
            </a:extLst>
          </p:cNvPr>
          <p:cNvSpPr/>
          <p:nvPr/>
        </p:nvSpPr>
        <p:spPr>
          <a:xfrm>
            <a:off x="508000" y="2747312"/>
            <a:ext cx="7919156"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Vật đang chuyển động nhanh dần về vị trí cân bằng.</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04C5AB4-438A-4AC1-B0DE-F6B30653AF39}"/>
              </a:ext>
            </a:extLst>
          </p:cNvPr>
          <p:cNvSpPr/>
          <p:nvPr/>
        </p:nvSpPr>
        <p:spPr>
          <a:xfrm>
            <a:off x="508000" y="3916863"/>
            <a:ext cx="738535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Vật đang chuyển động chậm dần theo chiều âm.</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969D4A6-E64E-4F49-A1F9-3E0769E90412}"/>
              </a:ext>
            </a:extLst>
          </p:cNvPr>
          <p:cNvSpPr/>
          <p:nvPr/>
        </p:nvSpPr>
        <p:spPr>
          <a:xfrm>
            <a:off x="508000" y="5086414"/>
            <a:ext cx="695735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Vật đang chuyển động chậm dần về </a:t>
            </a:r>
            <a:r>
              <a:rPr lang="vi-VN" sz="2800" b="1">
                <a:solidFill>
                  <a:srgbClr val="FFFFFF"/>
                </a:solidFill>
                <a:latin typeface="UTM Swiss Condensed" panose="02000500000000000000" pitchFamily="2" charset="0"/>
                <a:ea typeface="Arial" panose="020B0604020202020204" pitchFamily="34" charset="0"/>
              </a:rPr>
              <a:t>biên.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E609F75-3E7A-4422-BA84-F0C5C9AC5C1D}"/>
              </a:ext>
            </a:extLst>
          </p:cNvPr>
          <p:cNvSpPr/>
          <p:nvPr/>
        </p:nvSpPr>
        <p:spPr>
          <a:xfrm>
            <a:off x="402297" y="289078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A0D23989-BBA0-48D5-86C0-66037AF142E1}"/>
              </a:ext>
            </a:extLst>
          </p:cNvPr>
          <p:cNvSpPr>
            <a:spLocks noGrp="1"/>
          </p:cNvSpPr>
          <p:nvPr>
            <p:ph type="dt" sz="half" idx="10"/>
          </p:nvPr>
        </p:nvSpPr>
        <p:spPr/>
        <p:txBody>
          <a:bodyPr/>
          <a:lstStyle/>
          <a:p>
            <a:fld id="{C1FDE888-0AE4-4EAB-BDDF-0E0B88B66E0C}" type="datetime1">
              <a:rPr lang="vi-VN" smtClean="0"/>
              <a:t>02/11/2021</a:t>
            </a:fld>
            <a:endParaRPr lang="vi-VN"/>
          </a:p>
        </p:txBody>
      </p:sp>
      <p:sp>
        <p:nvSpPr>
          <p:cNvPr id="9" name="Footer Placeholder 8">
            <a:extLst>
              <a:ext uri="{FF2B5EF4-FFF2-40B4-BE49-F238E27FC236}">
                <a16:creationId xmlns:a16="http://schemas.microsoft.com/office/drawing/2014/main" id="{98839D7D-C4CB-4BFB-9889-1A27FA90D73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E8B9C45-0C12-4E5A-8B25-B0A4043B3A70}"/>
              </a:ext>
            </a:extLst>
          </p:cNvPr>
          <p:cNvSpPr>
            <a:spLocks noGrp="1"/>
          </p:cNvSpPr>
          <p:nvPr>
            <p:ph type="sldNum" sz="quarter" idx="12"/>
          </p:nvPr>
        </p:nvSpPr>
        <p:spPr/>
        <p:txBody>
          <a:bodyPr/>
          <a:lstStyle/>
          <a:p>
            <a:fld id="{3E853FF8-857B-4997-9487-7696121B26C4}" type="slidenum">
              <a:rPr lang="vi-VN" smtClean="0"/>
              <a:t>5</a:t>
            </a:fld>
            <a:endParaRPr lang="vi-VN"/>
          </a:p>
        </p:txBody>
      </p:sp>
    </p:spTree>
    <p:extLst>
      <p:ext uri="{BB962C8B-B14F-4D97-AF65-F5344CB8AC3E}">
        <p14:creationId xmlns:p14="http://schemas.microsoft.com/office/powerpoint/2010/main" val="3412510071"/>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0EFD9F-5396-40D7-B95E-2F26A09087B7}"/>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nl-NL" sz="2800" b="1" i="1" dirty="0">
                <a:solidFill>
                  <a:srgbClr val="FF0000"/>
                </a:solidFill>
                <a:latin typeface="UTM Swiss Condensed" panose="02000500000000000000" pitchFamily="2" charset="0"/>
                <a:cs typeface="Times New Roman" panose="02020603050405020304" pitchFamily="18" charset="0"/>
              </a:rPr>
              <a:t>Câu 50</a:t>
            </a:r>
            <a:r>
              <a:rPr lang="nl-NL" sz="2800" b="1" i="1">
                <a:solidFill>
                  <a:srgbClr val="FF0000"/>
                </a:solidFill>
                <a:latin typeface="UTM Swiss Condensed" panose="02000500000000000000" pitchFamily="2" charset="0"/>
                <a:cs typeface="Times New Roman" panose="02020603050405020304" pitchFamily="18" charset="0"/>
              </a:rPr>
              <a:t>:</a:t>
            </a:r>
            <a:r>
              <a:rPr lang="nl-NL" sz="2800" b="1" i="1">
                <a:solidFill>
                  <a:srgbClr val="FFFF00"/>
                </a:solidFill>
                <a:latin typeface="UTM Swiss Condensed" panose="02000500000000000000" pitchFamily="2" charset="0"/>
                <a:cs typeface="Times New Roman" panose="02020603050405020304" pitchFamily="18" charset="0"/>
              </a:rPr>
              <a:t> </a:t>
            </a:r>
            <a:r>
              <a:rPr lang="nl-NL" sz="2800" b="1" i="1" dirty="0">
                <a:solidFill>
                  <a:srgbClr val="FFFF00"/>
                </a:solidFill>
                <a:latin typeface="UTM Swiss Condensed" panose="02000500000000000000" pitchFamily="2" charset="0"/>
                <a:cs typeface="Times New Roman" panose="02020603050405020304" pitchFamily="18" charset="0"/>
              </a:rPr>
              <a:t>Hai dao động điều hoà cùng phương, cùng tần số, biên </a:t>
            </a:r>
            <a:r>
              <a:rPr lang="nl-NL" sz="2800" b="1" i="1">
                <a:solidFill>
                  <a:srgbClr val="FFFF00"/>
                </a:solidFill>
                <a:latin typeface="UTM Swiss Condensed" panose="02000500000000000000" pitchFamily="2" charset="0"/>
                <a:cs typeface="Times New Roman" panose="02020603050405020304" pitchFamily="18" charset="0"/>
              </a:rPr>
              <a:t>độ A1</a:t>
            </a:r>
            <a:r>
              <a:rPr lang="nl-NL" sz="2800" b="1" i="1" dirty="0">
                <a:solidFill>
                  <a:srgbClr val="FFFF00"/>
                </a:solidFill>
                <a:latin typeface="UTM Swiss Condensed" panose="02000500000000000000" pitchFamily="2" charset="0"/>
                <a:cs typeface="Times New Roman" panose="02020603050405020304" pitchFamily="18" charset="0"/>
              </a:rPr>
              <a:t> </a:t>
            </a:r>
            <a:r>
              <a:rPr lang="nl-NL" sz="2800" b="1" i="1">
                <a:solidFill>
                  <a:srgbClr val="FFFF00"/>
                </a:solidFill>
                <a:latin typeface="UTM Swiss Condensed" panose="02000500000000000000" pitchFamily="2" charset="0"/>
                <a:cs typeface="Times New Roman" panose="02020603050405020304" pitchFamily="18" charset="0"/>
              </a:rPr>
              <a:t>và A2</a:t>
            </a:r>
            <a:r>
              <a:rPr lang="nl-NL" sz="2800" b="1" i="1" dirty="0">
                <a:solidFill>
                  <a:srgbClr val="FFFF00"/>
                </a:solidFill>
                <a:latin typeface="UTM Swiss Condensed" panose="02000500000000000000" pitchFamily="2" charset="0"/>
                <a:cs typeface="Times New Roman" panose="02020603050405020304" pitchFamily="18" charset="0"/>
              </a:rPr>
              <a:t>, ngược pha nhau. Dao động tổng hợp có biên độ</a:t>
            </a:r>
            <a:endParaRPr lang="vi-VN" sz="2800" b="1" i="1" dirty="0">
              <a:solidFill>
                <a:srgbClr val="FFFF00"/>
              </a:solidFill>
              <a:latin typeface="UTM Swiss Condensed" panose="02000500000000000000" pitchFamily="2" charset="0"/>
              <a:cs typeface="Times New Roman" panose="02020603050405020304" pitchFamily="18" charset="0"/>
            </a:endParaRPr>
          </a:p>
          <a:p>
            <a:pPr algn="just">
              <a:lnSpc>
                <a:spcPct val="150000"/>
              </a:lnSpc>
              <a:tabLst>
                <a:tab pos="179705" algn="l"/>
                <a:tab pos="3420110" algn="l"/>
                <a:tab pos="5039995" algn="l"/>
              </a:tabLst>
            </a:pPr>
            <a:r>
              <a:rPr lang="nl-NL"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CAE1EAD-3659-4FB4-83F2-3FF39A96A50C}"/>
              </a:ext>
            </a:extLst>
          </p:cNvPr>
          <p:cNvSpPr/>
          <p:nvPr/>
        </p:nvSpPr>
        <p:spPr>
          <a:xfrm>
            <a:off x="1016000" y="1577761"/>
            <a:ext cx="256993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A. A = 0.</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C1D79B8-E259-419A-B399-3B7A4050BE27}"/>
                  </a:ext>
                </a:extLst>
              </p:cNvPr>
              <p:cNvSpPr/>
              <p:nvPr/>
            </p:nvSpPr>
            <p:spPr>
              <a:xfrm>
                <a:off x="6477000" y="1577761"/>
                <a:ext cx="3493264"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B.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rad>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6C1D79B8-E259-419A-B399-3B7A4050BE27}"/>
                  </a:ext>
                </a:extLst>
              </p:cNvPr>
              <p:cNvSpPr>
                <a:spLocks noRot="1" noChangeAspect="1" noMove="1" noResize="1" noEditPoints="1" noAdjustHandles="1" noChangeArrowheads="1" noChangeShapeType="1" noTextEdit="1"/>
              </p:cNvSpPr>
              <p:nvPr/>
            </p:nvSpPr>
            <p:spPr>
              <a:xfrm>
                <a:off x="6477000" y="1577761"/>
                <a:ext cx="3493264" cy="969176"/>
              </a:xfrm>
              <a:prstGeom prst="rect">
                <a:avLst/>
              </a:prstGeom>
              <a:blipFill>
                <a:blip r:embed="rId2"/>
                <a:stretch>
                  <a:fillRect l="-3665"/>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94141B9A-530F-4FAE-9568-73777D5DE157}"/>
              </a:ext>
            </a:extLst>
          </p:cNvPr>
          <p:cNvSpPr/>
          <p:nvPr/>
        </p:nvSpPr>
        <p:spPr>
          <a:xfrm>
            <a:off x="1016000" y="2339761"/>
            <a:ext cx="349326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C. A = A</a:t>
            </a:r>
            <a:r>
              <a:rPr lang="nl-NL" sz="2800" b="1" baseline="-25000" dirty="0">
                <a:solidFill>
                  <a:srgbClr val="FFFFFF"/>
                </a:solidFill>
                <a:latin typeface="UTM Swiss Condensed" panose="02000500000000000000" pitchFamily="2" charset="0"/>
                <a:ea typeface="Times New Roman" panose="02020603050405020304" pitchFamily="18" charset="0"/>
              </a:rPr>
              <a:t>1</a:t>
            </a:r>
            <a:r>
              <a:rPr lang="nl-NL" sz="2800" b="1" dirty="0">
                <a:solidFill>
                  <a:srgbClr val="FFFFFF"/>
                </a:solidFill>
                <a:latin typeface="UTM Swiss Condensed" panose="02000500000000000000" pitchFamily="2" charset="0"/>
                <a:ea typeface="Times New Roman" panose="02020603050405020304" pitchFamily="18" charset="0"/>
              </a:rPr>
              <a:t> + A</a:t>
            </a:r>
            <a:r>
              <a:rPr lang="nl-NL" sz="2800" b="1" baseline="-25000" dirty="0">
                <a:solidFill>
                  <a:srgbClr val="FFFFFF"/>
                </a:solidFill>
                <a:latin typeface="UTM Swiss Condensed" panose="02000500000000000000" pitchFamily="2" charset="0"/>
                <a:ea typeface="Times New Roman" panose="02020603050405020304" pitchFamily="18" charset="0"/>
              </a:rPr>
              <a:t>2</a:t>
            </a:r>
            <a:r>
              <a:rPr lang="nl-NL"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F484C5D4-8E9D-4BB7-8991-BED352CE2406}"/>
              </a:ext>
            </a:extLst>
          </p:cNvPr>
          <p:cNvSpPr/>
          <p:nvPr/>
        </p:nvSpPr>
        <p:spPr>
          <a:xfrm>
            <a:off x="6477000" y="2339761"/>
            <a:ext cx="3233578"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Times New Roman" panose="02020603050405020304" pitchFamily="18" charset="0"/>
              </a:rPr>
              <a:t>D. A = |A</a:t>
            </a:r>
            <a:r>
              <a:rPr lang="nl-NL" sz="2800" b="1" baseline="-25000" dirty="0">
                <a:solidFill>
                  <a:srgbClr val="FFFFFF"/>
                </a:solidFill>
                <a:latin typeface="UTM Swiss Condensed" panose="02000500000000000000" pitchFamily="2" charset="0"/>
                <a:ea typeface="Times New Roman" panose="02020603050405020304" pitchFamily="18" charset="0"/>
              </a:rPr>
              <a:t>1</a:t>
            </a:r>
            <a:r>
              <a:rPr lang="nl-NL" sz="2800" b="1" dirty="0">
                <a:solidFill>
                  <a:srgbClr val="FFFFFF"/>
                </a:solidFill>
                <a:latin typeface="UTM Swiss Condensed" panose="02000500000000000000" pitchFamily="2" charset="0"/>
                <a:ea typeface="Times New Roman" panose="02020603050405020304" pitchFamily="18" charset="0"/>
              </a:rPr>
              <a:t> – </a:t>
            </a:r>
            <a:r>
              <a:rPr lang="nl-NL" sz="2800" b="1">
                <a:solidFill>
                  <a:srgbClr val="FFFFFF"/>
                </a:solidFill>
                <a:latin typeface="UTM Swiss Condensed" panose="02000500000000000000" pitchFamily="2" charset="0"/>
                <a:ea typeface="Times New Roman" panose="02020603050405020304" pitchFamily="18" charset="0"/>
              </a:rPr>
              <a:t>A</a:t>
            </a:r>
            <a:r>
              <a:rPr lang="nl-NL" sz="2800" b="1" baseline="-25000">
                <a:solidFill>
                  <a:srgbClr val="FFFFFF"/>
                </a:solidFill>
                <a:latin typeface="UTM Swiss Condensed" panose="02000500000000000000" pitchFamily="2" charset="0"/>
                <a:ea typeface="Times New Roman" panose="02020603050405020304" pitchFamily="18" charset="0"/>
              </a:rPr>
              <a:t>2</a:t>
            </a:r>
            <a:r>
              <a:rPr lang="nl-NL"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B6D1000-353C-4BA1-BC08-AA41BA5ACB3C}"/>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F9AB8442-2F82-4FAE-AE42-54A580FBF163}"/>
              </a:ext>
            </a:extLst>
          </p:cNvPr>
          <p:cNvSpPr>
            <a:spLocks noGrp="1"/>
          </p:cNvSpPr>
          <p:nvPr>
            <p:ph type="dt" sz="half" idx="10"/>
          </p:nvPr>
        </p:nvSpPr>
        <p:spPr/>
        <p:txBody>
          <a:bodyPr/>
          <a:lstStyle/>
          <a:p>
            <a:fld id="{4D59DBB5-AD85-42D4-AFA9-2D36A3C05BF1}" type="datetime1">
              <a:rPr lang="vi-VN" smtClean="0"/>
              <a:t>02/11/2021</a:t>
            </a:fld>
            <a:endParaRPr lang="vi-VN"/>
          </a:p>
        </p:txBody>
      </p:sp>
      <p:sp>
        <p:nvSpPr>
          <p:cNvPr id="9" name="Footer Placeholder 8">
            <a:extLst>
              <a:ext uri="{FF2B5EF4-FFF2-40B4-BE49-F238E27FC236}">
                <a16:creationId xmlns:a16="http://schemas.microsoft.com/office/drawing/2014/main" id="{083271B0-7DA4-42C6-AC79-3F605C3180C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7ACDF996-A8B7-4C83-B1D1-A28D4B594BA3}"/>
              </a:ext>
            </a:extLst>
          </p:cNvPr>
          <p:cNvSpPr>
            <a:spLocks noGrp="1"/>
          </p:cNvSpPr>
          <p:nvPr>
            <p:ph type="sldNum" sz="quarter" idx="12"/>
          </p:nvPr>
        </p:nvSpPr>
        <p:spPr/>
        <p:txBody>
          <a:bodyPr/>
          <a:lstStyle/>
          <a:p>
            <a:fld id="{3E853FF8-857B-4997-9487-7696121B26C4}" type="slidenum">
              <a:rPr lang="vi-VN" smtClean="0"/>
              <a:t>50</a:t>
            </a:fld>
            <a:endParaRPr lang="vi-VN"/>
          </a:p>
        </p:txBody>
      </p:sp>
    </p:spTree>
    <p:extLst>
      <p:ext uri="{BB962C8B-B14F-4D97-AF65-F5344CB8AC3E}">
        <p14:creationId xmlns:p14="http://schemas.microsoft.com/office/powerpoint/2010/main" val="2642789610"/>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AB9067-90C4-4CD6-99B7-66B893BAD46D}"/>
              </a:ext>
            </a:extLst>
          </p:cNvPr>
          <p:cNvSpPr/>
          <p:nvPr/>
        </p:nvSpPr>
        <p:spPr>
          <a:xfrm>
            <a:off x="127000" y="63500"/>
            <a:ext cx="11938000" cy="15142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dao động điều hòa theo phương trình x = 6cos(4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π</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t) cm. Biên độ dao động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F3A3ABC0-D9E2-4D3A-BC0D-C6080AA5795D}"/>
              </a:ext>
            </a:extLst>
          </p:cNvPr>
          <p:cNvSpPr/>
          <p:nvPr/>
        </p:nvSpPr>
        <p:spPr>
          <a:xfrm>
            <a:off x="762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4cm.</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051E116-0043-424F-A2D1-F9CA639F0B6E}"/>
              </a:ext>
            </a:extLst>
          </p:cNvPr>
          <p:cNvSpPr/>
          <p:nvPr/>
        </p:nvSpPr>
        <p:spPr>
          <a:xfrm>
            <a:off x="6350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6cm.</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4A110E7-E348-4694-931D-338F0B0BE3C2}"/>
              </a:ext>
            </a:extLst>
          </p:cNvPr>
          <p:cNvSpPr/>
          <p:nvPr/>
        </p:nvSpPr>
        <p:spPr>
          <a:xfrm>
            <a:off x="762000" y="2286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–6cm.</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B5EC543-1FB9-41CC-9D8D-343625AA0392}"/>
              </a:ext>
            </a:extLst>
          </p:cNvPr>
          <p:cNvSpPr/>
          <p:nvPr/>
        </p:nvSpPr>
        <p:spPr>
          <a:xfrm>
            <a:off x="6350000" y="2286000"/>
            <a:ext cx="16530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12m.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9" name="Oval 8">
            <a:extLst>
              <a:ext uri="{FF2B5EF4-FFF2-40B4-BE49-F238E27FC236}">
                <a16:creationId xmlns:a16="http://schemas.microsoft.com/office/drawing/2014/main" id="{89A0EACB-23B7-4EFD-B6F2-B22B262D515B}"/>
              </a:ext>
            </a:extLst>
          </p:cNvPr>
          <p:cNvSpPr/>
          <p:nvPr/>
        </p:nvSpPr>
        <p:spPr>
          <a:xfrm>
            <a:off x="6286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Date Placeholder 6">
            <a:extLst>
              <a:ext uri="{FF2B5EF4-FFF2-40B4-BE49-F238E27FC236}">
                <a16:creationId xmlns:a16="http://schemas.microsoft.com/office/drawing/2014/main" id="{60157C49-611F-4ABA-B21B-772C017B3EC3}"/>
              </a:ext>
            </a:extLst>
          </p:cNvPr>
          <p:cNvSpPr>
            <a:spLocks noGrp="1"/>
          </p:cNvSpPr>
          <p:nvPr>
            <p:ph type="dt" sz="half" idx="10"/>
          </p:nvPr>
        </p:nvSpPr>
        <p:spPr/>
        <p:txBody>
          <a:bodyPr/>
          <a:lstStyle/>
          <a:p>
            <a:fld id="{69D10B2E-FB30-49BB-9F1E-EC6E05EFBB26}" type="datetime1">
              <a:rPr lang="vi-VN" smtClean="0"/>
              <a:t>02/11/2021</a:t>
            </a:fld>
            <a:endParaRPr lang="vi-VN"/>
          </a:p>
        </p:txBody>
      </p:sp>
      <p:sp>
        <p:nvSpPr>
          <p:cNvPr id="8" name="Footer Placeholder 7">
            <a:extLst>
              <a:ext uri="{FF2B5EF4-FFF2-40B4-BE49-F238E27FC236}">
                <a16:creationId xmlns:a16="http://schemas.microsoft.com/office/drawing/2014/main" id="{A4D3B928-06AF-4CD7-9F8F-972528EF048D}"/>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65EA780-6F1C-4B5D-A8BD-0037EC308C66}"/>
              </a:ext>
            </a:extLst>
          </p:cNvPr>
          <p:cNvSpPr>
            <a:spLocks noGrp="1"/>
          </p:cNvSpPr>
          <p:nvPr>
            <p:ph type="sldNum" sz="quarter" idx="12"/>
          </p:nvPr>
        </p:nvSpPr>
        <p:spPr/>
        <p:txBody>
          <a:bodyPr/>
          <a:lstStyle/>
          <a:p>
            <a:fld id="{3E853FF8-857B-4997-9487-7696121B26C4}" type="slidenum">
              <a:rPr lang="vi-VN" smtClean="0"/>
              <a:t>51</a:t>
            </a:fld>
            <a:endParaRPr lang="vi-VN"/>
          </a:p>
        </p:txBody>
      </p:sp>
    </p:spTree>
    <p:extLst>
      <p:ext uri="{BB962C8B-B14F-4D97-AF65-F5344CB8AC3E}">
        <p14:creationId xmlns:p14="http://schemas.microsoft.com/office/powerpoint/2010/main" val="554386439"/>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04C43B-F4FB-43FE-B478-6C4189D79F1B}"/>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dao động điều hoà theo phương trình x =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2cos(5</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π</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t +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π</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/3) cm. Tần số góc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D19A403D-BFA8-4DA8-B248-115AE2A923B1}"/>
              </a:ext>
            </a:extLst>
          </p:cNvPr>
          <p:cNvSpPr/>
          <p:nvPr/>
        </p:nvSpPr>
        <p:spPr>
          <a:xfrm>
            <a:off x="762000" y="1524000"/>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ω</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π</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/3 (rad/s).</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85D65C6-1690-4EFE-8E71-06F44462871A}"/>
              </a:ext>
            </a:extLst>
          </p:cNvPr>
          <p:cNvSpPr/>
          <p:nvPr/>
        </p:nvSpPr>
        <p:spPr>
          <a:xfrm>
            <a:off x="6350000" y="1524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ω = 5 (rad/s).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3D7DD90-E324-4B99-8D69-F51973DF7821}"/>
              </a:ext>
            </a:extLst>
          </p:cNvPr>
          <p:cNvSpPr/>
          <p:nvPr/>
        </p:nvSpPr>
        <p:spPr>
          <a:xfrm>
            <a:off x="762000" y="2286000"/>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ω = 5πt (rad/s).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C3F1A37-BB27-4190-8E90-841D4275584D}"/>
              </a:ext>
            </a:extLst>
          </p:cNvPr>
          <p:cNvSpPr/>
          <p:nvPr/>
        </p:nvSpPr>
        <p:spPr>
          <a:xfrm>
            <a:off x="6350000" y="2286000"/>
            <a:ext cx="326403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ω = 5π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C70C056-E4AF-4036-9336-389F99090CCC}"/>
              </a:ext>
            </a:extLst>
          </p:cNvPr>
          <p:cNvSpPr/>
          <p:nvPr/>
        </p:nvSpPr>
        <p:spPr>
          <a:xfrm>
            <a:off x="6286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0A62BEC1-5B2F-435A-99C6-5A90068347C9}"/>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DB5BAEDE-AB90-4720-8E6A-11DAD06E6F57}"/>
              </a:ext>
            </a:extLst>
          </p:cNvPr>
          <p:cNvSpPr>
            <a:spLocks noGrp="1"/>
          </p:cNvSpPr>
          <p:nvPr>
            <p:ph type="dt" sz="half" idx="10"/>
          </p:nvPr>
        </p:nvSpPr>
        <p:spPr/>
        <p:txBody>
          <a:bodyPr/>
          <a:lstStyle/>
          <a:p>
            <a:fld id="{5B8D9F6E-E51C-4E67-9305-EA5665A15AE1}" type="datetime1">
              <a:rPr lang="vi-VN" smtClean="0"/>
              <a:t>02/11/2021</a:t>
            </a:fld>
            <a:endParaRPr lang="vi-VN"/>
          </a:p>
        </p:txBody>
      </p:sp>
      <p:sp>
        <p:nvSpPr>
          <p:cNvPr id="10" name="Footer Placeholder 9">
            <a:extLst>
              <a:ext uri="{FF2B5EF4-FFF2-40B4-BE49-F238E27FC236}">
                <a16:creationId xmlns:a16="http://schemas.microsoft.com/office/drawing/2014/main" id="{41F2F449-A36E-4870-933F-882EB42DA61B}"/>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88B7518C-3FB1-4A8C-B7FD-408DC4A6665F}"/>
              </a:ext>
            </a:extLst>
          </p:cNvPr>
          <p:cNvSpPr>
            <a:spLocks noGrp="1"/>
          </p:cNvSpPr>
          <p:nvPr>
            <p:ph type="sldNum" sz="quarter" idx="12"/>
          </p:nvPr>
        </p:nvSpPr>
        <p:spPr/>
        <p:txBody>
          <a:bodyPr/>
          <a:lstStyle/>
          <a:p>
            <a:fld id="{3E853FF8-857B-4997-9487-7696121B26C4}" type="slidenum">
              <a:rPr lang="vi-VN" smtClean="0"/>
              <a:t>52</a:t>
            </a:fld>
            <a:endParaRPr lang="vi-VN"/>
          </a:p>
        </p:txBody>
      </p:sp>
    </p:spTree>
    <p:extLst>
      <p:ext uri="{BB962C8B-B14F-4D97-AF65-F5344CB8AC3E}">
        <p14:creationId xmlns:p14="http://schemas.microsoft.com/office/powerpoint/2010/main" val="3770013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86EBA-BC53-46F9-AF85-82BFB7297277}"/>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53:</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chất điểm dao động điều hoà trên quỹ đạo MN = 30 cm, biên độ dao động của vật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6800759B-8497-40F4-AA0A-DFD19A466985}"/>
              </a:ext>
            </a:extLst>
          </p:cNvPr>
          <p:cNvSpPr/>
          <p:nvPr/>
        </p:nvSpPr>
        <p:spPr>
          <a:xfrm>
            <a:off x="762000" y="1524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A = 30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728B9EA-363B-4878-A212-3A5ADCA2BCB9}"/>
              </a:ext>
            </a:extLst>
          </p:cNvPr>
          <p:cNvSpPr/>
          <p:nvPr/>
        </p:nvSpPr>
        <p:spPr>
          <a:xfrm>
            <a:off x="6350000" y="1524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A = 15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D104452-983D-4A91-AE98-3C84E3C90664}"/>
              </a:ext>
            </a:extLst>
          </p:cNvPr>
          <p:cNvSpPr/>
          <p:nvPr/>
        </p:nvSpPr>
        <p:spPr>
          <a:xfrm>
            <a:off x="762000" y="2286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A = – 15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07B0D84-AD55-4BD9-8585-BC44EA97A9FE}"/>
              </a:ext>
            </a:extLst>
          </p:cNvPr>
          <p:cNvSpPr/>
          <p:nvPr/>
        </p:nvSpPr>
        <p:spPr>
          <a:xfrm>
            <a:off x="6350000" y="2286000"/>
            <a:ext cx="26725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A = 7,5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5E238E9-AF50-4C95-9042-07DBFC4AE867}"/>
              </a:ext>
            </a:extLst>
          </p:cNvPr>
          <p:cNvSpPr/>
          <p:nvPr/>
        </p:nvSpPr>
        <p:spPr>
          <a:xfrm>
            <a:off x="6286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8372CA26-A118-4B82-B1E6-20F14A40EDB5}"/>
              </a:ext>
            </a:extLst>
          </p:cNvPr>
          <p:cNvSpPr>
            <a:spLocks noGrp="1"/>
          </p:cNvSpPr>
          <p:nvPr>
            <p:ph type="dt" sz="half" idx="10"/>
          </p:nvPr>
        </p:nvSpPr>
        <p:spPr/>
        <p:txBody>
          <a:bodyPr/>
          <a:lstStyle/>
          <a:p>
            <a:fld id="{45EDB5CA-7F40-4018-8083-A409E4946D67}" type="datetime1">
              <a:rPr lang="vi-VN" smtClean="0"/>
              <a:t>02/11/2021</a:t>
            </a:fld>
            <a:endParaRPr lang="vi-VN"/>
          </a:p>
        </p:txBody>
      </p:sp>
      <p:sp>
        <p:nvSpPr>
          <p:cNvPr id="9" name="Footer Placeholder 8">
            <a:extLst>
              <a:ext uri="{FF2B5EF4-FFF2-40B4-BE49-F238E27FC236}">
                <a16:creationId xmlns:a16="http://schemas.microsoft.com/office/drawing/2014/main" id="{63AF6875-60E9-4256-811C-A585D81255BC}"/>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51EE2F59-882D-49E3-A4B1-2B03181A3051}"/>
              </a:ext>
            </a:extLst>
          </p:cNvPr>
          <p:cNvSpPr>
            <a:spLocks noGrp="1"/>
          </p:cNvSpPr>
          <p:nvPr>
            <p:ph type="sldNum" sz="quarter" idx="12"/>
          </p:nvPr>
        </p:nvSpPr>
        <p:spPr/>
        <p:txBody>
          <a:bodyPr/>
          <a:lstStyle/>
          <a:p>
            <a:fld id="{3E853FF8-857B-4997-9487-7696121B26C4}" type="slidenum">
              <a:rPr lang="vi-VN" smtClean="0"/>
              <a:t>53</a:t>
            </a:fld>
            <a:endParaRPr lang="vi-VN"/>
          </a:p>
        </p:txBody>
      </p:sp>
    </p:spTree>
    <p:extLst>
      <p:ext uri="{BB962C8B-B14F-4D97-AF65-F5344CB8AC3E}">
        <p14:creationId xmlns:p14="http://schemas.microsoft.com/office/powerpoint/2010/main" val="118851128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13D9E-68F9-45E7-9DF8-14E46DE3D2DE}"/>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chất điểm dao động điều hòa theo phương trình x = 5cos(2πt) cm, chu kỳ dao động của chất điểm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C031177D-724D-4259-A8F5-0B176647F0B6}"/>
              </a:ext>
            </a:extLst>
          </p:cNvPr>
          <p:cNvSpPr/>
          <p:nvPr/>
        </p:nvSpPr>
        <p:spPr>
          <a:xfrm>
            <a:off x="762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T = 1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0BA6CD8-2F0D-4E12-9BEB-B0630CE7267B}"/>
              </a:ext>
            </a:extLst>
          </p:cNvPr>
          <p:cNvSpPr/>
          <p:nvPr/>
        </p:nvSpPr>
        <p:spPr>
          <a:xfrm>
            <a:off x="6350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T = 2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66DEB70-9635-44CE-B26B-1CFACACB9600}"/>
              </a:ext>
            </a:extLst>
          </p:cNvPr>
          <p:cNvSpPr/>
          <p:nvPr/>
        </p:nvSpPr>
        <p:spPr>
          <a:xfrm>
            <a:off x="762000" y="2286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T = 0,5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A33CCE5-7AF6-4E5D-92EC-5019048DA35A}"/>
              </a:ext>
            </a:extLst>
          </p:cNvPr>
          <p:cNvSpPr/>
          <p:nvPr/>
        </p:nvSpPr>
        <p:spPr>
          <a:xfrm>
            <a:off x="6350000" y="2286000"/>
            <a:ext cx="26116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 = 1,5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3484819-C1BA-42E9-A58E-C517F899F589}"/>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BF52F51-C82C-4D1D-A7B4-6EBC51F5F681}"/>
              </a:ext>
            </a:extLst>
          </p:cNvPr>
          <p:cNvSpPr>
            <a:spLocks noGrp="1"/>
          </p:cNvSpPr>
          <p:nvPr>
            <p:ph type="dt" sz="half" idx="10"/>
          </p:nvPr>
        </p:nvSpPr>
        <p:spPr/>
        <p:txBody>
          <a:bodyPr/>
          <a:lstStyle/>
          <a:p>
            <a:fld id="{C2D5E8D7-50FB-4353-86B1-49903D3008D8}" type="datetime1">
              <a:rPr lang="vi-VN" smtClean="0"/>
              <a:t>02/11/2021</a:t>
            </a:fld>
            <a:endParaRPr lang="vi-VN"/>
          </a:p>
        </p:txBody>
      </p:sp>
      <p:sp>
        <p:nvSpPr>
          <p:cNvPr id="9" name="Footer Placeholder 8">
            <a:extLst>
              <a:ext uri="{FF2B5EF4-FFF2-40B4-BE49-F238E27FC236}">
                <a16:creationId xmlns:a16="http://schemas.microsoft.com/office/drawing/2014/main" id="{6EC42BD0-D00A-4445-A734-36AEEBD855C0}"/>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989691A-83AF-45F4-9363-C7C8CE3ED9C5}"/>
              </a:ext>
            </a:extLst>
          </p:cNvPr>
          <p:cNvSpPr>
            <a:spLocks noGrp="1"/>
          </p:cNvSpPr>
          <p:nvPr>
            <p:ph type="sldNum" sz="quarter" idx="12"/>
          </p:nvPr>
        </p:nvSpPr>
        <p:spPr/>
        <p:txBody>
          <a:bodyPr/>
          <a:lstStyle/>
          <a:p>
            <a:fld id="{3E853FF8-857B-4997-9487-7696121B26C4}" type="slidenum">
              <a:rPr lang="vi-VN" smtClean="0"/>
              <a:t>54</a:t>
            </a:fld>
            <a:endParaRPr lang="vi-VN"/>
          </a:p>
        </p:txBody>
      </p:sp>
    </p:spTree>
    <p:extLst>
      <p:ext uri="{BB962C8B-B14F-4D97-AF65-F5344CB8AC3E}">
        <p14:creationId xmlns:p14="http://schemas.microsoft.com/office/powerpoint/2010/main" val="1980171566"/>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8A1135-FAEC-401D-9B7C-447AB1F3ADB5}"/>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55:</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dao động điều hòa theo phương trình x = 6cos(4πt) cm. Tần số dao động của vật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p>
        </p:txBody>
      </p:sp>
      <p:sp>
        <p:nvSpPr>
          <p:cNvPr id="3" name="Rectangle 2">
            <a:extLst>
              <a:ext uri="{FF2B5EF4-FFF2-40B4-BE49-F238E27FC236}">
                <a16:creationId xmlns:a16="http://schemas.microsoft.com/office/drawing/2014/main" id="{C55F90F0-39AF-47F0-AF72-FDA5A4191BBC}"/>
              </a:ext>
            </a:extLst>
          </p:cNvPr>
          <p:cNvSpPr/>
          <p:nvPr/>
        </p:nvSpPr>
        <p:spPr>
          <a:xfrm>
            <a:off x="762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f = 6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6E16F18-23E9-467F-A095-E387CBB347B3}"/>
              </a:ext>
            </a:extLst>
          </p:cNvPr>
          <p:cNvSpPr/>
          <p:nvPr/>
        </p:nvSpPr>
        <p:spPr>
          <a:xfrm>
            <a:off x="6350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f = 4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C32D718-BF49-4067-8630-6CD92EC930FB}"/>
              </a:ext>
            </a:extLst>
          </p:cNvPr>
          <p:cNvSpPr/>
          <p:nvPr/>
        </p:nvSpPr>
        <p:spPr>
          <a:xfrm>
            <a:off x="762000" y="2286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f = 2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E4B3BC4-A7DD-4910-A50A-F1DE1FD4D141}"/>
              </a:ext>
            </a:extLst>
          </p:cNvPr>
          <p:cNvSpPr/>
          <p:nvPr/>
        </p:nvSpPr>
        <p:spPr>
          <a:xfrm>
            <a:off x="6350000" y="2286000"/>
            <a:ext cx="24945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f = 0,5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B332B56-EAAA-453B-B197-5E074BDB887C}"/>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D32F38E1-3995-4FD3-8A21-81A78BEAFF70}"/>
              </a:ext>
            </a:extLst>
          </p:cNvPr>
          <p:cNvSpPr>
            <a:spLocks noGrp="1"/>
          </p:cNvSpPr>
          <p:nvPr>
            <p:ph type="dt" sz="half" idx="10"/>
          </p:nvPr>
        </p:nvSpPr>
        <p:spPr/>
        <p:txBody>
          <a:bodyPr/>
          <a:lstStyle/>
          <a:p>
            <a:fld id="{D8F7F241-C49D-446B-A123-CF51ABB7F319}" type="datetime1">
              <a:rPr lang="vi-VN" smtClean="0"/>
              <a:t>02/11/2021</a:t>
            </a:fld>
            <a:endParaRPr lang="vi-VN"/>
          </a:p>
        </p:txBody>
      </p:sp>
      <p:sp>
        <p:nvSpPr>
          <p:cNvPr id="9" name="Footer Placeholder 8">
            <a:extLst>
              <a:ext uri="{FF2B5EF4-FFF2-40B4-BE49-F238E27FC236}">
                <a16:creationId xmlns:a16="http://schemas.microsoft.com/office/drawing/2014/main" id="{A4C7A142-0666-46CD-A090-28FFBCDEDEBF}"/>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99AD4108-5828-4E49-AB33-F5F3D64C8220}"/>
              </a:ext>
            </a:extLst>
          </p:cNvPr>
          <p:cNvSpPr>
            <a:spLocks noGrp="1"/>
          </p:cNvSpPr>
          <p:nvPr>
            <p:ph type="sldNum" sz="quarter" idx="12"/>
          </p:nvPr>
        </p:nvSpPr>
        <p:spPr/>
        <p:txBody>
          <a:bodyPr/>
          <a:lstStyle/>
          <a:p>
            <a:fld id="{3E853FF8-857B-4997-9487-7696121B26C4}" type="slidenum">
              <a:rPr lang="vi-VN" smtClean="0"/>
              <a:t>55</a:t>
            </a:fld>
            <a:endParaRPr lang="vi-VN"/>
          </a:p>
        </p:txBody>
      </p:sp>
    </p:spTree>
    <p:extLst>
      <p:ext uri="{BB962C8B-B14F-4D97-AF65-F5344CB8AC3E}">
        <p14:creationId xmlns:p14="http://schemas.microsoft.com/office/powerpoint/2010/main" val="3303940274"/>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308A6-2A11-423A-A87B-7B98B309AD4F}"/>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56:</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dao động điều hoà theo trục Ox, trong khoảng thời gian 1 phút 30 giây vật thực hiện được 180 dao động. Tần số dao động của vật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134F8F16-CEE4-4AC6-8DA5-B3C24EAE26A1}"/>
              </a:ext>
            </a:extLst>
          </p:cNvPr>
          <p:cNvSpPr/>
          <p:nvPr/>
        </p:nvSpPr>
        <p:spPr>
          <a:xfrm>
            <a:off x="762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f = 2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D122A85-559E-4D40-B3DF-07C957FB1FE6}"/>
              </a:ext>
            </a:extLst>
          </p:cNvPr>
          <p:cNvSpPr/>
          <p:nvPr/>
        </p:nvSpPr>
        <p:spPr>
          <a:xfrm>
            <a:off x="6350000" y="1524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f = 0,5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C09C8E9-4C17-477A-AA9E-704EE25EBF74}"/>
              </a:ext>
            </a:extLst>
          </p:cNvPr>
          <p:cNvSpPr/>
          <p:nvPr/>
        </p:nvSpPr>
        <p:spPr>
          <a:xfrm>
            <a:off x="762000" y="2286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f = 120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452903E-7729-4015-BBCA-16D8781C216D}"/>
              </a:ext>
            </a:extLst>
          </p:cNvPr>
          <p:cNvSpPr/>
          <p:nvPr/>
        </p:nvSpPr>
        <p:spPr>
          <a:xfrm>
            <a:off x="6350000" y="2286000"/>
            <a:ext cx="2225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f = 5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136651F-EF47-48A7-B266-06D1766F1236}"/>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2983596-941F-4A73-988C-9ECADA80D9BA}"/>
              </a:ext>
            </a:extLst>
          </p:cNvPr>
          <p:cNvSpPr>
            <a:spLocks noGrp="1"/>
          </p:cNvSpPr>
          <p:nvPr>
            <p:ph type="dt" sz="half" idx="10"/>
          </p:nvPr>
        </p:nvSpPr>
        <p:spPr/>
        <p:txBody>
          <a:bodyPr/>
          <a:lstStyle/>
          <a:p>
            <a:fld id="{86373A3F-ADBE-4EF3-A154-374CAFEF9307}" type="datetime1">
              <a:rPr lang="vi-VN" smtClean="0"/>
              <a:t>02/11/2021</a:t>
            </a:fld>
            <a:endParaRPr lang="vi-VN"/>
          </a:p>
        </p:txBody>
      </p:sp>
      <p:sp>
        <p:nvSpPr>
          <p:cNvPr id="9" name="Footer Placeholder 8">
            <a:extLst>
              <a:ext uri="{FF2B5EF4-FFF2-40B4-BE49-F238E27FC236}">
                <a16:creationId xmlns:a16="http://schemas.microsoft.com/office/drawing/2014/main" id="{B8FBDC29-521F-49C9-A74F-6BD147038F5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31B6354-B3F6-465C-AF13-0F5E312F765C}"/>
              </a:ext>
            </a:extLst>
          </p:cNvPr>
          <p:cNvSpPr>
            <a:spLocks noGrp="1"/>
          </p:cNvSpPr>
          <p:nvPr>
            <p:ph type="sldNum" sz="quarter" idx="12"/>
          </p:nvPr>
        </p:nvSpPr>
        <p:spPr/>
        <p:txBody>
          <a:bodyPr/>
          <a:lstStyle/>
          <a:p>
            <a:fld id="{3E853FF8-857B-4997-9487-7696121B26C4}" type="slidenum">
              <a:rPr lang="vi-VN" smtClean="0"/>
              <a:t>56</a:t>
            </a:fld>
            <a:endParaRPr lang="vi-VN"/>
          </a:p>
        </p:txBody>
      </p:sp>
    </p:spTree>
    <p:extLst>
      <p:ext uri="{BB962C8B-B14F-4D97-AF65-F5344CB8AC3E}">
        <p14:creationId xmlns:p14="http://schemas.microsoft.com/office/powerpoint/2010/main" val="3060666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8B732-8F38-4DCD-9BE4-9B5905392EA9}"/>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57:</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dao động điều hòa theo phương trình x = 3cos(πt + π/2) cm, pha dao động tại thời điểm t = 1 (s)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95140C50-B48E-46B9-ADBA-FE389B224F02}"/>
              </a:ext>
            </a:extLst>
          </p:cNvPr>
          <p:cNvSpPr/>
          <p:nvPr/>
        </p:nvSpPr>
        <p:spPr>
          <a:xfrm>
            <a:off x="762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π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441C541-314A-424E-ADFF-E255974402D5}"/>
              </a:ext>
            </a:extLst>
          </p:cNvPr>
          <p:cNvSpPr/>
          <p:nvPr/>
        </p:nvSpPr>
        <p:spPr>
          <a:xfrm>
            <a:off x="6350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2π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5F9E108-8BF6-4F51-8F8F-AD51A26C5891}"/>
              </a:ext>
            </a:extLst>
          </p:cNvPr>
          <p:cNvSpPr/>
          <p:nvPr/>
        </p:nvSpPr>
        <p:spPr>
          <a:xfrm>
            <a:off x="762000" y="2286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1,5π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59030CC-4C53-4843-B073-8EEAA61A1CB8}"/>
              </a:ext>
            </a:extLst>
          </p:cNvPr>
          <p:cNvSpPr/>
          <p:nvPr/>
        </p:nvSpPr>
        <p:spPr>
          <a:xfrm>
            <a:off x="6350000" y="2286000"/>
            <a:ext cx="24978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0,5π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rad).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D3252F9-BDC2-4DC2-AF99-D9B1FF760AC0}"/>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C226E47-7461-47CB-9FA8-258809089CCB}"/>
              </a:ext>
            </a:extLst>
          </p:cNvPr>
          <p:cNvSpPr>
            <a:spLocks noGrp="1"/>
          </p:cNvSpPr>
          <p:nvPr>
            <p:ph type="dt" sz="half" idx="10"/>
          </p:nvPr>
        </p:nvSpPr>
        <p:spPr/>
        <p:txBody>
          <a:bodyPr/>
          <a:lstStyle/>
          <a:p>
            <a:fld id="{61E81123-9C4F-49E0-8C28-C19347C30BC0}" type="datetime1">
              <a:rPr lang="vi-VN" smtClean="0"/>
              <a:t>02/11/2021</a:t>
            </a:fld>
            <a:endParaRPr lang="vi-VN"/>
          </a:p>
        </p:txBody>
      </p:sp>
      <p:sp>
        <p:nvSpPr>
          <p:cNvPr id="9" name="Footer Placeholder 8">
            <a:extLst>
              <a:ext uri="{FF2B5EF4-FFF2-40B4-BE49-F238E27FC236}">
                <a16:creationId xmlns:a16="http://schemas.microsoft.com/office/drawing/2014/main" id="{F95EDAB9-8D00-4480-AED2-E8920A031BCA}"/>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E2AFB87-7AE4-4B24-9326-A3562FCB6B7E}"/>
              </a:ext>
            </a:extLst>
          </p:cNvPr>
          <p:cNvSpPr>
            <a:spLocks noGrp="1"/>
          </p:cNvSpPr>
          <p:nvPr>
            <p:ph type="sldNum" sz="quarter" idx="12"/>
          </p:nvPr>
        </p:nvSpPr>
        <p:spPr/>
        <p:txBody>
          <a:bodyPr/>
          <a:lstStyle/>
          <a:p>
            <a:fld id="{3E853FF8-857B-4997-9487-7696121B26C4}" type="slidenum">
              <a:rPr lang="vi-VN" smtClean="0"/>
              <a:t>57</a:t>
            </a:fld>
            <a:endParaRPr lang="vi-VN"/>
          </a:p>
        </p:txBody>
      </p:sp>
    </p:spTree>
    <p:extLst>
      <p:ext uri="{BB962C8B-B14F-4D97-AF65-F5344CB8AC3E}">
        <p14:creationId xmlns:p14="http://schemas.microsoft.com/office/powerpoint/2010/main" val="48828720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88BE4-C3F6-4CAE-B514-AFF69C970DFA}"/>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58:</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dao động điều hòa có phương trình x = 2cos(2πt – π/6) cm. Li độ của vật tại thời điểm t = 0,25 (s)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C61F0A17-1FFD-43DF-961F-8B5F7F9C0AC6}"/>
              </a:ext>
            </a:extLst>
          </p:cNvPr>
          <p:cNvSpPr/>
          <p:nvPr/>
        </p:nvSpPr>
        <p:spPr>
          <a:xfrm>
            <a:off x="762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1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43DD6A3-7B36-4345-8FCD-10AE333B19FB}"/>
              </a:ext>
            </a:extLst>
          </p:cNvPr>
          <p:cNvSpPr/>
          <p:nvPr/>
        </p:nvSpPr>
        <p:spPr>
          <a:xfrm>
            <a:off x="6350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1,5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F9B07D9-F641-4C17-9BE2-39F71FDE2734}"/>
              </a:ext>
            </a:extLst>
          </p:cNvPr>
          <p:cNvSpPr/>
          <p:nvPr/>
        </p:nvSpPr>
        <p:spPr>
          <a:xfrm>
            <a:off x="762000" y="2286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0,5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71A3626-275B-4AF1-A0D7-A47C157ECD93}"/>
              </a:ext>
            </a:extLst>
          </p:cNvPr>
          <p:cNvSpPr/>
          <p:nvPr/>
        </p:nvSpPr>
        <p:spPr>
          <a:xfrm>
            <a:off x="6350000" y="2286000"/>
            <a:ext cx="19062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–1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89644C63-F326-4349-B4D9-D424250A1A36}"/>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8776806-EC59-48E6-8461-ABB0AD0E23C6}"/>
              </a:ext>
            </a:extLst>
          </p:cNvPr>
          <p:cNvSpPr>
            <a:spLocks noGrp="1"/>
          </p:cNvSpPr>
          <p:nvPr>
            <p:ph type="dt" sz="half" idx="10"/>
          </p:nvPr>
        </p:nvSpPr>
        <p:spPr/>
        <p:txBody>
          <a:bodyPr/>
          <a:lstStyle/>
          <a:p>
            <a:fld id="{B9604EFB-3A0A-4B12-AC6F-7CA2AA24F8C5}" type="datetime1">
              <a:rPr lang="vi-VN" smtClean="0"/>
              <a:t>02/11/2021</a:t>
            </a:fld>
            <a:endParaRPr lang="vi-VN"/>
          </a:p>
        </p:txBody>
      </p:sp>
      <p:sp>
        <p:nvSpPr>
          <p:cNvPr id="9" name="Footer Placeholder 8">
            <a:extLst>
              <a:ext uri="{FF2B5EF4-FFF2-40B4-BE49-F238E27FC236}">
                <a16:creationId xmlns:a16="http://schemas.microsoft.com/office/drawing/2014/main" id="{632787CA-D6CA-41BD-B9F4-BB1C49122C1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3CA4AC19-3A10-4733-A97A-E6D0B284C43F}"/>
              </a:ext>
            </a:extLst>
          </p:cNvPr>
          <p:cNvSpPr>
            <a:spLocks noGrp="1"/>
          </p:cNvSpPr>
          <p:nvPr>
            <p:ph type="sldNum" sz="quarter" idx="12"/>
          </p:nvPr>
        </p:nvSpPr>
        <p:spPr/>
        <p:txBody>
          <a:bodyPr/>
          <a:lstStyle/>
          <a:p>
            <a:fld id="{3E853FF8-857B-4997-9487-7696121B26C4}" type="slidenum">
              <a:rPr lang="vi-VN" smtClean="0"/>
              <a:t>58</a:t>
            </a:fld>
            <a:endParaRPr lang="vi-VN"/>
          </a:p>
        </p:txBody>
      </p:sp>
    </p:spTree>
    <p:extLst>
      <p:ext uri="{BB962C8B-B14F-4D97-AF65-F5344CB8AC3E}">
        <p14:creationId xmlns:p14="http://schemas.microsoft.com/office/powerpoint/2010/main" val="3536543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AE8BB-D253-4D07-979F-368FF977C6E7}"/>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59:</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chất điểm dao động điều hoà với chu kỳ T = 3,14 (s) và biên độ A = 1 m. Khi chất điểm đi qua vị trí cân bằng thì vận tốc của nó bằng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BFEAF88C-3729-45D2-9CBF-2C4A81AE1091}"/>
              </a:ext>
            </a:extLst>
          </p:cNvPr>
          <p:cNvSpPr/>
          <p:nvPr/>
        </p:nvSpPr>
        <p:spPr>
          <a:xfrm>
            <a:off x="762000" y="1524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v = 0,5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86AEA88-2EDB-4F22-9C95-BBDD4D729267}"/>
              </a:ext>
            </a:extLst>
          </p:cNvPr>
          <p:cNvSpPr/>
          <p:nvPr/>
        </p:nvSpPr>
        <p:spPr>
          <a:xfrm>
            <a:off x="6350000" y="1524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v = 2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AA93DA7-99FB-49E2-BA2B-2CC47BB89B70}"/>
              </a:ext>
            </a:extLst>
          </p:cNvPr>
          <p:cNvSpPr/>
          <p:nvPr/>
        </p:nvSpPr>
        <p:spPr>
          <a:xfrm>
            <a:off x="762000" y="228600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v = 3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0C2ED50-FE1A-40B6-B80C-43B3143BBDCB}"/>
              </a:ext>
            </a:extLst>
          </p:cNvPr>
          <p:cNvSpPr/>
          <p:nvPr/>
        </p:nvSpPr>
        <p:spPr>
          <a:xfrm>
            <a:off x="6350000" y="2286000"/>
            <a:ext cx="24705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v = 1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C5C0815-9D2D-44B1-8A04-4A34ABFFE826}"/>
              </a:ext>
            </a:extLst>
          </p:cNvPr>
          <p:cNvSpPr/>
          <p:nvPr/>
        </p:nvSpPr>
        <p:spPr>
          <a:xfrm>
            <a:off x="6286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403F8CDD-364A-4819-9499-2466DC212D9A}"/>
              </a:ext>
            </a:extLst>
          </p:cNvPr>
          <p:cNvSpPr>
            <a:spLocks noGrp="1"/>
          </p:cNvSpPr>
          <p:nvPr>
            <p:ph type="dt" sz="half" idx="10"/>
          </p:nvPr>
        </p:nvSpPr>
        <p:spPr/>
        <p:txBody>
          <a:bodyPr/>
          <a:lstStyle/>
          <a:p>
            <a:fld id="{AFDDB06D-A235-4CF8-B19E-6DA9020C7E3B}" type="datetime1">
              <a:rPr lang="vi-VN" smtClean="0"/>
              <a:t>02/11/2021</a:t>
            </a:fld>
            <a:endParaRPr lang="vi-VN"/>
          </a:p>
        </p:txBody>
      </p:sp>
      <p:sp>
        <p:nvSpPr>
          <p:cNvPr id="9" name="Footer Placeholder 8">
            <a:extLst>
              <a:ext uri="{FF2B5EF4-FFF2-40B4-BE49-F238E27FC236}">
                <a16:creationId xmlns:a16="http://schemas.microsoft.com/office/drawing/2014/main" id="{61EAE780-D790-45AB-984C-B2C2053032A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968109F-989E-4459-AE8E-FEBB5E2CF66F}"/>
              </a:ext>
            </a:extLst>
          </p:cNvPr>
          <p:cNvSpPr>
            <a:spLocks noGrp="1"/>
          </p:cNvSpPr>
          <p:nvPr>
            <p:ph type="sldNum" sz="quarter" idx="12"/>
          </p:nvPr>
        </p:nvSpPr>
        <p:spPr/>
        <p:txBody>
          <a:bodyPr/>
          <a:lstStyle/>
          <a:p>
            <a:fld id="{3E853FF8-857B-4997-9487-7696121B26C4}" type="slidenum">
              <a:rPr lang="vi-VN" smtClean="0"/>
              <a:t>59</a:t>
            </a:fld>
            <a:endParaRPr lang="vi-VN"/>
          </a:p>
        </p:txBody>
      </p:sp>
    </p:spTree>
    <p:extLst>
      <p:ext uri="{BB962C8B-B14F-4D97-AF65-F5344CB8AC3E}">
        <p14:creationId xmlns:p14="http://schemas.microsoft.com/office/powerpoint/2010/main" val="2747431879"/>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3F1AF-C71C-43D9-9958-EA3E89E95E14}"/>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6:</a:t>
            </a:r>
            <a:r>
              <a:rPr lang="vi-VN" sz="2800" b="1" i="1" dirty="0">
                <a:solidFill>
                  <a:srgbClr val="FFFF00"/>
                </a:solidFill>
                <a:latin typeface="UTM Swiss Condensed" panose="02000500000000000000" pitchFamily="2" charset="0"/>
                <a:cs typeface="Times New Roman" panose="02020603050405020304" pitchFamily="18" charset="0"/>
              </a:rPr>
              <a:t> Dao động cơ học đổi chiều khi lực tác dụng lên vật</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0E1514F-0ED0-4243-A40B-C6B2F2A6B016}"/>
              </a:ext>
            </a:extLst>
          </p:cNvPr>
          <p:cNvSpPr/>
          <p:nvPr/>
        </p:nvSpPr>
        <p:spPr>
          <a:xfrm>
            <a:off x="1016000" y="1082240"/>
            <a:ext cx="25699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đổi chiều</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EB05057-4A17-4030-BAD1-20AFA33C0A82}"/>
              </a:ext>
            </a:extLst>
          </p:cNvPr>
          <p:cNvSpPr/>
          <p:nvPr/>
        </p:nvSpPr>
        <p:spPr>
          <a:xfrm>
            <a:off x="6477000" y="1082240"/>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hướng về biên.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B37CC8C7-1DF3-40EE-B05A-C1E7BD327DAA}"/>
              </a:ext>
            </a:extLst>
          </p:cNvPr>
          <p:cNvSpPr/>
          <p:nvPr/>
        </p:nvSpPr>
        <p:spPr>
          <a:xfrm>
            <a:off x="1016000" y="1844240"/>
            <a:ext cx="4416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có độ lớn cực đại</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38CEAD44-64A2-4A5F-B147-BCB6FC220E0A}"/>
              </a:ext>
            </a:extLst>
          </p:cNvPr>
          <p:cNvSpPr/>
          <p:nvPr/>
        </p:nvSpPr>
        <p:spPr>
          <a:xfrm>
            <a:off x="6477000" y="1844240"/>
            <a:ext cx="3669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có giá trị cực </a:t>
            </a:r>
            <a:r>
              <a:rPr lang="vi-VN" sz="2800" b="1">
                <a:solidFill>
                  <a:srgbClr val="FFFFFF"/>
                </a:solidFill>
                <a:latin typeface="UTM Swiss Condensed" panose="02000500000000000000" pitchFamily="2" charset="0"/>
                <a:ea typeface="Arial" panose="020B0604020202020204" pitchFamily="34" charset="0"/>
              </a:rPr>
              <a:t>tiểu.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10D02DF-D619-4B16-8331-A3FFB3533861}"/>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Date Placeholder 8">
            <a:extLst>
              <a:ext uri="{FF2B5EF4-FFF2-40B4-BE49-F238E27FC236}">
                <a16:creationId xmlns:a16="http://schemas.microsoft.com/office/drawing/2014/main" id="{558652C2-5B50-4D98-80D3-860179A23A4E}"/>
              </a:ext>
            </a:extLst>
          </p:cNvPr>
          <p:cNvSpPr>
            <a:spLocks noGrp="1"/>
          </p:cNvSpPr>
          <p:nvPr>
            <p:ph type="dt" sz="half" idx="10"/>
          </p:nvPr>
        </p:nvSpPr>
        <p:spPr/>
        <p:txBody>
          <a:bodyPr/>
          <a:lstStyle/>
          <a:p>
            <a:fld id="{34726381-BB1F-427F-ACC0-2289537D4D21}" type="datetime1">
              <a:rPr lang="vi-VN" smtClean="0"/>
              <a:t>02/11/2021</a:t>
            </a:fld>
            <a:endParaRPr lang="vi-VN"/>
          </a:p>
        </p:txBody>
      </p:sp>
      <p:sp>
        <p:nvSpPr>
          <p:cNvPr id="10" name="Footer Placeholder 9">
            <a:extLst>
              <a:ext uri="{FF2B5EF4-FFF2-40B4-BE49-F238E27FC236}">
                <a16:creationId xmlns:a16="http://schemas.microsoft.com/office/drawing/2014/main" id="{18FD944F-D8E5-4A31-A4FD-AC2A71BE54EE}"/>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8A879A3C-2726-4ACB-BB76-B034C71D8FCA}"/>
              </a:ext>
            </a:extLst>
          </p:cNvPr>
          <p:cNvSpPr>
            <a:spLocks noGrp="1"/>
          </p:cNvSpPr>
          <p:nvPr>
            <p:ph type="sldNum" sz="quarter" idx="12"/>
          </p:nvPr>
        </p:nvSpPr>
        <p:spPr/>
        <p:txBody>
          <a:bodyPr/>
          <a:lstStyle/>
          <a:p>
            <a:fld id="{3E853FF8-857B-4997-9487-7696121B26C4}" type="slidenum">
              <a:rPr lang="vi-VN" smtClean="0"/>
              <a:t>6</a:t>
            </a:fld>
            <a:endParaRPr lang="vi-VN"/>
          </a:p>
        </p:txBody>
      </p:sp>
    </p:spTree>
    <p:extLst>
      <p:ext uri="{BB962C8B-B14F-4D97-AF65-F5344CB8AC3E}">
        <p14:creationId xmlns:p14="http://schemas.microsoft.com/office/powerpoint/2010/main" val="84778641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F8DD35-1C39-4CBA-AFD2-78DE49E1D00F}"/>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60:</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chất điểm dao động điều hòa với chu kì 0,5π(s) và biên độ 2 cm. Vận tốc của chất điểm tại vị trí cân bằng có độ lớn 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9BB8E596-7951-4678-9CF9-B69574DCE76E}"/>
              </a:ext>
            </a:extLst>
          </p:cNvPr>
          <p:cNvSpPr/>
          <p:nvPr/>
        </p:nvSpPr>
        <p:spPr>
          <a:xfrm>
            <a:off x="762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3 cm/s.</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58E37A9-35D2-45DB-8F3F-3C34AF4777DC}"/>
              </a:ext>
            </a:extLst>
          </p:cNvPr>
          <p:cNvSpPr/>
          <p:nvPr/>
        </p:nvSpPr>
        <p:spPr>
          <a:xfrm>
            <a:off x="6350000" y="1524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4 cm/s.</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C2AA627-A88C-456C-8B36-234E523C26C0}"/>
              </a:ext>
            </a:extLst>
          </p:cNvPr>
          <p:cNvSpPr/>
          <p:nvPr/>
        </p:nvSpPr>
        <p:spPr>
          <a:xfrm>
            <a:off x="762000" y="228600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8 cm/s.</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7A2BF92-5BAB-453C-A985-E7041370F3A6}"/>
              </a:ext>
            </a:extLst>
          </p:cNvPr>
          <p:cNvSpPr/>
          <p:nvPr/>
        </p:nvSpPr>
        <p:spPr>
          <a:xfrm>
            <a:off x="6350000" y="2286000"/>
            <a:ext cx="22653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0,5 cm/</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932CBD9-68C8-4A3C-8FF3-73684844445C}"/>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9689A2A2-907E-4F8C-B9E4-6A435F112164}"/>
              </a:ext>
            </a:extLst>
          </p:cNvPr>
          <p:cNvSpPr>
            <a:spLocks noGrp="1"/>
          </p:cNvSpPr>
          <p:nvPr>
            <p:ph type="dt" sz="half" idx="10"/>
          </p:nvPr>
        </p:nvSpPr>
        <p:spPr/>
        <p:txBody>
          <a:bodyPr/>
          <a:lstStyle/>
          <a:p>
            <a:fld id="{A5203825-9A44-4D26-B2BE-0E6E272DCB52}" type="datetime1">
              <a:rPr lang="vi-VN" smtClean="0"/>
              <a:t>02/11/2021</a:t>
            </a:fld>
            <a:endParaRPr lang="vi-VN"/>
          </a:p>
        </p:txBody>
      </p:sp>
      <p:sp>
        <p:nvSpPr>
          <p:cNvPr id="9" name="Footer Placeholder 8">
            <a:extLst>
              <a:ext uri="{FF2B5EF4-FFF2-40B4-BE49-F238E27FC236}">
                <a16:creationId xmlns:a16="http://schemas.microsoft.com/office/drawing/2014/main" id="{5A61BCF5-ADB2-4129-9882-84E667E21880}"/>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2B5B148-3346-4CBA-81BD-3E44EAE6763E}"/>
              </a:ext>
            </a:extLst>
          </p:cNvPr>
          <p:cNvSpPr>
            <a:spLocks noGrp="1"/>
          </p:cNvSpPr>
          <p:nvPr>
            <p:ph type="sldNum" sz="quarter" idx="12"/>
          </p:nvPr>
        </p:nvSpPr>
        <p:spPr/>
        <p:txBody>
          <a:bodyPr/>
          <a:lstStyle/>
          <a:p>
            <a:fld id="{3E853FF8-857B-4997-9487-7696121B26C4}" type="slidenum">
              <a:rPr lang="vi-VN" smtClean="0"/>
              <a:t>60</a:t>
            </a:fld>
            <a:endParaRPr lang="vi-VN"/>
          </a:p>
        </p:txBody>
      </p:sp>
    </p:spTree>
    <p:extLst>
      <p:ext uri="{BB962C8B-B14F-4D97-AF65-F5344CB8AC3E}">
        <p14:creationId xmlns:p14="http://schemas.microsoft.com/office/powerpoint/2010/main" val="18959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D21F8C-D36B-457C-B1FA-80B0C5008DDB}"/>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61:</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Chọn phát biểu đúng. Một vật dao động điều hòa với tần số góc ω. Thế năng của vật ấy</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49DCBEB0-BAAD-4E57-9F29-E8314C5D22B4}"/>
              </a:ext>
            </a:extLst>
          </p:cNvPr>
          <p:cNvSpPr/>
          <p:nvPr/>
        </p:nvSpPr>
        <p:spPr>
          <a:xfrm>
            <a:off x="273665" y="2055014"/>
            <a:ext cx="801373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là một hàm dạng sin theo thời gian với tần số góc ω.</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5D2DE65-E552-4887-BA9F-8E314752A8F2}"/>
              </a:ext>
            </a:extLst>
          </p:cNvPr>
          <p:cNvSpPr/>
          <p:nvPr/>
        </p:nvSpPr>
        <p:spPr>
          <a:xfrm>
            <a:off x="273665" y="3224565"/>
            <a:ext cx="740459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là một hàm dạng sin theo thời gian với tần số 2f.</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3A6F444-9A8B-4C51-91CD-2A7DCC0A902C}"/>
              </a:ext>
            </a:extLst>
          </p:cNvPr>
          <p:cNvSpPr/>
          <p:nvPr/>
        </p:nvSpPr>
        <p:spPr>
          <a:xfrm>
            <a:off x="273665" y="4218210"/>
            <a:ext cx="505138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biến đổi tuần hoàn với chu kỳ 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407A1C-A869-42A7-A612-919D3CD143FB}"/>
                  </a:ext>
                </a:extLst>
              </p:cNvPr>
              <p:cNvSpPr/>
              <p:nvPr/>
            </p:nvSpPr>
            <p:spPr>
              <a:xfrm>
                <a:off x="273665" y="5334000"/>
                <a:ext cx="5588389"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biến đổi tuần hoàn với chu kỳ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𝝎</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1E407A1C-A869-42A7-A612-919D3CD143FB}"/>
                  </a:ext>
                </a:extLst>
              </p:cNvPr>
              <p:cNvSpPr>
                <a:spLocks noRot="1" noChangeAspect="1" noMove="1" noResize="1" noEditPoints="1" noAdjustHandles="1" noChangeArrowheads="1" noChangeShapeType="1" noTextEdit="1"/>
              </p:cNvSpPr>
              <p:nvPr/>
            </p:nvSpPr>
            <p:spPr>
              <a:xfrm>
                <a:off x="273665" y="5334000"/>
                <a:ext cx="5588389" cy="714683"/>
              </a:xfrm>
              <a:prstGeom prst="rect">
                <a:avLst/>
              </a:prstGeom>
              <a:blipFill>
                <a:blip r:embed="rId2"/>
                <a:stretch>
                  <a:fillRect l="-2290" r="-1200"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D07AF8A-25C3-4104-9522-45143EF0534B}"/>
              </a:ext>
            </a:extLst>
          </p:cNvPr>
          <p:cNvSpPr/>
          <p:nvPr/>
        </p:nvSpPr>
        <p:spPr>
          <a:xfrm>
            <a:off x="210165" y="316106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A621936F-C0C5-4C4E-A7BF-77CBF3AA292A}"/>
              </a:ext>
            </a:extLst>
          </p:cNvPr>
          <p:cNvSpPr>
            <a:spLocks noGrp="1"/>
          </p:cNvSpPr>
          <p:nvPr>
            <p:ph type="dt" sz="half" idx="10"/>
          </p:nvPr>
        </p:nvSpPr>
        <p:spPr/>
        <p:txBody>
          <a:bodyPr/>
          <a:lstStyle/>
          <a:p>
            <a:fld id="{C2B86C02-9FBD-489B-BA6D-B56C305D09D8}" type="datetime1">
              <a:rPr lang="vi-VN" smtClean="0"/>
              <a:t>02/11/2021</a:t>
            </a:fld>
            <a:endParaRPr lang="vi-VN"/>
          </a:p>
        </p:txBody>
      </p:sp>
      <p:sp>
        <p:nvSpPr>
          <p:cNvPr id="9" name="Footer Placeholder 8">
            <a:extLst>
              <a:ext uri="{FF2B5EF4-FFF2-40B4-BE49-F238E27FC236}">
                <a16:creationId xmlns:a16="http://schemas.microsoft.com/office/drawing/2014/main" id="{EA8B316D-51A7-45FD-91BA-1B03C58E8FE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3970154-307D-4407-8F46-D42D3F5E5E33}"/>
              </a:ext>
            </a:extLst>
          </p:cNvPr>
          <p:cNvSpPr>
            <a:spLocks noGrp="1"/>
          </p:cNvSpPr>
          <p:nvPr>
            <p:ph type="sldNum" sz="quarter" idx="12"/>
          </p:nvPr>
        </p:nvSpPr>
        <p:spPr/>
        <p:txBody>
          <a:bodyPr/>
          <a:lstStyle/>
          <a:p>
            <a:fld id="{3E853FF8-857B-4997-9487-7696121B26C4}" type="slidenum">
              <a:rPr lang="vi-VN" smtClean="0"/>
              <a:t>61</a:t>
            </a:fld>
            <a:endParaRPr lang="vi-VN"/>
          </a:p>
        </p:txBody>
      </p:sp>
    </p:spTree>
    <p:extLst>
      <p:ext uri="{BB962C8B-B14F-4D97-AF65-F5344CB8AC3E}">
        <p14:creationId xmlns:p14="http://schemas.microsoft.com/office/powerpoint/2010/main" val="575279059"/>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79B310-8BB2-4228-ABD4-4FB91DEC7137}"/>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dao động điều hòa có năng lượng toàn phần là W. Kết luận nào sau đây sai?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A75A0A5C-30D8-48A2-822D-796EA7C55469}"/>
              </a:ext>
            </a:extLst>
          </p:cNvPr>
          <p:cNvSpPr/>
          <p:nvPr/>
        </p:nvSpPr>
        <p:spPr>
          <a:xfrm>
            <a:off x="308973" y="1983975"/>
            <a:ext cx="595387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Tại vị trí cân bằng động năng bằng W.</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E13733B-5CF4-4B88-9048-CA75E2D78296}"/>
              </a:ext>
            </a:extLst>
          </p:cNvPr>
          <p:cNvSpPr/>
          <p:nvPr/>
        </p:nvSpPr>
        <p:spPr>
          <a:xfrm>
            <a:off x="475419" y="3234813"/>
            <a:ext cx="500649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Tại vị trí biên thế năng bằng W.</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6A3095D-C729-49AC-B73F-46B4EE63A07D}"/>
              </a:ext>
            </a:extLst>
          </p:cNvPr>
          <p:cNvSpPr/>
          <p:nvPr/>
        </p:nvSpPr>
        <p:spPr>
          <a:xfrm>
            <a:off x="397139" y="4151842"/>
            <a:ext cx="586570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Tại vị trí bất kì, động năng lớn hơn W.</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B8CED59-5D58-4E1B-8BD4-BB315F101937}"/>
              </a:ext>
            </a:extLst>
          </p:cNvPr>
          <p:cNvSpPr/>
          <p:nvPr/>
        </p:nvSpPr>
        <p:spPr>
          <a:xfrm>
            <a:off x="397139" y="5334000"/>
            <a:ext cx="83487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Tại vị trí bất kì, tổng động năng và thế năng bằng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0C26E14-F863-463C-833E-2009F06F2AA8}"/>
              </a:ext>
            </a:extLst>
          </p:cNvPr>
          <p:cNvSpPr/>
          <p:nvPr/>
        </p:nvSpPr>
        <p:spPr>
          <a:xfrm>
            <a:off x="333639" y="40883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084EE6C-5A56-4297-BD55-9E17F7C8FEF1}"/>
              </a:ext>
            </a:extLst>
          </p:cNvPr>
          <p:cNvSpPr>
            <a:spLocks noGrp="1"/>
          </p:cNvSpPr>
          <p:nvPr>
            <p:ph type="dt" sz="half" idx="10"/>
          </p:nvPr>
        </p:nvSpPr>
        <p:spPr/>
        <p:txBody>
          <a:bodyPr/>
          <a:lstStyle/>
          <a:p>
            <a:fld id="{48F0F7F7-8DC5-4E82-B47E-0DA276160361}" type="datetime1">
              <a:rPr lang="vi-VN" smtClean="0"/>
              <a:t>02/11/2021</a:t>
            </a:fld>
            <a:endParaRPr lang="vi-VN"/>
          </a:p>
        </p:txBody>
      </p:sp>
      <p:sp>
        <p:nvSpPr>
          <p:cNvPr id="9" name="Footer Placeholder 8">
            <a:extLst>
              <a:ext uri="{FF2B5EF4-FFF2-40B4-BE49-F238E27FC236}">
                <a16:creationId xmlns:a16="http://schemas.microsoft.com/office/drawing/2014/main" id="{49DA62C1-AAE9-4F5F-A666-29A28DE6D5A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FC9AFD9-D611-4BF4-9539-5E73345815FE}"/>
              </a:ext>
            </a:extLst>
          </p:cNvPr>
          <p:cNvSpPr>
            <a:spLocks noGrp="1"/>
          </p:cNvSpPr>
          <p:nvPr>
            <p:ph type="sldNum" sz="quarter" idx="12"/>
          </p:nvPr>
        </p:nvSpPr>
        <p:spPr/>
        <p:txBody>
          <a:bodyPr/>
          <a:lstStyle/>
          <a:p>
            <a:fld id="{3E853FF8-857B-4997-9487-7696121B26C4}" type="slidenum">
              <a:rPr lang="vi-VN" smtClean="0"/>
              <a:t>62</a:t>
            </a:fld>
            <a:endParaRPr lang="vi-VN"/>
          </a:p>
        </p:txBody>
      </p:sp>
    </p:spTree>
    <p:extLst>
      <p:ext uri="{BB962C8B-B14F-4D97-AF65-F5344CB8AC3E}">
        <p14:creationId xmlns:p14="http://schemas.microsoft.com/office/powerpoint/2010/main" val="3699789294"/>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3378E1-5D6D-4B3F-8832-205DB939883D}"/>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63:</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con lắc lò xo gồm lò xo có độ cứng k treo quả nặng có khối lượng m. Hệ dao động với chu kỳ T. Độ cứng của lò xo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3234337-1343-4DE4-A4D0-3E1AEEF0E8FB}"/>
                  </a:ext>
                </a:extLst>
              </p:cNvPr>
              <p:cNvSpPr/>
              <p:nvPr/>
            </p:nvSpPr>
            <p:spPr>
              <a:xfrm>
                <a:off x="762000" y="1524000"/>
                <a:ext cx="2390398" cy="7769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k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𝒎</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𝑻</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33234337-1343-4DE4-A4D0-3E1AEEF0E8FB}"/>
                  </a:ext>
                </a:extLst>
              </p:cNvPr>
              <p:cNvSpPr>
                <a:spLocks noRot="1" noChangeAspect="1" noMove="1" noResize="1" noEditPoints="1" noAdjustHandles="1" noChangeArrowheads="1" noChangeShapeType="1" noTextEdit="1"/>
              </p:cNvSpPr>
              <p:nvPr/>
            </p:nvSpPr>
            <p:spPr>
              <a:xfrm>
                <a:off x="762000" y="1524000"/>
                <a:ext cx="2390398" cy="776944"/>
              </a:xfrm>
              <a:prstGeom prst="rect">
                <a:avLst/>
              </a:prstGeom>
              <a:blipFill>
                <a:blip r:embed="rId2"/>
                <a:stretch>
                  <a:fillRect l="-5102" b="-78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1F324CE-D05C-436B-B6B1-B2498B24A993}"/>
                  </a:ext>
                </a:extLst>
              </p:cNvPr>
              <p:cNvSpPr/>
              <p:nvPr/>
            </p:nvSpPr>
            <p:spPr>
              <a:xfrm>
                <a:off x="6350000" y="1524000"/>
                <a:ext cx="2390398" cy="7769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k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𝒎</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𝑻</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1F324CE-D05C-436B-B6B1-B2498B24A993}"/>
                  </a:ext>
                </a:extLst>
              </p:cNvPr>
              <p:cNvSpPr>
                <a:spLocks noRot="1" noChangeAspect="1" noMove="1" noResize="1" noEditPoints="1" noAdjustHandles="1" noChangeArrowheads="1" noChangeShapeType="1" noTextEdit="1"/>
              </p:cNvSpPr>
              <p:nvPr/>
            </p:nvSpPr>
            <p:spPr>
              <a:xfrm>
                <a:off x="6350000" y="1524000"/>
                <a:ext cx="2390398" cy="776944"/>
              </a:xfrm>
              <a:prstGeom prst="rect">
                <a:avLst/>
              </a:prstGeom>
              <a:blipFill>
                <a:blip r:embed="rId3"/>
                <a:stretch>
                  <a:fillRect l="-5357" b="-78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54A099-37D8-419A-B932-4C1D1F52CAD8}"/>
                  </a:ext>
                </a:extLst>
              </p:cNvPr>
              <p:cNvSpPr/>
              <p:nvPr/>
            </p:nvSpPr>
            <p:spPr>
              <a:xfrm>
                <a:off x="762000" y="2286000"/>
                <a:ext cx="2390398" cy="7769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k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𝑻</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B54A099-37D8-419A-B932-4C1D1F52CAD8}"/>
                  </a:ext>
                </a:extLst>
              </p:cNvPr>
              <p:cNvSpPr>
                <a:spLocks noRot="1" noChangeAspect="1" noMove="1" noResize="1" noEditPoints="1" noAdjustHandles="1" noChangeArrowheads="1" noChangeShapeType="1" noTextEdit="1"/>
              </p:cNvSpPr>
              <p:nvPr/>
            </p:nvSpPr>
            <p:spPr>
              <a:xfrm>
                <a:off x="762000" y="2286000"/>
                <a:ext cx="2390398" cy="776944"/>
              </a:xfrm>
              <a:prstGeom prst="rect">
                <a:avLst/>
              </a:prstGeom>
              <a:blipFill>
                <a:blip r:embed="rId4"/>
                <a:stretch>
                  <a:fillRect l="-5102" b="-78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034B3B-561F-47E2-B649-485CC18BF815}"/>
                  </a:ext>
                </a:extLst>
              </p:cNvPr>
              <p:cNvSpPr/>
              <p:nvPr/>
            </p:nvSpPr>
            <p:spPr>
              <a:xfrm>
                <a:off x="6350000" y="2286000"/>
                <a:ext cx="2131930" cy="7769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k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𝑻</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sup>
                        </m:sSup>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DD034B3B-561F-47E2-B649-485CC18BF815}"/>
                  </a:ext>
                </a:extLst>
              </p:cNvPr>
              <p:cNvSpPr>
                <a:spLocks noRot="1" noChangeAspect="1" noMove="1" noResize="1" noEditPoints="1" noAdjustHandles="1" noChangeArrowheads="1" noChangeShapeType="1" noTextEdit="1"/>
              </p:cNvSpPr>
              <p:nvPr/>
            </p:nvSpPr>
            <p:spPr>
              <a:xfrm>
                <a:off x="6350000" y="2286000"/>
                <a:ext cx="2131930" cy="776944"/>
              </a:xfrm>
              <a:prstGeom prst="rect">
                <a:avLst/>
              </a:prstGeom>
              <a:blipFill>
                <a:blip r:embed="rId5"/>
                <a:stretch>
                  <a:fillRect l="-6017" b="-78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BFB59E1-9591-48BE-91E5-7D0A554C5658}"/>
              </a:ext>
            </a:extLst>
          </p:cNvPr>
          <p:cNvSpPr/>
          <p:nvPr/>
        </p:nvSpPr>
        <p:spPr>
          <a:xfrm>
            <a:off x="6286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65FCF726-D489-4F1E-9242-B4AB167B3CDD}"/>
              </a:ext>
            </a:extLst>
          </p:cNvPr>
          <p:cNvSpPr>
            <a:spLocks noGrp="1"/>
          </p:cNvSpPr>
          <p:nvPr>
            <p:ph type="dt" sz="half" idx="10"/>
          </p:nvPr>
        </p:nvSpPr>
        <p:spPr/>
        <p:txBody>
          <a:bodyPr/>
          <a:lstStyle/>
          <a:p>
            <a:fld id="{2AE0F9B2-BA30-4FD6-A0C2-12B9A81AE584}" type="datetime1">
              <a:rPr lang="vi-VN" smtClean="0"/>
              <a:t>02/11/2021</a:t>
            </a:fld>
            <a:endParaRPr lang="vi-VN"/>
          </a:p>
        </p:txBody>
      </p:sp>
      <p:sp>
        <p:nvSpPr>
          <p:cNvPr id="9" name="Footer Placeholder 8">
            <a:extLst>
              <a:ext uri="{FF2B5EF4-FFF2-40B4-BE49-F238E27FC236}">
                <a16:creationId xmlns:a16="http://schemas.microsoft.com/office/drawing/2014/main" id="{500347B1-CF46-4782-9904-2E4E7CC2B547}"/>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83C8EAE3-B121-490D-8E4C-8C83F84A18EC}"/>
              </a:ext>
            </a:extLst>
          </p:cNvPr>
          <p:cNvSpPr>
            <a:spLocks noGrp="1"/>
          </p:cNvSpPr>
          <p:nvPr>
            <p:ph type="sldNum" sz="quarter" idx="12"/>
          </p:nvPr>
        </p:nvSpPr>
        <p:spPr/>
        <p:txBody>
          <a:bodyPr/>
          <a:lstStyle/>
          <a:p>
            <a:fld id="{3E853FF8-857B-4997-9487-7696121B26C4}" type="slidenum">
              <a:rPr lang="vi-VN" smtClean="0"/>
              <a:t>63</a:t>
            </a:fld>
            <a:endParaRPr lang="vi-VN"/>
          </a:p>
        </p:txBody>
      </p:sp>
    </p:spTree>
    <p:extLst>
      <p:ext uri="{BB962C8B-B14F-4D97-AF65-F5344CB8AC3E}">
        <p14:creationId xmlns:p14="http://schemas.microsoft.com/office/powerpoint/2010/main" val="2249991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232845-543F-4F00-9802-D9A5945385DA}"/>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Phát biểu nào sau đây với con lắc đơn dao động điều hòa là không đúng?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3A29A96F-DAC5-4672-92D3-CAE5C686BDB1}"/>
              </a:ext>
            </a:extLst>
          </p:cNvPr>
          <p:cNvSpPr/>
          <p:nvPr/>
        </p:nvSpPr>
        <p:spPr>
          <a:xfrm>
            <a:off x="347407" y="2575990"/>
            <a:ext cx="781496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Động năng tỉ lệ với bình phương tốc độ góc của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CD68F66-DA85-4C9B-843B-26ADE8625411}"/>
              </a:ext>
            </a:extLst>
          </p:cNvPr>
          <p:cNvSpPr/>
          <p:nvPr/>
        </p:nvSpPr>
        <p:spPr>
          <a:xfrm>
            <a:off x="347407" y="3776318"/>
            <a:ext cx="751038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Thế năng tỉ lệ với bình phương tốc độ góc của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5D15288-4A22-490C-8C1B-2F533EB86611}"/>
              </a:ext>
            </a:extLst>
          </p:cNvPr>
          <p:cNvSpPr/>
          <p:nvPr/>
        </p:nvSpPr>
        <p:spPr>
          <a:xfrm>
            <a:off x="347407" y="4622704"/>
            <a:ext cx="73420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Thế năng tỉ lệ với bình phương li độ góc của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0D38C98-0F4B-4EAF-B7C8-433A31DB39E9}"/>
              </a:ext>
            </a:extLst>
          </p:cNvPr>
          <p:cNvSpPr/>
          <p:nvPr/>
        </p:nvSpPr>
        <p:spPr>
          <a:xfrm>
            <a:off x="347407" y="5530645"/>
            <a:ext cx="922720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Động năng tỉ lệ nghịch với bình phương tốc độ góc của vật.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8C0A307-3FBC-437C-9736-E96D6FF59DF4}"/>
              </a:ext>
            </a:extLst>
          </p:cNvPr>
          <p:cNvSpPr/>
          <p:nvPr/>
        </p:nvSpPr>
        <p:spPr>
          <a:xfrm>
            <a:off x="283907" y="371281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2C745E6F-4C87-419A-8EF3-3FDF7340A9C8}"/>
              </a:ext>
            </a:extLst>
          </p:cNvPr>
          <p:cNvSpPr>
            <a:spLocks noGrp="1"/>
          </p:cNvSpPr>
          <p:nvPr>
            <p:ph type="dt" sz="half" idx="10"/>
          </p:nvPr>
        </p:nvSpPr>
        <p:spPr/>
        <p:txBody>
          <a:bodyPr/>
          <a:lstStyle/>
          <a:p>
            <a:fld id="{5632F1C2-68F3-4561-80B3-B268AC25B948}" type="datetime1">
              <a:rPr lang="vi-VN" smtClean="0"/>
              <a:t>02/11/2021</a:t>
            </a:fld>
            <a:endParaRPr lang="vi-VN"/>
          </a:p>
        </p:txBody>
      </p:sp>
      <p:sp>
        <p:nvSpPr>
          <p:cNvPr id="9" name="Footer Placeholder 8">
            <a:extLst>
              <a:ext uri="{FF2B5EF4-FFF2-40B4-BE49-F238E27FC236}">
                <a16:creationId xmlns:a16="http://schemas.microsoft.com/office/drawing/2014/main" id="{ADFE6F75-6879-4DCD-A374-447F2580379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DF693D2-062F-4076-8405-3BF1A74F21CA}"/>
              </a:ext>
            </a:extLst>
          </p:cNvPr>
          <p:cNvSpPr>
            <a:spLocks noGrp="1"/>
          </p:cNvSpPr>
          <p:nvPr>
            <p:ph type="sldNum" sz="quarter" idx="12"/>
          </p:nvPr>
        </p:nvSpPr>
        <p:spPr/>
        <p:txBody>
          <a:bodyPr/>
          <a:lstStyle/>
          <a:p>
            <a:fld id="{3E853FF8-857B-4997-9487-7696121B26C4}" type="slidenum">
              <a:rPr lang="vi-VN" smtClean="0"/>
              <a:t>64</a:t>
            </a:fld>
            <a:endParaRPr lang="vi-VN"/>
          </a:p>
        </p:txBody>
      </p:sp>
    </p:spTree>
    <p:extLst>
      <p:ext uri="{BB962C8B-B14F-4D97-AF65-F5344CB8AC3E}">
        <p14:creationId xmlns:p14="http://schemas.microsoft.com/office/powerpoint/2010/main" val="15535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B5551-35C4-4FEF-A172-2354B1F5DC79}"/>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65:</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Phát biểu nào sau đây là sai?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54CEF0CA-6236-439E-AB89-CE2B0424F8BA}"/>
              </a:ext>
            </a:extLst>
          </p:cNvPr>
          <p:cNvSpPr/>
          <p:nvPr/>
        </p:nvSpPr>
        <p:spPr>
          <a:xfrm>
            <a:off x="218487" y="2074513"/>
            <a:ext cx="1153873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Cơ năng của vật không đổi theo thời gian và tỉ lệ với bình phương biên độ góc.</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AAD6AC6-CC6E-413D-8346-4A0213241DB1}"/>
              </a:ext>
            </a:extLst>
          </p:cNvPr>
          <p:cNvSpPr/>
          <p:nvPr/>
        </p:nvSpPr>
        <p:spPr>
          <a:xfrm>
            <a:off x="218487" y="3237135"/>
            <a:ext cx="1181445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Chu kỳ dao động nhỏ của con lắc đơn tỉ lệ với căn bậc hai của chiều dài của nó.</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53F40C7-8099-45BC-8C27-4289C87EF492}"/>
              </a:ext>
            </a:extLst>
          </p:cNvPr>
          <p:cNvSpPr/>
          <p:nvPr/>
        </p:nvSpPr>
        <p:spPr>
          <a:xfrm>
            <a:off x="159060" y="4140560"/>
            <a:ext cx="9233618" cy="181588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Chu kỳ dao động của một con lắc đơn tỉ lệ nghịch với căn bậc</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hai của gia tốc trọng trường nơi con lắc dao dộng.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E22A9B1-C1E4-4AC3-97F1-E785BB8DADD6}"/>
              </a:ext>
            </a:extLst>
          </p:cNvPr>
          <p:cNvSpPr/>
          <p:nvPr/>
        </p:nvSpPr>
        <p:spPr>
          <a:xfrm>
            <a:off x="127000" y="5751871"/>
            <a:ext cx="94452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Chu kỳ dao động của một con lắc đơn phụ thuộc vào biên độ</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9F5D628-03B7-4CC1-9672-39341FB3036E}"/>
              </a:ext>
            </a:extLst>
          </p:cNvPr>
          <p:cNvSpPr/>
          <p:nvPr/>
        </p:nvSpPr>
        <p:spPr>
          <a:xfrm>
            <a:off x="63500" y="568837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4FAF92B-F966-4E18-B723-304383A28C23}"/>
              </a:ext>
            </a:extLst>
          </p:cNvPr>
          <p:cNvSpPr>
            <a:spLocks noGrp="1"/>
          </p:cNvSpPr>
          <p:nvPr>
            <p:ph type="dt" sz="half" idx="10"/>
          </p:nvPr>
        </p:nvSpPr>
        <p:spPr/>
        <p:txBody>
          <a:bodyPr/>
          <a:lstStyle/>
          <a:p>
            <a:fld id="{3100DD9C-54DA-4FB8-894B-3E37BA68FF69}" type="datetime1">
              <a:rPr lang="vi-VN" smtClean="0"/>
              <a:t>02/11/2021</a:t>
            </a:fld>
            <a:endParaRPr lang="vi-VN"/>
          </a:p>
        </p:txBody>
      </p:sp>
      <p:sp>
        <p:nvSpPr>
          <p:cNvPr id="9" name="Footer Placeholder 8">
            <a:extLst>
              <a:ext uri="{FF2B5EF4-FFF2-40B4-BE49-F238E27FC236}">
                <a16:creationId xmlns:a16="http://schemas.microsoft.com/office/drawing/2014/main" id="{7C6B5A10-8850-435D-B813-ABBDC567E08F}"/>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C672B91E-7122-4705-9EC5-6D4A72FC22D5}"/>
              </a:ext>
            </a:extLst>
          </p:cNvPr>
          <p:cNvSpPr>
            <a:spLocks noGrp="1"/>
          </p:cNvSpPr>
          <p:nvPr>
            <p:ph type="sldNum" sz="quarter" idx="12"/>
          </p:nvPr>
        </p:nvSpPr>
        <p:spPr/>
        <p:txBody>
          <a:bodyPr/>
          <a:lstStyle/>
          <a:p>
            <a:fld id="{3E853FF8-857B-4997-9487-7696121B26C4}" type="slidenum">
              <a:rPr lang="vi-VN" smtClean="0"/>
              <a:t>65</a:t>
            </a:fld>
            <a:endParaRPr lang="vi-VN"/>
          </a:p>
        </p:txBody>
      </p:sp>
    </p:spTree>
    <p:extLst>
      <p:ext uri="{BB962C8B-B14F-4D97-AF65-F5344CB8AC3E}">
        <p14:creationId xmlns:p14="http://schemas.microsoft.com/office/powerpoint/2010/main" val="1158953871"/>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anim calcmode="lin" valueType="num">
                                      <p:cBhvr>
                                        <p:cTn id="47" dur="500" fill="hold"/>
                                        <p:tgtEl>
                                          <p:spTgt spid="7">
                                            <p:bg/>
                                          </p:spTgt>
                                        </p:tgtEl>
                                        <p:attrNameLst>
                                          <p:attrName>ppt_w</p:attrName>
                                        </p:attrNameLst>
                                      </p:cBhvr>
                                      <p:tavLst>
                                        <p:tav tm="0">
                                          <p:val>
                                            <p:fltVal val="0"/>
                                          </p:val>
                                        </p:tav>
                                        <p:tav tm="100000">
                                          <p:val>
                                            <p:strVal val="#ppt_w"/>
                                          </p:val>
                                        </p:tav>
                                      </p:tavLst>
                                    </p:anim>
                                    <p:anim calcmode="lin" valueType="num">
                                      <p:cBhvr>
                                        <p:cTn id="4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nodePh="1">
                                  <p:stCondLst>
                                    <p:cond delay="0"/>
                                  </p:stCondLst>
                                  <p:endCondLst>
                                    <p:cond evt="begin" delay="0">
                                      <p:tn val="51"/>
                                    </p:cond>
                                  </p:endCondLst>
                                  <p:childTnLst>
                                    <p:set>
                                      <p:cBhvr>
                                        <p:cTn id="52" dur="1" fill="hold">
                                          <p:stCondLst>
                                            <p:cond delay="0"/>
                                          </p:stCondLst>
                                        </p:cTn>
                                        <p:tgtEl>
                                          <p:spTgt spid="7">
                                            <p:txEl>
                                              <p:pRg st="0" end="0"/>
                                            </p:txEl>
                                          </p:spTgt>
                                        </p:tgtEl>
                                        <p:attrNameLst>
                                          <p:attrName>style.visibility</p:attrName>
                                        </p:attrNameLst>
                                      </p:cBhvr>
                                      <p:to>
                                        <p:strVal val="visible"/>
                                      </p:to>
                                    </p:set>
                                    <p:anim calcmode="lin" valueType="num">
                                      <p:cBhvr>
                                        <p:cTn id="5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0A5F7-061D-41B2-A999-3443506782F5}"/>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66:</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Vận tốc của chất điểm dao động điều hoà có độ lớn cực đại khi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CFD7C313-0DFF-44ED-8EB4-74B030044B0E}"/>
              </a:ext>
            </a:extLst>
          </p:cNvPr>
          <p:cNvSpPr/>
          <p:nvPr/>
        </p:nvSpPr>
        <p:spPr>
          <a:xfrm>
            <a:off x="822833" y="895569"/>
            <a:ext cx="852989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li độ có độ lớn cực đại.		C. li độ bằng không.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D0AF774-A8C3-47F4-BB7E-6525FA32E8B1}"/>
              </a:ext>
            </a:extLst>
          </p:cNvPr>
          <p:cNvSpPr/>
          <p:nvPr/>
        </p:nvSpPr>
        <p:spPr>
          <a:xfrm>
            <a:off x="822833" y="1652642"/>
            <a:ext cx="7394653" cy="126098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gia tốc có độ lớn cực đại.	D. pha cực đại.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Date Placeholder 4">
            <a:extLst>
              <a:ext uri="{FF2B5EF4-FFF2-40B4-BE49-F238E27FC236}">
                <a16:creationId xmlns:a16="http://schemas.microsoft.com/office/drawing/2014/main" id="{D69F77B6-AA2F-4AAE-8B5F-97626BA9F40D}"/>
              </a:ext>
            </a:extLst>
          </p:cNvPr>
          <p:cNvSpPr>
            <a:spLocks noGrp="1"/>
          </p:cNvSpPr>
          <p:nvPr>
            <p:ph type="dt" sz="half" idx="10"/>
          </p:nvPr>
        </p:nvSpPr>
        <p:spPr/>
        <p:txBody>
          <a:bodyPr/>
          <a:lstStyle/>
          <a:p>
            <a:fld id="{BA028052-FC40-47E9-B28C-802279D8E4E3}" type="datetime1">
              <a:rPr lang="vi-VN" smtClean="0"/>
              <a:t>02/11/2021</a:t>
            </a:fld>
            <a:endParaRPr lang="vi-VN"/>
          </a:p>
        </p:txBody>
      </p:sp>
      <p:sp>
        <p:nvSpPr>
          <p:cNvPr id="6" name="Footer Placeholder 5">
            <a:extLst>
              <a:ext uri="{FF2B5EF4-FFF2-40B4-BE49-F238E27FC236}">
                <a16:creationId xmlns:a16="http://schemas.microsoft.com/office/drawing/2014/main" id="{CD58EF6B-A3AC-49F0-AC54-3C8C0A5DB634}"/>
              </a:ext>
            </a:extLst>
          </p:cNvPr>
          <p:cNvSpPr>
            <a:spLocks noGrp="1"/>
          </p:cNvSpPr>
          <p:nvPr>
            <p:ph type="ftr" sz="quarter" idx="11"/>
          </p:nvPr>
        </p:nvSpPr>
        <p:spPr/>
        <p:txBody>
          <a:bodyPr/>
          <a:lstStyle/>
          <a:p>
            <a:r>
              <a:rPr lang="vi-VN"/>
              <a:t>GV: Nguyễn Huy Hùng-sđt: 0977061160</a:t>
            </a:r>
          </a:p>
        </p:txBody>
      </p:sp>
      <p:sp>
        <p:nvSpPr>
          <p:cNvPr id="7" name="Slide Number Placeholder 6">
            <a:extLst>
              <a:ext uri="{FF2B5EF4-FFF2-40B4-BE49-F238E27FC236}">
                <a16:creationId xmlns:a16="http://schemas.microsoft.com/office/drawing/2014/main" id="{BE672464-5859-4217-8B9D-495F5B220517}"/>
              </a:ext>
            </a:extLst>
          </p:cNvPr>
          <p:cNvSpPr>
            <a:spLocks noGrp="1"/>
          </p:cNvSpPr>
          <p:nvPr>
            <p:ph type="sldNum" sz="quarter" idx="12"/>
          </p:nvPr>
        </p:nvSpPr>
        <p:spPr/>
        <p:txBody>
          <a:bodyPr/>
          <a:lstStyle/>
          <a:p>
            <a:fld id="{3E853FF8-857B-4997-9487-7696121B26C4}" type="slidenum">
              <a:rPr lang="vi-VN" smtClean="0"/>
              <a:t>66</a:t>
            </a:fld>
            <a:endParaRPr lang="vi-VN"/>
          </a:p>
        </p:txBody>
      </p:sp>
    </p:spTree>
    <p:extLst>
      <p:ext uri="{BB962C8B-B14F-4D97-AF65-F5344CB8AC3E}">
        <p14:creationId xmlns:p14="http://schemas.microsoft.com/office/powerpoint/2010/main" val="567711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0AF774-A8C3-47F4-BB7E-6525FA32E8B1}"/>
              </a:ext>
            </a:extLst>
          </p:cNvPr>
          <p:cNvSpPr/>
          <p:nvPr/>
        </p:nvSpPr>
        <p:spPr>
          <a:xfrm>
            <a:off x="264381" y="263428"/>
            <a:ext cx="11117146" cy="1682640"/>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67:</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Con lắc đơn dao động điều hòa, khi tăng chiều dài của con lắc lên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4 </a:t>
            </a:r>
            <a:endPar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lần thì tần số dao động của con lắc</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5" name="Rectangle 4">
            <a:extLst>
              <a:ext uri="{FF2B5EF4-FFF2-40B4-BE49-F238E27FC236}">
                <a16:creationId xmlns:a16="http://schemas.microsoft.com/office/drawing/2014/main" id="{4C73CF31-E1D4-4F02-A606-78144F829955}"/>
              </a:ext>
            </a:extLst>
          </p:cNvPr>
          <p:cNvSpPr/>
          <p:nvPr/>
        </p:nvSpPr>
        <p:spPr>
          <a:xfrm>
            <a:off x="680805" y="2778181"/>
            <a:ext cx="6150082" cy="65081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tăng lên 4 lần.	</a:t>
            </a: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giảm đi 4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613AA52-5783-488B-96AF-4D7BE142E02D}"/>
              </a:ext>
            </a:extLst>
          </p:cNvPr>
          <p:cNvSpPr/>
          <p:nvPr/>
        </p:nvSpPr>
        <p:spPr>
          <a:xfrm>
            <a:off x="-94407" y="1854633"/>
            <a:ext cx="70070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 tăng lên 2 lần.	B. giảm đi 2 lần.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79F06E34-1FAC-4F2E-81EE-1738D59FDB59}"/>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BB472B8E-D144-4861-B3AA-54F40B245FF9}"/>
              </a:ext>
            </a:extLst>
          </p:cNvPr>
          <p:cNvSpPr>
            <a:spLocks noGrp="1"/>
          </p:cNvSpPr>
          <p:nvPr>
            <p:ph type="dt" sz="half" idx="10"/>
          </p:nvPr>
        </p:nvSpPr>
        <p:spPr/>
        <p:txBody>
          <a:bodyPr/>
          <a:lstStyle/>
          <a:p>
            <a:fld id="{C66B8339-8A9C-4E3D-8FEB-501510593B58}" type="datetime1">
              <a:rPr lang="vi-VN" smtClean="0"/>
              <a:t>02/11/2021</a:t>
            </a:fld>
            <a:endParaRPr lang="vi-VN"/>
          </a:p>
        </p:txBody>
      </p:sp>
      <p:sp>
        <p:nvSpPr>
          <p:cNvPr id="3" name="Footer Placeholder 2">
            <a:extLst>
              <a:ext uri="{FF2B5EF4-FFF2-40B4-BE49-F238E27FC236}">
                <a16:creationId xmlns:a16="http://schemas.microsoft.com/office/drawing/2014/main" id="{06F3C164-3483-4F40-9D14-5E7859069797}"/>
              </a:ext>
            </a:extLst>
          </p:cNvPr>
          <p:cNvSpPr>
            <a:spLocks noGrp="1"/>
          </p:cNvSpPr>
          <p:nvPr>
            <p:ph type="ftr" sz="quarter" idx="11"/>
          </p:nvPr>
        </p:nvSpPr>
        <p:spPr/>
        <p:txBody>
          <a:bodyPr/>
          <a:lstStyle/>
          <a:p>
            <a:r>
              <a:rPr lang="vi-VN"/>
              <a:t>GV: Nguyễn Huy Hùng-sđt: 0977061160</a:t>
            </a:r>
          </a:p>
        </p:txBody>
      </p:sp>
      <p:sp>
        <p:nvSpPr>
          <p:cNvPr id="8" name="Slide Number Placeholder 7">
            <a:extLst>
              <a:ext uri="{FF2B5EF4-FFF2-40B4-BE49-F238E27FC236}">
                <a16:creationId xmlns:a16="http://schemas.microsoft.com/office/drawing/2014/main" id="{73217D7C-056F-4AD4-B0F7-B0ECEBC06457}"/>
              </a:ext>
            </a:extLst>
          </p:cNvPr>
          <p:cNvSpPr>
            <a:spLocks noGrp="1"/>
          </p:cNvSpPr>
          <p:nvPr>
            <p:ph type="sldNum" sz="quarter" idx="12"/>
          </p:nvPr>
        </p:nvSpPr>
        <p:spPr/>
        <p:txBody>
          <a:bodyPr/>
          <a:lstStyle/>
          <a:p>
            <a:fld id="{3E853FF8-857B-4997-9487-7696121B26C4}" type="slidenum">
              <a:rPr lang="vi-VN" smtClean="0"/>
              <a:t>67</a:t>
            </a:fld>
            <a:endParaRPr lang="vi-VN"/>
          </a:p>
        </p:txBody>
      </p:sp>
    </p:spTree>
    <p:extLst>
      <p:ext uri="{BB962C8B-B14F-4D97-AF65-F5344CB8AC3E}">
        <p14:creationId xmlns:p14="http://schemas.microsoft.com/office/powerpoint/2010/main" val="207032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73CF31-E1D4-4F02-A606-78144F829955}"/>
              </a:ext>
            </a:extLst>
          </p:cNvPr>
          <p:cNvSpPr/>
          <p:nvPr/>
        </p:nvSpPr>
        <p:spPr>
          <a:xfrm>
            <a:off x="188046" y="471267"/>
            <a:ext cx="10320774" cy="3818609"/>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68:</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Nhận xét nào sau đây là không đúng?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 Dao động tắt dần càng nhanh nếu lực cản của môi trường càng lớn.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B. Dao động duy trì có chu kỳ bằng chu kỳ dao động riêng của con lắc.</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 Dao động cưỡng bức có tần số bằng tần số của lực cưỡng bức.</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6" name="Rectangle 5">
            <a:extLst>
              <a:ext uri="{FF2B5EF4-FFF2-40B4-BE49-F238E27FC236}">
                <a16:creationId xmlns:a16="http://schemas.microsoft.com/office/drawing/2014/main" id="{D9960E0C-BEE1-4B71-94CC-9A2C22EB6B27}"/>
              </a:ext>
            </a:extLst>
          </p:cNvPr>
          <p:cNvSpPr/>
          <p:nvPr/>
        </p:nvSpPr>
        <p:spPr>
          <a:xfrm>
            <a:off x="304991" y="5623560"/>
            <a:ext cx="115820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Biên độ của dao động cưỡng bức không phụ thuộc vào tần số lực cưỡng bức.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2" name="Date Placeholder 1">
            <a:extLst>
              <a:ext uri="{FF2B5EF4-FFF2-40B4-BE49-F238E27FC236}">
                <a16:creationId xmlns:a16="http://schemas.microsoft.com/office/drawing/2014/main" id="{929686B3-6012-44A5-8FFD-A070ADB5DAB7}"/>
              </a:ext>
            </a:extLst>
          </p:cNvPr>
          <p:cNvSpPr>
            <a:spLocks noGrp="1"/>
          </p:cNvSpPr>
          <p:nvPr>
            <p:ph type="dt" sz="half" idx="10"/>
          </p:nvPr>
        </p:nvSpPr>
        <p:spPr/>
        <p:txBody>
          <a:bodyPr/>
          <a:lstStyle/>
          <a:p>
            <a:fld id="{1AFFDB9D-CE42-4FB0-B905-FD94E3781A42}" type="datetime1">
              <a:rPr lang="vi-VN" smtClean="0"/>
              <a:t>02/11/2021</a:t>
            </a:fld>
            <a:endParaRPr lang="vi-VN"/>
          </a:p>
        </p:txBody>
      </p:sp>
      <p:sp>
        <p:nvSpPr>
          <p:cNvPr id="3" name="Footer Placeholder 2">
            <a:extLst>
              <a:ext uri="{FF2B5EF4-FFF2-40B4-BE49-F238E27FC236}">
                <a16:creationId xmlns:a16="http://schemas.microsoft.com/office/drawing/2014/main" id="{7494FB18-8AFC-4F63-A6E2-033BEE73A23F}"/>
              </a:ext>
            </a:extLst>
          </p:cNvPr>
          <p:cNvSpPr>
            <a:spLocks noGrp="1"/>
          </p:cNvSpPr>
          <p:nvPr>
            <p:ph type="ftr" sz="quarter" idx="11"/>
          </p:nvPr>
        </p:nvSpPr>
        <p:spPr/>
        <p:txBody>
          <a:bodyPr/>
          <a:lstStyle/>
          <a:p>
            <a:r>
              <a:rPr lang="vi-VN"/>
              <a:t>GV: Nguyễn Huy Hùng-sđt: 0977061160</a:t>
            </a:r>
          </a:p>
        </p:txBody>
      </p:sp>
      <p:sp>
        <p:nvSpPr>
          <p:cNvPr id="4" name="Slide Number Placeholder 3">
            <a:extLst>
              <a:ext uri="{FF2B5EF4-FFF2-40B4-BE49-F238E27FC236}">
                <a16:creationId xmlns:a16="http://schemas.microsoft.com/office/drawing/2014/main" id="{383D534B-ADF5-43EE-96FC-09EC56F49C0C}"/>
              </a:ext>
            </a:extLst>
          </p:cNvPr>
          <p:cNvSpPr>
            <a:spLocks noGrp="1"/>
          </p:cNvSpPr>
          <p:nvPr>
            <p:ph type="sldNum" sz="quarter" idx="12"/>
          </p:nvPr>
        </p:nvSpPr>
        <p:spPr/>
        <p:txBody>
          <a:bodyPr/>
          <a:lstStyle/>
          <a:p>
            <a:fld id="{3E853FF8-857B-4997-9487-7696121B26C4}" type="slidenum">
              <a:rPr lang="vi-VN" smtClean="0"/>
              <a:t>68</a:t>
            </a:fld>
            <a:endParaRPr lang="vi-VN"/>
          </a:p>
        </p:txBody>
      </p:sp>
    </p:spTree>
    <p:extLst>
      <p:ext uri="{BB962C8B-B14F-4D97-AF65-F5344CB8AC3E}">
        <p14:creationId xmlns:p14="http://schemas.microsoft.com/office/powerpoint/2010/main" val="254879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94BBE0-90CE-4D4E-AD93-AB644B204C42}"/>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69:</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Chọn câu đúng. Người đánh đu thuộc loại dao động nào sau đây?</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721717EC-BB46-4459-A7CE-90F90FDBF124}"/>
              </a:ext>
            </a:extLst>
          </p:cNvPr>
          <p:cNvSpPr/>
          <p:nvPr/>
        </p:nvSpPr>
        <p:spPr>
          <a:xfrm>
            <a:off x="762000" y="1524000"/>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dao động tự do.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A621CDE-1B0F-4D7A-97CB-36D9AF4CB4DF}"/>
              </a:ext>
            </a:extLst>
          </p:cNvPr>
          <p:cNvSpPr/>
          <p:nvPr/>
        </p:nvSpPr>
        <p:spPr>
          <a:xfrm>
            <a:off x="5510879" y="1524000"/>
            <a:ext cx="294824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dao động duy trì.</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B5E08EE-43D2-4A97-9598-C0A6C1BD73BD}"/>
              </a:ext>
            </a:extLst>
          </p:cNvPr>
          <p:cNvSpPr/>
          <p:nvPr/>
        </p:nvSpPr>
        <p:spPr>
          <a:xfrm>
            <a:off x="762000" y="2286000"/>
            <a:ext cx="6083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dao động cưỡng bức cộng hưởng.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09FD45F-2B90-445D-9FED-566557B19CFE}"/>
              </a:ext>
            </a:extLst>
          </p:cNvPr>
          <p:cNvSpPr/>
          <p:nvPr/>
        </p:nvSpPr>
        <p:spPr>
          <a:xfrm>
            <a:off x="6350000" y="2286000"/>
            <a:ext cx="68772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không phải là một trong ba dao động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trên.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1286536F-EA12-4830-B9A6-A47B04601116}"/>
              </a:ext>
            </a:extLst>
          </p:cNvPr>
          <p:cNvSpPr>
            <a:spLocks noGrp="1"/>
          </p:cNvSpPr>
          <p:nvPr>
            <p:ph type="dt" sz="half" idx="10"/>
          </p:nvPr>
        </p:nvSpPr>
        <p:spPr/>
        <p:txBody>
          <a:bodyPr/>
          <a:lstStyle/>
          <a:p>
            <a:fld id="{6FC907A3-0CCE-4F2D-B08D-83B17DF90330}" type="datetime1">
              <a:rPr lang="vi-VN" smtClean="0"/>
              <a:t>02/11/2021</a:t>
            </a:fld>
            <a:endParaRPr lang="vi-VN"/>
          </a:p>
        </p:txBody>
      </p:sp>
      <p:sp>
        <p:nvSpPr>
          <p:cNvPr id="8" name="Footer Placeholder 7">
            <a:extLst>
              <a:ext uri="{FF2B5EF4-FFF2-40B4-BE49-F238E27FC236}">
                <a16:creationId xmlns:a16="http://schemas.microsoft.com/office/drawing/2014/main" id="{871CEDA5-CD50-42C9-8652-0D49A4C2DD95}"/>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10BBAC60-36CE-4FF1-95DE-9A3051EDEC79}"/>
              </a:ext>
            </a:extLst>
          </p:cNvPr>
          <p:cNvSpPr>
            <a:spLocks noGrp="1"/>
          </p:cNvSpPr>
          <p:nvPr>
            <p:ph type="sldNum" sz="quarter" idx="12"/>
          </p:nvPr>
        </p:nvSpPr>
        <p:spPr/>
        <p:txBody>
          <a:bodyPr/>
          <a:lstStyle/>
          <a:p>
            <a:fld id="{3E853FF8-857B-4997-9487-7696121B26C4}" type="slidenum">
              <a:rPr lang="vi-VN" smtClean="0"/>
              <a:t>69</a:t>
            </a:fld>
            <a:endParaRPr lang="vi-VN"/>
          </a:p>
        </p:txBody>
      </p:sp>
    </p:spTree>
    <p:extLst>
      <p:ext uri="{BB962C8B-B14F-4D97-AF65-F5344CB8AC3E}">
        <p14:creationId xmlns:p14="http://schemas.microsoft.com/office/powerpoint/2010/main" val="2233402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D96E44-CBB8-471C-B12B-59CF146F95AF}"/>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7:</a:t>
            </a:r>
            <a:r>
              <a:rPr lang="vi-VN" sz="2800" b="1" i="1" dirty="0">
                <a:solidFill>
                  <a:srgbClr val="FFFF00"/>
                </a:solidFill>
                <a:latin typeface="UTM Swiss Condensed" panose="02000500000000000000" pitchFamily="2" charset="0"/>
                <a:cs typeface="Times New Roman" panose="02020603050405020304" pitchFamily="18" charset="0"/>
              </a:rPr>
              <a:t> Li độ của một vật phụ thuộc vào thời gian theo phương trình x = Asinωt (x đo bằng cm, t đo bằng s). Khi vật giá trị gia tốc của vật cực tiểu thì vật</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6A48D1F-0F85-45A3-B119-CAF0ECAA0464}"/>
              </a:ext>
            </a:extLst>
          </p:cNvPr>
          <p:cNvSpPr/>
          <p:nvPr/>
        </p:nvSpPr>
        <p:spPr>
          <a:xfrm>
            <a:off x="1016000" y="1577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ở vị trí cân bằng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1903224-E1B0-4AE9-95E7-7A9C32CF6026}"/>
              </a:ext>
            </a:extLst>
          </p:cNvPr>
          <p:cNvSpPr/>
          <p:nvPr/>
        </p:nvSpPr>
        <p:spPr>
          <a:xfrm>
            <a:off x="6477000" y="1577761"/>
            <a:ext cx="25699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ở biên âm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717A0BC-CCC7-44F1-B1B0-C6845CF89EC7}"/>
              </a:ext>
            </a:extLst>
          </p:cNvPr>
          <p:cNvSpPr/>
          <p:nvPr/>
        </p:nvSpPr>
        <p:spPr>
          <a:xfrm>
            <a:off x="1016000" y="2339761"/>
            <a:ext cx="34932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ở biên dương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9AF2CAC-E938-455F-AE51-198A5E2549AE}"/>
              </a:ext>
            </a:extLst>
          </p:cNvPr>
          <p:cNvSpPr/>
          <p:nvPr/>
        </p:nvSpPr>
        <p:spPr>
          <a:xfrm>
            <a:off x="6477000" y="2339761"/>
            <a:ext cx="335059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vận tốc cực </a:t>
            </a:r>
            <a:r>
              <a:rPr lang="vi-VN" sz="2800" b="1">
                <a:solidFill>
                  <a:srgbClr val="FFFFFF"/>
                </a:solidFill>
                <a:latin typeface="UTM Swiss Condensed" panose="02000500000000000000" pitchFamily="2" charset="0"/>
                <a:ea typeface="Arial" panose="020B0604020202020204" pitchFamily="34" charset="0"/>
              </a:rPr>
              <a:t>đại.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7BD22E4-7D7D-41B1-A382-75940EF67093}"/>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6FB8C4DC-9589-416D-BF7B-7E5E8CD9604C}"/>
              </a:ext>
            </a:extLst>
          </p:cNvPr>
          <p:cNvSpPr>
            <a:spLocks noGrp="1"/>
          </p:cNvSpPr>
          <p:nvPr>
            <p:ph type="dt" sz="half" idx="10"/>
          </p:nvPr>
        </p:nvSpPr>
        <p:spPr/>
        <p:txBody>
          <a:bodyPr/>
          <a:lstStyle/>
          <a:p>
            <a:fld id="{5A0FF0CC-8F33-4F7A-ABBC-AE99677A9BD9}" type="datetime1">
              <a:rPr lang="vi-VN" smtClean="0"/>
              <a:t>02/11/2021</a:t>
            </a:fld>
            <a:endParaRPr lang="vi-VN"/>
          </a:p>
        </p:txBody>
      </p:sp>
      <p:sp>
        <p:nvSpPr>
          <p:cNvPr id="9" name="Footer Placeholder 8">
            <a:extLst>
              <a:ext uri="{FF2B5EF4-FFF2-40B4-BE49-F238E27FC236}">
                <a16:creationId xmlns:a16="http://schemas.microsoft.com/office/drawing/2014/main" id="{E475045E-5788-44EA-8B5B-46CED9F2196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8145D9D-E48B-4DD7-BB77-0B9E47ED3A83}"/>
              </a:ext>
            </a:extLst>
          </p:cNvPr>
          <p:cNvSpPr>
            <a:spLocks noGrp="1"/>
          </p:cNvSpPr>
          <p:nvPr>
            <p:ph type="sldNum" sz="quarter" idx="12"/>
          </p:nvPr>
        </p:nvSpPr>
        <p:spPr/>
        <p:txBody>
          <a:bodyPr/>
          <a:lstStyle/>
          <a:p>
            <a:fld id="{3E853FF8-857B-4997-9487-7696121B26C4}" type="slidenum">
              <a:rPr lang="vi-VN" smtClean="0"/>
              <a:t>7</a:t>
            </a:fld>
            <a:endParaRPr lang="vi-VN"/>
          </a:p>
        </p:txBody>
      </p:sp>
    </p:spTree>
    <p:extLst>
      <p:ext uri="{BB962C8B-B14F-4D97-AF65-F5344CB8AC3E}">
        <p14:creationId xmlns:p14="http://schemas.microsoft.com/office/powerpoint/2010/main" val="4078864606"/>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AB65B-5E2C-418B-9722-768A4A360B77}"/>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70:</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Chọn phát biểu đúng. Biên độ của dao động cưỡng bức không phụ thuộc</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9EC7CC1A-2A19-4C6A-A4C7-577C537390F8}"/>
              </a:ext>
            </a:extLst>
          </p:cNvPr>
          <p:cNvSpPr/>
          <p:nvPr/>
        </p:nvSpPr>
        <p:spPr>
          <a:xfrm>
            <a:off x="303161" y="2466698"/>
            <a:ext cx="823975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pha ban đầu của ngoại lực tuần hoàn tác dụng lên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5A449DB-93B7-4F7D-96AD-D73D602C5CCD}"/>
              </a:ext>
            </a:extLst>
          </p:cNvPr>
          <p:cNvSpPr/>
          <p:nvPr/>
        </p:nvSpPr>
        <p:spPr>
          <a:xfrm>
            <a:off x="303161" y="3636249"/>
            <a:ext cx="693010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biên độ ngoại lực tuần hoàn tác dụng lên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68A3C37-FAE8-4D7C-895E-455DD8AF37E9}"/>
              </a:ext>
            </a:extLst>
          </p:cNvPr>
          <p:cNvSpPr/>
          <p:nvPr/>
        </p:nvSpPr>
        <p:spPr>
          <a:xfrm>
            <a:off x="303161" y="4548962"/>
            <a:ext cx="67553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tần số ngoại lực tuần hoàn tác dụng lên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41C28B8-7746-4920-B104-BB74A4353B6A}"/>
              </a:ext>
            </a:extLst>
          </p:cNvPr>
          <p:cNvSpPr/>
          <p:nvPr/>
        </p:nvSpPr>
        <p:spPr>
          <a:xfrm>
            <a:off x="303161" y="5456903"/>
            <a:ext cx="926086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hệ số lực cản (của ma sát nhớt) tác dụng lên vật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16343392-0538-44A7-8956-ED426CDD9028}"/>
              </a:ext>
            </a:extLst>
          </p:cNvPr>
          <p:cNvSpPr>
            <a:spLocks noGrp="1"/>
          </p:cNvSpPr>
          <p:nvPr>
            <p:ph type="dt" sz="half" idx="10"/>
          </p:nvPr>
        </p:nvSpPr>
        <p:spPr/>
        <p:txBody>
          <a:bodyPr/>
          <a:lstStyle/>
          <a:p>
            <a:fld id="{BC632BB2-FE7B-4DB5-BE90-E90643398ABD}" type="datetime1">
              <a:rPr lang="vi-VN" smtClean="0"/>
              <a:t>02/11/2021</a:t>
            </a:fld>
            <a:endParaRPr lang="vi-VN"/>
          </a:p>
        </p:txBody>
      </p:sp>
      <p:sp>
        <p:nvSpPr>
          <p:cNvPr id="8" name="Footer Placeholder 7">
            <a:extLst>
              <a:ext uri="{FF2B5EF4-FFF2-40B4-BE49-F238E27FC236}">
                <a16:creationId xmlns:a16="http://schemas.microsoft.com/office/drawing/2014/main" id="{D0DBAB69-0765-4C4D-9491-9460DFB64F57}"/>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182D1070-58B9-4A09-88C7-86F14DCE94D6}"/>
              </a:ext>
            </a:extLst>
          </p:cNvPr>
          <p:cNvSpPr>
            <a:spLocks noGrp="1"/>
          </p:cNvSpPr>
          <p:nvPr>
            <p:ph type="sldNum" sz="quarter" idx="12"/>
          </p:nvPr>
        </p:nvSpPr>
        <p:spPr/>
        <p:txBody>
          <a:bodyPr/>
          <a:lstStyle/>
          <a:p>
            <a:fld id="{3E853FF8-857B-4997-9487-7696121B26C4}" type="slidenum">
              <a:rPr lang="vi-VN" smtClean="0"/>
              <a:t>70</a:t>
            </a:fld>
            <a:endParaRPr lang="vi-VN"/>
          </a:p>
        </p:txBody>
      </p:sp>
    </p:spTree>
    <p:extLst>
      <p:ext uri="{BB962C8B-B14F-4D97-AF65-F5344CB8AC3E}">
        <p14:creationId xmlns:p14="http://schemas.microsoft.com/office/powerpoint/2010/main" val="122738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B4F9E7-2554-44FB-86F4-67F7E0DD16B2}"/>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71:</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Biên độ của dao động cưỡng bức không phụ thuộc vào: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77615BC5-B9AB-402F-B3EF-C0DEF1E2A739}"/>
              </a:ext>
            </a:extLst>
          </p:cNvPr>
          <p:cNvSpPr/>
          <p:nvPr/>
        </p:nvSpPr>
        <p:spPr>
          <a:xfrm>
            <a:off x="317910" y="2419790"/>
            <a:ext cx="735650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tần số của ngoại lực tuần hòan tác dụng lên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D82FBBA-AFD9-4F8F-9FE7-D2E5D606F8EE}"/>
              </a:ext>
            </a:extLst>
          </p:cNvPr>
          <p:cNvSpPr/>
          <p:nvPr/>
        </p:nvSpPr>
        <p:spPr>
          <a:xfrm>
            <a:off x="317910" y="3429000"/>
            <a:ext cx="753122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biên độ của ngoại lực tuần hòan tác dụng lên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76FE771-CA8C-4DC0-8E95-28DC688FD7EE}"/>
              </a:ext>
            </a:extLst>
          </p:cNvPr>
          <p:cNvSpPr/>
          <p:nvPr/>
        </p:nvSpPr>
        <p:spPr>
          <a:xfrm>
            <a:off x="281082" y="4359691"/>
            <a:ext cx="104695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độ chênh lệch giữa tần số cưỡng bức và tần số dao động riêng của hệ.</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18B1B87-0795-40BB-B838-FFA083D4036B}"/>
              </a:ext>
            </a:extLst>
          </p:cNvPr>
          <p:cNvSpPr/>
          <p:nvPr/>
        </p:nvSpPr>
        <p:spPr>
          <a:xfrm>
            <a:off x="317910" y="5334000"/>
            <a:ext cx="86132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pha ban đầu của ngoại lực tuần hoàn tác dụng lên vật.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72FEB3D3-9290-4532-9770-0981E5C86A89}"/>
              </a:ext>
            </a:extLst>
          </p:cNvPr>
          <p:cNvSpPr>
            <a:spLocks noGrp="1"/>
          </p:cNvSpPr>
          <p:nvPr>
            <p:ph type="dt" sz="half" idx="10"/>
          </p:nvPr>
        </p:nvSpPr>
        <p:spPr/>
        <p:txBody>
          <a:bodyPr/>
          <a:lstStyle/>
          <a:p>
            <a:fld id="{C834FF88-0B89-4BE3-B9D6-96D16C79E34D}" type="datetime1">
              <a:rPr lang="vi-VN" smtClean="0"/>
              <a:t>02/11/2021</a:t>
            </a:fld>
            <a:endParaRPr lang="vi-VN"/>
          </a:p>
        </p:txBody>
      </p:sp>
      <p:sp>
        <p:nvSpPr>
          <p:cNvPr id="8" name="Footer Placeholder 7">
            <a:extLst>
              <a:ext uri="{FF2B5EF4-FFF2-40B4-BE49-F238E27FC236}">
                <a16:creationId xmlns:a16="http://schemas.microsoft.com/office/drawing/2014/main" id="{AA564E75-D77B-4A31-BBA4-C129E8B9CB80}"/>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0A6BB8EF-3AAD-4ECA-8BE2-9A26EBC732A5}"/>
              </a:ext>
            </a:extLst>
          </p:cNvPr>
          <p:cNvSpPr>
            <a:spLocks noGrp="1"/>
          </p:cNvSpPr>
          <p:nvPr>
            <p:ph type="sldNum" sz="quarter" idx="12"/>
          </p:nvPr>
        </p:nvSpPr>
        <p:spPr/>
        <p:txBody>
          <a:bodyPr/>
          <a:lstStyle/>
          <a:p>
            <a:fld id="{3E853FF8-857B-4997-9487-7696121B26C4}" type="slidenum">
              <a:rPr lang="vi-VN" smtClean="0"/>
              <a:t>71</a:t>
            </a:fld>
            <a:endParaRPr lang="vi-VN"/>
          </a:p>
        </p:txBody>
      </p:sp>
    </p:spTree>
    <p:extLst>
      <p:ext uri="{BB962C8B-B14F-4D97-AF65-F5344CB8AC3E}">
        <p14:creationId xmlns:p14="http://schemas.microsoft.com/office/powerpoint/2010/main" val="1541819942"/>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27D9A-8864-4F8E-A845-B10D28C86B45}"/>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Phát biểu nào sau đây không đúng?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C1738109-7706-4F6D-AAC6-764A07B555A5}"/>
              </a:ext>
            </a:extLst>
          </p:cNvPr>
          <p:cNvSpPr/>
          <p:nvPr/>
        </p:nvSpPr>
        <p:spPr>
          <a:xfrm>
            <a:off x="127000" y="1285275"/>
            <a:ext cx="12075742" cy="1815882"/>
          </a:xfrm>
          <a:prstGeom prst="rect">
            <a:avLst/>
          </a:prstGeom>
        </p:spPr>
        <p:txBody>
          <a:bodyPr wrap="none">
            <a:spAutoFit/>
          </a:bodyPr>
          <a:lstStyle/>
          <a:p>
            <a:pPr marL="514350" marR="0" lvl="0" indent="-514350" algn="just" defTabSz="914400" rtl="0" eaLnBrk="1" fontAlgn="auto" latinLnBrk="0" hangingPunct="1">
              <a:lnSpc>
                <a:spcPct val="150000"/>
              </a:lnSpc>
              <a:spcBef>
                <a:spcPts val="0"/>
              </a:spcBef>
              <a:spcAft>
                <a:spcPts val="0"/>
              </a:spcAft>
              <a:buClrTx/>
              <a:buSzTx/>
              <a:buFontTx/>
              <a:buAutoNum type="alphaUcPeriod"/>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Điều kiện để xảy ra cộng hưởng là tần số góc của lực cưỡng bức bằng tần số góc</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của dao động riêng.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68A8E7D-FC3A-4CDD-B492-403A7784334D}"/>
              </a:ext>
            </a:extLst>
          </p:cNvPr>
          <p:cNvSpPr/>
          <p:nvPr/>
        </p:nvSpPr>
        <p:spPr>
          <a:xfrm>
            <a:off x="127000" y="2693551"/>
            <a:ext cx="11333552" cy="181588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Điều kiện để xảy ra cộng hưởng là tần số của lực cưỡng bức bằng tần số của</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dao động riêng.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C0A17131-D9D0-4F55-AF53-B9228EFBC833}"/>
              </a:ext>
            </a:extLst>
          </p:cNvPr>
          <p:cNvSpPr/>
          <p:nvPr/>
        </p:nvSpPr>
        <p:spPr>
          <a:xfrm>
            <a:off x="83046" y="3864078"/>
            <a:ext cx="11521103" cy="181588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Điều kiện để xảy ra cộng hưởng là chu kỳ của lực cưỡng bức bằng chu kỳ của </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dao động riêng.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BCF46CD-5973-4111-B763-A0A262A9BE39}"/>
              </a:ext>
            </a:extLst>
          </p:cNvPr>
          <p:cNvSpPr/>
          <p:nvPr/>
        </p:nvSpPr>
        <p:spPr>
          <a:xfrm>
            <a:off x="127000" y="5334000"/>
            <a:ext cx="11190884"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Điều kiện để xảy ra cộng hưởng là biên độ của lực cưỡng bức bằng biên độ </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của dao động riêng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A44D1491-E40C-4699-A926-9BE3E3FE8AD2}"/>
              </a:ext>
            </a:extLst>
          </p:cNvPr>
          <p:cNvSpPr>
            <a:spLocks noGrp="1"/>
          </p:cNvSpPr>
          <p:nvPr>
            <p:ph type="dt" sz="half" idx="10"/>
          </p:nvPr>
        </p:nvSpPr>
        <p:spPr/>
        <p:txBody>
          <a:bodyPr/>
          <a:lstStyle/>
          <a:p>
            <a:fld id="{AF0D5876-13AE-46B5-9CF2-016AADEBEA58}" type="datetime1">
              <a:rPr lang="vi-VN" smtClean="0"/>
              <a:t>02/11/2021</a:t>
            </a:fld>
            <a:endParaRPr lang="vi-VN"/>
          </a:p>
        </p:txBody>
      </p:sp>
      <p:sp>
        <p:nvSpPr>
          <p:cNvPr id="8" name="Footer Placeholder 7">
            <a:extLst>
              <a:ext uri="{FF2B5EF4-FFF2-40B4-BE49-F238E27FC236}">
                <a16:creationId xmlns:a16="http://schemas.microsoft.com/office/drawing/2014/main" id="{BF4826D1-5EF4-493A-901C-76BFC1957915}"/>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1DCDC069-0CE6-4046-BFD7-E0F7DA682E18}"/>
              </a:ext>
            </a:extLst>
          </p:cNvPr>
          <p:cNvSpPr>
            <a:spLocks noGrp="1"/>
          </p:cNvSpPr>
          <p:nvPr>
            <p:ph type="sldNum" sz="quarter" idx="12"/>
          </p:nvPr>
        </p:nvSpPr>
        <p:spPr/>
        <p:txBody>
          <a:bodyPr/>
          <a:lstStyle/>
          <a:p>
            <a:fld id="{3E853FF8-857B-4997-9487-7696121B26C4}" type="slidenum">
              <a:rPr lang="vi-VN" smtClean="0"/>
              <a:t>72</a:t>
            </a:fld>
            <a:endParaRPr lang="vi-VN"/>
          </a:p>
        </p:txBody>
      </p:sp>
    </p:spTree>
    <p:extLst>
      <p:ext uri="{BB962C8B-B14F-4D97-AF65-F5344CB8AC3E}">
        <p14:creationId xmlns:p14="http://schemas.microsoft.com/office/powerpoint/2010/main" val="1113601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left)">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9A935E-858A-4FC3-A3F0-596F1AFEB464}"/>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73:</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Dao động duy trì là là dao động tắt dần mà người ta đã:</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EA8459DE-DF08-436B-ABE1-2E71D5377910}"/>
              </a:ext>
            </a:extLst>
          </p:cNvPr>
          <p:cNvSpPr/>
          <p:nvPr/>
        </p:nvSpPr>
        <p:spPr>
          <a:xfrm>
            <a:off x="127000" y="2237935"/>
            <a:ext cx="821571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kích thích lại dao động sau khi dao động đã bị tắt hẳn.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B6DB140-1086-40DA-B900-A0B3AC3E7598}"/>
              </a:ext>
            </a:extLst>
          </p:cNvPr>
          <p:cNvSpPr/>
          <p:nvPr/>
        </p:nvSpPr>
        <p:spPr>
          <a:xfrm>
            <a:off x="174195" y="3429000"/>
            <a:ext cx="892584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tác dụng vào vật ngoại lực biến đổi điều hòa theo thời gian.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DD7BDFF-7636-4D11-9FFE-23F1FD519748}"/>
              </a:ext>
            </a:extLst>
          </p:cNvPr>
          <p:cNvSpPr/>
          <p:nvPr/>
        </p:nvSpPr>
        <p:spPr>
          <a:xfrm>
            <a:off x="127000" y="4374440"/>
            <a:ext cx="1230497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cung cấp cho vật một năng lượng đúng bằng năng lượng vật mất đi sau mỗi chu kỳ.</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22C7F40-3F32-443E-A331-10C924DE448E}"/>
              </a:ext>
            </a:extLst>
          </p:cNvPr>
          <p:cNvSpPr/>
          <p:nvPr/>
        </p:nvSpPr>
        <p:spPr>
          <a:xfrm>
            <a:off x="127000" y="5334000"/>
            <a:ext cx="888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làm mất lực cản của môi trường đối với chuyển động đó.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708706E6-8703-4400-A21F-729F1E607369}"/>
              </a:ext>
            </a:extLst>
          </p:cNvPr>
          <p:cNvSpPr>
            <a:spLocks noGrp="1"/>
          </p:cNvSpPr>
          <p:nvPr>
            <p:ph type="dt" sz="half" idx="10"/>
          </p:nvPr>
        </p:nvSpPr>
        <p:spPr/>
        <p:txBody>
          <a:bodyPr/>
          <a:lstStyle/>
          <a:p>
            <a:fld id="{1067AEE2-ACE1-4FA0-BF87-2C23A05A9F97}" type="datetime1">
              <a:rPr lang="vi-VN" smtClean="0"/>
              <a:t>02/11/2021</a:t>
            </a:fld>
            <a:endParaRPr lang="vi-VN"/>
          </a:p>
        </p:txBody>
      </p:sp>
      <p:sp>
        <p:nvSpPr>
          <p:cNvPr id="8" name="Footer Placeholder 7">
            <a:extLst>
              <a:ext uri="{FF2B5EF4-FFF2-40B4-BE49-F238E27FC236}">
                <a16:creationId xmlns:a16="http://schemas.microsoft.com/office/drawing/2014/main" id="{78159716-3E27-4B3D-91D9-3D006F1265F6}"/>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045A8132-0F2E-4D00-9D80-9E1F02967E22}"/>
              </a:ext>
            </a:extLst>
          </p:cNvPr>
          <p:cNvSpPr>
            <a:spLocks noGrp="1"/>
          </p:cNvSpPr>
          <p:nvPr>
            <p:ph type="sldNum" sz="quarter" idx="12"/>
          </p:nvPr>
        </p:nvSpPr>
        <p:spPr/>
        <p:txBody>
          <a:bodyPr/>
          <a:lstStyle/>
          <a:p>
            <a:fld id="{3E853FF8-857B-4997-9487-7696121B26C4}" type="slidenum">
              <a:rPr lang="vi-VN" smtClean="0"/>
              <a:t>73</a:t>
            </a:fld>
            <a:endParaRPr lang="vi-VN"/>
          </a:p>
        </p:txBody>
      </p:sp>
    </p:spTree>
    <p:extLst>
      <p:ext uri="{BB962C8B-B14F-4D97-AF65-F5344CB8AC3E}">
        <p14:creationId xmlns:p14="http://schemas.microsoft.com/office/powerpoint/2010/main" val="8667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E8D79-BFE0-4135-A363-4DD91003B8BA}"/>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Phát biểu nào sau đây là đúng?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987CEF22-F29A-44F3-A02C-B55C7DED69FF}"/>
              </a:ext>
            </a:extLst>
          </p:cNvPr>
          <p:cNvSpPr/>
          <p:nvPr/>
        </p:nvSpPr>
        <p:spPr>
          <a:xfrm>
            <a:off x="127000" y="1027547"/>
            <a:ext cx="10685939" cy="1815882"/>
          </a:xfrm>
          <a:prstGeom prst="rect">
            <a:avLst/>
          </a:prstGeom>
        </p:spPr>
        <p:txBody>
          <a:bodyPr wrap="none">
            <a:spAutoFit/>
          </a:bodyPr>
          <a:lstStyle/>
          <a:p>
            <a:pPr marL="514350" marR="0" lvl="0" indent="-514350" algn="just" defTabSz="914400" rtl="0" eaLnBrk="1" fontAlgn="auto" latinLnBrk="0" hangingPunct="1">
              <a:lnSpc>
                <a:spcPct val="150000"/>
              </a:lnSpc>
              <a:spcBef>
                <a:spcPts val="0"/>
              </a:spcBef>
              <a:spcAft>
                <a:spcPts val="0"/>
              </a:spcAft>
              <a:buClrTx/>
              <a:buSzTx/>
              <a:buFontTx/>
              <a:buAutoNum type="alphaUcPeriod"/>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Dao động duy trì là dao động tắt dần mà người ta làm mất lực cản của </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moi trường đối với vật dao động.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9EF6FE6-EB15-4089-920E-643BCA3BE9A5}"/>
              </a:ext>
            </a:extLst>
          </p:cNvPr>
          <p:cNvSpPr/>
          <p:nvPr/>
        </p:nvSpPr>
        <p:spPr>
          <a:xfrm>
            <a:off x="46592" y="2381765"/>
            <a:ext cx="11317522" cy="181588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Dao động duy trì là dao động tắt dần mà người ta đã tác dụng ngoại lực biến</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đổi điều hòa theo thời gian vào vật dao động.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B2F5FC6-52B5-42B9-B124-8AC5E557FB45}"/>
              </a:ext>
            </a:extLst>
          </p:cNvPr>
          <p:cNvSpPr/>
          <p:nvPr/>
        </p:nvSpPr>
        <p:spPr>
          <a:xfrm>
            <a:off x="0" y="3791000"/>
            <a:ext cx="11827277" cy="181588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Dao động duy trì là dao động tắt dần mà người ta đã tác dụng ngoại lực vào vật </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dao động cùng chiều với chiều chuyển động trong một phần của từng chu kỳ.</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8695FB4-3D6C-489D-A665-4505A07F36D6}"/>
              </a:ext>
            </a:extLst>
          </p:cNvPr>
          <p:cNvSpPr/>
          <p:nvPr/>
        </p:nvSpPr>
        <p:spPr>
          <a:xfrm>
            <a:off x="46592" y="5145218"/>
            <a:ext cx="11319124"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Dao động duy trì là dao động tắt dần mà người ta đã kích thích lại dao động </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sau khi dao động bị tắt dần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901DB5E9-8683-4242-9D25-CB30E502726B}"/>
              </a:ext>
            </a:extLst>
          </p:cNvPr>
          <p:cNvSpPr>
            <a:spLocks noGrp="1"/>
          </p:cNvSpPr>
          <p:nvPr>
            <p:ph type="dt" sz="half" idx="10"/>
          </p:nvPr>
        </p:nvSpPr>
        <p:spPr/>
        <p:txBody>
          <a:bodyPr/>
          <a:lstStyle/>
          <a:p>
            <a:fld id="{6B66D5E6-FB43-43DB-A411-521DE5CE3F3E}" type="datetime1">
              <a:rPr lang="vi-VN" smtClean="0"/>
              <a:t>02/11/2021</a:t>
            </a:fld>
            <a:endParaRPr lang="vi-VN"/>
          </a:p>
        </p:txBody>
      </p:sp>
      <p:sp>
        <p:nvSpPr>
          <p:cNvPr id="8" name="Footer Placeholder 7">
            <a:extLst>
              <a:ext uri="{FF2B5EF4-FFF2-40B4-BE49-F238E27FC236}">
                <a16:creationId xmlns:a16="http://schemas.microsoft.com/office/drawing/2014/main" id="{665C536A-9EDB-48CB-9BBE-87514C95A957}"/>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C31727D5-B07C-4B96-ACD9-E1891D22C4AC}"/>
              </a:ext>
            </a:extLst>
          </p:cNvPr>
          <p:cNvSpPr>
            <a:spLocks noGrp="1"/>
          </p:cNvSpPr>
          <p:nvPr>
            <p:ph type="sldNum" sz="quarter" idx="12"/>
          </p:nvPr>
        </p:nvSpPr>
        <p:spPr/>
        <p:txBody>
          <a:bodyPr/>
          <a:lstStyle/>
          <a:p>
            <a:fld id="{3E853FF8-857B-4997-9487-7696121B26C4}" type="slidenum">
              <a:rPr lang="vi-VN" smtClean="0"/>
              <a:t>74</a:t>
            </a:fld>
            <a:endParaRPr lang="vi-VN"/>
          </a:p>
        </p:txBody>
      </p:sp>
    </p:spTree>
    <p:extLst>
      <p:ext uri="{BB962C8B-B14F-4D97-AF65-F5344CB8AC3E}">
        <p14:creationId xmlns:p14="http://schemas.microsoft.com/office/powerpoint/2010/main" val="2350310001"/>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left)">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C18F3-316E-496A-8DB5-BFE255D1FD5E}"/>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75:</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Phát biểu nào sau đây là không đúng?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3CA8E416-3864-4C9C-9B15-580A861BC838}"/>
              </a:ext>
            </a:extLst>
          </p:cNvPr>
          <p:cNvSpPr/>
          <p:nvPr/>
        </p:nvSpPr>
        <p:spPr>
          <a:xfrm>
            <a:off x="127000" y="1098908"/>
            <a:ext cx="10626627" cy="1815882"/>
          </a:xfrm>
          <a:prstGeom prst="rect">
            <a:avLst/>
          </a:prstGeom>
        </p:spPr>
        <p:txBody>
          <a:bodyPr wrap="none">
            <a:spAutoFit/>
          </a:bodyPr>
          <a:lstStyle/>
          <a:p>
            <a:pPr marL="514350" marR="0" lvl="0" indent="-514350" algn="just" defTabSz="914400" rtl="0" eaLnBrk="1" fontAlgn="auto" latinLnBrk="0" hangingPunct="1">
              <a:lnSpc>
                <a:spcPct val="150000"/>
              </a:lnSpc>
              <a:spcBef>
                <a:spcPts val="0"/>
              </a:spcBef>
              <a:spcAft>
                <a:spcPts val="0"/>
              </a:spcAft>
              <a:buClrTx/>
              <a:buSzTx/>
              <a:buFontTx/>
              <a:buAutoNum type="alphaUcPeriod"/>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Biên độ của dao động riêng chỉ phụ thuộc vào cách kích thích ban đầu</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để tạo nên dao động.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FC005A4-CF97-4EC7-B550-7646049E8C3A}"/>
              </a:ext>
            </a:extLst>
          </p:cNvPr>
          <p:cNvSpPr/>
          <p:nvPr/>
        </p:nvSpPr>
        <p:spPr>
          <a:xfrm>
            <a:off x="127000" y="2657907"/>
            <a:ext cx="822052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Biên độ của dao động tắt dần giảm dần theo thời gian.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A6B58EA-8ED9-4724-96F0-7EFBE048058B}"/>
              </a:ext>
            </a:extLst>
          </p:cNvPr>
          <p:cNvSpPr/>
          <p:nvPr/>
        </p:nvSpPr>
        <p:spPr>
          <a:xfrm>
            <a:off x="127000" y="3582516"/>
            <a:ext cx="10006265" cy="181588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Biên độ của dao động duy trì phụ thuộc vào phần năng lượng cung </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cấp thêm cho dao động trong mỗi chu kỳ.</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53D8845-AC36-4574-A660-82B15A143578}"/>
              </a:ext>
            </a:extLst>
          </p:cNvPr>
          <p:cNvSpPr/>
          <p:nvPr/>
        </p:nvSpPr>
        <p:spPr>
          <a:xfrm>
            <a:off x="0" y="5348748"/>
            <a:ext cx="10115270"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Biên độ của dao động cưỡng bức chỉ phụ thuộc vào biên độ của lực </a:t>
            </a:r>
            <a:endPar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cưỡng bức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Rectangle 6">
            <a:extLst>
              <a:ext uri="{FF2B5EF4-FFF2-40B4-BE49-F238E27FC236}">
                <a16:creationId xmlns:a16="http://schemas.microsoft.com/office/drawing/2014/main" id="{6CD308D4-0612-4578-B14F-1B8D20DB911B}"/>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8" name="Date Placeholder 7">
            <a:extLst>
              <a:ext uri="{FF2B5EF4-FFF2-40B4-BE49-F238E27FC236}">
                <a16:creationId xmlns:a16="http://schemas.microsoft.com/office/drawing/2014/main" id="{EA50970A-DADF-4324-976A-74B787A1E0FB}"/>
              </a:ext>
            </a:extLst>
          </p:cNvPr>
          <p:cNvSpPr>
            <a:spLocks noGrp="1"/>
          </p:cNvSpPr>
          <p:nvPr>
            <p:ph type="dt" sz="half" idx="10"/>
          </p:nvPr>
        </p:nvSpPr>
        <p:spPr/>
        <p:txBody>
          <a:bodyPr/>
          <a:lstStyle/>
          <a:p>
            <a:fld id="{C145A209-A14D-4E48-A0A5-C875996BA483}" type="datetime1">
              <a:rPr lang="vi-VN" smtClean="0"/>
              <a:t>02/11/2021</a:t>
            </a:fld>
            <a:endParaRPr lang="vi-VN"/>
          </a:p>
        </p:txBody>
      </p:sp>
      <p:sp>
        <p:nvSpPr>
          <p:cNvPr id="9" name="Footer Placeholder 8">
            <a:extLst>
              <a:ext uri="{FF2B5EF4-FFF2-40B4-BE49-F238E27FC236}">
                <a16:creationId xmlns:a16="http://schemas.microsoft.com/office/drawing/2014/main" id="{8E10497F-F6CC-4E33-8323-82C916B697F7}"/>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4741143-21FA-406E-B7B9-1512FDFCDBA8}"/>
              </a:ext>
            </a:extLst>
          </p:cNvPr>
          <p:cNvSpPr>
            <a:spLocks noGrp="1"/>
          </p:cNvSpPr>
          <p:nvPr>
            <p:ph type="sldNum" sz="quarter" idx="12"/>
          </p:nvPr>
        </p:nvSpPr>
        <p:spPr/>
        <p:txBody>
          <a:bodyPr/>
          <a:lstStyle/>
          <a:p>
            <a:fld id="{3E853FF8-857B-4997-9487-7696121B26C4}" type="slidenum">
              <a:rPr lang="vi-VN" smtClean="0"/>
              <a:t>75</a:t>
            </a:fld>
            <a:endParaRPr lang="vi-VN"/>
          </a:p>
        </p:txBody>
      </p:sp>
    </p:spTree>
    <p:extLst>
      <p:ext uri="{BB962C8B-B14F-4D97-AF65-F5344CB8AC3E}">
        <p14:creationId xmlns:p14="http://schemas.microsoft.com/office/powerpoint/2010/main" val="3332290953"/>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wipe(left)">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779CC-9C9A-4429-901F-D4ABF5D265D6}"/>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76:</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Phát biểu nào sau đây không đúng?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9D17F261-32C4-45D6-962E-CE29C3E11966}"/>
              </a:ext>
            </a:extLst>
          </p:cNvPr>
          <p:cNvSpPr/>
          <p:nvPr/>
        </p:nvSpPr>
        <p:spPr>
          <a:xfrm>
            <a:off x="258916" y="3061306"/>
            <a:ext cx="1039739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Tần số của dao động cưỡng bức luôn bằng tần số của dao động riêng.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6831CC1-7A5D-4C45-BEC7-F41EFD64F3CC}"/>
              </a:ext>
            </a:extLst>
          </p:cNvPr>
          <p:cNvSpPr/>
          <p:nvPr/>
        </p:nvSpPr>
        <p:spPr>
          <a:xfrm>
            <a:off x="258916" y="4101251"/>
            <a:ext cx="954620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Tần số của dao động cưỡng bức bằng tần số của lực cưỡng bức.</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FDF6229-7734-4CCB-82FD-000D4466730D}"/>
              </a:ext>
            </a:extLst>
          </p:cNvPr>
          <p:cNvSpPr/>
          <p:nvPr/>
        </p:nvSpPr>
        <p:spPr>
          <a:xfrm>
            <a:off x="258916" y="4961917"/>
            <a:ext cx="1069715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Chu kỳ của dao động cưỡng bức không bằng chu kỳ của dao động riêng.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E863DB7-769E-4AE9-B551-964A99D6C1C2}"/>
              </a:ext>
            </a:extLst>
          </p:cNvPr>
          <p:cNvSpPr/>
          <p:nvPr/>
        </p:nvSpPr>
        <p:spPr>
          <a:xfrm>
            <a:off x="258916" y="5869858"/>
            <a:ext cx="100399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Chu kỳ của dao động cưỡng bức bằng chu kỳ của dao động riêng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6E87748E-9073-48AE-BC3D-736B884B9275}"/>
              </a:ext>
            </a:extLst>
          </p:cNvPr>
          <p:cNvSpPr>
            <a:spLocks noGrp="1"/>
          </p:cNvSpPr>
          <p:nvPr>
            <p:ph type="dt" sz="half" idx="10"/>
          </p:nvPr>
        </p:nvSpPr>
        <p:spPr/>
        <p:txBody>
          <a:bodyPr/>
          <a:lstStyle/>
          <a:p>
            <a:fld id="{EF25A246-DCE8-4601-B431-FDB2D6F42800}" type="datetime1">
              <a:rPr lang="vi-VN" smtClean="0"/>
              <a:t>02/11/2021</a:t>
            </a:fld>
            <a:endParaRPr lang="vi-VN"/>
          </a:p>
        </p:txBody>
      </p:sp>
      <p:sp>
        <p:nvSpPr>
          <p:cNvPr id="8" name="Footer Placeholder 7">
            <a:extLst>
              <a:ext uri="{FF2B5EF4-FFF2-40B4-BE49-F238E27FC236}">
                <a16:creationId xmlns:a16="http://schemas.microsoft.com/office/drawing/2014/main" id="{D72967E9-D094-4B5F-AED9-833AAACAE2F4}"/>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76709A17-939B-4AB8-A440-366B5DFDDF22}"/>
              </a:ext>
            </a:extLst>
          </p:cNvPr>
          <p:cNvSpPr>
            <a:spLocks noGrp="1"/>
          </p:cNvSpPr>
          <p:nvPr>
            <p:ph type="sldNum" sz="quarter" idx="12"/>
          </p:nvPr>
        </p:nvSpPr>
        <p:spPr/>
        <p:txBody>
          <a:bodyPr/>
          <a:lstStyle/>
          <a:p>
            <a:fld id="{3E853FF8-857B-4997-9487-7696121B26C4}" type="slidenum">
              <a:rPr lang="vi-VN" smtClean="0"/>
              <a:t>76</a:t>
            </a:fld>
            <a:endParaRPr lang="vi-VN"/>
          </a:p>
        </p:txBody>
      </p:sp>
    </p:spTree>
    <p:extLst>
      <p:ext uri="{BB962C8B-B14F-4D97-AF65-F5344CB8AC3E}">
        <p14:creationId xmlns:p14="http://schemas.microsoft.com/office/powerpoint/2010/main" val="3289079158"/>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9353B5-70D8-4912-9888-38C8DA78583A}"/>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77:</a:t>
            </a:r>
            <a:r>
              <a:rPr kumimoji="0" lang="vi-VN" sz="2800" b="1" i="0" u="none" strike="noStrike" kern="1200" cap="none" spc="0" normalizeH="0" baseline="0" noProof="0" dirty="0">
                <a:ln>
                  <a:noFill/>
                </a:ln>
                <a:solidFill>
                  <a:srgbClr val="ED7D31"/>
                </a:solidFill>
                <a:effectLst/>
                <a:uLnTx/>
                <a:uFillTx/>
                <a:latin typeface="UTM Swiss Condensed" panose="02000500000000000000" pitchFamily="2" charset="0"/>
                <a:ea typeface="+mn-ea"/>
                <a:cs typeface="Times New Roman" panose="02020603050405020304" pitchFamily="18" charset="0"/>
              </a:rPr>
              <a:t> Năng lượng trong dao đồng điều hòa của hệ “quả cầu – lò xo”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ED7D31"/>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ED7D31"/>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4BE6EC1-553C-4002-A6B8-193B840C2B5E}"/>
              </a:ext>
            </a:extLst>
          </p:cNvPr>
          <p:cNvSpPr/>
          <p:nvPr/>
        </p:nvSpPr>
        <p:spPr>
          <a:xfrm>
            <a:off x="508000" y="1082240"/>
            <a:ext cx="572785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tăng hai lần khi biên độ tăng hai lần.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CB8E3F1-B3BD-42F6-8C85-84BAC9754DD3}"/>
              </a:ext>
            </a:extLst>
          </p:cNvPr>
          <p:cNvSpPr/>
          <p:nvPr/>
        </p:nvSpPr>
        <p:spPr>
          <a:xfrm>
            <a:off x="508000" y="2251791"/>
            <a:ext cx="861806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không đổi khi biên độ tăng hai lần và chu kỳ tăng hai lần.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C21A814-2C64-4EBA-9633-9AD6786679B6}"/>
              </a:ext>
            </a:extLst>
          </p:cNvPr>
          <p:cNvSpPr/>
          <p:nvPr/>
        </p:nvSpPr>
        <p:spPr>
          <a:xfrm>
            <a:off x="508000" y="3421342"/>
            <a:ext cx="559961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tăng hai lần khi chu kỳ tăng hai lần.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22FE073-603E-47FD-96F5-EB8F7EB170B7}"/>
              </a:ext>
            </a:extLst>
          </p:cNvPr>
          <p:cNvSpPr/>
          <p:nvPr/>
        </p:nvSpPr>
        <p:spPr>
          <a:xfrm>
            <a:off x="508000" y="4590893"/>
            <a:ext cx="894668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tăng 16 lần khi biên độ tăng hai lần và chu kỳ tăng hai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6ADA4B31-4BBE-4CBD-80D1-917D24F0EBAF}"/>
              </a:ext>
            </a:extLst>
          </p:cNvPr>
          <p:cNvSpPr>
            <a:spLocks noGrp="1"/>
          </p:cNvSpPr>
          <p:nvPr>
            <p:ph type="dt" sz="half" idx="10"/>
          </p:nvPr>
        </p:nvSpPr>
        <p:spPr/>
        <p:txBody>
          <a:bodyPr/>
          <a:lstStyle/>
          <a:p>
            <a:fld id="{BFBEEF8C-03B0-41A3-8F16-7A2A0BE80B26}" type="datetime1">
              <a:rPr lang="vi-VN" smtClean="0"/>
              <a:t>02/11/2021</a:t>
            </a:fld>
            <a:endParaRPr lang="vi-VN"/>
          </a:p>
        </p:txBody>
      </p:sp>
      <p:sp>
        <p:nvSpPr>
          <p:cNvPr id="8" name="Footer Placeholder 7">
            <a:extLst>
              <a:ext uri="{FF2B5EF4-FFF2-40B4-BE49-F238E27FC236}">
                <a16:creationId xmlns:a16="http://schemas.microsoft.com/office/drawing/2014/main" id="{4DB8E582-CDE2-4FE5-9C95-1A820685110A}"/>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F43ABBBD-D18D-42E7-B030-8AA2BDC4A4D3}"/>
              </a:ext>
            </a:extLst>
          </p:cNvPr>
          <p:cNvSpPr>
            <a:spLocks noGrp="1"/>
          </p:cNvSpPr>
          <p:nvPr>
            <p:ph type="sldNum" sz="quarter" idx="12"/>
          </p:nvPr>
        </p:nvSpPr>
        <p:spPr/>
        <p:txBody>
          <a:bodyPr/>
          <a:lstStyle/>
          <a:p>
            <a:fld id="{3E853FF8-857B-4997-9487-7696121B26C4}" type="slidenum">
              <a:rPr lang="vi-VN" smtClean="0"/>
              <a:t>77</a:t>
            </a:fld>
            <a:endParaRPr lang="vi-VN"/>
          </a:p>
        </p:txBody>
      </p:sp>
    </p:spTree>
    <p:extLst>
      <p:ext uri="{BB962C8B-B14F-4D97-AF65-F5344CB8AC3E}">
        <p14:creationId xmlns:p14="http://schemas.microsoft.com/office/powerpoint/2010/main" val="2240936898"/>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BF0F02-17A7-48FC-A81E-D91F723B907E}"/>
              </a:ext>
            </a:extLst>
          </p:cNvPr>
          <p:cNvSpPr/>
          <p:nvPr/>
        </p:nvSpPr>
        <p:spPr>
          <a:xfrm>
            <a:off x="127000" y="63500"/>
            <a:ext cx="11938000" cy="15142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Câu 78:</a:t>
            </a:r>
            <a:r>
              <a:rPr kumimoji="0" lang="vi-VN" sz="2800" b="1" i="0" u="none" strike="noStrike" kern="1200" cap="none" spc="0" normalizeH="0" baseline="0" noProof="0" dirty="0">
                <a:ln>
                  <a:noFill/>
                </a:ln>
                <a:solidFill>
                  <a:srgbClr val="ED7D31"/>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Chọn phát biểu đúng. Một vật dao động điều hòa với tần số góc ω. Động năng của vật ấy</a:t>
            </a:r>
            <a:endParaRPr kumimoji="0" lang="vi-VN" sz="2800" b="1" i="0" u="none" strike="noStrike" kern="1200" cap="none" spc="0" normalizeH="0" baseline="0" noProof="0" dirty="0">
              <a:ln>
                <a:noFill/>
              </a:ln>
              <a:solidFill>
                <a:srgbClr val="ED7D31"/>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80DA6E3F-BCCD-4BB1-A9B6-928ED9FA981C}"/>
              </a:ext>
            </a:extLst>
          </p:cNvPr>
          <p:cNvSpPr/>
          <p:nvPr/>
        </p:nvSpPr>
        <p:spPr>
          <a:xfrm>
            <a:off x="508000" y="1577761"/>
            <a:ext cx="801373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là một hàm dạng sin theo thời gian với tần số góc ω.</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E197AC0-7EFA-42C6-82B3-75B8D842B1B5}"/>
              </a:ext>
            </a:extLst>
          </p:cNvPr>
          <p:cNvSpPr/>
          <p:nvPr/>
        </p:nvSpPr>
        <p:spPr>
          <a:xfrm>
            <a:off x="508000" y="2747312"/>
            <a:ext cx="819166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là một hàm dạng sin theo thời gian với tần số góc 2ω.</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7CC99B-B46A-4DCC-B774-86BAFEAB6ED2}"/>
                  </a:ext>
                </a:extLst>
              </p:cNvPr>
              <p:cNvSpPr/>
              <p:nvPr/>
            </p:nvSpPr>
            <p:spPr>
              <a:xfrm>
                <a:off x="508000" y="3916863"/>
                <a:ext cx="4926349" cy="138204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biến đổi tuần hoàn với chu kì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𝝎</m:t>
                        </m:r>
                      </m:den>
                    </m:f>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597CC99B-B46A-4DCC-B774-86BAFEAB6ED2}"/>
                  </a:ext>
                </a:extLst>
              </p:cNvPr>
              <p:cNvSpPr>
                <a:spLocks noRot="1" noChangeAspect="1" noMove="1" noResize="1" noEditPoints="1" noAdjustHandles="1" noChangeArrowheads="1" noChangeShapeType="1" noTextEdit="1"/>
              </p:cNvSpPr>
              <p:nvPr/>
            </p:nvSpPr>
            <p:spPr>
              <a:xfrm>
                <a:off x="508000" y="3916863"/>
                <a:ext cx="4926349" cy="1382045"/>
              </a:xfrm>
              <a:prstGeom prst="rect">
                <a:avLst/>
              </a:prstGeom>
              <a:blipFill>
                <a:blip r:embed="rId2"/>
                <a:stretch>
                  <a:fillRect l="-247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8835A2-C901-4EC4-B518-29B1756A746B}"/>
                  </a:ext>
                </a:extLst>
              </p:cNvPr>
              <p:cNvSpPr/>
              <p:nvPr/>
            </p:nvSpPr>
            <p:spPr>
              <a:xfrm>
                <a:off x="508000" y="5298908"/>
                <a:ext cx="5319085"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biến đổi tuần hoàn với chu kỳ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388835A2-C901-4EC4-B518-29B1756A746B}"/>
                  </a:ext>
                </a:extLst>
              </p:cNvPr>
              <p:cNvSpPr>
                <a:spLocks noRot="1" noChangeAspect="1" noMove="1" noResize="1" noEditPoints="1" noAdjustHandles="1" noChangeArrowheads="1" noChangeShapeType="1" noTextEdit="1"/>
              </p:cNvSpPr>
              <p:nvPr/>
            </p:nvSpPr>
            <p:spPr>
              <a:xfrm>
                <a:off x="508000" y="5298908"/>
                <a:ext cx="5319085" cy="714683"/>
              </a:xfrm>
              <a:prstGeom prst="rect">
                <a:avLst/>
              </a:prstGeom>
              <a:blipFill>
                <a:blip r:embed="rId3"/>
                <a:stretch>
                  <a:fillRect l="-2291" r="-1375" b="-7692"/>
                </a:stretch>
              </a:blipFill>
            </p:spPr>
            <p:txBody>
              <a:bodyPr/>
              <a:lstStyle/>
              <a:p>
                <a:r>
                  <a:rPr lang="vi-VN">
                    <a:noFill/>
                  </a:rPr>
                  <a:t> </a:t>
                </a:r>
              </a:p>
            </p:txBody>
          </p:sp>
        </mc:Fallback>
      </mc:AlternateContent>
      <p:sp>
        <p:nvSpPr>
          <p:cNvPr id="7" name="Date Placeholder 6">
            <a:extLst>
              <a:ext uri="{FF2B5EF4-FFF2-40B4-BE49-F238E27FC236}">
                <a16:creationId xmlns:a16="http://schemas.microsoft.com/office/drawing/2014/main" id="{3CC07407-5A8E-4A42-9CA8-C4D9A90D5409}"/>
              </a:ext>
            </a:extLst>
          </p:cNvPr>
          <p:cNvSpPr>
            <a:spLocks noGrp="1"/>
          </p:cNvSpPr>
          <p:nvPr>
            <p:ph type="dt" sz="half" idx="10"/>
          </p:nvPr>
        </p:nvSpPr>
        <p:spPr/>
        <p:txBody>
          <a:bodyPr/>
          <a:lstStyle/>
          <a:p>
            <a:fld id="{6D522B13-2C9F-456E-A01A-5BCBA1479383}" type="datetime1">
              <a:rPr lang="vi-VN" smtClean="0"/>
              <a:t>02/11/2021</a:t>
            </a:fld>
            <a:endParaRPr lang="vi-VN"/>
          </a:p>
        </p:txBody>
      </p:sp>
      <p:sp>
        <p:nvSpPr>
          <p:cNvPr id="8" name="Footer Placeholder 7">
            <a:extLst>
              <a:ext uri="{FF2B5EF4-FFF2-40B4-BE49-F238E27FC236}">
                <a16:creationId xmlns:a16="http://schemas.microsoft.com/office/drawing/2014/main" id="{C66F6AAF-517F-4663-A7A3-949C99820D0A}"/>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085B5312-358F-41F2-90D7-C2B105EFE352}"/>
              </a:ext>
            </a:extLst>
          </p:cNvPr>
          <p:cNvSpPr>
            <a:spLocks noGrp="1"/>
          </p:cNvSpPr>
          <p:nvPr>
            <p:ph type="sldNum" sz="quarter" idx="12"/>
          </p:nvPr>
        </p:nvSpPr>
        <p:spPr/>
        <p:txBody>
          <a:bodyPr/>
          <a:lstStyle/>
          <a:p>
            <a:fld id="{3E853FF8-857B-4997-9487-7696121B26C4}" type="slidenum">
              <a:rPr lang="vi-VN" smtClean="0"/>
              <a:t>78</a:t>
            </a:fld>
            <a:endParaRPr lang="vi-VN"/>
          </a:p>
        </p:txBody>
      </p:sp>
    </p:spTree>
    <p:extLst>
      <p:ext uri="{BB962C8B-B14F-4D97-AF65-F5344CB8AC3E}">
        <p14:creationId xmlns:p14="http://schemas.microsoft.com/office/powerpoint/2010/main" val="2555139854"/>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54FD72-E9BF-4F85-8E0C-ABC7DF0D4DEE}"/>
              </a:ext>
            </a:extLst>
          </p:cNvPr>
          <p:cNvSpPr/>
          <p:nvPr/>
        </p:nvSpPr>
        <p:spPr>
          <a:xfrm>
            <a:off x="127000" y="63500"/>
            <a:ext cx="11938000" cy="1110176"/>
          </a:xfrm>
          <a:prstGeom prst="rect">
            <a:avLst/>
          </a:prstGeom>
          <a:noFill/>
          <a:ln>
            <a:solidFill>
              <a:srgbClr val="FFFF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79:</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Năng lượng của con lắc lò xo tỉ lệ với bình phương của</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811168E7-E36E-4B45-8690-A5EEB818FB9E}"/>
              </a:ext>
            </a:extLst>
          </p:cNvPr>
          <p:cNvSpPr/>
          <p:nvPr/>
        </p:nvSpPr>
        <p:spPr>
          <a:xfrm>
            <a:off x="762000" y="1524000"/>
            <a:ext cx="51603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khối lượng của vật nặng.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7A2252A-BFAF-492B-8776-19CE3D726BC3}"/>
              </a:ext>
            </a:extLst>
          </p:cNvPr>
          <p:cNvSpPr/>
          <p:nvPr/>
        </p:nvSpPr>
        <p:spPr>
          <a:xfrm>
            <a:off x="5415500" y="1524000"/>
            <a:ext cx="313900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độ cứng cảu lò xo.</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6875FAC-E81C-4883-8CAE-E2E7128BC9FE}"/>
              </a:ext>
            </a:extLst>
          </p:cNvPr>
          <p:cNvSpPr/>
          <p:nvPr/>
        </p:nvSpPr>
        <p:spPr>
          <a:xfrm>
            <a:off x="762000" y="2286000"/>
            <a:ext cx="51603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chu kỳ dao động.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E5E0CB6-3337-4A2D-B087-3510850AA245}"/>
              </a:ext>
            </a:extLst>
          </p:cNvPr>
          <p:cNvSpPr/>
          <p:nvPr/>
        </p:nvSpPr>
        <p:spPr>
          <a:xfrm>
            <a:off x="6350000" y="2286000"/>
            <a:ext cx="34644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biên độ dao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Date Placeholder 6">
            <a:extLst>
              <a:ext uri="{FF2B5EF4-FFF2-40B4-BE49-F238E27FC236}">
                <a16:creationId xmlns:a16="http://schemas.microsoft.com/office/drawing/2014/main" id="{E15BBC70-5353-4FED-BCEC-E64BDAE84D4E}"/>
              </a:ext>
            </a:extLst>
          </p:cNvPr>
          <p:cNvSpPr>
            <a:spLocks noGrp="1"/>
          </p:cNvSpPr>
          <p:nvPr>
            <p:ph type="dt" sz="half" idx="10"/>
          </p:nvPr>
        </p:nvSpPr>
        <p:spPr/>
        <p:txBody>
          <a:bodyPr/>
          <a:lstStyle/>
          <a:p>
            <a:fld id="{7E3472AD-52CF-4640-A30C-5B6F2F380C79}" type="datetime1">
              <a:rPr lang="vi-VN" smtClean="0"/>
              <a:t>02/11/2021</a:t>
            </a:fld>
            <a:endParaRPr lang="vi-VN"/>
          </a:p>
        </p:txBody>
      </p:sp>
      <p:sp>
        <p:nvSpPr>
          <p:cNvPr id="8" name="Footer Placeholder 7">
            <a:extLst>
              <a:ext uri="{FF2B5EF4-FFF2-40B4-BE49-F238E27FC236}">
                <a16:creationId xmlns:a16="http://schemas.microsoft.com/office/drawing/2014/main" id="{DF035960-6C1A-418E-9EF3-4A5F9594656D}"/>
              </a:ext>
            </a:extLst>
          </p:cNvPr>
          <p:cNvSpPr>
            <a:spLocks noGrp="1"/>
          </p:cNvSpPr>
          <p:nvPr>
            <p:ph type="ftr" sz="quarter" idx="11"/>
          </p:nvPr>
        </p:nvSpPr>
        <p:spPr/>
        <p:txBody>
          <a:bodyPr/>
          <a:lstStyle/>
          <a:p>
            <a:r>
              <a:rPr lang="vi-VN"/>
              <a:t>GV: Nguyễn Huy Hùng-sđt: 0977061160</a:t>
            </a:r>
          </a:p>
        </p:txBody>
      </p:sp>
      <p:sp>
        <p:nvSpPr>
          <p:cNvPr id="9" name="Slide Number Placeholder 8">
            <a:extLst>
              <a:ext uri="{FF2B5EF4-FFF2-40B4-BE49-F238E27FC236}">
                <a16:creationId xmlns:a16="http://schemas.microsoft.com/office/drawing/2014/main" id="{F9A29DCF-5050-4B00-8F94-5895D25E7606}"/>
              </a:ext>
            </a:extLst>
          </p:cNvPr>
          <p:cNvSpPr>
            <a:spLocks noGrp="1"/>
          </p:cNvSpPr>
          <p:nvPr>
            <p:ph type="sldNum" sz="quarter" idx="12"/>
          </p:nvPr>
        </p:nvSpPr>
        <p:spPr/>
        <p:txBody>
          <a:bodyPr/>
          <a:lstStyle/>
          <a:p>
            <a:fld id="{3E853FF8-857B-4997-9487-7696121B26C4}" type="slidenum">
              <a:rPr lang="vi-VN" smtClean="0"/>
              <a:t>79</a:t>
            </a:fld>
            <a:endParaRPr lang="vi-VN"/>
          </a:p>
        </p:txBody>
      </p:sp>
    </p:spTree>
    <p:extLst>
      <p:ext uri="{BB962C8B-B14F-4D97-AF65-F5344CB8AC3E}">
        <p14:creationId xmlns:p14="http://schemas.microsoft.com/office/powerpoint/2010/main" val="2712670519"/>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FD27E0-7B30-4067-AF6B-AD75270CEF9A}"/>
              </a:ext>
            </a:extLst>
          </p:cNvPr>
          <p:cNvSpPr/>
          <p:nvPr/>
        </p:nvSpPr>
        <p:spPr>
          <a:xfrm>
            <a:off x="127000" y="63500"/>
            <a:ext cx="11938000" cy="1943481"/>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8:</a:t>
            </a:r>
            <a:r>
              <a:rPr lang="vi-VN" sz="2800" b="1" i="1" dirty="0">
                <a:solidFill>
                  <a:srgbClr val="FFFF00"/>
                </a:solidFill>
                <a:latin typeface="UTM Swiss Condensed" panose="02000500000000000000" pitchFamily="2" charset="0"/>
                <a:cs typeface="Times New Roman" panose="02020603050405020304" pitchFamily="18" charset="0"/>
              </a:rPr>
              <a:t> Một vật dao động điều hòa với theo phương trình x = Acos(ωt + φ) với A, ω, φ là hằng số thì pha của dao động</a:t>
            </a:r>
          </a:p>
          <a:p>
            <a:pPr algn="just">
              <a:lnSpc>
                <a:spcPct val="150000"/>
              </a:lnSpc>
              <a:tabLst>
                <a:tab pos="179705" algn="l"/>
                <a:tab pos="3420110" algn="l"/>
                <a:tab pos="5039995" algn="l"/>
              </a:tabLst>
            </a:pPr>
            <a:r>
              <a:rPr lang="vi-VN" sz="2800" b="1" i="1">
                <a:solidFill>
                  <a:srgbClr val="FFFF00"/>
                </a:solidFill>
                <a:latin typeface="UTM Swiss Condensed" panose="02000500000000000000" pitchFamily="2" charset="0"/>
                <a:cs typeface="Times New Roman" panose="02020603050405020304" pitchFamily="18" charset="0"/>
              </a:rPr>
              <a:t>	      </a:t>
            </a:r>
            <a:endParaRPr lang="vi-VN" sz="2800" b="1" i="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569D1CB-F56B-47EB-8C76-795B336BE071}"/>
              </a:ext>
            </a:extLst>
          </p:cNvPr>
          <p:cNvSpPr/>
          <p:nvPr/>
        </p:nvSpPr>
        <p:spPr>
          <a:xfrm>
            <a:off x="508000" y="1577761"/>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không đổi theo thời gian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E882D12-FDB6-4AFF-8628-6AC3C8242DB0}"/>
              </a:ext>
            </a:extLst>
          </p:cNvPr>
          <p:cNvSpPr/>
          <p:nvPr/>
        </p:nvSpPr>
        <p:spPr>
          <a:xfrm>
            <a:off x="463116" y="2305931"/>
            <a:ext cx="538480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biến thiên điều hòa theo thời gian.</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A7DE667-C0DD-4A80-82FC-EBBF381AFC1A}"/>
              </a:ext>
            </a:extLst>
          </p:cNvPr>
          <p:cNvSpPr/>
          <p:nvPr/>
        </p:nvSpPr>
        <p:spPr>
          <a:xfrm>
            <a:off x="508000" y="3270532"/>
            <a:ext cx="53399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là hàm bậc nhất với thời gian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D61014B-B648-4A60-B9BA-21DC7C2610AC}"/>
              </a:ext>
            </a:extLst>
          </p:cNvPr>
          <p:cNvSpPr/>
          <p:nvPr/>
        </p:nvSpPr>
        <p:spPr>
          <a:xfrm>
            <a:off x="508000" y="3793752"/>
            <a:ext cx="522450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là hàm bậc hai của thời </a:t>
            </a:r>
            <a:r>
              <a:rPr lang="vi-VN" sz="2800" b="1">
                <a:solidFill>
                  <a:srgbClr val="FFFFFF"/>
                </a:solidFill>
                <a:latin typeface="UTM Swiss Condensed" panose="02000500000000000000" pitchFamily="2" charset="0"/>
                <a:ea typeface="Arial" panose="020B0604020202020204" pitchFamily="34" charset="0"/>
              </a:rPr>
              <a:t>gian.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D176ECE-354F-4272-964B-85ECA328CEED}"/>
              </a:ext>
            </a:extLst>
          </p:cNvPr>
          <p:cNvSpPr/>
          <p:nvPr/>
        </p:nvSpPr>
        <p:spPr>
          <a:xfrm>
            <a:off x="444500" y="32070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93CE8A7F-29BA-4674-9601-AC4BE188F69C}"/>
              </a:ext>
            </a:extLst>
          </p:cNvPr>
          <p:cNvSpPr>
            <a:spLocks noGrp="1"/>
          </p:cNvSpPr>
          <p:nvPr>
            <p:ph type="dt" sz="half" idx="10"/>
          </p:nvPr>
        </p:nvSpPr>
        <p:spPr/>
        <p:txBody>
          <a:bodyPr/>
          <a:lstStyle/>
          <a:p>
            <a:fld id="{778DB51E-7A96-4E7F-9739-2DB203EBBA69}" type="datetime1">
              <a:rPr lang="vi-VN" smtClean="0"/>
              <a:t>02/11/2021</a:t>
            </a:fld>
            <a:endParaRPr lang="vi-VN"/>
          </a:p>
        </p:txBody>
      </p:sp>
      <p:sp>
        <p:nvSpPr>
          <p:cNvPr id="9" name="Footer Placeholder 8">
            <a:extLst>
              <a:ext uri="{FF2B5EF4-FFF2-40B4-BE49-F238E27FC236}">
                <a16:creationId xmlns:a16="http://schemas.microsoft.com/office/drawing/2014/main" id="{481F59FE-DF72-49AC-A840-A050C842086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B8337549-3A97-4338-BFB5-08F1E69E12B7}"/>
              </a:ext>
            </a:extLst>
          </p:cNvPr>
          <p:cNvSpPr>
            <a:spLocks noGrp="1"/>
          </p:cNvSpPr>
          <p:nvPr>
            <p:ph type="sldNum" sz="quarter" idx="12"/>
          </p:nvPr>
        </p:nvSpPr>
        <p:spPr/>
        <p:txBody>
          <a:bodyPr/>
          <a:lstStyle/>
          <a:p>
            <a:fld id="{3E853FF8-857B-4997-9487-7696121B26C4}" type="slidenum">
              <a:rPr lang="vi-VN" smtClean="0"/>
              <a:t>8</a:t>
            </a:fld>
            <a:endParaRPr lang="vi-VN"/>
          </a:p>
        </p:txBody>
      </p:sp>
    </p:spTree>
    <p:extLst>
      <p:ext uri="{BB962C8B-B14F-4D97-AF65-F5344CB8AC3E}">
        <p14:creationId xmlns:p14="http://schemas.microsoft.com/office/powerpoint/2010/main" val="1928442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FB827-D7C3-4B3F-9112-11354DD89E25}"/>
              </a:ext>
            </a:extLst>
          </p:cNvPr>
          <p:cNvSpPr/>
          <p:nvPr/>
        </p:nvSpPr>
        <p:spPr>
          <a:xfrm>
            <a:off x="127000" y="63500"/>
            <a:ext cx="11938000" cy="1018740"/>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Câu 80:</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Điều kiện nào sau đây là điều kiện của sự cộng hưởng?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FC300D25-3D93-4FDB-9789-6FEC546BEECF}"/>
              </a:ext>
            </a:extLst>
          </p:cNvPr>
          <p:cNvSpPr/>
          <p:nvPr/>
        </p:nvSpPr>
        <p:spPr>
          <a:xfrm>
            <a:off x="508000" y="1082240"/>
            <a:ext cx="881363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Chu kì của lực cưỡng bức phải lớn hơn chu kì riêng của hệ.</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FA983B6-D1E5-4375-A0B9-EB3F32FE2FF3}"/>
              </a:ext>
            </a:extLst>
          </p:cNvPr>
          <p:cNvSpPr/>
          <p:nvPr/>
        </p:nvSpPr>
        <p:spPr>
          <a:xfrm>
            <a:off x="508000" y="2251791"/>
            <a:ext cx="908774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Lực cưỡng bức phải lớn hơn hoặc bằng một giá trị F</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nào đó.</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4CAAFB8-2557-49DC-BCFD-72CAB414C2E8}"/>
              </a:ext>
            </a:extLst>
          </p:cNvPr>
          <p:cNvSpPr/>
          <p:nvPr/>
        </p:nvSpPr>
        <p:spPr>
          <a:xfrm>
            <a:off x="508000" y="3421342"/>
            <a:ext cx="855875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Tần số của lực cưỡng bức phải bằng tần số riêng của hệ.</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6805EA1-6A3D-4E65-A14F-BC7B5482E81F}"/>
              </a:ext>
            </a:extLst>
          </p:cNvPr>
          <p:cNvSpPr/>
          <p:nvPr/>
        </p:nvSpPr>
        <p:spPr>
          <a:xfrm>
            <a:off x="508000" y="4590893"/>
            <a:ext cx="90075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Tần số của lực cưỡng bức phải lớn hơn tần số riêng của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hệ.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9" name="Oval 8">
            <a:extLst>
              <a:ext uri="{FF2B5EF4-FFF2-40B4-BE49-F238E27FC236}">
                <a16:creationId xmlns:a16="http://schemas.microsoft.com/office/drawing/2014/main" id="{9083FA22-A2B3-4FD7-8994-A02A78B58526}"/>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42200F0B-F816-4508-8756-B9A86F043BEF}"/>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7F5779D1-887C-46A3-A03C-D6138106D9AF}"/>
              </a:ext>
            </a:extLst>
          </p:cNvPr>
          <p:cNvSpPr>
            <a:spLocks noGrp="1"/>
          </p:cNvSpPr>
          <p:nvPr>
            <p:ph type="dt" sz="half" idx="10"/>
          </p:nvPr>
        </p:nvSpPr>
        <p:spPr/>
        <p:txBody>
          <a:bodyPr/>
          <a:lstStyle/>
          <a:p>
            <a:fld id="{7274FC8D-ACEC-4DEA-98AF-F2248581DEFC}" type="datetime1">
              <a:rPr lang="vi-VN" smtClean="0"/>
              <a:t>02/11/2021</a:t>
            </a:fld>
            <a:endParaRPr lang="vi-VN"/>
          </a:p>
        </p:txBody>
      </p:sp>
      <p:sp>
        <p:nvSpPr>
          <p:cNvPr id="10" name="Footer Placeholder 9">
            <a:extLst>
              <a:ext uri="{FF2B5EF4-FFF2-40B4-BE49-F238E27FC236}">
                <a16:creationId xmlns:a16="http://schemas.microsoft.com/office/drawing/2014/main" id="{9011C1A5-19C5-4028-8765-0162DA20B54E}"/>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58F98968-F404-4E7C-91B4-37497A773267}"/>
              </a:ext>
            </a:extLst>
          </p:cNvPr>
          <p:cNvSpPr>
            <a:spLocks noGrp="1"/>
          </p:cNvSpPr>
          <p:nvPr>
            <p:ph type="sldNum" sz="quarter" idx="12"/>
          </p:nvPr>
        </p:nvSpPr>
        <p:spPr/>
        <p:txBody>
          <a:bodyPr/>
          <a:lstStyle/>
          <a:p>
            <a:fld id="{3E853FF8-857B-4997-9487-7696121B26C4}" type="slidenum">
              <a:rPr lang="vi-VN" smtClean="0"/>
              <a:t>80</a:t>
            </a:fld>
            <a:endParaRPr lang="vi-VN"/>
          </a:p>
        </p:txBody>
      </p:sp>
    </p:spTree>
    <p:extLst>
      <p:ext uri="{BB962C8B-B14F-4D97-AF65-F5344CB8AC3E}">
        <p14:creationId xmlns:p14="http://schemas.microsoft.com/office/powerpoint/2010/main" val="2100872751"/>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 calcmode="lin" valueType="num">
                                      <p:cBhvr>
                                        <p:cTn id="42" dur="500" fill="hold"/>
                                        <p:tgtEl>
                                          <p:spTgt spid="9">
                                            <p:bg/>
                                          </p:spTgt>
                                        </p:tgtEl>
                                        <p:attrNameLst>
                                          <p:attrName>ppt_w</p:attrName>
                                        </p:attrNameLst>
                                      </p:cBhvr>
                                      <p:tavLst>
                                        <p:tav tm="0">
                                          <p:val>
                                            <p:fltVal val="0"/>
                                          </p:val>
                                        </p:tav>
                                        <p:tav tm="100000">
                                          <p:val>
                                            <p:strVal val="#ppt_w"/>
                                          </p:val>
                                        </p:tav>
                                      </p:tavLst>
                                    </p:anim>
                                    <p:anim calcmode="lin" valueType="num">
                                      <p:cBhvr>
                                        <p:cTn id="43"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p:cTn id="4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3F84ADC-4FF0-4CE7-9086-8165F5561304}"/>
                  </a:ext>
                </a:extLst>
              </p:cNvPr>
              <p:cNvSpPr/>
              <p:nvPr/>
            </p:nvSpPr>
            <p:spPr>
              <a:xfrm>
                <a:off x="127000" y="63500"/>
                <a:ext cx="11938000" cy="210121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81:</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Hai dao động điều hòa cùng phương, cùng tần số và cùng biên độ a, độ lệch pha giữa hai dao động là </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𝜟𝝋</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của hai dao động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A3F84ADC-4FF0-4CE7-9086-8165F5561304}"/>
                  </a:ext>
                </a:extLst>
              </p:cNvPr>
              <p:cNvSpPr>
                <a:spLocks noRot="1" noChangeAspect="1" noMove="1" noResize="1" noEditPoints="1" noAdjustHandles="1" noChangeArrowheads="1" noChangeShapeType="1" noTextEdit="1"/>
              </p:cNvSpPr>
              <p:nvPr/>
            </p:nvSpPr>
            <p:spPr>
              <a:xfrm>
                <a:off x="127000" y="63500"/>
                <a:ext cx="11938000" cy="2101216"/>
              </a:xfrm>
              <a:prstGeom prst="rect">
                <a:avLst/>
              </a:prstGeom>
              <a:blipFill>
                <a:blip r:embed="rId2"/>
                <a:stretch>
                  <a:fillRect l="-865" t="-1420" r="-1577" b="-5682"/>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9DD2B3BE-70CA-4BA2-AF82-2275F6D3A981}"/>
              </a:ext>
            </a:extLst>
          </p:cNvPr>
          <p:cNvSpPr/>
          <p:nvPr/>
        </p:nvSpPr>
        <p:spPr>
          <a:xfrm>
            <a:off x="1016000" y="2073281"/>
            <a:ext cx="170431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2A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CDD4717-A131-4D02-B11F-5A6E7EB84656}"/>
                  </a:ext>
                </a:extLst>
              </p:cNvPr>
              <p:cNvSpPr/>
              <p:nvPr/>
            </p:nvSpPr>
            <p:spPr>
              <a:xfrm>
                <a:off x="6477000" y="2073281"/>
                <a:ext cx="3044423" cy="73404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 2a</a:t>
                </a:r>
                <a14:m>
                  <m:oMath xmlns:m="http://schemas.openxmlformats.org/officeDocument/2006/math">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fName>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𝜟𝝋</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e>
                        </m:func>
                      </m:e>
                    </m: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DCDD4717-A131-4D02-B11F-5A6E7EB84656}"/>
                  </a:ext>
                </a:extLst>
              </p:cNvPr>
              <p:cNvSpPr>
                <a:spLocks noRot="1" noChangeAspect="1" noMove="1" noResize="1" noEditPoints="1" noAdjustHandles="1" noChangeArrowheads="1" noChangeShapeType="1" noTextEdit="1"/>
              </p:cNvSpPr>
              <p:nvPr/>
            </p:nvSpPr>
            <p:spPr>
              <a:xfrm>
                <a:off x="6477000" y="2073281"/>
                <a:ext cx="3044423" cy="734047"/>
              </a:xfrm>
              <a:prstGeom prst="rect">
                <a:avLst/>
              </a:prstGeom>
              <a:blipFill>
                <a:blip r:embed="rId3"/>
                <a:stretch>
                  <a:fillRect l="-4208" b="-57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7AF3C1-8833-49EF-9A12-C0DDB6B955BE}"/>
                  </a:ext>
                </a:extLst>
              </p:cNvPr>
              <p:cNvSpPr/>
              <p:nvPr/>
            </p:nvSpPr>
            <p:spPr>
              <a:xfrm>
                <a:off x="1016000" y="2835281"/>
                <a:ext cx="3044423" cy="73404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2a</a:t>
                </a:r>
                <a14:m>
                  <m:oMath xmlns:m="http://schemas.openxmlformats.org/officeDocument/2006/math">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𝜟𝝋</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e>
                        </m:func>
                      </m:e>
                    </m: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17AF3C1-8833-49EF-9A12-C0DDB6B955BE}"/>
                  </a:ext>
                </a:extLst>
              </p:cNvPr>
              <p:cNvSpPr>
                <a:spLocks noRot="1" noChangeAspect="1" noMove="1" noResize="1" noEditPoints="1" noAdjustHandles="1" noChangeArrowheads="1" noChangeShapeType="1" noTextEdit="1"/>
              </p:cNvSpPr>
              <p:nvPr/>
            </p:nvSpPr>
            <p:spPr>
              <a:xfrm>
                <a:off x="1016000" y="2835281"/>
                <a:ext cx="3044423" cy="734047"/>
              </a:xfrm>
              <a:prstGeom prst="rect">
                <a:avLst/>
              </a:prstGeom>
              <a:blipFill>
                <a:blip r:embed="rId4"/>
                <a:stretch>
                  <a:fillRect l="-4208" b="-57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C546195-907F-4C6C-B3C8-F1988DD687A9}"/>
                  </a:ext>
                </a:extLst>
              </p:cNvPr>
              <p:cNvSpPr/>
              <p:nvPr/>
            </p:nvSpPr>
            <p:spPr>
              <a:xfrm>
                <a:off x="6477000" y="283528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 = a</a:t>
                </a:r>
                <a14:m>
                  <m:oMath xmlns:m="http://schemas.openxmlformats.org/officeDocument/2006/math">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𝒕𝒂𝒏</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𝜟𝝋</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DC546195-907F-4C6C-B3C8-F1988DD687A9}"/>
                  </a:ext>
                </a:extLst>
              </p:cNvPr>
              <p:cNvSpPr>
                <a:spLocks noRot="1" noChangeAspect="1" noMove="1" noResize="1" noEditPoints="1" noAdjustHandles="1" noChangeArrowheads="1" noChangeShapeType="1" noTextEdit="1"/>
              </p:cNvSpPr>
              <p:nvPr/>
            </p:nvSpPr>
            <p:spPr>
              <a:xfrm>
                <a:off x="6477000" y="2835281"/>
                <a:ext cx="3967753" cy="523220"/>
              </a:xfrm>
              <a:prstGeom prst="rect">
                <a:avLst/>
              </a:prstGeom>
              <a:blipFill>
                <a:blip r:embed="rId5"/>
                <a:stretch>
                  <a:fillRect l="-3231" t="-12791"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422AE21-23AF-4373-A294-C13DDC3B1D5D}"/>
              </a:ext>
            </a:extLst>
          </p:cNvPr>
          <p:cNvSpPr/>
          <p:nvPr/>
        </p:nvSpPr>
        <p:spPr>
          <a:xfrm>
            <a:off x="952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21B67D2E-D7CE-4FD6-BDD8-A0ED483C8FB3}"/>
              </a:ext>
            </a:extLst>
          </p:cNvPr>
          <p:cNvSpPr>
            <a:spLocks noGrp="1"/>
          </p:cNvSpPr>
          <p:nvPr>
            <p:ph type="dt" sz="half" idx="10"/>
          </p:nvPr>
        </p:nvSpPr>
        <p:spPr/>
        <p:txBody>
          <a:bodyPr/>
          <a:lstStyle/>
          <a:p>
            <a:fld id="{DEC31B43-1BF1-44CD-89E2-28A51A10562A}" type="datetime1">
              <a:rPr lang="vi-VN" smtClean="0"/>
              <a:t>02/11/2021</a:t>
            </a:fld>
            <a:endParaRPr lang="vi-VN"/>
          </a:p>
        </p:txBody>
      </p:sp>
      <p:sp>
        <p:nvSpPr>
          <p:cNvPr id="9" name="Footer Placeholder 8">
            <a:extLst>
              <a:ext uri="{FF2B5EF4-FFF2-40B4-BE49-F238E27FC236}">
                <a16:creationId xmlns:a16="http://schemas.microsoft.com/office/drawing/2014/main" id="{6B53BA11-86B6-489E-AB3F-8B130BBC2A6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02B66CB-08A5-4A8E-BA1A-D508445FBBED}"/>
              </a:ext>
            </a:extLst>
          </p:cNvPr>
          <p:cNvSpPr>
            <a:spLocks noGrp="1"/>
          </p:cNvSpPr>
          <p:nvPr>
            <p:ph type="sldNum" sz="quarter" idx="12"/>
          </p:nvPr>
        </p:nvSpPr>
        <p:spPr/>
        <p:txBody>
          <a:bodyPr/>
          <a:lstStyle/>
          <a:p>
            <a:fld id="{3E853FF8-857B-4997-9487-7696121B26C4}" type="slidenum">
              <a:rPr lang="vi-VN" smtClean="0"/>
              <a:t>81</a:t>
            </a:fld>
            <a:endParaRPr lang="vi-VN"/>
          </a:p>
        </p:txBody>
      </p:sp>
    </p:spTree>
    <p:extLst>
      <p:ext uri="{BB962C8B-B14F-4D97-AF65-F5344CB8AC3E}">
        <p14:creationId xmlns:p14="http://schemas.microsoft.com/office/powerpoint/2010/main" val="2926291634"/>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BD09ED4-A636-475F-9B78-710A102D81B2}"/>
                  </a:ext>
                </a:extLst>
              </p:cNvPr>
              <p:cNvSpPr/>
              <p:nvPr/>
            </p:nvSpPr>
            <p:spPr>
              <a:xfrm>
                <a:off x="127000" y="63500"/>
                <a:ext cx="11938000" cy="210121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Một vật thực hiện đồng thời hai dao động điều hòa cùng phương, cùng tần số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e>
                    </m:func>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e>
                    </m:func>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có thể nhận giá trị</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BD09ED4-A636-475F-9B78-710A102D81B2}"/>
                  </a:ext>
                </a:extLst>
              </p:cNvPr>
              <p:cNvSpPr>
                <a:spLocks noRot="1" noChangeAspect="1" noMove="1" noResize="1" noEditPoints="1" noAdjustHandles="1" noChangeArrowheads="1" noChangeShapeType="1" noTextEdit="1"/>
              </p:cNvSpPr>
              <p:nvPr/>
            </p:nvSpPr>
            <p:spPr>
              <a:xfrm>
                <a:off x="127000" y="63500"/>
                <a:ext cx="11938000" cy="2101216"/>
              </a:xfrm>
              <a:prstGeom prst="rect">
                <a:avLst/>
              </a:prstGeom>
              <a:blipFill>
                <a:blip r:embed="rId2"/>
                <a:stretch>
                  <a:fillRect l="-865" t="-1420" r="-1577" b="-5682"/>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42006B7A-FB60-4387-989D-8145A63AA841}"/>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0,5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2ABFFC8-9F92-4E43-B57A-9A64DCC9A900}"/>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8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B3DCDB0-D526-4EE9-B3A5-9005425CA74F}"/>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6,5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F306FD8-530E-4050-92A9-B7ECA29C46DD}"/>
              </a:ext>
            </a:extLst>
          </p:cNvPr>
          <p:cNvSpPr/>
          <p:nvPr/>
        </p:nvSpPr>
        <p:spPr>
          <a:xfrm>
            <a:off x="9334500" y="2073281"/>
            <a:ext cx="15472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12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E1BE824-FF25-4D66-A638-4220710EE839}"/>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A516AAB1-AB1E-498A-93A9-0AB8A9CF7D47}"/>
              </a:ext>
            </a:extLst>
          </p:cNvPr>
          <p:cNvSpPr>
            <a:spLocks noGrp="1"/>
          </p:cNvSpPr>
          <p:nvPr>
            <p:ph type="dt" sz="half" idx="10"/>
          </p:nvPr>
        </p:nvSpPr>
        <p:spPr/>
        <p:txBody>
          <a:bodyPr/>
          <a:lstStyle/>
          <a:p>
            <a:fld id="{1366D3F2-AEC5-4B67-95A4-086961A80618}" type="datetime1">
              <a:rPr lang="vi-VN" smtClean="0"/>
              <a:t>02/11/2021</a:t>
            </a:fld>
            <a:endParaRPr lang="vi-VN"/>
          </a:p>
        </p:txBody>
      </p:sp>
      <p:sp>
        <p:nvSpPr>
          <p:cNvPr id="9" name="Footer Placeholder 8">
            <a:extLst>
              <a:ext uri="{FF2B5EF4-FFF2-40B4-BE49-F238E27FC236}">
                <a16:creationId xmlns:a16="http://schemas.microsoft.com/office/drawing/2014/main" id="{98B054FE-93DA-4A2B-8CE1-8F5F63607D2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E6B6241-36B8-4790-88D8-EE7D25B39DCA}"/>
              </a:ext>
            </a:extLst>
          </p:cNvPr>
          <p:cNvSpPr>
            <a:spLocks noGrp="1"/>
          </p:cNvSpPr>
          <p:nvPr>
            <p:ph type="sldNum" sz="quarter" idx="12"/>
          </p:nvPr>
        </p:nvSpPr>
        <p:spPr/>
        <p:txBody>
          <a:bodyPr/>
          <a:lstStyle/>
          <a:p>
            <a:fld id="{3E853FF8-857B-4997-9487-7696121B26C4}" type="slidenum">
              <a:rPr lang="vi-VN" smtClean="0"/>
              <a:t>82</a:t>
            </a:fld>
            <a:endParaRPr lang="vi-VN"/>
          </a:p>
        </p:txBody>
      </p:sp>
    </p:spTree>
    <p:extLst>
      <p:ext uri="{BB962C8B-B14F-4D97-AF65-F5344CB8AC3E}">
        <p14:creationId xmlns:p14="http://schemas.microsoft.com/office/powerpoint/2010/main" val="2781814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775B2-38D7-420E-86B4-ABF9FD72C16E}"/>
              </a:ext>
            </a:extLst>
          </p:cNvPr>
          <p:cNvSpPr/>
          <p:nvPr/>
        </p:nvSpPr>
        <p:spPr>
          <a:xfrm>
            <a:off x="127000" y="63500"/>
            <a:ext cx="11938000" cy="1033232"/>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83:</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Hai dao động điều hòa cùng phương, cùng tần số, cùng pha, có biên độ lần lượt là A và</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9AA3BB0-CDC2-441B-9909-D3C4BDD701CA}"/>
              </a:ext>
            </a:extLst>
          </p:cNvPr>
          <p:cNvSpPr/>
          <p:nvPr/>
        </p:nvSpPr>
        <p:spPr>
          <a:xfrm>
            <a:off x="508000" y="1017607"/>
            <a:ext cx="7813357"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Biên độ dao động tổng hợp của hai dao động này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DA7C714-D8EF-451A-9318-EEDC0F4F498A}"/>
              </a:ext>
            </a:extLst>
          </p:cNvPr>
          <p:cNvSpPr/>
          <p:nvPr/>
        </p:nvSpPr>
        <p:spPr>
          <a:xfrm>
            <a:off x="508000" y="203634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AE90DD3-D1D1-436C-A8D9-B83F776B404D}"/>
                  </a:ext>
                </a:extLst>
              </p:cNvPr>
              <p:cNvSpPr/>
              <p:nvPr/>
            </p:nvSpPr>
            <p:spPr>
              <a:xfrm>
                <a:off x="508000" y="2559567"/>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e>
                        </m:d>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BAE90DD3-D1D1-436C-A8D9-B83F776B404D}"/>
                  </a:ext>
                </a:extLst>
              </p:cNvPr>
              <p:cNvSpPr>
                <a:spLocks noRot="1" noChangeAspect="1" noMove="1" noResize="1" noEditPoints="1" noAdjustHandles="1" noChangeArrowheads="1" noChangeShapeType="1" noTextEdit="1"/>
              </p:cNvSpPr>
              <p:nvPr/>
            </p:nvSpPr>
            <p:spPr>
              <a:xfrm>
                <a:off x="508000" y="2559567"/>
                <a:ext cx="3044423" cy="969176"/>
              </a:xfrm>
              <a:prstGeom prst="rect">
                <a:avLst/>
              </a:prstGeom>
              <a:blipFill>
                <a:blip r:embed="rId2"/>
                <a:stretch>
                  <a:fillRect l="-4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385C7E3-6745-4527-A328-23592A92E656}"/>
                  </a:ext>
                </a:extLst>
              </p:cNvPr>
              <p:cNvSpPr/>
              <p:nvPr/>
            </p:nvSpPr>
            <p:spPr>
              <a:xfrm>
                <a:off x="508000" y="3528743"/>
                <a:ext cx="2337819"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A385C7E3-6745-4527-A328-23592A92E656}"/>
                  </a:ext>
                </a:extLst>
              </p:cNvPr>
              <p:cNvSpPr>
                <a:spLocks noRot="1" noChangeAspect="1" noMove="1" noResize="1" noEditPoints="1" noAdjustHandles="1" noChangeArrowheads="1" noChangeShapeType="1" noTextEdit="1"/>
              </p:cNvSpPr>
              <p:nvPr/>
            </p:nvSpPr>
            <p:spPr>
              <a:xfrm>
                <a:off x="508000" y="3528743"/>
                <a:ext cx="2337819" cy="969176"/>
              </a:xfrm>
              <a:prstGeom prst="rect">
                <a:avLst/>
              </a:prstGeom>
              <a:blipFill>
                <a:blip r:embed="rId3"/>
                <a:stretch>
                  <a:fillRect l="-520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3408217-0139-46A2-BE23-AC09FA49984A}"/>
              </a:ext>
            </a:extLst>
          </p:cNvPr>
          <p:cNvSpPr/>
          <p:nvPr/>
        </p:nvSpPr>
        <p:spPr>
          <a:xfrm>
            <a:off x="444500" y="9541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C39182BC-0FD3-4517-B9EA-FC6CF15DDBD6}"/>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318D6363-C59E-445D-85D3-9293D5B14C65}"/>
              </a:ext>
            </a:extLst>
          </p:cNvPr>
          <p:cNvSpPr>
            <a:spLocks noGrp="1"/>
          </p:cNvSpPr>
          <p:nvPr>
            <p:ph type="dt" sz="half" idx="10"/>
          </p:nvPr>
        </p:nvSpPr>
        <p:spPr/>
        <p:txBody>
          <a:bodyPr/>
          <a:lstStyle/>
          <a:p>
            <a:fld id="{9A0058BF-698E-48B3-B0A4-AB998F4F3A12}" type="datetime1">
              <a:rPr lang="vi-VN" smtClean="0"/>
              <a:t>02/11/2021</a:t>
            </a:fld>
            <a:endParaRPr lang="vi-VN"/>
          </a:p>
        </p:txBody>
      </p:sp>
      <p:sp>
        <p:nvSpPr>
          <p:cNvPr id="10" name="Footer Placeholder 9">
            <a:extLst>
              <a:ext uri="{FF2B5EF4-FFF2-40B4-BE49-F238E27FC236}">
                <a16:creationId xmlns:a16="http://schemas.microsoft.com/office/drawing/2014/main" id="{2BF1F14D-4DA1-45C5-8877-D71CD0FE12A8}"/>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624F6FFF-00BD-4D0A-B419-BB2E22A6BFBF}"/>
              </a:ext>
            </a:extLst>
          </p:cNvPr>
          <p:cNvSpPr>
            <a:spLocks noGrp="1"/>
          </p:cNvSpPr>
          <p:nvPr>
            <p:ph type="sldNum" sz="quarter" idx="12"/>
          </p:nvPr>
        </p:nvSpPr>
        <p:spPr/>
        <p:txBody>
          <a:bodyPr/>
          <a:lstStyle/>
          <a:p>
            <a:fld id="{3E853FF8-857B-4997-9487-7696121B26C4}" type="slidenum">
              <a:rPr lang="vi-VN" smtClean="0"/>
              <a:t>83</a:t>
            </a:fld>
            <a:endParaRPr lang="vi-VN"/>
          </a:p>
        </p:txBody>
      </p:sp>
    </p:spTree>
    <p:extLst>
      <p:ext uri="{BB962C8B-B14F-4D97-AF65-F5344CB8AC3E}">
        <p14:creationId xmlns:p14="http://schemas.microsoft.com/office/powerpoint/2010/main" val="211401178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9C08CC5-154B-410E-9F46-1B56CB032137}"/>
                  </a:ext>
                </a:extLst>
              </p:cNvPr>
              <p:cNvSpPr/>
              <p:nvPr/>
            </p:nvSpPr>
            <p:spPr>
              <a:xfrm>
                <a:off x="127000" y="63500"/>
                <a:ext cx="11938000" cy="2261773"/>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Hai dao động đều hòa cùng phương, cùng tần số có biên độ lần lượt là A1 = 8cm, A2 = 15cm và lệch pha nhau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tổng hợp của hai dao động này có biên độ bằng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9C08CC5-154B-410E-9F46-1B56CB032137}"/>
                  </a:ext>
                </a:extLst>
              </p:cNvPr>
              <p:cNvSpPr>
                <a:spLocks noRot="1" noChangeAspect="1" noMove="1" noResize="1" noEditPoints="1" noAdjustHandles="1" noChangeArrowheads="1" noChangeShapeType="1" noTextEdit="1"/>
              </p:cNvSpPr>
              <p:nvPr/>
            </p:nvSpPr>
            <p:spPr>
              <a:xfrm>
                <a:off x="127000" y="63500"/>
                <a:ext cx="11938000" cy="2261773"/>
              </a:xfrm>
              <a:prstGeom prst="rect">
                <a:avLst/>
              </a:prstGeom>
              <a:blipFill>
                <a:blip r:embed="rId2"/>
                <a:stretch>
                  <a:fillRect l="-865" t="-1323" r="-1628" b="-5291"/>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F1542DA3-CA5E-472B-8C77-55374DB85A0D}"/>
              </a:ext>
            </a:extLst>
          </p:cNvPr>
          <p:cNvSpPr/>
          <p:nvPr/>
        </p:nvSpPr>
        <p:spPr>
          <a:xfrm>
            <a:off x="762000" y="2233838"/>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7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9BC9E59-DB70-4836-AF30-1A1CC895B311}"/>
              </a:ext>
            </a:extLst>
          </p:cNvPr>
          <p:cNvSpPr/>
          <p:nvPr/>
        </p:nvSpPr>
        <p:spPr>
          <a:xfrm>
            <a:off x="3619500" y="2233838"/>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11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E205FE7-3AD9-4FF3-8F88-ED2C2708FDE8}"/>
              </a:ext>
            </a:extLst>
          </p:cNvPr>
          <p:cNvSpPr/>
          <p:nvPr/>
        </p:nvSpPr>
        <p:spPr>
          <a:xfrm>
            <a:off x="6477000" y="2233838"/>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17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7711ABB-CD04-4FF7-BC58-878DF512ADFC}"/>
              </a:ext>
            </a:extLst>
          </p:cNvPr>
          <p:cNvSpPr/>
          <p:nvPr/>
        </p:nvSpPr>
        <p:spPr>
          <a:xfrm>
            <a:off x="9334500" y="2233838"/>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23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8800C05-83FE-4256-85C6-39592BD342C9}"/>
              </a:ext>
            </a:extLst>
          </p:cNvPr>
          <p:cNvSpPr/>
          <p:nvPr/>
        </p:nvSpPr>
        <p:spPr>
          <a:xfrm>
            <a:off x="6413500" y="2170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DE57473A-92D3-4D97-911C-1E035E85D441}"/>
              </a:ext>
            </a:extLst>
          </p:cNvPr>
          <p:cNvSpPr>
            <a:spLocks noGrp="1"/>
          </p:cNvSpPr>
          <p:nvPr>
            <p:ph type="dt" sz="half" idx="10"/>
          </p:nvPr>
        </p:nvSpPr>
        <p:spPr/>
        <p:txBody>
          <a:bodyPr/>
          <a:lstStyle/>
          <a:p>
            <a:fld id="{767FA76E-1995-458D-B717-2CB11B3C37C2}" type="datetime1">
              <a:rPr lang="vi-VN" smtClean="0"/>
              <a:t>02/11/2021</a:t>
            </a:fld>
            <a:endParaRPr lang="vi-VN"/>
          </a:p>
        </p:txBody>
      </p:sp>
      <p:sp>
        <p:nvSpPr>
          <p:cNvPr id="9" name="Footer Placeholder 8">
            <a:extLst>
              <a:ext uri="{FF2B5EF4-FFF2-40B4-BE49-F238E27FC236}">
                <a16:creationId xmlns:a16="http://schemas.microsoft.com/office/drawing/2014/main" id="{F47166D9-C711-4540-AF74-CCE3A1FCBAA8}"/>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208CD692-AFFD-4788-A7BF-92A94115C4F5}"/>
              </a:ext>
            </a:extLst>
          </p:cNvPr>
          <p:cNvSpPr>
            <a:spLocks noGrp="1"/>
          </p:cNvSpPr>
          <p:nvPr>
            <p:ph type="sldNum" sz="quarter" idx="12"/>
          </p:nvPr>
        </p:nvSpPr>
        <p:spPr/>
        <p:txBody>
          <a:bodyPr/>
          <a:lstStyle/>
          <a:p>
            <a:fld id="{3E853FF8-857B-4997-9487-7696121B26C4}" type="slidenum">
              <a:rPr lang="vi-VN" smtClean="0"/>
              <a:t>84</a:t>
            </a:fld>
            <a:endParaRPr lang="vi-VN"/>
          </a:p>
        </p:txBody>
      </p:sp>
    </p:spTree>
    <p:extLst>
      <p:ext uri="{BB962C8B-B14F-4D97-AF65-F5344CB8AC3E}">
        <p14:creationId xmlns:p14="http://schemas.microsoft.com/office/powerpoint/2010/main" val="346644207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A9BEC82-EB8C-4E22-830F-300F1D612794}"/>
                  </a:ext>
                </a:extLst>
              </p:cNvPr>
              <p:cNvSpPr/>
              <p:nvPr/>
            </p:nvSpPr>
            <p:spPr>
              <a:xfrm>
                <a:off x="127000" y="63500"/>
                <a:ext cx="11938000" cy="2261773"/>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85:</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Hai dao động điều hòa cùng phương, cùng tần số có biên độ và pha ban đầu lần lượt là A1 = 10cm, A2 </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𝟎</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và pha ban đầu của dao động tổng hợp lần lượt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A9BEC82-EB8C-4E22-830F-300F1D612794}"/>
                  </a:ext>
                </a:extLst>
              </p:cNvPr>
              <p:cNvSpPr>
                <a:spLocks noRot="1" noChangeAspect="1" noMove="1" noResize="1" noEditPoints="1" noAdjustHandles="1" noChangeArrowheads="1" noChangeShapeType="1" noTextEdit="1"/>
              </p:cNvSpPr>
              <p:nvPr/>
            </p:nvSpPr>
            <p:spPr>
              <a:xfrm>
                <a:off x="127000" y="63500"/>
                <a:ext cx="11938000" cy="2261773"/>
              </a:xfrm>
              <a:prstGeom prst="rect">
                <a:avLst/>
              </a:prstGeom>
              <a:blipFill>
                <a:blip r:embed="rId2"/>
                <a:stretch>
                  <a:fillRect l="-865" t="-1323" r="-1628" b="-5291"/>
                </a:stretch>
              </a:blipFill>
              <a:ln>
                <a:solidFill>
                  <a:srgbClr val="FF000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2051B8E-B6E1-41B1-86FE-574FF0CC7265}"/>
                  </a:ext>
                </a:extLst>
              </p:cNvPr>
              <p:cNvSpPr/>
              <p:nvPr/>
            </p:nvSpPr>
            <p:spPr>
              <a:xfrm>
                <a:off x="1016000" y="2233838"/>
                <a:ext cx="396775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 20cm,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92051B8E-B6E1-41B1-86FE-574FF0CC7265}"/>
                  </a:ext>
                </a:extLst>
              </p:cNvPr>
              <p:cNvSpPr>
                <a:spLocks noRot="1" noChangeAspect="1" noMove="1" noResize="1" noEditPoints="1" noAdjustHandles="1" noChangeArrowheads="1" noChangeShapeType="1" noTextEdit="1"/>
              </p:cNvSpPr>
              <p:nvPr/>
            </p:nvSpPr>
            <p:spPr>
              <a:xfrm>
                <a:off x="1016000" y="2233838"/>
                <a:ext cx="3967753" cy="664862"/>
              </a:xfrm>
              <a:prstGeom prst="rect">
                <a:avLst/>
              </a:prstGeom>
              <a:blipFill>
                <a:blip r:embed="rId3"/>
                <a:stretch>
                  <a:fillRect l="-3226" t="-4545" b="-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98D25EB-477B-455F-8DDD-87D8D63E4374}"/>
                  </a:ext>
                </a:extLst>
              </p:cNvPr>
              <p:cNvSpPr/>
              <p:nvPr/>
            </p:nvSpPr>
            <p:spPr>
              <a:xfrm>
                <a:off x="6477000" y="2233838"/>
                <a:ext cx="396775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 15cm,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F98D25EB-477B-455F-8DDD-87D8D63E4374}"/>
                  </a:ext>
                </a:extLst>
              </p:cNvPr>
              <p:cNvSpPr>
                <a:spLocks noRot="1" noChangeAspect="1" noMove="1" noResize="1" noEditPoints="1" noAdjustHandles="1" noChangeArrowheads="1" noChangeShapeType="1" noTextEdit="1"/>
              </p:cNvSpPr>
              <p:nvPr/>
            </p:nvSpPr>
            <p:spPr>
              <a:xfrm>
                <a:off x="6477000" y="2233838"/>
                <a:ext cx="3967753" cy="664862"/>
              </a:xfrm>
              <a:prstGeom prst="rect">
                <a:avLst/>
              </a:prstGeom>
              <a:blipFill>
                <a:blip r:embed="rId4"/>
                <a:stretch>
                  <a:fillRect l="-3231" t="-4545" b="-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6E3781C-502A-413B-993D-6AE3443AD9B8}"/>
                  </a:ext>
                </a:extLst>
              </p:cNvPr>
              <p:cNvSpPr/>
              <p:nvPr/>
            </p:nvSpPr>
            <p:spPr>
              <a:xfrm>
                <a:off x="1016000" y="2995838"/>
                <a:ext cx="396775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20cm,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A6E3781C-502A-413B-993D-6AE3443AD9B8}"/>
                  </a:ext>
                </a:extLst>
              </p:cNvPr>
              <p:cNvSpPr>
                <a:spLocks noRot="1" noChangeAspect="1" noMove="1" noResize="1" noEditPoints="1" noAdjustHandles="1" noChangeArrowheads="1" noChangeShapeType="1" noTextEdit="1"/>
              </p:cNvSpPr>
              <p:nvPr/>
            </p:nvSpPr>
            <p:spPr>
              <a:xfrm>
                <a:off x="1016000" y="2995838"/>
                <a:ext cx="3967753" cy="664862"/>
              </a:xfrm>
              <a:prstGeom prst="rect">
                <a:avLst/>
              </a:prstGeom>
              <a:blipFill>
                <a:blip r:embed="rId5"/>
                <a:stretch>
                  <a:fillRect l="-3226" t="-4545" b="-7273"/>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6AA4CC7D-46D4-4309-802B-A4FFB50CE022}"/>
              </a:ext>
            </a:extLst>
          </p:cNvPr>
          <p:cNvSpPr/>
          <p:nvPr/>
        </p:nvSpPr>
        <p:spPr>
          <a:xfrm>
            <a:off x="6477000" y="2995838"/>
            <a:ext cx="231345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 = 15cm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BB60F1D-5CE2-4175-9960-9FCBDD0E9F5F}"/>
              </a:ext>
            </a:extLst>
          </p:cNvPr>
          <p:cNvSpPr/>
          <p:nvPr/>
        </p:nvSpPr>
        <p:spPr>
          <a:xfrm>
            <a:off x="952500" y="2932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77324497-3F61-4705-8D9E-31BA02120CCC}"/>
              </a:ext>
            </a:extLst>
          </p:cNvPr>
          <p:cNvSpPr>
            <a:spLocks noGrp="1"/>
          </p:cNvSpPr>
          <p:nvPr>
            <p:ph type="dt" sz="half" idx="10"/>
          </p:nvPr>
        </p:nvSpPr>
        <p:spPr/>
        <p:txBody>
          <a:bodyPr/>
          <a:lstStyle/>
          <a:p>
            <a:fld id="{4DDAB6A6-C71F-44A5-9793-9E8DB27FD5F1}" type="datetime1">
              <a:rPr lang="vi-VN" smtClean="0"/>
              <a:t>02/11/2021</a:t>
            </a:fld>
            <a:endParaRPr lang="vi-VN"/>
          </a:p>
        </p:txBody>
      </p:sp>
      <p:sp>
        <p:nvSpPr>
          <p:cNvPr id="9" name="Footer Placeholder 8">
            <a:extLst>
              <a:ext uri="{FF2B5EF4-FFF2-40B4-BE49-F238E27FC236}">
                <a16:creationId xmlns:a16="http://schemas.microsoft.com/office/drawing/2014/main" id="{CAACFF35-D315-4331-8F74-EC85BB6A9C0E}"/>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9B70457-EEEF-46EC-8CDE-962947609F44}"/>
              </a:ext>
            </a:extLst>
          </p:cNvPr>
          <p:cNvSpPr>
            <a:spLocks noGrp="1"/>
          </p:cNvSpPr>
          <p:nvPr>
            <p:ph type="sldNum" sz="quarter" idx="12"/>
          </p:nvPr>
        </p:nvSpPr>
        <p:spPr/>
        <p:txBody>
          <a:bodyPr/>
          <a:lstStyle/>
          <a:p>
            <a:fld id="{3E853FF8-857B-4997-9487-7696121B26C4}" type="slidenum">
              <a:rPr lang="vi-VN" smtClean="0"/>
              <a:t>85</a:t>
            </a:fld>
            <a:endParaRPr lang="vi-VN"/>
          </a:p>
        </p:txBody>
      </p:sp>
    </p:spTree>
    <p:extLst>
      <p:ext uri="{BB962C8B-B14F-4D97-AF65-F5344CB8AC3E}">
        <p14:creationId xmlns:p14="http://schemas.microsoft.com/office/powerpoint/2010/main" val="156391081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36B2671-34BB-41D5-8DB4-F2906C12CC01}"/>
                  </a:ext>
                </a:extLst>
              </p:cNvPr>
              <p:cNvSpPr/>
              <p:nvPr/>
            </p:nvSpPr>
            <p:spPr>
              <a:xfrm>
                <a:off x="127000" y="63500"/>
                <a:ext cx="11938000" cy="210121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86:</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Hai dao động điều hòa cùng phương, cùng tần số có biên độ lần lượt là 4,5cm và 6,0cm; lệch pha nhau </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tổng hợp của hai dao động này có biên độ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36B2671-34BB-41D5-8DB4-F2906C12CC01}"/>
                  </a:ext>
                </a:extLst>
              </p:cNvPr>
              <p:cNvSpPr>
                <a:spLocks noRot="1" noChangeAspect="1" noMove="1" noResize="1" noEditPoints="1" noAdjustHandles="1" noChangeArrowheads="1" noChangeShapeType="1" noTextEdit="1"/>
              </p:cNvSpPr>
              <p:nvPr/>
            </p:nvSpPr>
            <p:spPr>
              <a:xfrm>
                <a:off x="127000" y="63500"/>
                <a:ext cx="11938000" cy="2101216"/>
              </a:xfrm>
              <a:prstGeom prst="rect">
                <a:avLst/>
              </a:prstGeom>
              <a:blipFill>
                <a:blip r:embed="rId2"/>
                <a:stretch>
                  <a:fillRect l="-865" t="-1420" r="-1628" b="-5682"/>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F2A8CE88-0DCC-4B58-93B7-B2342D5B34A1}"/>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1,5cm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C7E9AB6-C6F4-4680-B396-05595034F162}"/>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5,0cm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A264701-6F11-4DEE-9A62-B4A45FE581CB}"/>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10,5cm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C54501E-8F9F-48FC-9AE3-F4B2F08DCA72}"/>
              </a:ext>
            </a:extLst>
          </p:cNvPr>
          <p:cNvSpPr/>
          <p:nvPr/>
        </p:nvSpPr>
        <p:spPr>
          <a:xfrm>
            <a:off x="9334500" y="2073281"/>
            <a:ext cx="15472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7,5cm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8AAE646-B127-4082-AB4A-6130513F46D7}"/>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2E36A5C-976A-4963-902B-BFBBBEFF56BD}"/>
              </a:ext>
            </a:extLst>
          </p:cNvPr>
          <p:cNvSpPr>
            <a:spLocks noGrp="1"/>
          </p:cNvSpPr>
          <p:nvPr>
            <p:ph type="dt" sz="half" idx="10"/>
          </p:nvPr>
        </p:nvSpPr>
        <p:spPr/>
        <p:txBody>
          <a:bodyPr/>
          <a:lstStyle/>
          <a:p>
            <a:fld id="{D5F2E29F-5562-4A24-9BA1-79EDA3D941AF}" type="datetime1">
              <a:rPr lang="vi-VN" smtClean="0"/>
              <a:t>02/11/2021</a:t>
            </a:fld>
            <a:endParaRPr lang="vi-VN"/>
          </a:p>
        </p:txBody>
      </p:sp>
      <p:sp>
        <p:nvSpPr>
          <p:cNvPr id="9" name="Footer Placeholder 8">
            <a:extLst>
              <a:ext uri="{FF2B5EF4-FFF2-40B4-BE49-F238E27FC236}">
                <a16:creationId xmlns:a16="http://schemas.microsoft.com/office/drawing/2014/main" id="{AC9F3394-0658-4751-8365-338E7104FDEA}"/>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DBD82B7-52A0-453F-A118-644D4B2EE307}"/>
              </a:ext>
            </a:extLst>
          </p:cNvPr>
          <p:cNvSpPr>
            <a:spLocks noGrp="1"/>
          </p:cNvSpPr>
          <p:nvPr>
            <p:ph type="sldNum" sz="quarter" idx="12"/>
          </p:nvPr>
        </p:nvSpPr>
        <p:spPr/>
        <p:txBody>
          <a:bodyPr/>
          <a:lstStyle/>
          <a:p>
            <a:fld id="{3E853FF8-857B-4997-9487-7696121B26C4}" type="slidenum">
              <a:rPr lang="vi-VN" smtClean="0"/>
              <a:t>86</a:t>
            </a:fld>
            <a:endParaRPr lang="vi-VN"/>
          </a:p>
        </p:txBody>
      </p:sp>
    </p:spTree>
    <p:extLst>
      <p:ext uri="{BB962C8B-B14F-4D97-AF65-F5344CB8AC3E}">
        <p14:creationId xmlns:p14="http://schemas.microsoft.com/office/powerpoint/2010/main" val="4020783765"/>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D4C6611-3B26-4331-A203-51B2B2D5C611}"/>
                  </a:ext>
                </a:extLst>
              </p:cNvPr>
              <p:cNvSpPr/>
              <p:nvPr/>
            </p:nvSpPr>
            <p:spPr>
              <a:xfrm>
                <a:off x="127000" y="63500"/>
                <a:ext cx="11938000" cy="2149435"/>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87:</a:t>
                </a:r>
                <a:r>
                  <a:rPr kumimoji="0" lang="de-DE"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Một vật chịu tác động đồng thời của hai dao động điều hòa cùng biên độ A, cùng phương, cùng tần số. Dao động tổng hợp của vật có biên độ là A</a:t>
                </a:r>
                <a14:m>
                  <m:oMath xmlns:m="http://schemas.openxmlformats.org/officeDocument/2006/math">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e>
                    </m:rad>
                  </m:oMath>
                </a14:m>
                <a:r>
                  <a:rPr kumimoji="0" lang="de-DE"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Hai dao dộng thành phần này</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DD4C6611-3B26-4331-A203-51B2B2D5C611}"/>
                  </a:ext>
                </a:extLst>
              </p:cNvPr>
              <p:cNvSpPr>
                <a:spLocks noRot="1" noChangeAspect="1" noMove="1" noResize="1" noEditPoints="1" noAdjustHandles="1" noChangeArrowheads="1" noChangeShapeType="1" noTextEdit="1"/>
              </p:cNvSpPr>
              <p:nvPr/>
            </p:nvSpPr>
            <p:spPr>
              <a:xfrm>
                <a:off x="127000" y="63500"/>
                <a:ext cx="11938000" cy="2149435"/>
              </a:xfrm>
              <a:prstGeom prst="rect">
                <a:avLst/>
              </a:prstGeom>
              <a:blipFill>
                <a:blip r:embed="rId2"/>
                <a:stretch>
                  <a:fillRect l="-865" t="-1389"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0ECDF1B7-92F7-48A1-AC7C-8BEEDCDBA9A4}"/>
              </a:ext>
            </a:extLst>
          </p:cNvPr>
          <p:cNvSpPr/>
          <p:nvPr/>
        </p:nvSpPr>
        <p:spPr>
          <a:xfrm>
            <a:off x="1016000" y="212149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cùng pha</a:t>
            </a: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090C1AB-DDF5-49E6-B5C5-C22600787D52}"/>
              </a:ext>
            </a:extLst>
          </p:cNvPr>
          <p:cNvSpPr/>
          <p:nvPr/>
        </p:nvSpPr>
        <p:spPr>
          <a:xfrm>
            <a:off x="6477000" y="212149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ngược pha</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FB37D36-B2CE-4D1A-A104-FC061B038E50}"/>
              </a:ext>
            </a:extLst>
          </p:cNvPr>
          <p:cNvSpPr/>
          <p:nvPr/>
        </p:nvSpPr>
        <p:spPr>
          <a:xfrm>
            <a:off x="1016000" y="288349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vuông pha nhau</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1B52CE3-FA20-41B4-8CCA-B22159636815}"/>
              </a:ext>
            </a:extLst>
          </p:cNvPr>
          <p:cNvSpPr/>
          <p:nvPr/>
        </p:nvSpPr>
        <p:spPr>
          <a:xfrm>
            <a:off x="6477000" y="2883499"/>
            <a:ext cx="32015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lệch pha </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nhau 60</a:t>
            </a:r>
            <a:r>
              <a:rPr kumimoji="0" lang="de-DE"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53F4A8C-5965-48B4-82EA-313B1174B39D}"/>
              </a:ext>
            </a:extLst>
          </p:cNvPr>
          <p:cNvSpPr/>
          <p:nvPr/>
        </p:nvSpPr>
        <p:spPr>
          <a:xfrm>
            <a:off x="952500" y="2819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CBA0BAAD-3AEB-4250-8967-00CABA3AAD61}"/>
              </a:ext>
            </a:extLst>
          </p:cNvPr>
          <p:cNvSpPr>
            <a:spLocks noGrp="1"/>
          </p:cNvSpPr>
          <p:nvPr>
            <p:ph type="dt" sz="half" idx="10"/>
          </p:nvPr>
        </p:nvSpPr>
        <p:spPr/>
        <p:txBody>
          <a:bodyPr/>
          <a:lstStyle/>
          <a:p>
            <a:fld id="{226C26D8-9540-4998-8697-D80E4E62FFC6}" type="datetime1">
              <a:rPr lang="vi-VN" smtClean="0"/>
              <a:t>02/11/2021</a:t>
            </a:fld>
            <a:endParaRPr lang="vi-VN"/>
          </a:p>
        </p:txBody>
      </p:sp>
      <p:sp>
        <p:nvSpPr>
          <p:cNvPr id="9" name="Footer Placeholder 8">
            <a:extLst>
              <a:ext uri="{FF2B5EF4-FFF2-40B4-BE49-F238E27FC236}">
                <a16:creationId xmlns:a16="http://schemas.microsoft.com/office/drawing/2014/main" id="{4D89BCCF-57A8-4051-88D1-640CE1B64C6F}"/>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0CA2B51A-9C70-4DCD-B21C-7859DF15D182}"/>
              </a:ext>
            </a:extLst>
          </p:cNvPr>
          <p:cNvSpPr>
            <a:spLocks noGrp="1"/>
          </p:cNvSpPr>
          <p:nvPr>
            <p:ph type="sldNum" sz="quarter" idx="12"/>
          </p:nvPr>
        </p:nvSpPr>
        <p:spPr/>
        <p:txBody>
          <a:bodyPr/>
          <a:lstStyle/>
          <a:p>
            <a:fld id="{3E853FF8-857B-4997-9487-7696121B26C4}" type="slidenum">
              <a:rPr lang="vi-VN" smtClean="0"/>
              <a:t>87</a:t>
            </a:fld>
            <a:endParaRPr lang="vi-VN"/>
          </a:p>
        </p:txBody>
      </p:sp>
    </p:spTree>
    <p:extLst>
      <p:ext uri="{BB962C8B-B14F-4D97-AF65-F5344CB8AC3E}">
        <p14:creationId xmlns:p14="http://schemas.microsoft.com/office/powerpoint/2010/main" val="59424574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4AD16A-385F-4359-A416-D75F46321D67}"/>
              </a:ext>
            </a:extLst>
          </p:cNvPr>
          <p:cNvSpPr/>
          <p:nvPr/>
        </p:nvSpPr>
        <p:spPr>
          <a:xfrm>
            <a:off x="127000" y="63500"/>
            <a:ext cx="11938000" cy="111017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88:</a:t>
            </a:r>
            <a:r>
              <a:rPr kumimoji="0" lang="de-DE"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Phát biểu nào sai khi nói về dao động tắt dần?</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C835B3E-0244-4B51-88A6-5918F3B2CC17}"/>
              </a:ext>
            </a:extLst>
          </p:cNvPr>
          <p:cNvSpPr/>
          <p:nvPr/>
        </p:nvSpPr>
        <p:spPr>
          <a:xfrm>
            <a:off x="508000" y="1082240"/>
            <a:ext cx="527388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Biên độ dao động giảm dần.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E8E31D6-F920-43A9-AE25-C3EF12D6CBB0}"/>
              </a:ext>
            </a:extLst>
          </p:cNvPr>
          <p:cNvSpPr/>
          <p:nvPr/>
        </p:nvSpPr>
        <p:spPr>
          <a:xfrm>
            <a:off x="508000" y="2251791"/>
            <a:ext cx="461216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Cơ năng dao động giảm dần.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85C4191-39C2-4932-87CC-6476EE3E0D69}"/>
              </a:ext>
            </a:extLst>
          </p:cNvPr>
          <p:cNvSpPr/>
          <p:nvPr/>
        </p:nvSpPr>
        <p:spPr>
          <a:xfrm>
            <a:off x="508000" y="3421342"/>
            <a:ext cx="788389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Tần số dao động càng lớn thì sự tắt dần càng chậm.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54D82B2-BE35-4F5F-911A-73F670D6418A}"/>
              </a:ext>
            </a:extLst>
          </p:cNvPr>
          <p:cNvSpPr/>
          <p:nvPr/>
        </p:nvSpPr>
        <p:spPr>
          <a:xfrm>
            <a:off x="508000" y="4590893"/>
            <a:ext cx="88456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Lực cản và lực ma sát càng lớn thì sự tắt dần càng </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nhanh.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7434088-1C17-43D7-862F-6B505CAACA58}"/>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16149062-71CF-4BC3-B658-388A9B73B49B}"/>
              </a:ext>
            </a:extLst>
          </p:cNvPr>
          <p:cNvSpPr>
            <a:spLocks noGrp="1"/>
          </p:cNvSpPr>
          <p:nvPr>
            <p:ph type="dt" sz="half" idx="10"/>
          </p:nvPr>
        </p:nvSpPr>
        <p:spPr/>
        <p:txBody>
          <a:bodyPr/>
          <a:lstStyle/>
          <a:p>
            <a:fld id="{67B90743-A1FD-4003-84DB-E6EA2545B85D}" type="datetime1">
              <a:rPr lang="vi-VN" smtClean="0"/>
              <a:t>02/11/2021</a:t>
            </a:fld>
            <a:endParaRPr lang="vi-VN"/>
          </a:p>
        </p:txBody>
      </p:sp>
      <p:sp>
        <p:nvSpPr>
          <p:cNvPr id="9" name="Footer Placeholder 8">
            <a:extLst>
              <a:ext uri="{FF2B5EF4-FFF2-40B4-BE49-F238E27FC236}">
                <a16:creationId xmlns:a16="http://schemas.microsoft.com/office/drawing/2014/main" id="{0FB752D9-73E5-49EE-8952-7D68C943E326}"/>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50C7F7F-8097-40DE-98A2-CB2DD8D4DA92}"/>
              </a:ext>
            </a:extLst>
          </p:cNvPr>
          <p:cNvSpPr>
            <a:spLocks noGrp="1"/>
          </p:cNvSpPr>
          <p:nvPr>
            <p:ph type="sldNum" sz="quarter" idx="12"/>
          </p:nvPr>
        </p:nvSpPr>
        <p:spPr/>
        <p:txBody>
          <a:bodyPr/>
          <a:lstStyle/>
          <a:p>
            <a:fld id="{3E853FF8-857B-4997-9487-7696121B26C4}" type="slidenum">
              <a:rPr lang="vi-VN" smtClean="0"/>
              <a:t>88</a:t>
            </a:fld>
            <a:endParaRPr lang="vi-VN"/>
          </a:p>
        </p:txBody>
      </p:sp>
    </p:spTree>
    <p:extLst>
      <p:ext uri="{BB962C8B-B14F-4D97-AF65-F5344CB8AC3E}">
        <p14:creationId xmlns:p14="http://schemas.microsoft.com/office/powerpoint/2010/main" val="67755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18154-DE47-4035-A70E-54509A444D36}"/>
              </a:ext>
            </a:extLst>
          </p:cNvPr>
          <p:cNvSpPr/>
          <p:nvPr/>
        </p:nvSpPr>
        <p:spPr>
          <a:xfrm>
            <a:off x="127000" y="63500"/>
            <a:ext cx="11938000" cy="160569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89:</a:t>
            </a:r>
            <a:r>
              <a:rPr kumimoji="0" lang="de-DE"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Khi đo chu kỳ của một con lắc đơn, cách xác định chính xác hơn là Thời gian đồng hồ bấm giờ đo trực tiếp</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A9C0D3D-2548-474C-9916-A84DAB53660B}"/>
              </a:ext>
            </a:extLst>
          </p:cNvPr>
          <p:cNvSpPr/>
          <p:nvPr/>
        </p:nvSpPr>
        <p:spPr>
          <a:xfrm>
            <a:off x="508000" y="1577761"/>
            <a:ext cx="49936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từng dao động của con lắc đơn.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C7369DF-20E2-48DE-BDA5-74932E34F820}"/>
              </a:ext>
            </a:extLst>
          </p:cNvPr>
          <p:cNvSpPr/>
          <p:nvPr/>
        </p:nvSpPr>
        <p:spPr>
          <a:xfrm>
            <a:off x="508000" y="2747312"/>
            <a:ext cx="455124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5 dao động của con lắc đơn.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52113AE-CFB7-4C99-A40E-2EFCB48B5199}"/>
              </a:ext>
            </a:extLst>
          </p:cNvPr>
          <p:cNvSpPr/>
          <p:nvPr/>
        </p:nvSpPr>
        <p:spPr>
          <a:xfrm>
            <a:off x="508000" y="3916863"/>
            <a:ext cx="905408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2 dao động của con lắc, rồi suy ra thời gian cho 1 dao động.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86AB1D0-E667-4464-8A8F-FEC06FD21600}"/>
              </a:ext>
            </a:extLst>
          </p:cNvPr>
          <p:cNvSpPr/>
          <p:nvPr/>
        </p:nvSpPr>
        <p:spPr>
          <a:xfrm>
            <a:off x="508000" y="5086414"/>
            <a:ext cx="933781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10 dao động của con lắc, rồi suy ra thời gian cho 1 dao </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734DE5C-887F-4D8E-9C04-F49C5FEA12E4}"/>
              </a:ext>
            </a:extLst>
          </p:cNvPr>
          <p:cNvSpPr/>
          <p:nvPr/>
        </p:nvSpPr>
        <p:spPr>
          <a:xfrm>
            <a:off x="444500" y="502291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2C5BFC92-D295-4CF6-8917-9155F5FD843C}"/>
              </a:ext>
            </a:extLst>
          </p:cNvPr>
          <p:cNvSpPr>
            <a:spLocks noGrp="1"/>
          </p:cNvSpPr>
          <p:nvPr>
            <p:ph type="dt" sz="half" idx="10"/>
          </p:nvPr>
        </p:nvSpPr>
        <p:spPr/>
        <p:txBody>
          <a:bodyPr/>
          <a:lstStyle/>
          <a:p>
            <a:fld id="{0894D097-6EF3-4D61-8268-93DA751F34C3}" type="datetime1">
              <a:rPr lang="vi-VN" smtClean="0"/>
              <a:t>02/11/2021</a:t>
            </a:fld>
            <a:endParaRPr lang="vi-VN"/>
          </a:p>
        </p:txBody>
      </p:sp>
      <p:sp>
        <p:nvSpPr>
          <p:cNvPr id="9" name="Footer Placeholder 8">
            <a:extLst>
              <a:ext uri="{FF2B5EF4-FFF2-40B4-BE49-F238E27FC236}">
                <a16:creationId xmlns:a16="http://schemas.microsoft.com/office/drawing/2014/main" id="{EA5FD035-FCC6-4B70-98DB-095068503239}"/>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4E015F7-C3FD-4F1E-ACC9-1703578469A9}"/>
              </a:ext>
            </a:extLst>
          </p:cNvPr>
          <p:cNvSpPr>
            <a:spLocks noGrp="1"/>
          </p:cNvSpPr>
          <p:nvPr>
            <p:ph type="sldNum" sz="quarter" idx="12"/>
          </p:nvPr>
        </p:nvSpPr>
        <p:spPr/>
        <p:txBody>
          <a:bodyPr/>
          <a:lstStyle/>
          <a:p>
            <a:fld id="{3E853FF8-857B-4997-9487-7696121B26C4}" type="slidenum">
              <a:rPr lang="vi-VN" smtClean="0"/>
              <a:t>89</a:t>
            </a:fld>
            <a:endParaRPr lang="vi-VN"/>
          </a:p>
        </p:txBody>
      </p:sp>
    </p:spTree>
    <p:extLst>
      <p:ext uri="{BB962C8B-B14F-4D97-AF65-F5344CB8AC3E}">
        <p14:creationId xmlns:p14="http://schemas.microsoft.com/office/powerpoint/2010/main" val="188938044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2E9480-D3ED-48B6-AB2D-76C0F0C133EF}"/>
              </a:ext>
            </a:extLst>
          </p:cNvPr>
          <p:cNvSpPr/>
          <p:nvPr/>
        </p:nvSpPr>
        <p:spPr>
          <a:xfrm>
            <a:off x="127000" y="63500"/>
            <a:ext cx="11938000" cy="1297150"/>
          </a:xfrm>
          <a:prstGeom prst="rect">
            <a:avLst/>
          </a:prstGeom>
          <a:noFill/>
          <a:ln w="6350" cap="sq" cmpd="tri">
            <a:solidFill>
              <a:srgbClr val="FF0000"/>
            </a:solidFill>
            <a:prstDash val="lgDash"/>
          </a:ln>
          <a:scene3d>
            <a:camera prst="orthographicFront"/>
            <a:lightRig rig="threePt" dir="t"/>
          </a:scene3d>
          <a:sp3d>
            <a:bevelT prst="softRound"/>
          </a:sp3d>
        </p:spPr>
        <p:txBody>
          <a:bodyPr>
            <a:spAutoFit/>
          </a:bodyPr>
          <a:lstStyle/>
          <a:p>
            <a:pPr algn="just">
              <a:lnSpc>
                <a:spcPct val="150000"/>
              </a:lnSpc>
              <a:tabLst>
                <a:tab pos="179705" algn="l"/>
                <a:tab pos="3420110" algn="l"/>
                <a:tab pos="5039995" algn="l"/>
              </a:tabLst>
            </a:pPr>
            <a:r>
              <a:rPr lang="vi-VN" sz="2800" b="1" i="1" dirty="0">
                <a:solidFill>
                  <a:srgbClr val="FF0000"/>
                </a:solidFill>
                <a:latin typeface="UTM Swiss Condensed" panose="02000500000000000000" pitchFamily="2" charset="0"/>
                <a:cs typeface="Times New Roman" panose="02020603050405020304" pitchFamily="18" charset="0"/>
              </a:rPr>
              <a:t>Câu 9:</a:t>
            </a:r>
            <a:r>
              <a:rPr lang="vi-VN" sz="2800" b="1" i="1" dirty="0">
                <a:solidFill>
                  <a:srgbClr val="FFFF00"/>
                </a:solidFill>
                <a:latin typeface="UTM Swiss Condensed" panose="02000500000000000000" pitchFamily="2" charset="0"/>
                <a:cs typeface="Times New Roman" panose="02020603050405020304" pitchFamily="18" charset="0"/>
              </a:rPr>
              <a:t> Trong dao động điều hòa của con lắc lò xo độ cứng k, khối lượng vật m với biên </a:t>
            </a:r>
            <a:r>
              <a:rPr lang="vi-VN" sz="2800" b="1" i="1">
                <a:solidFill>
                  <a:srgbClr val="FFFF00"/>
                </a:solidFill>
                <a:latin typeface="UTM Swiss Condensed" panose="02000500000000000000" pitchFamily="2" charset="0"/>
                <a:cs typeface="Times New Roman" panose="02020603050405020304" pitchFamily="18" charset="0"/>
              </a:rPr>
              <a:t>độ       </a:t>
            </a:r>
            <a:endParaRPr lang="vi-VN" sz="2800" b="1" i="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A646647-18A8-48FB-AA97-9F187767363F}"/>
                  </a:ext>
                </a:extLst>
              </p:cNvPr>
              <p:cNvSpPr/>
              <p:nvPr/>
            </p:nvSpPr>
            <p:spPr>
              <a:xfrm>
                <a:off x="508000" y="1017607"/>
                <a:ext cx="8411277" cy="1216680"/>
              </a:xfrm>
              <a:prstGeom prst="rect">
                <a:avLst/>
              </a:prstGeom>
            </p:spPr>
            <p:txBody>
              <a:bodyPr wrap="none">
                <a:spAutoFit/>
              </a:bodyPr>
              <a:lstStyle/>
              <a:p>
                <a:pPr marL="629920" indent="-629920" algn="just">
                  <a:lnSpc>
                    <a:spcPct val="115000"/>
                  </a:lnSpc>
                  <a:spcBef>
                    <a:spcPts val="600"/>
                  </a:spcBef>
                  <a:spcAft>
                    <a:spcPts val="0"/>
                  </a:spcAft>
                  <a:tabLst>
                    <a:tab pos="629920"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Mối liên hệ giữa vận tốc và li độ của vật ở thời điểm t là</a:t>
                </a:r>
              </a:p>
              <a:p>
                <a:r>
                  <a:rPr lang="vi-VN" sz="2800" b="1" dirty="0">
                    <a:solidFill>
                      <a:srgbClr val="FFFFFF"/>
                    </a:solidFill>
                    <a:latin typeface="UTM Swiss Condensed" panose="02000500000000000000" pitchFamily="2" charset="0"/>
                    <a:ea typeface="Arial" panose="020B0604020202020204" pitchFamily="34" charset="0"/>
                  </a:rPr>
                  <a:t>	A. A</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x</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smtClean="0">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smtClean="0">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oMath>
                </a14:m>
                <a:r>
                  <a:rPr lang="vi-VN" sz="2800" b="1" dirty="0">
                    <a:solidFill>
                      <a:srgbClr val="FFFFFF"/>
                    </a:solidFill>
                    <a:latin typeface="UTM Swiss Condensed" panose="02000500000000000000" pitchFamily="2" charset="0"/>
                    <a:ea typeface="Arial" panose="020B0604020202020204" pitchFamily="34" charset="0"/>
                  </a:rPr>
                  <a:t>v</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CA646647-18A8-48FB-AA97-9F187767363F}"/>
                  </a:ext>
                </a:extLst>
              </p:cNvPr>
              <p:cNvSpPr>
                <a:spLocks noRot="1" noChangeAspect="1" noMove="1" noResize="1" noEditPoints="1" noAdjustHandles="1" noChangeArrowheads="1" noChangeShapeType="1" noTextEdit="1"/>
              </p:cNvSpPr>
              <p:nvPr/>
            </p:nvSpPr>
            <p:spPr>
              <a:xfrm>
                <a:off x="508000" y="1017607"/>
                <a:ext cx="8411277" cy="1216680"/>
              </a:xfrm>
              <a:prstGeom prst="rect">
                <a:avLst/>
              </a:prstGeom>
              <a:blipFill>
                <a:blip r:embed="rId2"/>
                <a:stretch>
                  <a:fillRect l="-1449" t="-4500" r="-507" b="-4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33D2E87-CE71-4CAC-9FAF-2BF3E84F2287}"/>
                  </a:ext>
                </a:extLst>
              </p:cNvPr>
              <p:cNvSpPr/>
              <p:nvPr/>
            </p:nvSpPr>
            <p:spPr>
              <a:xfrm>
                <a:off x="508000" y="2234287"/>
                <a:ext cx="3493264" cy="66691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x</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A</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den>
                    </m:f>
                  </m:oMath>
                </a14:m>
                <a:r>
                  <a:rPr lang="vi-VN" sz="2800" b="1" dirty="0">
                    <a:solidFill>
                      <a:srgbClr val="FFFFFF"/>
                    </a:solidFill>
                    <a:latin typeface="UTM Swiss Condensed" panose="02000500000000000000" pitchFamily="2" charset="0"/>
                    <a:ea typeface="Arial" panose="020B0604020202020204" pitchFamily="34" charset="0"/>
                  </a:rPr>
                  <a:t>v</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033D2E87-CE71-4CAC-9FAF-2BF3E84F2287}"/>
                  </a:ext>
                </a:extLst>
              </p:cNvPr>
              <p:cNvSpPr>
                <a:spLocks noRot="1" noChangeAspect="1" noMove="1" noResize="1" noEditPoints="1" noAdjustHandles="1" noChangeArrowheads="1" noChangeShapeType="1" noTextEdit="1"/>
              </p:cNvSpPr>
              <p:nvPr/>
            </p:nvSpPr>
            <p:spPr>
              <a:xfrm>
                <a:off x="508000" y="2234287"/>
                <a:ext cx="3493264" cy="666914"/>
              </a:xfrm>
              <a:prstGeom prst="rect">
                <a:avLst/>
              </a:prstGeom>
              <a:blipFill>
                <a:blip r:embed="rId3"/>
                <a:stretch>
                  <a:fillRect l="-3490" t="-4587" b="-91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6775F0E-543D-4D6E-903B-69505BC558C8}"/>
                  </a:ext>
                </a:extLst>
              </p:cNvPr>
              <p:cNvSpPr/>
              <p:nvPr/>
            </p:nvSpPr>
            <p:spPr>
              <a:xfrm>
                <a:off x="508000" y="2901201"/>
                <a:ext cx="3493264" cy="7211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x</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oMath>
                </a14:m>
                <a:r>
                  <a:rPr lang="vi-VN" sz="2800" b="1" dirty="0">
                    <a:solidFill>
                      <a:srgbClr val="FFFFFF"/>
                    </a:solidFill>
                    <a:latin typeface="UTM Swiss Condensed" panose="02000500000000000000" pitchFamily="2" charset="0"/>
                    <a:ea typeface="Arial" panose="020B0604020202020204" pitchFamily="34" charset="0"/>
                  </a:rPr>
                  <a:t>v</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46775F0E-543D-4D6E-903B-69505BC558C8}"/>
                  </a:ext>
                </a:extLst>
              </p:cNvPr>
              <p:cNvSpPr>
                <a:spLocks noRot="1" noChangeAspect="1" noMove="1" noResize="1" noEditPoints="1" noAdjustHandles="1" noChangeArrowheads="1" noChangeShapeType="1" noTextEdit="1"/>
              </p:cNvSpPr>
              <p:nvPr/>
            </p:nvSpPr>
            <p:spPr>
              <a:xfrm>
                <a:off x="508000" y="2901201"/>
                <a:ext cx="3493264" cy="721159"/>
              </a:xfrm>
              <a:prstGeom prst="rect">
                <a:avLst/>
              </a:prstGeom>
              <a:blipFill>
                <a:blip r:embed="rId4"/>
                <a:stretch>
                  <a:fillRect l="-3490" b="-762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36D9F53-6FD9-46F9-B39E-6CCCF21ED3FF}"/>
                  </a:ext>
                </a:extLst>
              </p:cNvPr>
              <p:cNvSpPr/>
              <p:nvPr/>
            </p:nvSpPr>
            <p:spPr>
              <a:xfrm>
                <a:off x="508000" y="3622360"/>
                <a:ext cx="3038011" cy="7211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x</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A</a:t>
                </a:r>
                <a:r>
                  <a:rPr lang="vi-VN" sz="2800" b="1" baseline="30000" dirty="0">
                    <a:solidFill>
                      <a:srgbClr val="FFFFFF"/>
                    </a:solidFill>
                    <a:latin typeface="UTM Swiss Condensed" panose="02000500000000000000" pitchFamily="2" charset="0"/>
                    <a:ea typeface="Arial" panose="020B0604020202020204" pitchFamily="34" charset="0"/>
                  </a:rPr>
                  <a:t>2 </a:t>
                </a:r>
                <a:r>
                  <a:rPr lang="vi-VN" sz="2800" b="1" dirty="0">
                    <a:solidFill>
                      <a:srgbClr val="FFFFFF"/>
                    </a:solidFill>
                    <a:latin typeface="UTM Swiss Condensed" panose="02000500000000000000" pitchFamily="2" charset="0"/>
                    <a:ea typeface="Arial" panose="020B0604020202020204" pitchFamily="34" charset="0"/>
                  </a:rPr>
                  <a:t>=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𝒌</m:t>
                        </m:r>
                      </m:num>
                      <m:den>
                        <m:r>
                          <a:rPr lang="vi-VN" sz="2800" b="1" i="1">
                            <a:solidFill>
                              <a:srgbClr val="FFFFFF"/>
                            </a:solidFill>
                            <a:latin typeface="Cambria Math" panose="02040503050406030204" pitchFamily="18" charset="0"/>
                            <a:ea typeface="Arial" panose="020B0604020202020204" pitchFamily="34" charset="0"/>
                          </a:rPr>
                          <m:t>𝒎</m:t>
                        </m:r>
                      </m:den>
                    </m:f>
                  </m:oMath>
                </a14:m>
                <a:r>
                  <a:rPr lang="vi-VN" sz="2800" b="1">
                    <a:solidFill>
                      <a:srgbClr val="FFFFFF"/>
                    </a:solidFill>
                    <a:latin typeface="UTM Swiss Condensed" panose="02000500000000000000" pitchFamily="2" charset="0"/>
                    <a:ea typeface="Arial" panose="020B0604020202020204" pitchFamily="34" charset="0"/>
                  </a:rPr>
                  <a:t>v</a:t>
                </a:r>
                <a:r>
                  <a:rPr lang="vi-VN" sz="2800" b="1" baseline="3000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936D9F53-6FD9-46F9-B39E-6CCCF21ED3FF}"/>
                  </a:ext>
                </a:extLst>
              </p:cNvPr>
              <p:cNvSpPr>
                <a:spLocks noRot="1" noChangeAspect="1" noMove="1" noResize="1" noEditPoints="1" noAdjustHandles="1" noChangeArrowheads="1" noChangeShapeType="1" noTextEdit="1"/>
              </p:cNvSpPr>
              <p:nvPr/>
            </p:nvSpPr>
            <p:spPr>
              <a:xfrm>
                <a:off x="508000" y="3622360"/>
                <a:ext cx="3038011" cy="721159"/>
              </a:xfrm>
              <a:prstGeom prst="rect">
                <a:avLst/>
              </a:prstGeom>
              <a:blipFill>
                <a:blip r:embed="rId5"/>
                <a:stretch>
                  <a:fillRect l="-4008" r="-3206" b="-672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404D6F3-C329-4B2F-AC5D-3C110EE893C8}"/>
              </a:ext>
            </a:extLst>
          </p:cNvPr>
          <p:cNvSpPr/>
          <p:nvPr/>
        </p:nvSpPr>
        <p:spPr>
          <a:xfrm>
            <a:off x="444500" y="9541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ate Placeholder 7">
            <a:extLst>
              <a:ext uri="{FF2B5EF4-FFF2-40B4-BE49-F238E27FC236}">
                <a16:creationId xmlns:a16="http://schemas.microsoft.com/office/drawing/2014/main" id="{D059EA54-E620-4C2F-8875-1413AFCB8F84}"/>
              </a:ext>
            </a:extLst>
          </p:cNvPr>
          <p:cNvSpPr>
            <a:spLocks noGrp="1"/>
          </p:cNvSpPr>
          <p:nvPr>
            <p:ph type="dt" sz="half" idx="10"/>
          </p:nvPr>
        </p:nvSpPr>
        <p:spPr/>
        <p:txBody>
          <a:bodyPr/>
          <a:lstStyle/>
          <a:p>
            <a:fld id="{FC902222-8116-4692-89F5-E73AFDB4B5C7}" type="datetime1">
              <a:rPr lang="vi-VN" smtClean="0"/>
              <a:t>02/11/2021</a:t>
            </a:fld>
            <a:endParaRPr lang="vi-VN"/>
          </a:p>
        </p:txBody>
      </p:sp>
      <p:sp>
        <p:nvSpPr>
          <p:cNvPr id="9" name="Footer Placeholder 8">
            <a:extLst>
              <a:ext uri="{FF2B5EF4-FFF2-40B4-BE49-F238E27FC236}">
                <a16:creationId xmlns:a16="http://schemas.microsoft.com/office/drawing/2014/main" id="{6DF8F5C1-8CDE-4CE0-96AC-280E0821C57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F9A848EA-3B92-45BB-8D9D-6EF8304F08D7}"/>
              </a:ext>
            </a:extLst>
          </p:cNvPr>
          <p:cNvSpPr>
            <a:spLocks noGrp="1"/>
          </p:cNvSpPr>
          <p:nvPr>
            <p:ph type="sldNum" sz="quarter" idx="12"/>
          </p:nvPr>
        </p:nvSpPr>
        <p:spPr/>
        <p:txBody>
          <a:bodyPr/>
          <a:lstStyle/>
          <a:p>
            <a:fld id="{3E853FF8-857B-4997-9487-7696121B26C4}" type="slidenum">
              <a:rPr lang="vi-VN" smtClean="0"/>
              <a:t>9</a:t>
            </a:fld>
            <a:endParaRPr lang="vi-VN"/>
          </a:p>
        </p:txBody>
      </p:sp>
    </p:spTree>
    <p:extLst>
      <p:ext uri="{BB962C8B-B14F-4D97-AF65-F5344CB8AC3E}">
        <p14:creationId xmlns:p14="http://schemas.microsoft.com/office/powerpoint/2010/main" val="28732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BD82409-3C73-4FAD-A2B2-EEE3834859F9}"/>
                  </a:ext>
                </a:extLst>
              </p:cNvPr>
              <p:cNvSpPr/>
              <p:nvPr/>
            </p:nvSpPr>
            <p:spPr>
              <a:xfrm>
                <a:off x="127000" y="63500"/>
                <a:ext cx="11938000" cy="2328714"/>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90:</a:t>
                </a:r>
                <a:r>
                  <a:rPr kumimoji="0" lang="de-DE"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Cho hai dao động điều hòa cùng phương, cùng tần số và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𝒔𝒊𝒏</m:t>
                        </m:r>
                      </m:fName>
                      <m:e>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fName>
                      <m:e>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e>
                    </m:func>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de-DE"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fName>
                      <m:e>
                        <m:r>
                          <a:rPr kumimoji="0" lang="de-DE"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oMath>
                </a14:m>
                <a:r>
                  <a:rPr kumimoji="0" lang="de-DE"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cm. Phương trình dao động tổng hợp của hai dao động trên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de-DE"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BD82409-3C73-4FAD-A2B2-EEE3834859F9}"/>
                  </a:ext>
                </a:extLst>
              </p:cNvPr>
              <p:cNvSpPr>
                <a:spLocks noRot="1" noChangeAspect="1" noMove="1" noResize="1" noEditPoints="1" noAdjustHandles="1" noChangeArrowheads="1" noChangeShapeType="1" noTextEdit="1"/>
              </p:cNvSpPr>
              <p:nvPr/>
            </p:nvSpPr>
            <p:spPr>
              <a:xfrm>
                <a:off x="127000" y="63500"/>
                <a:ext cx="11938000" cy="2328714"/>
              </a:xfrm>
              <a:prstGeom prst="rect">
                <a:avLst/>
              </a:prstGeom>
              <a:blipFill>
                <a:blip r:embed="rId2"/>
                <a:stretch>
                  <a:fillRect l="-865" t="-1285" r="-1577" b="-5141"/>
                </a:stretch>
              </a:blipFill>
              <a:ln>
                <a:solidFill>
                  <a:srgbClr val="FF000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826A3A9-63D5-4741-974C-50D0B69BA343}"/>
                  </a:ext>
                </a:extLst>
              </p:cNvPr>
              <p:cNvSpPr/>
              <p:nvPr/>
            </p:nvSpPr>
            <p:spPr>
              <a:xfrm>
                <a:off x="508000" y="2300779"/>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oMath>
                </a14:m>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	</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B826A3A9-63D5-4741-974C-50D0B69BA343}"/>
                  </a:ext>
                </a:extLst>
              </p:cNvPr>
              <p:cNvSpPr>
                <a:spLocks noRot="1" noChangeAspect="1" noMove="1" noResize="1" noEditPoints="1" noAdjustHandles="1" noChangeArrowheads="1" noChangeShapeType="1" noTextEdit="1"/>
              </p:cNvSpPr>
              <p:nvPr/>
            </p:nvSpPr>
            <p:spPr>
              <a:xfrm>
                <a:off x="508000" y="2300779"/>
                <a:ext cx="5814412" cy="523220"/>
              </a:xfrm>
              <a:prstGeom prst="rect">
                <a:avLst/>
              </a:prstGeom>
              <a:blipFill>
                <a:blip r:embed="rId3"/>
                <a:stretch>
                  <a:fillRect l="-2096"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57A763E-3953-47AA-8AB5-5327A19A58D1}"/>
                  </a:ext>
                </a:extLst>
              </p:cNvPr>
              <p:cNvSpPr/>
              <p:nvPr/>
            </p:nvSpPr>
            <p:spPr>
              <a:xfrm>
                <a:off x="508000" y="2823999"/>
                <a:ext cx="4724498"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e>
                    </m:func>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D57A763E-3953-47AA-8AB5-5327A19A58D1}"/>
                  </a:ext>
                </a:extLst>
              </p:cNvPr>
              <p:cNvSpPr>
                <a:spLocks noRot="1" noChangeAspect="1" noMove="1" noResize="1" noEditPoints="1" noAdjustHandles="1" noChangeArrowheads="1" noChangeShapeType="1" noTextEdit="1"/>
              </p:cNvSpPr>
              <p:nvPr/>
            </p:nvSpPr>
            <p:spPr>
              <a:xfrm>
                <a:off x="508000" y="2823999"/>
                <a:ext cx="4724498" cy="1378967"/>
              </a:xfrm>
              <a:prstGeom prst="rect">
                <a:avLst/>
              </a:prstGeom>
              <a:blipFill>
                <a:blip r:embed="rId4"/>
                <a:stretch>
                  <a:fillRect l="-2581" r="-18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E5C36CD-750C-438F-88D6-02C0D6D19D1E}"/>
                  </a:ext>
                </a:extLst>
              </p:cNvPr>
              <p:cNvSpPr/>
              <p:nvPr/>
            </p:nvSpPr>
            <p:spPr>
              <a:xfrm>
                <a:off x="508000" y="4202966"/>
                <a:ext cx="5814412" cy="7210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e>
                    </m:func>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de-DE"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3E5C36CD-750C-438F-88D6-02C0D6D19D1E}"/>
                  </a:ext>
                </a:extLst>
              </p:cNvPr>
              <p:cNvSpPr>
                <a:spLocks noRot="1" noChangeAspect="1" noMove="1" noResize="1" noEditPoints="1" noAdjustHandles="1" noChangeArrowheads="1" noChangeShapeType="1" noTextEdit="1"/>
              </p:cNvSpPr>
              <p:nvPr/>
            </p:nvSpPr>
            <p:spPr>
              <a:xfrm>
                <a:off x="508000" y="4202966"/>
                <a:ext cx="5814412" cy="721031"/>
              </a:xfrm>
              <a:prstGeom prst="rect">
                <a:avLst/>
              </a:prstGeom>
              <a:blipFill>
                <a:blip r:embed="rId5"/>
                <a:stretch>
                  <a:fillRect l="-2096" b="-672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C24D858-BEEE-4B28-87F5-64C91A18A810}"/>
                  </a:ext>
                </a:extLst>
              </p:cNvPr>
              <p:cNvSpPr/>
              <p:nvPr/>
            </p:nvSpPr>
            <p:spPr>
              <a:xfrm>
                <a:off x="508000" y="4923997"/>
                <a:ext cx="4556953" cy="5681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𝒙</m:t>
                    </m:r>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𝟏𝟓</m:t>
                        </m:r>
                      </m:e>
                    </m:rad>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func>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fName>
                      <m:e>
                        <m:r>
                          <a:rPr kumimoji="0" lang="de-DE"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func>
                  </m:oMath>
                </a14:m>
                <a:r>
                  <a:rPr kumimoji="0" lang="de-DE"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6C24D858-BEEE-4B28-87F5-64C91A18A810}"/>
                  </a:ext>
                </a:extLst>
              </p:cNvPr>
              <p:cNvSpPr>
                <a:spLocks noRot="1" noChangeAspect="1" noMove="1" noResize="1" noEditPoints="1" noAdjustHandles="1" noChangeArrowheads="1" noChangeShapeType="1" noTextEdit="1"/>
              </p:cNvSpPr>
              <p:nvPr/>
            </p:nvSpPr>
            <p:spPr>
              <a:xfrm>
                <a:off x="508000" y="4923997"/>
                <a:ext cx="4556953" cy="568169"/>
              </a:xfrm>
              <a:prstGeom prst="rect">
                <a:avLst/>
              </a:prstGeom>
              <a:blipFill>
                <a:blip r:embed="rId6"/>
                <a:stretch>
                  <a:fillRect l="-2674" t="-5376" r="-1738"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E42F1D7-CBD7-40D0-9DB1-EBB8CFA1E6AD}"/>
              </a:ext>
            </a:extLst>
          </p:cNvPr>
          <p:cNvSpPr/>
          <p:nvPr/>
        </p:nvSpPr>
        <p:spPr>
          <a:xfrm>
            <a:off x="444500" y="27604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A17F253E-3175-4036-98B1-51E6C8664831}"/>
              </a:ext>
            </a:extLst>
          </p:cNvPr>
          <p:cNvSpPr>
            <a:spLocks noGrp="1"/>
          </p:cNvSpPr>
          <p:nvPr>
            <p:ph type="dt" sz="half" idx="10"/>
          </p:nvPr>
        </p:nvSpPr>
        <p:spPr/>
        <p:txBody>
          <a:bodyPr/>
          <a:lstStyle/>
          <a:p>
            <a:fld id="{88AE8941-D52E-4849-AF68-C408A79199A7}" type="datetime1">
              <a:rPr lang="vi-VN" smtClean="0"/>
              <a:t>02/11/2021</a:t>
            </a:fld>
            <a:endParaRPr lang="vi-VN"/>
          </a:p>
        </p:txBody>
      </p:sp>
      <p:sp>
        <p:nvSpPr>
          <p:cNvPr id="9" name="Footer Placeholder 8">
            <a:extLst>
              <a:ext uri="{FF2B5EF4-FFF2-40B4-BE49-F238E27FC236}">
                <a16:creationId xmlns:a16="http://schemas.microsoft.com/office/drawing/2014/main" id="{3D09A245-FEAC-4D75-86F8-0D281870BD63}"/>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CB5F0E92-A704-4547-9550-E13A1C6356A6}"/>
              </a:ext>
            </a:extLst>
          </p:cNvPr>
          <p:cNvSpPr>
            <a:spLocks noGrp="1"/>
          </p:cNvSpPr>
          <p:nvPr>
            <p:ph type="sldNum" sz="quarter" idx="12"/>
          </p:nvPr>
        </p:nvSpPr>
        <p:spPr/>
        <p:txBody>
          <a:bodyPr/>
          <a:lstStyle/>
          <a:p>
            <a:fld id="{3E853FF8-857B-4997-9487-7696121B26C4}" type="slidenum">
              <a:rPr lang="vi-VN" smtClean="0"/>
              <a:t>90</a:t>
            </a:fld>
            <a:endParaRPr lang="vi-VN"/>
          </a:p>
        </p:txBody>
      </p:sp>
    </p:spTree>
    <p:extLst>
      <p:ext uri="{BB962C8B-B14F-4D97-AF65-F5344CB8AC3E}">
        <p14:creationId xmlns:p14="http://schemas.microsoft.com/office/powerpoint/2010/main" val="532180754"/>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32EE1-3E43-494A-923D-8EC69ED29C4D}"/>
              </a:ext>
            </a:extLst>
          </p:cNvPr>
          <p:cNvSpPr/>
          <p:nvPr/>
        </p:nvSpPr>
        <p:spPr>
          <a:xfrm>
            <a:off x="127000" y="63500"/>
            <a:ext cx="11938000" cy="160569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91: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Một vật thực hiện đồng thời hai dao động điều hoà cùng phương, cùng tần số có biên độ lần lượt là 6cm và 12cm. Biên độ dao động tổng hợp không thể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9986496-8068-4667-94A1-846862FC30DB}"/>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 5cm.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F34F4DE-19E1-432B-94B5-BE94091F4F70}"/>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 6cm.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748123B-5F1E-4066-9463-0691E668F6D3}"/>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7cm.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321A038-BF98-4E97-9660-1B106E22BCD0}"/>
              </a:ext>
            </a:extLst>
          </p:cNvPr>
          <p:cNvSpPr/>
          <p:nvPr/>
        </p:nvSpPr>
        <p:spPr>
          <a:xfrm>
            <a:off x="9334500" y="1577761"/>
            <a:ext cx="20441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 =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8cm.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F6722D1-AC79-4BD4-90FC-3E2442C26818}"/>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EB7CF138-CE29-4352-82C7-2032F5FE4B14}"/>
              </a:ext>
            </a:extLst>
          </p:cNvPr>
          <p:cNvSpPr>
            <a:spLocks noGrp="1"/>
          </p:cNvSpPr>
          <p:nvPr>
            <p:ph type="dt" sz="half" idx="10"/>
          </p:nvPr>
        </p:nvSpPr>
        <p:spPr/>
        <p:txBody>
          <a:bodyPr/>
          <a:lstStyle/>
          <a:p>
            <a:fld id="{572C7AC3-B1DC-406E-B21D-863B57F0A28E}" type="datetime1">
              <a:rPr lang="vi-VN" smtClean="0"/>
              <a:t>02/11/2021</a:t>
            </a:fld>
            <a:endParaRPr lang="vi-VN"/>
          </a:p>
        </p:txBody>
      </p:sp>
      <p:sp>
        <p:nvSpPr>
          <p:cNvPr id="9" name="Footer Placeholder 8">
            <a:extLst>
              <a:ext uri="{FF2B5EF4-FFF2-40B4-BE49-F238E27FC236}">
                <a16:creationId xmlns:a16="http://schemas.microsoft.com/office/drawing/2014/main" id="{1F48C8CB-A4DF-4360-84DE-92EBF2B18708}"/>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3D791A9-122D-4987-99EE-CA3C3CA2AFF4}"/>
              </a:ext>
            </a:extLst>
          </p:cNvPr>
          <p:cNvSpPr>
            <a:spLocks noGrp="1"/>
          </p:cNvSpPr>
          <p:nvPr>
            <p:ph type="sldNum" sz="quarter" idx="12"/>
          </p:nvPr>
        </p:nvSpPr>
        <p:spPr/>
        <p:txBody>
          <a:bodyPr/>
          <a:lstStyle/>
          <a:p>
            <a:fld id="{3E853FF8-857B-4997-9487-7696121B26C4}" type="slidenum">
              <a:rPr lang="vi-VN" smtClean="0"/>
              <a:t>91</a:t>
            </a:fld>
            <a:endParaRPr lang="vi-VN"/>
          </a:p>
        </p:txBody>
      </p:sp>
    </p:spTree>
    <p:extLst>
      <p:ext uri="{BB962C8B-B14F-4D97-AF65-F5344CB8AC3E}">
        <p14:creationId xmlns:p14="http://schemas.microsoft.com/office/powerpoint/2010/main" val="132353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C9A8EE-0279-418F-87EF-641C23D9575E}"/>
              </a:ext>
            </a:extLst>
          </p:cNvPr>
          <p:cNvSpPr/>
          <p:nvPr/>
        </p:nvSpPr>
        <p:spPr>
          <a:xfrm>
            <a:off x="127000" y="63500"/>
            <a:ext cx="11938000" cy="210121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92: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tổng hợp của hai dao động cùng phương</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6cos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/3) mm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5</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/6) có biên độ 1cm. Giá trị biên độ của dao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động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5043D02-EBFF-4255-B324-C3C91E8010BA}"/>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6 mm.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DCFFD79-4253-48DA-A861-713C55F4933C}"/>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8 mm.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275ED67-864C-4F18-BCD7-1DD4E862A0B2}"/>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 mm.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5A4C37A-4A4E-4157-84F5-5C840140D923}"/>
              </a:ext>
            </a:extLst>
          </p:cNvPr>
          <p:cNvSpPr/>
          <p:nvPr/>
        </p:nvSpPr>
        <p:spPr>
          <a:xfrm>
            <a:off x="9334500" y="2073281"/>
            <a:ext cx="17427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2EC16B6-E2AD-4BF7-B184-0EF5EB130764}"/>
              </a:ext>
            </a:extLst>
          </p:cNvPr>
          <p:cNvSpPr/>
          <p:nvPr/>
        </p:nvSpPr>
        <p:spPr>
          <a:xfrm>
            <a:off x="3556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5FFE2D8-8E53-467F-BDEC-B8840C308DA4}"/>
              </a:ext>
            </a:extLst>
          </p:cNvPr>
          <p:cNvSpPr>
            <a:spLocks noGrp="1"/>
          </p:cNvSpPr>
          <p:nvPr>
            <p:ph type="dt" sz="half" idx="10"/>
          </p:nvPr>
        </p:nvSpPr>
        <p:spPr/>
        <p:txBody>
          <a:bodyPr/>
          <a:lstStyle/>
          <a:p>
            <a:fld id="{7C2FACC3-82EF-4CB0-86CA-F152652C6705}" type="datetime1">
              <a:rPr lang="vi-VN" smtClean="0"/>
              <a:t>02/11/2021</a:t>
            </a:fld>
            <a:endParaRPr lang="vi-VN"/>
          </a:p>
        </p:txBody>
      </p:sp>
      <p:sp>
        <p:nvSpPr>
          <p:cNvPr id="9" name="Footer Placeholder 8">
            <a:extLst>
              <a:ext uri="{FF2B5EF4-FFF2-40B4-BE49-F238E27FC236}">
                <a16:creationId xmlns:a16="http://schemas.microsoft.com/office/drawing/2014/main" id="{2AA5FA75-C3A6-4930-B18C-6CD9D212409B}"/>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AD8A01AB-AEFD-41CB-BE8C-7C83EF911F41}"/>
              </a:ext>
            </a:extLst>
          </p:cNvPr>
          <p:cNvSpPr>
            <a:spLocks noGrp="1"/>
          </p:cNvSpPr>
          <p:nvPr>
            <p:ph type="sldNum" sz="quarter" idx="12"/>
          </p:nvPr>
        </p:nvSpPr>
        <p:spPr/>
        <p:txBody>
          <a:bodyPr/>
          <a:lstStyle/>
          <a:p>
            <a:fld id="{3E853FF8-857B-4997-9487-7696121B26C4}" type="slidenum">
              <a:rPr lang="vi-VN" smtClean="0"/>
              <a:t>92</a:t>
            </a:fld>
            <a:endParaRPr lang="vi-VN"/>
          </a:p>
        </p:txBody>
      </p:sp>
    </p:spTree>
    <p:extLst>
      <p:ext uri="{BB962C8B-B14F-4D97-AF65-F5344CB8AC3E}">
        <p14:creationId xmlns:p14="http://schemas.microsoft.com/office/powerpoint/2010/main" val="11971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0FB65-D21D-423A-A08C-2E41B7501DCF}"/>
              </a:ext>
            </a:extLst>
          </p:cNvPr>
          <p:cNvSpPr/>
          <p:nvPr/>
        </p:nvSpPr>
        <p:spPr>
          <a:xfrm>
            <a:off x="127000" y="63500"/>
            <a:ext cx="11938000" cy="210121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93:</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Tổng hợp hai dao động cùng phương, cùng tần số và lệch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pha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 đối với nhau. Nếu gọi biên độ hai dao động thành phần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A1 và A2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thì biên độ dao động tổng hợp A sẽ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8B6930A-A0D9-427C-AA4E-B9FC40ADAD09}"/>
                  </a:ext>
                </a:extLst>
              </p:cNvPr>
              <p:cNvSpPr/>
              <p:nvPr/>
            </p:nvSpPr>
            <p:spPr>
              <a:xfrm>
                <a:off x="1016000" y="2073281"/>
                <a:ext cx="396775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8B6930A-A0D9-427C-AA4E-B9FC40ADAD09}"/>
                  </a:ext>
                </a:extLst>
              </p:cNvPr>
              <p:cNvSpPr>
                <a:spLocks noRot="1" noChangeAspect="1" noMove="1" noResize="1" noEditPoints="1" noAdjustHandles="1" noChangeArrowheads="1" noChangeShapeType="1" noTextEdit="1"/>
              </p:cNvSpPr>
              <p:nvPr/>
            </p:nvSpPr>
            <p:spPr>
              <a:xfrm>
                <a:off x="1016000" y="2073281"/>
                <a:ext cx="3967753" cy="969176"/>
              </a:xfrm>
              <a:prstGeom prst="rect">
                <a:avLst/>
              </a:prstGeom>
              <a:blipFill>
                <a:blip r:embed="rId2"/>
                <a:stretch>
                  <a:fillRect l="-3226"/>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D6F19663-6810-45C2-BA31-43FBC52E44C2}"/>
              </a:ext>
            </a:extLst>
          </p:cNvPr>
          <p:cNvSpPr/>
          <p:nvPr/>
        </p:nvSpPr>
        <p:spPr>
          <a:xfrm>
            <a:off x="6477000" y="2073281"/>
            <a:ext cx="395332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nếu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&gt;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2</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6DA67FEF-E278-4D85-A9D6-807BBDCAB6CA}"/>
              </a:ext>
            </a:extLst>
          </p:cNvPr>
          <p:cNvSpPr/>
          <p:nvPr/>
        </p:nvSpPr>
        <p:spPr>
          <a:xfrm>
            <a:off x="1016000" y="283528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 = 0 nếu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83559EA-D0ED-4EA2-8098-F629D60F7E1E}"/>
              </a:ext>
            </a:extLst>
          </p:cNvPr>
          <p:cNvSpPr/>
          <p:nvPr/>
        </p:nvSpPr>
        <p:spPr>
          <a:xfrm>
            <a:off x="6477000" y="2835281"/>
            <a:ext cx="24256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4D67E83-B18E-414D-BD96-1ED025A18409}"/>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3FCC1A87-C394-435D-9B6D-1F101DD84B10}"/>
              </a:ext>
            </a:extLst>
          </p:cNvPr>
          <p:cNvSpPr>
            <a:spLocks noGrp="1"/>
          </p:cNvSpPr>
          <p:nvPr>
            <p:ph type="dt" sz="half" idx="10"/>
          </p:nvPr>
        </p:nvSpPr>
        <p:spPr/>
        <p:txBody>
          <a:bodyPr/>
          <a:lstStyle/>
          <a:p>
            <a:fld id="{ECA50609-DC6E-4FB3-B13E-3AC317500F46}" type="datetime1">
              <a:rPr lang="vi-VN" smtClean="0"/>
              <a:t>02/11/2021</a:t>
            </a:fld>
            <a:endParaRPr lang="vi-VN"/>
          </a:p>
        </p:txBody>
      </p:sp>
      <p:sp>
        <p:nvSpPr>
          <p:cNvPr id="9" name="Footer Placeholder 8">
            <a:extLst>
              <a:ext uri="{FF2B5EF4-FFF2-40B4-BE49-F238E27FC236}">
                <a16:creationId xmlns:a16="http://schemas.microsoft.com/office/drawing/2014/main" id="{7A920E65-B673-49DF-9911-9916277D2122}"/>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6352686C-63EC-4FD6-9B67-F52DA8FDAA92}"/>
              </a:ext>
            </a:extLst>
          </p:cNvPr>
          <p:cNvSpPr>
            <a:spLocks noGrp="1"/>
          </p:cNvSpPr>
          <p:nvPr>
            <p:ph type="sldNum" sz="quarter" idx="12"/>
          </p:nvPr>
        </p:nvSpPr>
        <p:spPr/>
        <p:txBody>
          <a:bodyPr/>
          <a:lstStyle/>
          <a:p>
            <a:fld id="{3E853FF8-857B-4997-9487-7696121B26C4}" type="slidenum">
              <a:rPr lang="vi-VN" smtClean="0"/>
              <a:t>93</a:t>
            </a:fld>
            <a:endParaRPr lang="vi-VN"/>
          </a:p>
        </p:txBody>
      </p:sp>
    </p:spTree>
    <p:extLst>
      <p:ext uri="{BB962C8B-B14F-4D97-AF65-F5344CB8AC3E}">
        <p14:creationId xmlns:p14="http://schemas.microsoft.com/office/powerpoint/2010/main" val="1158622524"/>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B8A3DE0-06A0-48B9-A1AD-D418A5F2CA0A}"/>
                  </a:ext>
                </a:extLst>
              </p:cNvPr>
              <p:cNvSpPr/>
              <p:nvPr/>
            </p:nvSpPr>
            <p:spPr>
              <a:xfrm>
                <a:off x="127000" y="63500"/>
                <a:ext cx="11938000" cy="1833194"/>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94: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Có hai dao động điều hòa cùng phương cùng tần số như sau:</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m:t>
                    </m:r>
                    <m:r>
                      <m:rPr>
                        <m:nor/>
                      </m:rPr>
                      <a:rPr kumimoji="0" lang="vi-VN" sz="2800" b="1" i="0" u="none" strike="noStrike" kern="1200" cap="none" spc="0" normalizeH="0" baseline="0" noProof="0" smtClean="0">
                        <a:ln>
                          <a:noFill/>
                        </a:ln>
                        <a:solidFill>
                          <a:srgbClr val="FFFF00"/>
                        </a:solidFill>
                        <a:effectLst/>
                        <a:uLnTx/>
                        <a:uFillTx/>
                        <a:latin typeface="UTM Swiss Condensed" panose="02000500000000000000" pitchFamily="2" charset="0"/>
                        <a:ea typeface="+mn-ea"/>
                        <a:cs typeface="Times New Roman" panose="02020603050405020304" pitchFamily="18" charset="0"/>
                      </a:rPr>
                      <m:t>os</m:t>
                    </m:r>
                    <m:r>
                      <m:rPr>
                        <m:nor/>
                      </m:rPr>
                      <a:rPr kumimoji="0" lang="vi-VN" sz="2800" b="1" i="0" u="none" strike="noStrike" kern="1200" cap="none" spc="0" normalizeH="0" baseline="0" noProof="0" smtClean="0">
                        <a:ln>
                          <a:noFill/>
                        </a:ln>
                        <a:solidFill>
                          <a:srgbClr val="FFFF00"/>
                        </a:solidFill>
                        <a:effectLst/>
                        <a:uLnTx/>
                        <a:uFillTx/>
                        <a:latin typeface="UTM Swiss Condensed" panose="02000500000000000000" pitchFamily="2" charset="0"/>
                        <a:ea typeface="+mn-ea"/>
                        <a:cs typeface="Times New Roman" panose="02020603050405020304" pitchFamily="18" charset="0"/>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e>
                    </m:func>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m:t>
                    </m:r>
                    <m:r>
                      <m:rPr>
                        <m:nor/>
                      </m:rPr>
                      <a:rPr kumimoji="0" lang="vi-VN" sz="2800" b="1" i="0" u="none" strike="noStrike" kern="1200" cap="none" spc="0" normalizeH="0" baseline="0" noProof="0" smtClean="0">
                        <a:ln>
                          <a:noFill/>
                        </a:ln>
                        <a:solidFill>
                          <a:srgbClr val="FFFF00"/>
                        </a:solidFill>
                        <a:effectLst/>
                        <a:uLnTx/>
                        <a:uFillTx/>
                        <a:latin typeface="UTM Swiss Condensed" panose="02000500000000000000" pitchFamily="2" charset="0"/>
                        <a:ea typeface="+mn-ea"/>
                        <a:cs typeface="Times New Roman" panose="02020603050405020304" pitchFamily="18" charset="0"/>
                      </a:rPr>
                      <m:t>os</m:t>
                    </m:r>
                    <m:r>
                      <m:rPr>
                        <m:nor/>
                      </m:rPr>
                      <a:rPr kumimoji="0" lang="vi-VN" sz="2800" b="1" i="0" u="none" strike="noStrike" kern="1200" cap="none" spc="0" normalizeH="0" baseline="0" noProof="0" smtClean="0">
                        <a:ln>
                          <a:noFill/>
                        </a:ln>
                        <a:solidFill>
                          <a:srgbClr val="FFFF00"/>
                        </a:solidFill>
                        <a:effectLst/>
                        <a:uLnTx/>
                        <a:uFillTx/>
                        <a:latin typeface="UTM Swiss Condensed" panose="02000500000000000000" pitchFamily="2" charset="0"/>
                        <a:ea typeface="+mn-ea"/>
                        <a:cs typeface="Times New Roman" panose="02020603050405020304" pitchFamily="18" charset="0"/>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tổng hợp của chúng có dạng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EB8A3DE0-06A0-48B9-A1AD-D418A5F2CA0A}"/>
                  </a:ext>
                </a:extLst>
              </p:cNvPr>
              <p:cNvSpPr>
                <a:spLocks noRot="1" noChangeAspect="1" noMove="1" noResize="1" noEditPoints="1" noAdjustHandles="1" noChangeArrowheads="1" noChangeShapeType="1" noTextEdit="1"/>
              </p:cNvSpPr>
              <p:nvPr/>
            </p:nvSpPr>
            <p:spPr>
              <a:xfrm>
                <a:off x="127000" y="63500"/>
                <a:ext cx="11938000" cy="1833194"/>
              </a:xfrm>
              <a:prstGeom prst="rect">
                <a:avLst/>
              </a:prstGeom>
              <a:blipFill>
                <a:blip r:embed="rId2"/>
                <a:stretch>
                  <a:fillRect l="-865" t="-1623" r="-560" b="-6818"/>
                </a:stretch>
              </a:blipFill>
              <a:ln>
                <a:solidFill>
                  <a:srgbClr val="FF000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CD24D64-9BD5-48AD-A3F7-CAE8A28D0FAF}"/>
                  </a:ext>
                </a:extLst>
              </p:cNvPr>
              <p:cNvSpPr/>
              <p:nvPr/>
            </p:nvSpPr>
            <p:spPr>
              <a:xfrm>
                <a:off x="508000" y="1805259"/>
                <a:ext cx="4891083" cy="6680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Times New Roman" panose="02020603050405020304" pitchFamily="18" charset="0"/>
                        <a:cs typeface="+mn-cs"/>
                      </a:rPr>
                      <m:t>os</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Times New Roman" panose="02020603050405020304" pitchFamily="18"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𝒕</m:t>
                    </m:r>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𝟑</m:t>
                        </m:r>
                      </m:den>
                    </m:f>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7CD24D64-9BD5-48AD-A3F7-CAE8A28D0FAF}"/>
                  </a:ext>
                </a:extLst>
              </p:cNvPr>
              <p:cNvSpPr>
                <a:spLocks noRot="1" noChangeAspect="1" noMove="1" noResize="1" noEditPoints="1" noAdjustHandles="1" noChangeArrowheads="1" noChangeShapeType="1" noTextEdit="1"/>
              </p:cNvSpPr>
              <p:nvPr/>
            </p:nvSpPr>
            <p:spPr>
              <a:xfrm>
                <a:off x="508000" y="1805259"/>
                <a:ext cx="4891083" cy="668003"/>
              </a:xfrm>
              <a:prstGeom prst="rect">
                <a:avLst/>
              </a:prstGeom>
              <a:blipFill>
                <a:blip r:embed="rId3"/>
                <a:stretch>
                  <a:fillRect l="-2491" t="-3636" b="-81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32B820C-51A5-4CFF-8827-A7E11539D11D}"/>
                  </a:ext>
                </a:extLst>
              </p:cNvPr>
              <p:cNvSpPr/>
              <p:nvPr/>
            </p:nvSpPr>
            <p:spPr>
              <a:xfrm>
                <a:off x="508000" y="2473262"/>
                <a:ext cx="3005310"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m:t>os</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𝒕</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F32B820C-51A5-4CFF-8827-A7E11539D11D}"/>
                  </a:ext>
                </a:extLst>
              </p:cNvPr>
              <p:cNvSpPr>
                <a:spLocks noRot="1" noChangeAspect="1" noMove="1" noResize="1" noEditPoints="1" noAdjustHandles="1" noChangeArrowheads="1" noChangeShapeType="1" noTextEdit="1"/>
              </p:cNvSpPr>
              <p:nvPr/>
            </p:nvSpPr>
            <p:spPr>
              <a:xfrm>
                <a:off x="508000" y="2473262"/>
                <a:ext cx="3005310" cy="1232453"/>
              </a:xfrm>
              <a:prstGeom prst="rect">
                <a:avLst/>
              </a:prstGeom>
              <a:blipFill>
                <a:blip r:embed="rId4"/>
                <a:stretch>
                  <a:fillRect l="-40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3C096FA-2D03-420E-9F2F-145E9DA64ED0}"/>
                  </a:ext>
                </a:extLst>
              </p:cNvPr>
              <p:cNvSpPr/>
              <p:nvPr/>
            </p:nvSpPr>
            <p:spPr>
              <a:xfrm>
                <a:off x="508000" y="3705715"/>
                <a:ext cx="5814412" cy="7853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𝟑</m:t>
                            </m:r>
                          </m:e>
                        </m:rad>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Times New Roman" panose="02020603050405020304" pitchFamily="18" charset="0"/>
                        <a:cs typeface="+mn-cs"/>
                      </a:rPr>
                      <m:t>os</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Times New Roman" panose="02020603050405020304" pitchFamily="18"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𝒕</m:t>
                    </m:r>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𝟑</m:t>
                        </m:r>
                      </m:den>
                    </m:f>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3C096FA-2D03-420E-9F2F-145E9DA64ED0}"/>
                  </a:ext>
                </a:extLst>
              </p:cNvPr>
              <p:cNvSpPr>
                <a:spLocks noRot="1" noChangeAspect="1" noMove="1" noResize="1" noEditPoints="1" noAdjustHandles="1" noChangeArrowheads="1" noChangeShapeType="1" noTextEdit="1"/>
              </p:cNvSpPr>
              <p:nvPr/>
            </p:nvSpPr>
            <p:spPr>
              <a:xfrm>
                <a:off x="508000" y="3705715"/>
                <a:ext cx="5814412" cy="785343"/>
              </a:xfrm>
              <a:prstGeom prst="rect">
                <a:avLst/>
              </a:prstGeom>
              <a:blipFill>
                <a:blip r:embed="rId5"/>
                <a:stretch>
                  <a:fillRect l="-2096" b="-697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DCED184-107F-4EA6-8C9D-CB9901C075A7}"/>
                  </a:ext>
                </a:extLst>
              </p:cNvPr>
              <p:cNvSpPr/>
              <p:nvPr/>
            </p:nvSpPr>
            <p:spPr>
              <a:xfrm>
                <a:off x="508000" y="4491058"/>
                <a:ext cx="3749744"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𝒙</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Times New Roman" panose="02020603050405020304" pitchFamily="18" charset="0"/>
                        <a:cs typeface="+mn-cs"/>
                      </a:rPr>
                      <m:t>os</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Times New Roman" panose="02020603050405020304" pitchFamily="18"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𝒕</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𝟑</m:t>
                        </m:r>
                      </m:den>
                    </m:f>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2DCED184-107F-4EA6-8C9D-CB9901C075A7}"/>
                  </a:ext>
                </a:extLst>
              </p:cNvPr>
              <p:cNvSpPr>
                <a:spLocks noRot="1" noChangeAspect="1" noMove="1" noResize="1" noEditPoints="1" noAdjustHandles="1" noChangeArrowheads="1" noChangeShapeType="1" noTextEdit="1"/>
              </p:cNvSpPr>
              <p:nvPr/>
            </p:nvSpPr>
            <p:spPr>
              <a:xfrm>
                <a:off x="508000" y="4491058"/>
                <a:ext cx="3749744" cy="664862"/>
              </a:xfrm>
              <a:prstGeom prst="rect">
                <a:avLst/>
              </a:prstGeom>
              <a:blipFill>
                <a:blip r:embed="rId6"/>
                <a:stretch>
                  <a:fillRect l="-3252" t="-5505"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D0DDCA0-532C-48EE-BFCB-73A4CEE8BB0E}"/>
              </a:ext>
            </a:extLst>
          </p:cNvPr>
          <p:cNvSpPr/>
          <p:nvPr/>
        </p:nvSpPr>
        <p:spPr>
          <a:xfrm>
            <a:off x="444500" y="442755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64DB76FF-E21B-4DFC-9DEC-6B93B160419B}"/>
              </a:ext>
            </a:extLst>
          </p:cNvPr>
          <p:cNvSpPr>
            <a:spLocks noGrp="1"/>
          </p:cNvSpPr>
          <p:nvPr>
            <p:ph type="dt" sz="half" idx="10"/>
          </p:nvPr>
        </p:nvSpPr>
        <p:spPr/>
        <p:txBody>
          <a:bodyPr/>
          <a:lstStyle/>
          <a:p>
            <a:fld id="{D6AE579A-04BB-416A-9E24-76437FD72FBC}" type="datetime1">
              <a:rPr lang="vi-VN" smtClean="0"/>
              <a:t>02/11/2021</a:t>
            </a:fld>
            <a:endParaRPr lang="vi-VN"/>
          </a:p>
        </p:txBody>
      </p:sp>
      <p:sp>
        <p:nvSpPr>
          <p:cNvPr id="9" name="Footer Placeholder 8">
            <a:extLst>
              <a:ext uri="{FF2B5EF4-FFF2-40B4-BE49-F238E27FC236}">
                <a16:creationId xmlns:a16="http://schemas.microsoft.com/office/drawing/2014/main" id="{8574A124-17C5-405A-9319-EE8B7D733D2A}"/>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E7307159-443B-4066-B546-A60B2148F900}"/>
              </a:ext>
            </a:extLst>
          </p:cNvPr>
          <p:cNvSpPr>
            <a:spLocks noGrp="1"/>
          </p:cNvSpPr>
          <p:nvPr>
            <p:ph type="sldNum" sz="quarter" idx="12"/>
          </p:nvPr>
        </p:nvSpPr>
        <p:spPr/>
        <p:txBody>
          <a:bodyPr/>
          <a:lstStyle/>
          <a:p>
            <a:fld id="{3E853FF8-857B-4997-9487-7696121B26C4}" type="slidenum">
              <a:rPr lang="vi-VN" smtClean="0"/>
              <a:t>94</a:t>
            </a:fld>
            <a:endParaRPr lang="vi-VN"/>
          </a:p>
        </p:txBody>
      </p:sp>
    </p:spTree>
    <p:extLst>
      <p:ext uri="{BB962C8B-B14F-4D97-AF65-F5344CB8AC3E}">
        <p14:creationId xmlns:p14="http://schemas.microsoft.com/office/powerpoint/2010/main" val="2085857041"/>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F5969-4D28-4EFF-AEC6-CA6AD5971386}"/>
              </a:ext>
            </a:extLst>
          </p:cNvPr>
          <p:cNvSpPr/>
          <p:nvPr/>
        </p:nvSpPr>
        <p:spPr>
          <a:xfrm>
            <a:off x="127000" y="63500"/>
            <a:ext cx="11938000" cy="160569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00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 95</a:t>
            </a:r>
            <a:r>
              <a:rPr kumimoji="0" lang="fr-FR" sz="2800" b="1" i="0" u="none" strike="noStrike" kern="1200" cap="none" spc="0" normalizeH="0" baseline="0" noProof="0">
                <a:ln>
                  <a:noFill/>
                </a:ln>
                <a:solidFill>
                  <a:srgbClr val="FF0000"/>
                </a:solidFill>
                <a:effectLst/>
                <a:uLnTx/>
                <a:uFillTx/>
                <a:latin typeface="UTM Swiss Condensed" panose="02000500000000000000" pitchFamily="2" charset="0"/>
                <a:ea typeface="+mn-ea"/>
                <a:cs typeface="Times New Roman" panose="02020603050405020304" pitchFamily="18" charset="0"/>
              </a:rPr>
              <a:t>:</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tổng hợp của hai</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hòa cùng phương cùng tần số có</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E10C7E-448E-4199-9BA4-7EA260E39E5E}"/>
                  </a:ext>
                </a:extLst>
              </p:cNvPr>
              <p:cNvSpPr/>
              <p:nvPr/>
            </p:nvSpPr>
            <p:spPr>
              <a:xfrm>
                <a:off x="508000" y="1577761"/>
                <a:ext cx="8789586"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giá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trị</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tiểu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khi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dao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thành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lệch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35E10C7E-448E-4199-9BA4-7EA260E39E5E}"/>
                  </a:ext>
                </a:extLst>
              </p:cNvPr>
              <p:cNvSpPr>
                <a:spLocks noRot="1" noChangeAspect="1" noMove="1" noResize="1" noEditPoints="1" noAdjustHandles="1" noChangeArrowheads="1" noChangeShapeType="1" noTextEdit="1"/>
              </p:cNvSpPr>
              <p:nvPr/>
            </p:nvSpPr>
            <p:spPr>
              <a:xfrm>
                <a:off x="508000" y="1577761"/>
                <a:ext cx="8789586" cy="1378967"/>
              </a:xfrm>
              <a:prstGeom prst="rect">
                <a:avLst/>
              </a:prstGeom>
              <a:blipFill>
                <a:blip r:embed="rId2"/>
                <a:stretch>
                  <a:fillRect l="-1387" r="-485"/>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5284A7BB-9D0D-4C6B-8942-9A1EEC1F51EA}"/>
              </a:ext>
            </a:extLst>
          </p:cNvPr>
          <p:cNvSpPr/>
          <p:nvPr/>
        </p:nvSpPr>
        <p:spPr>
          <a:xfrm>
            <a:off x="508000" y="2956728"/>
            <a:ext cx="920957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giá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trị</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đại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khi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dao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thành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ngược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ngược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22E6EDA-9DB7-4021-90A9-F72CAB4E60DF}"/>
              </a:ext>
            </a:extLst>
          </p:cNvPr>
          <p:cNvSpPr/>
          <p:nvPr/>
        </p:nvSpPr>
        <p:spPr>
          <a:xfrm>
            <a:off x="508000" y="4126279"/>
            <a:ext cx="831189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giá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trị</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bằng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tổng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biên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dao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thành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9DFA502-51F9-4105-95A7-2D01566DF04C}"/>
              </a:ext>
            </a:extLst>
          </p:cNvPr>
          <p:cNvSpPr/>
          <p:nvPr/>
        </p:nvSpPr>
        <p:spPr>
          <a:xfrm>
            <a:off x="508000" y="5295830"/>
            <a:ext cx="81964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giá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trị</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đại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khi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dao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thành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cùng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pha</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6886126-134B-4EBC-8966-E00C678D3844}"/>
              </a:ext>
            </a:extLst>
          </p:cNvPr>
          <p:cNvSpPr/>
          <p:nvPr/>
        </p:nvSpPr>
        <p:spPr>
          <a:xfrm>
            <a:off x="444500" y="523233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FB2394B2-8694-42DB-B98F-D9CA0F1489FA}"/>
              </a:ext>
            </a:extLst>
          </p:cNvPr>
          <p:cNvSpPr>
            <a:spLocks noGrp="1"/>
          </p:cNvSpPr>
          <p:nvPr>
            <p:ph type="dt" sz="half" idx="10"/>
          </p:nvPr>
        </p:nvSpPr>
        <p:spPr/>
        <p:txBody>
          <a:bodyPr/>
          <a:lstStyle/>
          <a:p>
            <a:fld id="{77B2EF10-4559-456D-857F-EF712E751170}" type="datetime1">
              <a:rPr lang="vi-VN" smtClean="0"/>
              <a:t>02/11/2021</a:t>
            </a:fld>
            <a:endParaRPr lang="vi-VN"/>
          </a:p>
        </p:txBody>
      </p:sp>
      <p:sp>
        <p:nvSpPr>
          <p:cNvPr id="9" name="Footer Placeholder 8">
            <a:extLst>
              <a:ext uri="{FF2B5EF4-FFF2-40B4-BE49-F238E27FC236}">
                <a16:creationId xmlns:a16="http://schemas.microsoft.com/office/drawing/2014/main" id="{72CE265C-C3C4-4044-9CC0-05788801106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13E5A69C-E8CF-434D-9C4E-4B540029BD48}"/>
              </a:ext>
            </a:extLst>
          </p:cNvPr>
          <p:cNvSpPr>
            <a:spLocks noGrp="1"/>
          </p:cNvSpPr>
          <p:nvPr>
            <p:ph type="sldNum" sz="quarter" idx="12"/>
          </p:nvPr>
        </p:nvSpPr>
        <p:spPr/>
        <p:txBody>
          <a:bodyPr/>
          <a:lstStyle/>
          <a:p>
            <a:fld id="{3E853FF8-857B-4997-9487-7696121B26C4}" type="slidenum">
              <a:rPr lang="vi-VN" smtClean="0"/>
              <a:t>95</a:t>
            </a:fld>
            <a:endParaRPr lang="vi-VN"/>
          </a:p>
        </p:txBody>
      </p:sp>
    </p:spTree>
    <p:extLst>
      <p:ext uri="{BB962C8B-B14F-4D97-AF65-F5344CB8AC3E}">
        <p14:creationId xmlns:p14="http://schemas.microsoft.com/office/powerpoint/2010/main" val="317037788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CBFC408-DDC9-40CB-92A5-034120E61944}"/>
                  </a:ext>
                </a:extLst>
              </p:cNvPr>
              <p:cNvSpPr/>
              <p:nvPr/>
            </p:nvSpPr>
            <p:spPr>
              <a:xfrm>
                <a:off x="127000" y="63500"/>
                <a:ext cx="11938000" cy="2347309"/>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00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 96:</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Cho hai</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thành phần cùng phương, cùng tần số có phương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trình</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m:t>
                    </m:r>
                    <m:r>
                      <m:rPr>
                        <m:nor/>
                      </m:rPr>
                      <a:rPr kumimoji="0" lang="fr-FR" sz="2800" b="1" i="0" u="none" strike="noStrike" kern="1200" cap="none" spc="0" normalizeH="0" baseline="0" noProof="0" smtClean="0">
                        <a:ln>
                          <a:noFill/>
                        </a:ln>
                        <a:solidFill>
                          <a:srgbClr val="FFFF00"/>
                        </a:solidFill>
                        <a:effectLst/>
                        <a:uLnTx/>
                        <a:uFillTx/>
                        <a:latin typeface="UTM Swiss Condensed" panose="02000500000000000000" pitchFamily="2" charset="0"/>
                        <a:ea typeface="+mn-ea"/>
                        <a:cs typeface="Times New Roman" panose="02020603050405020304" pitchFamily="18" charset="0"/>
                      </a:rPr>
                      <m:t>os</m:t>
                    </m:r>
                    <m:r>
                      <m:rPr>
                        <m:nor/>
                      </m:rPr>
                      <a:rPr kumimoji="0" lang="fr-FR" sz="2800" b="1" i="0" u="none" strike="noStrike" kern="1200" cap="none" spc="0" normalizeH="0" baseline="0" noProof="0" smtClean="0">
                        <a:ln>
                          <a:noFill/>
                        </a:ln>
                        <a:solidFill>
                          <a:srgbClr val="FFFF00"/>
                        </a:solidFill>
                        <a:effectLst/>
                        <a:uLnTx/>
                        <a:uFillTx/>
                        <a:latin typeface="UTM Swiss Condensed" panose="02000500000000000000" pitchFamily="2" charset="0"/>
                        <a:ea typeface="+mn-ea"/>
                        <a:cs typeface="Times New Roman" panose="02020603050405020304" pitchFamily="18" charset="0"/>
                      </a:rPr>
                      <m:t>100</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oMath>
                </a14:m>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m:t>
                    </m:r>
                    <m:r>
                      <m:rPr>
                        <m:nor/>
                      </m:rPr>
                      <a:rPr kumimoji="0" lang="fr-FR" sz="2800" b="1" i="0" u="none" strike="noStrike" kern="1200" cap="none" spc="0" normalizeH="0" baseline="0" noProof="0" smtClean="0">
                        <a:ln>
                          <a:noFill/>
                        </a:ln>
                        <a:solidFill>
                          <a:srgbClr val="FFFF00"/>
                        </a:solidFill>
                        <a:effectLst/>
                        <a:uLnTx/>
                        <a:uFillTx/>
                        <a:latin typeface="UTM Swiss Condensed" panose="02000500000000000000" pitchFamily="2" charset="0"/>
                        <a:ea typeface="+mn-ea"/>
                        <a:cs typeface="Times New Roman" panose="02020603050405020304" pitchFamily="18" charset="0"/>
                      </a:rPr>
                      <m:t>os</m:t>
                    </m:r>
                    <m:d>
                      <m:d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dPr>
                      <m:e>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e>
                    </m:d>
                  </m:oMath>
                </a14:m>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tổng hợp của hai</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này</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CBFC408-DDC9-40CB-92A5-034120E61944}"/>
                  </a:ext>
                </a:extLst>
              </p:cNvPr>
              <p:cNvSpPr>
                <a:spLocks noRot="1" noChangeAspect="1" noMove="1" noResize="1" noEditPoints="1" noAdjustHandles="1" noChangeArrowheads="1" noChangeShapeType="1" noTextEdit="1"/>
              </p:cNvSpPr>
              <p:nvPr/>
            </p:nvSpPr>
            <p:spPr>
              <a:xfrm>
                <a:off x="127000" y="63500"/>
                <a:ext cx="11938000" cy="2347309"/>
              </a:xfrm>
              <a:prstGeom prst="rect">
                <a:avLst/>
              </a:prstGeom>
              <a:blipFill>
                <a:blip r:embed="rId2"/>
                <a:stretch>
                  <a:fillRect l="-865" t="-1276" r="-1577" b="-5102"/>
                </a:stretch>
              </a:blipFill>
              <a:ln>
                <a:solidFill>
                  <a:srgbClr val="FF000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CD7C2DC-9A8B-4B98-8CC4-70427BFA7EDC}"/>
                  </a:ext>
                </a:extLst>
              </p:cNvPr>
              <p:cNvSpPr/>
              <p:nvPr/>
            </p:nvSpPr>
            <p:spPr>
              <a:xfrm>
                <a:off x="508000" y="2319374"/>
                <a:ext cx="5814412"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e>
                    </m: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9CD7C2DC-9A8B-4B98-8CC4-70427BFA7EDC}"/>
                  </a:ext>
                </a:extLst>
              </p:cNvPr>
              <p:cNvSpPr>
                <a:spLocks noRot="1" noChangeAspect="1" noMove="1" noResize="1" noEditPoints="1" noAdjustHandles="1" noChangeArrowheads="1" noChangeShapeType="1" noTextEdit="1"/>
              </p:cNvSpPr>
              <p:nvPr/>
            </p:nvSpPr>
            <p:spPr>
              <a:xfrm>
                <a:off x="508000" y="2319374"/>
                <a:ext cx="5814412" cy="737189"/>
              </a:xfrm>
              <a:prstGeom prst="rect">
                <a:avLst/>
              </a:prstGeom>
              <a:blipFill>
                <a:blip r:embed="rId3"/>
                <a:stretch>
                  <a:fillRect l="-2096" b="-57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F5255EF-D08D-4B11-B845-25AC6452FD24}"/>
                  </a:ext>
                </a:extLst>
              </p:cNvPr>
              <p:cNvSpPr/>
              <p:nvPr/>
            </p:nvSpPr>
            <p:spPr>
              <a:xfrm>
                <a:off x="508000" y="3056563"/>
                <a:ext cx="421686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e>
                    </m: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8F5255EF-D08D-4B11-B845-25AC6452FD24}"/>
                  </a:ext>
                </a:extLst>
              </p:cNvPr>
              <p:cNvSpPr>
                <a:spLocks noRot="1" noChangeAspect="1" noMove="1" noResize="1" noEditPoints="1" noAdjustHandles="1" noChangeArrowheads="1" noChangeShapeType="1" noTextEdit="1"/>
              </p:cNvSpPr>
              <p:nvPr/>
            </p:nvSpPr>
            <p:spPr>
              <a:xfrm>
                <a:off x="508000" y="3056563"/>
                <a:ext cx="4216860" cy="1169551"/>
              </a:xfrm>
              <a:prstGeom prst="rect">
                <a:avLst/>
              </a:prstGeom>
              <a:blipFill>
                <a:blip r:embed="rId4"/>
                <a:stretch>
                  <a:fillRect l="-2890" r="-202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D86FDB-CC66-431F-BC34-FC3DF35F235C}"/>
                  </a:ext>
                </a:extLst>
              </p:cNvPr>
              <p:cNvSpPr/>
              <p:nvPr/>
            </p:nvSpPr>
            <p:spPr>
              <a:xfrm>
                <a:off x="508000" y="4226114"/>
                <a:ext cx="5814412"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e>
                    </m: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1D86FDB-CC66-431F-BC34-FC3DF35F235C}"/>
                  </a:ext>
                </a:extLst>
              </p:cNvPr>
              <p:cNvSpPr>
                <a:spLocks noRot="1" noChangeAspect="1" noMove="1" noResize="1" noEditPoints="1" noAdjustHandles="1" noChangeArrowheads="1" noChangeShapeType="1" noTextEdit="1"/>
              </p:cNvSpPr>
              <p:nvPr/>
            </p:nvSpPr>
            <p:spPr>
              <a:xfrm>
                <a:off x="508000" y="4226114"/>
                <a:ext cx="5814412" cy="737189"/>
              </a:xfrm>
              <a:prstGeom prst="rect">
                <a:avLst/>
              </a:prstGeom>
              <a:blipFill>
                <a:blip r:embed="rId5"/>
                <a:stretch>
                  <a:fillRect l="-2096" b="-57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456F5AE-2550-4482-99E1-5A05B18D993E}"/>
                  </a:ext>
                </a:extLst>
              </p:cNvPr>
              <p:cNvSpPr/>
              <p:nvPr/>
            </p:nvSpPr>
            <p:spPr>
              <a:xfrm>
                <a:off x="508000" y="4963303"/>
                <a:ext cx="4773294"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𝒙</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e>
                    </m: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B456F5AE-2550-4482-99E1-5A05B18D993E}"/>
                  </a:ext>
                </a:extLst>
              </p:cNvPr>
              <p:cNvSpPr>
                <a:spLocks noRot="1" noChangeAspect="1" noMove="1" noResize="1" noEditPoints="1" noAdjustHandles="1" noChangeArrowheads="1" noChangeShapeType="1" noTextEdit="1"/>
              </p:cNvSpPr>
              <p:nvPr/>
            </p:nvSpPr>
            <p:spPr>
              <a:xfrm>
                <a:off x="508000" y="4963303"/>
                <a:ext cx="4773294" cy="565155"/>
              </a:xfrm>
              <a:prstGeom prst="rect">
                <a:avLst/>
              </a:prstGeom>
              <a:blipFill>
                <a:blip r:embed="rId6"/>
                <a:stretch>
                  <a:fillRect l="-2554" t="-4301" r="-1788"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5B647AD-02E7-45C9-B0B6-BD1326327BEC}"/>
              </a:ext>
            </a:extLst>
          </p:cNvPr>
          <p:cNvSpPr/>
          <p:nvPr/>
        </p:nvSpPr>
        <p:spPr>
          <a:xfrm>
            <a:off x="444500" y="225587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BA9EE0C5-B5C2-472C-869D-0E21E55902FA}"/>
              </a:ext>
            </a:extLst>
          </p:cNvPr>
          <p:cNvSpPr>
            <a:spLocks noGrp="1"/>
          </p:cNvSpPr>
          <p:nvPr>
            <p:ph type="dt" sz="half" idx="10"/>
          </p:nvPr>
        </p:nvSpPr>
        <p:spPr/>
        <p:txBody>
          <a:bodyPr/>
          <a:lstStyle/>
          <a:p>
            <a:fld id="{BCCC1D02-FA5D-4584-BD2A-9F293602EDB9}" type="datetime1">
              <a:rPr lang="vi-VN" smtClean="0"/>
              <a:t>02/11/2021</a:t>
            </a:fld>
            <a:endParaRPr lang="vi-VN"/>
          </a:p>
        </p:txBody>
      </p:sp>
      <p:sp>
        <p:nvSpPr>
          <p:cNvPr id="9" name="Footer Placeholder 8">
            <a:extLst>
              <a:ext uri="{FF2B5EF4-FFF2-40B4-BE49-F238E27FC236}">
                <a16:creationId xmlns:a16="http://schemas.microsoft.com/office/drawing/2014/main" id="{7ADEA698-38E0-41C4-87DB-062F75869F40}"/>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4E23F64F-28F8-4F26-A246-4D4719852784}"/>
              </a:ext>
            </a:extLst>
          </p:cNvPr>
          <p:cNvSpPr>
            <a:spLocks noGrp="1"/>
          </p:cNvSpPr>
          <p:nvPr>
            <p:ph type="sldNum" sz="quarter" idx="12"/>
          </p:nvPr>
        </p:nvSpPr>
        <p:spPr/>
        <p:txBody>
          <a:bodyPr/>
          <a:lstStyle/>
          <a:p>
            <a:fld id="{3E853FF8-857B-4997-9487-7696121B26C4}" type="slidenum">
              <a:rPr lang="vi-VN" smtClean="0"/>
              <a:t>96</a:t>
            </a:fld>
            <a:endParaRPr lang="vi-VN"/>
          </a:p>
        </p:txBody>
      </p:sp>
    </p:spTree>
    <p:extLst>
      <p:ext uri="{BB962C8B-B14F-4D97-AF65-F5344CB8AC3E}">
        <p14:creationId xmlns:p14="http://schemas.microsoft.com/office/powerpoint/2010/main" val="40641658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D19B2-B794-467F-B78C-E7A12843F15E}"/>
              </a:ext>
            </a:extLst>
          </p:cNvPr>
          <p:cNvSpPr/>
          <p:nvPr/>
        </p:nvSpPr>
        <p:spPr>
          <a:xfrm>
            <a:off x="127000" y="63500"/>
            <a:ext cx="11938000" cy="160569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00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 97</a:t>
            </a:r>
            <a:r>
              <a:rPr kumimoji="0" lang="fr-FR" sz="2800" b="1" i="0" u="none" strike="noStrike" kern="1200" cap="none" spc="0" normalizeH="0" baseline="0" noProof="0">
                <a:ln>
                  <a:noFill/>
                </a:ln>
                <a:solidFill>
                  <a:srgbClr val="FF0000"/>
                </a:solidFill>
                <a:effectLst/>
                <a:uLnTx/>
                <a:uFillTx/>
                <a:latin typeface="UTM Swiss Condensed" panose="02000500000000000000" pitchFamily="2" charset="0"/>
                <a:ea typeface="+mn-ea"/>
                <a:cs typeface="Times New Roman" panose="02020603050405020304" pitchFamily="18" charset="0"/>
              </a:rPr>
              <a:t>:</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Một</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con lắc đơn</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hòa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chu kì của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con lắc không đổi</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khi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ta thay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đổi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6AAAD6CB-AFC1-4441-988B-7CBA5449D12D}"/>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khối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lượng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vật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7C029EE-FF9B-4225-9713-AA4524587E56}"/>
              </a:ext>
            </a:extLst>
          </p:cNvPr>
          <p:cNvSpPr/>
          <p:nvPr/>
        </p:nvSpPr>
        <p:spPr>
          <a:xfrm>
            <a:off x="6477000" y="1577761"/>
            <a:ext cx="453842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dao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con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lắc</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CF7D5CD9-C7A3-4F52-9508-BD5E92780533}"/>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vị</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trí</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địa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lí</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nơi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khảo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sát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DA2D2A4-215D-49B6-877F-1D72D6FEDE43}"/>
              </a:ext>
            </a:extLst>
          </p:cNvPr>
          <p:cNvSpPr/>
          <p:nvPr/>
        </p:nvSpPr>
        <p:spPr>
          <a:xfrm>
            <a:off x="6477000" y="2339761"/>
            <a:ext cx="367600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dài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con lắc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E3F7DB5-6C48-4C59-A13D-F57CD85A70EC}"/>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A72BD088-8715-40D4-ADEC-83555D4E96E2}"/>
              </a:ext>
            </a:extLst>
          </p:cNvPr>
          <p:cNvSpPr>
            <a:spLocks noGrp="1"/>
          </p:cNvSpPr>
          <p:nvPr>
            <p:ph type="dt" sz="half" idx="10"/>
          </p:nvPr>
        </p:nvSpPr>
        <p:spPr/>
        <p:txBody>
          <a:bodyPr/>
          <a:lstStyle/>
          <a:p>
            <a:fld id="{2E2BF4BA-613C-4CE1-BDEE-DE80E18A637F}" type="datetime1">
              <a:rPr lang="vi-VN" smtClean="0"/>
              <a:t>02/11/2021</a:t>
            </a:fld>
            <a:endParaRPr lang="vi-VN"/>
          </a:p>
        </p:txBody>
      </p:sp>
      <p:sp>
        <p:nvSpPr>
          <p:cNvPr id="9" name="Footer Placeholder 8">
            <a:extLst>
              <a:ext uri="{FF2B5EF4-FFF2-40B4-BE49-F238E27FC236}">
                <a16:creationId xmlns:a16="http://schemas.microsoft.com/office/drawing/2014/main" id="{E75A4C7A-4C44-4FAA-BC4B-F9A73E5ED671}"/>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78EC198E-03B4-43B0-8739-85A52BCD182C}"/>
              </a:ext>
            </a:extLst>
          </p:cNvPr>
          <p:cNvSpPr>
            <a:spLocks noGrp="1"/>
          </p:cNvSpPr>
          <p:nvPr>
            <p:ph type="sldNum" sz="quarter" idx="12"/>
          </p:nvPr>
        </p:nvSpPr>
        <p:spPr/>
        <p:txBody>
          <a:bodyPr/>
          <a:lstStyle/>
          <a:p>
            <a:fld id="{3E853FF8-857B-4997-9487-7696121B26C4}" type="slidenum">
              <a:rPr lang="vi-VN" smtClean="0"/>
              <a:t>97</a:t>
            </a:fld>
            <a:endParaRPr lang="vi-VN"/>
          </a:p>
        </p:txBody>
      </p:sp>
    </p:spTree>
    <p:extLst>
      <p:ext uri="{BB962C8B-B14F-4D97-AF65-F5344CB8AC3E}">
        <p14:creationId xmlns:p14="http://schemas.microsoft.com/office/powerpoint/2010/main" val="3810540625"/>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E4A6DAB-1C95-44C3-9286-5D06E1537C8E}"/>
                  </a:ext>
                </a:extLst>
              </p:cNvPr>
              <p:cNvSpPr/>
              <p:nvPr/>
            </p:nvSpPr>
            <p:spPr>
              <a:xfrm>
                <a:off x="127000" y="63500"/>
                <a:ext cx="11938000" cy="160569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00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 98</a:t>
                </a:r>
                <a:r>
                  <a:rPr kumimoji="0" lang="fr-FR" sz="2800" b="1" i="0" u="none" strike="noStrike" kern="1200" cap="none" spc="0" normalizeH="0" baseline="0" noProof="0">
                    <a:ln>
                      <a:noFill/>
                    </a:ln>
                    <a:solidFill>
                      <a:srgbClr val="FF0000"/>
                    </a:solidFill>
                    <a:effectLst/>
                    <a:uLnTx/>
                    <a:uFillTx/>
                    <a:latin typeface="UTM Swiss Condensed" panose="02000500000000000000" pitchFamily="2" charset="0"/>
                    <a:ea typeface="+mn-ea"/>
                    <a:cs typeface="Times New Roman" panose="02020603050405020304" pitchFamily="18" charset="0"/>
                  </a:rPr>
                  <a:t>:</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Một hệ</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chịu tác dụng của ngoại lực tuần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hoàn</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F</a:t>
                </a:r>
                <a14:m>
                  <m:oMath xmlns:m="http://schemas.openxmlformats.org/officeDocument/2006/math">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𝑭</m:t>
                        </m:r>
                      </m:e>
                      <m: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𝟎</m:t>
                        </m:r>
                      </m:sub>
                    </m:sSub>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e>
                    </m:func>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oMath>
                </a14:m>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thì xảy</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ra hiện tượng cộng hưởng. Tần số</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riêng của hệ phải</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E4A6DAB-1C95-44C3-9286-5D06E1537C8E}"/>
                  </a:ext>
                </a:extLst>
              </p:cNvPr>
              <p:cNvSpPr>
                <a:spLocks noRot="1" noChangeAspect="1" noMove="1" noResize="1" noEditPoints="1" noAdjustHandles="1" noChangeArrowheads="1" noChangeShapeType="1" noTextEdit="1"/>
              </p:cNvSpPr>
              <p:nvPr/>
            </p:nvSpPr>
            <p:spPr>
              <a:xfrm>
                <a:off x="127000" y="63500"/>
                <a:ext cx="11938000" cy="1605696"/>
              </a:xfrm>
              <a:prstGeom prst="rect">
                <a:avLst/>
              </a:prstGeom>
              <a:blipFill>
                <a:blip r:embed="rId2"/>
                <a:stretch>
                  <a:fillRect l="-865" t="-1852" r="-1526" b="-8148"/>
                </a:stretch>
              </a:blipFill>
              <a:ln>
                <a:solidFill>
                  <a:srgbClr val="FF000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7D61001-D5A9-4A50-8D15-16661C256EDA}"/>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𝑯𝒛</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87D61001-D5A9-4A50-8D15-16661C256EDA}"/>
                  </a:ext>
                </a:extLst>
              </p:cNvPr>
              <p:cNvSpPr>
                <a:spLocks noRot="1" noChangeAspect="1" noMove="1" noResize="1" noEditPoints="1" noAdjustHandles="1" noChangeArrowheads="1" noChangeShapeType="1" noTextEdit="1"/>
              </p:cNvSpPr>
              <p:nvPr/>
            </p:nvSpPr>
            <p:spPr>
              <a:xfrm>
                <a:off x="762000" y="1577761"/>
                <a:ext cx="2121093" cy="523220"/>
              </a:xfrm>
              <a:prstGeom prst="rect">
                <a:avLst/>
              </a:prstGeom>
              <a:blipFill>
                <a:blip r:embed="rId3"/>
                <a:stretch>
                  <a:fillRect l="-5747"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83ECBC2-B19C-4038-81F6-1BF65A1DDD1D}"/>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𝑯𝒛</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583ECBC2-B19C-4038-81F6-1BF65A1DDD1D}"/>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066AB20-A634-4576-880B-94CEF144A844}"/>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𝑯𝒛</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066AB20-A634-4576-880B-94CEF144A844}"/>
                  </a:ext>
                </a:extLst>
              </p:cNvPr>
              <p:cNvSpPr>
                <a:spLocks noRot="1" noChangeAspect="1" noMove="1" noResize="1" noEditPoints="1" noAdjustHandles="1" noChangeArrowheads="1" noChangeShapeType="1" noTextEdit="1"/>
              </p:cNvSpPr>
              <p:nvPr/>
            </p:nvSpPr>
            <p:spPr>
              <a:xfrm>
                <a:off x="6477000" y="1577761"/>
                <a:ext cx="2121093" cy="523220"/>
              </a:xfrm>
              <a:prstGeom prst="rect">
                <a:avLst/>
              </a:prstGeom>
              <a:blipFill>
                <a:blip r:embed="rId5"/>
                <a:stretch>
                  <a:fillRect l="-6052"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CA4279-3AE2-452D-A1DC-F6B190356ECA}"/>
                  </a:ext>
                </a:extLst>
              </p:cNvPr>
              <p:cNvSpPr/>
              <p:nvPr/>
            </p:nvSpPr>
            <p:spPr>
              <a:xfrm>
                <a:off x="9334500" y="1577761"/>
                <a:ext cx="19014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𝑯𝒛</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38CA4279-3AE2-452D-A1DC-F6B190356ECA}"/>
                  </a:ext>
                </a:extLst>
              </p:cNvPr>
              <p:cNvSpPr>
                <a:spLocks noRot="1" noChangeAspect="1" noMove="1" noResize="1" noEditPoints="1" noAdjustHandles="1" noChangeArrowheads="1" noChangeShapeType="1" noTextEdit="1"/>
              </p:cNvSpPr>
              <p:nvPr/>
            </p:nvSpPr>
            <p:spPr>
              <a:xfrm>
                <a:off x="9334500" y="1577761"/>
                <a:ext cx="1901483" cy="523220"/>
              </a:xfrm>
              <a:prstGeom prst="rect">
                <a:avLst/>
              </a:prstGeom>
              <a:blipFill>
                <a:blip r:embed="rId6"/>
                <a:stretch>
                  <a:fillRect l="-6410" t="-13953" r="-5769"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EC8EEA8-B389-4C3B-999E-AFC9421BB604}"/>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4B07C55-909C-4C12-B0BF-DDF30CE0B881}"/>
              </a:ext>
            </a:extLst>
          </p:cNvPr>
          <p:cNvSpPr/>
          <p:nvPr/>
        </p:nvSpPr>
        <p:spPr>
          <a:xfrm rot="19950925">
            <a:off x="4391567" y="3645615"/>
            <a:ext cx="53449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0160">
                  <a:solidFill>
                    <a:srgbClr val="FFFF00"/>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Nguyễn</a:t>
            </a:r>
            <a:r>
              <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 Huy </a:t>
            </a:r>
            <a:r>
              <a:rPr kumimoji="0" lang="en-US" sz="54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rPr>
              <a:t>Hùng</a:t>
            </a:r>
            <a:endParaRPr kumimoji="0" lang="en-US" sz="54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DD23AEDE-C3EC-456F-BAC5-AA4309910BA3}"/>
              </a:ext>
            </a:extLst>
          </p:cNvPr>
          <p:cNvSpPr>
            <a:spLocks noGrp="1"/>
          </p:cNvSpPr>
          <p:nvPr>
            <p:ph type="dt" sz="half" idx="10"/>
          </p:nvPr>
        </p:nvSpPr>
        <p:spPr/>
        <p:txBody>
          <a:bodyPr/>
          <a:lstStyle/>
          <a:p>
            <a:fld id="{762F8A5A-4975-42EC-9794-894986120927}" type="datetime1">
              <a:rPr lang="vi-VN" smtClean="0"/>
              <a:t>02/11/2021</a:t>
            </a:fld>
            <a:endParaRPr lang="vi-VN"/>
          </a:p>
        </p:txBody>
      </p:sp>
      <p:sp>
        <p:nvSpPr>
          <p:cNvPr id="10" name="Footer Placeholder 9">
            <a:extLst>
              <a:ext uri="{FF2B5EF4-FFF2-40B4-BE49-F238E27FC236}">
                <a16:creationId xmlns:a16="http://schemas.microsoft.com/office/drawing/2014/main" id="{A72C1CB5-4450-4062-AF5A-33FF2DF109DC}"/>
              </a:ext>
            </a:extLst>
          </p:cNvPr>
          <p:cNvSpPr>
            <a:spLocks noGrp="1"/>
          </p:cNvSpPr>
          <p:nvPr>
            <p:ph type="ftr" sz="quarter" idx="11"/>
          </p:nvPr>
        </p:nvSpPr>
        <p:spPr/>
        <p:txBody>
          <a:bodyPr/>
          <a:lstStyle/>
          <a:p>
            <a:r>
              <a:rPr lang="vi-VN"/>
              <a:t>GV: Nguyễn Huy Hùng-sđt: 0977061160</a:t>
            </a:r>
          </a:p>
        </p:txBody>
      </p:sp>
      <p:sp>
        <p:nvSpPr>
          <p:cNvPr id="11" name="Slide Number Placeholder 10">
            <a:extLst>
              <a:ext uri="{FF2B5EF4-FFF2-40B4-BE49-F238E27FC236}">
                <a16:creationId xmlns:a16="http://schemas.microsoft.com/office/drawing/2014/main" id="{F6F1FA1D-61E4-43DF-8E42-887C5678B6BC}"/>
              </a:ext>
            </a:extLst>
          </p:cNvPr>
          <p:cNvSpPr>
            <a:spLocks noGrp="1"/>
          </p:cNvSpPr>
          <p:nvPr>
            <p:ph type="sldNum" sz="quarter" idx="12"/>
          </p:nvPr>
        </p:nvSpPr>
        <p:spPr/>
        <p:txBody>
          <a:bodyPr/>
          <a:lstStyle/>
          <a:p>
            <a:fld id="{3E853FF8-857B-4997-9487-7696121B26C4}" type="slidenum">
              <a:rPr lang="vi-VN" smtClean="0"/>
              <a:t>98</a:t>
            </a:fld>
            <a:endParaRPr lang="vi-VN"/>
          </a:p>
        </p:txBody>
      </p:sp>
    </p:spTree>
    <p:extLst>
      <p:ext uri="{BB962C8B-B14F-4D97-AF65-F5344CB8AC3E}">
        <p14:creationId xmlns:p14="http://schemas.microsoft.com/office/powerpoint/2010/main" val="894722764"/>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44D042-0562-44C3-9524-A4EC8B44CE34}"/>
              </a:ext>
            </a:extLst>
          </p:cNvPr>
          <p:cNvSpPr/>
          <p:nvPr/>
        </p:nvSpPr>
        <p:spPr>
          <a:xfrm>
            <a:off x="127000" y="63500"/>
            <a:ext cx="11938000" cy="1605696"/>
          </a:xfrm>
          <a:prstGeom prst="rect">
            <a:avLst/>
          </a:prstGeom>
          <a:noFill/>
          <a:ln>
            <a:solidFill>
              <a:srgbClr val="FF0000"/>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0000"/>
                </a:solidFill>
                <a:effectLst/>
                <a:uLnTx/>
                <a:uFillTx/>
                <a:latin typeface="UTM Swiss Condensed" panose="02000500000000000000" pitchFamily="2" charset="0"/>
                <a:ea typeface="+mn-ea"/>
                <a:cs typeface="Times New Roman" panose="02020603050405020304" pitchFamily="18" charset="0"/>
              </a:rPr>
              <a:t>Câu 99:</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Xét hai dao động cùng phương, cùng tần số. Biên độ dao động tổng hợp không phụ thuộc vào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7F1CB6E-FC92-4A55-9958-9F7139C63E9B}"/>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biên độ dao động thứ nhất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0C66A0E-2A27-4DF5-81E5-05792A1ABE82}"/>
              </a:ext>
            </a:extLst>
          </p:cNvPr>
          <p:cNvSpPr/>
          <p:nvPr/>
        </p:nvSpPr>
        <p:spPr>
          <a:xfrm>
            <a:off x="508000" y="2100981"/>
            <a:ext cx="527388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biên độ dao đông thứ hai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70EF6C9-D723-4FDB-BE2E-88A7EAAD0F7B}"/>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tần số hai dao động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DD69997-692A-493B-91D6-685A6ACC503D}"/>
              </a:ext>
            </a:extLst>
          </p:cNvPr>
          <p:cNvSpPr/>
          <p:nvPr/>
        </p:nvSpPr>
        <p:spPr>
          <a:xfrm>
            <a:off x="508000" y="3793752"/>
            <a:ext cx="423385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độ lệch pha hai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AC24AF7-5141-42E7-AB09-ACDC3BC5338A}"/>
              </a:ext>
            </a:extLst>
          </p:cNvPr>
          <p:cNvSpPr/>
          <p:nvPr/>
        </p:nvSpPr>
        <p:spPr>
          <a:xfrm>
            <a:off x="444500" y="32070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Date Placeholder 7">
            <a:extLst>
              <a:ext uri="{FF2B5EF4-FFF2-40B4-BE49-F238E27FC236}">
                <a16:creationId xmlns:a16="http://schemas.microsoft.com/office/drawing/2014/main" id="{FCEF1822-2E30-459F-9739-BCF9F910523C}"/>
              </a:ext>
            </a:extLst>
          </p:cNvPr>
          <p:cNvSpPr>
            <a:spLocks noGrp="1"/>
          </p:cNvSpPr>
          <p:nvPr>
            <p:ph type="dt" sz="half" idx="10"/>
          </p:nvPr>
        </p:nvSpPr>
        <p:spPr/>
        <p:txBody>
          <a:bodyPr/>
          <a:lstStyle/>
          <a:p>
            <a:fld id="{88074C97-EFF5-4AE5-A294-ADE5A392EBDD}" type="datetime1">
              <a:rPr lang="vi-VN" smtClean="0"/>
              <a:t>02/11/2021</a:t>
            </a:fld>
            <a:endParaRPr lang="vi-VN"/>
          </a:p>
        </p:txBody>
      </p:sp>
      <p:sp>
        <p:nvSpPr>
          <p:cNvPr id="9" name="Footer Placeholder 8">
            <a:extLst>
              <a:ext uri="{FF2B5EF4-FFF2-40B4-BE49-F238E27FC236}">
                <a16:creationId xmlns:a16="http://schemas.microsoft.com/office/drawing/2014/main" id="{7ACD6755-DFDF-4F90-9BEA-AA8AC745AA5F}"/>
              </a:ext>
            </a:extLst>
          </p:cNvPr>
          <p:cNvSpPr>
            <a:spLocks noGrp="1"/>
          </p:cNvSpPr>
          <p:nvPr>
            <p:ph type="ftr" sz="quarter" idx="11"/>
          </p:nvPr>
        </p:nvSpPr>
        <p:spPr/>
        <p:txBody>
          <a:bodyPr/>
          <a:lstStyle/>
          <a:p>
            <a:r>
              <a:rPr lang="vi-VN"/>
              <a:t>GV: Nguyễn Huy Hùng-sđt: 0977061160</a:t>
            </a:r>
          </a:p>
        </p:txBody>
      </p:sp>
      <p:sp>
        <p:nvSpPr>
          <p:cNvPr id="10" name="Slide Number Placeholder 9">
            <a:extLst>
              <a:ext uri="{FF2B5EF4-FFF2-40B4-BE49-F238E27FC236}">
                <a16:creationId xmlns:a16="http://schemas.microsoft.com/office/drawing/2014/main" id="{88C7BF4E-338D-4DAF-89DD-B8CB3FC23B67}"/>
              </a:ext>
            </a:extLst>
          </p:cNvPr>
          <p:cNvSpPr>
            <a:spLocks noGrp="1"/>
          </p:cNvSpPr>
          <p:nvPr>
            <p:ph type="sldNum" sz="quarter" idx="12"/>
          </p:nvPr>
        </p:nvSpPr>
        <p:spPr/>
        <p:txBody>
          <a:bodyPr/>
          <a:lstStyle/>
          <a:p>
            <a:fld id="{3E853FF8-857B-4997-9487-7696121B26C4}" type="slidenum">
              <a:rPr lang="vi-VN" smtClean="0"/>
              <a:t>99</a:t>
            </a:fld>
            <a:endParaRPr lang="vi-VN"/>
          </a:p>
        </p:txBody>
      </p:sp>
    </p:spTree>
    <p:extLst>
      <p:ext uri="{BB962C8B-B14F-4D97-AF65-F5344CB8AC3E}">
        <p14:creationId xmlns:p14="http://schemas.microsoft.com/office/powerpoint/2010/main" val="120910660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12359</Words>
  <Application>Microsoft Office PowerPoint</Application>
  <PresentationFormat>Màn hình rộng</PresentationFormat>
  <Paragraphs>1412</Paragraphs>
  <Slides>140</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140</vt:i4>
      </vt:variant>
    </vt:vector>
  </HeadingPairs>
  <TitlesOfParts>
    <vt:vector size="147" baseType="lpstr">
      <vt:lpstr>Arial</vt:lpstr>
      <vt:lpstr>Calibri</vt:lpstr>
      <vt:lpstr>Calibri Light</vt:lpstr>
      <vt:lpstr>Cambria Math</vt:lpstr>
      <vt:lpstr>Times New Roman</vt:lpstr>
      <vt:lpstr>UTM Swiss Condensed</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 HUNG</dc:creator>
  <cp:lastModifiedBy>Đoàn Văn Doanh</cp:lastModifiedBy>
  <cp:revision>11</cp:revision>
  <dcterms:created xsi:type="dcterms:W3CDTF">2020-09-01T14:15:21Z</dcterms:created>
  <dcterms:modified xsi:type="dcterms:W3CDTF">2021-11-02T13:18:34Z</dcterms:modified>
</cp:coreProperties>
</file>