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3" r:id="rId3"/>
    <p:sldMasterId id="2147483686" r:id="rId4"/>
  </p:sldMasterIdLst>
  <p:notesMasterIdLst>
    <p:notesMasterId r:id="rId28"/>
  </p:notesMasterIdLst>
  <p:sldIdLst>
    <p:sldId id="256" r:id="rId5"/>
    <p:sldId id="274" r:id="rId6"/>
    <p:sldId id="297" r:id="rId7"/>
    <p:sldId id="298" r:id="rId8"/>
    <p:sldId id="299" r:id="rId9"/>
    <p:sldId id="300" r:id="rId10"/>
    <p:sldId id="302" r:id="rId11"/>
    <p:sldId id="303" r:id="rId12"/>
    <p:sldId id="308" r:id="rId13"/>
    <p:sldId id="304" r:id="rId14"/>
    <p:sldId id="306" r:id="rId15"/>
    <p:sldId id="307" r:id="rId16"/>
    <p:sldId id="310" r:id="rId17"/>
    <p:sldId id="311" r:id="rId18"/>
    <p:sldId id="312" r:id="rId19"/>
    <p:sldId id="313" r:id="rId20"/>
    <p:sldId id="309" r:id="rId21"/>
    <p:sldId id="305" r:id="rId22"/>
    <p:sldId id="301" r:id="rId23"/>
    <p:sldId id="296" r:id="rId24"/>
    <p:sldId id="295" r:id="rId25"/>
    <p:sldId id="275" r:id="rId26"/>
    <p:sldId id="276"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24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2B6A2F-CC03-44DB-B217-5F1BFD637DA8}" type="datetimeFigureOut">
              <a:rPr lang="en-US" smtClean="0"/>
              <a:t>11/14/2022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A21CCE-B48D-44B3-AEBF-614204709161}" type="slidenum">
              <a:rPr lang="en-US" smtClean="0"/>
              <a:t>‹#›</a:t>
            </a:fld>
            <a:endParaRPr lang="en-US"/>
          </a:p>
        </p:txBody>
      </p:sp>
    </p:spTree>
    <p:extLst>
      <p:ext uri="{BB962C8B-B14F-4D97-AF65-F5344CB8AC3E}">
        <p14:creationId xmlns:p14="http://schemas.microsoft.com/office/powerpoint/2010/main" val="25605489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0BE489-AEE1-4B00-A2D5-634A1E4F5440}" type="datetimeFigureOut">
              <a:rPr lang="en-US" smtClean="0"/>
              <a:t>11/14/2022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939D34-25DB-4CA9-BBBC-2A60D0BDB692}" type="slidenum">
              <a:rPr lang="en-US" smtClean="0"/>
              <a:t>‹#›</a:t>
            </a:fld>
            <a:endParaRPr lang="en-US"/>
          </a:p>
        </p:txBody>
      </p:sp>
    </p:spTree>
    <p:extLst>
      <p:ext uri="{BB962C8B-B14F-4D97-AF65-F5344CB8AC3E}">
        <p14:creationId xmlns:p14="http://schemas.microsoft.com/office/powerpoint/2010/main" val="2567211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0BE489-AEE1-4B00-A2D5-634A1E4F5440}" type="datetimeFigureOut">
              <a:rPr lang="en-US" smtClean="0"/>
              <a:t>11/14/2022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939D34-25DB-4CA9-BBBC-2A60D0BDB692}" type="slidenum">
              <a:rPr lang="en-US" smtClean="0"/>
              <a:t>‹#›</a:t>
            </a:fld>
            <a:endParaRPr lang="en-US"/>
          </a:p>
        </p:txBody>
      </p:sp>
    </p:spTree>
    <p:extLst>
      <p:ext uri="{BB962C8B-B14F-4D97-AF65-F5344CB8AC3E}">
        <p14:creationId xmlns:p14="http://schemas.microsoft.com/office/powerpoint/2010/main" val="1001633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0BE489-AEE1-4B00-A2D5-634A1E4F5440}" type="datetimeFigureOut">
              <a:rPr lang="en-US" smtClean="0"/>
              <a:t>11/14/2022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939D34-25DB-4CA9-BBBC-2A60D0BDB692}" type="slidenum">
              <a:rPr lang="en-US" smtClean="0"/>
              <a:t>‹#›</a:t>
            </a:fld>
            <a:endParaRPr lang="en-US"/>
          </a:p>
        </p:txBody>
      </p:sp>
    </p:spTree>
    <p:extLst>
      <p:ext uri="{BB962C8B-B14F-4D97-AF65-F5344CB8AC3E}">
        <p14:creationId xmlns:p14="http://schemas.microsoft.com/office/powerpoint/2010/main" val="16440932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11/14/2022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708322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11/14/2022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429512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11/14/2022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490857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11/14/2022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260901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11/14/2022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406599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11/14/2022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291578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11/14/2022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966033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11/14/2022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43628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0BE489-AEE1-4B00-A2D5-634A1E4F5440}" type="datetimeFigureOut">
              <a:rPr lang="en-US" smtClean="0"/>
              <a:t>11/14/2022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939D34-25DB-4CA9-BBBC-2A60D0BDB692}" type="slidenum">
              <a:rPr lang="en-US" smtClean="0"/>
              <a:t>‹#›</a:t>
            </a:fld>
            <a:endParaRPr lang="en-US"/>
          </a:p>
        </p:txBody>
      </p:sp>
    </p:spTree>
    <p:extLst>
      <p:ext uri="{BB962C8B-B14F-4D97-AF65-F5344CB8AC3E}">
        <p14:creationId xmlns:p14="http://schemas.microsoft.com/office/powerpoint/2010/main" val="41758327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11/14/2022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88653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11/14/2022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759540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11/14/2022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797841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êu đề Bản chiếu">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vi-VN"/>
              <a:t>Bấm để sửa kiểu tiêu đề Bản cái</a:t>
            </a:r>
            <a:endParaRPr lang="en-US" dirty="0"/>
          </a:p>
        </p:txBody>
      </p:sp>
      <p:sp>
        <p:nvSpPr>
          <p:cNvPr id="3" name="Subtitle 2"/>
          <p:cNvSpPr>
            <a:spLocks noGrp="1"/>
          </p:cNvSpPr>
          <p:nvPr>
            <p:ph type="subTitle" idx="1"/>
          </p:nvPr>
        </p:nvSpPr>
        <p:spPr>
          <a:xfrm>
            <a:off x="1524000" y="3602038"/>
            <a:ext cx="9144000" cy="165576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vi-VN"/>
              <a:t>Bấm để chỉnh sửa kiểu tiêu đề phụ của Bản cái</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9E67985B-E93F-487A-8FB9-375A44316ECC}"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11/14/2022</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402685-4EDA-43C1-A9E3-FD2333AAE75F}"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4510178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êu đề và Nội du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Bấm để sửa kiểu tiêu đề Bản cái</a:t>
            </a:r>
            <a:endParaRPr lang="en-US" dirty="0"/>
          </a:p>
        </p:txBody>
      </p:sp>
      <p:sp>
        <p:nvSpPr>
          <p:cNvPr id="3" name="Content Placeholder 2"/>
          <p:cNvSpPr>
            <a:spLocks noGrp="1"/>
          </p:cNvSpPr>
          <p:nvPr>
            <p:ph idx="1"/>
          </p:nvPr>
        </p:nvSpPr>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9E67985B-E93F-487A-8FB9-375A44316ECC}"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11/14/2022</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402685-4EDA-43C1-A9E3-FD2333AAE75F}"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12866949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Đầu trang của Phần">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3"/>
            <a:ext cx="10515600" cy="2852737"/>
          </a:xfrm>
        </p:spPr>
        <p:txBody>
          <a:bodyPr anchor="b"/>
          <a:lstStyle>
            <a:lvl1pPr>
              <a:defRPr sz="6000"/>
            </a:lvl1pPr>
          </a:lstStyle>
          <a:p>
            <a:r>
              <a:rPr lang="vi-VN"/>
              <a:t>Bấm để sửa kiểu tiêu đề Bản cái</a:t>
            </a:r>
            <a:endParaRPr lang="en-US" dirty="0"/>
          </a:p>
        </p:txBody>
      </p:sp>
      <p:sp>
        <p:nvSpPr>
          <p:cNvPr id="3" name="Text Placeholder 2"/>
          <p:cNvSpPr>
            <a:spLocks noGrp="1"/>
          </p:cNvSpPr>
          <p:nvPr>
            <p:ph type="body" idx="1"/>
          </p:nvPr>
        </p:nvSpPr>
        <p:spPr>
          <a:xfrm>
            <a:off x="831851" y="4589466"/>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vi-VN"/>
              <a:t>Bấm để chỉnh sửa kiểu văn bản của Bản cái</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9E67985B-E93F-487A-8FB9-375A44316ECC}"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11/14/2022</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402685-4EDA-43C1-A9E3-FD2333AAE75F}"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52668973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Hai Nội du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Bấm để sửa kiểu tiêu đề Bản cái</a:t>
            </a:r>
            <a:endParaRPr lang="en-US" dirty="0"/>
          </a:p>
        </p:txBody>
      </p:sp>
      <p:sp>
        <p:nvSpPr>
          <p:cNvPr id="3" name="Content Placeholder 2"/>
          <p:cNvSpPr>
            <a:spLocks noGrp="1"/>
          </p:cNvSpPr>
          <p:nvPr>
            <p:ph sz="half" idx="1"/>
          </p:nvPr>
        </p:nvSpPr>
        <p:spPr>
          <a:xfrm>
            <a:off x="838200" y="1825625"/>
            <a:ext cx="5181600" cy="4351339"/>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Content Placeholder 3"/>
          <p:cNvSpPr>
            <a:spLocks noGrp="1"/>
          </p:cNvSpPr>
          <p:nvPr>
            <p:ph sz="half" idx="2"/>
          </p:nvPr>
        </p:nvSpPr>
        <p:spPr>
          <a:xfrm>
            <a:off x="6172200" y="1825625"/>
            <a:ext cx="5181600" cy="4351339"/>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9E67985B-E93F-487A-8FB9-375A44316ECC}"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11/14/2022</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402685-4EDA-43C1-A9E3-FD2333AAE75F}"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67880864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Phép so sánh">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vi-VN"/>
              <a:t>Bấm để sửa kiểu tiêu đề Bản cái</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4" name="Content Placeholder 3"/>
          <p:cNvSpPr>
            <a:spLocks noGrp="1"/>
          </p:cNvSpPr>
          <p:nvPr>
            <p:ph sz="half" idx="2"/>
          </p:nvPr>
        </p:nvSpPr>
        <p:spPr>
          <a:xfrm>
            <a:off x="839789" y="2505075"/>
            <a:ext cx="5157787" cy="368458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5" name="Text Placeholder 4"/>
          <p:cNvSpPr>
            <a:spLocks noGrp="1"/>
          </p:cNvSpPr>
          <p:nvPr>
            <p:ph type="body" sz="quarter" idx="3"/>
          </p:nvPr>
        </p:nvSpPr>
        <p:spPr>
          <a:xfrm>
            <a:off x="6172206"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6" name="Content Placeholder 5"/>
          <p:cNvSpPr>
            <a:spLocks noGrp="1"/>
          </p:cNvSpPr>
          <p:nvPr>
            <p:ph sz="quarter" idx="4"/>
          </p:nvPr>
        </p:nvSpPr>
        <p:spPr>
          <a:xfrm>
            <a:off x="6172206" y="2505075"/>
            <a:ext cx="5183188" cy="368458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7" name="Date Placeholder 6"/>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9E67985B-E93F-487A-8FB9-375A44316ECC}"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11/14/2022</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Footer Placeholder 7"/>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402685-4EDA-43C1-A9E3-FD2333AAE75F}"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994114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Chỉ Tiêu đề">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Bấm để sửa kiểu tiêu đề Bản cái</a:t>
            </a:r>
            <a:endParaRPr lang="en-US" dirty="0"/>
          </a:p>
        </p:txBody>
      </p:sp>
      <p:sp>
        <p:nvSpPr>
          <p:cNvPr id="3" name="Date Placeholder 2"/>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9E67985B-E93F-487A-8FB9-375A44316ECC}"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11/14/2022</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Footer Placeholder 3"/>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402685-4EDA-43C1-A9E3-FD2333AAE75F}"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1492516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Trốn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9E67985B-E93F-487A-8FB9-375A44316ECC}"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11/14/2022</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Footer Placeholder 2"/>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402685-4EDA-43C1-A9E3-FD2333AAE75F}"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384388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E0BE489-AEE1-4B00-A2D5-634A1E4F5440}" type="datetimeFigureOut">
              <a:rPr lang="en-US" smtClean="0"/>
              <a:t>11/14/2022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939D34-25DB-4CA9-BBBC-2A60D0BDB692}" type="slidenum">
              <a:rPr lang="en-US" smtClean="0"/>
              <a:t>‹#›</a:t>
            </a:fld>
            <a:endParaRPr lang="en-US"/>
          </a:p>
        </p:txBody>
      </p:sp>
    </p:spTree>
    <p:extLst>
      <p:ext uri="{BB962C8B-B14F-4D97-AF65-F5344CB8AC3E}">
        <p14:creationId xmlns:p14="http://schemas.microsoft.com/office/powerpoint/2010/main" val="293938104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Nội dung với Chú thích">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vi-VN"/>
              <a:t>Bấm để sửa kiểu tiêu đề Bản cái</a:t>
            </a:r>
            <a:endParaRPr lang="en-US" dirty="0"/>
          </a:p>
        </p:txBody>
      </p:sp>
      <p:sp>
        <p:nvSpPr>
          <p:cNvPr id="3" name="Content Placeholder 2"/>
          <p:cNvSpPr>
            <a:spLocks noGrp="1"/>
          </p:cNvSpPr>
          <p:nvPr>
            <p:ph idx="1"/>
          </p:nvPr>
        </p:nvSpPr>
        <p:spPr>
          <a:xfrm>
            <a:off x="5183188" y="987430"/>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Text Placeholder 3"/>
          <p:cNvSpPr>
            <a:spLocks noGrp="1"/>
          </p:cNvSpPr>
          <p:nvPr>
            <p:ph type="body" sz="half" idx="2"/>
          </p:nvPr>
        </p:nvSpPr>
        <p:spPr>
          <a:xfrm>
            <a:off x="839788" y="2057402"/>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9E67985B-E93F-487A-8FB9-375A44316ECC}"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11/14/2022</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402685-4EDA-43C1-A9E3-FD2333AAE75F}"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31768506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Ảnh với Chú thích">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vi-VN"/>
              <a:t>Bấm để sửa kiểu tiêu đề Bản cái</a:t>
            </a:r>
            <a:endParaRPr lang="en-US" dirty="0"/>
          </a:p>
        </p:txBody>
      </p:sp>
      <p:sp>
        <p:nvSpPr>
          <p:cNvPr id="3" name="Picture Placeholder 2"/>
          <p:cNvSpPr>
            <a:spLocks noGrp="1" noChangeAspect="1"/>
          </p:cNvSpPr>
          <p:nvPr>
            <p:ph type="pic" idx="1"/>
          </p:nvPr>
        </p:nvSpPr>
        <p:spPr>
          <a:xfrm>
            <a:off x="5183188" y="987430"/>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vi-VN"/>
              <a:t>Bấm biểu tượng để thêm hình ảnh</a:t>
            </a:r>
            <a:endParaRPr lang="en-US" dirty="0"/>
          </a:p>
        </p:txBody>
      </p:sp>
      <p:sp>
        <p:nvSpPr>
          <p:cNvPr id="4" name="Text Placeholder 3"/>
          <p:cNvSpPr>
            <a:spLocks noGrp="1"/>
          </p:cNvSpPr>
          <p:nvPr>
            <p:ph type="body" sz="half" idx="2"/>
          </p:nvPr>
        </p:nvSpPr>
        <p:spPr>
          <a:xfrm>
            <a:off x="839788" y="2057402"/>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9E67985B-E93F-487A-8FB9-375A44316ECC}"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11/14/2022</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402685-4EDA-43C1-A9E3-FD2333AAE75F}"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63165361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Bấm để sửa kiểu tiêu đề Bản cái</a:t>
            </a:r>
            <a:endParaRPr lang="en-US" dirty="0"/>
          </a:p>
        </p:txBody>
      </p:sp>
      <p:sp>
        <p:nvSpPr>
          <p:cNvPr id="3" name="Vertical Text Placeholder 2"/>
          <p:cNvSpPr>
            <a:spLocks noGrp="1"/>
          </p:cNvSpPr>
          <p:nvPr>
            <p:ph type="body" orient="vert" idx="1"/>
          </p:nvPr>
        </p:nvSpPr>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9E67985B-E93F-487A-8FB9-375A44316ECC}"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11/14/2022</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402685-4EDA-43C1-A9E3-FD2333AAE75F}"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10362349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8"/>
            <a:ext cx="2628900" cy="5811839"/>
          </a:xfrm>
        </p:spPr>
        <p:txBody>
          <a:bodyPr vert="eaVert"/>
          <a:lstStyle/>
          <a:p>
            <a:r>
              <a:rPr lang="vi-VN"/>
              <a:t>Bấm để sửa kiểu tiêu đề Bản cái</a:t>
            </a:r>
            <a:endParaRPr lang="en-US" dirty="0"/>
          </a:p>
        </p:txBody>
      </p:sp>
      <p:sp>
        <p:nvSpPr>
          <p:cNvPr id="3" name="Vertical Text Placeholder 2"/>
          <p:cNvSpPr>
            <a:spLocks noGrp="1"/>
          </p:cNvSpPr>
          <p:nvPr>
            <p:ph type="body" orient="vert" idx="1"/>
          </p:nvPr>
        </p:nvSpPr>
        <p:spPr>
          <a:xfrm>
            <a:off x="838206" y="365128"/>
            <a:ext cx="7734300" cy="5811839"/>
          </a:xfrm>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9E67985B-E93F-487A-8FB9-375A44316ECC}"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11/14/2022</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402685-4EDA-43C1-A9E3-FD2333AAE75F}"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58615624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2_两栏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36640354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3000">
        <p15:prstTrans prst="peelOff"/>
      </p:transition>
    </mc:Choice>
    <mc:Fallback xmlns="">
      <p:transition spd="slow" advClick="0" advTm="3000">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632CA2C-7B50-487C-AC76-6DA306825141}"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6148AE-09B0-401F-8EBA-869F94D448A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610096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632CA2C-7B50-487C-AC76-6DA306825141}"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6148AE-09B0-401F-8EBA-869F94D448A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7202631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632CA2C-7B50-487C-AC76-6DA306825141}"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6148AE-09B0-401F-8EBA-869F94D448A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603866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632CA2C-7B50-487C-AC76-6DA306825141}"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6148AE-09B0-401F-8EBA-869F94D448A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148540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632CA2C-7B50-487C-AC76-6DA306825141}"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6148AE-09B0-401F-8EBA-869F94D448A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2559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0BE489-AEE1-4B00-A2D5-634A1E4F5440}" type="datetimeFigureOut">
              <a:rPr lang="en-US" smtClean="0"/>
              <a:t>11/14/2022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939D34-25DB-4CA9-BBBC-2A60D0BDB692}" type="slidenum">
              <a:rPr lang="en-US" smtClean="0"/>
              <a:t>‹#›</a:t>
            </a:fld>
            <a:endParaRPr lang="en-US"/>
          </a:p>
        </p:txBody>
      </p:sp>
    </p:spTree>
    <p:extLst>
      <p:ext uri="{BB962C8B-B14F-4D97-AF65-F5344CB8AC3E}">
        <p14:creationId xmlns:p14="http://schemas.microsoft.com/office/powerpoint/2010/main" val="105542898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632CA2C-7B50-487C-AC76-6DA306825141}"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6148AE-09B0-401F-8EBA-869F94D448A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9301237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632CA2C-7B50-487C-AC76-6DA306825141}"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6148AE-09B0-401F-8EBA-869F94D448A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7391516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632CA2C-7B50-487C-AC76-6DA306825141}"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6148AE-09B0-401F-8EBA-869F94D448A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4269287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632CA2C-7B50-487C-AC76-6DA306825141}"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6148AE-09B0-401F-8EBA-869F94D448A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1592536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632CA2C-7B50-487C-AC76-6DA306825141}"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6148AE-09B0-401F-8EBA-869F94D448A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82295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632CA2C-7B50-487C-AC76-6DA306825141}"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6148AE-09B0-401F-8EBA-869F94D448A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94134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0BE489-AEE1-4B00-A2D5-634A1E4F5440}" type="datetimeFigureOut">
              <a:rPr lang="en-US" smtClean="0"/>
              <a:t>11/14/2022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939D34-25DB-4CA9-BBBC-2A60D0BDB692}" type="slidenum">
              <a:rPr lang="en-US" smtClean="0"/>
              <a:t>‹#›</a:t>
            </a:fld>
            <a:endParaRPr lang="en-US"/>
          </a:p>
        </p:txBody>
      </p:sp>
    </p:spTree>
    <p:extLst>
      <p:ext uri="{BB962C8B-B14F-4D97-AF65-F5344CB8AC3E}">
        <p14:creationId xmlns:p14="http://schemas.microsoft.com/office/powerpoint/2010/main" val="2333449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0BE489-AEE1-4B00-A2D5-634A1E4F5440}" type="datetimeFigureOut">
              <a:rPr lang="en-US" smtClean="0"/>
              <a:t>11/14/2022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939D34-25DB-4CA9-BBBC-2A60D0BDB692}" type="slidenum">
              <a:rPr lang="en-US" smtClean="0"/>
              <a:t>‹#›</a:t>
            </a:fld>
            <a:endParaRPr lang="en-US"/>
          </a:p>
        </p:txBody>
      </p:sp>
    </p:spTree>
    <p:extLst>
      <p:ext uri="{BB962C8B-B14F-4D97-AF65-F5344CB8AC3E}">
        <p14:creationId xmlns:p14="http://schemas.microsoft.com/office/powerpoint/2010/main" val="2827288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0BE489-AEE1-4B00-A2D5-634A1E4F5440}" type="datetimeFigureOut">
              <a:rPr lang="en-US" smtClean="0"/>
              <a:t>11/14/2022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939D34-25DB-4CA9-BBBC-2A60D0BDB692}" type="slidenum">
              <a:rPr lang="en-US" smtClean="0"/>
              <a:t>‹#›</a:t>
            </a:fld>
            <a:endParaRPr lang="en-US"/>
          </a:p>
        </p:txBody>
      </p:sp>
    </p:spTree>
    <p:extLst>
      <p:ext uri="{BB962C8B-B14F-4D97-AF65-F5344CB8AC3E}">
        <p14:creationId xmlns:p14="http://schemas.microsoft.com/office/powerpoint/2010/main" val="1265435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E0BE489-AEE1-4B00-A2D5-634A1E4F5440}" type="datetimeFigureOut">
              <a:rPr lang="en-US" smtClean="0"/>
              <a:t>11/14/2022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939D34-25DB-4CA9-BBBC-2A60D0BDB692}" type="slidenum">
              <a:rPr lang="en-US" smtClean="0"/>
              <a:t>‹#›</a:t>
            </a:fld>
            <a:endParaRPr lang="en-US"/>
          </a:p>
        </p:txBody>
      </p:sp>
    </p:spTree>
    <p:extLst>
      <p:ext uri="{BB962C8B-B14F-4D97-AF65-F5344CB8AC3E}">
        <p14:creationId xmlns:p14="http://schemas.microsoft.com/office/powerpoint/2010/main" val="2634614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E0BE489-AEE1-4B00-A2D5-634A1E4F5440}" type="datetimeFigureOut">
              <a:rPr lang="en-US" smtClean="0"/>
              <a:t>11/14/2022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939D34-25DB-4CA9-BBBC-2A60D0BDB692}" type="slidenum">
              <a:rPr lang="en-US" smtClean="0"/>
              <a:t>‹#›</a:t>
            </a:fld>
            <a:endParaRPr lang="en-US"/>
          </a:p>
        </p:txBody>
      </p:sp>
    </p:spTree>
    <p:extLst>
      <p:ext uri="{BB962C8B-B14F-4D97-AF65-F5344CB8AC3E}">
        <p14:creationId xmlns:p14="http://schemas.microsoft.com/office/powerpoint/2010/main" val="2155423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bg1"/>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0BE489-AEE1-4B00-A2D5-634A1E4F5440}" type="datetimeFigureOut">
              <a:rPr lang="en-US" smtClean="0"/>
              <a:t>11/14/2022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939D34-25DB-4CA9-BBBC-2A60D0BDB692}" type="slidenum">
              <a:rPr lang="en-US" smtClean="0"/>
              <a:t>‹#›</a:t>
            </a:fld>
            <a:endParaRPr lang="en-US"/>
          </a:p>
        </p:txBody>
      </p:sp>
    </p:spTree>
    <p:extLst>
      <p:ext uri="{BB962C8B-B14F-4D97-AF65-F5344CB8AC3E}">
        <p14:creationId xmlns:p14="http://schemas.microsoft.com/office/powerpoint/2010/main" val="24563862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pattFill prst="pct5">
          <a:fgClr>
            <a:schemeClr val="bg1"/>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FD998770-F393-4B4F-B3D4-7B26E33AAB3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11/14/2022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169F733F-C1F6-44B3-B2C6-83F1FE04E70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117937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vi-VN"/>
              <a:t>Bấm để sửa kiểu tiêu đề Bản cái</a:t>
            </a:r>
            <a:endParaRPr lang="en-US" dirty="0"/>
          </a:p>
        </p:txBody>
      </p:sp>
      <p:sp>
        <p:nvSpPr>
          <p:cNvPr id="3" name="Text Placeholder 2"/>
          <p:cNvSpPr>
            <a:spLocks noGrp="1"/>
          </p:cNvSpPr>
          <p:nvPr>
            <p:ph type="body" idx="1"/>
          </p:nvPr>
        </p:nvSpPr>
        <p:spPr>
          <a:xfrm>
            <a:off x="838200" y="1825625"/>
            <a:ext cx="10515600" cy="4351339"/>
          </a:xfrm>
          <a:prstGeom prst="rect">
            <a:avLst/>
          </a:prstGeom>
        </p:spPr>
        <p:txBody>
          <a:bodyPr vert="horz" lIns="91440" tIns="45720" rIns="91440" bIns="45720" rtlCol="0">
            <a:normAutofit/>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p:cNvSpPr>
            <a:spLocks noGrp="1"/>
          </p:cNvSpPr>
          <p:nvPr>
            <p:ph type="dt" sz="half" idx="2"/>
          </p:nvPr>
        </p:nvSpPr>
        <p:spPr>
          <a:xfrm>
            <a:off x="838200" y="6356353"/>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9E67985B-E93F-487A-8FB9-375A44316ECC}"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11/14/2022</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3"/>
          </p:nvPr>
        </p:nvSpPr>
        <p:spPr>
          <a:xfrm>
            <a:off x="4038600" y="6356353"/>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4"/>
          </p:nvPr>
        </p:nvSpPr>
        <p:spPr>
          <a:xfrm>
            <a:off x="8610600" y="6356353"/>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26402685-4EDA-43C1-A9E3-FD2333AAE75F}"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54362560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1632CA2C-7B50-487C-AC76-6DA306825141}"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76148AE-09B0-401F-8EBA-869F94D448A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3144583"/>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Rectangle 3"/>
          <p:cNvSpPr/>
          <p:nvPr/>
        </p:nvSpPr>
        <p:spPr>
          <a:xfrm>
            <a:off x="495869" y="1629051"/>
            <a:ext cx="11696131" cy="1042273"/>
          </a:xfrm>
          <a:prstGeom prst="rect">
            <a:avLst/>
          </a:prstGeom>
        </p:spPr>
        <p:txBody>
          <a:bodyPr wrap="square">
            <a:spAutoFit/>
          </a:bodyPr>
          <a:lstStyle/>
          <a:p>
            <a:pPr algn="ctr">
              <a:lnSpc>
                <a:spcPct val="200000"/>
              </a:lnSpc>
              <a:spcBef>
                <a:spcPts val="600"/>
              </a:spcBef>
              <a:spcAft>
                <a:spcPts val="600"/>
              </a:spcAft>
            </a:pPr>
            <a:r>
              <a:rPr lang="en-US" sz="3600" b="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ÔN TẬP THỰC HÀNH TIẾNG VIỆT: </a:t>
            </a:r>
            <a:endParaRPr lang="en-US" sz="3600">
              <a:solidFill>
                <a:srgbClr val="0070C0"/>
              </a:solidFill>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Rectangle 2"/>
          <p:cNvSpPr/>
          <p:nvPr/>
        </p:nvSpPr>
        <p:spPr>
          <a:xfrm>
            <a:off x="2788692" y="3109594"/>
            <a:ext cx="8238699" cy="1508105"/>
          </a:xfrm>
          <a:prstGeom prst="rect">
            <a:avLst/>
          </a:prstGeom>
        </p:spPr>
        <p:txBody>
          <a:bodyPr wrap="square">
            <a:spAutoFit/>
          </a:bodyPr>
          <a:lstStyle/>
          <a:p>
            <a:pPr marL="266700" algn="ctr">
              <a:lnSpc>
                <a:spcPct val="115000"/>
              </a:lnSpc>
              <a:spcAft>
                <a:spcPts val="0"/>
              </a:spcAft>
              <a:tabLst>
                <a:tab pos="4594860" algn="l"/>
              </a:tabLst>
            </a:pPr>
            <a:r>
              <a:rPr lang="en-US" sz="8000" b="1" smtClean="0">
                <a:solidFill>
                  <a:srgbClr val="FF0000"/>
                </a:solidFill>
                <a:latin typeface="Times New Roman" panose="02020603050405020304" pitchFamily="18" charset="0"/>
                <a:ea typeface="Times New Roman" panose="02020603050405020304" pitchFamily="18" charset="0"/>
              </a:rPr>
              <a:t>THÀNH </a:t>
            </a:r>
            <a:r>
              <a:rPr lang="en-US" sz="8000" b="1">
                <a:solidFill>
                  <a:srgbClr val="FF0000"/>
                </a:solidFill>
                <a:latin typeface="Times New Roman" panose="02020603050405020304" pitchFamily="18" charset="0"/>
                <a:ea typeface="Times New Roman" panose="02020603050405020304" pitchFamily="18" charset="0"/>
              </a:rPr>
              <a:t>NGỮ</a:t>
            </a:r>
            <a:endParaRPr lang="en-US" sz="80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3962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500" fill="hold"/>
                                        <p:tgtEl>
                                          <p:spTgt spid="4"/>
                                        </p:tgtEl>
                                        <p:attrNameLst>
                                          <p:attrName>ppt_w</p:attrName>
                                        </p:attrNameLst>
                                      </p:cBhvr>
                                      <p:tavLst>
                                        <p:tav tm="0">
                                          <p:val>
                                            <p:fltVal val="0"/>
                                          </p:val>
                                        </p:tav>
                                        <p:tav tm="100000">
                                          <p:val>
                                            <p:strVal val="#ppt_w"/>
                                          </p:val>
                                        </p:tav>
                                      </p:tavLst>
                                    </p:anim>
                                    <p:anim calcmode="lin" valueType="num">
                                      <p:cBhvr>
                                        <p:cTn id="8" dur="2500" fill="hold"/>
                                        <p:tgtEl>
                                          <p:spTgt spid="4"/>
                                        </p:tgtEl>
                                        <p:attrNameLst>
                                          <p:attrName>ppt_h</p:attrName>
                                        </p:attrNameLst>
                                      </p:cBhvr>
                                      <p:tavLst>
                                        <p:tav tm="0">
                                          <p:val>
                                            <p:fltVal val="0"/>
                                          </p:val>
                                        </p:tav>
                                        <p:tav tm="100000">
                                          <p:val>
                                            <p:strVal val="#ppt_h"/>
                                          </p:val>
                                        </p:tav>
                                      </p:tavLst>
                                    </p:anim>
                                    <p:anim calcmode="lin" valueType="num">
                                      <p:cBhvr>
                                        <p:cTn id="9" dur="2500" fill="hold"/>
                                        <p:tgtEl>
                                          <p:spTgt spid="4"/>
                                        </p:tgtEl>
                                        <p:attrNameLst>
                                          <p:attrName>style.rotation</p:attrName>
                                        </p:attrNameLst>
                                      </p:cBhvr>
                                      <p:tavLst>
                                        <p:tav tm="0">
                                          <p:val>
                                            <p:fltVal val="90"/>
                                          </p:val>
                                        </p:tav>
                                        <p:tav tm="100000">
                                          <p:val>
                                            <p:fltVal val="0"/>
                                          </p:val>
                                        </p:tav>
                                      </p:tavLst>
                                    </p:anim>
                                    <p:animEffect transition="in" filter="fade">
                                      <p:cBhvr>
                                        <p:cTn id="10" dur="2500"/>
                                        <p:tgtEl>
                                          <p:spTgt spid="4"/>
                                        </p:tgtEl>
                                      </p:cBhvr>
                                    </p:animEffect>
                                  </p:childTnLst>
                                </p:cTn>
                              </p:par>
                              <p:par>
                                <p:cTn id="11" presetID="31"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2500" fill="hold"/>
                                        <p:tgtEl>
                                          <p:spTgt spid="2"/>
                                        </p:tgtEl>
                                        <p:attrNameLst>
                                          <p:attrName>ppt_w</p:attrName>
                                        </p:attrNameLst>
                                      </p:cBhvr>
                                      <p:tavLst>
                                        <p:tav tm="0">
                                          <p:val>
                                            <p:fltVal val="0"/>
                                          </p:val>
                                        </p:tav>
                                        <p:tav tm="100000">
                                          <p:val>
                                            <p:strVal val="#ppt_w"/>
                                          </p:val>
                                        </p:tav>
                                      </p:tavLst>
                                    </p:anim>
                                    <p:anim calcmode="lin" valueType="num">
                                      <p:cBhvr>
                                        <p:cTn id="14" dur="2500" fill="hold"/>
                                        <p:tgtEl>
                                          <p:spTgt spid="2"/>
                                        </p:tgtEl>
                                        <p:attrNameLst>
                                          <p:attrName>ppt_h</p:attrName>
                                        </p:attrNameLst>
                                      </p:cBhvr>
                                      <p:tavLst>
                                        <p:tav tm="0">
                                          <p:val>
                                            <p:fltVal val="0"/>
                                          </p:val>
                                        </p:tav>
                                        <p:tav tm="100000">
                                          <p:val>
                                            <p:strVal val="#ppt_h"/>
                                          </p:val>
                                        </p:tav>
                                      </p:tavLst>
                                    </p:anim>
                                    <p:anim calcmode="lin" valueType="num">
                                      <p:cBhvr>
                                        <p:cTn id="15" dur="2500" fill="hold"/>
                                        <p:tgtEl>
                                          <p:spTgt spid="2"/>
                                        </p:tgtEl>
                                        <p:attrNameLst>
                                          <p:attrName>style.rotation</p:attrName>
                                        </p:attrNameLst>
                                      </p:cBhvr>
                                      <p:tavLst>
                                        <p:tav tm="0">
                                          <p:val>
                                            <p:fltVal val="90"/>
                                          </p:val>
                                        </p:tav>
                                        <p:tav tm="100000">
                                          <p:val>
                                            <p:fltVal val="0"/>
                                          </p:val>
                                        </p:tav>
                                      </p:tavLst>
                                    </p:anim>
                                    <p:animEffect transition="in" filter="fade">
                                      <p:cBhvr>
                                        <p:cTn id="16" dur="2500"/>
                                        <p:tgtEl>
                                          <p:spTgt spid="2"/>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2500" fill="hold"/>
                                        <p:tgtEl>
                                          <p:spTgt spid="3"/>
                                        </p:tgtEl>
                                        <p:attrNameLst>
                                          <p:attrName>ppt_w</p:attrName>
                                        </p:attrNameLst>
                                      </p:cBhvr>
                                      <p:tavLst>
                                        <p:tav tm="0">
                                          <p:val>
                                            <p:fltVal val="0"/>
                                          </p:val>
                                        </p:tav>
                                        <p:tav tm="100000">
                                          <p:val>
                                            <p:strVal val="#ppt_w"/>
                                          </p:val>
                                        </p:tav>
                                      </p:tavLst>
                                    </p:anim>
                                    <p:anim calcmode="lin" valueType="num">
                                      <p:cBhvr>
                                        <p:cTn id="20" dur="2500" fill="hold"/>
                                        <p:tgtEl>
                                          <p:spTgt spid="3"/>
                                        </p:tgtEl>
                                        <p:attrNameLst>
                                          <p:attrName>ppt_h</p:attrName>
                                        </p:attrNameLst>
                                      </p:cBhvr>
                                      <p:tavLst>
                                        <p:tav tm="0">
                                          <p:val>
                                            <p:fltVal val="0"/>
                                          </p:val>
                                        </p:tav>
                                        <p:tav tm="100000">
                                          <p:val>
                                            <p:strVal val="#ppt_h"/>
                                          </p:val>
                                        </p:tav>
                                      </p:tavLst>
                                    </p:anim>
                                    <p:anim calcmode="lin" valueType="num">
                                      <p:cBhvr>
                                        <p:cTn id="21" dur="2500" fill="hold"/>
                                        <p:tgtEl>
                                          <p:spTgt spid="3"/>
                                        </p:tgtEl>
                                        <p:attrNameLst>
                                          <p:attrName>style.rotation</p:attrName>
                                        </p:attrNameLst>
                                      </p:cBhvr>
                                      <p:tavLst>
                                        <p:tav tm="0">
                                          <p:val>
                                            <p:fltVal val="90"/>
                                          </p:val>
                                        </p:tav>
                                        <p:tav tm="100000">
                                          <p:val>
                                            <p:fltVal val="0"/>
                                          </p:val>
                                        </p:tav>
                                      </p:tavLst>
                                    </p:anim>
                                    <p:animEffect transition="in" filter="fade">
                                      <p:cBhvr>
                                        <p:cTn id="22" dur="2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91F32EBA-ED97-466E-8CFA-8382584155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00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8" name="Freeform: Shape 17">
            <a:extLst>
              <a:ext uri="{FF2B5EF4-FFF2-40B4-BE49-F238E27FC236}">
                <a16:creationId xmlns:a16="http://schemas.microsoft.com/office/drawing/2014/main" id="{62A38935-BB53-4DF7-A56E-48DD25B685D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6782" y="851521"/>
            <a:ext cx="4638605"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Rectangle 1"/>
          <p:cNvSpPr/>
          <p:nvPr/>
        </p:nvSpPr>
        <p:spPr>
          <a:xfrm>
            <a:off x="1182806" y="1211085"/>
            <a:ext cx="10595212" cy="3785652"/>
          </a:xfrm>
          <a:prstGeom prst="rect">
            <a:avLst/>
          </a:prstGeom>
        </p:spPr>
        <p:txBody>
          <a:bodyPr wrap="square">
            <a:spAutoFit/>
          </a:bodyPr>
          <a:lstStyle/>
          <a:p>
            <a:pPr algn="just">
              <a:lnSpc>
                <a:spcPct val="150000"/>
              </a:lnSpc>
              <a:spcAft>
                <a:spcPts val="0"/>
              </a:spcAft>
            </a:pPr>
            <a:r>
              <a:rPr lang="vi-VN" sz="3200" b="1">
                <a:solidFill>
                  <a:srgbClr val="0D0D0D"/>
                </a:solidFill>
                <a:highlight>
                  <a:srgbClr val="FFFFFF"/>
                </a:highlight>
                <a:latin typeface="Times New Roman" panose="02020603050405020304" pitchFamily="18" charset="0"/>
                <a:ea typeface="Arial" panose="020B0604020202020204" pitchFamily="34" charset="0"/>
              </a:rPr>
              <a:t>Bài tập </a:t>
            </a:r>
            <a:r>
              <a:rPr lang="en-US" sz="3200" b="1">
                <a:solidFill>
                  <a:srgbClr val="0D0D0D"/>
                </a:solidFill>
                <a:highlight>
                  <a:srgbClr val="FFFFFF"/>
                </a:highlight>
                <a:latin typeface="Times New Roman" panose="02020603050405020304" pitchFamily="18" charset="0"/>
                <a:ea typeface="Arial" panose="020B0604020202020204" pitchFamily="34" charset="0"/>
              </a:rPr>
              <a:t>3</a:t>
            </a:r>
            <a:r>
              <a:rPr lang="vi-VN" sz="3200" b="1">
                <a:solidFill>
                  <a:srgbClr val="0D0D0D"/>
                </a:solidFill>
                <a:highlight>
                  <a:srgbClr val="FFFFFF"/>
                </a:highlight>
                <a:latin typeface="Times New Roman" panose="02020603050405020304" pitchFamily="18" charset="0"/>
                <a:ea typeface="Arial" panose="020B0604020202020204" pitchFamily="34" charset="0"/>
              </a:rPr>
              <a:t>: </a:t>
            </a:r>
            <a:r>
              <a:rPr lang="vi-VN" sz="3200">
                <a:solidFill>
                  <a:srgbClr val="0D0D0D"/>
                </a:solidFill>
                <a:highlight>
                  <a:srgbClr val="FFFFFF"/>
                </a:highlight>
                <a:latin typeface="Times New Roman" panose="02020603050405020304" pitchFamily="18" charset="0"/>
                <a:ea typeface="Arial" panose="020B0604020202020204" pitchFamily="34" charset="0"/>
              </a:rPr>
              <a:t>Chỉ ra và giải nghĩa thành ngữ trong các câu sau:</a:t>
            </a:r>
            <a:endParaRPr lang="en-US" sz="3200">
              <a:latin typeface="Times New Roman" panose="02020603050405020304" pitchFamily="18" charset="0"/>
              <a:ea typeface="Times New Roman" panose="02020603050405020304" pitchFamily="18" charset="0"/>
            </a:endParaRPr>
          </a:p>
          <a:p>
            <a:pPr marL="30480" marR="30480">
              <a:lnSpc>
                <a:spcPct val="150000"/>
              </a:lnSpc>
              <a:spcAft>
                <a:spcPts val="0"/>
              </a:spcAft>
            </a:pPr>
            <a:r>
              <a:rPr lang="vi-VN" sz="3200">
                <a:solidFill>
                  <a:srgbClr val="000000"/>
                </a:solidFill>
                <a:latin typeface="Times New Roman" panose="02020603050405020304" pitchFamily="18" charset="0"/>
                <a:ea typeface="Arial" panose="020B0604020202020204" pitchFamily="34" charset="0"/>
              </a:rPr>
              <a:t>a. </a:t>
            </a:r>
            <a:r>
              <a:rPr lang="vi-VN" sz="3200" i="1">
                <a:solidFill>
                  <a:srgbClr val="000000"/>
                </a:solidFill>
                <a:latin typeface="Times New Roman" panose="02020603050405020304" pitchFamily="18" charset="0"/>
                <a:ea typeface="Arial" panose="020B0604020202020204" pitchFamily="34" charset="0"/>
              </a:rPr>
              <a:t>Biết bao bướm lả ong lơi</a:t>
            </a:r>
            <a:endParaRPr lang="en-US" sz="3200">
              <a:latin typeface="Times New Roman" panose="02020603050405020304" pitchFamily="18" charset="0"/>
              <a:ea typeface="Times New Roman" panose="02020603050405020304" pitchFamily="18" charset="0"/>
            </a:endParaRPr>
          </a:p>
          <a:p>
            <a:pPr marL="30480" marR="30480">
              <a:lnSpc>
                <a:spcPct val="150000"/>
              </a:lnSpc>
              <a:spcAft>
                <a:spcPts val="0"/>
              </a:spcAft>
            </a:pPr>
            <a:r>
              <a:rPr lang="vi-VN" sz="3200" i="1">
                <a:solidFill>
                  <a:srgbClr val="000000"/>
                </a:solidFill>
                <a:latin typeface="Times New Roman" panose="02020603050405020304" pitchFamily="18" charset="0"/>
                <a:ea typeface="Arial" panose="020B0604020202020204" pitchFamily="34" charset="0"/>
              </a:rPr>
              <a:t>Cuộc vui suốt tháng, trận cười suốt đêm</a:t>
            </a:r>
            <a:r>
              <a:rPr lang="vi-VN" sz="3200">
                <a:solidFill>
                  <a:srgbClr val="000000"/>
                </a:solidFill>
                <a:latin typeface="Times New Roman" panose="02020603050405020304" pitchFamily="18" charset="0"/>
                <a:ea typeface="Arial" panose="020B0604020202020204" pitchFamily="34" charset="0"/>
              </a:rPr>
              <a:t>.</a:t>
            </a:r>
            <a:endParaRPr lang="en-US" sz="3200">
              <a:latin typeface="Times New Roman" panose="02020603050405020304" pitchFamily="18" charset="0"/>
              <a:ea typeface="Times New Roman" panose="02020603050405020304" pitchFamily="18" charset="0"/>
            </a:endParaRPr>
          </a:p>
          <a:p>
            <a:pPr marL="30480" marR="30480">
              <a:lnSpc>
                <a:spcPct val="150000"/>
              </a:lnSpc>
              <a:spcAft>
                <a:spcPts val="0"/>
              </a:spcAft>
            </a:pPr>
            <a:r>
              <a:rPr lang="vi-VN" sz="3200">
                <a:solidFill>
                  <a:srgbClr val="000000"/>
                </a:solidFill>
                <a:latin typeface="Times New Roman" panose="02020603050405020304" pitchFamily="18" charset="0"/>
                <a:ea typeface="Arial" panose="020B0604020202020204" pitchFamily="34" charset="0"/>
              </a:rPr>
              <a:t>b. </a:t>
            </a:r>
            <a:r>
              <a:rPr lang="vi-VN" sz="3200" i="1">
                <a:solidFill>
                  <a:srgbClr val="000000"/>
                </a:solidFill>
                <a:latin typeface="Times New Roman" panose="02020603050405020304" pitchFamily="18" charset="0"/>
                <a:ea typeface="Arial" panose="020B0604020202020204" pitchFamily="34" charset="0"/>
              </a:rPr>
              <a:t>Thân em vừa trắng lại vừa tròn</a:t>
            </a:r>
            <a:endParaRPr lang="en-US" sz="3200">
              <a:latin typeface="Times New Roman" panose="02020603050405020304" pitchFamily="18" charset="0"/>
              <a:ea typeface="Times New Roman" panose="02020603050405020304" pitchFamily="18" charset="0"/>
            </a:endParaRPr>
          </a:p>
          <a:p>
            <a:pPr marL="30480" marR="30480">
              <a:lnSpc>
                <a:spcPct val="150000"/>
              </a:lnSpc>
              <a:spcAft>
                <a:spcPts val="0"/>
              </a:spcAft>
            </a:pPr>
            <a:r>
              <a:rPr lang="vi-VN" sz="3200" i="1">
                <a:solidFill>
                  <a:srgbClr val="000000"/>
                </a:solidFill>
                <a:latin typeface="Times New Roman" panose="02020603050405020304" pitchFamily="18" charset="0"/>
                <a:ea typeface="Arial" panose="020B0604020202020204" pitchFamily="34" charset="0"/>
              </a:rPr>
              <a:t> Bảy nổi ba chìm với nước non</a:t>
            </a:r>
            <a:r>
              <a:rPr lang="vi-VN" sz="3200">
                <a:solidFill>
                  <a:srgbClr val="000000"/>
                </a:solidFill>
                <a:latin typeface="Times New Roman" panose="02020603050405020304" pitchFamily="18" charset="0"/>
                <a:ea typeface="Arial" panose="020B0604020202020204" pitchFamily="34" charset="0"/>
              </a:rPr>
              <a:t>.</a:t>
            </a:r>
            <a:endParaRPr lang="en-US" sz="32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30156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anim calcmode="lin" valueType="num">
                                      <p:cBhvr>
                                        <p:cTn id="2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fade">
                                      <p:cBhvr>
                                        <p:cTn id="26" dur="1000"/>
                                        <p:tgtEl>
                                          <p:spTgt spid="2">
                                            <p:txEl>
                                              <p:pRg st="3" end="3"/>
                                            </p:txEl>
                                          </p:spTgt>
                                        </p:tgtEl>
                                      </p:cBhvr>
                                    </p:animEffect>
                                    <p:anim calcmode="lin" valueType="num">
                                      <p:cBhvr>
                                        <p:cTn id="27"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fade">
                                      <p:cBhvr>
                                        <p:cTn id="31" dur="1000"/>
                                        <p:tgtEl>
                                          <p:spTgt spid="2">
                                            <p:txEl>
                                              <p:pRg st="4" end="4"/>
                                            </p:txEl>
                                          </p:spTgt>
                                        </p:tgtEl>
                                      </p:cBhvr>
                                    </p:animEffect>
                                    <p:anim calcmode="lin" valueType="num">
                                      <p:cBhvr>
                                        <p:cTn id="3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91F32EBA-ED97-466E-8CFA-8382584155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00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50000"/>
              </a:lnSpc>
              <a:spcBef>
                <a:spcPts val="0"/>
              </a:spcBef>
              <a:spcAft>
                <a:spcPts val="0"/>
              </a:spcAft>
              <a:buClrTx/>
              <a:buSzTx/>
              <a:buFontTx/>
              <a:buNone/>
              <a:tabLst/>
              <a:defRPr/>
            </a:pPr>
            <a:endParaRPr kumimoji="0" lang="en-US" sz="3200" b="0" i="0" u="none" strike="noStrike" kern="1200" cap="none" spc="0" normalizeH="0" baseline="0" noProof="0">
              <a:ln>
                <a:noFill/>
              </a:ln>
              <a:solidFill>
                <a:prstClr val="white"/>
              </a:solidFill>
              <a:effectLst/>
              <a:uLnTx/>
              <a:uFillTx/>
              <a:latin typeface="Times New Roman" panose="02020603050405020304" pitchFamily="18" charset="0"/>
              <a:cs typeface="Times New Roman" panose="02020603050405020304" pitchFamily="18" charset="0"/>
            </a:endParaRPr>
          </a:p>
        </p:txBody>
      </p:sp>
      <p:sp>
        <p:nvSpPr>
          <p:cNvPr id="18" name="Freeform: Shape 17">
            <a:extLst>
              <a:ext uri="{FF2B5EF4-FFF2-40B4-BE49-F238E27FC236}">
                <a16:creationId xmlns:a16="http://schemas.microsoft.com/office/drawing/2014/main" id="{62A38935-BB53-4DF7-A56E-48DD25B685D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6782" y="851521"/>
            <a:ext cx="4638605"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50000"/>
              </a:lnSpc>
              <a:spcBef>
                <a:spcPts val="0"/>
              </a:spcBef>
              <a:spcAft>
                <a:spcPts val="0"/>
              </a:spcAft>
              <a:buClrTx/>
              <a:buSzTx/>
              <a:buFontTx/>
              <a:buNone/>
              <a:tabLst/>
              <a:defRPr/>
            </a:pPr>
            <a:endParaRPr kumimoji="0" lang="en-US" sz="3200" b="0" i="0" u="none" strike="noStrike" kern="1200" cap="none" spc="0" normalizeH="0" baseline="0" noProof="0">
              <a:ln>
                <a:noFill/>
              </a:ln>
              <a:solidFill>
                <a:prstClr val="white"/>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1009933" y="2333767"/>
            <a:ext cx="10044753" cy="2219838"/>
          </a:xfrm>
          <a:prstGeom prst="rect">
            <a:avLst/>
          </a:prstGeom>
        </p:spPr>
        <p:txBody>
          <a:bodyPr wrap="square">
            <a:spAutoFit/>
          </a:bodyPr>
          <a:lstStyle/>
          <a:p>
            <a:pPr marR="30480" algn="just">
              <a:lnSpc>
                <a:spcPct val="150000"/>
              </a:lnSpc>
              <a:spcAft>
                <a:spcPts val="0"/>
              </a:spcAft>
            </a:pPr>
            <a:r>
              <a:rPr lang="vi-VN" sz="3200" smtClean="0">
                <a:solidFill>
                  <a:srgbClr val="000000"/>
                </a:solidFill>
                <a:latin typeface="Times New Roman" panose="02020603050405020304" pitchFamily="18" charset="0"/>
                <a:ea typeface="Arial" panose="020B0604020202020204" pitchFamily="34" charset="0"/>
                <a:cs typeface="Times New Roman" panose="02020603050405020304" pitchFamily="18" charset="0"/>
              </a:rPr>
              <a:t>a</a:t>
            </a:r>
            <a:r>
              <a:rPr lang="vi-VN" sz="3200">
                <a:solidFill>
                  <a:srgbClr val="000000"/>
                </a:solidFill>
                <a:latin typeface="Times New Roman" panose="02020603050405020304" pitchFamily="18" charset="0"/>
                <a:ea typeface="Arial" panose="020B0604020202020204" pitchFamily="34" charset="0"/>
                <a:cs typeface="Times New Roman" panose="02020603050405020304" pitchFamily="18" charset="0"/>
              </a:rPr>
              <a:t>. bướm lả ong lơi: chỉ những người cợt nhả</a:t>
            </a:r>
            <a:r>
              <a:rPr lang="en-US" sz="320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vi-VN" sz="3200">
                <a:solidFill>
                  <a:srgbClr val="000000"/>
                </a:solidFill>
                <a:latin typeface="Times New Roman" panose="02020603050405020304" pitchFamily="18" charset="0"/>
                <a:ea typeface="Arial" panose="020B0604020202020204" pitchFamily="34" charset="0"/>
                <a:cs typeface="Times New Roman" panose="02020603050405020304" pitchFamily="18" charset="0"/>
              </a:rPr>
              <a:t>lả lơi.</a:t>
            </a:r>
            <a:endParaRPr lang="en-US" sz="3200">
              <a:latin typeface="Times New Roman" panose="02020603050405020304" pitchFamily="18" charset="0"/>
              <a:ea typeface="Times New Roman" panose="02020603050405020304" pitchFamily="18" charset="0"/>
              <a:cs typeface="Times New Roman" panose="02020603050405020304" pitchFamily="18" charset="0"/>
            </a:endParaRPr>
          </a:p>
          <a:p>
            <a:pPr marR="30480" algn="just">
              <a:lnSpc>
                <a:spcPct val="150000"/>
              </a:lnSpc>
              <a:spcAft>
                <a:spcPts val="0"/>
              </a:spcAft>
            </a:pPr>
            <a:r>
              <a:rPr lang="vi-VN" sz="3200">
                <a:solidFill>
                  <a:srgbClr val="000000"/>
                </a:solidFill>
                <a:latin typeface="Times New Roman" panose="02020603050405020304" pitchFamily="18" charset="0"/>
                <a:ea typeface="Arial" panose="020B0604020202020204" pitchFamily="34" charset="0"/>
                <a:cs typeface="Times New Roman" panose="02020603050405020304" pitchFamily="18" charset="0"/>
              </a:rPr>
              <a:t>b. bảy nổi ba chìm</a:t>
            </a:r>
            <a:r>
              <a:rPr lang="en-US" sz="3200">
                <a:solidFill>
                  <a:srgbClr val="000000"/>
                </a:solidFill>
                <a:latin typeface="Times New Roman" panose="02020603050405020304" pitchFamily="18" charset="0"/>
                <a:ea typeface="Arial" panose="020B0604020202020204" pitchFamily="34" charset="0"/>
                <a:cs typeface="Times New Roman" panose="02020603050405020304" pitchFamily="18" charset="0"/>
              </a:rPr>
              <a:t>:</a:t>
            </a:r>
            <a:r>
              <a:rPr lang="vi-VN" sz="3200">
                <a:solidFill>
                  <a:srgbClr val="000000"/>
                </a:solidFill>
                <a:latin typeface="Times New Roman" panose="02020603050405020304" pitchFamily="18" charset="0"/>
                <a:ea typeface="Arial" panose="020B0604020202020204" pitchFamily="34" charset="0"/>
                <a:cs typeface="Times New Roman" panose="02020603050405020304" pitchFamily="18" charset="0"/>
              </a:rPr>
              <a:t> chỉ cuộc đời gian nan, lận đận, lênh đênh, gian truân.</a:t>
            </a:r>
            <a:endParaRPr lang="en-US" sz="320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p:cNvSpPr/>
          <p:nvPr/>
        </p:nvSpPr>
        <p:spPr>
          <a:xfrm>
            <a:off x="3666935" y="666855"/>
            <a:ext cx="4421403" cy="742511"/>
          </a:xfrm>
          <a:prstGeom prst="rect">
            <a:avLst/>
          </a:prstGeom>
        </p:spPr>
        <p:txBody>
          <a:bodyPr wrap="none">
            <a:spAutoFit/>
          </a:bodyPr>
          <a:lstStyle/>
          <a:p>
            <a:pPr algn="just">
              <a:lnSpc>
                <a:spcPct val="150000"/>
              </a:lnSpc>
              <a:spcAft>
                <a:spcPts val="0"/>
              </a:spcAft>
            </a:pPr>
            <a:r>
              <a:rPr lang="it-IT" sz="3200" b="1">
                <a:solidFill>
                  <a:srgbClr val="FF0000"/>
                </a:solidFill>
                <a:latin typeface="Times New Roman" panose="02020603050405020304" pitchFamily="18" charset="0"/>
                <a:ea typeface="Arial" panose="020B0604020202020204" pitchFamily="34" charset="0"/>
                <a:cs typeface="Times New Roman" panose="02020603050405020304" pitchFamily="18" charset="0"/>
              </a:rPr>
              <a:t>*Gợi ý đáp án bài tập 3:</a:t>
            </a:r>
            <a:endParaRPr lang="en-US" sz="320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1544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1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1000"/>
                                        <p:tgtEl>
                                          <p:spTgt spid="2">
                                            <p:txEl>
                                              <p:pRg st="0" end="0"/>
                                            </p:txEl>
                                          </p:spTgt>
                                        </p:tgtEl>
                                      </p:cBhvr>
                                    </p:animEffect>
                                    <p:anim calcmode="lin" valueType="num">
                                      <p:cBhvr>
                                        <p:cTn id="13"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fade">
                                      <p:cBhvr>
                                        <p:cTn id="19" dur="1000"/>
                                        <p:tgtEl>
                                          <p:spTgt spid="2">
                                            <p:txEl>
                                              <p:pRg st="1" end="1"/>
                                            </p:txEl>
                                          </p:spTgt>
                                        </p:tgtEl>
                                      </p:cBhvr>
                                    </p:animEffect>
                                    <p:anim calcmode="lin" valueType="num">
                                      <p:cBhvr>
                                        <p:cTn id="20"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91F32EBA-ED97-466E-8CFA-8382584155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00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8" name="Freeform: Shape 17">
            <a:extLst>
              <a:ext uri="{FF2B5EF4-FFF2-40B4-BE49-F238E27FC236}">
                <a16:creationId xmlns:a16="http://schemas.microsoft.com/office/drawing/2014/main" id="{62A38935-BB53-4DF7-A56E-48DD25B685D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6782" y="851521"/>
            <a:ext cx="4638605"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Rectangle 1"/>
          <p:cNvSpPr/>
          <p:nvPr/>
        </p:nvSpPr>
        <p:spPr>
          <a:xfrm>
            <a:off x="705134" y="472421"/>
            <a:ext cx="11045588" cy="6001643"/>
          </a:xfrm>
          <a:prstGeom prst="rect">
            <a:avLst/>
          </a:prstGeom>
        </p:spPr>
        <p:txBody>
          <a:bodyPr wrap="square">
            <a:spAutoFit/>
          </a:bodyPr>
          <a:lstStyle/>
          <a:p>
            <a:pPr algn="just">
              <a:lnSpc>
                <a:spcPct val="150000"/>
              </a:lnSpc>
              <a:spcAft>
                <a:spcPts val="0"/>
              </a:spcAft>
            </a:pPr>
            <a:r>
              <a:rPr lang="vi-VN" sz="3200" b="1">
                <a:solidFill>
                  <a:srgbClr val="000000"/>
                </a:solidFill>
                <a:latin typeface="Times New Roman" panose="02020603050405020304" pitchFamily="18" charset="0"/>
                <a:ea typeface="Arial" panose="020B0604020202020204" pitchFamily="34" charset="0"/>
                <a:cs typeface="Times New Roman" panose="02020603050405020304" pitchFamily="18" charset="0"/>
              </a:rPr>
              <a:t>Bài </a:t>
            </a:r>
            <a:r>
              <a:rPr lang="en-US" sz="3200" b="1">
                <a:solidFill>
                  <a:srgbClr val="000000"/>
                </a:solidFill>
                <a:latin typeface="Times New Roman" panose="02020603050405020304" pitchFamily="18" charset="0"/>
                <a:ea typeface="Arial" panose="020B0604020202020204" pitchFamily="34" charset="0"/>
                <a:cs typeface="Times New Roman" panose="02020603050405020304" pitchFamily="18" charset="0"/>
              </a:rPr>
              <a:t>tập </a:t>
            </a:r>
            <a:r>
              <a:rPr lang="vi-VN" sz="3200" b="1">
                <a:solidFill>
                  <a:srgbClr val="000000"/>
                </a:solidFill>
                <a:latin typeface="Times New Roman" panose="02020603050405020304" pitchFamily="18" charset="0"/>
                <a:ea typeface="Arial" panose="020B0604020202020204" pitchFamily="34" charset="0"/>
                <a:cs typeface="Times New Roman" panose="02020603050405020304" pitchFamily="18" charset="0"/>
              </a:rPr>
              <a:t>4: </a:t>
            </a:r>
            <a:r>
              <a:rPr lang="en-US" sz="32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Trong các trường hợp sau, trường hợp nào là thành ngữ, trường hợp nào là tục ngữ? Dựa trên cơ sở nào mà em phân loại như vậy?</a:t>
            </a:r>
            <a:endParaRPr lang="en-US" sz="32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US" sz="32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a. Ếch ngồi đáy giếng</a:t>
            </a:r>
            <a:endParaRPr lang="en-US" sz="32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US" sz="32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b. Uống nước nhớ nguồn</a:t>
            </a:r>
            <a:endParaRPr lang="en-US" sz="32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US" sz="32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c. Người ta là hoa đất</a:t>
            </a:r>
            <a:endParaRPr lang="en-US" sz="32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US" sz="32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d. Đẹp như tiên</a:t>
            </a:r>
            <a:endParaRPr lang="en-US" sz="32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US" sz="32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đ. Cái nết đánh chết cái đẹp</a:t>
            </a:r>
            <a:endParaRPr lang="en-US" sz="320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582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91F32EBA-ED97-466E-8CFA-8382584155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00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8" name="Freeform: Shape 17">
            <a:extLst>
              <a:ext uri="{FF2B5EF4-FFF2-40B4-BE49-F238E27FC236}">
                <a16:creationId xmlns:a16="http://schemas.microsoft.com/office/drawing/2014/main" id="{62A38935-BB53-4DF7-A56E-48DD25B685D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6782" y="851521"/>
            <a:ext cx="4638605"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Rectangle 1"/>
          <p:cNvSpPr/>
          <p:nvPr/>
        </p:nvSpPr>
        <p:spPr>
          <a:xfrm>
            <a:off x="668740" y="409433"/>
            <a:ext cx="11068335" cy="6555641"/>
          </a:xfrm>
          <a:prstGeom prst="rect">
            <a:avLst/>
          </a:prstGeom>
        </p:spPr>
        <p:txBody>
          <a:bodyPr wrap="square">
            <a:spAutoFit/>
          </a:bodyPr>
          <a:lstStyle/>
          <a:p>
            <a:pPr algn="just">
              <a:lnSpc>
                <a:spcPct val="150000"/>
              </a:lnSpc>
              <a:spcAft>
                <a:spcPts val="0"/>
              </a:spcAft>
            </a:pPr>
            <a:r>
              <a:rPr lang="en-US" sz="2800" b="1" smtClean="0">
                <a:solidFill>
                  <a:srgbClr val="212529"/>
                </a:solidFill>
                <a:latin typeface="Times New Roman" panose="02020603050405020304" pitchFamily="18" charset="0"/>
                <a:ea typeface="Times New Roman" panose="02020603050405020304" pitchFamily="18" charset="0"/>
              </a:rPr>
              <a:t>- </a:t>
            </a:r>
            <a:r>
              <a:rPr lang="en-US" sz="2800" b="1">
                <a:solidFill>
                  <a:srgbClr val="212529"/>
                </a:solidFill>
                <a:latin typeface="Times New Roman" panose="02020603050405020304" pitchFamily="18" charset="0"/>
                <a:ea typeface="Times New Roman" panose="02020603050405020304" pitchFamily="18" charset="0"/>
              </a:rPr>
              <a:t>Thành ngữ:</a:t>
            </a:r>
            <a:endParaRPr lang="en-US" sz="2800">
              <a:latin typeface="Times New Roman" panose="02020603050405020304" pitchFamily="18" charset="0"/>
              <a:ea typeface="Times New Roman" panose="02020603050405020304" pitchFamily="18" charset="0"/>
            </a:endParaRPr>
          </a:p>
          <a:p>
            <a:pPr algn="just">
              <a:lnSpc>
                <a:spcPct val="150000"/>
              </a:lnSpc>
              <a:spcAft>
                <a:spcPts val="0"/>
              </a:spcAft>
            </a:pPr>
            <a:r>
              <a:rPr lang="en-US" sz="2800">
                <a:solidFill>
                  <a:srgbClr val="212529"/>
                </a:solidFill>
                <a:latin typeface="Times New Roman" panose="02020603050405020304" pitchFamily="18" charset="0"/>
                <a:ea typeface="Times New Roman" panose="02020603050405020304" pitchFamily="18" charset="0"/>
              </a:rPr>
              <a:t>a. Ếch ngồi đáy giếng</a:t>
            </a:r>
            <a:endParaRPr lang="en-US" sz="2800">
              <a:latin typeface="Times New Roman" panose="02020603050405020304" pitchFamily="18" charset="0"/>
              <a:ea typeface="Times New Roman" panose="02020603050405020304" pitchFamily="18" charset="0"/>
            </a:endParaRPr>
          </a:p>
          <a:p>
            <a:pPr algn="just">
              <a:lnSpc>
                <a:spcPct val="150000"/>
              </a:lnSpc>
              <a:spcAft>
                <a:spcPts val="0"/>
              </a:spcAft>
            </a:pPr>
            <a:r>
              <a:rPr lang="en-US" sz="2800">
                <a:solidFill>
                  <a:srgbClr val="212529"/>
                </a:solidFill>
                <a:latin typeface="Times New Roman" panose="02020603050405020304" pitchFamily="18" charset="0"/>
                <a:ea typeface="Times New Roman" panose="02020603050405020304" pitchFamily="18" charset="0"/>
              </a:rPr>
              <a:t>d. Đẹp như tiên</a:t>
            </a:r>
            <a:endParaRPr lang="en-US" sz="2800">
              <a:latin typeface="Times New Roman" panose="02020603050405020304" pitchFamily="18" charset="0"/>
              <a:ea typeface="Times New Roman" panose="02020603050405020304" pitchFamily="18" charset="0"/>
            </a:endParaRPr>
          </a:p>
          <a:p>
            <a:pPr algn="just">
              <a:lnSpc>
                <a:spcPct val="150000"/>
              </a:lnSpc>
              <a:spcAft>
                <a:spcPts val="0"/>
              </a:spcAft>
            </a:pPr>
            <a:r>
              <a:rPr lang="en-US" sz="2800">
                <a:solidFill>
                  <a:srgbClr val="212529"/>
                </a:solidFill>
                <a:latin typeface="Times New Roman" panose="02020603050405020304" pitchFamily="18" charset="0"/>
                <a:ea typeface="Times New Roman" panose="02020603050405020304" pitchFamily="18" charset="0"/>
              </a:rPr>
              <a:t>đ. Cái nết đánh chết cái đẹp.</a:t>
            </a:r>
            <a:endParaRPr lang="en-US" sz="2800">
              <a:latin typeface="Times New Roman" panose="02020603050405020304" pitchFamily="18" charset="0"/>
              <a:ea typeface="Times New Roman" panose="02020603050405020304" pitchFamily="18" charset="0"/>
            </a:endParaRPr>
          </a:p>
          <a:p>
            <a:pPr algn="just">
              <a:lnSpc>
                <a:spcPct val="150000"/>
              </a:lnSpc>
              <a:spcAft>
                <a:spcPts val="0"/>
              </a:spcAft>
            </a:pPr>
            <a:r>
              <a:rPr lang="en-US" sz="2800" b="1">
                <a:solidFill>
                  <a:srgbClr val="212529"/>
                </a:solidFill>
                <a:latin typeface="Times New Roman" panose="02020603050405020304" pitchFamily="18" charset="0"/>
                <a:ea typeface="Times New Roman" panose="02020603050405020304" pitchFamily="18" charset="0"/>
              </a:rPr>
              <a:t>- Tục ngữ:</a:t>
            </a:r>
            <a:endParaRPr lang="en-US" sz="2800">
              <a:latin typeface="Times New Roman" panose="02020603050405020304" pitchFamily="18" charset="0"/>
              <a:ea typeface="Times New Roman" panose="02020603050405020304" pitchFamily="18" charset="0"/>
            </a:endParaRPr>
          </a:p>
          <a:p>
            <a:pPr algn="just">
              <a:lnSpc>
                <a:spcPct val="150000"/>
              </a:lnSpc>
              <a:spcAft>
                <a:spcPts val="0"/>
              </a:spcAft>
            </a:pPr>
            <a:r>
              <a:rPr lang="en-US" sz="2800">
                <a:solidFill>
                  <a:srgbClr val="212529"/>
                </a:solidFill>
                <a:latin typeface="Times New Roman" panose="02020603050405020304" pitchFamily="18" charset="0"/>
                <a:ea typeface="Times New Roman" panose="02020603050405020304" pitchFamily="18" charset="0"/>
              </a:rPr>
              <a:t>b. Uống nước nhớ nguồn</a:t>
            </a:r>
            <a:endParaRPr lang="en-US" sz="2800">
              <a:latin typeface="Times New Roman" panose="02020603050405020304" pitchFamily="18" charset="0"/>
              <a:ea typeface="Times New Roman" panose="02020603050405020304" pitchFamily="18" charset="0"/>
            </a:endParaRPr>
          </a:p>
          <a:p>
            <a:pPr algn="just">
              <a:lnSpc>
                <a:spcPct val="150000"/>
              </a:lnSpc>
              <a:spcAft>
                <a:spcPts val="0"/>
              </a:spcAft>
            </a:pPr>
            <a:r>
              <a:rPr lang="en-US" sz="2800">
                <a:solidFill>
                  <a:srgbClr val="212529"/>
                </a:solidFill>
                <a:latin typeface="Times New Roman" panose="02020603050405020304" pitchFamily="18" charset="0"/>
                <a:ea typeface="Times New Roman" panose="02020603050405020304" pitchFamily="18" charset="0"/>
              </a:rPr>
              <a:t>c. Người ta là hoa đất</a:t>
            </a:r>
            <a:endParaRPr lang="en-US" sz="2800">
              <a:latin typeface="Times New Roman" panose="02020603050405020304" pitchFamily="18" charset="0"/>
              <a:ea typeface="Times New Roman" panose="02020603050405020304" pitchFamily="18" charset="0"/>
            </a:endParaRPr>
          </a:p>
          <a:p>
            <a:pPr algn="just">
              <a:lnSpc>
                <a:spcPct val="150000"/>
              </a:lnSpc>
              <a:spcAft>
                <a:spcPts val="0"/>
              </a:spcAft>
            </a:pPr>
            <a:r>
              <a:rPr lang="en-US" sz="2800">
                <a:solidFill>
                  <a:srgbClr val="212529"/>
                </a:solidFill>
                <a:latin typeface="Times New Roman" panose="02020603050405020304" pitchFamily="18" charset="0"/>
                <a:ea typeface="Times New Roman" panose="02020603050405020304" pitchFamily="18" charset="0"/>
              </a:rPr>
              <a:t>- Căn cứ: thành ngữ thường là những cụm từ chỉ có ý nghĩa trọn vẹn khi nằm trong một câu, còn tục ngữ có thể diễn đạt trọn vẹn một ý, một chân lý ngay cả khi nó đứng một </a:t>
            </a:r>
            <a:r>
              <a:rPr lang="en-US" sz="2800">
                <a:solidFill>
                  <a:srgbClr val="212529"/>
                </a:solidFill>
                <a:latin typeface="Times New Roman" panose="02020603050405020304" pitchFamily="18" charset="0"/>
                <a:ea typeface="Times New Roman" panose="02020603050405020304" pitchFamily="18" charset="0"/>
              </a:rPr>
              <a:t>mình</a:t>
            </a:r>
            <a:r>
              <a:rPr lang="en-US" sz="2800" smtClean="0">
                <a:solidFill>
                  <a:srgbClr val="212529"/>
                </a:solidFill>
                <a:latin typeface="Times New Roman" panose="02020603050405020304" pitchFamily="18" charset="0"/>
                <a:ea typeface="Times New Roman" panose="02020603050405020304" pitchFamily="18" charset="0"/>
              </a:rPr>
              <a:t>.</a:t>
            </a:r>
            <a:endParaRPr lang="en-US" sz="2800">
              <a:latin typeface="Times New Roman" panose="02020603050405020304" pitchFamily="18" charset="0"/>
              <a:ea typeface="Times New Roman" panose="02020603050405020304" pitchFamily="18" charset="0"/>
            </a:endParaRPr>
          </a:p>
        </p:txBody>
      </p:sp>
      <p:sp>
        <p:nvSpPr>
          <p:cNvPr id="3" name="Rectangle 2"/>
          <p:cNvSpPr/>
          <p:nvPr/>
        </p:nvSpPr>
        <p:spPr>
          <a:xfrm>
            <a:off x="4349030" y="0"/>
            <a:ext cx="3898824" cy="661207"/>
          </a:xfrm>
          <a:prstGeom prst="rect">
            <a:avLst/>
          </a:prstGeom>
        </p:spPr>
        <p:txBody>
          <a:bodyPr wrap="none">
            <a:spAutoFit/>
          </a:bodyPr>
          <a:lstStyle/>
          <a:p>
            <a:pPr algn="just">
              <a:lnSpc>
                <a:spcPct val="150000"/>
              </a:lnSpc>
              <a:spcAft>
                <a:spcPts val="0"/>
              </a:spcAft>
            </a:pPr>
            <a:r>
              <a:rPr lang="it-IT" sz="2800" b="1">
                <a:solidFill>
                  <a:srgbClr val="FF0000"/>
                </a:solidFill>
                <a:latin typeface="Times New Roman" panose="02020603050405020304" pitchFamily="18" charset="0"/>
                <a:ea typeface="Arial" panose="020B0604020202020204" pitchFamily="34" charset="0"/>
              </a:rPr>
              <a:t>*Gợi ý đáp án bài tập 4:</a:t>
            </a:r>
            <a:endParaRPr lang="en-US" sz="28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38819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1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1000"/>
                                        <p:tgtEl>
                                          <p:spTgt spid="2">
                                            <p:txEl>
                                              <p:pRg st="0" end="0"/>
                                            </p:txEl>
                                          </p:spTgt>
                                        </p:tgtEl>
                                      </p:cBhvr>
                                    </p:animEffect>
                                    <p:anim calcmode="lin" valueType="num">
                                      <p:cBhvr>
                                        <p:cTn id="13"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fade">
                                      <p:cBhvr>
                                        <p:cTn id="19" dur="1000"/>
                                        <p:tgtEl>
                                          <p:spTgt spid="2">
                                            <p:txEl>
                                              <p:pRg st="1" end="1"/>
                                            </p:txEl>
                                          </p:spTgt>
                                        </p:tgtEl>
                                      </p:cBhvr>
                                    </p:animEffect>
                                    <p:anim calcmode="lin" valueType="num">
                                      <p:cBhvr>
                                        <p:cTn id="20"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
                                            <p:txEl>
                                              <p:pRg st="2" end="2"/>
                                            </p:txEl>
                                          </p:spTgt>
                                        </p:tgtEl>
                                        <p:attrNameLst>
                                          <p:attrName>style.visibility</p:attrName>
                                        </p:attrNameLst>
                                      </p:cBhvr>
                                      <p:to>
                                        <p:strVal val="visible"/>
                                      </p:to>
                                    </p:set>
                                    <p:animEffect transition="in" filter="fade">
                                      <p:cBhvr>
                                        <p:cTn id="26" dur="1000"/>
                                        <p:tgtEl>
                                          <p:spTgt spid="2">
                                            <p:txEl>
                                              <p:pRg st="2" end="2"/>
                                            </p:txEl>
                                          </p:spTgt>
                                        </p:tgtEl>
                                      </p:cBhvr>
                                    </p:animEffect>
                                    <p:anim calcmode="lin" valueType="num">
                                      <p:cBhvr>
                                        <p:cTn id="27"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2">
                                            <p:txEl>
                                              <p:pRg st="3" end="3"/>
                                            </p:txEl>
                                          </p:spTgt>
                                        </p:tgtEl>
                                        <p:attrNameLst>
                                          <p:attrName>style.visibility</p:attrName>
                                        </p:attrNameLst>
                                      </p:cBhvr>
                                      <p:to>
                                        <p:strVal val="visible"/>
                                      </p:to>
                                    </p:set>
                                    <p:animEffect transition="in" filter="fade">
                                      <p:cBhvr>
                                        <p:cTn id="33" dur="1000"/>
                                        <p:tgtEl>
                                          <p:spTgt spid="2">
                                            <p:txEl>
                                              <p:pRg st="3" end="3"/>
                                            </p:txEl>
                                          </p:spTgt>
                                        </p:tgtEl>
                                      </p:cBhvr>
                                    </p:animEffect>
                                    <p:anim calcmode="lin" valueType="num">
                                      <p:cBhvr>
                                        <p:cTn id="34"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2">
                                            <p:txEl>
                                              <p:pRg st="4" end="4"/>
                                            </p:txEl>
                                          </p:spTgt>
                                        </p:tgtEl>
                                        <p:attrNameLst>
                                          <p:attrName>style.visibility</p:attrName>
                                        </p:attrNameLst>
                                      </p:cBhvr>
                                      <p:to>
                                        <p:strVal val="visible"/>
                                      </p:to>
                                    </p:set>
                                    <p:animEffect transition="in" filter="fade">
                                      <p:cBhvr>
                                        <p:cTn id="40" dur="1000"/>
                                        <p:tgtEl>
                                          <p:spTgt spid="2">
                                            <p:txEl>
                                              <p:pRg st="4" end="4"/>
                                            </p:txEl>
                                          </p:spTgt>
                                        </p:tgtEl>
                                      </p:cBhvr>
                                    </p:animEffect>
                                    <p:anim calcmode="lin" valueType="num">
                                      <p:cBhvr>
                                        <p:cTn id="41"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2">
                                            <p:txEl>
                                              <p:pRg st="5" end="5"/>
                                            </p:txEl>
                                          </p:spTgt>
                                        </p:tgtEl>
                                        <p:attrNameLst>
                                          <p:attrName>style.visibility</p:attrName>
                                        </p:attrNameLst>
                                      </p:cBhvr>
                                      <p:to>
                                        <p:strVal val="visible"/>
                                      </p:to>
                                    </p:set>
                                    <p:animEffect transition="in" filter="fade">
                                      <p:cBhvr>
                                        <p:cTn id="47" dur="1000"/>
                                        <p:tgtEl>
                                          <p:spTgt spid="2">
                                            <p:txEl>
                                              <p:pRg st="5" end="5"/>
                                            </p:txEl>
                                          </p:spTgt>
                                        </p:tgtEl>
                                      </p:cBhvr>
                                    </p:animEffect>
                                    <p:anim calcmode="lin" valueType="num">
                                      <p:cBhvr>
                                        <p:cTn id="48"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2">
                                            <p:txEl>
                                              <p:pRg st="6" end="6"/>
                                            </p:txEl>
                                          </p:spTgt>
                                        </p:tgtEl>
                                        <p:attrNameLst>
                                          <p:attrName>style.visibility</p:attrName>
                                        </p:attrNameLst>
                                      </p:cBhvr>
                                      <p:to>
                                        <p:strVal val="visible"/>
                                      </p:to>
                                    </p:set>
                                    <p:animEffect transition="in" filter="fade">
                                      <p:cBhvr>
                                        <p:cTn id="54" dur="1000"/>
                                        <p:tgtEl>
                                          <p:spTgt spid="2">
                                            <p:txEl>
                                              <p:pRg st="6" end="6"/>
                                            </p:txEl>
                                          </p:spTgt>
                                        </p:tgtEl>
                                      </p:cBhvr>
                                    </p:animEffect>
                                    <p:anim calcmode="lin" valueType="num">
                                      <p:cBhvr>
                                        <p:cTn id="55"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2">
                                            <p:txEl>
                                              <p:pRg st="7" end="7"/>
                                            </p:txEl>
                                          </p:spTgt>
                                        </p:tgtEl>
                                        <p:attrNameLst>
                                          <p:attrName>style.visibility</p:attrName>
                                        </p:attrNameLst>
                                      </p:cBhvr>
                                      <p:to>
                                        <p:strVal val="visible"/>
                                      </p:to>
                                    </p:set>
                                    <p:animEffect transition="in" filter="fade">
                                      <p:cBhvr>
                                        <p:cTn id="61" dur="1000"/>
                                        <p:tgtEl>
                                          <p:spTgt spid="2">
                                            <p:txEl>
                                              <p:pRg st="7" end="7"/>
                                            </p:txEl>
                                          </p:spTgt>
                                        </p:tgtEl>
                                      </p:cBhvr>
                                    </p:animEffect>
                                    <p:anim calcmode="lin" valueType="num">
                                      <p:cBhvr>
                                        <p:cTn id="62"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63"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91F32EBA-ED97-466E-8CFA-8382584155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00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a:ln>
                <a:noFill/>
              </a:ln>
              <a:solidFill>
                <a:prstClr val="white"/>
              </a:solidFill>
              <a:effectLst/>
              <a:uLnTx/>
              <a:uFillTx/>
              <a:latin typeface="Times New Roman" panose="02020603050405020304" pitchFamily="18" charset="0"/>
              <a:cs typeface="Times New Roman" panose="02020603050405020304" pitchFamily="18" charset="0"/>
            </a:endParaRPr>
          </a:p>
        </p:txBody>
      </p:sp>
      <p:sp>
        <p:nvSpPr>
          <p:cNvPr id="18" name="Freeform: Shape 17">
            <a:extLst>
              <a:ext uri="{FF2B5EF4-FFF2-40B4-BE49-F238E27FC236}">
                <a16:creationId xmlns:a16="http://schemas.microsoft.com/office/drawing/2014/main" id="{62A38935-BB53-4DF7-A56E-48DD25B685D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6782" y="851521"/>
            <a:ext cx="4638605"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a:ln>
                <a:noFill/>
              </a:ln>
              <a:solidFill>
                <a:prstClr val="white"/>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641444" y="374467"/>
            <a:ext cx="10890913" cy="954107"/>
          </a:xfrm>
          <a:prstGeom prst="rect">
            <a:avLst/>
          </a:prstGeom>
        </p:spPr>
        <p:txBody>
          <a:bodyPr wrap="square">
            <a:spAutoFit/>
          </a:bodyPr>
          <a:lstStyle/>
          <a:p>
            <a:pPr algn="just">
              <a:spcAft>
                <a:spcPts val="0"/>
              </a:spcAft>
            </a:pPr>
            <a:r>
              <a:rPr lang="vi-VN" sz="2800" b="1">
                <a:solidFill>
                  <a:srgbClr val="000000"/>
                </a:solidFill>
                <a:latin typeface="Times New Roman" panose="02020603050405020304" pitchFamily="18" charset="0"/>
                <a:ea typeface="Arial" panose="020B0604020202020204" pitchFamily="34" charset="0"/>
                <a:cs typeface="Times New Roman" panose="02020603050405020304" pitchFamily="18" charset="0"/>
              </a:rPr>
              <a:t>Bài </a:t>
            </a:r>
            <a:r>
              <a:rPr lang="en-US" sz="2800" b="1">
                <a:solidFill>
                  <a:srgbClr val="000000"/>
                </a:solidFill>
                <a:latin typeface="Times New Roman" panose="02020603050405020304" pitchFamily="18" charset="0"/>
                <a:ea typeface="Arial" panose="020B0604020202020204" pitchFamily="34" charset="0"/>
                <a:cs typeface="Times New Roman" panose="02020603050405020304" pitchFamily="18" charset="0"/>
              </a:rPr>
              <a:t>tập </a:t>
            </a:r>
            <a:r>
              <a:rPr lang="vi-VN" sz="2800" b="1">
                <a:solidFill>
                  <a:srgbClr val="000000"/>
                </a:solidFill>
                <a:latin typeface="Times New Roman" panose="02020603050405020304" pitchFamily="18" charset="0"/>
                <a:ea typeface="Arial" panose="020B0604020202020204" pitchFamily="34" charset="0"/>
                <a:cs typeface="Times New Roman" panose="02020603050405020304" pitchFamily="18" charset="0"/>
              </a:rPr>
              <a:t>5: </a:t>
            </a:r>
            <a:r>
              <a:rPr lang="en-US" sz="2800">
                <a:solidFill>
                  <a:srgbClr val="000000"/>
                </a:solidFill>
                <a:latin typeface="Times New Roman" panose="02020603050405020304" pitchFamily="18" charset="0"/>
                <a:ea typeface="Arial" panose="020B0604020202020204" pitchFamily="34" charset="0"/>
                <a:cs typeface="Times New Roman" panose="02020603050405020304" pitchFamily="18" charset="0"/>
              </a:rPr>
              <a:t>Sưu tầm thành ngữ mà em biết, sau đó c</a:t>
            </a:r>
            <a:r>
              <a:rPr lang="it-IT" sz="2800">
                <a:latin typeface="Times New Roman" panose="02020603050405020304" pitchFamily="18" charset="0"/>
                <a:ea typeface="Arial" panose="020B0604020202020204" pitchFamily="34" charset="0"/>
                <a:cs typeface="Times New Roman" panose="02020603050405020304" pitchFamily="18" charset="0"/>
              </a:rPr>
              <a:t>họn ra 5 thành ngữ và giải thích </a:t>
            </a:r>
            <a:r>
              <a:rPr lang="it-IT" sz="2800">
                <a:latin typeface="Times New Roman" panose="02020603050405020304" pitchFamily="18" charset="0"/>
                <a:ea typeface="Arial" panose="020B0604020202020204" pitchFamily="34" charset="0"/>
                <a:cs typeface="Times New Roman" panose="02020603050405020304" pitchFamily="18" charset="0"/>
              </a:rPr>
              <a:t>nghĩa</a:t>
            </a:r>
            <a:r>
              <a:rPr lang="it-IT" sz="2800" smtClean="0">
                <a:latin typeface="Times New Roman" panose="02020603050405020304" pitchFamily="18" charset="0"/>
                <a:ea typeface="Arial" panose="020B0604020202020204" pitchFamily="34" charset="0"/>
                <a:cs typeface="Times New Roman" panose="02020603050405020304" pitchFamily="18" charset="0"/>
              </a:rPr>
              <a:t>.</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p:cNvSpPr/>
          <p:nvPr/>
        </p:nvSpPr>
        <p:spPr>
          <a:xfrm>
            <a:off x="641444" y="1890119"/>
            <a:ext cx="11109278" cy="4832092"/>
          </a:xfrm>
          <a:prstGeom prst="rect">
            <a:avLst/>
          </a:prstGeom>
        </p:spPr>
        <p:txBody>
          <a:bodyPr wrap="square">
            <a:spAutoFit/>
          </a:bodyPr>
          <a:lstStyle/>
          <a:p>
            <a:pPr algn="just">
              <a:spcAft>
                <a:spcPts val="0"/>
              </a:spcAft>
            </a:pPr>
            <a:r>
              <a:rPr lang="en-US" sz="2800" b="1" smtClean="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en-US" sz="2800" smtClean="0">
                <a:latin typeface="Times New Roman" panose="02020603050405020304" pitchFamily="18" charset="0"/>
                <a:ea typeface="Arial" panose="020B0604020202020204" pitchFamily="34" charset="0"/>
                <a:cs typeface="Times New Roman" panose="02020603050405020304" pitchFamily="18" charset="0"/>
              </a:rPr>
              <a:t> </a:t>
            </a:r>
            <a:r>
              <a:rPr lang="it-IT" sz="2800" i="1">
                <a:latin typeface="Times New Roman" panose="02020603050405020304" pitchFamily="18" charset="0"/>
                <a:ea typeface="Arial" panose="020B0604020202020204" pitchFamily="34" charset="0"/>
                <a:cs typeface="Times New Roman" panose="02020603050405020304" pitchFamily="18" charset="0"/>
              </a:rPr>
              <a:t>năng nhặt chặt bị:</a:t>
            </a:r>
            <a:r>
              <a:rPr lang="it-IT" sz="2800">
                <a:latin typeface="Times New Roman" panose="02020603050405020304" pitchFamily="18" charset="0"/>
                <a:ea typeface="Arial" panose="020B0604020202020204" pitchFamily="34" charset="0"/>
                <a:cs typeface="Times New Roman" panose="02020603050405020304" pitchFamily="18" charset="0"/>
              </a:rPr>
              <a:t> kiên trì bền bỉ thì gom góp nhỏ, tích mãi sẽ được nhiều.</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it-IT" sz="2800">
                <a:latin typeface="Times New Roman" panose="02020603050405020304" pitchFamily="18" charset="0"/>
                <a:ea typeface="Arial" panose="020B0604020202020204" pitchFamily="34" charset="0"/>
                <a:cs typeface="Times New Roman" panose="02020603050405020304" pitchFamily="18" charset="0"/>
              </a:rPr>
              <a:t>- </a:t>
            </a:r>
            <a:r>
              <a:rPr lang="it-IT" sz="2800" i="1">
                <a:latin typeface="Times New Roman" panose="02020603050405020304" pitchFamily="18" charset="0"/>
                <a:ea typeface="Arial" panose="020B0604020202020204" pitchFamily="34" charset="0"/>
                <a:cs typeface="Times New Roman" panose="02020603050405020304" pitchFamily="18" charset="0"/>
              </a:rPr>
              <a:t>đem con bỏ chợ:</a:t>
            </a:r>
            <a:r>
              <a:rPr lang="it-IT" sz="2800">
                <a:latin typeface="Times New Roman" panose="02020603050405020304" pitchFamily="18" charset="0"/>
                <a:ea typeface="Arial" panose="020B0604020202020204" pitchFamily="34" charset="0"/>
                <a:cs typeface="Times New Roman" panose="02020603050405020304" pitchFamily="18" charset="0"/>
              </a:rPr>
              <a:t> làm việc không đến nơi đến chốn, thiếu trách nhiệm đến cùng.</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it-IT" sz="2800">
                <a:latin typeface="Times New Roman" panose="02020603050405020304" pitchFamily="18" charset="0"/>
                <a:ea typeface="Arial" panose="020B0604020202020204" pitchFamily="34" charset="0"/>
                <a:cs typeface="Times New Roman" panose="02020603050405020304" pitchFamily="18" charset="0"/>
              </a:rPr>
              <a:t>- </a:t>
            </a:r>
            <a:r>
              <a:rPr lang="it-IT" sz="2800" i="1">
                <a:latin typeface="Times New Roman" panose="02020603050405020304" pitchFamily="18" charset="0"/>
                <a:ea typeface="Arial" panose="020B0604020202020204" pitchFamily="34" charset="0"/>
                <a:cs typeface="Times New Roman" panose="02020603050405020304" pitchFamily="18" charset="0"/>
              </a:rPr>
              <a:t>đi guốc trong bụng:</a:t>
            </a:r>
            <a:r>
              <a:rPr lang="it-IT" sz="2800">
                <a:latin typeface="Times New Roman" panose="02020603050405020304" pitchFamily="18" charset="0"/>
                <a:ea typeface="Arial" panose="020B0604020202020204" pitchFamily="34" charset="0"/>
                <a:cs typeface="Times New Roman" panose="02020603050405020304" pitchFamily="18" charset="0"/>
              </a:rPr>
              <a:t> thấu hiểu mọi suy nghĩ, âm mưu của người khác.</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it-IT" sz="2800">
                <a:latin typeface="Times New Roman" panose="02020603050405020304" pitchFamily="18" charset="0"/>
                <a:ea typeface="Arial" panose="020B0604020202020204" pitchFamily="34" charset="0"/>
                <a:cs typeface="Times New Roman" panose="02020603050405020304" pitchFamily="18" charset="0"/>
              </a:rPr>
              <a:t>- </a:t>
            </a:r>
            <a:r>
              <a:rPr lang="it-IT" sz="2800" i="1">
                <a:latin typeface="Times New Roman" panose="02020603050405020304" pitchFamily="18" charset="0"/>
                <a:ea typeface="Arial" panose="020B0604020202020204" pitchFamily="34" charset="0"/>
                <a:cs typeface="Times New Roman" panose="02020603050405020304" pitchFamily="18" charset="0"/>
              </a:rPr>
              <a:t>ăn cháo đá bát:</a:t>
            </a:r>
            <a:r>
              <a:rPr lang="it-IT" sz="2800">
                <a:latin typeface="Times New Roman" panose="02020603050405020304" pitchFamily="18" charset="0"/>
                <a:ea typeface="Arial" panose="020B0604020202020204" pitchFamily="34" charset="0"/>
                <a:cs typeface="Times New Roman" panose="02020603050405020304" pitchFamily="18" charset="0"/>
              </a:rPr>
              <a:t> sự vong ân, bội nghĩa, sau khi được người khác giúp đã quên ơn, bội bạc.</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it-IT" sz="2800">
                <a:latin typeface="Times New Roman" panose="02020603050405020304" pitchFamily="18" charset="0"/>
                <a:ea typeface="Arial" panose="020B0604020202020204" pitchFamily="34" charset="0"/>
                <a:cs typeface="Times New Roman" panose="02020603050405020304" pitchFamily="18" charset="0"/>
              </a:rPr>
              <a:t>- </a:t>
            </a:r>
            <a:r>
              <a:rPr lang="it-IT" sz="2800" i="1">
                <a:latin typeface="Times New Roman" panose="02020603050405020304" pitchFamily="18" charset="0"/>
                <a:ea typeface="Arial" panose="020B0604020202020204" pitchFamily="34" charset="0"/>
                <a:cs typeface="Times New Roman" panose="02020603050405020304" pitchFamily="18" charset="0"/>
              </a:rPr>
              <a:t>Dã tràng xe cát:</a:t>
            </a:r>
            <a:r>
              <a:rPr lang="it-IT" sz="2800">
                <a:latin typeface="Times New Roman" panose="02020603050405020304" pitchFamily="18" charset="0"/>
                <a:ea typeface="Arial" panose="020B0604020202020204" pitchFamily="34" charset="0"/>
                <a:cs typeface="Times New Roman" panose="02020603050405020304" pitchFamily="18" charset="0"/>
              </a:rPr>
              <a:t> làm việc vô ích, không thể có kết quả như con Dã tràng xe cát ngoài biển, sóng đánh lại tan mọi thứ như ban đầu.</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marR="30480" algn="just">
              <a:spcAft>
                <a:spcPts val="0"/>
              </a:spcAft>
            </a:pPr>
            <a:r>
              <a:rPr lang="pt-BR" sz="2800">
                <a:solidFill>
                  <a:srgbClr val="000000"/>
                </a:solidFill>
                <a:latin typeface="Times New Roman" panose="02020603050405020304" pitchFamily="18" charset="0"/>
                <a:ea typeface="Arial" panose="020B0604020202020204" pitchFamily="34" charset="0"/>
                <a:cs typeface="Times New Roman" panose="02020603050405020304" pitchFamily="18" charset="0"/>
              </a:rPr>
              <a:t>(</a:t>
            </a:r>
            <a:r>
              <a:rPr lang="pt-BR" sz="2800" i="1">
                <a:solidFill>
                  <a:srgbClr val="000000"/>
                </a:solidFill>
                <a:latin typeface="Times New Roman" panose="02020603050405020304" pitchFamily="18" charset="0"/>
                <a:ea typeface="Arial" panose="020B0604020202020204" pitchFamily="34" charset="0"/>
                <a:cs typeface="Times New Roman" panose="02020603050405020304" pitchFamily="18" charset="0"/>
              </a:rPr>
              <a:t>ao sâu cá cả, bệnh từ miệng vào, họa từ miệng ra, biết đâu ma ăn cỗ, bụt chùa nhà không thiêng, góp gió thành bão, trứng khôn hơn vịt, lưỡi sắc hơn gươm, thùng rỗng kêu to, trăm nghe không bằng mắt thấy</a:t>
            </a:r>
            <a:r>
              <a:rPr lang="pt-BR" sz="2800">
                <a:solidFill>
                  <a:srgbClr val="000000"/>
                </a:solidFill>
                <a:latin typeface="Times New Roman" panose="02020603050405020304" pitchFamily="18" charset="0"/>
                <a:ea typeface="Arial" panose="020B0604020202020204" pitchFamily="34" charset="0"/>
                <a:cs typeface="Times New Roman" panose="02020603050405020304" pitchFamily="18" charset="0"/>
              </a:rPr>
              <a:t>).</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Rectangle 3"/>
          <p:cNvSpPr/>
          <p:nvPr/>
        </p:nvSpPr>
        <p:spPr>
          <a:xfrm>
            <a:off x="4146588" y="1231110"/>
            <a:ext cx="3898824" cy="523220"/>
          </a:xfrm>
          <a:prstGeom prst="rect">
            <a:avLst/>
          </a:prstGeom>
        </p:spPr>
        <p:txBody>
          <a:bodyPr wrap="none">
            <a:spAutoFit/>
          </a:bodyPr>
          <a:lstStyle/>
          <a:p>
            <a:pPr algn="just">
              <a:spcAft>
                <a:spcPts val="0"/>
              </a:spcAft>
            </a:pPr>
            <a:r>
              <a:rPr lang="it-IT" sz="2800" b="1">
                <a:solidFill>
                  <a:srgbClr val="FF0000"/>
                </a:solidFill>
                <a:latin typeface="Times New Roman" panose="02020603050405020304" pitchFamily="18" charset="0"/>
                <a:ea typeface="Arial" panose="020B0604020202020204" pitchFamily="34" charset="0"/>
                <a:cs typeface="Times New Roman" panose="02020603050405020304" pitchFamily="18" charset="0"/>
              </a:rPr>
              <a:t>*Gợi ý đáp án bài tập 5:</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279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91F32EBA-ED97-466E-8CFA-8382584155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00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a:ln>
                <a:noFill/>
              </a:ln>
              <a:solidFill>
                <a:prstClr val="white"/>
              </a:solidFill>
              <a:effectLst/>
              <a:uLnTx/>
              <a:uFillTx/>
              <a:latin typeface="Times New Roman" panose="02020603050405020304" pitchFamily="18" charset="0"/>
              <a:cs typeface="Times New Roman" panose="02020603050405020304" pitchFamily="18" charset="0"/>
            </a:endParaRPr>
          </a:p>
        </p:txBody>
      </p:sp>
      <p:sp>
        <p:nvSpPr>
          <p:cNvPr id="18" name="Freeform: Shape 17">
            <a:extLst>
              <a:ext uri="{FF2B5EF4-FFF2-40B4-BE49-F238E27FC236}">
                <a16:creationId xmlns:a16="http://schemas.microsoft.com/office/drawing/2014/main" id="{62A38935-BB53-4DF7-A56E-48DD25B685D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6782" y="851521"/>
            <a:ext cx="4638605"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a:ln>
                <a:noFill/>
              </a:ln>
              <a:solidFill>
                <a:prstClr val="white"/>
              </a:solidFill>
              <a:effectLst/>
              <a:uLnTx/>
              <a:uFillTx/>
              <a:latin typeface="Times New Roman" panose="02020603050405020304" pitchFamily="18" charset="0"/>
              <a:cs typeface="Times New Roman" panose="02020603050405020304" pitchFamily="18" charset="0"/>
            </a:endParaRPr>
          </a:p>
        </p:txBody>
      </p:sp>
      <p:sp>
        <p:nvSpPr>
          <p:cNvPr id="4" name="Rectangle 3"/>
          <p:cNvSpPr/>
          <p:nvPr/>
        </p:nvSpPr>
        <p:spPr>
          <a:xfrm>
            <a:off x="768824" y="2044005"/>
            <a:ext cx="10654352" cy="2546338"/>
          </a:xfrm>
          <a:prstGeom prst="rect">
            <a:avLst/>
          </a:prstGeom>
        </p:spPr>
        <p:txBody>
          <a:bodyPr wrap="square">
            <a:spAutoFit/>
          </a:bodyPr>
          <a:lstStyle/>
          <a:p>
            <a:pPr algn="just">
              <a:lnSpc>
                <a:spcPct val="200000"/>
              </a:lnSpc>
              <a:spcAft>
                <a:spcPts val="0"/>
              </a:spcAft>
            </a:pPr>
            <a:r>
              <a:rPr lang="vi-VN" sz="2800" b="1">
                <a:latin typeface="Times New Roman" panose="02020603050405020304" pitchFamily="18" charset="0"/>
                <a:ea typeface="Arial" panose="020B0604020202020204" pitchFamily="34" charset="0"/>
                <a:cs typeface="Times New Roman" panose="02020603050405020304" pitchFamily="18" charset="0"/>
              </a:rPr>
              <a:t>Bài tập 6: </a:t>
            </a:r>
            <a:r>
              <a:rPr lang="en-US"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Đặt câu có sử dụng các thành ngữ: </a:t>
            </a:r>
            <a:r>
              <a:rPr lang="en-US" sz="2800" i="1">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nước đổ đầu vịt, như hai giọt nước, trắng như tuyết, nghiêng nước nghiêng thành, dời nion lấp biển, lấp biển vá trời, mình đồng da sắt, nghĩ nát óc.</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2478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91F32EBA-ED97-466E-8CFA-8382584155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00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8" name="Freeform: Shape 17">
            <a:extLst>
              <a:ext uri="{FF2B5EF4-FFF2-40B4-BE49-F238E27FC236}">
                <a16:creationId xmlns:a16="http://schemas.microsoft.com/office/drawing/2014/main" id="{62A38935-BB53-4DF7-A56E-48DD25B685D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6782" y="851521"/>
            <a:ext cx="4638605"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4" name="Rectangle 3"/>
          <p:cNvSpPr/>
          <p:nvPr/>
        </p:nvSpPr>
        <p:spPr>
          <a:xfrm>
            <a:off x="4077260" y="386542"/>
            <a:ext cx="3898824" cy="523220"/>
          </a:xfrm>
          <a:prstGeom prst="rect">
            <a:avLst/>
          </a:prstGeom>
        </p:spPr>
        <p:txBody>
          <a:bodyPr wrap="none">
            <a:spAutoFit/>
          </a:bodyPr>
          <a:lstStyle/>
          <a:p>
            <a:pPr algn="just">
              <a:spcAft>
                <a:spcPts val="0"/>
              </a:spcAft>
            </a:pPr>
            <a:r>
              <a:rPr lang="it-IT" sz="2800" b="1">
                <a:solidFill>
                  <a:srgbClr val="FF0000"/>
                </a:solidFill>
                <a:latin typeface="Times New Roman" panose="02020603050405020304" pitchFamily="18" charset="0"/>
                <a:ea typeface="Arial" panose="020B0604020202020204" pitchFamily="34" charset="0"/>
                <a:cs typeface="Times New Roman" panose="02020603050405020304" pitchFamily="18" charset="0"/>
              </a:rPr>
              <a:t>*Gợi ý đáp án bài tập 6:</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Rectangle 4"/>
          <p:cNvSpPr/>
          <p:nvPr/>
        </p:nvSpPr>
        <p:spPr>
          <a:xfrm>
            <a:off x="878006" y="1246722"/>
            <a:ext cx="10790830" cy="5185522"/>
          </a:xfrm>
          <a:prstGeom prst="rect">
            <a:avLst/>
          </a:prstGeom>
        </p:spPr>
        <p:txBody>
          <a:bodyPr wrap="square">
            <a:spAutoFit/>
          </a:bodyPr>
          <a:lstStyle/>
          <a:p>
            <a:pPr>
              <a:lnSpc>
                <a:spcPct val="150000"/>
              </a:lnSpc>
              <a:spcAft>
                <a:spcPts val="0"/>
              </a:spcAft>
            </a:pPr>
            <a:r>
              <a:rPr lang="en-US" sz="2800" smtClean="0">
                <a:latin typeface="Times New Roman" panose="02020603050405020304" pitchFamily="18" charset="0"/>
                <a:ea typeface="Calibri" panose="020F0502020204030204" pitchFamily="34" charset="0"/>
                <a:cs typeface="Times New Roman" panose="02020603050405020304" pitchFamily="18" charset="0"/>
              </a:rPr>
              <a:t>1</a:t>
            </a:r>
            <a:r>
              <a:rPr lang="en-US" sz="2800">
                <a:latin typeface="Times New Roman" panose="02020603050405020304" pitchFamily="18" charset="0"/>
                <a:ea typeface="Calibri" panose="020F0502020204030204" pitchFamily="34" charset="0"/>
                <a:cs typeface="Times New Roman" panose="02020603050405020304" pitchFamily="18" charset="0"/>
              </a:rPr>
              <a:t>. Nàng có vẻ đẹp </a:t>
            </a:r>
            <a:r>
              <a:rPr lang="en-US" sz="2800" i="1">
                <a:latin typeface="Times New Roman" panose="02020603050405020304" pitchFamily="18" charset="0"/>
                <a:ea typeface="Calibri" panose="020F0502020204030204" pitchFamily="34" charset="0"/>
                <a:cs typeface="Times New Roman" panose="02020603050405020304" pitchFamily="18" charset="0"/>
              </a:rPr>
              <a:t>nghiêng nước nghiêng thành.</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50000"/>
              </a:lnSpc>
              <a:spcAft>
                <a:spcPts val="0"/>
              </a:spcAft>
            </a:pPr>
            <a:r>
              <a:rPr lang="en-US" sz="2800">
                <a:latin typeface="Times New Roman" panose="02020603050405020304" pitchFamily="18" charset="0"/>
                <a:ea typeface="Calibri" panose="020F0502020204030204" pitchFamily="34" charset="0"/>
                <a:cs typeface="Times New Roman" panose="02020603050405020304" pitchFamily="18" charset="0"/>
              </a:rPr>
              <a:t>2. Đoàn kết sẽ tạo ra sức mạnh </a:t>
            </a:r>
            <a:r>
              <a:rPr lang="en-US" sz="2800" i="1">
                <a:latin typeface="Times New Roman" panose="02020603050405020304" pitchFamily="18" charset="0"/>
                <a:ea typeface="Calibri" panose="020F0502020204030204" pitchFamily="34" charset="0"/>
                <a:cs typeface="Times New Roman" panose="02020603050405020304" pitchFamily="18" charset="0"/>
              </a:rPr>
              <a:t>dời non lấp biển.</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50000"/>
              </a:lnSpc>
              <a:spcAft>
                <a:spcPts val="0"/>
              </a:spcAft>
            </a:pPr>
            <a:r>
              <a:rPr lang="en-US" sz="2800">
                <a:latin typeface="Times New Roman" panose="02020603050405020304" pitchFamily="18" charset="0"/>
                <a:ea typeface="Calibri" panose="020F0502020204030204" pitchFamily="34" charset="0"/>
                <a:cs typeface="Times New Roman" panose="02020603050405020304" pitchFamily="18" charset="0"/>
              </a:rPr>
              <a:t>3. Công việc </a:t>
            </a:r>
            <a:r>
              <a:rPr lang="en-US" sz="2800" i="1">
                <a:latin typeface="Times New Roman" panose="02020603050405020304" pitchFamily="18" charset="0"/>
                <a:ea typeface="Calibri" panose="020F0502020204030204" pitchFamily="34" charset="0"/>
                <a:cs typeface="Times New Roman" panose="02020603050405020304" pitchFamily="18" charset="0"/>
              </a:rPr>
              <a:t>lấp biển vá trời</a:t>
            </a:r>
            <a:r>
              <a:rPr lang="en-US" sz="2800">
                <a:latin typeface="Times New Roman" panose="02020603050405020304" pitchFamily="18" charset="0"/>
                <a:ea typeface="Calibri" panose="020F0502020204030204" pitchFamily="34" charset="0"/>
                <a:cs typeface="Times New Roman" panose="02020603050405020304" pitchFamily="18" charset="0"/>
              </a:rPr>
              <a:t> ấy là công việc của nhiều đời.</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50000"/>
              </a:lnSpc>
              <a:spcAft>
                <a:spcPts val="0"/>
              </a:spcAft>
            </a:pPr>
            <a:r>
              <a:rPr lang="en-US" sz="2800">
                <a:latin typeface="Times New Roman" panose="02020603050405020304" pitchFamily="18" charset="0"/>
                <a:ea typeface="Calibri" panose="020F0502020204030204" pitchFamily="34" charset="0"/>
                <a:cs typeface="Times New Roman" panose="02020603050405020304" pitchFamily="18" charset="0"/>
              </a:rPr>
              <a:t>4. Những chiến sĩ </a:t>
            </a:r>
            <a:r>
              <a:rPr lang="en-US" sz="2800" i="1">
                <a:latin typeface="Times New Roman" panose="02020603050405020304" pitchFamily="18" charset="0"/>
                <a:ea typeface="Calibri" panose="020F0502020204030204" pitchFamily="34" charset="0"/>
                <a:cs typeface="Times New Roman" panose="02020603050405020304" pitchFamily="18" charset="0"/>
              </a:rPr>
              <a:t>mình đồng da sắt</a:t>
            </a:r>
            <a:r>
              <a:rPr lang="en-US" sz="2800">
                <a:latin typeface="Times New Roman" panose="02020603050405020304" pitchFamily="18" charset="0"/>
                <a:ea typeface="Calibri" panose="020F0502020204030204" pitchFamily="34" charset="0"/>
                <a:cs typeface="Times New Roman" panose="02020603050405020304" pitchFamily="18" charset="0"/>
              </a:rPr>
              <a:t> đã chiến thắng.</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50000"/>
              </a:lnSpc>
              <a:spcAft>
                <a:spcPts val="0"/>
              </a:spcAft>
            </a:pPr>
            <a:r>
              <a:rPr lang="en-US" sz="2800">
                <a:latin typeface="Times New Roman" panose="02020603050405020304" pitchFamily="18" charset="0"/>
                <a:ea typeface="Calibri" panose="020F0502020204030204" pitchFamily="34" charset="0"/>
                <a:cs typeface="Times New Roman" panose="02020603050405020304" pitchFamily="18" charset="0"/>
              </a:rPr>
              <a:t>5. Mình </a:t>
            </a:r>
            <a:r>
              <a:rPr lang="en-US" sz="2800" i="1">
                <a:latin typeface="Times New Roman" panose="02020603050405020304" pitchFamily="18" charset="0"/>
                <a:ea typeface="Calibri" panose="020F0502020204030204" pitchFamily="34" charset="0"/>
                <a:cs typeface="Times New Roman" panose="02020603050405020304" pitchFamily="18" charset="0"/>
              </a:rPr>
              <a:t>nghĩ nát óc</a:t>
            </a:r>
            <a:r>
              <a:rPr lang="en-US" sz="2800">
                <a:latin typeface="Times New Roman" panose="02020603050405020304" pitchFamily="18" charset="0"/>
                <a:ea typeface="Calibri" panose="020F0502020204030204" pitchFamily="34" charset="0"/>
                <a:cs typeface="Times New Roman" panose="02020603050405020304" pitchFamily="18" charset="0"/>
              </a:rPr>
              <a:t> mà vẫn chưa giải được bài toán này.</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US"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6. Bạn ấy nghe giảng nhiều lần mà không hiểu bài, như </a:t>
            </a:r>
            <a:r>
              <a:rPr lang="en-US" sz="2800" i="1">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nước đổ đầu vịt</a:t>
            </a:r>
            <a:r>
              <a:rPr lang="en-US"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US"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7. Tôi không thể phân biệt hai người đó, họ giống nhau </a:t>
            </a:r>
            <a:r>
              <a:rPr lang="en-US" sz="2800" i="1">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như hai giọt nước</a:t>
            </a:r>
            <a:r>
              <a:rPr lang="en-US"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US"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8. Hoa ban nở </a:t>
            </a:r>
            <a:r>
              <a:rPr lang="en-US" sz="2800" i="1">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trắng như tuyết</a:t>
            </a:r>
            <a:r>
              <a:rPr lang="en-US" sz="280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 phủ kín núi rừng Tây Bắc.</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0158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1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fade">
                                      <p:cBhvr>
                                        <p:cTn id="19" dur="1000"/>
                                        <p:tgtEl>
                                          <p:spTgt spid="5">
                                            <p:txEl>
                                              <p:pRg st="1" end="1"/>
                                            </p:txEl>
                                          </p:spTgt>
                                        </p:tgtEl>
                                      </p:cBhvr>
                                    </p:animEffect>
                                    <p:anim calcmode="lin" valueType="num">
                                      <p:cBhvr>
                                        <p:cTn id="20"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animEffect transition="in" filter="fade">
                                      <p:cBhvr>
                                        <p:cTn id="26" dur="1000"/>
                                        <p:tgtEl>
                                          <p:spTgt spid="5">
                                            <p:txEl>
                                              <p:pRg st="2" end="2"/>
                                            </p:txEl>
                                          </p:spTgt>
                                        </p:tgtEl>
                                      </p:cBhvr>
                                    </p:animEffect>
                                    <p:anim calcmode="lin" valueType="num">
                                      <p:cBhvr>
                                        <p:cTn id="27"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5">
                                            <p:txEl>
                                              <p:pRg st="3" end="3"/>
                                            </p:txEl>
                                          </p:spTgt>
                                        </p:tgtEl>
                                        <p:attrNameLst>
                                          <p:attrName>style.visibility</p:attrName>
                                        </p:attrNameLst>
                                      </p:cBhvr>
                                      <p:to>
                                        <p:strVal val="visible"/>
                                      </p:to>
                                    </p:set>
                                    <p:animEffect transition="in" filter="fade">
                                      <p:cBhvr>
                                        <p:cTn id="33" dur="1000"/>
                                        <p:tgtEl>
                                          <p:spTgt spid="5">
                                            <p:txEl>
                                              <p:pRg st="3" end="3"/>
                                            </p:txEl>
                                          </p:spTgt>
                                        </p:tgtEl>
                                      </p:cBhvr>
                                    </p:animEffect>
                                    <p:anim calcmode="lin" valueType="num">
                                      <p:cBhvr>
                                        <p:cTn id="34"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5">
                                            <p:txEl>
                                              <p:pRg st="4" end="4"/>
                                            </p:txEl>
                                          </p:spTgt>
                                        </p:tgtEl>
                                        <p:attrNameLst>
                                          <p:attrName>style.visibility</p:attrName>
                                        </p:attrNameLst>
                                      </p:cBhvr>
                                      <p:to>
                                        <p:strVal val="visible"/>
                                      </p:to>
                                    </p:set>
                                    <p:animEffect transition="in" filter="fade">
                                      <p:cBhvr>
                                        <p:cTn id="40" dur="1000"/>
                                        <p:tgtEl>
                                          <p:spTgt spid="5">
                                            <p:txEl>
                                              <p:pRg st="4" end="4"/>
                                            </p:txEl>
                                          </p:spTgt>
                                        </p:tgtEl>
                                      </p:cBhvr>
                                    </p:animEffect>
                                    <p:anim calcmode="lin" valueType="num">
                                      <p:cBhvr>
                                        <p:cTn id="41"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5">
                                            <p:txEl>
                                              <p:pRg st="5" end="5"/>
                                            </p:txEl>
                                          </p:spTgt>
                                        </p:tgtEl>
                                        <p:attrNameLst>
                                          <p:attrName>style.visibility</p:attrName>
                                        </p:attrNameLst>
                                      </p:cBhvr>
                                      <p:to>
                                        <p:strVal val="visible"/>
                                      </p:to>
                                    </p:set>
                                    <p:animEffect transition="in" filter="fade">
                                      <p:cBhvr>
                                        <p:cTn id="47" dur="1000"/>
                                        <p:tgtEl>
                                          <p:spTgt spid="5">
                                            <p:txEl>
                                              <p:pRg st="5" end="5"/>
                                            </p:txEl>
                                          </p:spTgt>
                                        </p:tgtEl>
                                      </p:cBhvr>
                                    </p:animEffect>
                                    <p:anim calcmode="lin" valueType="num">
                                      <p:cBhvr>
                                        <p:cTn id="48"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5">
                                            <p:txEl>
                                              <p:pRg st="6" end="6"/>
                                            </p:txEl>
                                          </p:spTgt>
                                        </p:tgtEl>
                                        <p:attrNameLst>
                                          <p:attrName>style.visibility</p:attrName>
                                        </p:attrNameLst>
                                      </p:cBhvr>
                                      <p:to>
                                        <p:strVal val="visible"/>
                                      </p:to>
                                    </p:set>
                                    <p:animEffect transition="in" filter="fade">
                                      <p:cBhvr>
                                        <p:cTn id="54" dur="1000"/>
                                        <p:tgtEl>
                                          <p:spTgt spid="5">
                                            <p:txEl>
                                              <p:pRg st="6" end="6"/>
                                            </p:txEl>
                                          </p:spTgt>
                                        </p:tgtEl>
                                      </p:cBhvr>
                                    </p:animEffect>
                                    <p:anim calcmode="lin" valueType="num">
                                      <p:cBhvr>
                                        <p:cTn id="55"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5">
                                            <p:txEl>
                                              <p:pRg st="7" end="7"/>
                                            </p:txEl>
                                          </p:spTgt>
                                        </p:tgtEl>
                                        <p:attrNameLst>
                                          <p:attrName>style.visibility</p:attrName>
                                        </p:attrNameLst>
                                      </p:cBhvr>
                                      <p:to>
                                        <p:strVal val="visible"/>
                                      </p:to>
                                    </p:set>
                                    <p:animEffect transition="in" filter="fade">
                                      <p:cBhvr>
                                        <p:cTn id="61" dur="1000"/>
                                        <p:tgtEl>
                                          <p:spTgt spid="5">
                                            <p:txEl>
                                              <p:pRg st="7" end="7"/>
                                            </p:txEl>
                                          </p:spTgt>
                                        </p:tgtEl>
                                      </p:cBhvr>
                                    </p:animEffect>
                                    <p:anim calcmode="lin" valueType="num">
                                      <p:cBhvr>
                                        <p:cTn id="62"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63"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91F32EBA-ED97-466E-8CFA-8382584155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00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8" name="Freeform: Shape 17">
            <a:extLst>
              <a:ext uri="{FF2B5EF4-FFF2-40B4-BE49-F238E27FC236}">
                <a16:creationId xmlns:a16="http://schemas.microsoft.com/office/drawing/2014/main" id="{62A38935-BB53-4DF7-A56E-48DD25B685D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6782" y="851521"/>
            <a:ext cx="4638605"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Rectangle 1"/>
          <p:cNvSpPr/>
          <p:nvPr/>
        </p:nvSpPr>
        <p:spPr>
          <a:xfrm>
            <a:off x="862084" y="851521"/>
            <a:ext cx="10467832" cy="5185522"/>
          </a:xfrm>
          <a:prstGeom prst="rect">
            <a:avLst/>
          </a:prstGeom>
        </p:spPr>
        <p:txBody>
          <a:bodyPr wrap="square">
            <a:spAutoFit/>
          </a:bodyPr>
          <a:lstStyle/>
          <a:p>
            <a:pPr algn="just">
              <a:lnSpc>
                <a:spcPct val="150000"/>
              </a:lnSpc>
              <a:spcAft>
                <a:spcPts val="0"/>
              </a:spcAft>
            </a:pPr>
            <a:r>
              <a:rPr lang="vi-VN" sz="2800" b="1">
                <a:latin typeface="Times New Roman" panose="02020603050405020304" pitchFamily="18" charset="0"/>
                <a:ea typeface="Arial" panose="020B0604020202020204" pitchFamily="34" charset="0"/>
              </a:rPr>
              <a:t>Bài tập </a:t>
            </a:r>
            <a:r>
              <a:rPr lang="en-US" sz="2800" b="1">
                <a:latin typeface="Times New Roman" panose="02020603050405020304" pitchFamily="18" charset="0"/>
                <a:ea typeface="Arial" panose="020B0604020202020204" pitchFamily="34" charset="0"/>
              </a:rPr>
              <a:t>7</a:t>
            </a:r>
            <a:r>
              <a:rPr lang="vi-VN" sz="2800" b="1">
                <a:latin typeface="Times New Roman" panose="02020603050405020304" pitchFamily="18" charset="0"/>
                <a:ea typeface="Arial" panose="020B0604020202020204" pitchFamily="34" charset="0"/>
              </a:rPr>
              <a:t>: </a:t>
            </a:r>
            <a:r>
              <a:rPr lang="en-US" sz="2800">
                <a:solidFill>
                  <a:srgbClr val="212529"/>
                </a:solidFill>
                <a:latin typeface="Times New Roman" panose="02020603050405020304" pitchFamily="18" charset="0"/>
                <a:ea typeface="Times New Roman" panose="02020603050405020304" pitchFamily="18" charset="0"/>
              </a:rPr>
              <a:t> Xác định thành ngữ và cho biết chúng thuộc thành phần nào trong câu. Nêu tác dụng của việc sử dụng các thành ngữ đó.</a:t>
            </a:r>
            <a:endParaRPr lang="en-US" sz="2800">
              <a:latin typeface="Times New Roman" panose="02020603050405020304" pitchFamily="18" charset="0"/>
              <a:ea typeface="Times New Roman" panose="02020603050405020304" pitchFamily="18" charset="0"/>
            </a:endParaRPr>
          </a:p>
          <a:p>
            <a:pPr algn="just">
              <a:lnSpc>
                <a:spcPct val="150000"/>
              </a:lnSpc>
              <a:spcAft>
                <a:spcPts val="0"/>
              </a:spcAft>
            </a:pPr>
            <a:r>
              <a:rPr lang="en-US" sz="2800">
                <a:solidFill>
                  <a:srgbClr val="212529"/>
                </a:solidFill>
                <a:latin typeface="Times New Roman" panose="02020603050405020304" pitchFamily="18" charset="0"/>
                <a:ea typeface="Times New Roman" panose="02020603050405020304" pitchFamily="18" charset="0"/>
              </a:rPr>
              <a:t>a. Được 10 điểm kiểm tra môn Toán, nó vui như Tết</a:t>
            </a:r>
            <a:endParaRPr lang="en-US" sz="2800">
              <a:latin typeface="Times New Roman" panose="02020603050405020304" pitchFamily="18" charset="0"/>
              <a:ea typeface="Times New Roman" panose="02020603050405020304" pitchFamily="18" charset="0"/>
            </a:endParaRPr>
          </a:p>
          <a:p>
            <a:pPr algn="just">
              <a:lnSpc>
                <a:spcPct val="150000"/>
              </a:lnSpc>
              <a:spcAft>
                <a:spcPts val="0"/>
              </a:spcAft>
            </a:pPr>
            <a:r>
              <a:rPr lang="en-US" sz="2800">
                <a:solidFill>
                  <a:srgbClr val="212529"/>
                </a:solidFill>
                <a:latin typeface="Times New Roman" panose="02020603050405020304" pitchFamily="18" charset="0"/>
                <a:ea typeface="Times New Roman" panose="02020603050405020304" pitchFamily="18" charset="0"/>
              </a:rPr>
              <a:t>b. Vì không có nhiều thời gian nên chúng tôi cũng chỉ cưỡi ngựa xem hoa thôi.</a:t>
            </a:r>
            <a:endParaRPr lang="en-US" sz="2800">
              <a:latin typeface="Times New Roman" panose="02020603050405020304" pitchFamily="18" charset="0"/>
              <a:ea typeface="Times New Roman" panose="02020603050405020304" pitchFamily="18" charset="0"/>
            </a:endParaRPr>
          </a:p>
          <a:p>
            <a:pPr algn="just">
              <a:lnSpc>
                <a:spcPct val="150000"/>
              </a:lnSpc>
              <a:spcAft>
                <a:spcPts val="0"/>
              </a:spcAft>
            </a:pPr>
            <a:r>
              <a:rPr lang="en-US" sz="2800">
                <a:solidFill>
                  <a:srgbClr val="212529"/>
                </a:solidFill>
                <a:latin typeface="Times New Roman" panose="02020603050405020304" pitchFamily="18" charset="0"/>
                <a:ea typeface="Times New Roman" panose="02020603050405020304" pitchFamily="18" charset="0"/>
              </a:rPr>
              <a:t>c. Khi tối lửa tắt đèn, họ luôn giúp đỡ lẫn nhau.</a:t>
            </a:r>
            <a:endParaRPr lang="en-US" sz="2800">
              <a:latin typeface="Times New Roman" panose="02020603050405020304" pitchFamily="18" charset="0"/>
              <a:ea typeface="Times New Roman" panose="02020603050405020304" pitchFamily="18" charset="0"/>
            </a:endParaRPr>
          </a:p>
          <a:p>
            <a:pPr algn="just">
              <a:lnSpc>
                <a:spcPct val="150000"/>
              </a:lnSpc>
              <a:spcAft>
                <a:spcPts val="0"/>
              </a:spcAft>
            </a:pPr>
            <a:r>
              <a:rPr lang="en-US" sz="2800">
                <a:solidFill>
                  <a:srgbClr val="212529"/>
                </a:solidFill>
                <a:latin typeface="Times New Roman" panose="02020603050405020304" pitchFamily="18" charset="0"/>
                <a:ea typeface="Times New Roman" panose="02020603050405020304" pitchFamily="18" charset="0"/>
              </a:rPr>
              <a:t>d. Từ đó lũ chuột luôn nhắc rằng chớ có bao giờ tin những kẻ độc ác giả nhân giả nghĩa mà thiệt </a:t>
            </a:r>
            <a:r>
              <a:rPr lang="en-US" sz="2800">
                <a:solidFill>
                  <a:srgbClr val="212529"/>
                </a:solidFill>
                <a:latin typeface="Times New Roman" panose="02020603050405020304" pitchFamily="18" charset="0"/>
                <a:ea typeface="Times New Roman" panose="02020603050405020304" pitchFamily="18" charset="0"/>
              </a:rPr>
              <a:t>mạng</a:t>
            </a:r>
            <a:r>
              <a:rPr lang="en-US" sz="2800" smtClean="0">
                <a:solidFill>
                  <a:srgbClr val="212529"/>
                </a:solidFill>
                <a:latin typeface="Times New Roman" panose="02020603050405020304" pitchFamily="18" charset="0"/>
                <a:ea typeface="Times New Roman" panose="02020603050405020304" pitchFamily="18" charset="0"/>
              </a:rPr>
              <a:t>.</a:t>
            </a:r>
            <a:endParaRPr lang="en-US" sz="28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40980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91F32EBA-ED97-466E-8CFA-8382584155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00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8" name="Freeform: Shape 17">
            <a:extLst>
              <a:ext uri="{FF2B5EF4-FFF2-40B4-BE49-F238E27FC236}">
                <a16:creationId xmlns:a16="http://schemas.microsoft.com/office/drawing/2014/main" id="{62A38935-BB53-4DF7-A56E-48DD25B685D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6782" y="851521"/>
            <a:ext cx="4638605"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Rectangle 1"/>
          <p:cNvSpPr/>
          <p:nvPr/>
        </p:nvSpPr>
        <p:spPr>
          <a:xfrm>
            <a:off x="777925" y="1302778"/>
            <a:ext cx="10617958" cy="5262979"/>
          </a:xfrm>
          <a:prstGeom prst="rect">
            <a:avLst/>
          </a:prstGeom>
        </p:spPr>
        <p:txBody>
          <a:bodyPr wrap="square">
            <a:spAutoFit/>
          </a:bodyPr>
          <a:lstStyle/>
          <a:p>
            <a:pPr algn="just">
              <a:lnSpc>
                <a:spcPct val="150000"/>
              </a:lnSpc>
              <a:spcAft>
                <a:spcPts val="0"/>
              </a:spcAft>
            </a:pPr>
            <a:r>
              <a:rPr lang="en-US" sz="3200" smtClean="0">
                <a:solidFill>
                  <a:srgbClr val="212529"/>
                </a:solidFill>
                <a:latin typeface="Times New Roman" panose="02020603050405020304" pitchFamily="18" charset="0"/>
                <a:ea typeface="Times New Roman" panose="02020603050405020304" pitchFamily="18" charset="0"/>
              </a:rPr>
              <a:t>a</a:t>
            </a:r>
            <a:r>
              <a:rPr lang="en-US" sz="3200">
                <a:solidFill>
                  <a:srgbClr val="212529"/>
                </a:solidFill>
                <a:latin typeface="Times New Roman" panose="02020603050405020304" pitchFamily="18" charset="0"/>
                <a:ea typeface="Times New Roman" panose="02020603050405020304" pitchFamily="18" charset="0"/>
              </a:rPr>
              <a:t>. </a:t>
            </a:r>
            <a:r>
              <a:rPr lang="en-US" sz="3200" i="1">
                <a:solidFill>
                  <a:srgbClr val="212529"/>
                </a:solidFill>
                <a:latin typeface="Times New Roman" panose="02020603050405020304" pitchFamily="18" charset="0"/>
                <a:ea typeface="Times New Roman" panose="02020603050405020304" pitchFamily="18" charset="0"/>
              </a:rPr>
              <a:t>Vui như Tết</a:t>
            </a:r>
            <a:r>
              <a:rPr lang="en-US" sz="3200">
                <a:solidFill>
                  <a:srgbClr val="212529"/>
                </a:solidFill>
                <a:latin typeface="Times New Roman" panose="02020603050405020304" pitchFamily="18" charset="0"/>
                <a:ea typeface="Times New Roman" panose="02020603050405020304" pitchFamily="18" charset="0"/>
              </a:rPr>
              <a:t> – Thành phần vị ngữ</a:t>
            </a:r>
            <a:endParaRPr lang="en-US" sz="3200">
              <a:latin typeface="Times New Roman" panose="02020603050405020304" pitchFamily="18" charset="0"/>
              <a:ea typeface="Times New Roman" panose="02020603050405020304" pitchFamily="18" charset="0"/>
            </a:endParaRPr>
          </a:p>
          <a:p>
            <a:pPr algn="just">
              <a:lnSpc>
                <a:spcPct val="150000"/>
              </a:lnSpc>
              <a:spcAft>
                <a:spcPts val="0"/>
              </a:spcAft>
            </a:pPr>
            <a:r>
              <a:rPr lang="en-US" sz="3200">
                <a:solidFill>
                  <a:srgbClr val="212529"/>
                </a:solidFill>
                <a:latin typeface="Times New Roman" panose="02020603050405020304" pitchFamily="18" charset="0"/>
                <a:ea typeface="Times New Roman" panose="02020603050405020304" pitchFamily="18" charset="0"/>
              </a:rPr>
              <a:t>b. </a:t>
            </a:r>
            <a:r>
              <a:rPr lang="en-US" sz="3200" i="1">
                <a:solidFill>
                  <a:srgbClr val="212529"/>
                </a:solidFill>
                <a:latin typeface="Times New Roman" panose="02020603050405020304" pitchFamily="18" charset="0"/>
                <a:ea typeface="Times New Roman" panose="02020603050405020304" pitchFamily="18" charset="0"/>
              </a:rPr>
              <a:t>Cưỡi ngựa xem hoa</a:t>
            </a:r>
            <a:r>
              <a:rPr lang="en-US" sz="3200">
                <a:solidFill>
                  <a:srgbClr val="212529"/>
                </a:solidFill>
                <a:latin typeface="Times New Roman" panose="02020603050405020304" pitchFamily="18" charset="0"/>
                <a:ea typeface="Times New Roman" panose="02020603050405020304" pitchFamily="18" charset="0"/>
              </a:rPr>
              <a:t> – Thành phần vị ngữ</a:t>
            </a:r>
            <a:endParaRPr lang="en-US" sz="3200">
              <a:latin typeface="Times New Roman" panose="02020603050405020304" pitchFamily="18" charset="0"/>
              <a:ea typeface="Times New Roman" panose="02020603050405020304" pitchFamily="18" charset="0"/>
            </a:endParaRPr>
          </a:p>
          <a:p>
            <a:pPr algn="just">
              <a:lnSpc>
                <a:spcPct val="150000"/>
              </a:lnSpc>
              <a:spcAft>
                <a:spcPts val="0"/>
              </a:spcAft>
            </a:pPr>
            <a:r>
              <a:rPr lang="en-US" sz="3200">
                <a:solidFill>
                  <a:srgbClr val="212529"/>
                </a:solidFill>
                <a:latin typeface="Times New Roman" panose="02020603050405020304" pitchFamily="18" charset="0"/>
                <a:ea typeface="Times New Roman" panose="02020603050405020304" pitchFamily="18" charset="0"/>
              </a:rPr>
              <a:t>c. </a:t>
            </a:r>
            <a:r>
              <a:rPr lang="en-US" sz="3200" i="1">
                <a:solidFill>
                  <a:srgbClr val="212529"/>
                </a:solidFill>
                <a:latin typeface="Times New Roman" panose="02020603050405020304" pitchFamily="18" charset="0"/>
                <a:ea typeface="Times New Roman" panose="02020603050405020304" pitchFamily="18" charset="0"/>
              </a:rPr>
              <a:t>Tối lửa tắt đèn</a:t>
            </a:r>
            <a:r>
              <a:rPr lang="en-US" sz="3200">
                <a:solidFill>
                  <a:srgbClr val="212529"/>
                </a:solidFill>
                <a:latin typeface="Times New Roman" panose="02020603050405020304" pitchFamily="18" charset="0"/>
                <a:ea typeface="Times New Roman" panose="02020603050405020304" pitchFamily="18" charset="0"/>
              </a:rPr>
              <a:t> – Thành phần trạng ngữ.</a:t>
            </a:r>
            <a:endParaRPr lang="en-US" sz="3200">
              <a:latin typeface="Times New Roman" panose="02020603050405020304" pitchFamily="18" charset="0"/>
              <a:ea typeface="Times New Roman" panose="02020603050405020304" pitchFamily="18" charset="0"/>
            </a:endParaRPr>
          </a:p>
          <a:p>
            <a:pPr algn="just">
              <a:lnSpc>
                <a:spcPct val="150000"/>
              </a:lnSpc>
              <a:spcAft>
                <a:spcPts val="0"/>
              </a:spcAft>
            </a:pPr>
            <a:r>
              <a:rPr lang="en-US" sz="3200">
                <a:solidFill>
                  <a:srgbClr val="212529"/>
                </a:solidFill>
                <a:latin typeface="Times New Roman" panose="02020603050405020304" pitchFamily="18" charset="0"/>
                <a:ea typeface="Times New Roman" panose="02020603050405020304" pitchFamily="18" charset="0"/>
              </a:rPr>
              <a:t>d. </a:t>
            </a:r>
            <a:r>
              <a:rPr lang="en-US" sz="3200" i="1">
                <a:solidFill>
                  <a:srgbClr val="212529"/>
                </a:solidFill>
                <a:latin typeface="Times New Roman" panose="02020603050405020304" pitchFamily="18" charset="0"/>
                <a:ea typeface="Times New Roman" panose="02020603050405020304" pitchFamily="18" charset="0"/>
              </a:rPr>
              <a:t>giả nhân giả nghĩa</a:t>
            </a:r>
            <a:r>
              <a:rPr lang="en-US" sz="3200">
                <a:solidFill>
                  <a:srgbClr val="212529"/>
                </a:solidFill>
                <a:latin typeface="Times New Roman" panose="02020603050405020304" pitchFamily="18" charset="0"/>
                <a:ea typeface="Times New Roman" panose="02020603050405020304" pitchFamily="18" charset="0"/>
              </a:rPr>
              <a:t> - Thành phần vị ngữ</a:t>
            </a:r>
            <a:endParaRPr lang="en-US" sz="3200">
              <a:latin typeface="Times New Roman" panose="02020603050405020304" pitchFamily="18" charset="0"/>
              <a:ea typeface="Times New Roman" panose="02020603050405020304" pitchFamily="18" charset="0"/>
            </a:endParaRPr>
          </a:p>
          <a:p>
            <a:pPr algn="just">
              <a:lnSpc>
                <a:spcPct val="150000"/>
              </a:lnSpc>
              <a:spcAft>
                <a:spcPts val="0"/>
              </a:spcAft>
            </a:pPr>
            <a:r>
              <a:rPr lang="en-US" sz="3200">
                <a:solidFill>
                  <a:srgbClr val="212529"/>
                </a:solidFill>
                <a:latin typeface="Times New Roman" panose="02020603050405020304" pitchFamily="18" charset="0"/>
                <a:ea typeface="Times New Roman" panose="02020603050405020304" pitchFamily="18" charset="0"/>
              </a:rPr>
              <a:t>→ Tác dụng: Dùng để nhấn mạnh, bày tỏ tình cảm, cảm xúc một cách rõ ràng, dễ dàng hơn vì thành ngữ mang tính biểu cảm rất cao.</a:t>
            </a:r>
            <a:endParaRPr lang="en-US" sz="3200">
              <a:latin typeface="Times New Roman" panose="02020603050405020304" pitchFamily="18" charset="0"/>
              <a:ea typeface="Times New Roman" panose="02020603050405020304" pitchFamily="18" charset="0"/>
            </a:endParaRPr>
          </a:p>
        </p:txBody>
      </p:sp>
      <p:sp>
        <p:nvSpPr>
          <p:cNvPr id="3" name="Rectangle 2"/>
          <p:cNvSpPr/>
          <p:nvPr/>
        </p:nvSpPr>
        <p:spPr>
          <a:xfrm>
            <a:off x="3849589" y="425761"/>
            <a:ext cx="4421403" cy="584775"/>
          </a:xfrm>
          <a:prstGeom prst="rect">
            <a:avLst/>
          </a:prstGeom>
        </p:spPr>
        <p:txBody>
          <a:bodyPr wrap="none">
            <a:spAutoFit/>
          </a:bodyPr>
          <a:lstStyle/>
          <a:p>
            <a:pPr algn="just">
              <a:spcAft>
                <a:spcPts val="0"/>
              </a:spcAft>
            </a:pPr>
            <a:r>
              <a:rPr lang="it-IT" sz="3200" b="1">
                <a:solidFill>
                  <a:srgbClr val="FF0000"/>
                </a:solidFill>
                <a:latin typeface="Times New Roman" panose="02020603050405020304" pitchFamily="18" charset="0"/>
                <a:ea typeface="Arial" panose="020B0604020202020204" pitchFamily="34" charset="0"/>
              </a:rPr>
              <a:t>*Gợi ý đáp án bài tập 7:</a:t>
            </a:r>
            <a:endParaRPr lang="en-US" sz="32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90190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1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1000"/>
                                        <p:tgtEl>
                                          <p:spTgt spid="2">
                                            <p:txEl>
                                              <p:pRg st="0" end="0"/>
                                            </p:txEl>
                                          </p:spTgt>
                                        </p:tgtEl>
                                      </p:cBhvr>
                                    </p:animEffect>
                                    <p:anim calcmode="lin" valueType="num">
                                      <p:cBhvr>
                                        <p:cTn id="13"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fade">
                                      <p:cBhvr>
                                        <p:cTn id="19" dur="1000"/>
                                        <p:tgtEl>
                                          <p:spTgt spid="2">
                                            <p:txEl>
                                              <p:pRg st="1" end="1"/>
                                            </p:txEl>
                                          </p:spTgt>
                                        </p:tgtEl>
                                      </p:cBhvr>
                                    </p:animEffect>
                                    <p:anim calcmode="lin" valueType="num">
                                      <p:cBhvr>
                                        <p:cTn id="20"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
                                            <p:txEl>
                                              <p:pRg st="2" end="2"/>
                                            </p:txEl>
                                          </p:spTgt>
                                        </p:tgtEl>
                                        <p:attrNameLst>
                                          <p:attrName>style.visibility</p:attrName>
                                        </p:attrNameLst>
                                      </p:cBhvr>
                                      <p:to>
                                        <p:strVal val="visible"/>
                                      </p:to>
                                    </p:set>
                                    <p:animEffect transition="in" filter="fade">
                                      <p:cBhvr>
                                        <p:cTn id="26" dur="1000"/>
                                        <p:tgtEl>
                                          <p:spTgt spid="2">
                                            <p:txEl>
                                              <p:pRg st="2" end="2"/>
                                            </p:txEl>
                                          </p:spTgt>
                                        </p:tgtEl>
                                      </p:cBhvr>
                                    </p:animEffect>
                                    <p:anim calcmode="lin" valueType="num">
                                      <p:cBhvr>
                                        <p:cTn id="27"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2">
                                            <p:txEl>
                                              <p:pRg st="3" end="3"/>
                                            </p:txEl>
                                          </p:spTgt>
                                        </p:tgtEl>
                                        <p:attrNameLst>
                                          <p:attrName>style.visibility</p:attrName>
                                        </p:attrNameLst>
                                      </p:cBhvr>
                                      <p:to>
                                        <p:strVal val="visible"/>
                                      </p:to>
                                    </p:set>
                                    <p:animEffect transition="in" filter="fade">
                                      <p:cBhvr>
                                        <p:cTn id="33" dur="1000"/>
                                        <p:tgtEl>
                                          <p:spTgt spid="2">
                                            <p:txEl>
                                              <p:pRg st="3" end="3"/>
                                            </p:txEl>
                                          </p:spTgt>
                                        </p:tgtEl>
                                      </p:cBhvr>
                                    </p:animEffect>
                                    <p:anim calcmode="lin" valueType="num">
                                      <p:cBhvr>
                                        <p:cTn id="34"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2">
                                            <p:txEl>
                                              <p:pRg st="4" end="4"/>
                                            </p:txEl>
                                          </p:spTgt>
                                        </p:tgtEl>
                                        <p:attrNameLst>
                                          <p:attrName>style.visibility</p:attrName>
                                        </p:attrNameLst>
                                      </p:cBhvr>
                                      <p:to>
                                        <p:strVal val="visible"/>
                                      </p:to>
                                    </p:set>
                                    <p:animEffect transition="in" filter="fade">
                                      <p:cBhvr>
                                        <p:cTn id="40" dur="1000"/>
                                        <p:tgtEl>
                                          <p:spTgt spid="2">
                                            <p:txEl>
                                              <p:pRg st="4" end="4"/>
                                            </p:txEl>
                                          </p:spTgt>
                                        </p:tgtEl>
                                      </p:cBhvr>
                                    </p:animEffect>
                                    <p:anim calcmode="lin" valueType="num">
                                      <p:cBhvr>
                                        <p:cTn id="41"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91F32EBA-ED97-466E-8CFA-8382584155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00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8" name="Freeform: Shape 17">
            <a:extLst>
              <a:ext uri="{FF2B5EF4-FFF2-40B4-BE49-F238E27FC236}">
                <a16:creationId xmlns:a16="http://schemas.microsoft.com/office/drawing/2014/main" id="{62A38935-BB53-4DF7-A56E-48DD25B685D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6782" y="851521"/>
            <a:ext cx="4638605"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Rectangle 1"/>
          <p:cNvSpPr/>
          <p:nvPr/>
        </p:nvSpPr>
        <p:spPr>
          <a:xfrm>
            <a:off x="1146412" y="2279175"/>
            <a:ext cx="10194878" cy="2219838"/>
          </a:xfrm>
          <a:prstGeom prst="rect">
            <a:avLst/>
          </a:prstGeom>
        </p:spPr>
        <p:txBody>
          <a:bodyPr wrap="square">
            <a:spAutoFit/>
          </a:bodyPr>
          <a:lstStyle/>
          <a:p>
            <a:pPr algn="just">
              <a:lnSpc>
                <a:spcPct val="150000"/>
              </a:lnSpc>
              <a:spcAft>
                <a:spcPts val="0"/>
              </a:spcAft>
            </a:pPr>
            <a:r>
              <a:rPr lang="vi-VN" sz="3200" b="1">
                <a:latin typeface="Times New Roman" panose="02020603050405020304" pitchFamily="18" charset="0"/>
                <a:ea typeface="Arial" panose="020B0604020202020204" pitchFamily="34" charset="0"/>
              </a:rPr>
              <a:t>Bài tập </a:t>
            </a:r>
            <a:r>
              <a:rPr lang="en-US" sz="3200" b="1">
                <a:latin typeface="Times New Roman" panose="02020603050405020304" pitchFamily="18" charset="0"/>
                <a:ea typeface="Arial" panose="020B0604020202020204" pitchFamily="34" charset="0"/>
              </a:rPr>
              <a:t>8</a:t>
            </a:r>
            <a:r>
              <a:rPr lang="vi-VN" sz="3200" b="1">
                <a:latin typeface="Times New Roman" panose="02020603050405020304" pitchFamily="18" charset="0"/>
                <a:ea typeface="Arial" panose="020B0604020202020204" pitchFamily="34" charset="0"/>
              </a:rPr>
              <a:t>: </a:t>
            </a:r>
            <a:r>
              <a:rPr lang="en-US" sz="3200">
                <a:solidFill>
                  <a:srgbClr val="212529"/>
                </a:solidFill>
                <a:latin typeface="Times New Roman" panose="02020603050405020304" pitchFamily="18" charset="0"/>
                <a:ea typeface="Times New Roman" panose="02020603050405020304" pitchFamily="18" charset="0"/>
              </a:rPr>
              <a:t> </a:t>
            </a:r>
            <a:r>
              <a:rPr lang="en-US" sz="3200">
                <a:latin typeface="Times New Roman" panose="02020603050405020304" pitchFamily="18" charset="0"/>
                <a:ea typeface="Times New Roman" panose="02020603050405020304" pitchFamily="18" charset="0"/>
              </a:rPr>
              <a:t>Hãy viết đoạn văn khoảng 8- 10 câu nêu những điều tốt đẹp em đã tiếp nhận được sau khi đọc những truyện ngụ ngôn, tục ngữ và thành ngữ trong bài học </a:t>
            </a:r>
            <a:r>
              <a:rPr lang="en-US" sz="3200">
                <a:latin typeface="Times New Roman" panose="02020603050405020304" pitchFamily="18" charset="0"/>
                <a:ea typeface="Times New Roman" panose="02020603050405020304" pitchFamily="18" charset="0"/>
              </a:rPr>
              <a:t>này</a:t>
            </a:r>
            <a:r>
              <a:rPr lang="en-US" sz="3200" smtClean="0">
                <a:latin typeface="Times New Roman" panose="02020603050405020304" pitchFamily="18" charset="0"/>
                <a:ea typeface="Times New Roman" panose="02020603050405020304" pitchFamily="18" charset="0"/>
              </a:rPr>
              <a:t>.</a:t>
            </a:r>
            <a:endParaRPr lang="en-US" sz="32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83121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91F32EBA-ED97-466E-8CFA-8382584155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00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a:ln>
                <a:noFill/>
              </a:ln>
              <a:solidFill>
                <a:prstClr val="white"/>
              </a:solidFill>
              <a:effectLst/>
              <a:uLnTx/>
              <a:uFillTx/>
              <a:latin typeface="Times New Roman" panose="02020603050405020304" pitchFamily="18" charset="0"/>
              <a:cs typeface="Times New Roman" panose="02020603050405020304" pitchFamily="18" charset="0"/>
            </a:endParaRPr>
          </a:p>
        </p:txBody>
      </p:sp>
      <p:sp>
        <p:nvSpPr>
          <p:cNvPr id="18" name="Freeform: Shape 17">
            <a:extLst>
              <a:ext uri="{FF2B5EF4-FFF2-40B4-BE49-F238E27FC236}">
                <a16:creationId xmlns:a16="http://schemas.microsoft.com/office/drawing/2014/main" id="{62A38935-BB53-4DF7-A56E-48DD25B685D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6782" y="851521"/>
            <a:ext cx="4638605"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a:ln>
                <a:noFill/>
              </a:ln>
              <a:solidFill>
                <a:prstClr val="white"/>
              </a:solidFill>
              <a:effectLst/>
              <a:uLnTx/>
              <a:uFillTx/>
              <a:latin typeface="Times New Roman" panose="02020603050405020304" pitchFamily="18" charset="0"/>
              <a:cs typeface="Times New Roman" panose="02020603050405020304" pitchFamily="18" charset="0"/>
            </a:endParaRPr>
          </a:p>
        </p:txBody>
      </p:sp>
      <p:sp>
        <p:nvSpPr>
          <p:cNvPr id="3" name="Rectangle 2"/>
          <p:cNvSpPr/>
          <p:nvPr/>
        </p:nvSpPr>
        <p:spPr>
          <a:xfrm>
            <a:off x="800885" y="1126808"/>
            <a:ext cx="6931513" cy="523220"/>
          </a:xfrm>
          <a:prstGeom prst="rect">
            <a:avLst/>
          </a:prstGeom>
        </p:spPr>
        <p:txBody>
          <a:bodyPr wrap="none">
            <a:spAutoFit/>
          </a:bodyPr>
          <a:lstStyle/>
          <a:p>
            <a:pPr>
              <a:spcAft>
                <a:spcPts val="0"/>
              </a:spcAft>
            </a:pPr>
            <a:r>
              <a:rPr lang="en-US" sz="2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 KIẾN THỨC CƠ BẢN VỀ LÝ THUYẾT</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Rectangle 3"/>
          <p:cNvSpPr/>
          <p:nvPr/>
        </p:nvSpPr>
        <p:spPr>
          <a:xfrm>
            <a:off x="967746" y="2538286"/>
            <a:ext cx="10256507" cy="2600199"/>
          </a:xfrm>
          <a:prstGeom prst="rect">
            <a:avLst/>
          </a:prstGeom>
        </p:spPr>
        <p:txBody>
          <a:bodyPr wrap="square">
            <a:spAutoFit/>
          </a:bodyPr>
          <a:lstStyle/>
          <a:p>
            <a:pPr algn="just">
              <a:lnSpc>
                <a:spcPct val="150000"/>
              </a:lnSpc>
              <a:spcAft>
                <a:spcPts val="0"/>
              </a:spcAft>
            </a:pPr>
            <a:r>
              <a:rPr lang="en-US" sz="2800" b="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Câu hỏi:</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US" sz="280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1) Nêu khái niệm, đặc điểm về hình thức và nội dung nghĩa của thành ngữ. Cho ví dục phân tích.</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US" sz="280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2) Phân biệt thành ngữ với tục ngữ.</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62438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91F32EBA-ED97-466E-8CFA-8382584155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00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50000"/>
              </a:lnSpc>
              <a:spcBef>
                <a:spcPts val="0"/>
              </a:spcBef>
              <a:spcAft>
                <a:spcPts val="0"/>
              </a:spcAft>
              <a:buClrTx/>
              <a:buSzTx/>
              <a:buFontTx/>
              <a:buNone/>
              <a:tabLst/>
              <a:defRPr/>
            </a:pPr>
            <a:endParaRPr kumimoji="0" lang="en-US" sz="3200" b="0" i="0" u="none" strike="noStrike" kern="1200" cap="none" spc="0" normalizeH="0" baseline="0" noProof="0">
              <a:ln>
                <a:noFill/>
              </a:ln>
              <a:solidFill>
                <a:prstClr val="white"/>
              </a:solidFill>
              <a:effectLst/>
              <a:uLnTx/>
              <a:uFillTx/>
              <a:latin typeface="Times New Roman" panose="02020603050405020304" pitchFamily="18" charset="0"/>
              <a:cs typeface="Times New Roman" panose="02020603050405020304" pitchFamily="18" charset="0"/>
            </a:endParaRPr>
          </a:p>
        </p:txBody>
      </p:sp>
      <p:sp>
        <p:nvSpPr>
          <p:cNvPr id="18" name="Freeform: Shape 17">
            <a:extLst>
              <a:ext uri="{FF2B5EF4-FFF2-40B4-BE49-F238E27FC236}">
                <a16:creationId xmlns:a16="http://schemas.microsoft.com/office/drawing/2014/main" id="{62A38935-BB53-4DF7-A56E-48DD25B685D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6782" y="851521"/>
            <a:ext cx="4638605"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50000"/>
              </a:lnSpc>
              <a:spcBef>
                <a:spcPts val="0"/>
              </a:spcBef>
              <a:spcAft>
                <a:spcPts val="0"/>
              </a:spcAft>
              <a:buClrTx/>
              <a:buSzTx/>
              <a:buFontTx/>
              <a:buNone/>
              <a:tabLst/>
              <a:defRPr/>
            </a:pPr>
            <a:endParaRPr kumimoji="0" lang="en-US" sz="3200" b="0" i="0" u="none" strike="noStrike" kern="1200" cap="none" spc="0" normalizeH="0" baseline="0" noProof="0">
              <a:ln>
                <a:noFill/>
              </a:ln>
              <a:solidFill>
                <a:prstClr val="white"/>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1023583" y="1934881"/>
            <a:ext cx="10263116" cy="3785652"/>
          </a:xfrm>
          <a:prstGeom prst="rect">
            <a:avLst/>
          </a:prstGeom>
        </p:spPr>
        <p:txBody>
          <a:bodyPr wrap="square">
            <a:spAutoFit/>
          </a:bodyPr>
          <a:lstStyle/>
          <a:p>
            <a:pPr algn="just">
              <a:lnSpc>
                <a:spcPct val="150000"/>
              </a:lnSpc>
              <a:spcAft>
                <a:spcPts val="0"/>
              </a:spcAft>
            </a:pPr>
            <a:r>
              <a:rPr lang="en-US" sz="320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3200">
                <a:latin typeface="Times New Roman" panose="02020603050405020304" pitchFamily="18" charset="0"/>
                <a:ea typeface="Times New Roman" panose="02020603050405020304" pitchFamily="18" charset="0"/>
                <a:cs typeface="Times New Roman" panose="02020603050405020304" pitchFamily="18" charset="0"/>
              </a:rPr>
              <a:t>Dùng câu khái quát để nêu giá trị của những truyện ngụ ngôn, tục ngữ và thành ngữ đã học.</a:t>
            </a:r>
          </a:p>
          <a:p>
            <a:pPr algn="just">
              <a:lnSpc>
                <a:spcPct val="150000"/>
              </a:lnSpc>
              <a:spcAft>
                <a:spcPts val="0"/>
              </a:spcAft>
            </a:pPr>
            <a:r>
              <a:rPr lang="en-US" sz="3200">
                <a:latin typeface="Times New Roman" panose="02020603050405020304" pitchFamily="18" charset="0"/>
                <a:ea typeface="Times New Roman" panose="02020603050405020304" pitchFamily="18" charset="0"/>
                <a:cs typeface="Times New Roman" panose="02020603050405020304" pitchFamily="18" charset="0"/>
              </a:rPr>
              <a:t>+ Giới thiệu một số truyện ngụ ngôn, tục ngữ, thành ngữ.</a:t>
            </a:r>
          </a:p>
          <a:p>
            <a:pPr algn="just">
              <a:lnSpc>
                <a:spcPct val="150000"/>
              </a:lnSpc>
              <a:spcAft>
                <a:spcPts val="0"/>
              </a:spcAft>
            </a:pPr>
            <a:r>
              <a:rPr lang="en-US" sz="3200">
                <a:latin typeface="Times New Roman" panose="02020603050405020304" pitchFamily="18" charset="0"/>
                <a:ea typeface="Times New Roman" panose="02020603050405020304" pitchFamily="18" charset="0"/>
                <a:cs typeface="Times New Roman" panose="02020603050405020304" pitchFamily="18" charset="0"/>
              </a:rPr>
              <a:t>+ Lần lượt tình bày những bài học, những điều tốt đẹp em học được</a:t>
            </a:r>
            <a:endParaRPr lang="en-US" sz="320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p:cNvSpPr/>
          <p:nvPr/>
        </p:nvSpPr>
        <p:spPr>
          <a:xfrm>
            <a:off x="3849589" y="480265"/>
            <a:ext cx="4421403" cy="742511"/>
          </a:xfrm>
          <a:prstGeom prst="rect">
            <a:avLst/>
          </a:prstGeom>
        </p:spPr>
        <p:txBody>
          <a:bodyPr wrap="none">
            <a:spAutoFit/>
          </a:bodyPr>
          <a:lstStyle/>
          <a:p>
            <a:pPr algn="just">
              <a:lnSpc>
                <a:spcPct val="150000"/>
              </a:lnSpc>
              <a:spcAft>
                <a:spcPts val="0"/>
              </a:spcAft>
            </a:pPr>
            <a:r>
              <a:rPr lang="it-IT" sz="3200" b="1">
                <a:solidFill>
                  <a:srgbClr val="FF0000"/>
                </a:solidFill>
                <a:latin typeface="Times New Roman" panose="02020603050405020304" pitchFamily="18" charset="0"/>
                <a:ea typeface="Arial" panose="020B0604020202020204" pitchFamily="34" charset="0"/>
                <a:cs typeface="Times New Roman" panose="02020603050405020304" pitchFamily="18" charset="0"/>
              </a:rPr>
              <a:t>*Gợi ý đáp án bài tập 8:</a:t>
            </a:r>
            <a:endParaRPr lang="en-US" sz="320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1842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1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91F32EBA-ED97-466E-8CFA-8382584155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00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a:ln>
                <a:noFill/>
              </a:ln>
              <a:solidFill>
                <a:prstClr val="white"/>
              </a:solidFill>
              <a:effectLst/>
              <a:uLnTx/>
              <a:uFillTx/>
              <a:latin typeface="Times New Roman" panose="02020603050405020304" pitchFamily="18" charset="0"/>
              <a:cs typeface="Times New Roman" panose="02020603050405020304" pitchFamily="18" charset="0"/>
            </a:endParaRPr>
          </a:p>
        </p:txBody>
      </p:sp>
      <p:sp>
        <p:nvSpPr>
          <p:cNvPr id="18" name="Freeform: Shape 17">
            <a:extLst>
              <a:ext uri="{FF2B5EF4-FFF2-40B4-BE49-F238E27FC236}">
                <a16:creationId xmlns:a16="http://schemas.microsoft.com/office/drawing/2014/main" id="{62A38935-BB53-4DF7-A56E-48DD25B685D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6782" y="851521"/>
            <a:ext cx="4638605"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a:ln>
                <a:noFill/>
              </a:ln>
              <a:solidFill>
                <a:prstClr val="white"/>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741528" y="811642"/>
            <a:ext cx="10708944" cy="6340197"/>
          </a:xfrm>
          <a:prstGeom prst="rect">
            <a:avLst/>
          </a:prstGeom>
        </p:spPr>
        <p:txBody>
          <a:bodyPr wrap="square">
            <a:spAutoFit/>
          </a:bodyPr>
          <a:lstStyle/>
          <a:p>
            <a:pPr indent="342265" algn="just">
              <a:lnSpc>
                <a:spcPct val="150000"/>
              </a:lnSpc>
              <a:spcAft>
                <a:spcPts val="0"/>
              </a:spcAft>
            </a:pPr>
            <a:r>
              <a:rPr lang="en-US" sz="280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a:latin typeface="Times New Roman" panose="02020603050405020304" pitchFamily="18" charset="0"/>
                <a:ea typeface="Times New Roman" panose="02020603050405020304" pitchFamily="18" charset="0"/>
                <a:cs typeface="Times New Roman" panose="02020603050405020304" pitchFamily="18" charset="0"/>
              </a:rPr>
              <a:t>(1) Những câu chuyện ngụ ngôn, những câu tục ngữ, thành ngữ đã đem đến cho em nhiều điều tốt đẹp trong cuộc sống. (2) Đó là những bài học nhận thức, ứng xử ở đời mà con người cần thấu hiểu như: cần suy xét đúng sai trước khi quyết định làm điều gì đó ở truyện ngụ ngôn "Đẽo cày giữa đường" hay luôn khiêm tốn và sẵn sàng mở rộng tầm hiểu biết của mình qua câu chuyện "Êch ngồi đáy giếng"...(3) Đó là những đạo lý cao đẹp ngàn đời của dân tộc Việt Nam như: sống biết ơn trong câu tục ngữ "Ăn quả nhớ kẻ trồng cây"; coi trọng con người, phải sống sao cho lương tâm trong sạch "Đói cho sạch rách cho thơm</a:t>
            </a:r>
            <a:r>
              <a:rPr lang="en-US" sz="2800">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tabLst>
                <a:tab pos="152400" algn="l"/>
              </a:tabLst>
            </a:pPr>
            <a:r>
              <a:rPr lang="de-DE" sz="2800" b="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p:cNvSpPr/>
          <p:nvPr/>
        </p:nvSpPr>
        <p:spPr>
          <a:xfrm>
            <a:off x="4516133" y="256193"/>
            <a:ext cx="2832187" cy="523220"/>
          </a:xfrm>
          <a:prstGeom prst="rect">
            <a:avLst/>
          </a:prstGeom>
        </p:spPr>
        <p:txBody>
          <a:bodyPr wrap="none">
            <a:spAutoFit/>
          </a:bodyPr>
          <a:lstStyle/>
          <a:p>
            <a:pPr indent="342265" algn="ctr">
              <a:spcAft>
                <a:spcPts val="0"/>
              </a:spcAft>
            </a:pPr>
            <a:r>
              <a:rPr lang="en-US" sz="2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THAM KHẢO</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6624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1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00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0" name="Rectangle 9">
            <a:extLst>
              <a:ext uri="{FF2B5EF4-FFF2-40B4-BE49-F238E27FC236}">
                <a16:creationId xmlns:a16="http://schemas.microsoft.com/office/drawing/2014/main" id="{2E80C965-DB6D-4F81-9E9E-B027384D0BD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32801" y="2200695"/>
            <a:ext cx="645368" cy="484026"/>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24197" y="1502156"/>
            <a:ext cx="2532832" cy="954774"/>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95482" y="5230019"/>
            <a:ext cx="2017580" cy="760545"/>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6" name="Rectangle 15">
            <a:extLst>
              <a:ext uri="{FF2B5EF4-FFF2-40B4-BE49-F238E27FC236}">
                <a16:creationId xmlns:a16="http://schemas.microsoft.com/office/drawing/2014/main" id="{1E547BA6-BAE0-43BB-A7CA-60F69CE252F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84242" y="5789405"/>
            <a:ext cx="485579" cy="364184"/>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Rectangle 1"/>
          <p:cNvSpPr/>
          <p:nvPr/>
        </p:nvSpPr>
        <p:spPr>
          <a:xfrm>
            <a:off x="955343" y="1354849"/>
            <a:ext cx="10536071" cy="4616648"/>
          </a:xfrm>
          <a:prstGeom prst="rect">
            <a:avLst/>
          </a:prstGeom>
        </p:spPr>
        <p:txBody>
          <a:bodyPr wrap="square">
            <a:spAutoFit/>
          </a:bodyPr>
          <a:lstStyle/>
          <a:p>
            <a:pPr>
              <a:lnSpc>
                <a:spcPct val="150000"/>
              </a:lnSpc>
            </a:pPr>
            <a:r>
              <a:rPr lang="en-US" sz="2800">
                <a:latin typeface="Times New Roman" panose="02020603050405020304" pitchFamily="18" charset="0"/>
                <a:ea typeface="Times New Roman" panose="02020603050405020304" pitchFamily="18" charset="0"/>
                <a:cs typeface="Times New Roman" panose="02020603050405020304" pitchFamily="18" charset="0"/>
              </a:rPr>
              <a:t>(4) Tục ngữ còn dạy ta những kinh nghiệm quý báu trong lao động sản xuất, để ta biết vận dụng đem lại thành quả trong công việc: "Nhất nước nhì phân tam cần từ giống". (5) Mỗi lần kiêu căng tự phụ thành ngữ "Ếch ngồi đáy giếng" lại nhắc nhở ta...(6) Chao ôi, trí tuệ dân gian thật đáng khâm phục và tự hào. (7) Mang theo những câu chuyện ngụ ngôn, những câu tục ngữ và thành ngữ làm hành trang bước vào đời, thật quý giá làm sao!</a:t>
            </a:r>
            <a:endParaRPr lang="en-US" sz="2800"/>
          </a:p>
        </p:txBody>
      </p:sp>
    </p:spTree>
    <p:extLst>
      <p:ext uri="{BB962C8B-B14F-4D97-AF65-F5344CB8AC3E}">
        <p14:creationId xmlns:p14="http://schemas.microsoft.com/office/powerpoint/2010/main" val="1401268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28215" y="2333767"/>
            <a:ext cx="9908274" cy="3046988"/>
          </a:xfrm>
          <a:prstGeom prst="rect">
            <a:avLst/>
          </a:prstGeom>
        </p:spPr>
        <p:txBody>
          <a:bodyPr wrap="square">
            <a:spAutoFit/>
          </a:bodyPr>
          <a:lstStyle/>
          <a:p>
            <a:pPr algn="just">
              <a:lnSpc>
                <a:spcPct val="200000"/>
              </a:lnSpc>
              <a:spcAft>
                <a:spcPts val="0"/>
              </a:spcAft>
            </a:pPr>
            <a:r>
              <a:rPr lang="en-US" sz="3200" smtClean="0">
                <a:solidFill>
                  <a:srgbClr val="0D0D0D"/>
                </a:solidFill>
                <a:latin typeface="Times New Roman" panose="02020603050405020304" pitchFamily="18" charset="0"/>
                <a:ea typeface="Times New Roman" panose="02020603050405020304" pitchFamily="18" charset="0"/>
              </a:rPr>
              <a:t>- </a:t>
            </a:r>
            <a:r>
              <a:rPr lang="en-US" sz="3200">
                <a:solidFill>
                  <a:srgbClr val="0D0D0D"/>
                </a:solidFill>
                <a:latin typeface="Times New Roman" panose="02020603050405020304" pitchFamily="18" charset="0"/>
                <a:ea typeface="Times New Roman" panose="02020603050405020304" pitchFamily="18" charset="0"/>
              </a:rPr>
              <a:t>Hoàn thành các nội dung ôn tập.</a:t>
            </a:r>
            <a:endParaRPr lang="en-US" sz="3200">
              <a:latin typeface="Times New Roman" panose="02020603050405020304" pitchFamily="18" charset="0"/>
              <a:ea typeface="Times New Roman" panose="02020603050405020304" pitchFamily="18" charset="0"/>
            </a:endParaRPr>
          </a:p>
          <a:p>
            <a:pPr algn="just">
              <a:lnSpc>
                <a:spcPct val="200000"/>
              </a:lnSpc>
              <a:spcAft>
                <a:spcPts val="0"/>
              </a:spcAft>
            </a:pPr>
            <a:r>
              <a:rPr lang="en-US" sz="3200">
                <a:solidFill>
                  <a:srgbClr val="0D0D0D"/>
                </a:solidFill>
                <a:latin typeface="Times New Roman" panose="02020603050405020304" pitchFamily="18" charset="0"/>
                <a:ea typeface="Times New Roman" panose="02020603050405020304" pitchFamily="18" charset="0"/>
              </a:rPr>
              <a:t>- Chuẩn bị cho buổi học sau: Ôn tập Thực hành tiếng Việt NÓI QUÁ.</a:t>
            </a:r>
            <a:endParaRPr lang="en-US" sz="3200">
              <a:effectLst/>
              <a:latin typeface="Times New Roman" panose="02020603050405020304" pitchFamily="18" charset="0"/>
              <a:ea typeface="Times New Roman" panose="02020603050405020304" pitchFamily="18" charset="0"/>
            </a:endParaRPr>
          </a:p>
        </p:txBody>
      </p:sp>
      <p:sp>
        <p:nvSpPr>
          <p:cNvPr id="3" name="Rectangle 2"/>
          <p:cNvSpPr/>
          <p:nvPr/>
        </p:nvSpPr>
        <p:spPr>
          <a:xfrm>
            <a:off x="3714069" y="951510"/>
            <a:ext cx="4490909" cy="584775"/>
          </a:xfrm>
          <a:prstGeom prst="rect">
            <a:avLst/>
          </a:prstGeom>
        </p:spPr>
        <p:txBody>
          <a:bodyPr wrap="none">
            <a:spAutoFit/>
          </a:bodyPr>
          <a:lstStyle/>
          <a:p>
            <a:pPr algn="ctr">
              <a:spcAft>
                <a:spcPts val="0"/>
              </a:spcAft>
              <a:tabLst>
                <a:tab pos="152400" algn="l"/>
              </a:tabLst>
            </a:pPr>
            <a:r>
              <a:rPr lang="de-DE" sz="3200" b="1">
                <a:solidFill>
                  <a:srgbClr val="FF0000"/>
                </a:solidFill>
                <a:latin typeface="Times New Roman" panose="02020603050405020304" pitchFamily="18" charset="0"/>
                <a:ea typeface="Times New Roman" panose="02020603050405020304" pitchFamily="18" charset="0"/>
              </a:rPr>
              <a:t>HƯỚNG DẪN TỰ HỌC</a:t>
            </a:r>
            <a:endParaRPr lang="en-US" sz="3200">
              <a:solidFill>
                <a:srgbClr val="FF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47546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91F32EBA-ED97-466E-8CFA-8382584155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00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8" name="Freeform: Shape 17">
            <a:extLst>
              <a:ext uri="{FF2B5EF4-FFF2-40B4-BE49-F238E27FC236}">
                <a16:creationId xmlns:a16="http://schemas.microsoft.com/office/drawing/2014/main" id="{62A38935-BB53-4DF7-A56E-48DD25B685D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6782" y="851521"/>
            <a:ext cx="4638605"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4" name="Rectangle 3"/>
          <p:cNvSpPr/>
          <p:nvPr/>
        </p:nvSpPr>
        <p:spPr>
          <a:xfrm>
            <a:off x="964226" y="1392804"/>
            <a:ext cx="10495128" cy="5185522"/>
          </a:xfrm>
          <a:prstGeom prst="rect">
            <a:avLst/>
          </a:prstGeom>
        </p:spPr>
        <p:txBody>
          <a:bodyPr wrap="square">
            <a:spAutoFit/>
          </a:bodyPr>
          <a:lstStyle/>
          <a:p>
            <a:pPr algn="just">
              <a:lnSpc>
                <a:spcPct val="150000"/>
              </a:lnSpc>
              <a:spcAft>
                <a:spcPts val="0"/>
              </a:spcAft>
            </a:pPr>
            <a:r>
              <a:rPr lang="en-US" sz="2800" b="1" smtClean="0">
                <a:solidFill>
                  <a:srgbClr val="0070C0"/>
                </a:solidFill>
                <a:latin typeface="Times New Roman" panose="02020603050405020304" pitchFamily="18" charset="0"/>
                <a:ea typeface="MS Mincho"/>
                <a:cs typeface="Times New Roman" panose="02020603050405020304" pitchFamily="18" charset="0"/>
              </a:rPr>
              <a:t>1</a:t>
            </a:r>
            <a:r>
              <a:rPr lang="en-US" sz="2800" b="1">
                <a:solidFill>
                  <a:srgbClr val="0070C0"/>
                </a:solidFill>
                <a:latin typeface="Times New Roman" panose="02020603050405020304" pitchFamily="18" charset="0"/>
                <a:ea typeface="MS Mincho"/>
                <a:cs typeface="Times New Roman" panose="02020603050405020304" pitchFamily="18" charset="0"/>
              </a:rPr>
              <a:t>. Khái niệm: </a:t>
            </a:r>
            <a:r>
              <a:rPr lang="vi-VN" sz="2800">
                <a:latin typeface="Times New Roman" panose="02020603050405020304" pitchFamily="18" charset="0"/>
                <a:ea typeface="Calibri" panose="020F0502020204030204" pitchFamily="34" charset="0"/>
                <a:cs typeface="Times New Roman" panose="02020603050405020304" pitchFamily="18" charset="0"/>
              </a:rPr>
              <a:t>T</a:t>
            </a:r>
            <a:r>
              <a:rPr lang="en-US" sz="2800">
                <a:latin typeface="Times New Roman" panose="02020603050405020304" pitchFamily="18" charset="0"/>
                <a:ea typeface="Calibri" panose="020F0502020204030204" pitchFamily="34" charset="0"/>
                <a:cs typeface="Times New Roman" panose="02020603050405020304" pitchFamily="18" charset="0"/>
              </a:rPr>
              <a:t>hành ngữ là cụm từ cố định, biểu thị một ý nghĩa nào đó nhất định.</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US" sz="2800">
                <a:solidFill>
                  <a:srgbClr val="0D0D0D"/>
                </a:solidFill>
                <a:latin typeface="Times New Roman" panose="02020603050405020304" pitchFamily="18" charset="0"/>
                <a:ea typeface="MS Mincho"/>
                <a:cs typeface="Times New Roman" panose="02020603050405020304" pitchFamily="18" charset="0"/>
              </a:rPr>
              <a:t>- Hình thức:</a:t>
            </a:r>
            <a:r>
              <a:rPr lang="en-US" sz="280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a:latin typeface="Times New Roman" panose="02020603050405020304" pitchFamily="18" charset="0"/>
                <a:ea typeface="Times New Roman" panose="02020603050405020304" pitchFamily="18" charset="0"/>
                <a:cs typeface="Times New Roman" panose="02020603050405020304" pitchFamily="18" charset="0"/>
              </a:rPr>
              <a:t>Ngắn gọn, nhịp nhàng, cân đối, có vần điệu, hình ảnh.</a:t>
            </a:r>
          </a:p>
          <a:p>
            <a:pPr algn="just">
              <a:lnSpc>
                <a:spcPct val="150000"/>
              </a:lnSpc>
              <a:spcAft>
                <a:spcPts val="0"/>
              </a:spcAft>
            </a:pPr>
            <a:r>
              <a:rPr lang="en-US" sz="2800">
                <a:solidFill>
                  <a:srgbClr val="0D0D0D"/>
                </a:solidFill>
                <a:latin typeface="Times New Roman" panose="02020603050405020304" pitchFamily="18" charset="0"/>
                <a:ea typeface="MS Mincho"/>
                <a:cs typeface="Times New Roman" panose="02020603050405020304" pitchFamily="18" charset="0"/>
              </a:rPr>
              <a:t>- Nội dung:</a:t>
            </a:r>
            <a:r>
              <a:rPr lang="en-US" sz="280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a:latin typeface="Times New Roman" panose="02020603050405020304" pitchFamily="18" charset="0"/>
                <a:ea typeface="Times New Roman" panose="02020603050405020304" pitchFamily="18" charset="0"/>
                <a:cs typeface="Times New Roman" panose="02020603050405020304" pitchFamily="18" charset="0"/>
              </a:rPr>
              <a:t>Biểu thị một ý nghĩa nào đó nhất định.</a:t>
            </a:r>
            <a:r>
              <a:rPr lang="vi-VN" sz="2800">
                <a:latin typeface="Times New Roman" panose="02020603050405020304" pitchFamily="18" charset="0"/>
                <a:ea typeface="Arial" panose="020B0604020202020204" pitchFamily="34" charset="0"/>
                <a:cs typeface="Times New Roman" panose="02020603050405020304" pitchFamily="18" charset="0"/>
              </a:rPr>
              <a:t> Nghĩa của thành ngữ có thể bắt nguồn từ nghĩa đen của các từ tạo nên nó nhưng thường thông qua một số phép chuyển nghĩa như ẩn dụ, so sánh, hoán dụ…</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vi-VN" sz="2800">
                <a:latin typeface="Times New Roman" panose="02020603050405020304" pitchFamily="18" charset="0"/>
                <a:ea typeface="Arial" panose="020B0604020202020204" pitchFamily="34" charset="0"/>
                <a:cs typeface="Times New Roman" panose="02020603050405020304" pitchFamily="18" charset="0"/>
              </a:rPr>
              <a:t>VD: </a:t>
            </a:r>
            <a:r>
              <a:rPr lang="vi-VN" sz="2800" i="1">
                <a:latin typeface="Times New Roman" panose="02020603050405020304" pitchFamily="18" charset="0"/>
                <a:ea typeface="Arial" panose="020B0604020202020204" pitchFamily="34" charset="0"/>
                <a:cs typeface="Times New Roman" panose="02020603050405020304" pitchFamily="18" charset="0"/>
              </a:rPr>
              <a:t>lên thác xuồng ghềnh</a:t>
            </a:r>
            <a:r>
              <a:rPr lang="vi-VN" sz="2800">
                <a:latin typeface="Times New Roman" panose="02020603050405020304" pitchFamily="18" charset="0"/>
                <a:ea typeface="Arial" panose="020B0604020202020204" pitchFamily="34" charset="0"/>
                <a:cs typeface="Times New Roman" panose="02020603050405020304" pitchFamily="18" charset="0"/>
              </a:rPr>
              <a:t> -&gt; Ý nghĩa: sự gian nan, vất vả của cuộc đời, con người.</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Rectangle 4"/>
          <p:cNvSpPr/>
          <p:nvPr/>
        </p:nvSpPr>
        <p:spPr>
          <a:xfrm>
            <a:off x="4621365" y="589911"/>
            <a:ext cx="2949269" cy="523220"/>
          </a:xfrm>
          <a:prstGeom prst="rect">
            <a:avLst/>
          </a:prstGeom>
        </p:spPr>
        <p:txBody>
          <a:bodyPr wrap="none">
            <a:spAutoFit/>
          </a:bodyPr>
          <a:lstStyle/>
          <a:p>
            <a:pPr algn="just">
              <a:spcAft>
                <a:spcPts val="0"/>
              </a:spcAft>
            </a:pPr>
            <a:r>
              <a:rPr lang="en-US" sz="2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*GỢI Ý ĐÁP ÁN:</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625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91F32EBA-ED97-466E-8CFA-8382584155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00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8" name="Freeform: Shape 17">
            <a:extLst>
              <a:ext uri="{FF2B5EF4-FFF2-40B4-BE49-F238E27FC236}">
                <a16:creationId xmlns:a16="http://schemas.microsoft.com/office/drawing/2014/main" id="{62A38935-BB53-4DF7-A56E-48DD25B685D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6782" y="851521"/>
            <a:ext cx="4638605"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Rectangle 1"/>
          <p:cNvSpPr/>
          <p:nvPr/>
        </p:nvSpPr>
        <p:spPr>
          <a:xfrm>
            <a:off x="616615" y="753223"/>
            <a:ext cx="5479385" cy="523220"/>
          </a:xfrm>
          <a:prstGeom prst="rect">
            <a:avLst/>
          </a:prstGeom>
        </p:spPr>
        <p:txBody>
          <a:bodyPr wrap="none">
            <a:spAutoFit/>
          </a:bodyPr>
          <a:lstStyle/>
          <a:p>
            <a:pPr algn="just">
              <a:spcAft>
                <a:spcPts val="0"/>
              </a:spcAft>
            </a:pPr>
            <a:r>
              <a:rPr lang="en-US" sz="2800" b="1">
                <a:solidFill>
                  <a:srgbClr val="0070C0"/>
                </a:solidFill>
                <a:latin typeface="Times New Roman" panose="02020603050405020304" pitchFamily="18" charset="0"/>
                <a:ea typeface="MS Mincho"/>
              </a:rPr>
              <a:t>2. Phân biệt thành ngữ và tục ngữ </a:t>
            </a:r>
            <a:endParaRPr lang="en-US" sz="2800">
              <a:effectLst/>
              <a:latin typeface="Times New Roman" panose="02020603050405020304" pitchFamily="18" charset="0"/>
              <a:ea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455745511"/>
              </p:ext>
            </p:extLst>
          </p:nvPr>
        </p:nvGraphicFramePr>
        <p:xfrm>
          <a:off x="791570" y="2224584"/>
          <a:ext cx="10727140" cy="3550238"/>
        </p:xfrm>
        <a:graphic>
          <a:graphicData uri="http://schemas.openxmlformats.org/drawingml/2006/table">
            <a:tbl>
              <a:tblPr firstRow="1" firstCol="1" bandRow="1"/>
              <a:tblGrid>
                <a:gridCol w="3574924">
                  <a:extLst>
                    <a:ext uri="{9D8B030D-6E8A-4147-A177-3AD203B41FA5}">
                      <a16:colId xmlns:a16="http://schemas.microsoft.com/office/drawing/2014/main" val="463834627"/>
                    </a:ext>
                  </a:extLst>
                </a:gridCol>
                <a:gridCol w="3576108">
                  <a:extLst>
                    <a:ext uri="{9D8B030D-6E8A-4147-A177-3AD203B41FA5}">
                      <a16:colId xmlns:a16="http://schemas.microsoft.com/office/drawing/2014/main" val="1690746689"/>
                    </a:ext>
                  </a:extLst>
                </a:gridCol>
                <a:gridCol w="3576108">
                  <a:extLst>
                    <a:ext uri="{9D8B030D-6E8A-4147-A177-3AD203B41FA5}">
                      <a16:colId xmlns:a16="http://schemas.microsoft.com/office/drawing/2014/main" val="3947970036"/>
                    </a:ext>
                  </a:extLst>
                </a:gridCol>
              </a:tblGrid>
              <a:tr h="443780">
                <a:tc>
                  <a:txBody>
                    <a:bodyPr/>
                    <a:lstStyle/>
                    <a:p>
                      <a:pPr algn="ctr">
                        <a:spcAft>
                          <a:spcPts val="0"/>
                        </a:spcAft>
                      </a:pPr>
                      <a:r>
                        <a:rPr lang="en-US" sz="2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Phương diện</a:t>
                      </a:r>
                      <a:endParaRPr lang="en-US" sz="28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en-US" sz="2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Thành ngữ</a:t>
                      </a:r>
                      <a:endParaRPr lang="en-US" sz="28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en-US" sz="2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Tục ngữ</a:t>
                      </a:r>
                      <a:endParaRPr lang="en-US" sz="28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337401022"/>
                  </a:ext>
                </a:extLst>
              </a:tr>
              <a:tr h="1331339">
                <a:tc>
                  <a:txBody>
                    <a:bodyPr/>
                    <a:lstStyle/>
                    <a:p>
                      <a:pPr algn="just">
                        <a:spcAft>
                          <a:spcPts val="0"/>
                        </a:spcAft>
                      </a:pPr>
                      <a:r>
                        <a:rPr lang="en-US" sz="2800" i="1">
                          <a:effectLst/>
                          <a:latin typeface="Times New Roman" panose="02020603050405020304" pitchFamily="18" charset="0"/>
                          <a:ea typeface="Times New Roman" panose="02020603050405020304" pitchFamily="18" charset="0"/>
                          <a:cs typeface="Times New Roman" panose="02020603050405020304" pitchFamily="18" charset="0"/>
                        </a:rPr>
                        <a:t>Cấu tạo và chức năng</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342900" lvl="0" indent="-342900" algn="just">
                        <a:spcAft>
                          <a:spcPts val="0"/>
                        </a:spcAft>
                        <a:buSzPts val="1400"/>
                        <a:buFont typeface="Times New Roman" panose="02020603050405020304" pitchFamily="18" charset="0"/>
                        <a:buChar char="-"/>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Là một cụm từ cố định, dùng để tạo câu.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342900" lvl="0" indent="-342900" algn="just">
                        <a:spcAft>
                          <a:spcPts val="0"/>
                        </a:spcAft>
                        <a:buSzPts val="1400"/>
                        <a:buFont typeface="Times New Roman" panose="02020603050405020304" pitchFamily="18" charset="0"/>
                        <a:buChar char="-"/>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Là một câu hoàn chỉnh, (thường lược chủ ngữ)</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713214232"/>
                  </a:ext>
                </a:extLst>
              </a:tr>
              <a:tr h="1775119">
                <a:tc>
                  <a:txBody>
                    <a:bodyPr/>
                    <a:lstStyle/>
                    <a:p>
                      <a:pPr algn="just">
                        <a:spcAft>
                          <a:spcPts val="0"/>
                        </a:spcAft>
                      </a:pPr>
                      <a:r>
                        <a:rPr lang="en-US" sz="2800" i="1">
                          <a:effectLst/>
                          <a:latin typeface="Times New Roman" panose="02020603050405020304" pitchFamily="18" charset="0"/>
                          <a:ea typeface="Times New Roman" panose="02020603050405020304" pitchFamily="18" charset="0"/>
                          <a:cs typeface="Times New Roman" panose="02020603050405020304" pitchFamily="18" charset="0"/>
                        </a:rPr>
                        <a:t>Nội dung</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342900" lvl="0" indent="-342900" algn="just">
                        <a:spcAft>
                          <a:spcPts val="0"/>
                        </a:spcAft>
                        <a:buSzPts val="1400"/>
                        <a:buFont typeface="Times New Roman" panose="02020603050405020304" pitchFamily="18" charset="0"/>
                        <a:buChar char="-"/>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Biểu thị một ý nghĩa hoàn chỉnh nhất định.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342900" lvl="0" indent="-342900" algn="just">
                        <a:spcAft>
                          <a:spcPts val="0"/>
                        </a:spcAft>
                        <a:buSzPts val="1400"/>
                        <a:buFont typeface="Times New Roman" panose="02020603050405020304" pitchFamily="18" charset="0"/>
                        <a:buChar char="-"/>
                      </a:pP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Dùng để đúc kết kinh nghiệm, đưa ra lời khuyên nhủ, dạy bảo,…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3267188605"/>
                  </a:ext>
                </a:extLst>
              </a:tr>
            </a:tbl>
          </a:graphicData>
        </a:graphic>
      </p:graphicFrame>
    </p:spTree>
    <p:extLst>
      <p:ext uri="{BB962C8B-B14F-4D97-AF65-F5344CB8AC3E}">
        <p14:creationId xmlns:p14="http://schemas.microsoft.com/office/powerpoint/2010/main" val="2299872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91F32EBA-ED97-466E-8CFA-8382584155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00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8" name="Freeform: Shape 17">
            <a:extLst>
              <a:ext uri="{FF2B5EF4-FFF2-40B4-BE49-F238E27FC236}">
                <a16:creationId xmlns:a16="http://schemas.microsoft.com/office/drawing/2014/main" id="{62A38935-BB53-4DF7-A56E-48DD25B685D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6782" y="851521"/>
            <a:ext cx="4638605"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Rectangle 1"/>
          <p:cNvSpPr/>
          <p:nvPr/>
        </p:nvSpPr>
        <p:spPr>
          <a:xfrm>
            <a:off x="878801" y="733463"/>
            <a:ext cx="10817331" cy="6124754"/>
          </a:xfrm>
          <a:prstGeom prst="rect">
            <a:avLst/>
          </a:prstGeom>
        </p:spPr>
        <p:txBody>
          <a:bodyPr wrap="square">
            <a:spAutoFit/>
          </a:bodyPr>
          <a:lstStyle/>
          <a:p>
            <a:pPr algn="just">
              <a:spcAft>
                <a:spcPts val="0"/>
              </a:spcAft>
            </a:pPr>
            <a:r>
              <a:rPr lang="it-IT" sz="2800" b="1" smtClean="0">
                <a:latin typeface="Times New Roman" panose="02020603050405020304" pitchFamily="18" charset="0"/>
                <a:ea typeface="Arial" panose="020B0604020202020204" pitchFamily="34" charset="0"/>
              </a:rPr>
              <a:t>Bài </a:t>
            </a:r>
            <a:r>
              <a:rPr lang="it-IT" sz="2800" b="1">
                <a:latin typeface="Times New Roman" panose="02020603050405020304" pitchFamily="18" charset="0"/>
                <a:ea typeface="Arial" panose="020B0604020202020204" pitchFamily="34" charset="0"/>
              </a:rPr>
              <a:t>tập 1:</a:t>
            </a:r>
            <a:r>
              <a:rPr lang="it-IT" sz="2800">
                <a:latin typeface="Times New Roman" panose="02020603050405020304" pitchFamily="18" charset="0"/>
                <a:ea typeface="Arial" panose="020B0604020202020204" pitchFamily="34" charset="0"/>
              </a:rPr>
              <a:t> </a:t>
            </a:r>
            <a:r>
              <a:rPr lang="vi-VN" sz="2800" i="1">
                <a:latin typeface="Times New Roman" panose="02020603050405020304" pitchFamily="18" charset="0"/>
                <a:ea typeface="Arial" panose="020B0604020202020204" pitchFamily="34" charset="0"/>
              </a:rPr>
              <a:t>Tìm các thành ngữ trong các câu thơ sau:</a:t>
            </a:r>
            <a:endParaRPr lang="en-US" sz="2800">
              <a:latin typeface="Times New Roman" panose="02020603050405020304" pitchFamily="18" charset="0"/>
              <a:ea typeface="Times New Roman" panose="02020603050405020304" pitchFamily="18" charset="0"/>
            </a:endParaRPr>
          </a:p>
          <a:p>
            <a:pPr algn="ctr">
              <a:spcAft>
                <a:spcPts val="0"/>
              </a:spcAft>
            </a:pPr>
            <a:r>
              <a:rPr lang="vi-VN" sz="2800">
                <a:latin typeface="Times New Roman" panose="02020603050405020304" pitchFamily="18" charset="0"/>
                <a:ea typeface="Arial" panose="020B0604020202020204" pitchFamily="34" charset="0"/>
              </a:rPr>
              <a:t>Sinh lão bệnh tử một đời,</a:t>
            </a:r>
            <a:endParaRPr lang="en-US" sz="2800">
              <a:latin typeface="Times New Roman" panose="02020603050405020304" pitchFamily="18" charset="0"/>
              <a:ea typeface="Times New Roman" panose="02020603050405020304" pitchFamily="18" charset="0"/>
            </a:endParaRPr>
          </a:p>
          <a:p>
            <a:pPr algn="ctr">
              <a:spcAft>
                <a:spcPts val="0"/>
              </a:spcAft>
            </a:pPr>
            <a:r>
              <a:rPr lang="vi-VN" sz="2800">
                <a:latin typeface="Times New Roman" panose="02020603050405020304" pitchFamily="18" charset="0"/>
                <a:ea typeface="Arial" panose="020B0604020202020204" pitchFamily="34" charset="0"/>
              </a:rPr>
              <a:t>Năng nhặt chặt bị có thời giàu sang.</a:t>
            </a:r>
            <a:endParaRPr lang="en-US" sz="2800">
              <a:latin typeface="Times New Roman" panose="02020603050405020304" pitchFamily="18" charset="0"/>
              <a:ea typeface="Times New Roman" panose="02020603050405020304" pitchFamily="18" charset="0"/>
            </a:endParaRPr>
          </a:p>
          <a:p>
            <a:pPr algn="ctr">
              <a:spcAft>
                <a:spcPts val="0"/>
              </a:spcAft>
            </a:pPr>
            <a:r>
              <a:rPr lang="vi-VN" sz="2800">
                <a:latin typeface="Times New Roman" panose="02020603050405020304" pitchFamily="18" charset="0"/>
                <a:ea typeface="Arial" panose="020B0604020202020204" pitchFamily="34" charset="0"/>
              </a:rPr>
              <a:t>Giữa đường đứt gánh dở dang,</a:t>
            </a:r>
            <a:endParaRPr lang="en-US" sz="2800">
              <a:latin typeface="Times New Roman" panose="02020603050405020304" pitchFamily="18" charset="0"/>
              <a:ea typeface="Times New Roman" panose="02020603050405020304" pitchFamily="18" charset="0"/>
            </a:endParaRPr>
          </a:p>
          <a:p>
            <a:pPr algn="ctr">
              <a:spcAft>
                <a:spcPts val="0"/>
              </a:spcAft>
            </a:pPr>
            <a:r>
              <a:rPr lang="vi-VN" sz="2800">
                <a:latin typeface="Times New Roman" panose="02020603050405020304" pitchFamily="18" charset="0"/>
                <a:ea typeface="Arial" panose="020B0604020202020204" pitchFamily="34" charset="0"/>
              </a:rPr>
              <a:t>Không nơi nương tựa lang thang trên đường.</a:t>
            </a:r>
            <a:endParaRPr lang="en-US" sz="2800">
              <a:latin typeface="Times New Roman" panose="02020603050405020304" pitchFamily="18" charset="0"/>
              <a:ea typeface="Times New Roman" panose="02020603050405020304" pitchFamily="18" charset="0"/>
            </a:endParaRPr>
          </a:p>
          <a:p>
            <a:pPr algn="ctr">
              <a:spcAft>
                <a:spcPts val="0"/>
              </a:spcAft>
            </a:pPr>
            <a:r>
              <a:rPr lang="vi-VN" sz="2800">
                <a:latin typeface="Times New Roman" panose="02020603050405020304" pitchFamily="18" charset="0"/>
                <a:ea typeface="Arial" panose="020B0604020202020204" pitchFamily="34" charset="0"/>
              </a:rPr>
              <a:t>Sống phải trên kính dưới nhường,</a:t>
            </a:r>
            <a:endParaRPr lang="en-US" sz="2800">
              <a:latin typeface="Times New Roman" panose="02020603050405020304" pitchFamily="18" charset="0"/>
              <a:ea typeface="Times New Roman" panose="02020603050405020304" pitchFamily="18" charset="0"/>
            </a:endParaRPr>
          </a:p>
          <a:p>
            <a:pPr algn="ctr">
              <a:spcAft>
                <a:spcPts val="0"/>
              </a:spcAft>
            </a:pPr>
            <a:r>
              <a:rPr lang="vi-VN" sz="2800">
                <a:latin typeface="Times New Roman" panose="02020603050405020304" pitchFamily="18" charset="0"/>
                <a:ea typeface="Arial" panose="020B0604020202020204" pitchFamily="34" charset="0"/>
              </a:rPr>
              <a:t>Anh em máu mủ phải thương nhau cùng.</a:t>
            </a:r>
            <a:endParaRPr lang="en-US" sz="2800">
              <a:latin typeface="Times New Roman" panose="02020603050405020304" pitchFamily="18" charset="0"/>
              <a:ea typeface="Times New Roman" panose="02020603050405020304" pitchFamily="18" charset="0"/>
            </a:endParaRPr>
          </a:p>
          <a:p>
            <a:pPr algn="ctr">
              <a:spcAft>
                <a:spcPts val="0"/>
              </a:spcAft>
            </a:pPr>
            <a:r>
              <a:rPr lang="vi-VN" sz="2800">
                <a:latin typeface="Times New Roman" panose="02020603050405020304" pitchFamily="18" charset="0"/>
                <a:ea typeface="Arial" panose="020B0604020202020204" pitchFamily="34" charset="0"/>
              </a:rPr>
              <a:t>Con dao hai lưỡi đừng dùng,</a:t>
            </a:r>
            <a:endParaRPr lang="en-US" sz="2800">
              <a:latin typeface="Times New Roman" panose="02020603050405020304" pitchFamily="18" charset="0"/>
              <a:ea typeface="Times New Roman" panose="02020603050405020304" pitchFamily="18" charset="0"/>
            </a:endParaRPr>
          </a:p>
          <a:p>
            <a:pPr algn="ctr">
              <a:spcAft>
                <a:spcPts val="0"/>
              </a:spcAft>
            </a:pPr>
            <a:r>
              <a:rPr lang="vi-VN" sz="2800">
                <a:latin typeface="Times New Roman" panose="02020603050405020304" pitchFamily="18" charset="0"/>
                <a:ea typeface="Arial" panose="020B0604020202020204" pitchFamily="34" charset="0"/>
              </a:rPr>
              <a:t>Đồng tâm hiệp lực ta cùng tiến lên.</a:t>
            </a:r>
            <a:endParaRPr lang="en-US" sz="2800">
              <a:latin typeface="Times New Roman" panose="02020603050405020304" pitchFamily="18" charset="0"/>
              <a:ea typeface="Times New Roman" panose="02020603050405020304" pitchFamily="18" charset="0"/>
            </a:endParaRPr>
          </a:p>
          <a:p>
            <a:pPr algn="ctr">
              <a:spcAft>
                <a:spcPts val="0"/>
              </a:spcAft>
            </a:pPr>
            <a:r>
              <a:rPr lang="vi-VN" sz="2800">
                <a:latin typeface="Times New Roman" panose="02020603050405020304" pitchFamily="18" charset="0"/>
                <a:ea typeface="Arial" panose="020B0604020202020204" pitchFamily="34" charset="0"/>
              </a:rPr>
              <a:t>Cơm no, áo ấm thì bền,</a:t>
            </a:r>
            <a:endParaRPr lang="en-US" sz="2800">
              <a:latin typeface="Times New Roman" panose="02020603050405020304" pitchFamily="18" charset="0"/>
              <a:ea typeface="Times New Roman" panose="02020603050405020304" pitchFamily="18" charset="0"/>
            </a:endParaRPr>
          </a:p>
          <a:p>
            <a:pPr algn="ctr">
              <a:spcAft>
                <a:spcPts val="0"/>
              </a:spcAft>
            </a:pPr>
            <a:r>
              <a:rPr lang="vi-VN" sz="2800">
                <a:latin typeface="Times New Roman" panose="02020603050405020304" pitchFamily="18" charset="0"/>
                <a:ea typeface="Arial" panose="020B0604020202020204" pitchFamily="34" charset="0"/>
              </a:rPr>
              <a:t>Ăn cháo đá bát thì nên loại trừ.</a:t>
            </a:r>
            <a:endParaRPr lang="en-US" sz="2800">
              <a:latin typeface="Times New Roman" panose="02020603050405020304" pitchFamily="18" charset="0"/>
              <a:ea typeface="Times New Roman" panose="02020603050405020304" pitchFamily="18" charset="0"/>
            </a:endParaRPr>
          </a:p>
          <a:p>
            <a:pPr algn="ctr">
              <a:spcAft>
                <a:spcPts val="0"/>
              </a:spcAft>
            </a:pPr>
            <a:r>
              <a:rPr lang="vi-VN" sz="2800">
                <a:latin typeface="Times New Roman" panose="02020603050405020304" pitchFamily="18" charset="0"/>
                <a:ea typeface="Arial" panose="020B0604020202020204" pitchFamily="34" charset="0"/>
              </a:rPr>
              <a:t>Lắm tiền nhiều của con hư,</a:t>
            </a:r>
            <a:endParaRPr lang="en-US" sz="2800">
              <a:latin typeface="Times New Roman" panose="02020603050405020304" pitchFamily="18" charset="0"/>
              <a:ea typeface="Times New Roman" panose="02020603050405020304" pitchFamily="18" charset="0"/>
            </a:endParaRPr>
          </a:p>
          <a:p>
            <a:pPr algn="ctr">
              <a:spcAft>
                <a:spcPts val="0"/>
              </a:spcAft>
            </a:pPr>
            <a:r>
              <a:rPr lang="vi-VN" sz="2800">
                <a:latin typeface="Times New Roman" panose="02020603050405020304" pitchFamily="18" charset="0"/>
                <a:ea typeface="Arial" panose="020B0604020202020204" pitchFamily="34" charset="0"/>
              </a:rPr>
              <a:t>Thất cơ lỡ vận từ từ sẽ qua.</a:t>
            </a:r>
            <a:endParaRPr lang="en-US" sz="2800">
              <a:latin typeface="Times New Roman" panose="02020603050405020304" pitchFamily="18" charset="0"/>
              <a:ea typeface="Times New Roman" panose="02020603050405020304" pitchFamily="18" charset="0"/>
            </a:endParaRPr>
          </a:p>
          <a:p>
            <a:pPr algn="ctr">
              <a:spcAft>
                <a:spcPts val="0"/>
              </a:spcAft>
            </a:pPr>
            <a:r>
              <a:rPr lang="vi-VN" sz="2800">
                <a:latin typeface="Times New Roman" panose="02020603050405020304" pitchFamily="18" charset="0"/>
                <a:ea typeface="Arial" panose="020B0604020202020204" pitchFamily="34" charset="0"/>
              </a:rPr>
              <a:t>Đừng nên cưỡi ngựa xem </a:t>
            </a:r>
            <a:r>
              <a:rPr lang="vi-VN" sz="2800">
                <a:latin typeface="Times New Roman" panose="02020603050405020304" pitchFamily="18" charset="0"/>
                <a:ea typeface="Arial" panose="020B0604020202020204" pitchFamily="34" charset="0"/>
              </a:rPr>
              <a:t>hoa</a:t>
            </a:r>
            <a:r>
              <a:rPr lang="vi-VN" sz="2800" smtClean="0">
                <a:latin typeface="Times New Roman" panose="02020603050405020304" pitchFamily="18" charset="0"/>
                <a:ea typeface="Arial" panose="020B0604020202020204" pitchFamily="34" charset="0"/>
              </a:rPr>
              <a:t>,</a:t>
            </a:r>
            <a:endParaRPr lang="en-US" sz="2800">
              <a:latin typeface="Times New Roman" panose="02020603050405020304" pitchFamily="18" charset="0"/>
              <a:ea typeface="Times New Roman" panose="02020603050405020304" pitchFamily="18" charset="0"/>
            </a:endParaRPr>
          </a:p>
        </p:txBody>
      </p:sp>
      <p:sp>
        <p:nvSpPr>
          <p:cNvPr id="3" name="Rectangle 2"/>
          <p:cNvSpPr/>
          <p:nvPr/>
        </p:nvSpPr>
        <p:spPr>
          <a:xfrm>
            <a:off x="414593" y="196595"/>
            <a:ext cx="5044266" cy="523220"/>
          </a:xfrm>
          <a:prstGeom prst="rect">
            <a:avLst/>
          </a:prstGeom>
        </p:spPr>
        <p:txBody>
          <a:bodyPr wrap="none">
            <a:spAutoFit/>
          </a:bodyPr>
          <a:lstStyle/>
          <a:p>
            <a:pPr algn="just">
              <a:spcAft>
                <a:spcPts val="0"/>
              </a:spcAft>
            </a:pPr>
            <a:r>
              <a:rPr lang="en-US" sz="2800" b="1">
                <a:solidFill>
                  <a:srgbClr val="FF0000"/>
                </a:solidFill>
                <a:latin typeface="Times New Roman" panose="02020603050405020304" pitchFamily="18" charset="0"/>
                <a:ea typeface="Times New Roman" panose="02020603050405020304" pitchFamily="18" charset="0"/>
              </a:rPr>
              <a:t>B. LUYỆN TẬP THỰC HÀNH </a:t>
            </a:r>
            <a:endParaRPr lang="en-US" sz="28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13833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91F32EBA-ED97-466E-8CFA-8382584155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00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8" name="Freeform: Shape 17">
            <a:extLst>
              <a:ext uri="{FF2B5EF4-FFF2-40B4-BE49-F238E27FC236}">
                <a16:creationId xmlns:a16="http://schemas.microsoft.com/office/drawing/2014/main" id="{62A38935-BB53-4DF7-A56E-48DD25B685D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6782" y="851521"/>
            <a:ext cx="4638605"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Rectangle 1"/>
          <p:cNvSpPr/>
          <p:nvPr/>
        </p:nvSpPr>
        <p:spPr>
          <a:xfrm>
            <a:off x="1132765" y="302359"/>
            <a:ext cx="10222173" cy="6555641"/>
          </a:xfrm>
          <a:prstGeom prst="rect">
            <a:avLst/>
          </a:prstGeom>
        </p:spPr>
        <p:txBody>
          <a:bodyPr wrap="square">
            <a:spAutoFit/>
          </a:bodyPr>
          <a:lstStyle/>
          <a:p>
            <a:pPr algn="ctr">
              <a:spcAft>
                <a:spcPts val="0"/>
              </a:spcAft>
            </a:pPr>
            <a:r>
              <a:rPr lang="vi-VN" sz="2800">
                <a:latin typeface="Times New Roman" panose="02020603050405020304" pitchFamily="18" charset="0"/>
                <a:ea typeface="Arial" panose="020B0604020202020204" pitchFamily="34" charset="0"/>
                <a:cs typeface="Times New Roman" panose="02020603050405020304" pitchFamily="18" charset="0"/>
              </a:rPr>
              <a:t>Cũng đừng kiếm chuyện làm quà nhiêu khê.</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tabLst>
                <a:tab pos="619125" algn="l"/>
                <a:tab pos="1720850" algn="ctr"/>
              </a:tabLst>
            </a:pPr>
            <a:r>
              <a:rPr lang="vi-VN" sz="2800">
                <a:latin typeface="Times New Roman" panose="02020603050405020304" pitchFamily="18" charset="0"/>
                <a:ea typeface="Arial" panose="020B0604020202020204" pitchFamily="34" charset="0"/>
                <a:cs typeface="Times New Roman" panose="02020603050405020304" pitchFamily="18" charset="0"/>
              </a:rPr>
              <a:t>Của nhà lá vườn đừng chê,</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800">
                <a:latin typeface="Times New Roman" panose="02020603050405020304" pitchFamily="18" charset="0"/>
                <a:ea typeface="Arial" panose="020B0604020202020204" pitchFamily="34" charset="0"/>
                <a:cs typeface="Times New Roman" panose="02020603050405020304" pitchFamily="18" charset="0"/>
              </a:rPr>
              <a:t>Đem con bỏ chợ thì về làm chi.</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800">
                <a:latin typeface="Times New Roman" panose="02020603050405020304" pitchFamily="18" charset="0"/>
                <a:ea typeface="Arial" panose="020B0604020202020204" pitchFamily="34" charset="0"/>
                <a:cs typeface="Times New Roman" panose="02020603050405020304" pitchFamily="18" charset="0"/>
              </a:rPr>
              <a:t>Năm thì mười họa mấy khi,</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800">
                <a:latin typeface="Times New Roman" panose="02020603050405020304" pitchFamily="18" charset="0"/>
                <a:ea typeface="Arial" panose="020B0604020202020204" pitchFamily="34" charset="0"/>
                <a:cs typeface="Times New Roman" panose="02020603050405020304" pitchFamily="18" charset="0"/>
              </a:rPr>
              <a:t>Cứ lười như hủi lấy gì mà ăn.</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800">
                <a:latin typeface="Times New Roman" panose="02020603050405020304" pitchFamily="18" charset="0"/>
                <a:ea typeface="Arial" panose="020B0604020202020204" pitchFamily="34" charset="0"/>
                <a:cs typeface="Times New Roman" panose="02020603050405020304" pitchFamily="18" charset="0"/>
              </a:rPr>
              <a:t>Nửa tin, nửa ngờ lăn tăn,</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800">
                <a:latin typeface="Times New Roman" panose="02020603050405020304" pitchFamily="18" charset="0"/>
                <a:ea typeface="Arial" panose="020B0604020202020204" pitchFamily="34" charset="0"/>
                <a:cs typeface="Times New Roman" panose="02020603050405020304" pitchFamily="18" charset="0"/>
              </a:rPr>
              <a:t>Đi guốc trong bụng thì văn làm gì!</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800">
                <a:latin typeface="Times New Roman" panose="02020603050405020304" pitchFamily="18" charset="0"/>
                <a:ea typeface="Arial" panose="020B0604020202020204" pitchFamily="34" charset="0"/>
                <a:cs typeface="Times New Roman" panose="02020603050405020304" pitchFamily="18" charset="0"/>
              </a:rPr>
              <a:t>Tha phương cầu thực cứ đi,</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800">
                <a:latin typeface="Times New Roman" panose="02020603050405020304" pitchFamily="18" charset="0"/>
                <a:ea typeface="Arial" panose="020B0604020202020204" pitchFamily="34" charset="0"/>
                <a:cs typeface="Times New Roman" panose="02020603050405020304" pitchFamily="18" charset="0"/>
              </a:rPr>
              <a:t>Miếng ăn miếng nhục chỉ vì tham lam.</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800">
                <a:latin typeface="Times New Roman" panose="02020603050405020304" pitchFamily="18" charset="0"/>
                <a:ea typeface="Arial" panose="020B0604020202020204" pitchFamily="34" charset="0"/>
                <a:cs typeface="Times New Roman" panose="02020603050405020304" pitchFamily="18" charset="0"/>
              </a:rPr>
              <a:t>Vinh hoa phú quý đừng ham,</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800">
                <a:latin typeface="Times New Roman" panose="02020603050405020304" pitchFamily="18" charset="0"/>
                <a:ea typeface="Arial" panose="020B0604020202020204" pitchFamily="34" charset="0"/>
                <a:cs typeface="Times New Roman" panose="02020603050405020304" pitchFamily="18" charset="0"/>
              </a:rPr>
              <a:t>Gieo gió gặp bão vì làm chuyện gian.</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800">
                <a:latin typeface="Times New Roman" panose="02020603050405020304" pitchFamily="18" charset="0"/>
                <a:ea typeface="Arial" panose="020B0604020202020204" pitchFamily="34" charset="0"/>
                <a:cs typeface="Times New Roman" panose="02020603050405020304" pitchFamily="18" charset="0"/>
              </a:rPr>
              <a:t>Con đàn cháu đống thì nhàn,</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800">
                <a:latin typeface="Times New Roman" panose="02020603050405020304" pitchFamily="18" charset="0"/>
                <a:ea typeface="Arial" panose="020B0604020202020204" pitchFamily="34" charset="0"/>
                <a:cs typeface="Times New Roman" panose="02020603050405020304" pitchFamily="18" charset="0"/>
              </a:rPr>
              <a:t>Ăn không nói có dễ tan cửa nhà.</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800">
                <a:latin typeface="Times New Roman" panose="02020603050405020304" pitchFamily="18" charset="0"/>
                <a:ea typeface="Arial" panose="020B0604020202020204" pitchFamily="34" charset="0"/>
                <a:cs typeface="Times New Roman" panose="02020603050405020304" pitchFamily="18" charset="0"/>
              </a:rPr>
              <a:t>Ngồi lê mách lẻo đàn bà,</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800">
                <a:latin typeface="Times New Roman" panose="02020603050405020304" pitchFamily="18" charset="0"/>
                <a:ea typeface="Arial" panose="020B0604020202020204" pitchFamily="34" charset="0"/>
                <a:cs typeface="Times New Roman" panose="02020603050405020304" pitchFamily="18" charset="0"/>
              </a:rPr>
              <a:t>Cao bay - xa chạy ấy là thằng </a:t>
            </a:r>
            <a:r>
              <a:rPr lang="en-US" sz="2800">
                <a:latin typeface="Times New Roman" panose="02020603050405020304" pitchFamily="18" charset="0"/>
                <a:ea typeface="Arial" panose="020B0604020202020204" pitchFamily="34" charset="0"/>
                <a:cs typeface="Times New Roman" panose="02020603050405020304" pitchFamily="18" charset="0"/>
              </a:rPr>
              <a:t>…</a:t>
            </a:r>
            <a:r>
              <a:rPr lang="vi-VN" sz="2800">
                <a:latin typeface="Times New Roman" panose="02020603050405020304" pitchFamily="18" charset="0"/>
                <a:ea typeface="Arial" panose="020B0604020202020204" pitchFamily="34" charset="0"/>
                <a:cs typeface="Times New Roman" panose="02020603050405020304" pitchFamily="18" charset="0"/>
              </a:rPr>
              <a:t>"khôn".</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16547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91F32EBA-ED97-466E-8CFA-8382584155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00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a:ln>
                <a:noFill/>
              </a:ln>
              <a:solidFill>
                <a:prstClr val="white"/>
              </a:solidFill>
              <a:effectLst/>
              <a:uLnTx/>
              <a:uFillTx/>
              <a:latin typeface="Times New Roman" panose="02020603050405020304" pitchFamily="18" charset="0"/>
              <a:cs typeface="Times New Roman" panose="02020603050405020304" pitchFamily="18" charset="0"/>
            </a:endParaRPr>
          </a:p>
        </p:txBody>
      </p:sp>
      <p:sp>
        <p:nvSpPr>
          <p:cNvPr id="18" name="Freeform: Shape 17">
            <a:extLst>
              <a:ext uri="{FF2B5EF4-FFF2-40B4-BE49-F238E27FC236}">
                <a16:creationId xmlns:a16="http://schemas.microsoft.com/office/drawing/2014/main" id="{62A38935-BB53-4DF7-A56E-48DD25B685D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6782" y="851521"/>
            <a:ext cx="4638605"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a:ln>
                <a:noFill/>
              </a:ln>
              <a:solidFill>
                <a:prstClr val="white"/>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555009" y="900415"/>
            <a:ext cx="11081982" cy="5831853"/>
          </a:xfrm>
          <a:prstGeom prst="rect">
            <a:avLst/>
          </a:prstGeom>
        </p:spPr>
        <p:txBody>
          <a:bodyPr wrap="square">
            <a:spAutoFit/>
          </a:bodyPr>
          <a:lstStyle/>
          <a:p>
            <a:pPr algn="just">
              <a:lnSpc>
                <a:spcPct val="150000"/>
              </a:lnSpc>
              <a:spcAft>
                <a:spcPts val="0"/>
              </a:spcAft>
            </a:pPr>
            <a:r>
              <a:rPr lang="vi-VN" sz="2800" i="1" smtClean="0">
                <a:latin typeface="Times New Roman" panose="02020603050405020304" pitchFamily="18" charset="0"/>
                <a:ea typeface="Arial" panose="020B0604020202020204" pitchFamily="34" charset="0"/>
                <a:cs typeface="Times New Roman" panose="02020603050405020304" pitchFamily="18" charset="0"/>
              </a:rPr>
              <a:t>"</a:t>
            </a:r>
            <a:r>
              <a:rPr lang="vi-VN" sz="2800" i="1">
                <a:latin typeface="Times New Roman" panose="02020603050405020304" pitchFamily="18" charset="0"/>
                <a:ea typeface="Arial" panose="020B0604020202020204" pitchFamily="34" charset="0"/>
                <a:cs typeface="Times New Roman" panose="02020603050405020304" pitchFamily="18" charset="0"/>
              </a:rPr>
              <a:t>Sinh lão bệnh tử"; "Năng nhặt chặt bị"; "Giữa đường đứt gánh"; "Không nơi nương tựa"; "trên kính dưới nhường"; "Anh em máu mủ"; "Con dao hai lưỡi"; "Đồng tâm hiệp lực"; "Cơm no, áo ấm"; "Ăn cháo đá bát"; "Lắm tiền nhiều của"; "Thất cơ lỡ vận"; "cưỡi ngựa xem hoa",  "kiếm chuyện làm quà"; "Của nhà lá vườn"; "Đem con bỏ chợ"; "Năm thì mười họa"; "lười như hủi"; "Nửa tin, nửa ngờ"; "Đi guốc trong bụng"; "Tha phương cầu thực"; "Miếng ăn miếng nhục"; "Vinh hoa phú quý"; "Gieo gió gặp bão"; "Con đàn cháu đống"; "Ăn không nói có"; "Ngồi lê mách lẻo"; "Cao bay - xa chạy".</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p:cNvSpPr/>
          <p:nvPr/>
        </p:nvSpPr>
        <p:spPr>
          <a:xfrm>
            <a:off x="4296714" y="251464"/>
            <a:ext cx="3898824" cy="523220"/>
          </a:xfrm>
          <a:prstGeom prst="rect">
            <a:avLst/>
          </a:prstGeom>
        </p:spPr>
        <p:txBody>
          <a:bodyPr wrap="none">
            <a:spAutoFit/>
          </a:bodyPr>
          <a:lstStyle/>
          <a:p>
            <a:pPr algn="just">
              <a:spcAft>
                <a:spcPts val="0"/>
              </a:spcAft>
            </a:pPr>
            <a:r>
              <a:rPr lang="it-IT" sz="2800" b="1">
                <a:solidFill>
                  <a:srgbClr val="FF0000"/>
                </a:solidFill>
                <a:latin typeface="Times New Roman" panose="02020603050405020304" pitchFamily="18" charset="0"/>
                <a:ea typeface="Arial" panose="020B0604020202020204" pitchFamily="34" charset="0"/>
                <a:cs typeface="Times New Roman" panose="02020603050405020304" pitchFamily="18" charset="0"/>
              </a:rPr>
              <a:t>*Gợi ý đáp án bài tập 1:</a:t>
            </a:r>
            <a:endParaRPr lang="en-US" sz="280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2244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1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91F32EBA-ED97-466E-8CFA-8382584155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00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a:ln>
                <a:noFill/>
              </a:ln>
              <a:solidFill>
                <a:prstClr val="white"/>
              </a:solidFill>
              <a:effectLst/>
              <a:uLnTx/>
              <a:uFillTx/>
              <a:latin typeface="Calibri"/>
              <a:ea typeface="+mn-ea"/>
              <a:cs typeface="+mn-cs"/>
            </a:endParaRPr>
          </a:p>
        </p:txBody>
      </p:sp>
      <p:sp>
        <p:nvSpPr>
          <p:cNvPr id="18" name="Freeform: Shape 17">
            <a:extLst>
              <a:ext uri="{FF2B5EF4-FFF2-40B4-BE49-F238E27FC236}">
                <a16:creationId xmlns:a16="http://schemas.microsoft.com/office/drawing/2014/main" id="{62A38935-BB53-4DF7-A56E-48DD25B685D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6782" y="851521"/>
            <a:ext cx="4638605"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a:ln>
                <a:noFill/>
              </a:ln>
              <a:solidFill>
                <a:prstClr val="white"/>
              </a:solidFill>
              <a:effectLst/>
              <a:uLnTx/>
              <a:uFillTx/>
              <a:latin typeface="Calibri"/>
              <a:ea typeface="+mn-ea"/>
              <a:cs typeface="+mn-cs"/>
            </a:endParaRPr>
          </a:p>
        </p:txBody>
      </p:sp>
      <p:sp>
        <p:nvSpPr>
          <p:cNvPr id="2" name="Rectangle 1"/>
          <p:cNvSpPr/>
          <p:nvPr/>
        </p:nvSpPr>
        <p:spPr>
          <a:xfrm>
            <a:off x="1160061" y="1733266"/>
            <a:ext cx="10317706" cy="3697166"/>
          </a:xfrm>
          <a:prstGeom prst="rect">
            <a:avLst/>
          </a:prstGeom>
        </p:spPr>
        <p:txBody>
          <a:bodyPr wrap="square">
            <a:spAutoFit/>
          </a:bodyPr>
          <a:lstStyle/>
          <a:p>
            <a:pPr algn="just">
              <a:lnSpc>
                <a:spcPct val="150000"/>
              </a:lnSpc>
              <a:spcAft>
                <a:spcPts val="0"/>
              </a:spcAft>
            </a:pPr>
            <a:r>
              <a:rPr lang="vi-VN" sz="3200" b="1">
                <a:solidFill>
                  <a:srgbClr val="0D0D0D"/>
                </a:solidFill>
                <a:highlight>
                  <a:srgbClr val="FFFFFF"/>
                </a:highlight>
                <a:latin typeface="Times New Roman" panose="02020603050405020304" pitchFamily="18" charset="0"/>
                <a:ea typeface="Arial" panose="020B0604020202020204" pitchFamily="34" charset="0"/>
                <a:cs typeface="Times New Roman" panose="02020603050405020304" pitchFamily="18" charset="0"/>
              </a:rPr>
              <a:t>Bài tập 2: </a:t>
            </a:r>
            <a:r>
              <a:rPr lang="vi-VN" sz="320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Điền thành ngữ thích hợp vào chỗ chấm để hoàn thành các câu sau:</a:t>
            </a:r>
            <a:endParaRPr lang="en-US" sz="320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50000"/>
              </a:lnSpc>
              <a:spcAft>
                <a:spcPts val="0"/>
              </a:spcAft>
            </a:pPr>
            <a:r>
              <a:rPr lang="en-US" sz="320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a. ....., </a:t>
            </a:r>
            <a:r>
              <a:rPr lang="en-US" sz="320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Huệ mỉm cười chào mọi người.</a:t>
            </a:r>
            <a:endParaRPr lang="en-US" sz="320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50000"/>
              </a:lnSpc>
              <a:spcAft>
                <a:spcPts val="0"/>
              </a:spcAft>
            </a:pPr>
            <a:r>
              <a:rPr lang="en-US" sz="320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 Ai cũng khen chị Ba ..........</a:t>
            </a:r>
            <a:endParaRPr lang="en-US" sz="320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50000"/>
              </a:lnSpc>
              <a:spcAft>
                <a:spcPts val="0"/>
              </a:spcAft>
            </a:pPr>
            <a:r>
              <a:rPr lang="en-US" sz="320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 Viết cẩu thả thì chắc </a:t>
            </a:r>
            <a:r>
              <a:rPr lang="en-US" sz="320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chắn </a:t>
            </a:r>
            <a:r>
              <a:rPr lang="en-US" sz="3200" smtClean="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2252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91F32EBA-ED97-466E-8CFA-8382584155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00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a:ln>
                <a:noFill/>
              </a:ln>
              <a:solidFill>
                <a:prstClr val="white"/>
              </a:solidFill>
              <a:effectLst/>
              <a:uLnTx/>
              <a:uFillTx/>
              <a:latin typeface="Calibri"/>
              <a:ea typeface="+mn-ea"/>
              <a:cs typeface="+mn-cs"/>
            </a:endParaRPr>
          </a:p>
        </p:txBody>
      </p:sp>
      <p:sp>
        <p:nvSpPr>
          <p:cNvPr id="18" name="Freeform: Shape 17">
            <a:extLst>
              <a:ext uri="{FF2B5EF4-FFF2-40B4-BE49-F238E27FC236}">
                <a16:creationId xmlns:a16="http://schemas.microsoft.com/office/drawing/2014/main" id="{62A38935-BB53-4DF7-A56E-48DD25B685D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6782" y="851521"/>
            <a:ext cx="4638605"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a:ln>
                <a:noFill/>
              </a:ln>
              <a:solidFill>
                <a:prstClr val="white"/>
              </a:solidFill>
              <a:effectLst/>
              <a:uLnTx/>
              <a:uFillTx/>
              <a:latin typeface="Calibri"/>
              <a:ea typeface="+mn-ea"/>
              <a:cs typeface="+mn-cs"/>
            </a:endParaRPr>
          </a:p>
        </p:txBody>
      </p:sp>
      <p:sp>
        <p:nvSpPr>
          <p:cNvPr id="2" name="Rectangle 1"/>
          <p:cNvSpPr/>
          <p:nvPr/>
        </p:nvSpPr>
        <p:spPr>
          <a:xfrm>
            <a:off x="1119116" y="1815152"/>
            <a:ext cx="10072048" cy="2219838"/>
          </a:xfrm>
          <a:prstGeom prst="rect">
            <a:avLst/>
          </a:prstGeom>
        </p:spPr>
        <p:txBody>
          <a:bodyPr wrap="square">
            <a:spAutoFit/>
          </a:bodyPr>
          <a:lstStyle/>
          <a:p>
            <a:pPr algn="just">
              <a:lnSpc>
                <a:spcPct val="150000"/>
              </a:lnSpc>
              <a:spcAft>
                <a:spcPts val="0"/>
              </a:spcAft>
            </a:pPr>
            <a:r>
              <a:rPr lang="en-US" sz="3200" smtClean="0">
                <a:latin typeface="Times New Roman" panose="02020603050405020304" pitchFamily="18" charset="0"/>
                <a:ea typeface="Arial" panose="020B0604020202020204" pitchFamily="34" charset="0"/>
                <a:cs typeface="Times New Roman" panose="02020603050405020304" pitchFamily="18" charset="0"/>
              </a:rPr>
              <a:t>a</a:t>
            </a:r>
            <a:r>
              <a:rPr lang="en-US" sz="3200">
                <a:latin typeface="Times New Roman" panose="02020603050405020304" pitchFamily="18" charset="0"/>
                <a:ea typeface="Arial" panose="020B0604020202020204" pitchFamily="34" charset="0"/>
                <a:cs typeface="Times New Roman" panose="02020603050405020304" pitchFamily="18" charset="0"/>
              </a:rPr>
              <a:t>. </a:t>
            </a:r>
            <a:r>
              <a:rPr lang="vi-VN" sz="3200" i="1">
                <a:latin typeface="Times New Roman" panose="02020603050405020304" pitchFamily="18" charset="0"/>
                <a:ea typeface="Arial" panose="020B0604020202020204" pitchFamily="34" charset="0"/>
                <a:cs typeface="Times New Roman" panose="02020603050405020304" pitchFamily="18" charset="0"/>
              </a:rPr>
              <a:t>Mặt tươi như hoa</a:t>
            </a:r>
            <a:r>
              <a:rPr lang="vi-VN" sz="3200">
                <a:latin typeface="Times New Roman" panose="02020603050405020304" pitchFamily="18" charset="0"/>
                <a:ea typeface="Arial" panose="020B0604020202020204" pitchFamily="34" charset="0"/>
                <a:cs typeface="Times New Roman" panose="02020603050405020304" pitchFamily="18" charset="0"/>
              </a:rPr>
              <a:t>, Huệ mỉm cười chào mọi người</a:t>
            </a:r>
            <a:r>
              <a:rPr lang="en-US" sz="3200">
                <a:latin typeface="Times New Roman" panose="02020603050405020304" pitchFamily="18" charset="0"/>
                <a:ea typeface="Arial" panose="020B0604020202020204" pitchFamily="34" charset="0"/>
                <a:cs typeface="Times New Roman" panose="02020603050405020304" pitchFamily="18" charset="0"/>
              </a:rPr>
              <a:t>.</a:t>
            </a:r>
            <a:endParaRPr lang="en-US" sz="32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US" sz="3200">
                <a:latin typeface="Times New Roman" panose="02020603050405020304" pitchFamily="18" charset="0"/>
                <a:ea typeface="Arial" panose="020B0604020202020204" pitchFamily="34" charset="0"/>
                <a:cs typeface="Times New Roman" panose="02020603050405020304" pitchFamily="18" charset="0"/>
              </a:rPr>
              <a:t>b. </a:t>
            </a:r>
            <a:r>
              <a:rPr lang="vi-VN" sz="3200">
                <a:latin typeface="Times New Roman" panose="02020603050405020304" pitchFamily="18" charset="0"/>
                <a:ea typeface="Arial" panose="020B0604020202020204" pitchFamily="34" charset="0"/>
                <a:cs typeface="Times New Roman" panose="02020603050405020304" pitchFamily="18" charset="0"/>
              </a:rPr>
              <a:t>Ai cũng khen chị Ba </a:t>
            </a:r>
            <a:r>
              <a:rPr lang="vi-VN" sz="3200" i="1">
                <a:latin typeface="Times New Roman" panose="02020603050405020304" pitchFamily="18" charset="0"/>
                <a:ea typeface="Arial" panose="020B0604020202020204" pitchFamily="34" charset="0"/>
                <a:cs typeface="Times New Roman" panose="02020603050405020304" pitchFamily="18" charset="0"/>
              </a:rPr>
              <a:t>đẹp người đẹp nết</a:t>
            </a:r>
            <a:r>
              <a:rPr lang="en-US" sz="3200">
                <a:latin typeface="Times New Roman" panose="02020603050405020304" pitchFamily="18" charset="0"/>
                <a:ea typeface="Arial" panose="020B0604020202020204" pitchFamily="34" charset="0"/>
                <a:cs typeface="Times New Roman" panose="02020603050405020304" pitchFamily="18" charset="0"/>
              </a:rPr>
              <a:t>.</a:t>
            </a:r>
            <a:endParaRPr lang="en-US" sz="320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US" sz="3200">
                <a:latin typeface="Times New Roman" panose="02020603050405020304" pitchFamily="18" charset="0"/>
                <a:ea typeface="Arial" panose="020B0604020202020204" pitchFamily="34" charset="0"/>
                <a:cs typeface="Times New Roman" panose="02020603050405020304" pitchFamily="18" charset="0"/>
              </a:rPr>
              <a:t>c. </a:t>
            </a:r>
            <a:r>
              <a:rPr lang="vi-VN" sz="3200">
                <a:latin typeface="Times New Roman" panose="02020603050405020304" pitchFamily="18" charset="0"/>
                <a:ea typeface="Arial" panose="020B0604020202020204" pitchFamily="34" charset="0"/>
                <a:cs typeface="Times New Roman" panose="02020603050405020304" pitchFamily="18" charset="0"/>
              </a:rPr>
              <a:t>Viết cẩu thả thì chắc chắn chữ xấu </a:t>
            </a:r>
            <a:r>
              <a:rPr lang="vi-VN" sz="3200" i="1">
                <a:latin typeface="Times New Roman" panose="02020603050405020304" pitchFamily="18" charset="0"/>
                <a:ea typeface="Arial" panose="020B0604020202020204" pitchFamily="34" charset="0"/>
                <a:cs typeface="Times New Roman" panose="02020603050405020304" pitchFamily="18" charset="0"/>
              </a:rPr>
              <a:t>như gà bới</a:t>
            </a:r>
            <a:r>
              <a:rPr lang="en-US" sz="3200">
                <a:latin typeface="Times New Roman" panose="02020603050405020304" pitchFamily="18" charset="0"/>
                <a:ea typeface="Arial" panose="020B0604020202020204" pitchFamily="34" charset="0"/>
                <a:cs typeface="Times New Roman" panose="02020603050405020304" pitchFamily="18" charset="0"/>
              </a:rPr>
              <a:t>.</a:t>
            </a:r>
            <a:endParaRPr lang="en-US" sz="320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p:cNvSpPr/>
          <p:nvPr/>
        </p:nvSpPr>
        <p:spPr>
          <a:xfrm>
            <a:off x="3885299" y="455809"/>
            <a:ext cx="4421403" cy="742511"/>
          </a:xfrm>
          <a:prstGeom prst="rect">
            <a:avLst/>
          </a:prstGeom>
        </p:spPr>
        <p:txBody>
          <a:bodyPr wrap="none">
            <a:spAutoFit/>
          </a:bodyPr>
          <a:lstStyle/>
          <a:p>
            <a:pPr algn="just">
              <a:lnSpc>
                <a:spcPct val="150000"/>
              </a:lnSpc>
              <a:spcAft>
                <a:spcPts val="0"/>
              </a:spcAft>
            </a:pPr>
            <a:r>
              <a:rPr lang="vi-VN" sz="3200" b="1">
                <a:solidFill>
                  <a:srgbClr val="FF0000"/>
                </a:solidFill>
                <a:latin typeface="Times New Roman" panose="02020603050405020304" pitchFamily="18" charset="0"/>
                <a:ea typeface="Arial" panose="020B0604020202020204" pitchFamily="34" charset="0"/>
                <a:cs typeface="Times New Roman" panose="02020603050405020304" pitchFamily="18" charset="0"/>
              </a:rPr>
              <a:t>*Gợi ý đáp án bài tập 2:</a:t>
            </a:r>
            <a:endParaRPr lang="en-US" sz="320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3116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fade">
                                      <p:cBhvr>
                                        <p:cTn id="21" dur="1000"/>
                                        <p:tgtEl>
                                          <p:spTgt spid="2">
                                            <p:txEl>
                                              <p:pRg st="1" end="1"/>
                                            </p:txEl>
                                          </p:spTgt>
                                        </p:tgtEl>
                                      </p:cBhvr>
                                    </p:animEffect>
                                    <p:anim calcmode="lin" valueType="num">
                                      <p:cBhvr>
                                        <p:cTn id="2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fade">
                                      <p:cBhvr>
                                        <p:cTn id="28" dur="1000"/>
                                        <p:tgtEl>
                                          <p:spTgt spid="2">
                                            <p:txEl>
                                              <p:pRg st="2" end="2"/>
                                            </p:txEl>
                                          </p:spTgt>
                                        </p:tgtEl>
                                      </p:cBhvr>
                                    </p:animEffect>
                                    <p:anim calcmode="lin" valueType="num">
                                      <p:cBhvr>
                                        <p:cTn id="2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Chủ đề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hủ đề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hủ đề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TotalTime>
  <Words>1794</Words>
  <PresentationFormat>Widescreen</PresentationFormat>
  <Paragraphs>125</Paragraphs>
  <Slides>23</Slides>
  <Notes>0</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23</vt:i4>
      </vt:variant>
    </vt:vector>
  </HeadingPairs>
  <TitlesOfParts>
    <vt:vector size="32" baseType="lpstr">
      <vt:lpstr>Arial</vt:lpstr>
      <vt:lpstr>Calibri</vt:lpstr>
      <vt:lpstr>Calibri Light</vt:lpstr>
      <vt:lpstr>MS Mincho</vt:lpstr>
      <vt:lpstr>Times New Roman</vt:lpstr>
      <vt:lpstr>Office Theme</vt:lpstr>
      <vt:lpstr>1_Office Theme</vt:lpstr>
      <vt:lpstr>2_Office Theme</vt:lpstr>
      <vt:lpstr>3_Office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2022-06-20T07:44:52Z</dcterms:created>
  <dcterms:modified xsi:type="dcterms:W3CDTF">2022-11-14T00:43:44Z</dcterms:modified>
</cp:coreProperties>
</file>