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4" r:id="rId2"/>
    <p:sldId id="272" r:id="rId3"/>
    <p:sldId id="258" r:id="rId4"/>
    <p:sldId id="260" r:id="rId5"/>
    <p:sldId id="275" r:id="rId6"/>
    <p:sldId id="276" r:id="rId7"/>
    <p:sldId id="277" r:id="rId8"/>
    <p:sldId id="263" r:id="rId9"/>
    <p:sldId id="273" r:id="rId10"/>
    <p:sldId id="264"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1392" y="-3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BA0347-91B2-4786-965D-9E8AF0DF53DA}" type="datetimeFigureOut">
              <a:rPr lang="en-US" smtClean="0"/>
              <a:t>7/17/2023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C5F0C2-BADA-4014-B2D3-EF4BC710A7D6}" type="slidenum">
              <a:rPr lang="en-US" smtClean="0"/>
              <a:t>‹#›</a:t>
            </a:fld>
            <a:endParaRPr lang="en-US"/>
          </a:p>
        </p:txBody>
      </p:sp>
    </p:spTree>
    <p:extLst>
      <p:ext uri="{BB962C8B-B14F-4D97-AF65-F5344CB8AC3E}">
        <p14:creationId xmlns:p14="http://schemas.microsoft.com/office/powerpoint/2010/main" val="4247637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400" kern="1200" smtClean="0">
                <a:solidFill>
                  <a:schemeClr val="tx1"/>
                </a:solidFill>
                <a:effectLst/>
                <a:latin typeface="+mj-lt"/>
                <a:ea typeface="+mn-ea"/>
                <a:cs typeface="+mn-cs"/>
              </a:rPr>
              <a:t>Từng thành viên trong lớp cần nêu vấn đề</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theo góc nhìn của mình, tập thể lớp trao đổi,</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thống nhất chọn một vấn đề trong đời sống phù</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hợp với lứa tuổi, được nhiều người quan tâm</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làm đề tài cho cuộc thảo luận.</a:t>
            </a:r>
            <a:endParaRPr lang="en-US" sz="1400">
              <a:latin typeface="+mj-lt"/>
            </a:endParaRPr>
          </a:p>
        </p:txBody>
      </p:sp>
      <p:sp>
        <p:nvSpPr>
          <p:cNvPr id="4" name="Slide Number Placeholder 3"/>
          <p:cNvSpPr>
            <a:spLocks noGrp="1"/>
          </p:cNvSpPr>
          <p:nvPr>
            <p:ph type="sldNum" sz="quarter" idx="10"/>
          </p:nvPr>
        </p:nvSpPr>
        <p:spPr/>
        <p:txBody>
          <a:bodyPr/>
          <a:lstStyle/>
          <a:p>
            <a:fld id="{84C5F0C2-BADA-4014-B2D3-EF4BC710A7D6}" type="slidenum">
              <a:rPr lang="en-US" smtClean="0"/>
              <a:t>3</a:t>
            </a:fld>
            <a:endParaRPr lang="en-US"/>
          </a:p>
        </p:txBody>
      </p:sp>
    </p:spTree>
    <p:extLst>
      <p:ext uri="{BB962C8B-B14F-4D97-AF65-F5344CB8AC3E}">
        <p14:creationId xmlns:p14="http://schemas.microsoft.com/office/powerpoint/2010/main" val="1187254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400" kern="1200" smtClean="0">
                <a:solidFill>
                  <a:schemeClr val="tx1"/>
                </a:solidFill>
                <a:effectLst/>
                <a:latin typeface="+mj-lt"/>
                <a:ea typeface="+mn-ea"/>
                <a:cs typeface="+mn-cs"/>
              </a:rPr>
              <a:t>Từng thành viên trong lớp cần nêu vấn đề</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theo góc nhìn của mình, tập thể lớp trao đổi,</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thống nhất chọn một vấn đề trong đời sống phù</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hợp với lứa tuổi, được nhiều người quan tâm</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làm đề tài cho cuộc thảo luận.</a:t>
            </a:r>
            <a:endParaRPr lang="en-US" sz="1400">
              <a:latin typeface="+mj-lt"/>
            </a:endParaRPr>
          </a:p>
        </p:txBody>
      </p:sp>
      <p:sp>
        <p:nvSpPr>
          <p:cNvPr id="4" name="Slide Number Placeholder 3"/>
          <p:cNvSpPr>
            <a:spLocks noGrp="1"/>
          </p:cNvSpPr>
          <p:nvPr>
            <p:ph type="sldNum" sz="quarter" idx="10"/>
          </p:nvPr>
        </p:nvSpPr>
        <p:spPr/>
        <p:txBody>
          <a:bodyPr/>
          <a:lstStyle/>
          <a:p>
            <a:fld id="{84C5F0C2-BADA-4014-B2D3-EF4BC710A7D6}" type="slidenum">
              <a:rPr lang="en-US" smtClean="0"/>
              <a:t>5</a:t>
            </a:fld>
            <a:endParaRPr lang="en-US"/>
          </a:p>
        </p:txBody>
      </p:sp>
    </p:spTree>
    <p:extLst>
      <p:ext uri="{BB962C8B-B14F-4D97-AF65-F5344CB8AC3E}">
        <p14:creationId xmlns:p14="http://schemas.microsoft.com/office/powerpoint/2010/main" val="1187254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400" kern="1200" smtClean="0">
                <a:solidFill>
                  <a:schemeClr val="tx1"/>
                </a:solidFill>
                <a:effectLst/>
                <a:latin typeface="+mj-lt"/>
                <a:ea typeface="+mn-ea"/>
                <a:cs typeface="+mn-cs"/>
              </a:rPr>
              <a:t>Từng thành viên trong lớp cần nêu vấn đề</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theo góc nhìn của mình, tập thể lớp trao đổi,</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thống nhất chọn một vấn đề trong đời sống phù</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hợp với lứa tuổi, được nhiều người quan tâm</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làm đề tài cho cuộc thảo luận.</a:t>
            </a:r>
            <a:endParaRPr lang="en-US" sz="1400">
              <a:latin typeface="+mj-lt"/>
            </a:endParaRPr>
          </a:p>
        </p:txBody>
      </p:sp>
      <p:sp>
        <p:nvSpPr>
          <p:cNvPr id="4" name="Slide Number Placeholder 3"/>
          <p:cNvSpPr>
            <a:spLocks noGrp="1"/>
          </p:cNvSpPr>
          <p:nvPr>
            <p:ph type="sldNum" sz="quarter" idx="10"/>
          </p:nvPr>
        </p:nvSpPr>
        <p:spPr/>
        <p:txBody>
          <a:bodyPr/>
          <a:lstStyle/>
          <a:p>
            <a:fld id="{84C5F0C2-BADA-4014-B2D3-EF4BC710A7D6}" type="slidenum">
              <a:rPr lang="en-US" smtClean="0"/>
              <a:t>7</a:t>
            </a:fld>
            <a:endParaRPr lang="en-US"/>
          </a:p>
        </p:txBody>
      </p:sp>
    </p:spTree>
    <p:extLst>
      <p:ext uri="{BB962C8B-B14F-4D97-AF65-F5344CB8AC3E}">
        <p14:creationId xmlns:p14="http://schemas.microsoft.com/office/powerpoint/2010/main" val="118725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E7164B-9430-431A-BD7B-0B4E3DA78205}"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17358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E7164B-9430-431A-BD7B-0B4E3DA78205}"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867380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E7164B-9430-431A-BD7B-0B4E3DA78205}"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2804547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E7164B-9430-431A-BD7B-0B4E3DA78205}"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829821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E7164B-9430-431A-BD7B-0B4E3DA78205}"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115615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E7164B-9430-431A-BD7B-0B4E3DA78205}" type="datetimeFigureOut">
              <a:rPr lang="en-US" smtClean="0"/>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2639694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E7164B-9430-431A-BD7B-0B4E3DA78205}" type="datetimeFigureOut">
              <a:rPr lang="en-US" smtClean="0"/>
              <a:t>7/17/2023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3571995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E7164B-9430-431A-BD7B-0B4E3DA78205}" type="datetimeFigureOut">
              <a:rPr lang="en-US" smtClean="0"/>
              <a:t>7/17/2023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1377261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E7164B-9430-431A-BD7B-0B4E3DA78205}" type="datetimeFigureOut">
              <a:rPr lang="en-US" smtClean="0"/>
              <a:t>7/17/2023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215795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E7164B-9430-431A-BD7B-0B4E3DA78205}" type="datetimeFigureOut">
              <a:rPr lang="en-US" smtClean="0"/>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407620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E7164B-9430-431A-BD7B-0B4E3DA78205}" type="datetimeFigureOut">
              <a:rPr lang="en-US" smtClean="0"/>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903319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7164B-9430-431A-BD7B-0B4E3DA78205}" type="datetimeFigureOut">
              <a:rPr lang="en-US" smtClean="0"/>
              <a:t>7/17/2023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9B710-1FD8-4013-9CBF-DDDE87B9670E}" type="slidenum">
              <a:rPr lang="en-US" smtClean="0"/>
              <a:t>‹#›</a:t>
            </a:fld>
            <a:endParaRPr lang="en-US"/>
          </a:p>
        </p:txBody>
      </p:sp>
    </p:spTree>
    <p:extLst>
      <p:ext uri="{BB962C8B-B14F-4D97-AF65-F5344CB8AC3E}">
        <p14:creationId xmlns:p14="http://schemas.microsoft.com/office/powerpoint/2010/main" val="2470854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107504" y="1844824"/>
            <a:ext cx="8928992" cy="2088232"/>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400" b="1" dirty="0" err="1">
                <a:solidFill>
                  <a:srgbClr val="00B0F0"/>
                </a:solidFill>
                <a:latin typeface="Times New Roman" panose="02020603050405020304" pitchFamily="18" charset="0"/>
                <a:cs typeface="Times New Roman" panose="02020603050405020304" pitchFamily="18" charset="0"/>
              </a:rPr>
              <a:t>NÓI</a:t>
            </a:r>
            <a:r>
              <a:rPr lang="en-US" sz="2400" b="1" dirty="0">
                <a:solidFill>
                  <a:srgbClr val="00B0F0"/>
                </a:solidFill>
                <a:latin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cs typeface="Times New Roman" panose="02020603050405020304" pitchFamily="18" charset="0"/>
              </a:rPr>
              <a:t>VÀ</a:t>
            </a:r>
            <a:r>
              <a:rPr lang="en-US" sz="2400" b="1" dirty="0">
                <a:solidFill>
                  <a:srgbClr val="00B0F0"/>
                </a:solidFill>
                <a:latin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cs typeface="Times New Roman" panose="02020603050405020304" pitchFamily="18" charset="0"/>
              </a:rPr>
              <a:t>NGHE</a:t>
            </a:r>
            <a:endParaRPr lang="en-US" sz="2400" dirty="0">
              <a:solidFill>
                <a:srgbClr val="00B0F0"/>
              </a:solidFill>
              <a:latin typeface="Times New Roman" panose="02020603050405020304" pitchFamily="18" charset="0"/>
              <a:cs typeface="Times New Roman" panose="02020603050405020304" pitchFamily="18" charset="0"/>
            </a:endParaRPr>
          </a:p>
          <a:p>
            <a:pPr algn="ctr"/>
            <a:r>
              <a:rPr lang="en-US" sz="2400" b="1" smtClean="0">
                <a:solidFill>
                  <a:schemeClr val="tx1">
                    <a:lumMod val="95000"/>
                    <a:lumOff val="5000"/>
                  </a:schemeClr>
                </a:solidFill>
                <a:latin typeface="Times New Roman" panose="02020603050405020304" pitchFamily="18" charset="0"/>
                <a:cs typeface="Times New Roman" panose="02020603050405020304" pitchFamily="18" charset="0"/>
              </a:rPr>
              <a:t>THẢO LUẬN VỀ MỘT VẤN ĐỀ TRONG ĐỜI SỐNG </a:t>
            </a:r>
          </a:p>
          <a:p>
            <a:pPr algn="ctr"/>
            <a:r>
              <a:rPr lang="en-US" sz="2400" b="1" smtClean="0">
                <a:solidFill>
                  <a:schemeClr val="tx1">
                    <a:lumMod val="95000"/>
                    <a:lumOff val="5000"/>
                  </a:schemeClr>
                </a:solidFill>
                <a:latin typeface="Times New Roman" panose="02020603050405020304" pitchFamily="18" charset="0"/>
                <a:cs typeface="Times New Roman" panose="02020603050405020304" pitchFamily="18" charset="0"/>
              </a:rPr>
              <a:t>PHÙ HỢP VỚI LỨA TUỔI</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ctr"/>
            <a:r>
              <a:rPr lang="en-US" sz="2400" b="1" smtClean="0">
                <a:solidFill>
                  <a:schemeClr val="tx1">
                    <a:lumMod val="95000"/>
                    <a:lumOff val="5000"/>
                  </a:schemeClr>
                </a:solidFill>
                <a:latin typeface="Times New Roman" panose="02020603050405020304" pitchFamily="18" charset="0"/>
                <a:cs typeface="Times New Roman" panose="02020603050405020304" pitchFamily="18" charset="0"/>
              </a:rPr>
              <a:t>(Ý thức trách nhiệm của học sinh với cộng đồng)</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26661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ntagon 4"/>
          <p:cNvSpPr/>
          <p:nvPr/>
        </p:nvSpPr>
        <p:spPr>
          <a:xfrm>
            <a:off x="367065" y="1368344"/>
            <a:ext cx="8352928" cy="1124552"/>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400" dirty="0">
                <a:solidFill>
                  <a:srgbClr val="C00000"/>
                </a:solidFill>
                <a:latin typeface="+mj-lt"/>
              </a:rPr>
              <a:t>HS tự đánh </a:t>
            </a:r>
            <a:r>
              <a:rPr lang="vi-VN" sz="2400">
                <a:solidFill>
                  <a:srgbClr val="C00000"/>
                </a:solidFill>
                <a:latin typeface="+mj-lt"/>
              </a:rPr>
              <a:t>giá </a:t>
            </a:r>
            <a:r>
              <a:rPr lang="vi-VN" sz="2400" smtClean="0">
                <a:solidFill>
                  <a:srgbClr val="C00000"/>
                </a:solidFill>
                <a:latin typeface="+mj-lt"/>
              </a:rPr>
              <a:t>b</a:t>
            </a:r>
            <a:r>
              <a:rPr lang="en-US" sz="2400" smtClean="0">
                <a:solidFill>
                  <a:srgbClr val="C00000"/>
                </a:solidFill>
                <a:latin typeface="Times New Roman" pitchFamily="18" charset="0"/>
                <a:cs typeface="Times New Roman" pitchFamily="18" charset="0"/>
              </a:rPr>
              <a:t>uổi</a:t>
            </a:r>
            <a:r>
              <a:rPr lang="vi-VN" sz="2400" smtClean="0">
                <a:solidFill>
                  <a:srgbClr val="C00000"/>
                </a:solidFill>
                <a:latin typeface="Times New Roman" pitchFamily="18" charset="0"/>
                <a:cs typeface="Times New Roman" pitchFamily="18" charset="0"/>
              </a:rPr>
              <a:t> </a:t>
            </a:r>
            <a:r>
              <a:rPr lang="en-US" sz="2400" smtClean="0">
                <a:solidFill>
                  <a:srgbClr val="C00000"/>
                </a:solidFill>
                <a:latin typeface="Times New Roman" pitchFamily="18" charset="0"/>
                <a:cs typeface="Times New Roman" pitchFamily="18" charset="0"/>
              </a:rPr>
              <a:t>thảo luận</a:t>
            </a:r>
            <a:r>
              <a:rPr lang="vi-VN" sz="2400" smtClean="0">
                <a:solidFill>
                  <a:srgbClr val="C00000"/>
                </a:solidFill>
                <a:latin typeface="Times New Roman" pitchFamily="18" charset="0"/>
                <a:cs typeface="Times New Roman" pitchFamily="18" charset="0"/>
              </a:rPr>
              <a:t> </a:t>
            </a:r>
            <a:r>
              <a:rPr lang="en-US" sz="2400" smtClean="0">
                <a:solidFill>
                  <a:srgbClr val="C00000"/>
                </a:solidFill>
                <a:latin typeface="Times New Roman" pitchFamily="18" charset="0"/>
                <a:cs typeface="Times New Roman" pitchFamily="18" charset="0"/>
              </a:rPr>
              <a:t>về</a:t>
            </a:r>
            <a:r>
              <a:rPr lang="en-US" sz="2400" b="1" i="1" smtClean="0">
                <a:solidFill>
                  <a:srgbClr val="C00000"/>
                </a:solidFill>
                <a:latin typeface="Times New Roman" pitchFamily="18" charset="0"/>
                <a:cs typeface="Times New Roman" pitchFamily="18" charset="0"/>
              </a:rPr>
              <a:t> </a:t>
            </a:r>
            <a:r>
              <a:rPr lang="vi-VN" sz="2400" dirty="0">
                <a:solidFill>
                  <a:srgbClr val="C00000"/>
                </a:solidFill>
                <a:latin typeface="Times New Roman" pitchFamily="18" charset="0"/>
                <a:cs typeface="Times New Roman" pitchFamily="18" charset="0"/>
              </a:rPr>
              <a:t>nội dung và hình thức trình bày với hai tư cách</a:t>
            </a:r>
            <a:r>
              <a:rPr lang="vi-VN" sz="2400">
                <a:solidFill>
                  <a:srgbClr val="C00000"/>
                </a:solidFill>
                <a:latin typeface="Times New Roman" pitchFamily="18" charset="0"/>
                <a:cs typeface="Times New Roman" pitchFamily="18" charset="0"/>
              </a:rPr>
              <a:t>: </a:t>
            </a:r>
            <a:r>
              <a:rPr lang="en-US" sz="2400" smtClean="0">
                <a:solidFill>
                  <a:srgbClr val="C00000"/>
                </a:solidFill>
                <a:latin typeface="Times New Roman" pitchFamily="18" charset="0"/>
                <a:cs typeface="Times New Roman" pitchFamily="18" charset="0"/>
              </a:rPr>
              <a:t>vấn đề thảo luận và nội dung thảo luận</a:t>
            </a:r>
            <a:r>
              <a:rPr lang="vi-VN" sz="2400" smtClean="0">
                <a:solidFill>
                  <a:srgbClr val="C00000"/>
                </a:solidFill>
                <a:latin typeface="Times New Roman" pitchFamily="18" charset="0"/>
                <a:cs typeface="Times New Roman" pitchFamily="18" charset="0"/>
              </a:rPr>
              <a:t>.</a:t>
            </a:r>
            <a:endParaRPr lang="en-US" sz="2400" dirty="0">
              <a:solidFill>
                <a:srgbClr val="C00000"/>
              </a:solidFill>
              <a:latin typeface="Times New Roman" pitchFamily="18" charset="0"/>
              <a:cs typeface="Times New Roman" pitchFamily="18" charset="0"/>
            </a:endParaRPr>
          </a:p>
        </p:txBody>
      </p:sp>
      <p:sp>
        <p:nvSpPr>
          <p:cNvPr id="6" name="Rounded Rectangular Callout 5"/>
          <p:cNvSpPr/>
          <p:nvPr/>
        </p:nvSpPr>
        <p:spPr>
          <a:xfrm>
            <a:off x="358631" y="2708920"/>
            <a:ext cx="3744416" cy="1656184"/>
          </a:xfrm>
          <a:prstGeom prst="wedgeRoundRect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34000"/>
              </a:lnSpc>
              <a:spcAft>
                <a:spcPts val="600"/>
              </a:spcAft>
              <a:buClr>
                <a:srgbClr val="000000"/>
              </a:buClr>
              <a:buSzPts val="1000"/>
              <a:tabLst>
                <a:tab pos="550545" algn="l"/>
              </a:tabLst>
            </a:pPr>
            <a:r>
              <a:rPr lang="vi-VN" sz="2000">
                <a:solidFill>
                  <a:schemeClr val="tx1"/>
                </a:solidFill>
                <a:latin typeface="+mj-lt"/>
              </a:rPr>
              <a:t>Vấn đề đời sống được thảo luận thực sự có ý nghĩa không, có tác động gì đến nhận thức của bản thân?</a:t>
            </a:r>
            <a:endParaRPr lang="en-US" sz="2000">
              <a:solidFill>
                <a:schemeClr val="tx1"/>
              </a:solidFill>
              <a:latin typeface="+mj-lt"/>
              <a:ea typeface="Arial"/>
              <a:cs typeface="Arial"/>
            </a:endParaRPr>
          </a:p>
        </p:txBody>
      </p:sp>
      <p:sp>
        <p:nvSpPr>
          <p:cNvPr id="7" name="Rounded Rectangular Callout 6"/>
          <p:cNvSpPr/>
          <p:nvPr/>
        </p:nvSpPr>
        <p:spPr>
          <a:xfrm>
            <a:off x="4969817" y="4888412"/>
            <a:ext cx="3744416" cy="1800200"/>
          </a:xfrm>
          <a:prstGeom prst="wedgeRoundRect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35000"/>
              </a:lnSpc>
              <a:spcAft>
                <a:spcPts val="0"/>
              </a:spcAft>
              <a:buClr>
                <a:srgbClr val="000000"/>
              </a:buClr>
              <a:buSzPts val="1000"/>
              <a:tabLst>
                <a:tab pos="556260" algn="l"/>
              </a:tabLst>
            </a:pPr>
            <a:r>
              <a:rPr lang="vi-VN" sz="2000">
                <a:solidFill>
                  <a:schemeClr val="tx1"/>
                </a:solidFill>
                <a:latin typeface="+mj-lt"/>
              </a:rPr>
              <a:t>Người điều hành và thư kí đã thể hiện đúng vai trò của mình chưa?</a:t>
            </a:r>
            <a:endParaRPr lang="en-US" sz="2000">
              <a:solidFill>
                <a:schemeClr val="tx1"/>
              </a:solidFill>
              <a:latin typeface="+mj-lt"/>
              <a:ea typeface="Arial"/>
              <a:cs typeface="Arial"/>
            </a:endParaRPr>
          </a:p>
        </p:txBody>
      </p:sp>
      <p:sp>
        <p:nvSpPr>
          <p:cNvPr id="8" name="Rounded Rectangular Callout 7"/>
          <p:cNvSpPr/>
          <p:nvPr/>
        </p:nvSpPr>
        <p:spPr>
          <a:xfrm>
            <a:off x="395536" y="4725144"/>
            <a:ext cx="3744416" cy="1800200"/>
          </a:xfrm>
          <a:prstGeom prst="wedgeRoundRect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37000"/>
              </a:lnSpc>
              <a:spcAft>
                <a:spcPts val="600"/>
              </a:spcAft>
              <a:buClr>
                <a:srgbClr val="000000"/>
              </a:buClr>
              <a:buSzPts val="1000"/>
              <a:tabLst>
                <a:tab pos="550545" algn="l"/>
              </a:tabLst>
            </a:pPr>
            <a:r>
              <a:rPr lang="vi-VN" sz="2000" smtClean="0">
                <a:solidFill>
                  <a:schemeClr val="tx1"/>
                </a:solidFill>
                <a:latin typeface="+mj-lt"/>
              </a:rPr>
              <a:t>Các ý kiến phát biểu đã tập trung vào trọng tâm của vấn đề chưa, có tác dụng làm sáng tỏ vấn đề như thế nào?</a:t>
            </a:r>
            <a:endParaRPr lang="en-US" sz="2000">
              <a:solidFill>
                <a:schemeClr val="tx1"/>
              </a:solidFill>
              <a:latin typeface="+mj-lt"/>
              <a:ea typeface="Arial"/>
              <a:cs typeface="Arial"/>
            </a:endParaRPr>
          </a:p>
        </p:txBody>
      </p:sp>
      <p:sp>
        <p:nvSpPr>
          <p:cNvPr id="9" name="Rounded Rectangular Callout 8"/>
          <p:cNvSpPr/>
          <p:nvPr/>
        </p:nvSpPr>
        <p:spPr>
          <a:xfrm>
            <a:off x="4783711" y="2700657"/>
            <a:ext cx="3744416" cy="1656184"/>
          </a:xfrm>
          <a:prstGeom prst="wedgeRoundRect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35000"/>
              </a:lnSpc>
              <a:spcAft>
                <a:spcPts val="600"/>
              </a:spcAft>
              <a:buClr>
                <a:srgbClr val="000000"/>
              </a:buClr>
              <a:buSzPts val="1000"/>
              <a:tabLst>
                <a:tab pos="550545" algn="l"/>
              </a:tabLst>
            </a:pPr>
            <a:r>
              <a:rPr lang="vi-VN" sz="2000">
                <a:solidFill>
                  <a:schemeClr val="tx1"/>
                </a:solidFill>
                <a:latin typeface="+mj-lt"/>
              </a:rPr>
              <a:t>Các thành viên tương tác với nhau ở mức độ nào, có thể hiện thái độ tôn trọng, học hỏi nhau trong thảo luận không?</a:t>
            </a:r>
            <a:endParaRPr lang="en-US" sz="2000">
              <a:solidFill>
                <a:schemeClr val="tx1"/>
              </a:solidFill>
              <a:latin typeface="+mj-lt"/>
              <a:ea typeface="Arial"/>
              <a:cs typeface="Arial"/>
            </a:endParaRPr>
          </a:p>
        </p:txBody>
      </p:sp>
      <p:sp>
        <p:nvSpPr>
          <p:cNvPr id="10" name="Notched Right Arrow 9"/>
          <p:cNvSpPr/>
          <p:nvPr/>
        </p:nvSpPr>
        <p:spPr>
          <a:xfrm>
            <a:off x="107504" y="0"/>
            <a:ext cx="8352928" cy="1556792"/>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err="1">
                <a:solidFill>
                  <a:srgbClr val="FF0000"/>
                </a:solidFill>
                <a:latin typeface="Times New Roman" panose="02020603050405020304" pitchFamily="18" charset="0"/>
                <a:cs typeface="Times New Roman" panose="02020603050405020304" pitchFamily="18" charset="0"/>
              </a:rPr>
              <a:t>ĐỘNG</a:t>
            </a:r>
            <a:r>
              <a:rPr lang="en-US" sz="2400" b="1">
                <a:solidFill>
                  <a:srgbClr val="FF0000"/>
                </a:solidFill>
                <a:latin typeface="Times New Roman" panose="02020603050405020304" pitchFamily="18" charset="0"/>
                <a:cs typeface="Times New Roman" panose="02020603050405020304" pitchFamily="18" charset="0"/>
              </a:rPr>
              <a:t> </a:t>
            </a:r>
            <a:r>
              <a:rPr lang="en-US" sz="2400" b="1" smtClean="0">
                <a:solidFill>
                  <a:srgbClr val="FF0000"/>
                </a:solidFill>
                <a:latin typeface="Times New Roman" panose="02020603050405020304" pitchFamily="18" charset="0"/>
                <a:cs typeface="Times New Roman" panose="02020603050405020304" pitchFamily="18" charset="0"/>
              </a:rPr>
              <a:t>4: ĐÁNH GIÁ BUỔI THẢO </a:t>
            </a:r>
            <a:r>
              <a:rPr lang="en-US" sz="2400" b="1" smtClean="0">
                <a:solidFill>
                  <a:srgbClr val="FF0000"/>
                </a:solidFill>
                <a:latin typeface="Times New Roman" panose="02020603050405020304" pitchFamily="18" charset="0"/>
                <a:cs typeface="Times New Roman" panose="02020603050405020304" pitchFamily="18" charset="0"/>
              </a:rPr>
              <a:t>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11" name="Rectangle 1"/>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3"/>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4"/>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3817267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grpId="1" nodeType="clickEffect">
                                  <p:stCondLst>
                                    <p:cond delay="0"/>
                                  </p:stCondLst>
                                  <p:childTnLst>
                                    <p:animEffect transition="out" filter="wipe(down)">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xit" presetSubtype="32" fill="hold" grpId="1" nodeType="clickEffect">
                                  <p:stCondLst>
                                    <p:cond delay="0"/>
                                  </p:stCondLst>
                                  <p:childTnLst>
                                    <p:animEffect transition="out" filter="circle(out)">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anim calcmode="lin" valueType="num">
                                      <p:cBhvr>
                                        <p:cTn id="33" dur="1000" fill="hold"/>
                                        <p:tgtEl>
                                          <p:spTgt spid="8"/>
                                        </p:tgtEl>
                                        <p:attrNameLst>
                                          <p:attrName>ppt_x</p:attrName>
                                        </p:attrNameLst>
                                      </p:cBhvr>
                                      <p:tavLst>
                                        <p:tav tm="0">
                                          <p:val>
                                            <p:strVal val="#ppt_x"/>
                                          </p:val>
                                        </p:tav>
                                        <p:tav tm="100000">
                                          <p:val>
                                            <p:strVal val="#ppt_x"/>
                                          </p:val>
                                        </p:tav>
                                      </p:tavLst>
                                    </p:anim>
                                    <p:anim calcmode="lin" valueType="num">
                                      <p:cBhvr>
                                        <p:cTn id="3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1" presetClass="exit" presetSubtype="1" fill="hold" grpId="1" nodeType="clickEffect">
                                  <p:stCondLst>
                                    <p:cond delay="0"/>
                                  </p:stCondLst>
                                  <p:childTnLst>
                                    <p:animEffect transition="out" filter="wheel(1)">
                                      <p:cBhvr>
                                        <p:cTn id="38" dur="2000"/>
                                        <p:tgtEl>
                                          <p:spTgt spid="8"/>
                                        </p:tgtEl>
                                      </p:cBhvr>
                                    </p:animEffect>
                                    <p:set>
                                      <p:cBhvr>
                                        <p:cTn id="39" dur="1" fill="hold">
                                          <p:stCondLst>
                                            <p:cond delay="1999"/>
                                          </p:stCondLst>
                                        </p:cTn>
                                        <p:tgtEl>
                                          <p:spTgt spid="8"/>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down)">
                                      <p:cBhvr>
                                        <p:cTn id="44" dur="5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xit" presetSubtype="0" fill="hold" grpId="1" nodeType="clickEffect">
                                  <p:stCondLst>
                                    <p:cond delay="0"/>
                                  </p:stCondLst>
                                  <p:childTnLst>
                                    <p:anim calcmode="lin" valueType="num">
                                      <p:cBhvr>
                                        <p:cTn id="48" dur="1000"/>
                                        <p:tgtEl>
                                          <p:spTgt spid="7"/>
                                        </p:tgtEl>
                                        <p:attrNameLst>
                                          <p:attrName>ppt_w</p:attrName>
                                        </p:attrNameLst>
                                      </p:cBhvr>
                                      <p:tavLst>
                                        <p:tav tm="0">
                                          <p:val>
                                            <p:strVal val="ppt_w"/>
                                          </p:val>
                                        </p:tav>
                                        <p:tav tm="100000">
                                          <p:val>
                                            <p:fltVal val="0"/>
                                          </p:val>
                                        </p:tav>
                                      </p:tavLst>
                                    </p:anim>
                                    <p:anim calcmode="lin" valueType="num">
                                      <p:cBhvr>
                                        <p:cTn id="49" dur="1000"/>
                                        <p:tgtEl>
                                          <p:spTgt spid="7"/>
                                        </p:tgtEl>
                                        <p:attrNameLst>
                                          <p:attrName>ppt_h</p:attrName>
                                        </p:attrNameLst>
                                      </p:cBhvr>
                                      <p:tavLst>
                                        <p:tav tm="0">
                                          <p:val>
                                            <p:strVal val="ppt_h"/>
                                          </p:val>
                                        </p:tav>
                                        <p:tav tm="100000">
                                          <p:val>
                                            <p:fltVal val="0"/>
                                          </p:val>
                                        </p:tav>
                                      </p:tavLst>
                                    </p:anim>
                                    <p:anim calcmode="lin" valueType="num">
                                      <p:cBhvr>
                                        <p:cTn id="50" dur="1000"/>
                                        <p:tgtEl>
                                          <p:spTgt spid="7"/>
                                        </p:tgtEl>
                                        <p:attrNameLst>
                                          <p:attrName>style.rotation</p:attrName>
                                        </p:attrNameLst>
                                      </p:cBhvr>
                                      <p:tavLst>
                                        <p:tav tm="0">
                                          <p:val>
                                            <p:fltVal val="0"/>
                                          </p:val>
                                        </p:tav>
                                        <p:tav tm="100000">
                                          <p:val>
                                            <p:fltVal val="90"/>
                                          </p:val>
                                        </p:tav>
                                      </p:tavLst>
                                    </p:anim>
                                    <p:animEffect transition="out" filter="fade">
                                      <p:cBhvr>
                                        <p:cTn id="51" dur="1000"/>
                                        <p:tgtEl>
                                          <p:spTgt spid="7"/>
                                        </p:tgtEl>
                                      </p:cBhvr>
                                    </p:animEffect>
                                    <p:set>
                                      <p:cBhvr>
                                        <p:cTn id="52"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6" grpId="1" animBg="1"/>
      <p:bldP spid="7" grpId="0" animBg="1"/>
      <p:bldP spid="7" grpId="1" animBg="1"/>
      <p:bldP spid="8" grpId="0" animBg="1"/>
      <p:bldP spid="8" grpId="1" animBg="1"/>
      <p:bldP spid="9" grpId="0" animBg="1"/>
      <p:bldP spid="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107504" y="0"/>
            <a:ext cx="6408712" cy="1268760"/>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err="1">
                <a:solidFill>
                  <a:srgbClr val="FF0000"/>
                </a:solidFill>
                <a:latin typeface="Times New Roman" panose="02020603050405020304" pitchFamily="18" charset="0"/>
                <a:cs typeface="Times New Roman" panose="02020603050405020304" pitchFamily="18" charset="0"/>
              </a:rPr>
              <a:t>ĐỘNG</a:t>
            </a:r>
            <a:r>
              <a:rPr lang="en-US" sz="2400" b="1">
                <a:solidFill>
                  <a:srgbClr val="FF0000"/>
                </a:solidFill>
                <a:latin typeface="Times New Roman" panose="02020603050405020304" pitchFamily="18" charset="0"/>
                <a:cs typeface="Times New Roman" panose="02020603050405020304" pitchFamily="18" charset="0"/>
              </a:rPr>
              <a:t> </a:t>
            </a:r>
            <a:r>
              <a:rPr lang="en-US" sz="2400" b="1" smtClean="0">
                <a:solidFill>
                  <a:srgbClr val="FF0000"/>
                </a:solidFill>
                <a:latin typeface="Times New Roman" panose="02020603050405020304" pitchFamily="18" charset="0"/>
                <a:cs typeface="Times New Roman" panose="02020603050405020304" pitchFamily="18" charset="0"/>
              </a:rPr>
              <a:t>5: </a:t>
            </a:r>
            <a:r>
              <a:rPr lang="en-US" sz="2400" b="1" dirty="0" err="1">
                <a:solidFill>
                  <a:srgbClr val="FF0000"/>
                </a:solidFill>
                <a:latin typeface="Times New Roman" panose="02020603050405020304" pitchFamily="18" charset="0"/>
                <a:cs typeface="Times New Roman" panose="02020603050405020304" pitchFamily="18" charset="0"/>
              </a:rPr>
              <a:t>CỦNG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CỐ</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MỞ</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RỘNG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683568" y="2145923"/>
            <a:ext cx="7560840" cy="175432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lvl="0" indent="-285750" algn="just">
              <a:lnSpc>
                <a:spcPct val="150000"/>
              </a:lnSpc>
              <a:buFont typeface="Wingdings" pitchFamily="2" charset="2"/>
              <a:buChar char="ü"/>
            </a:pPr>
            <a:r>
              <a:rPr lang="en-US">
                <a:solidFill>
                  <a:srgbClr val="002060"/>
                </a:solidFill>
                <a:latin typeface="Times New Roman" panose="02020603050405020304" pitchFamily="18" charset="0"/>
                <a:cs typeface="Times New Roman" panose="02020603050405020304" pitchFamily="18" charset="0"/>
              </a:rPr>
              <a:t>Tự hoàn chỉnh, rút kinh nghiệm bài nói nghe theo các tiêu chí, bảng đánh giá và góp ý của thầy cô </a:t>
            </a:r>
            <a:r>
              <a:rPr lang="en-US">
                <a:solidFill>
                  <a:srgbClr val="002060"/>
                </a:solidFill>
                <a:latin typeface="Times New Roman" panose="02020603050405020304" pitchFamily="18" charset="0"/>
                <a:cs typeface="Times New Roman" panose="02020603050405020304" pitchFamily="18" charset="0"/>
              </a:rPr>
              <a:t>bạn </a:t>
            </a:r>
            <a:r>
              <a:rPr lang="en-US" smtClean="0">
                <a:solidFill>
                  <a:srgbClr val="002060"/>
                </a:solidFill>
                <a:latin typeface="Times New Roman" panose="02020603050405020304" pitchFamily="18" charset="0"/>
                <a:cs typeface="Times New Roman" panose="02020603050405020304" pitchFamily="18" charset="0"/>
              </a:rPr>
              <a:t>bè.</a:t>
            </a:r>
          </a:p>
          <a:p>
            <a:pPr marL="285750" lvl="0" indent="-285750" algn="just">
              <a:lnSpc>
                <a:spcPct val="150000"/>
              </a:lnSpc>
              <a:buFont typeface="Wingdings" pitchFamily="2" charset="2"/>
              <a:buChar char="ü"/>
            </a:pPr>
            <a:r>
              <a:rPr lang="en-US" smtClean="0">
                <a:solidFill>
                  <a:srgbClr val="002060"/>
                </a:solidFill>
                <a:latin typeface="Times New Roman" panose="02020603050405020304" pitchFamily="18" charset="0"/>
                <a:cs typeface="Times New Roman" panose="02020603050405020304" pitchFamily="18" charset="0"/>
              </a:rPr>
              <a:t>Viết </a:t>
            </a:r>
            <a:r>
              <a:rPr lang="en-US">
                <a:solidFill>
                  <a:srgbClr val="002060"/>
                </a:solidFill>
                <a:latin typeface="Times New Roman" panose="02020603050405020304" pitchFamily="18" charset="0"/>
                <a:cs typeface="Times New Roman" panose="02020603050405020304" pitchFamily="18" charset="0"/>
              </a:rPr>
              <a:t>bài báo cáo cho nội dung buổi </a:t>
            </a:r>
            <a:r>
              <a:rPr lang="en-US">
                <a:solidFill>
                  <a:srgbClr val="002060"/>
                </a:solidFill>
                <a:latin typeface="Times New Roman" panose="02020603050405020304" pitchFamily="18" charset="0"/>
                <a:cs typeface="Times New Roman" panose="02020603050405020304" pitchFamily="18" charset="0"/>
              </a:rPr>
              <a:t>thảo </a:t>
            </a:r>
            <a:r>
              <a:rPr lang="en-US" smtClean="0">
                <a:solidFill>
                  <a:srgbClr val="002060"/>
                </a:solidFill>
                <a:latin typeface="Times New Roman" panose="02020603050405020304" pitchFamily="18" charset="0"/>
                <a:cs typeface="Times New Roman" panose="02020603050405020304" pitchFamily="18" charset="0"/>
              </a:rPr>
              <a:t>luận.</a:t>
            </a:r>
          </a:p>
          <a:p>
            <a:pPr marL="285750" lvl="0" indent="-285750" algn="just">
              <a:lnSpc>
                <a:spcPct val="150000"/>
              </a:lnSpc>
              <a:buFont typeface="Wingdings" pitchFamily="2" charset="2"/>
              <a:buChar char="ü"/>
            </a:pPr>
            <a:r>
              <a:rPr lang="en-US" smtClean="0">
                <a:solidFill>
                  <a:srgbClr val="002060"/>
                </a:solidFill>
                <a:latin typeface="Times New Roman" panose="02020603050405020304" pitchFamily="18" charset="0"/>
                <a:cs typeface="Times New Roman" panose="02020603050405020304" pitchFamily="18" charset="0"/>
              </a:rPr>
              <a:t>Chuẩn </a:t>
            </a:r>
            <a:r>
              <a:rPr lang="en-US">
                <a:solidFill>
                  <a:srgbClr val="002060"/>
                </a:solidFill>
                <a:latin typeface="Times New Roman" panose="02020603050405020304" pitchFamily="18" charset="0"/>
                <a:cs typeface="Times New Roman" panose="02020603050405020304" pitchFamily="18" charset="0"/>
              </a:rPr>
              <a:t>bị trước ở nhà nội dung bài tiếp theo.</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406156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179512" y="116632"/>
            <a:ext cx="5796644" cy="1368152"/>
          </a:xfrm>
          <a:prstGeom prst="notch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chemeClr val="bg1"/>
                </a:solidFill>
                <a:latin typeface="Times New Roman" panose="02020603050405020304" pitchFamily="18" charset="0"/>
                <a:cs typeface="Times New Roman" panose="02020603050405020304" pitchFamily="18" charset="0"/>
              </a:rPr>
              <a:t>HOẠT</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ĐỘNG</a:t>
            </a:r>
            <a:r>
              <a:rPr lang="en-US" sz="2400" b="1" dirty="0">
                <a:solidFill>
                  <a:schemeClr val="bg1"/>
                </a:solidFill>
                <a:latin typeface="Times New Roman" panose="02020603050405020304" pitchFamily="18" charset="0"/>
                <a:cs typeface="Times New Roman" panose="02020603050405020304" pitchFamily="18" charset="0"/>
              </a:rPr>
              <a:t> 1: </a:t>
            </a:r>
            <a:r>
              <a:rPr lang="en-US" sz="2400" b="1" dirty="0" err="1">
                <a:solidFill>
                  <a:schemeClr val="bg1"/>
                </a:solidFill>
                <a:latin typeface="Times New Roman" panose="02020603050405020304" pitchFamily="18" charset="0"/>
                <a:cs typeface="Times New Roman" panose="02020603050405020304" pitchFamily="18" charset="0"/>
              </a:rPr>
              <a:t>KHỞI</a:t>
            </a:r>
            <a:r>
              <a:rPr lang="en-US" sz="2400" b="1" dirty="0">
                <a:solidFill>
                  <a:schemeClr val="bg1"/>
                </a:solidFill>
                <a:latin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cs typeface="Times New Roman" panose="02020603050405020304" pitchFamily="18" charset="0"/>
              </a:rPr>
              <a:t>ĐỘNG</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8" name="Rectangle 1"/>
          <p:cNvSpPr>
            <a:spLocks noChangeArrowheads="1"/>
          </p:cNvSpPr>
          <p:nvPr/>
        </p:nvSpPr>
        <p:spPr bwMode="auto">
          <a:xfrm>
            <a:off x="1724025" y="3259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AutoShape 2" descr="Bạn nghĩ gì về NGÔN NGỮ GIAO TIẾP CỦA GIỚI TRẺ VIỆT hiện nay? (Phần 2: Quan  điểm và một số lưu ý trong việc sử dụng ngôn ngữ giao tiếp củ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Bạn nghĩ gì về NGÔN NGỮ GIAO TIẾP CỦA GIỚI TRẺ VIỆT hiện nay? (Phần 2: Quan  điểm và một số lưu ý trong việc sử dụng ngôn ngữ giao tiếp củ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8" name="Picture 6" descr="https://cdn.noron.vn/2021/01/19/1749590810913200-1611064390_10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775" y="1772816"/>
            <a:ext cx="7847657"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37415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8"/>
                                        </p:tgtEl>
                                        <p:attrNameLst>
                                          <p:attrName>style.visibility</p:attrName>
                                        </p:attrNameLst>
                                      </p:cBhvr>
                                      <p:to>
                                        <p:strVal val="visible"/>
                                      </p:to>
                                    </p:set>
                                    <p:animEffect transition="in" filter="barn(inVertical)">
                                      <p:cBhvr>
                                        <p:cTn id="7"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107504" y="0"/>
            <a:ext cx="7344816" cy="1556792"/>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2</a:t>
            </a:r>
            <a:r>
              <a:rPr lang="en-US" sz="2400" b="1">
                <a:solidFill>
                  <a:srgbClr val="FF0000"/>
                </a:solidFill>
                <a:latin typeface="Times New Roman" panose="02020603050405020304" pitchFamily="18" charset="0"/>
                <a:cs typeface="Times New Roman" panose="02020603050405020304" pitchFamily="18" charset="0"/>
              </a:rPr>
              <a:t>: </a:t>
            </a:r>
            <a:r>
              <a:rPr lang="en-US" sz="2400" b="1" smtClean="0">
                <a:solidFill>
                  <a:srgbClr val="FF0000"/>
                </a:solidFill>
                <a:latin typeface="Times New Roman" panose="02020603050405020304" pitchFamily="18" charset="0"/>
                <a:cs typeface="Times New Roman" panose="02020603050405020304" pitchFamily="18" charset="0"/>
              </a:rPr>
              <a:t>TRƯỚC KHI THẢO 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46980" y="1397675"/>
            <a:ext cx="8717508"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b="1">
                <a:solidFill>
                  <a:srgbClr val="0070C0"/>
                </a:solidFill>
                <a:latin typeface="Times New Roman" panose="02020603050405020304" pitchFamily="18" charset="0"/>
                <a:cs typeface="Times New Roman" panose="02020603050405020304" pitchFamily="18" charset="0"/>
              </a:rPr>
              <a:t>1</a:t>
            </a:r>
            <a:r>
              <a:rPr lang="en-US" b="1" smtClean="0">
                <a:solidFill>
                  <a:srgbClr val="0070C0"/>
                </a:solidFill>
                <a:latin typeface="Times New Roman" panose="02020603050405020304" pitchFamily="18" charset="0"/>
                <a:cs typeface="Times New Roman" panose="02020603050405020304" pitchFamily="18" charset="0"/>
              </a:rPr>
              <a:t>) </a:t>
            </a:r>
            <a:r>
              <a:rPr lang="en-US" b="1" smtClean="0">
                <a:solidFill>
                  <a:srgbClr val="0070C0"/>
                </a:solidFill>
                <a:latin typeface="Times New Roman" panose="02020603050405020304" pitchFamily="18" charset="0"/>
                <a:cs typeface="Times New Roman" panose="02020603050405020304" pitchFamily="18" charset="0"/>
              </a:rPr>
              <a:t>Xác </a:t>
            </a:r>
            <a:r>
              <a:rPr lang="en-US" b="1">
                <a:solidFill>
                  <a:srgbClr val="0070C0"/>
                </a:solidFill>
                <a:latin typeface="Times New Roman" panose="02020603050405020304" pitchFamily="18" charset="0"/>
                <a:cs typeface="Times New Roman" panose="02020603050405020304" pitchFamily="18" charset="0"/>
              </a:rPr>
              <a:t>định mục đích </a:t>
            </a:r>
            <a:r>
              <a:rPr lang="en-US" b="1" smtClean="0">
                <a:solidFill>
                  <a:srgbClr val="0070C0"/>
                </a:solidFill>
                <a:latin typeface="Times New Roman" panose="02020603050405020304" pitchFamily="18" charset="0"/>
                <a:cs typeface="Times New Roman" panose="02020603050405020304" pitchFamily="18" charset="0"/>
              </a:rPr>
              <a:t>thảo luận </a:t>
            </a:r>
            <a:r>
              <a:rPr lang="en-US" b="1">
                <a:solidFill>
                  <a:srgbClr val="0070C0"/>
                </a:solidFill>
                <a:latin typeface="Times New Roman" panose="02020603050405020304" pitchFamily="18" charset="0"/>
                <a:cs typeface="Times New Roman" panose="02020603050405020304" pitchFamily="18" charset="0"/>
              </a:rPr>
              <a:t>và người </a:t>
            </a:r>
            <a:r>
              <a:rPr lang="en-US" b="1" smtClean="0">
                <a:solidFill>
                  <a:srgbClr val="0070C0"/>
                </a:solidFill>
                <a:latin typeface="Times New Roman" panose="02020603050405020304" pitchFamily="18" charset="0"/>
                <a:cs typeface="Times New Roman" panose="02020603050405020304" pitchFamily="18" charset="0"/>
              </a:rPr>
              <a:t>nghe</a:t>
            </a:r>
            <a:endParaRPr lang="en-US" smtClean="0">
              <a:solidFill>
                <a:srgbClr val="0070C0"/>
              </a:solidFill>
              <a:latin typeface="Times New Roman" panose="02020603050405020304" pitchFamily="18" charset="0"/>
              <a:cs typeface="Times New Roman" panose="02020603050405020304" pitchFamily="18" charset="0"/>
            </a:endParaRPr>
          </a:p>
          <a:p>
            <a:pPr algn="just"/>
            <a:r>
              <a:rPr lang="en-US" i="1" smtClean="0">
                <a:solidFill>
                  <a:schemeClr val="tx1"/>
                </a:solidFill>
                <a:latin typeface="Times New Roman" panose="02020603050405020304" pitchFamily="18" charset="0"/>
                <a:cs typeface="Times New Roman" panose="02020603050405020304" pitchFamily="18" charset="0"/>
              </a:rPr>
              <a:t>- </a:t>
            </a:r>
            <a:r>
              <a:rPr lang="en-US" i="1">
                <a:solidFill>
                  <a:schemeClr val="tx1"/>
                </a:solidFill>
                <a:latin typeface="Times New Roman" panose="02020603050405020304" pitchFamily="18" charset="0"/>
                <a:cs typeface="Times New Roman" panose="02020603050405020304" pitchFamily="18" charset="0"/>
              </a:rPr>
              <a:t>Bài </a:t>
            </a:r>
            <a:r>
              <a:rPr lang="en-US" i="1" smtClean="0">
                <a:solidFill>
                  <a:schemeClr val="tx1"/>
                </a:solidFill>
                <a:latin typeface="Times New Roman" panose="02020603050405020304" pitchFamily="18" charset="0"/>
                <a:cs typeface="Times New Roman" panose="02020603050405020304" pitchFamily="18" charset="0"/>
              </a:rPr>
              <a:t>thảo luận nhằm </a:t>
            </a:r>
            <a:r>
              <a:rPr lang="en-US" i="1">
                <a:solidFill>
                  <a:schemeClr val="tx1"/>
                </a:solidFill>
                <a:latin typeface="Times New Roman" panose="02020603050405020304" pitchFamily="18" charset="0"/>
                <a:cs typeface="Times New Roman" panose="02020603050405020304" pitchFamily="18" charset="0"/>
              </a:rPr>
              <a:t>mục đích gì?</a:t>
            </a:r>
            <a:endParaRPr lang="en-US">
              <a:solidFill>
                <a:schemeClr val="tx1"/>
              </a:solidFill>
              <a:latin typeface="Times New Roman" panose="02020603050405020304" pitchFamily="18" charset="0"/>
              <a:cs typeface="Times New Roman" panose="02020603050405020304" pitchFamily="18" charset="0"/>
            </a:endParaRPr>
          </a:p>
          <a:p>
            <a:pPr algn="just"/>
            <a:r>
              <a:rPr lang="en-US" i="1">
                <a:solidFill>
                  <a:schemeClr val="tx1"/>
                </a:solidFill>
                <a:latin typeface="Times New Roman" panose="02020603050405020304" pitchFamily="18" charset="0"/>
                <a:cs typeface="Times New Roman" panose="02020603050405020304" pitchFamily="18" charset="0"/>
              </a:rPr>
              <a:t>- Người nghe là ai</a:t>
            </a:r>
            <a:r>
              <a:rPr lang="en-US" i="1" smtClean="0">
                <a:solidFill>
                  <a:schemeClr val="tx1"/>
                </a:solidFill>
                <a:latin typeface="Times New Roman" panose="02020603050405020304" pitchFamily="18" charset="0"/>
                <a:cs typeface="Times New Roman" panose="02020603050405020304" pitchFamily="18" charset="0"/>
              </a:rPr>
              <a:t>?</a:t>
            </a:r>
            <a:endParaRPr lang="en-US">
              <a:solidFill>
                <a:schemeClr val="tx1"/>
              </a:solidFill>
              <a:latin typeface="Times New Roman" panose="02020603050405020304" pitchFamily="18" charset="0"/>
              <a:cs typeface="Times New Roman" panose="02020603050405020304" pitchFamily="18" charset="0"/>
            </a:endParaRPr>
          </a:p>
        </p:txBody>
      </p:sp>
      <p:sp>
        <p:nvSpPr>
          <p:cNvPr id="13" name="Rectangle 1"/>
          <p:cNvSpPr>
            <a:spLocks noChangeArrowheads="1"/>
          </p:cNvSpPr>
          <p:nvPr/>
        </p:nvSpPr>
        <p:spPr bwMode="auto">
          <a:xfrm>
            <a:off x="1724025" y="2916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2"/>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3"/>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4"/>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3567190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323528" y="0"/>
            <a:ext cx="8640960" cy="6858000"/>
          </a:xfrm>
          <a:prstGeom prst="horizont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a:solidFill>
                <a:schemeClr val="tx1"/>
              </a:solidFill>
              <a:latin typeface="Times New Roman" pitchFamily="18" charset="0"/>
              <a:ea typeface="Arial"/>
              <a:cs typeface="Times New Roman" pitchFamily="18" charset="0"/>
            </a:endParaRPr>
          </a:p>
        </p:txBody>
      </p:sp>
      <p:sp>
        <p:nvSpPr>
          <p:cNvPr id="5" name="Rectangle 1"/>
          <p:cNvSpPr>
            <a:spLocks noChangeArrowheads="1"/>
          </p:cNvSpPr>
          <p:nvPr/>
        </p:nvSpPr>
        <p:spPr bwMode="auto">
          <a:xfrm>
            <a:off x="3538538" y="28606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1403648" y="908720"/>
            <a:ext cx="7416824" cy="1818447"/>
          </a:xfrm>
          <a:prstGeom prst="rect">
            <a:avLst/>
          </a:prstGeom>
        </p:spPr>
        <p:txBody>
          <a:bodyPr wrap="square">
            <a:spAutoFit/>
          </a:bodyPr>
          <a:lstStyle/>
          <a:p>
            <a:pPr algn="just"/>
            <a:r>
              <a:rPr lang="en-US" b="1">
                <a:latin typeface="Times New Roman" panose="02020603050405020304" pitchFamily="18" charset="0"/>
                <a:cs typeface="Times New Roman" panose="02020603050405020304" pitchFamily="18" charset="0"/>
              </a:rPr>
              <a:t>1</a:t>
            </a:r>
            <a:r>
              <a:rPr lang="en-US" b="1" smtClean="0">
                <a:latin typeface="Times New Roman" panose="02020603050405020304" pitchFamily="18" charset="0"/>
                <a:cs typeface="Times New Roman" panose="02020603050405020304" pitchFamily="18" charset="0"/>
              </a:rPr>
              <a:t>. </a:t>
            </a:r>
            <a:r>
              <a:rPr lang="en-US" b="1">
                <a:latin typeface="Times New Roman" panose="02020603050405020304" pitchFamily="18" charset="0"/>
                <a:cs typeface="Times New Roman" panose="02020603050405020304" pitchFamily="18" charset="0"/>
              </a:rPr>
              <a:t>Xác định mục đích thảo luận và người nghe</a:t>
            </a:r>
          </a:p>
          <a:p>
            <a:pPr marR="6350" indent="12700" algn="just">
              <a:spcAft>
                <a:spcPts val="500"/>
              </a:spcAft>
            </a:pPr>
            <a:r>
              <a:rPr lang="en-US" b="1">
                <a:latin typeface="Times New Roman" panose="02020603050405020304" pitchFamily="18" charset="0"/>
                <a:cs typeface="Times New Roman" panose="02020603050405020304" pitchFamily="18" charset="0"/>
              </a:rPr>
              <a:t>- </a:t>
            </a:r>
            <a:r>
              <a:rPr lang="vi-VN" b="1">
                <a:latin typeface="Times New Roman" pitchFamily="18" charset="0"/>
                <a:cs typeface="Times New Roman" pitchFamily="18" charset="0"/>
              </a:rPr>
              <a:t>Mục đích thào luận</a:t>
            </a:r>
            <a:r>
              <a:rPr lang="en-US" b="1">
                <a:latin typeface="Times New Roman" pitchFamily="18" charset="0"/>
                <a:cs typeface="Times New Roman" pitchFamily="18" charset="0"/>
              </a:rPr>
              <a:t>: </a:t>
            </a:r>
            <a:r>
              <a:rPr lang="vi-VN">
                <a:latin typeface="Times New Roman" pitchFamily="18" charset="0"/>
                <a:cs typeface="Times New Roman" pitchFamily="18" charset="0"/>
              </a:rPr>
              <a:t>Để những người tham gia thảo luận</a:t>
            </a:r>
            <a:r>
              <a:rPr lang="en-US">
                <a:latin typeface="Times New Roman" pitchFamily="18" charset="0"/>
                <a:cs typeface="Times New Roman" pitchFamily="18" charset="0"/>
              </a:rPr>
              <a:t> </a:t>
            </a:r>
            <a:r>
              <a:rPr lang="vi-VN">
                <a:latin typeface="Times New Roman" pitchFamily="18" charset="0"/>
                <a:cs typeface="Times New Roman" pitchFamily="18" charset="0"/>
              </a:rPr>
              <a:t>cùng hiểu đúng bản chất của vấn</a:t>
            </a:r>
            <a:r>
              <a:rPr lang="en-US">
                <a:latin typeface="Times New Roman" pitchFamily="18" charset="0"/>
                <a:cs typeface="Times New Roman" pitchFamily="18" charset="0"/>
              </a:rPr>
              <a:t> </a:t>
            </a:r>
            <a:r>
              <a:rPr lang="vi-VN">
                <a:latin typeface="Times New Roman" pitchFamily="18" charset="0"/>
                <a:cs typeface="Times New Roman" pitchFamily="18" charset="0"/>
              </a:rPr>
              <a:t>đề, tạo được sự đồng thuận, từ đó</a:t>
            </a:r>
            <a:r>
              <a:rPr lang="en-US">
                <a:latin typeface="Times New Roman" pitchFamily="18" charset="0"/>
                <a:cs typeface="Times New Roman" pitchFamily="18" charset="0"/>
              </a:rPr>
              <a:t> </a:t>
            </a:r>
            <a:r>
              <a:rPr lang="vi-VN">
                <a:latin typeface="Times New Roman" pitchFamily="18" charset="0"/>
                <a:cs typeface="Times New Roman" pitchFamily="18" charset="0"/>
              </a:rPr>
              <a:t>có thái độ và hành động phù hợp.</a:t>
            </a:r>
            <a:endParaRPr lang="en-US">
              <a:latin typeface="Times New Roman" pitchFamily="18" charset="0"/>
              <a:cs typeface="Times New Roman" pitchFamily="18" charset="0"/>
            </a:endParaRPr>
          </a:p>
          <a:p>
            <a:pPr marR="6350" indent="12700" algn="just">
              <a:spcAft>
                <a:spcPts val="500"/>
              </a:spcAft>
            </a:pPr>
            <a:r>
              <a:rPr lang="en-US" b="1">
                <a:latin typeface="Times New Roman" pitchFamily="18" charset="0"/>
                <a:cs typeface="Times New Roman" pitchFamily="18" charset="0"/>
              </a:rPr>
              <a:t>- </a:t>
            </a:r>
            <a:r>
              <a:rPr lang="vi-VN" b="1">
                <a:latin typeface="Times New Roman" pitchFamily="18" charset="0"/>
                <a:cs typeface="Times New Roman" pitchFamily="18" charset="0"/>
              </a:rPr>
              <a:t>Người nghe</a:t>
            </a:r>
            <a:r>
              <a:rPr lang="en-US" b="1">
                <a:latin typeface="Times New Roman" pitchFamily="18" charset="0"/>
                <a:cs typeface="Times New Roman" pitchFamily="18" charset="0"/>
              </a:rPr>
              <a:t>: </a:t>
            </a:r>
            <a:r>
              <a:rPr lang="vi-VN">
                <a:latin typeface="Times New Roman" pitchFamily="18" charset="0"/>
                <a:cs typeface="Times New Roman" pitchFamily="18" charset="0"/>
              </a:rPr>
              <a:t>Các thành viên tham gia cuộc</a:t>
            </a:r>
            <a:r>
              <a:rPr lang="en-US">
                <a:latin typeface="Times New Roman" pitchFamily="18" charset="0"/>
                <a:cs typeface="Times New Roman" pitchFamily="18" charset="0"/>
              </a:rPr>
              <a:t> </a:t>
            </a:r>
            <a:r>
              <a:rPr lang="vi-VN">
                <a:latin typeface="Times New Roman" pitchFamily="18" charset="0"/>
                <a:cs typeface="Times New Roman" pitchFamily="18" charset="0"/>
              </a:rPr>
              <a:t>thảo luận và những</a:t>
            </a:r>
            <a:r>
              <a:rPr lang="en-US">
                <a:latin typeface="Times New Roman" pitchFamily="18" charset="0"/>
                <a:cs typeface="Times New Roman" pitchFamily="18" charset="0"/>
              </a:rPr>
              <a:t> </a:t>
            </a:r>
            <a:r>
              <a:rPr lang="vi-VN">
                <a:latin typeface="Times New Roman" pitchFamily="18" charset="0"/>
                <a:cs typeface="Times New Roman" pitchFamily="18" charset="0"/>
              </a:rPr>
              <a:t>người tham dự</a:t>
            </a:r>
            <a:r>
              <a:rPr lang="en-US">
                <a:latin typeface="Times New Roman" pitchFamily="18" charset="0"/>
                <a:cs typeface="Times New Roman" pitchFamily="18" charset="0"/>
              </a:rPr>
              <a:t> </a:t>
            </a:r>
            <a:r>
              <a:rPr lang="vi-VN">
                <a:latin typeface="Times New Roman" pitchFamily="18" charset="0"/>
                <a:cs typeface="Times New Roman" pitchFamily="18" charset="0"/>
              </a:rPr>
              <a:t>buổi thảo luận do muốn hiểu thêm</a:t>
            </a:r>
            <a:r>
              <a:rPr lang="en-US">
                <a:latin typeface="Times New Roman" pitchFamily="18" charset="0"/>
                <a:cs typeface="Times New Roman" pitchFamily="18" charset="0"/>
              </a:rPr>
              <a:t> </a:t>
            </a:r>
            <a:r>
              <a:rPr lang="vi-VN">
                <a:latin typeface="Times New Roman" pitchFamily="18" charset="0"/>
                <a:cs typeface="Times New Roman" pitchFamily="18" charset="0"/>
              </a:rPr>
              <a:t>về vấn đề.</a:t>
            </a:r>
            <a:endParaRPr lang="en-US">
              <a:latin typeface="Times New Roman" pitchFamily="18" charset="0"/>
              <a:ea typeface="Arial"/>
              <a:cs typeface="Times New Roman" pitchFamily="18" charset="0"/>
            </a:endParaRPr>
          </a:p>
        </p:txBody>
      </p:sp>
      <p:sp>
        <p:nvSpPr>
          <p:cNvPr id="7" name="Rectangle 6"/>
          <p:cNvSpPr/>
          <p:nvPr/>
        </p:nvSpPr>
        <p:spPr>
          <a:xfrm>
            <a:off x="1403648" y="3068960"/>
            <a:ext cx="7344816" cy="2308324"/>
          </a:xfrm>
          <a:prstGeom prst="rect">
            <a:avLst/>
          </a:prstGeom>
        </p:spPr>
        <p:txBody>
          <a:bodyPr wrap="square">
            <a:spAutoFit/>
          </a:bodyPr>
          <a:lstStyle/>
          <a:p>
            <a:pPr algn="just"/>
            <a:r>
              <a:rPr lang="en-US" b="1">
                <a:latin typeface="Times New Roman" panose="02020603050405020304" pitchFamily="18" charset="0"/>
                <a:cs typeface="Times New Roman" panose="02020603050405020304" pitchFamily="18" charset="0"/>
              </a:rPr>
              <a:t>2</a:t>
            </a:r>
            <a:r>
              <a:rPr lang="en-US" b="1" smtClean="0">
                <a:latin typeface="Times New Roman" panose="02020603050405020304" pitchFamily="18" charset="0"/>
                <a:cs typeface="Times New Roman" panose="02020603050405020304" pitchFamily="18" charset="0"/>
              </a:rPr>
              <a:t>. </a:t>
            </a:r>
            <a:r>
              <a:rPr lang="en-US" b="1">
                <a:latin typeface="Times New Roman" panose="02020603050405020304" pitchFamily="18" charset="0"/>
                <a:cs typeface="Times New Roman" panose="02020603050405020304" pitchFamily="18" charset="0"/>
              </a:rPr>
              <a:t>Chuẩn bị nội dung thảo luận</a:t>
            </a:r>
            <a:endParaRPr lang="en-US">
              <a:latin typeface="Times New Roman" panose="02020603050405020304" pitchFamily="18" charset="0"/>
              <a:cs typeface="Times New Roman" panose="02020603050405020304" pitchFamily="18" charset="0"/>
            </a:endParaRPr>
          </a:p>
          <a:p>
            <a:pPr algn="just"/>
            <a:r>
              <a:rPr lang="en-US" b="1">
                <a:latin typeface="Times New Roman" panose="02020603050405020304" pitchFamily="18" charset="0"/>
                <a:cs typeface="Times New Roman" panose="02020603050405020304" pitchFamily="18" charset="0"/>
              </a:rPr>
              <a:t>- Lựa chọn đề tài: </a:t>
            </a:r>
            <a:r>
              <a:rPr lang="vi-VN">
                <a:latin typeface="Times New Roman" pitchFamily="18" charset="0"/>
                <a:cs typeface="Times New Roman" pitchFamily="18" charset="0"/>
              </a:rPr>
              <a:t>+ Học sinh cần làm gì để góp phần giữ gìn tiếng nói của dân tộc?</a:t>
            </a:r>
            <a:endParaRPr lang="en-US">
              <a:latin typeface="Times New Roman" pitchFamily="18" charset="0"/>
              <a:ea typeface="Arial"/>
              <a:cs typeface="Times New Roman" pitchFamily="18" charset="0"/>
            </a:endParaRPr>
          </a:p>
          <a:p>
            <a:pPr algn="just"/>
            <a:r>
              <a:rPr lang="en-US" b="1" i="1" smtClean="0">
                <a:latin typeface="Times New Roman" panose="02020603050405020304" pitchFamily="18" charset="0"/>
                <a:cs typeface="Times New Roman" panose="02020603050405020304" pitchFamily="18" charset="0"/>
              </a:rPr>
              <a:t>- </a:t>
            </a:r>
            <a:r>
              <a:rPr lang="en-US" b="1" smtClean="0">
                <a:latin typeface="Times New Roman" panose="02020603050405020304" pitchFamily="18" charset="0"/>
                <a:cs typeface="Times New Roman" panose="02020603050405020304" pitchFamily="18" charset="0"/>
              </a:rPr>
              <a:t>Xác </a:t>
            </a:r>
            <a:r>
              <a:rPr lang="en-US" b="1">
                <a:latin typeface="Times New Roman" panose="02020603050405020304" pitchFamily="18" charset="0"/>
                <a:cs typeface="Times New Roman" panose="02020603050405020304" pitchFamily="18" charset="0"/>
              </a:rPr>
              <a:t>lập ý kiến</a:t>
            </a:r>
            <a:r>
              <a:rPr lang="en-US" b="1" smtClean="0">
                <a:latin typeface="Times New Roman" panose="02020603050405020304" pitchFamily="18" charset="0"/>
                <a:cs typeface="Times New Roman" panose="02020603050405020304" pitchFamily="18" charset="0"/>
              </a:rPr>
              <a:t>:</a:t>
            </a:r>
          </a:p>
          <a:p>
            <a:pPr algn="just"/>
            <a:r>
              <a:rPr lang="en-US" smtClean="0">
                <a:latin typeface="Times New Roman" panose="02020603050405020304" pitchFamily="18" charset="0"/>
                <a:cs typeface="Times New Roman" panose="02020603050405020304" pitchFamily="18" charset="0"/>
              </a:rPr>
              <a:t>+ Ý kiến 1:</a:t>
            </a:r>
          </a:p>
          <a:p>
            <a:pPr algn="just"/>
            <a:r>
              <a:rPr lang="en-US" smtClean="0">
                <a:latin typeface="Times New Roman" panose="02020603050405020304" pitchFamily="18" charset="0"/>
                <a:cs typeface="Times New Roman" panose="02020603050405020304" pitchFamily="18" charset="0"/>
              </a:rPr>
              <a:t>+ Ý kiến 2:</a:t>
            </a:r>
          </a:p>
          <a:p>
            <a:pPr algn="just"/>
            <a:r>
              <a:rPr lang="en-US" smtClean="0">
                <a:latin typeface="Times New Roman" panose="02020603050405020304" pitchFamily="18" charset="0"/>
                <a:cs typeface="Times New Roman" panose="02020603050405020304" pitchFamily="18" charset="0"/>
              </a:rPr>
              <a:t>+ Ý kiến 3:</a:t>
            </a:r>
          </a:p>
          <a:p>
            <a:pPr algn="just"/>
            <a:r>
              <a:rPr lang="en-US"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580779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107504" y="0"/>
            <a:ext cx="7344816" cy="1556792"/>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2</a:t>
            </a:r>
            <a:r>
              <a:rPr lang="en-US" sz="2400" b="1">
                <a:solidFill>
                  <a:srgbClr val="FF0000"/>
                </a:solidFill>
                <a:latin typeface="Times New Roman" panose="02020603050405020304" pitchFamily="18" charset="0"/>
                <a:cs typeface="Times New Roman" panose="02020603050405020304" pitchFamily="18" charset="0"/>
              </a:rPr>
              <a:t>: </a:t>
            </a:r>
            <a:r>
              <a:rPr lang="en-US" sz="2400" b="1" smtClean="0">
                <a:solidFill>
                  <a:srgbClr val="FF0000"/>
                </a:solidFill>
                <a:latin typeface="Times New Roman" panose="02020603050405020304" pitchFamily="18" charset="0"/>
                <a:cs typeface="Times New Roman" panose="02020603050405020304" pitchFamily="18" charset="0"/>
              </a:rPr>
              <a:t>TRƯỚC KHI THẢO 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46980" y="1397675"/>
            <a:ext cx="8717508"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b="1">
                <a:solidFill>
                  <a:srgbClr val="0070C0"/>
                </a:solidFill>
                <a:latin typeface="Times New Roman" panose="02020603050405020304" pitchFamily="18" charset="0"/>
                <a:cs typeface="Times New Roman" panose="02020603050405020304" pitchFamily="18" charset="0"/>
              </a:rPr>
              <a:t>1</a:t>
            </a:r>
            <a:r>
              <a:rPr lang="en-US" b="1" smtClean="0">
                <a:solidFill>
                  <a:srgbClr val="0070C0"/>
                </a:solidFill>
                <a:latin typeface="Times New Roman" panose="02020603050405020304" pitchFamily="18" charset="0"/>
                <a:cs typeface="Times New Roman" panose="02020603050405020304" pitchFamily="18" charset="0"/>
              </a:rPr>
              <a:t>) </a:t>
            </a:r>
            <a:r>
              <a:rPr lang="en-US" b="1" smtClean="0">
                <a:solidFill>
                  <a:srgbClr val="0070C0"/>
                </a:solidFill>
                <a:latin typeface="Times New Roman" panose="02020603050405020304" pitchFamily="18" charset="0"/>
                <a:cs typeface="Times New Roman" panose="02020603050405020304" pitchFamily="18" charset="0"/>
              </a:rPr>
              <a:t>Xác </a:t>
            </a:r>
            <a:r>
              <a:rPr lang="en-US" b="1">
                <a:solidFill>
                  <a:srgbClr val="0070C0"/>
                </a:solidFill>
                <a:latin typeface="Times New Roman" panose="02020603050405020304" pitchFamily="18" charset="0"/>
                <a:cs typeface="Times New Roman" panose="02020603050405020304" pitchFamily="18" charset="0"/>
              </a:rPr>
              <a:t>định mục đích </a:t>
            </a:r>
            <a:r>
              <a:rPr lang="en-US" b="1" smtClean="0">
                <a:solidFill>
                  <a:srgbClr val="0070C0"/>
                </a:solidFill>
                <a:latin typeface="Times New Roman" panose="02020603050405020304" pitchFamily="18" charset="0"/>
                <a:cs typeface="Times New Roman" panose="02020603050405020304" pitchFamily="18" charset="0"/>
              </a:rPr>
              <a:t>thảo luận </a:t>
            </a:r>
            <a:r>
              <a:rPr lang="en-US" b="1">
                <a:solidFill>
                  <a:srgbClr val="0070C0"/>
                </a:solidFill>
                <a:latin typeface="Times New Roman" panose="02020603050405020304" pitchFamily="18" charset="0"/>
                <a:cs typeface="Times New Roman" panose="02020603050405020304" pitchFamily="18" charset="0"/>
              </a:rPr>
              <a:t>và người </a:t>
            </a:r>
            <a:r>
              <a:rPr lang="en-US" b="1" smtClean="0">
                <a:solidFill>
                  <a:srgbClr val="0070C0"/>
                </a:solidFill>
                <a:latin typeface="Times New Roman" panose="02020603050405020304" pitchFamily="18" charset="0"/>
                <a:cs typeface="Times New Roman" panose="02020603050405020304" pitchFamily="18" charset="0"/>
              </a:rPr>
              <a:t>nghe</a:t>
            </a:r>
            <a:endParaRPr lang="en-US" smtClean="0">
              <a:solidFill>
                <a:srgbClr val="0070C0"/>
              </a:solidFill>
              <a:latin typeface="Times New Roman" panose="02020603050405020304" pitchFamily="18" charset="0"/>
              <a:cs typeface="Times New Roman" panose="02020603050405020304" pitchFamily="18" charset="0"/>
            </a:endParaRPr>
          </a:p>
          <a:p>
            <a:pPr algn="just"/>
            <a:r>
              <a:rPr lang="en-US" i="1" smtClean="0">
                <a:solidFill>
                  <a:schemeClr val="tx1"/>
                </a:solidFill>
                <a:latin typeface="Times New Roman" panose="02020603050405020304" pitchFamily="18" charset="0"/>
                <a:cs typeface="Times New Roman" panose="02020603050405020304" pitchFamily="18" charset="0"/>
              </a:rPr>
              <a:t>- </a:t>
            </a:r>
            <a:r>
              <a:rPr lang="en-US" i="1">
                <a:solidFill>
                  <a:schemeClr val="tx1"/>
                </a:solidFill>
                <a:latin typeface="Times New Roman" panose="02020603050405020304" pitchFamily="18" charset="0"/>
                <a:cs typeface="Times New Roman" panose="02020603050405020304" pitchFamily="18" charset="0"/>
              </a:rPr>
              <a:t>Bài </a:t>
            </a:r>
            <a:r>
              <a:rPr lang="en-US" i="1" smtClean="0">
                <a:solidFill>
                  <a:schemeClr val="tx1"/>
                </a:solidFill>
                <a:latin typeface="Times New Roman" panose="02020603050405020304" pitchFamily="18" charset="0"/>
                <a:cs typeface="Times New Roman" panose="02020603050405020304" pitchFamily="18" charset="0"/>
              </a:rPr>
              <a:t>thảo luận nhằm </a:t>
            </a:r>
            <a:r>
              <a:rPr lang="en-US" i="1">
                <a:solidFill>
                  <a:schemeClr val="tx1"/>
                </a:solidFill>
                <a:latin typeface="Times New Roman" panose="02020603050405020304" pitchFamily="18" charset="0"/>
                <a:cs typeface="Times New Roman" panose="02020603050405020304" pitchFamily="18" charset="0"/>
              </a:rPr>
              <a:t>mục đích gì?</a:t>
            </a:r>
            <a:endParaRPr lang="en-US">
              <a:solidFill>
                <a:schemeClr val="tx1"/>
              </a:solidFill>
              <a:latin typeface="Times New Roman" panose="02020603050405020304" pitchFamily="18" charset="0"/>
              <a:cs typeface="Times New Roman" panose="02020603050405020304" pitchFamily="18" charset="0"/>
            </a:endParaRPr>
          </a:p>
          <a:p>
            <a:pPr algn="just"/>
            <a:r>
              <a:rPr lang="en-US" i="1">
                <a:solidFill>
                  <a:schemeClr val="tx1"/>
                </a:solidFill>
                <a:latin typeface="Times New Roman" panose="02020603050405020304" pitchFamily="18" charset="0"/>
                <a:cs typeface="Times New Roman" panose="02020603050405020304" pitchFamily="18" charset="0"/>
              </a:rPr>
              <a:t>- Người nghe là ai</a:t>
            </a:r>
            <a:r>
              <a:rPr lang="en-US" i="1" smtClean="0">
                <a:solidFill>
                  <a:schemeClr val="tx1"/>
                </a:solidFill>
                <a:latin typeface="Times New Roman" panose="02020603050405020304" pitchFamily="18" charset="0"/>
                <a:cs typeface="Times New Roman" panose="02020603050405020304" pitchFamily="18" charset="0"/>
              </a:rPr>
              <a:t>?</a:t>
            </a:r>
            <a:endParaRPr lang="en-US">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257097" y="2492896"/>
            <a:ext cx="8779399" cy="246221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b="1">
                <a:solidFill>
                  <a:srgbClr val="7030A0"/>
                </a:solidFill>
                <a:latin typeface="Times New Roman" panose="02020603050405020304" pitchFamily="18" charset="0"/>
                <a:cs typeface="Times New Roman" panose="02020603050405020304" pitchFamily="18" charset="0"/>
              </a:rPr>
              <a:t>2</a:t>
            </a:r>
            <a:r>
              <a:rPr lang="en-US" b="1" smtClean="0">
                <a:solidFill>
                  <a:srgbClr val="7030A0"/>
                </a:solidFill>
                <a:latin typeface="Times New Roman" panose="02020603050405020304" pitchFamily="18" charset="0"/>
                <a:cs typeface="Times New Roman" panose="02020603050405020304" pitchFamily="18" charset="0"/>
              </a:rPr>
              <a:t>) </a:t>
            </a:r>
            <a:r>
              <a:rPr lang="en-US" b="1">
                <a:solidFill>
                  <a:srgbClr val="7030A0"/>
                </a:solidFill>
                <a:latin typeface="Times New Roman" panose="02020603050405020304" pitchFamily="18" charset="0"/>
                <a:cs typeface="Times New Roman" panose="02020603050405020304" pitchFamily="18" charset="0"/>
              </a:rPr>
              <a:t>Chuẩn bị nội dung</a:t>
            </a:r>
          </a:p>
          <a:p>
            <a:pPr algn="just"/>
            <a:r>
              <a:rPr lang="en-US" b="1" smtClean="0">
                <a:solidFill>
                  <a:schemeClr val="tx1"/>
                </a:solidFill>
                <a:latin typeface="Times New Roman" panose="02020603050405020304" pitchFamily="18" charset="0"/>
                <a:cs typeface="Times New Roman" panose="02020603050405020304" pitchFamily="18" charset="0"/>
              </a:rPr>
              <a:t>- Lựa </a:t>
            </a:r>
            <a:r>
              <a:rPr lang="en-US" b="1">
                <a:solidFill>
                  <a:schemeClr val="tx1"/>
                </a:solidFill>
                <a:latin typeface="Times New Roman" panose="02020603050405020304" pitchFamily="18" charset="0"/>
                <a:cs typeface="Times New Roman" panose="02020603050405020304" pitchFamily="18" charset="0"/>
              </a:rPr>
              <a:t>chọn đề tài:</a:t>
            </a:r>
            <a:r>
              <a:rPr lang="en-US">
                <a:solidFill>
                  <a:schemeClr val="tx1"/>
                </a:solidFill>
                <a:latin typeface="Times New Roman" panose="02020603050405020304" pitchFamily="18" charset="0"/>
                <a:cs typeface="Times New Roman" panose="02020603050405020304" pitchFamily="18" charset="0"/>
              </a:rPr>
              <a:t> </a:t>
            </a:r>
            <a:r>
              <a:rPr lang="en-US" smtClean="0">
                <a:solidFill>
                  <a:schemeClr val="tx1"/>
                </a:solidFill>
                <a:latin typeface="Times New Roman" panose="02020603050405020304" pitchFamily="18" charset="0"/>
                <a:cs typeface="Times New Roman" panose="02020603050405020304" pitchFamily="18" charset="0"/>
              </a:rPr>
              <a:t>Mỗi bạn viết ra giấy 01 chủ đề mà em thích, quan tâm hay có mong muốn tìm hiểu về trách nhiệm của HS với cộng đồng.</a:t>
            </a:r>
          </a:p>
          <a:p>
            <a:pPr algn="just"/>
            <a:r>
              <a:rPr lang="en-US" b="1">
                <a:solidFill>
                  <a:schemeClr val="tx1"/>
                </a:solidFill>
                <a:latin typeface="Times New Roman" panose="02020603050405020304" pitchFamily="18" charset="0"/>
                <a:cs typeface="Times New Roman" panose="02020603050405020304" pitchFamily="18" charset="0"/>
              </a:rPr>
              <a:t>*</a:t>
            </a:r>
            <a:r>
              <a:rPr lang="en-US" b="1" smtClean="0">
                <a:solidFill>
                  <a:schemeClr val="tx1"/>
                </a:solidFill>
                <a:latin typeface="Times New Roman" panose="02020603050405020304" pitchFamily="18" charset="0"/>
                <a:cs typeface="Times New Roman" panose="02020603050405020304" pitchFamily="18" charset="0"/>
              </a:rPr>
              <a:t> Gợi ý</a:t>
            </a:r>
            <a:r>
              <a:rPr lang="en-US" smtClean="0">
                <a:solidFill>
                  <a:schemeClr val="tx1"/>
                </a:solidFill>
                <a:latin typeface="Times New Roman" panose="02020603050405020304" pitchFamily="18" charset="0"/>
                <a:cs typeface="Times New Roman" panose="02020603050405020304" pitchFamily="18" charset="0"/>
              </a:rPr>
              <a:t>: </a:t>
            </a:r>
            <a:r>
              <a:rPr lang="vi-VN" smtClean="0">
                <a:latin typeface="Times New Roman" pitchFamily="18" charset="0"/>
                <a:cs typeface="Times New Roman" pitchFamily="18" charset="0"/>
              </a:rPr>
              <a:t>+ </a:t>
            </a:r>
            <a:r>
              <a:rPr lang="vi-VN">
                <a:latin typeface="Times New Roman" pitchFamily="18" charset="0"/>
                <a:cs typeface="Times New Roman" pitchFamily="18" charset="0"/>
              </a:rPr>
              <a:t>Học sinh có cần quan tâm đến những </a:t>
            </a:r>
            <a:r>
              <a:rPr lang="vi-VN" smtClean="0">
                <a:latin typeface="Times New Roman" pitchFamily="18" charset="0"/>
                <a:cs typeface="Times New Roman" pitchFamily="18" charset="0"/>
              </a:rPr>
              <a:t>vấn</a:t>
            </a:r>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đề </a:t>
            </a:r>
            <a:r>
              <a:rPr lang="vi-VN">
                <a:latin typeface="Times New Roman" pitchFamily="18" charset="0"/>
                <a:cs typeface="Times New Roman" pitchFamily="18" charset="0"/>
              </a:rPr>
              <a:t>lớn lao của đất nước</a:t>
            </a:r>
            <a:r>
              <a:rPr lang="vi-VN" smtClean="0">
                <a:latin typeface="Times New Roman" pitchFamily="18" charset="0"/>
                <a:cs typeface="Times New Roman" pitchFamily="18" charset="0"/>
              </a:rPr>
              <a:t>?</a:t>
            </a:r>
            <a:endParaRPr lang="en-US" smtClean="0">
              <a:latin typeface="Times New Roman" pitchFamily="18" charset="0"/>
              <a:cs typeface="Times New Roman" pitchFamily="18" charset="0"/>
            </a:endParaRPr>
          </a:p>
          <a:p>
            <a:pPr indent="368300" algn="just">
              <a:spcAft>
                <a:spcPts val="600"/>
              </a:spcAft>
            </a:pPr>
            <a:r>
              <a:rPr lang="en-US" smtClean="0">
                <a:latin typeface="Times New Roman" pitchFamily="18" charset="0"/>
                <a:cs typeface="Times New Roman" pitchFamily="18" charset="0"/>
              </a:rPr>
              <a:t>       </a:t>
            </a:r>
            <a:r>
              <a:rPr lang="en-US" smtClean="0">
                <a:latin typeface="Times New Roman" pitchFamily="18" charset="0"/>
                <a:cs typeface="Times New Roman" pitchFamily="18" charset="0"/>
              </a:rPr>
              <a:t> + </a:t>
            </a:r>
            <a:r>
              <a:rPr lang="vi-VN">
                <a:latin typeface="Times New Roman" pitchFamily="18" charset="0"/>
                <a:cs typeface="Times New Roman" pitchFamily="18" charset="0"/>
              </a:rPr>
              <a:t>Học sinh có trách nhiệm như thế nào với vấn đề trật tự an toàn giao thông?</a:t>
            </a:r>
            <a:endParaRPr lang="en-US">
              <a:latin typeface="Times New Roman" pitchFamily="18" charset="0"/>
              <a:cs typeface="Times New Roman" pitchFamily="18" charset="0"/>
            </a:endParaRPr>
          </a:p>
          <a:p>
            <a:pPr indent="368300" algn="just">
              <a:spcAft>
                <a:spcPts val="600"/>
              </a:spcAft>
            </a:pPr>
            <a:r>
              <a:rPr lang="en-US" smtClean="0">
                <a:latin typeface="Times New Roman" pitchFamily="18" charset="0"/>
                <a:cs typeface="Times New Roman" pitchFamily="18" charset="0"/>
              </a:rPr>
              <a:t>       </a:t>
            </a:r>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 </a:t>
            </a:r>
            <a:r>
              <a:rPr lang="vi-VN">
                <a:latin typeface="Times New Roman" pitchFamily="18" charset="0"/>
                <a:cs typeface="Times New Roman" pitchFamily="18" charset="0"/>
              </a:rPr>
              <a:t>Học sinh cần làm gì để góp phần giữ gìn tiếng nói của dân tộc</a:t>
            </a:r>
            <a:r>
              <a:rPr lang="vi-VN" smtClean="0">
                <a:latin typeface="Times New Roman" pitchFamily="18" charset="0"/>
                <a:cs typeface="Times New Roman" pitchFamily="18" charset="0"/>
              </a:rPr>
              <a:t>?</a:t>
            </a:r>
            <a:endParaRPr lang="en-US">
              <a:solidFill>
                <a:srgbClr val="7030A0"/>
              </a:solidFill>
              <a:latin typeface="Times New Roman" pitchFamily="18" charset="0"/>
              <a:cs typeface="Times New Roman" pitchFamily="18" charset="0"/>
            </a:endParaRPr>
          </a:p>
          <a:p>
            <a:pPr lvl="0" algn="just"/>
            <a:r>
              <a:rPr lang="en-US" b="1">
                <a:solidFill>
                  <a:schemeClr val="tx1"/>
                </a:solidFill>
                <a:latin typeface="Times New Roman" panose="02020603050405020304" pitchFamily="18" charset="0"/>
                <a:cs typeface="Times New Roman" panose="02020603050405020304" pitchFamily="18" charset="0"/>
              </a:rPr>
              <a:t>- Xác lập ý kiến: </a:t>
            </a:r>
            <a:r>
              <a:rPr lang="en-US" b="1" smtClean="0">
                <a:solidFill>
                  <a:schemeClr val="tx1"/>
                </a:solidFill>
                <a:latin typeface="Times New Roman" panose="02020603050405020304" pitchFamily="18" charset="0"/>
                <a:cs typeface="Times New Roman" panose="02020603050405020304" pitchFamily="18" charset="0"/>
              </a:rPr>
              <a:t>(</a:t>
            </a:r>
            <a:r>
              <a:rPr lang="vi-VN" smtClean="0">
                <a:latin typeface="+mj-lt"/>
              </a:rPr>
              <a:t>mỗi </a:t>
            </a:r>
            <a:r>
              <a:rPr lang="vi-VN">
                <a:latin typeface="+mj-lt"/>
              </a:rPr>
              <a:t>cá nhân tự tìm hiểu, tham khảo thêm những tài liệu có liên quan, ghi chép nhanh các ý nảy sinh trong quá trình suy nghĩ để chuẩn bị phát biểu ý kiến thảo luận</a:t>
            </a:r>
            <a:r>
              <a:rPr lang="vi-VN" smtClean="0">
                <a:latin typeface="+mj-lt"/>
              </a:rPr>
              <a:t>.</a:t>
            </a:r>
            <a:r>
              <a:rPr lang="en-US" smtClean="0">
                <a:latin typeface="+mj-lt"/>
              </a:rPr>
              <a:t>)</a:t>
            </a:r>
            <a:endParaRPr lang="en-US">
              <a:latin typeface="+mj-lt"/>
              <a:ea typeface="Arial"/>
              <a:cs typeface="Arial"/>
            </a:endParaRPr>
          </a:p>
        </p:txBody>
      </p:sp>
      <p:sp>
        <p:nvSpPr>
          <p:cNvPr id="13" name="Rectangle 1"/>
          <p:cNvSpPr>
            <a:spLocks noChangeArrowheads="1"/>
          </p:cNvSpPr>
          <p:nvPr/>
        </p:nvSpPr>
        <p:spPr bwMode="auto">
          <a:xfrm>
            <a:off x="1724025" y="2916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2"/>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3"/>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4"/>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964890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323528" y="0"/>
            <a:ext cx="8640960" cy="6858000"/>
          </a:xfrm>
          <a:prstGeom prst="horizont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a:solidFill>
                <a:schemeClr val="tx1"/>
              </a:solidFill>
              <a:latin typeface="Times New Roman" pitchFamily="18" charset="0"/>
              <a:ea typeface="Arial"/>
              <a:cs typeface="Times New Roman" pitchFamily="18" charset="0"/>
            </a:endParaRPr>
          </a:p>
        </p:txBody>
      </p:sp>
      <p:sp>
        <p:nvSpPr>
          <p:cNvPr id="5" name="Rectangle 1"/>
          <p:cNvSpPr>
            <a:spLocks noChangeArrowheads="1"/>
          </p:cNvSpPr>
          <p:nvPr/>
        </p:nvSpPr>
        <p:spPr bwMode="auto">
          <a:xfrm>
            <a:off x="3538538" y="28606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1403648" y="908720"/>
            <a:ext cx="7416824" cy="1818447"/>
          </a:xfrm>
          <a:prstGeom prst="rect">
            <a:avLst/>
          </a:prstGeom>
        </p:spPr>
        <p:txBody>
          <a:bodyPr wrap="square">
            <a:spAutoFit/>
          </a:bodyPr>
          <a:lstStyle/>
          <a:p>
            <a:pPr algn="just"/>
            <a:r>
              <a:rPr lang="en-US" b="1">
                <a:latin typeface="Times New Roman" panose="02020603050405020304" pitchFamily="18" charset="0"/>
                <a:cs typeface="Times New Roman" panose="02020603050405020304" pitchFamily="18" charset="0"/>
              </a:rPr>
              <a:t>1</a:t>
            </a:r>
            <a:r>
              <a:rPr lang="en-US" b="1" smtClean="0">
                <a:latin typeface="Times New Roman" panose="02020603050405020304" pitchFamily="18" charset="0"/>
                <a:cs typeface="Times New Roman" panose="02020603050405020304" pitchFamily="18" charset="0"/>
              </a:rPr>
              <a:t>. </a:t>
            </a:r>
            <a:r>
              <a:rPr lang="en-US" b="1">
                <a:latin typeface="Times New Roman" panose="02020603050405020304" pitchFamily="18" charset="0"/>
                <a:cs typeface="Times New Roman" panose="02020603050405020304" pitchFamily="18" charset="0"/>
              </a:rPr>
              <a:t>Xác định mục đích thảo luận và người nghe</a:t>
            </a:r>
          </a:p>
          <a:p>
            <a:pPr marR="6350" indent="12700" algn="just">
              <a:spcAft>
                <a:spcPts val="500"/>
              </a:spcAft>
            </a:pPr>
            <a:r>
              <a:rPr lang="en-US" b="1">
                <a:latin typeface="Times New Roman" panose="02020603050405020304" pitchFamily="18" charset="0"/>
                <a:cs typeface="Times New Roman" panose="02020603050405020304" pitchFamily="18" charset="0"/>
              </a:rPr>
              <a:t>- </a:t>
            </a:r>
            <a:r>
              <a:rPr lang="vi-VN" b="1">
                <a:latin typeface="Times New Roman" pitchFamily="18" charset="0"/>
                <a:cs typeface="Times New Roman" pitchFamily="18" charset="0"/>
              </a:rPr>
              <a:t>Mục đích thào luận</a:t>
            </a:r>
            <a:r>
              <a:rPr lang="en-US" b="1">
                <a:latin typeface="Times New Roman" pitchFamily="18" charset="0"/>
                <a:cs typeface="Times New Roman" pitchFamily="18" charset="0"/>
              </a:rPr>
              <a:t>: </a:t>
            </a:r>
            <a:r>
              <a:rPr lang="vi-VN">
                <a:latin typeface="Times New Roman" pitchFamily="18" charset="0"/>
                <a:cs typeface="Times New Roman" pitchFamily="18" charset="0"/>
              </a:rPr>
              <a:t>Để những người tham gia thảo luận</a:t>
            </a:r>
            <a:r>
              <a:rPr lang="en-US">
                <a:latin typeface="Times New Roman" pitchFamily="18" charset="0"/>
                <a:cs typeface="Times New Roman" pitchFamily="18" charset="0"/>
              </a:rPr>
              <a:t> </a:t>
            </a:r>
            <a:r>
              <a:rPr lang="vi-VN">
                <a:latin typeface="Times New Roman" pitchFamily="18" charset="0"/>
                <a:cs typeface="Times New Roman" pitchFamily="18" charset="0"/>
              </a:rPr>
              <a:t>cùng hiểu đúng bản chất của vấn</a:t>
            </a:r>
            <a:r>
              <a:rPr lang="en-US">
                <a:latin typeface="Times New Roman" pitchFamily="18" charset="0"/>
                <a:cs typeface="Times New Roman" pitchFamily="18" charset="0"/>
              </a:rPr>
              <a:t> </a:t>
            </a:r>
            <a:r>
              <a:rPr lang="vi-VN">
                <a:latin typeface="Times New Roman" pitchFamily="18" charset="0"/>
                <a:cs typeface="Times New Roman" pitchFamily="18" charset="0"/>
              </a:rPr>
              <a:t>đề, tạo được sự đồng thuận, từ đó</a:t>
            </a:r>
            <a:r>
              <a:rPr lang="en-US">
                <a:latin typeface="Times New Roman" pitchFamily="18" charset="0"/>
                <a:cs typeface="Times New Roman" pitchFamily="18" charset="0"/>
              </a:rPr>
              <a:t> </a:t>
            </a:r>
            <a:r>
              <a:rPr lang="vi-VN">
                <a:latin typeface="Times New Roman" pitchFamily="18" charset="0"/>
                <a:cs typeface="Times New Roman" pitchFamily="18" charset="0"/>
              </a:rPr>
              <a:t>có thái độ và hành động phù hợp.</a:t>
            </a:r>
            <a:endParaRPr lang="en-US">
              <a:latin typeface="Times New Roman" pitchFamily="18" charset="0"/>
              <a:cs typeface="Times New Roman" pitchFamily="18" charset="0"/>
            </a:endParaRPr>
          </a:p>
          <a:p>
            <a:pPr marR="6350" indent="12700" algn="just">
              <a:spcAft>
                <a:spcPts val="500"/>
              </a:spcAft>
            </a:pPr>
            <a:r>
              <a:rPr lang="en-US" b="1">
                <a:latin typeface="Times New Roman" pitchFamily="18" charset="0"/>
                <a:cs typeface="Times New Roman" pitchFamily="18" charset="0"/>
              </a:rPr>
              <a:t>- </a:t>
            </a:r>
            <a:r>
              <a:rPr lang="vi-VN" b="1">
                <a:latin typeface="Times New Roman" pitchFamily="18" charset="0"/>
                <a:cs typeface="Times New Roman" pitchFamily="18" charset="0"/>
              </a:rPr>
              <a:t>Người nghe</a:t>
            </a:r>
            <a:r>
              <a:rPr lang="en-US" b="1">
                <a:latin typeface="Times New Roman" pitchFamily="18" charset="0"/>
                <a:cs typeface="Times New Roman" pitchFamily="18" charset="0"/>
              </a:rPr>
              <a:t>: </a:t>
            </a:r>
            <a:r>
              <a:rPr lang="vi-VN">
                <a:latin typeface="Times New Roman" pitchFamily="18" charset="0"/>
                <a:cs typeface="Times New Roman" pitchFamily="18" charset="0"/>
              </a:rPr>
              <a:t>Các thành viên tham gia cuộc</a:t>
            </a:r>
            <a:r>
              <a:rPr lang="en-US">
                <a:latin typeface="Times New Roman" pitchFamily="18" charset="0"/>
                <a:cs typeface="Times New Roman" pitchFamily="18" charset="0"/>
              </a:rPr>
              <a:t> </a:t>
            </a:r>
            <a:r>
              <a:rPr lang="vi-VN">
                <a:latin typeface="Times New Roman" pitchFamily="18" charset="0"/>
                <a:cs typeface="Times New Roman" pitchFamily="18" charset="0"/>
              </a:rPr>
              <a:t>thảo luận và những</a:t>
            </a:r>
            <a:r>
              <a:rPr lang="en-US">
                <a:latin typeface="Times New Roman" pitchFamily="18" charset="0"/>
                <a:cs typeface="Times New Roman" pitchFamily="18" charset="0"/>
              </a:rPr>
              <a:t> </a:t>
            </a:r>
            <a:r>
              <a:rPr lang="vi-VN">
                <a:latin typeface="Times New Roman" pitchFamily="18" charset="0"/>
                <a:cs typeface="Times New Roman" pitchFamily="18" charset="0"/>
              </a:rPr>
              <a:t>người tham dự</a:t>
            </a:r>
            <a:r>
              <a:rPr lang="en-US">
                <a:latin typeface="Times New Roman" pitchFamily="18" charset="0"/>
                <a:cs typeface="Times New Roman" pitchFamily="18" charset="0"/>
              </a:rPr>
              <a:t> </a:t>
            </a:r>
            <a:r>
              <a:rPr lang="vi-VN">
                <a:latin typeface="Times New Roman" pitchFamily="18" charset="0"/>
                <a:cs typeface="Times New Roman" pitchFamily="18" charset="0"/>
              </a:rPr>
              <a:t>buổi thảo luận do muốn hiểu thêm</a:t>
            </a:r>
            <a:r>
              <a:rPr lang="en-US">
                <a:latin typeface="Times New Roman" pitchFamily="18" charset="0"/>
                <a:cs typeface="Times New Roman" pitchFamily="18" charset="0"/>
              </a:rPr>
              <a:t> </a:t>
            </a:r>
            <a:r>
              <a:rPr lang="vi-VN">
                <a:latin typeface="Times New Roman" pitchFamily="18" charset="0"/>
                <a:cs typeface="Times New Roman" pitchFamily="18" charset="0"/>
              </a:rPr>
              <a:t>về vấn đề.</a:t>
            </a:r>
            <a:endParaRPr lang="en-US">
              <a:latin typeface="Times New Roman" pitchFamily="18" charset="0"/>
              <a:ea typeface="Arial"/>
              <a:cs typeface="Times New Roman" pitchFamily="18" charset="0"/>
            </a:endParaRPr>
          </a:p>
        </p:txBody>
      </p:sp>
      <p:sp>
        <p:nvSpPr>
          <p:cNvPr id="7" name="Rectangle 6"/>
          <p:cNvSpPr/>
          <p:nvPr/>
        </p:nvSpPr>
        <p:spPr>
          <a:xfrm>
            <a:off x="1403648" y="3068960"/>
            <a:ext cx="7344816" cy="2308324"/>
          </a:xfrm>
          <a:prstGeom prst="rect">
            <a:avLst/>
          </a:prstGeom>
        </p:spPr>
        <p:txBody>
          <a:bodyPr wrap="square">
            <a:spAutoFit/>
          </a:bodyPr>
          <a:lstStyle/>
          <a:p>
            <a:pPr algn="just"/>
            <a:r>
              <a:rPr lang="en-US" b="1">
                <a:latin typeface="Times New Roman" panose="02020603050405020304" pitchFamily="18" charset="0"/>
                <a:cs typeface="Times New Roman" panose="02020603050405020304" pitchFamily="18" charset="0"/>
              </a:rPr>
              <a:t>2</a:t>
            </a:r>
            <a:r>
              <a:rPr lang="en-US" b="1" smtClean="0">
                <a:latin typeface="Times New Roman" panose="02020603050405020304" pitchFamily="18" charset="0"/>
                <a:cs typeface="Times New Roman" panose="02020603050405020304" pitchFamily="18" charset="0"/>
              </a:rPr>
              <a:t>. </a:t>
            </a:r>
            <a:r>
              <a:rPr lang="en-US" b="1">
                <a:latin typeface="Times New Roman" panose="02020603050405020304" pitchFamily="18" charset="0"/>
                <a:cs typeface="Times New Roman" panose="02020603050405020304" pitchFamily="18" charset="0"/>
              </a:rPr>
              <a:t>Chuẩn bị nội dung thảo luận</a:t>
            </a:r>
            <a:endParaRPr lang="en-US">
              <a:latin typeface="Times New Roman" panose="02020603050405020304" pitchFamily="18" charset="0"/>
              <a:cs typeface="Times New Roman" panose="02020603050405020304" pitchFamily="18" charset="0"/>
            </a:endParaRPr>
          </a:p>
          <a:p>
            <a:pPr algn="just"/>
            <a:r>
              <a:rPr lang="en-US" b="1">
                <a:latin typeface="Times New Roman" panose="02020603050405020304" pitchFamily="18" charset="0"/>
                <a:cs typeface="Times New Roman" panose="02020603050405020304" pitchFamily="18" charset="0"/>
              </a:rPr>
              <a:t>- Lựa chọn đề tài: </a:t>
            </a:r>
            <a:r>
              <a:rPr lang="vi-VN">
                <a:latin typeface="Times New Roman" pitchFamily="18" charset="0"/>
                <a:cs typeface="Times New Roman" pitchFamily="18" charset="0"/>
              </a:rPr>
              <a:t>+ Học sinh cần làm gì để góp phần giữ gìn tiếng nói của dân tộc?</a:t>
            </a:r>
            <a:endParaRPr lang="en-US">
              <a:latin typeface="Times New Roman" pitchFamily="18" charset="0"/>
              <a:ea typeface="Arial"/>
              <a:cs typeface="Times New Roman" pitchFamily="18" charset="0"/>
            </a:endParaRPr>
          </a:p>
          <a:p>
            <a:pPr algn="just"/>
            <a:r>
              <a:rPr lang="en-US" b="1" i="1" smtClean="0">
                <a:latin typeface="Times New Roman" panose="02020603050405020304" pitchFamily="18" charset="0"/>
                <a:cs typeface="Times New Roman" panose="02020603050405020304" pitchFamily="18" charset="0"/>
              </a:rPr>
              <a:t>- </a:t>
            </a:r>
            <a:r>
              <a:rPr lang="en-US" b="1" smtClean="0">
                <a:latin typeface="Times New Roman" panose="02020603050405020304" pitchFamily="18" charset="0"/>
                <a:cs typeface="Times New Roman" panose="02020603050405020304" pitchFamily="18" charset="0"/>
              </a:rPr>
              <a:t>Xác </a:t>
            </a:r>
            <a:r>
              <a:rPr lang="en-US" b="1">
                <a:latin typeface="Times New Roman" panose="02020603050405020304" pitchFamily="18" charset="0"/>
                <a:cs typeface="Times New Roman" panose="02020603050405020304" pitchFamily="18" charset="0"/>
              </a:rPr>
              <a:t>lập ý kiến</a:t>
            </a:r>
            <a:r>
              <a:rPr lang="en-US" b="1" smtClean="0">
                <a:latin typeface="Times New Roman" panose="02020603050405020304" pitchFamily="18" charset="0"/>
                <a:cs typeface="Times New Roman" panose="02020603050405020304" pitchFamily="18" charset="0"/>
              </a:rPr>
              <a:t>:</a:t>
            </a:r>
          </a:p>
          <a:p>
            <a:pPr algn="just"/>
            <a:r>
              <a:rPr lang="en-US" smtClean="0">
                <a:latin typeface="Times New Roman" panose="02020603050405020304" pitchFamily="18" charset="0"/>
                <a:cs typeface="Times New Roman" panose="02020603050405020304" pitchFamily="18" charset="0"/>
              </a:rPr>
              <a:t>+ Ý kiến 1:</a:t>
            </a:r>
          </a:p>
          <a:p>
            <a:pPr algn="just"/>
            <a:r>
              <a:rPr lang="en-US" smtClean="0">
                <a:latin typeface="Times New Roman" panose="02020603050405020304" pitchFamily="18" charset="0"/>
                <a:cs typeface="Times New Roman" panose="02020603050405020304" pitchFamily="18" charset="0"/>
              </a:rPr>
              <a:t>+ Ý kiến 2:</a:t>
            </a:r>
          </a:p>
          <a:p>
            <a:pPr algn="just"/>
            <a:r>
              <a:rPr lang="en-US" smtClean="0">
                <a:latin typeface="Times New Roman" panose="02020603050405020304" pitchFamily="18" charset="0"/>
                <a:cs typeface="Times New Roman" panose="02020603050405020304" pitchFamily="18" charset="0"/>
              </a:rPr>
              <a:t>+ Ý kiến 3:</a:t>
            </a:r>
          </a:p>
          <a:p>
            <a:pPr algn="just"/>
            <a:r>
              <a:rPr lang="en-US"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443459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107504" y="0"/>
            <a:ext cx="7344816" cy="1556792"/>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2</a:t>
            </a:r>
            <a:r>
              <a:rPr lang="en-US" sz="2400" b="1">
                <a:solidFill>
                  <a:srgbClr val="FF0000"/>
                </a:solidFill>
                <a:latin typeface="Times New Roman" panose="02020603050405020304" pitchFamily="18" charset="0"/>
                <a:cs typeface="Times New Roman" panose="02020603050405020304" pitchFamily="18" charset="0"/>
              </a:rPr>
              <a:t>: </a:t>
            </a:r>
            <a:r>
              <a:rPr lang="en-US" sz="2400" b="1" smtClean="0">
                <a:solidFill>
                  <a:srgbClr val="FF0000"/>
                </a:solidFill>
                <a:latin typeface="Times New Roman" panose="02020603050405020304" pitchFamily="18" charset="0"/>
                <a:cs typeface="Times New Roman" panose="02020603050405020304" pitchFamily="18" charset="0"/>
              </a:rPr>
              <a:t>TRƯỚC KHI THẢO 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46980" y="1397675"/>
            <a:ext cx="8717508"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b="1">
                <a:solidFill>
                  <a:srgbClr val="0070C0"/>
                </a:solidFill>
                <a:latin typeface="Times New Roman" panose="02020603050405020304" pitchFamily="18" charset="0"/>
                <a:cs typeface="Times New Roman" panose="02020603050405020304" pitchFamily="18" charset="0"/>
              </a:rPr>
              <a:t>1</a:t>
            </a:r>
            <a:r>
              <a:rPr lang="en-US" b="1" smtClean="0">
                <a:solidFill>
                  <a:srgbClr val="0070C0"/>
                </a:solidFill>
                <a:latin typeface="Times New Roman" panose="02020603050405020304" pitchFamily="18" charset="0"/>
                <a:cs typeface="Times New Roman" panose="02020603050405020304" pitchFamily="18" charset="0"/>
              </a:rPr>
              <a:t>) </a:t>
            </a:r>
            <a:r>
              <a:rPr lang="en-US" b="1" smtClean="0">
                <a:solidFill>
                  <a:srgbClr val="0070C0"/>
                </a:solidFill>
                <a:latin typeface="Times New Roman" panose="02020603050405020304" pitchFamily="18" charset="0"/>
                <a:cs typeface="Times New Roman" panose="02020603050405020304" pitchFamily="18" charset="0"/>
              </a:rPr>
              <a:t>Xác </a:t>
            </a:r>
            <a:r>
              <a:rPr lang="en-US" b="1">
                <a:solidFill>
                  <a:srgbClr val="0070C0"/>
                </a:solidFill>
                <a:latin typeface="Times New Roman" panose="02020603050405020304" pitchFamily="18" charset="0"/>
                <a:cs typeface="Times New Roman" panose="02020603050405020304" pitchFamily="18" charset="0"/>
              </a:rPr>
              <a:t>định mục đích </a:t>
            </a:r>
            <a:r>
              <a:rPr lang="en-US" b="1" smtClean="0">
                <a:solidFill>
                  <a:srgbClr val="0070C0"/>
                </a:solidFill>
                <a:latin typeface="Times New Roman" panose="02020603050405020304" pitchFamily="18" charset="0"/>
                <a:cs typeface="Times New Roman" panose="02020603050405020304" pitchFamily="18" charset="0"/>
              </a:rPr>
              <a:t>thảo luận </a:t>
            </a:r>
            <a:r>
              <a:rPr lang="en-US" b="1">
                <a:solidFill>
                  <a:srgbClr val="0070C0"/>
                </a:solidFill>
                <a:latin typeface="Times New Roman" panose="02020603050405020304" pitchFamily="18" charset="0"/>
                <a:cs typeface="Times New Roman" panose="02020603050405020304" pitchFamily="18" charset="0"/>
              </a:rPr>
              <a:t>và người </a:t>
            </a:r>
            <a:r>
              <a:rPr lang="en-US" b="1" smtClean="0">
                <a:solidFill>
                  <a:srgbClr val="0070C0"/>
                </a:solidFill>
                <a:latin typeface="Times New Roman" panose="02020603050405020304" pitchFamily="18" charset="0"/>
                <a:cs typeface="Times New Roman" panose="02020603050405020304" pitchFamily="18" charset="0"/>
              </a:rPr>
              <a:t>nghe</a:t>
            </a:r>
            <a:endParaRPr lang="en-US" smtClean="0">
              <a:solidFill>
                <a:srgbClr val="0070C0"/>
              </a:solidFill>
              <a:latin typeface="Times New Roman" panose="02020603050405020304" pitchFamily="18" charset="0"/>
              <a:cs typeface="Times New Roman" panose="02020603050405020304" pitchFamily="18" charset="0"/>
            </a:endParaRPr>
          </a:p>
          <a:p>
            <a:pPr algn="just"/>
            <a:r>
              <a:rPr lang="en-US" i="1" smtClean="0">
                <a:solidFill>
                  <a:schemeClr val="tx1"/>
                </a:solidFill>
                <a:latin typeface="Times New Roman" panose="02020603050405020304" pitchFamily="18" charset="0"/>
                <a:cs typeface="Times New Roman" panose="02020603050405020304" pitchFamily="18" charset="0"/>
              </a:rPr>
              <a:t>- </a:t>
            </a:r>
            <a:r>
              <a:rPr lang="en-US" i="1">
                <a:solidFill>
                  <a:schemeClr val="tx1"/>
                </a:solidFill>
                <a:latin typeface="Times New Roman" panose="02020603050405020304" pitchFamily="18" charset="0"/>
                <a:cs typeface="Times New Roman" panose="02020603050405020304" pitchFamily="18" charset="0"/>
              </a:rPr>
              <a:t>Bài </a:t>
            </a:r>
            <a:r>
              <a:rPr lang="en-US" i="1" smtClean="0">
                <a:solidFill>
                  <a:schemeClr val="tx1"/>
                </a:solidFill>
                <a:latin typeface="Times New Roman" panose="02020603050405020304" pitchFamily="18" charset="0"/>
                <a:cs typeface="Times New Roman" panose="02020603050405020304" pitchFamily="18" charset="0"/>
              </a:rPr>
              <a:t>thảo luận nhằm </a:t>
            </a:r>
            <a:r>
              <a:rPr lang="en-US" i="1">
                <a:solidFill>
                  <a:schemeClr val="tx1"/>
                </a:solidFill>
                <a:latin typeface="Times New Roman" panose="02020603050405020304" pitchFamily="18" charset="0"/>
                <a:cs typeface="Times New Roman" panose="02020603050405020304" pitchFamily="18" charset="0"/>
              </a:rPr>
              <a:t>mục đích gì?</a:t>
            </a:r>
            <a:endParaRPr lang="en-US">
              <a:solidFill>
                <a:schemeClr val="tx1"/>
              </a:solidFill>
              <a:latin typeface="Times New Roman" panose="02020603050405020304" pitchFamily="18" charset="0"/>
              <a:cs typeface="Times New Roman" panose="02020603050405020304" pitchFamily="18" charset="0"/>
            </a:endParaRPr>
          </a:p>
          <a:p>
            <a:pPr algn="just"/>
            <a:r>
              <a:rPr lang="en-US" i="1">
                <a:solidFill>
                  <a:schemeClr val="tx1"/>
                </a:solidFill>
                <a:latin typeface="Times New Roman" panose="02020603050405020304" pitchFamily="18" charset="0"/>
                <a:cs typeface="Times New Roman" panose="02020603050405020304" pitchFamily="18" charset="0"/>
              </a:rPr>
              <a:t>- Người nghe là ai</a:t>
            </a:r>
            <a:r>
              <a:rPr lang="en-US" i="1" smtClean="0">
                <a:solidFill>
                  <a:schemeClr val="tx1"/>
                </a:solidFill>
                <a:latin typeface="Times New Roman" panose="02020603050405020304" pitchFamily="18" charset="0"/>
                <a:cs typeface="Times New Roman" panose="02020603050405020304" pitchFamily="18" charset="0"/>
              </a:rPr>
              <a:t>?</a:t>
            </a:r>
            <a:endParaRPr lang="en-US">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257097" y="2492896"/>
            <a:ext cx="8779399" cy="246221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b="1">
                <a:solidFill>
                  <a:srgbClr val="7030A0"/>
                </a:solidFill>
                <a:latin typeface="Times New Roman" panose="02020603050405020304" pitchFamily="18" charset="0"/>
                <a:cs typeface="Times New Roman" panose="02020603050405020304" pitchFamily="18" charset="0"/>
              </a:rPr>
              <a:t>2</a:t>
            </a:r>
            <a:r>
              <a:rPr lang="en-US" b="1" smtClean="0">
                <a:solidFill>
                  <a:srgbClr val="7030A0"/>
                </a:solidFill>
                <a:latin typeface="Times New Roman" panose="02020603050405020304" pitchFamily="18" charset="0"/>
                <a:cs typeface="Times New Roman" panose="02020603050405020304" pitchFamily="18" charset="0"/>
              </a:rPr>
              <a:t>) </a:t>
            </a:r>
            <a:r>
              <a:rPr lang="en-US" b="1">
                <a:solidFill>
                  <a:srgbClr val="7030A0"/>
                </a:solidFill>
                <a:latin typeface="Times New Roman" panose="02020603050405020304" pitchFamily="18" charset="0"/>
                <a:cs typeface="Times New Roman" panose="02020603050405020304" pitchFamily="18" charset="0"/>
              </a:rPr>
              <a:t>Chuẩn bị nội dung</a:t>
            </a:r>
          </a:p>
          <a:p>
            <a:pPr algn="just"/>
            <a:r>
              <a:rPr lang="en-US" b="1" smtClean="0">
                <a:solidFill>
                  <a:schemeClr val="tx1"/>
                </a:solidFill>
                <a:latin typeface="Times New Roman" panose="02020603050405020304" pitchFamily="18" charset="0"/>
                <a:cs typeface="Times New Roman" panose="02020603050405020304" pitchFamily="18" charset="0"/>
              </a:rPr>
              <a:t>- Lựa </a:t>
            </a:r>
            <a:r>
              <a:rPr lang="en-US" b="1">
                <a:solidFill>
                  <a:schemeClr val="tx1"/>
                </a:solidFill>
                <a:latin typeface="Times New Roman" panose="02020603050405020304" pitchFamily="18" charset="0"/>
                <a:cs typeface="Times New Roman" panose="02020603050405020304" pitchFamily="18" charset="0"/>
              </a:rPr>
              <a:t>chọn đề tài:</a:t>
            </a:r>
            <a:r>
              <a:rPr lang="en-US">
                <a:solidFill>
                  <a:schemeClr val="tx1"/>
                </a:solidFill>
                <a:latin typeface="Times New Roman" panose="02020603050405020304" pitchFamily="18" charset="0"/>
                <a:cs typeface="Times New Roman" panose="02020603050405020304" pitchFamily="18" charset="0"/>
              </a:rPr>
              <a:t> </a:t>
            </a:r>
            <a:r>
              <a:rPr lang="en-US" smtClean="0">
                <a:solidFill>
                  <a:schemeClr val="tx1"/>
                </a:solidFill>
                <a:latin typeface="Times New Roman" panose="02020603050405020304" pitchFamily="18" charset="0"/>
                <a:cs typeface="Times New Roman" panose="02020603050405020304" pitchFamily="18" charset="0"/>
              </a:rPr>
              <a:t>Mỗi bạn viết ra giấy 01 chủ đề mà em thích, quan tâm hay có mong muốn tìm hiểu về trách nhiệm của HS với cộng đồng.</a:t>
            </a:r>
          </a:p>
          <a:p>
            <a:pPr algn="just"/>
            <a:r>
              <a:rPr lang="en-US" b="1">
                <a:solidFill>
                  <a:schemeClr val="tx1"/>
                </a:solidFill>
                <a:latin typeface="Times New Roman" panose="02020603050405020304" pitchFamily="18" charset="0"/>
                <a:cs typeface="Times New Roman" panose="02020603050405020304" pitchFamily="18" charset="0"/>
              </a:rPr>
              <a:t>*</a:t>
            </a:r>
            <a:r>
              <a:rPr lang="en-US" b="1" smtClean="0">
                <a:solidFill>
                  <a:schemeClr val="tx1"/>
                </a:solidFill>
                <a:latin typeface="Times New Roman" panose="02020603050405020304" pitchFamily="18" charset="0"/>
                <a:cs typeface="Times New Roman" panose="02020603050405020304" pitchFamily="18" charset="0"/>
              </a:rPr>
              <a:t> Gợi ý</a:t>
            </a:r>
            <a:r>
              <a:rPr lang="en-US" smtClean="0">
                <a:solidFill>
                  <a:schemeClr val="tx1"/>
                </a:solidFill>
                <a:latin typeface="Times New Roman" panose="02020603050405020304" pitchFamily="18" charset="0"/>
                <a:cs typeface="Times New Roman" panose="02020603050405020304" pitchFamily="18" charset="0"/>
              </a:rPr>
              <a:t>: </a:t>
            </a:r>
            <a:r>
              <a:rPr lang="vi-VN" smtClean="0">
                <a:latin typeface="Times New Roman" pitchFamily="18" charset="0"/>
                <a:cs typeface="Times New Roman" pitchFamily="18" charset="0"/>
              </a:rPr>
              <a:t>+ </a:t>
            </a:r>
            <a:r>
              <a:rPr lang="vi-VN">
                <a:latin typeface="Times New Roman" pitchFamily="18" charset="0"/>
                <a:cs typeface="Times New Roman" pitchFamily="18" charset="0"/>
              </a:rPr>
              <a:t>Học sinh có cần quan tâm đến những </a:t>
            </a:r>
            <a:r>
              <a:rPr lang="vi-VN" smtClean="0">
                <a:latin typeface="Times New Roman" pitchFamily="18" charset="0"/>
                <a:cs typeface="Times New Roman" pitchFamily="18" charset="0"/>
              </a:rPr>
              <a:t>vấn</a:t>
            </a:r>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đề </a:t>
            </a:r>
            <a:r>
              <a:rPr lang="vi-VN">
                <a:latin typeface="Times New Roman" pitchFamily="18" charset="0"/>
                <a:cs typeface="Times New Roman" pitchFamily="18" charset="0"/>
              </a:rPr>
              <a:t>lớn lao của đất nước</a:t>
            </a:r>
            <a:r>
              <a:rPr lang="vi-VN" smtClean="0">
                <a:latin typeface="Times New Roman" pitchFamily="18" charset="0"/>
                <a:cs typeface="Times New Roman" pitchFamily="18" charset="0"/>
              </a:rPr>
              <a:t>?</a:t>
            </a:r>
            <a:endParaRPr lang="en-US" smtClean="0">
              <a:latin typeface="Times New Roman" pitchFamily="18" charset="0"/>
              <a:cs typeface="Times New Roman" pitchFamily="18" charset="0"/>
            </a:endParaRPr>
          </a:p>
          <a:p>
            <a:pPr indent="368300" algn="just">
              <a:spcAft>
                <a:spcPts val="600"/>
              </a:spcAft>
            </a:pPr>
            <a:r>
              <a:rPr lang="en-US" smtClean="0">
                <a:latin typeface="Times New Roman" pitchFamily="18" charset="0"/>
                <a:cs typeface="Times New Roman" pitchFamily="18" charset="0"/>
              </a:rPr>
              <a:t>       </a:t>
            </a:r>
            <a:r>
              <a:rPr lang="en-US" smtClean="0">
                <a:latin typeface="Times New Roman" pitchFamily="18" charset="0"/>
                <a:cs typeface="Times New Roman" pitchFamily="18" charset="0"/>
              </a:rPr>
              <a:t> + </a:t>
            </a:r>
            <a:r>
              <a:rPr lang="vi-VN">
                <a:latin typeface="Times New Roman" pitchFamily="18" charset="0"/>
                <a:cs typeface="Times New Roman" pitchFamily="18" charset="0"/>
              </a:rPr>
              <a:t>Học sinh có trách nhiệm như thế nào với vấn đề trật tự an toàn giao thông?</a:t>
            </a:r>
            <a:endParaRPr lang="en-US">
              <a:latin typeface="Times New Roman" pitchFamily="18" charset="0"/>
              <a:cs typeface="Times New Roman" pitchFamily="18" charset="0"/>
            </a:endParaRPr>
          </a:p>
          <a:p>
            <a:pPr indent="368300" algn="just">
              <a:spcAft>
                <a:spcPts val="600"/>
              </a:spcAft>
            </a:pPr>
            <a:r>
              <a:rPr lang="en-US" smtClean="0">
                <a:latin typeface="Times New Roman" pitchFamily="18" charset="0"/>
                <a:cs typeface="Times New Roman" pitchFamily="18" charset="0"/>
              </a:rPr>
              <a:t>       </a:t>
            </a:r>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 </a:t>
            </a:r>
            <a:r>
              <a:rPr lang="vi-VN">
                <a:latin typeface="Times New Roman" pitchFamily="18" charset="0"/>
                <a:cs typeface="Times New Roman" pitchFamily="18" charset="0"/>
              </a:rPr>
              <a:t>Học sinh cần làm gì để góp phần giữ gìn tiếng nói của dân tộc</a:t>
            </a:r>
            <a:r>
              <a:rPr lang="vi-VN" smtClean="0">
                <a:latin typeface="Times New Roman" pitchFamily="18" charset="0"/>
                <a:cs typeface="Times New Roman" pitchFamily="18" charset="0"/>
              </a:rPr>
              <a:t>?</a:t>
            </a:r>
            <a:endParaRPr lang="en-US">
              <a:solidFill>
                <a:srgbClr val="7030A0"/>
              </a:solidFill>
              <a:latin typeface="Times New Roman" pitchFamily="18" charset="0"/>
              <a:cs typeface="Times New Roman" pitchFamily="18" charset="0"/>
            </a:endParaRPr>
          </a:p>
          <a:p>
            <a:pPr lvl="0" algn="just"/>
            <a:r>
              <a:rPr lang="en-US" b="1">
                <a:solidFill>
                  <a:schemeClr val="tx1"/>
                </a:solidFill>
                <a:latin typeface="Times New Roman" panose="02020603050405020304" pitchFamily="18" charset="0"/>
                <a:cs typeface="Times New Roman" panose="02020603050405020304" pitchFamily="18" charset="0"/>
              </a:rPr>
              <a:t>- Xác lập ý kiến: </a:t>
            </a:r>
            <a:r>
              <a:rPr lang="en-US" b="1" smtClean="0">
                <a:solidFill>
                  <a:schemeClr val="tx1"/>
                </a:solidFill>
                <a:latin typeface="Times New Roman" panose="02020603050405020304" pitchFamily="18" charset="0"/>
                <a:cs typeface="Times New Roman" panose="02020603050405020304" pitchFamily="18" charset="0"/>
              </a:rPr>
              <a:t>(</a:t>
            </a:r>
            <a:r>
              <a:rPr lang="vi-VN" smtClean="0">
                <a:latin typeface="+mj-lt"/>
              </a:rPr>
              <a:t>mỗi </a:t>
            </a:r>
            <a:r>
              <a:rPr lang="vi-VN">
                <a:latin typeface="+mj-lt"/>
              </a:rPr>
              <a:t>cá nhân tự tìm hiểu, tham khảo thêm những tài liệu có liên quan, ghi chép nhanh các ý nảy sinh trong quá trình suy nghĩ để chuẩn bị phát biểu ý kiến thảo luận</a:t>
            </a:r>
            <a:r>
              <a:rPr lang="vi-VN" smtClean="0">
                <a:latin typeface="+mj-lt"/>
              </a:rPr>
              <a:t>.</a:t>
            </a:r>
            <a:r>
              <a:rPr lang="en-US" smtClean="0">
                <a:latin typeface="+mj-lt"/>
              </a:rPr>
              <a:t>)</a:t>
            </a:r>
            <a:endParaRPr lang="en-US">
              <a:latin typeface="+mj-lt"/>
              <a:ea typeface="Arial"/>
              <a:cs typeface="Arial"/>
            </a:endParaRPr>
          </a:p>
        </p:txBody>
      </p:sp>
      <p:sp>
        <p:nvSpPr>
          <p:cNvPr id="10" name="Rectangle 9"/>
          <p:cNvSpPr/>
          <p:nvPr/>
        </p:nvSpPr>
        <p:spPr>
          <a:xfrm>
            <a:off x="246980" y="5157192"/>
            <a:ext cx="8789516" cy="155427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b="1">
                <a:solidFill>
                  <a:srgbClr val="002060"/>
                </a:solidFill>
                <a:latin typeface="Times New Roman" panose="02020603050405020304" pitchFamily="18" charset="0"/>
                <a:cs typeface="Times New Roman" panose="02020603050405020304" pitchFamily="18" charset="0"/>
              </a:rPr>
              <a:t>3</a:t>
            </a:r>
            <a:r>
              <a:rPr lang="en-US" b="1" smtClean="0">
                <a:solidFill>
                  <a:srgbClr val="002060"/>
                </a:solidFill>
                <a:latin typeface="Times New Roman" panose="02020603050405020304" pitchFamily="18" charset="0"/>
                <a:cs typeface="Times New Roman" panose="02020603050405020304" pitchFamily="18" charset="0"/>
              </a:rPr>
              <a:t>)</a:t>
            </a:r>
            <a:r>
              <a:rPr lang="en-US" smtClean="0">
                <a:solidFill>
                  <a:srgbClr val="002060"/>
                </a:solidFill>
                <a:latin typeface="Times New Roman" panose="02020603050405020304" pitchFamily="18" charset="0"/>
                <a:cs typeface="Times New Roman" panose="02020603050405020304" pitchFamily="18" charset="0"/>
              </a:rPr>
              <a:t> </a:t>
            </a:r>
            <a:r>
              <a:rPr lang="en-US" b="1">
                <a:solidFill>
                  <a:srgbClr val="002060"/>
                </a:solidFill>
                <a:latin typeface="Times New Roman" panose="02020603050405020304" pitchFamily="18" charset="0"/>
                <a:cs typeface="Times New Roman" panose="02020603050405020304" pitchFamily="18" charset="0"/>
              </a:rPr>
              <a:t>Phân công nhiệm vụ</a:t>
            </a:r>
            <a:endParaRPr lang="en-US">
              <a:solidFill>
                <a:srgbClr val="002060"/>
              </a:solidFill>
              <a:latin typeface="Times New Roman" panose="02020603050405020304" pitchFamily="18" charset="0"/>
              <a:cs typeface="Times New Roman" panose="02020603050405020304" pitchFamily="18" charset="0"/>
            </a:endParaRPr>
          </a:p>
          <a:p>
            <a:pPr lvl="0" algn="just">
              <a:spcAft>
                <a:spcPts val="600"/>
              </a:spcAft>
              <a:buClr>
                <a:srgbClr val="000000"/>
              </a:buClr>
              <a:buSzPts val="1000"/>
              <a:tabLst>
                <a:tab pos="556895" algn="l"/>
              </a:tabLst>
            </a:pPr>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Lớp </a:t>
            </a:r>
            <a:r>
              <a:rPr lang="vi-VN">
                <a:latin typeface="Times New Roman" pitchFamily="18" charset="0"/>
                <a:cs typeface="Times New Roman" pitchFamily="18" charset="0"/>
              </a:rPr>
              <a:t>cử một người điều hành thảo luận đảm nhận việc sắp xếp, giới thiệu tuần tự các ý kiến, định hướng vào trọng tâm đề tài, kiểm soát thời gian phát biểu ý kiến của từng người; tổ chức đánh giá, tổng kết cuộc thảo luận.</a:t>
            </a:r>
            <a:endParaRPr lang="en-US">
              <a:latin typeface="Times New Roman" pitchFamily="18" charset="0"/>
              <a:cs typeface="Times New Roman" pitchFamily="18" charset="0"/>
            </a:endParaRPr>
          </a:p>
          <a:p>
            <a:pPr lvl="0" algn="just">
              <a:spcAft>
                <a:spcPts val="800"/>
              </a:spcAft>
              <a:buClr>
                <a:srgbClr val="000000"/>
              </a:buClr>
              <a:buSzPts val="1000"/>
              <a:tabLst>
                <a:tab pos="556260" algn="l"/>
              </a:tabLst>
            </a:pPr>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Cử </a:t>
            </a:r>
            <a:r>
              <a:rPr lang="vi-VN">
                <a:latin typeface="Times New Roman" pitchFamily="18" charset="0"/>
                <a:cs typeface="Times New Roman" pitchFamily="18" charset="0"/>
              </a:rPr>
              <a:t>một thư kí ghi ghép các ý kiến trong cuộc thảo luận.</a:t>
            </a:r>
            <a:endParaRPr lang="en-US">
              <a:latin typeface="Times New Roman" pitchFamily="18" charset="0"/>
              <a:ea typeface="Arial"/>
              <a:cs typeface="Times New Roman" pitchFamily="18" charset="0"/>
            </a:endParaRPr>
          </a:p>
        </p:txBody>
      </p:sp>
      <p:sp>
        <p:nvSpPr>
          <p:cNvPr id="13" name="Rectangle 1"/>
          <p:cNvSpPr>
            <a:spLocks noChangeArrowheads="1"/>
          </p:cNvSpPr>
          <p:nvPr/>
        </p:nvSpPr>
        <p:spPr bwMode="auto">
          <a:xfrm>
            <a:off x="1724025" y="2916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2"/>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3"/>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4"/>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7693130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2935288"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Notched Right Arrow 5"/>
          <p:cNvSpPr/>
          <p:nvPr/>
        </p:nvSpPr>
        <p:spPr>
          <a:xfrm>
            <a:off x="162472" y="-119412"/>
            <a:ext cx="7344816" cy="1124744"/>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err="1">
                <a:solidFill>
                  <a:srgbClr val="FF0000"/>
                </a:solidFill>
                <a:latin typeface="Times New Roman" panose="02020603050405020304" pitchFamily="18" charset="0"/>
                <a:cs typeface="Times New Roman" panose="02020603050405020304" pitchFamily="18" charset="0"/>
              </a:rPr>
              <a:t>ĐỘNG</a:t>
            </a:r>
            <a:r>
              <a:rPr lang="en-US" sz="2400" b="1">
                <a:solidFill>
                  <a:srgbClr val="FF0000"/>
                </a:solidFill>
                <a:latin typeface="Times New Roman" panose="02020603050405020304" pitchFamily="18" charset="0"/>
                <a:cs typeface="Times New Roman" panose="02020603050405020304" pitchFamily="18" charset="0"/>
              </a:rPr>
              <a:t> </a:t>
            </a:r>
            <a:r>
              <a:rPr lang="en-US" sz="2400" b="1" smtClean="0">
                <a:solidFill>
                  <a:srgbClr val="FF0000"/>
                </a:solidFill>
                <a:latin typeface="Times New Roman" panose="02020603050405020304" pitchFamily="18" charset="0"/>
                <a:cs typeface="Times New Roman" panose="02020603050405020304" pitchFamily="18" charset="0"/>
              </a:rPr>
              <a:t>3: TIẾN HÀNH THẢO </a:t>
            </a:r>
            <a:r>
              <a:rPr lang="en-US" sz="2400" b="1" smtClean="0">
                <a:solidFill>
                  <a:srgbClr val="FF0000"/>
                </a:solidFill>
                <a:latin typeface="Times New Roman" panose="02020603050405020304" pitchFamily="18" charset="0"/>
                <a:cs typeface="Times New Roman" panose="02020603050405020304" pitchFamily="18" charset="0"/>
              </a:rPr>
              <a:t>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7" name="Flowchart: Alternate Process 6"/>
          <p:cNvSpPr/>
          <p:nvPr/>
        </p:nvSpPr>
        <p:spPr>
          <a:xfrm>
            <a:off x="0" y="836712"/>
            <a:ext cx="9027348" cy="5904656"/>
          </a:xfrm>
          <a:prstGeom prst="flowChartAlternateProcess">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smtClean="0">
                <a:solidFill>
                  <a:schemeClr val="tx1"/>
                </a:solidFill>
                <a:latin typeface="Times New Roman" panose="02020603050405020304" pitchFamily="18" charset="0"/>
                <a:cs typeface="Times New Roman" panose="02020603050405020304" pitchFamily="18" charset="0"/>
              </a:rPr>
              <a:t>* Yêu </a:t>
            </a:r>
            <a:r>
              <a:rPr lang="en-US" b="1" dirty="0" err="1">
                <a:solidFill>
                  <a:schemeClr val="tx1"/>
                </a:solidFill>
                <a:latin typeface="Times New Roman" panose="02020603050405020304" pitchFamily="18" charset="0"/>
                <a:cs typeface="Times New Roman" panose="02020603050405020304" pitchFamily="18" charset="0"/>
              </a:rPr>
              <a:t>cầu</a:t>
            </a:r>
            <a:r>
              <a:rPr lang="en-US" b="1" dirty="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pPr lvl="0" algn="just">
              <a:lnSpc>
                <a:spcPct val="135000"/>
              </a:lnSpc>
              <a:spcAft>
                <a:spcPts val="600"/>
              </a:spcAft>
              <a:buClr>
                <a:srgbClr val="000000"/>
              </a:buClr>
              <a:buSzPts val="1000"/>
              <a:tabLst>
                <a:tab pos="556260" algn="l"/>
              </a:tabLst>
            </a:pPr>
            <a:r>
              <a:rPr lang="en-US" smtClean="0">
                <a:solidFill>
                  <a:schemeClr val="tx1"/>
                </a:solidFill>
                <a:latin typeface="Times New Roman" pitchFamily="18" charset="0"/>
                <a:cs typeface="Times New Roman" pitchFamily="18" charset="0"/>
              </a:rPr>
              <a:t>- </a:t>
            </a:r>
            <a:r>
              <a:rPr lang="vi-VN" smtClean="0">
                <a:solidFill>
                  <a:schemeClr val="tx1"/>
                </a:solidFill>
                <a:latin typeface="Times New Roman" pitchFamily="18" charset="0"/>
                <a:cs typeface="Times New Roman" pitchFamily="18" charset="0"/>
              </a:rPr>
              <a:t>Người </a:t>
            </a:r>
            <a:r>
              <a:rPr lang="vi-VN">
                <a:solidFill>
                  <a:schemeClr val="tx1"/>
                </a:solidFill>
                <a:latin typeface="Times New Roman" pitchFamily="18" charset="0"/>
                <a:cs typeface="Times New Roman" pitchFamily="18" charset="0"/>
              </a:rPr>
              <a:t>điều hành nhắc lại đề tài, nêu định hướng và mục đích thảo luận.</a:t>
            </a:r>
            <a:endParaRPr lang="en-US">
              <a:solidFill>
                <a:schemeClr val="tx1"/>
              </a:solidFill>
              <a:latin typeface="Times New Roman" pitchFamily="18" charset="0"/>
              <a:cs typeface="Times New Roman" pitchFamily="18" charset="0"/>
            </a:endParaRPr>
          </a:p>
          <a:p>
            <a:pPr lvl="0" algn="just">
              <a:lnSpc>
                <a:spcPct val="135000"/>
              </a:lnSpc>
              <a:spcAft>
                <a:spcPts val="600"/>
              </a:spcAft>
              <a:buClr>
                <a:srgbClr val="000000"/>
              </a:buClr>
              <a:buSzPts val="1000"/>
              <a:tabLst>
                <a:tab pos="556895" algn="l"/>
              </a:tabLst>
            </a:pPr>
            <a:r>
              <a:rPr lang="en-US" smtClean="0">
                <a:solidFill>
                  <a:schemeClr val="tx1"/>
                </a:solidFill>
                <a:latin typeface="Times New Roman" pitchFamily="18" charset="0"/>
                <a:cs typeface="Times New Roman" pitchFamily="18" charset="0"/>
              </a:rPr>
              <a:t>- </a:t>
            </a:r>
            <a:r>
              <a:rPr lang="vi-VN" smtClean="0">
                <a:solidFill>
                  <a:schemeClr val="tx1"/>
                </a:solidFill>
                <a:latin typeface="Times New Roman" pitchFamily="18" charset="0"/>
                <a:cs typeface="Times New Roman" pitchFamily="18" charset="0"/>
              </a:rPr>
              <a:t>Theo </a:t>
            </a:r>
            <a:r>
              <a:rPr lang="vi-VN">
                <a:solidFill>
                  <a:schemeClr val="tx1"/>
                </a:solidFill>
                <a:latin typeface="Times New Roman" pitchFamily="18" charset="0"/>
                <a:cs typeface="Times New Roman" pitchFamily="18" charset="0"/>
              </a:rPr>
              <a:t>định hướng của người điều hành, các thành viên trong lớp lần lượt phát biểu ý kiến. Ý kiến cần tập trung vào trọng tâm vấn đề. phân tích từng khía cạnh, có lí lẽ và bằng chứng để thuyết phục người nghe.</a:t>
            </a:r>
            <a:endParaRPr lang="en-US">
              <a:solidFill>
                <a:schemeClr val="tx1"/>
              </a:solidFill>
              <a:latin typeface="Times New Roman" pitchFamily="18" charset="0"/>
              <a:cs typeface="Times New Roman" pitchFamily="18" charset="0"/>
            </a:endParaRPr>
          </a:p>
          <a:p>
            <a:pPr lvl="0" algn="just">
              <a:lnSpc>
                <a:spcPct val="137000"/>
              </a:lnSpc>
              <a:spcAft>
                <a:spcPts val="600"/>
              </a:spcAft>
              <a:buClr>
                <a:srgbClr val="000000"/>
              </a:buClr>
              <a:buSzPts val="1000"/>
              <a:tabLst>
                <a:tab pos="550545" algn="l"/>
              </a:tabLst>
            </a:pPr>
            <a:r>
              <a:rPr lang="en-US" smtClean="0">
                <a:solidFill>
                  <a:schemeClr val="tx1"/>
                </a:solidFill>
                <a:latin typeface="Times New Roman" pitchFamily="18" charset="0"/>
                <a:cs typeface="Times New Roman" pitchFamily="18" charset="0"/>
              </a:rPr>
              <a:t>- </a:t>
            </a:r>
            <a:r>
              <a:rPr lang="vi-VN" smtClean="0">
                <a:solidFill>
                  <a:schemeClr val="tx1"/>
                </a:solidFill>
                <a:latin typeface="Times New Roman" pitchFamily="18" charset="0"/>
                <a:cs typeface="Times New Roman" pitchFamily="18" charset="0"/>
              </a:rPr>
              <a:t>Người </a:t>
            </a:r>
            <a:r>
              <a:rPr lang="vi-VN">
                <a:solidFill>
                  <a:schemeClr val="tx1"/>
                </a:solidFill>
                <a:latin typeface="Times New Roman" pitchFamily="18" charset="0"/>
                <a:cs typeface="Times New Roman" pitchFamily="18" charset="0"/>
              </a:rPr>
              <a:t>phát biểu sau có thể bàn luận về vấn đề theo góc nhìn riêng, tán thành hay phản đối ý kiến của người phát biểu trước, trên cơ sở đó, khẳng định quan điểm của mình.</a:t>
            </a:r>
            <a:endParaRPr lang="en-US">
              <a:solidFill>
                <a:schemeClr val="tx1"/>
              </a:solidFill>
              <a:latin typeface="Times New Roman" pitchFamily="18" charset="0"/>
              <a:cs typeface="Times New Roman" pitchFamily="18" charset="0"/>
            </a:endParaRPr>
          </a:p>
          <a:p>
            <a:pPr lvl="0" algn="just">
              <a:lnSpc>
                <a:spcPct val="134000"/>
              </a:lnSpc>
              <a:spcAft>
                <a:spcPts val="600"/>
              </a:spcAft>
              <a:buClr>
                <a:srgbClr val="000000"/>
              </a:buClr>
              <a:buSzPts val="1000"/>
              <a:tabLst>
                <a:tab pos="556895" algn="l"/>
              </a:tabLst>
            </a:pPr>
            <a:r>
              <a:rPr lang="en-US" smtClean="0">
                <a:solidFill>
                  <a:schemeClr val="tx1"/>
                </a:solidFill>
                <a:latin typeface="Times New Roman" pitchFamily="18" charset="0"/>
                <a:cs typeface="Times New Roman" pitchFamily="18" charset="0"/>
              </a:rPr>
              <a:t>- </a:t>
            </a:r>
            <a:r>
              <a:rPr lang="vi-VN" smtClean="0">
                <a:solidFill>
                  <a:schemeClr val="tx1"/>
                </a:solidFill>
                <a:latin typeface="Times New Roman" pitchFamily="18" charset="0"/>
                <a:cs typeface="Times New Roman" pitchFamily="18" charset="0"/>
              </a:rPr>
              <a:t>Các </a:t>
            </a:r>
            <a:r>
              <a:rPr lang="vi-VN">
                <a:solidFill>
                  <a:schemeClr val="tx1"/>
                </a:solidFill>
                <a:latin typeface="Times New Roman" pitchFamily="18" charset="0"/>
                <a:cs typeface="Times New Roman" pitchFamily="18" charset="0"/>
              </a:rPr>
              <a:t>thành viên tham gia thảo luận </a:t>
            </a:r>
            <a:r>
              <a:rPr lang="vi-VN" smtClean="0">
                <a:solidFill>
                  <a:schemeClr val="tx1"/>
                </a:solidFill>
                <a:latin typeface="Times New Roman" pitchFamily="18" charset="0"/>
                <a:cs typeface="Times New Roman" pitchFamily="18" charset="0"/>
              </a:rPr>
              <a:t>c</a:t>
            </a:r>
            <a:r>
              <a:rPr lang="en-US" smtClean="0">
                <a:solidFill>
                  <a:schemeClr val="tx1"/>
                </a:solidFill>
                <a:latin typeface="Times New Roman" pitchFamily="18" charset="0"/>
                <a:cs typeface="Times New Roman" pitchFamily="18" charset="0"/>
              </a:rPr>
              <a:t>ầ</a:t>
            </a:r>
            <a:r>
              <a:rPr lang="vi-VN" smtClean="0">
                <a:solidFill>
                  <a:schemeClr val="tx1"/>
                </a:solidFill>
                <a:latin typeface="Times New Roman" pitchFamily="18" charset="0"/>
                <a:cs typeface="Times New Roman" pitchFamily="18" charset="0"/>
              </a:rPr>
              <a:t>n </a:t>
            </a:r>
            <a:r>
              <a:rPr lang="vi-VN">
                <a:solidFill>
                  <a:schemeClr val="tx1"/>
                </a:solidFill>
                <a:latin typeface="Times New Roman" pitchFamily="18" charset="0"/>
                <a:cs typeface="Times New Roman" pitchFamily="18" charset="0"/>
              </a:rPr>
              <a:t>nắm được nội dung chính mà nhóm đã trao đổi và trình bày </a:t>
            </a:r>
            <a:r>
              <a:rPr lang="en-US" smtClean="0">
                <a:solidFill>
                  <a:schemeClr val="tx1"/>
                </a:solidFill>
                <a:latin typeface="Times New Roman" pitchFamily="18" charset="0"/>
                <a:cs typeface="Times New Roman" pitchFamily="18" charset="0"/>
              </a:rPr>
              <a:t>l</a:t>
            </a:r>
            <a:r>
              <a:rPr lang="vi-VN" smtClean="0">
                <a:solidFill>
                  <a:schemeClr val="tx1"/>
                </a:solidFill>
                <a:latin typeface="Times New Roman" pitchFamily="18" charset="0"/>
                <a:cs typeface="Times New Roman" pitchFamily="18" charset="0"/>
              </a:rPr>
              <a:t>ại </a:t>
            </a:r>
            <a:r>
              <a:rPr lang="vi-VN">
                <a:solidFill>
                  <a:schemeClr val="tx1"/>
                </a:solidFill>
                <a:latin typeface="Times New Roman" pitchFamily="18" charset="0"/>
                <a:cs typeface="Times New Roman" pitchFamily="18" charset="0"/>
              </a:rPr>
              <a:t>được nội dung các ý kiến đó.</a:t>
            </a:r>
            <a:endParaRPr lang="en-US">
              <a:solidFill>
                <a:schemeClr val="tx1"/>
              </a:solidFill>
              <a:latin typeface="Times New Roman" pitchFamily="18" charset="0"/>
              <a:cs typeface="Times New Roman" pitchFamily="18" charset="0"/>
            </a:endParaRPr>
          </a:p>
          <a:p>
            <a:pPr lvl="0" algn="just">
              <a:lnSpc>
                <a:spcPct val="135000"/>
              </a:lnSpc>
              <a:spcAft>
                <a:spcPts val="800"/>
              </a:spcAft>
              <a:buClr>
                <a:srgbClr val="000000"/>
              </a:buClr>
              <a:buSzPts val="1000"/>
              <a:tabLst>
                <a:tab pos="556895" algn="l"/>
              </a:tabLst>
            </a:pPr>
            <a:r>
              <a:rPr lang="en-US" smtClean="0">
                <a:solidFill>
                  <a:schemeClr val="tx1"/>
                </a:solidFill>
                <a:latin typeface="Times New Roman" pitchFamily="18" charset="0"/>
                <a:cs typeface="Times New Roman" pitchFamily="18" charset="0"/>
              </a:rPr>
              <a:t>- </a:t>
            </a:r>
            <a:r>
              <a:rPr lang="vi-VN" smtClean="0">
                <a:solidFill>
                  <a:schemeClr val="tx1"/>
                </a:solidFill>
                <a:latin typeface="Times New Roman" pitchFamily="18" charset="0"/>
                <a:cs typeface="Times New Roman" pitchFamily="18" charset="0"/>
              </a:rPr>
              <a:t>Thư </a:t>
            </a:r>
            <a:r>
              <a:rPr lang="vi-VN">
                <a:solidFill>
                  <a:schemeClr val="tx1"/>
                </a:solidFill>
                <a:latin typeface="Times New Roman" pitchFamily="18" charset="0"/>
                <a:cs typeface="Times New Roman" pitchFamily="18" charset="0"/>
              </a:rPr>
              <a:t>kí ghi chép các ý kiến, người điều hành dựa vào đó tổng hợp, kết luận về vấn đề. Tuỳ thực tế cuộc thảo luận, người điều hãnh có thể khẳng định sự đồng thuận của các ý kiến hoặc </a:t>
            </a:r>
            <a:r>
              <a:rPr lang="vi-VN" smtClean="0">
                <a:solidFill>
                  <a:schemeClr val="tx1"/>
                </a:solidFill>
                <a:latin typeface="Times New Roman" pitchFamily="18" charset="0"/>
                <a:cs typeface="Times New Roman" pitchFamily="18" charset="0"/>
              </a:rPr>
              <a:t>khá</a:t>
            </a:r>
            <a:r>
              <a:rPr lang="en-US" smtClean="0">
                <a:solidFill>
                  <a:schemeClr val="tx1"/>
                </a:solidFill>
                <a:latin typeface="Times New Roman" pitchFamily="18" charset="0"/>
                <a:cs typeface="Times New Roman" pitchFamily="18" charset="0"/>
              </a:rPr>
              <a:t>i</a:t>
            </a:r>
            <a:r>
              <a:rPr lang="vi-VN" smtClean="0">
                <a:solidFill>
                  <a:schemeClr val="tx1"/>
                </a:solidFill>
                <a:latin typeface="Times New Roman" pitchFamily="18" charset="0"/>
                <a:cs typeface="Times New Roman" pitchFamily="18" charset="0"/>
              </a:rPr>
              <a:t> </a:t>
            </a:r>
            <a:r>
              <a:rPr lang="vi-VN">
                <a:solidFill>
                  <a:schemeClr val="tx1"/>
                </a:solidFill>
                <a:latin typeface="Times New Roman" pitchFamily="18" charset="0"/>
                <a:cs typeface="Times New Roman" pitchFamily="18" charset="0"/>
              </a:rPr>
              <a:t>quát các nhóm ý kiến khác nhau. Mục đích cuối cùng là để mọi người hiểu sâu sắc hơn về bản chất của vấn đề và có thái độ, hành động phù hợp.</a:t>
            </a:r>
            <a:endParaRPr lang="en-US">
              <a:solidFill>
                <a:schemeClr val="tx1"/>
              </a:solidFill>
              <a:latin typeface="Times New Roman" pitchFamily="18" charset="0"/>
              <a:ea typeface="Arial"/>
              <a:cs typeface="Times New Roman" pitchFamily="18" charset="0"/>
            </a:endParaRPr>
          </a:p>
        </p:txBody>
      </p:sp>
    </p:spTree>
    <p:extLst>
      <p:ext uri="{BB962C8B-B14F-4D97-AF65-F5344CB8AC3E}">
        <p14:creationId xmlns:p14="http://schemas.microsoft.com/office/powerpoint/2010/main" val="47715032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loud Callout 8"/>
          <p:cNvSpPr/>
          <p:nvPr/>
        </p:nvSpPr>
        <p:spPr>
          <a:xfrm>
            <a:off x="467544" y="1520788"/>
            <a:ext cx="3168352" cy="3096344"/>
          </a:xfrm>
          <a:prstGeom prst="cloud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i="1" err="1">
                <a:solidFill>
                  <a:srgbClr val="00B050"/>
                </a:solidFill>
                <a:latin typeface="Times New Roman" panose="02020603050405020304" pitchFamily="18" charset="0"/>
                <a:cs typeface="Times New Roman" panose="02020603050405020304" pitchFamily="18" charset="0"/>
              </a:rPr>
              <a:t>Khi</a:t>
            </a:r>
            <a:r>
              <a:rPr lang="en-US" sz="2400" i="1">
                <a:solidFill>
                  <a:srgbClr val="00B050"/>
                </a:solidFill>
                <a:latin typeface="Times New Roman" panose="02020603050405020304" pitchFamily="18" charset="0"/>
                <a:cs typeface="Times New Roman" panose="02020603050405020304" pitchFamily="18" charset="0"/>
              </a:rPr>
              <a:t> </a:t>
            </a:r>
            <a:r>
              <a:rPr lang="en-US" sz="2400" i="1" smtClean="0">
                <a:solidFill>
                  <a:srgbClr val="00B050"/>
                </a:solidFill>
                <a:latin typeface="Times New Roman" panose="02020603050405020304" pitchFamily="18" charset="0"/>
                <a:cs typeface="Times New Roman" panose="02020603050405020304" pitchFamily="18" charset="0"/>
              </a:rPr>
              <a:t>tham gia thảo luận </a:t>
            </a:r>
            <a:r>
              <a:rPr lang="en-US" sz="2400" i="1" dirty="0" err="1">
                <a:solidFill>
                  <a:srgbClr val="00B050"/>
                </a:solidFill>
                <a:latin typeface="Times New Roman" panose="02020603050405020304" pitchFamily="18" charset="0"/>
                <a:cs typeface="Times New Roman" panose="02020603050405020304" pitchFamily="18" charset="0"/>
              </a:rPr>
              <a:t>em</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cần</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đảm</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bảo</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những</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yêu</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cầu</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nào</a:t>
            </a:r>
            <a:r>
              <a:rPr lang="en-US" sz="2400" i="1" dirty="0">
                <a:solidFill>
                  <a:srgbClr val="00B050"/>
                </a:solidFill>
                <a:latin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3698014" y="1412776"/>
            <a:ext cx="5266474" cy="2952328"/>
          </a:xfrm>
          <a:prstGeom prst="horizont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Người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nghe</a:t>
            </a:r>
            <a:r>
              <a:rPr lang="en-US" sz="2400" b="1" dirty="0">
                <a:solidFill>
                  <a:srgbClr val="FF000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Trao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đổi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về</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bài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nói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trên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tinh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thần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xây</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dựng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và</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tôn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trọng</a:t>
            </a:r>
            <a:r>
              <a:rPr lang="en-US" sz="2400" dirty="0">
                <a:solidFill>
                  <a:srgbClr val="FF0000"/>
                </a:solidFill>
                <a:latin typeface="Times New Roman" panose="02020603050405020304" pitchFamily="18" charset="0"/>
                <a:cs typeface="Times New Roman" panose="02020603050405020304" pitchFamily="18" charset="0"/>
              </a:rPr>
              <a:t>;</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Người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nói</a:t>
            </a:r>
            <a:r>
              <a:rPr lang="en-US" sz="2400" b="1" dirty="0">
                <a:solidFill>
                  <a:srgbClr val="FF000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lắng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nghe</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phản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hồi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những</a:t>
            </a:r>
            <a:r>
              <a:rPr lang="en-US" sz="2400" dirty="0">
                <a:solidFill>
                  <a:srgbClr val="FF0000"/>
                </a:solidFill>
                <a:latin typeface="Times New Roman" panose="02020603050405020304" pitchFamily="18" charset="0"/>
                <a:cs typeface="Times New Roman" panose="02020603050405020304" pitchFamily="18" charset="0"/>
              </a:rPr>
              <a:t> ý </a:t>
            </a:r>
            <a:r>
              <a:rPr lang="en-US" sz="2400" dirty="0" err="1">
                <a:solidFill>
                  <a:srgbClr val="FF0000"/>
                </a:solidFill>
                <a:latin typeface="Times New Roman" panose="02020603050405020304" pitchFamily="18" charset="0"/>
                <a:cs typeface="Times New Roman" panose="02020603050405020304" pitchFamily="18" charset="0"/>
              </a:rPr>
              <a:t>kiến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trên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tinh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thần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cầu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thị</a:t>
            </a:r>
            <a:r>
              <a:rPr lang="en-US" sz="24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9519668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1" nodeType="clickEffect">
                                  <p:stCondLst>
                                    <p:cond delay="0"/>
                                  </p:stCondLst>
                                  <p:childTnLst>
                                    <p:animEffect transition="out" filter="barn(inVertical)">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1793</TotalTime>
  <Words>1403</Words>
  <PresentationFormat>On-screen Show (4:3)</PresentationFormat>
  <Paragraphs>98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2022-06-22T14:22:23Z</dcterms:created>
  <dcterms:modified xsi:type="dcterms:W3CDTF">2023-07-17T06:02:25Z</dcterms:modified>
</cp:coreProperties>
</file>