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327" r:id="rId2"/>
    <p:sldId id="427" r:id="rId3"/>
    <p:sldId id="428" r:id="rId4"/>
    <p:sldId id="431" r:id="rId5"/>
    <p:sldId id="429" r:id="rId6"/>
    <p:sldId id="430" r:id="rId7"/>
    <p:sldId id="340" r:id="rId8"/>
  </p:sldIdLst>
  <p:sldSz cx="16276638" cy="9144000"/>
  <p:notesSz cx="6858000" cy="9144000"/>
  <p:custDataLst>
    <p:tags r:id="rId10"/>
  </p:custData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717550" indent="-260350" algn="l" rtl="0" eaLnBrk="0" fontAlgn="base" hangingPunct="0">
      <a:spcBef>
        <a:spcPct val="0"/>
      </a:spcBef>
      <a:spcAft>
        <a:spcPct val="0"/>
      </a:spcAft>
      <a:defRPr kern="1200">
        <a:solidFill>
          <a:schemeClr val="tx1"/>
        </a:solidFill>
        <a:latin typeface="Arial" charset="0"/>
        <a:ea typeface="+mn-ea"/>
        <a:cs typeface="+mn-cs"/>
      </a:defRPr>
    </a:lvl2pPr>
    <a:lvl3pPr marL="1436688" indent="-522288" algn="l" rtl="0" eaLnBrk="0" fontAlgn="base" hangingPunct="0">
      <a:spcBef>
        <a:spcPct val="0"/>
      </a:spcBef>
      <a:spcAft>
        <a:spcPct val="0"/>
      </a:spcAft>
      <a:defRPr kern="1200">
        <a:solidFill>
          <a:schemeClr val="tx1"/>
        </a:solidFill>
        <a:latin typeface="Arial" charset="0"/>
        <a:ea typeface="+mn-ea"/>
        <a:cs typeface="+mn-cs"/>
      </a:defRPr>
    </a:lvl3pPr>
    <a:lvl4pPr marL="2154238" indent="-782638" algn="l" rtl="0" eaLnBrk="0" fontAlgn="base" hangingPunct="0">
      <a:spcBef>
        <a:spcPct val="0"/>
      </a:spcBef>
      <a:spcAft>
        <a:spcPct val="0"/>
      </a:spcAft>
      <a:defRPr kern="1200">
        <a:solidFill>
          <a:schemeClr val="tx1"/>
        </a:solidFill>
        <a:latin typeface="Arial" charset="0"/>
        <a:ea typeface="+mn-ea"/>
        <a:cs typeface="+mn-cs"/>
      </a:defRPr>
    </a:lvl4pPr>
    <a:lvl5pPr marL="2873375" indent="-1044575"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512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0000FF"/>
    <a:srgbClr val="FF0066"/>
    <a:srgbClr val="C5F3F3"/>
    <a:srgbClr val="FF7C80"/>
    <a:srgbClr val="FF6600"/>
    <a:srgbClr val="6600CC"/>
    <a:srgbClr val="3333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876" autoAdjust="0"/>
    <p:restoredTop sz="94660"/>
  </p:normalViewPr>
  <p:slideViewPr>
    <p:cSldViewPr>
      <p:cViewPr varScale="1">
        <p:scale>
          <a:sx n="48" d="100"/>
          <a:sy n="48" d="100"/>
        </p:scale>
        <p:origin x="604" y="32"/>
      </p:cViewPr>
      <p:guideLst>
        <p:guide orient="horz" pos="2880"/>
        <p:guide pos="5127"/>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6451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0244" name="Rectangle 4"/>
          <p:cNvSpPr>
            <a:spLocks noGrp="1" noRot="1" noChangeAspect="1" noChangeArrowheads="1" noTextEdit="1"/>
          </p:cNvSpPr>
          <p:nvPr>
            <p:ph type="sldImg" idx="2"/>
          </p:nvPr>
        </p:nvSpPr>
        <p:spPr bwMode="auto">
          <a:xfrm>
            <a:off x="377825" y="685800"/>
            <a:ext cx="610235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451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451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451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51C4FA25-5DD5-485C-BCD2-EF739D2A7194}" type="slidenum">
              <a:rPr lang="en-US" altLang="en-US"/>
              <a:pPr>
                <a:defRPr/>
              </a:pPr>
              <a:t>‹#›</a:t>
            </a:fld>
            <a:endParaRPr lang="en-US" altLang="en-US"/>
          </a:p>
        </p:txBody>
      </p:sp>
    </p:spTree>
    <p:extLst>
      <p:ext uri="{BB962C8B-B14F-4D97-AF65-F5344CB8AC3E}">
        <p14:creationId xmlns:p14="http://schemas.microsoft.com/office/powerpoint/2010/main" val="22138681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900" kern="1200">
        <a:solidFill>
          <a:schemeClr val="tx1"/>
        </a:solidFill>
        <a:latin typeface="Arial" charset="0"/>
        <a:ea typeface="+mn-ea"/>
        <a:cs typeface="+mn-cs"/>
      </a:defRPr>
    </a:lvl1pPr>
    <a:lvl2pPr marL="717550" algn="l" rtl="0" eaLnBrk="0" fontAlgn="base" hangingPunct="0">
      <a:spcBef>
        <a:spcPct val="30000"/>
      </a:spcBef>
      <a:spcAft>
        <a:spcPct val="0"/>
      </a:spcAft>
      <a:defRPr sz="1900" kern="1200">
        <a:solidFill>
          <a:schemeClr val="tx1"/>
        </a:solidFill>
        <a:latin typeface="Arial" charset="0"/>
        <a:ea typeface="+mn-ea"/>
        <a:cs typeface="+mn-cs"/>
      </a:defRPr>
    </a:lvl2pPr>
    <a:lvl3pPr marL="1436688" algn="l" rtl="0" eaLnBrk="0" fontAlgn="base" hangingPunct="0">
      <a:spcBef>
        <a:spcPct val="30000"/>
      </a:spcBef>
      <a:spcAft>
        <a:spcPct val="0"/>
      </a:spcAft>
      <a:defRPr sz="1900" kern="1200">
        <a:solidFill>
          <a:schemeClr val="tx1"/>
        </a:solidFill>
        <a:latin typeface="Arial" charset="0"/>
        <a:ea typeface="+mn-ea"/>
        <a:cs typeface="+mn-cs"/>
      </a:defRPr>
    </a:lvl3pPr>
    <a:lvl4pPr marL="2154238" algn="l" rtl="0" eaLnBrk="0" fontAlgn="base" hangingPunct="0">
      <a:spcBef>
        <a:spcPct val="30000"/>
      </a:spcBef>
      <a:spcAft>
        <a:spcPct val="0"/>
      </a:spcAft>
      <a:defRPr sz="1900" kern="1200">
        <a:solidFill>
          <a:schemeClr val="tx1"/>
        </a:solidFill>
        <a:latin typeface="Arial" charset="0"/>
        <a:ea typeface="+mn-ea"/>
        <a:cs typeface="+mn-cs"/>
      </a:defRPr>
    </a:lvl4pPr>
    <a:lvl5pPr marL="2873375" algn="l" rtl="0" eaLnBrk="0" fontAlgn="base" hangingPunct="0">
      <a:spcBef>
        <a:spcPct val="30000"/>
      </a:spcBef>
      <a:spcAft>
        <a:spcPct val="0"/>
      </a:spcAft>
      <a:defRPr sz="1900" kern="1200">
        <a:solidFill>
          <a:schemeClr val="tx1"/>
        </a:solidFill>
        <a:latin typeface="Arial" charset="0"/>
        <a:ea typeface="+mn-ea"/>
        <a:cs typeface="+mn-cs"/>
      </a:defRPr>
    </a:lvl5pPr>
    <a:lvl6pPr marL="3592220" algn="l" defTabSz="1436888" rtl="0" eaLnBrk="1" latinLnBrk="0" hangingPunct="1">
      <a:defRPr sz="1900" kern="1200">
        <a:solidFill>
          <a:schemeClr val="tx1"/>
        </a:solidFill>
        <a:latin typeface="+mn-lt"/>
        <a:ea typeface="+mn-ea"/>
        <a:cs typeface="+mn-cs"/>
      </a:defRPr>
    </a:lvl6pPr>
    <a:lvl7pPr marL="4310664" algn="l" defTabSz="1436888" rtl="0" eaLnBrk="1" latinLnBrk="0" hangingPunct="1">
      <a:defRPr sz="1900" kern="1200">
        <a:solidFill>
          <a:schemeClr val="tx1"/>
        </a:solidFill>
        <a:latin typeface="+mn-lt"/>
        <a:ea typeface="+mn-ea"/>
        <a:cs typeface="+mn-cs"/>
      </a:defRPr>
    </a:lvl7pPr>
    <a:lvl8pPr marL="5029109" algn="l" defTabSz="1436888" rtl="0" eaLnBrk="1" latinLnBrk="0" hangingPunct="1">
      <a:defRPr sz="1900" kern="1200">
        <a:solidFill>
          <a:schemeClr val="tx1"/>
        </a:solidFill>
        <a:latin typeface="+mn-lt"/>
        <a:ea typeface="+mn-ea"/>
        <a:cs typeface="+mn-cs"/>
      </a:defRPr>
    </a:lvl8pPr>
    <a:lvl9pPr marL="5747553" algn="l" defTabSz="1436888" rtl="0" eaLnBrk="1" latinLnBrk="0" hangingPunct="1">
      <a:defRPr sz="1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B5B8007-F28A-4C3E-A48D-DDE012D8153F}" type="slidenum">
              <a:rPr lang="en-US" altLang="en-US" sz="1200">
                <a:cs typeface="Arial" charset="0"/>
              </a:rPr>
              <a:pPr algn="r" eaLnBrk="1" hangingPunct="1"/>
              <a:t>7</a:t>
            </a:fld>
            <a:endParaRPr lang="en-US" altLang="en-US" sz="1200">
              <a:cs typeface="Arial" charset="0"/>
            </a:endParaRPr>
          </a:p>
        </p:txBody>
      </p:sp>
      <p:sp>
        <p:nvSpPr>
          <p:cNvPr id="15363" name="Rectangle 2"/>
          <p:cNvSpPr>
            <a:spLocks noGrp="1" noRot="1" noChangeAspect="1" noChangeArrowheads="1" noTextEdit="1"/>
          </p:cNvSpPr>
          <p:nvPr>
            <p:ph type="sldImg"/>
          </p:nvPr>
        </p:nvSpPr>
        <p:spPr>
          <a:xfrm>
            <a:off x="377825" y="685800"/>
            <a:ext cx="6102350" cy="3429000"/>
          </a:xfrm>
          <a:ln/>
        </p:spPr>
      </p:sp>
      <p:sp>
        <p:nvSpPr>
          <p:cNvPr id="15364" name="Rectangle 3"/>
          <p:cNvSpPr>
            <a:spLocks noGrp="1" noChangeArrowheads="1"/>
          </p:cNvSpPr>
          <p:nvPr>
            <p:ph type="body" idx="1"/>
          </p:nvPr>
        </p:nvSpPr>
        <p:spPr>
          <a:noFill/>
        </p:spPr>
        <p:txBody>
          <a:bodyPr/>
          <a:lstStyle/>
          <a:p>
            <a:pPr eaLnBrk="1" hangingPunct="1"/>
            <a:endParaRPr lang="vi-VN" altLang="en-U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20748" y="2840569"/>
            <a:ext cx="13835142" cy="1960033"/>
          </a:xfrm>
        </p:spPr>
        <p:txBody>
          <a:bodyPr/>
          <a:lstStyle/>
          <a:p>
            <a:r>
              <a:rPr lang="en-US"/>
              <a:t>Click to edit Master title style</a:t>
            </a:r>
            <a:endParaRPr lang="vi-VN"/>
          </a:p>
        </p:txBody>
      </p:sp>
      <p:sp>
        <p:nvSpPr>
          <p:cNvPr id="3" name="Subtitle 2"/>
          <p:cNvSpPr>
            <a:spLocks noGrp="1"/>
          </p:cNvSpPr>
          <p:nvPr>
            <p:ph type="subTitle" idx="1"/>
          </p:nvPr>
        </p:nvSpPr>
        <p:spPr>
          <a:xfrm>
            <a:off x="2441496" y="5181600"/>
            <a:ext cx="11393647" cy="2336800"/>
          </a:xfrm>
        </p:spPr>
        <p:txBody>
          <a:bodyPr/>
          <a:lstStyle>
            <a:lvl1pPr marL="0" indent="0" algn="ctr">
              <a:buNone/>
              <a:defRPr/>
            </a:lvl1pPr>
            <a:lvl2pPr marL="718444" indent="0" algn="ctr">
              <a:buNone/>
              <a:defRPr/>
            </a:lvl2pPr>
            <a:lvl3pPr marL="1436888" indent="0" algn="ctr">
              <a:buNone/>
              <a:defRPr/>
            </a:lvl3pPr>
            <a:lvl4pPr marL="2155332" indent="0" algn="ctr">
              <a:buNone/>
              <a:defRPr/>
            </a:lvl4pPr>
            <a:lvl5pPr marL="2873776" indent="0" algn="ctr">
              <a:buNone/>
              <a:defRPr/>
            </a:lvl5pPr>
            <a:lvl6pPr marL="3592220" indent="0" algn="ctr">
              <a:buNone/>
              <a:defRPr/>
            </a:lvl6pPr>
            <a:lvl7pPr marL="4310664" indent="0" algn="ctr">
              <a:buNone/>
              <a:defRPr/>
            </a:lvl7pPr>
            <a:lvl8pPr marL="5029109" indent="0" algn="ctr">
              <a:buNone/>
              <a:defRPr/>
            </a:lvl8pPr>
            <a:lvl9pPr marL="5747553" indent="0" algn="ctr">
              <a:buNone/>
              <a:defRPr/>
            </a:lvl9pPr>
          </a:lstStyle>
          <a:p>
            <a:r>
              <a:rPr lang="en-US"/>
              <a:t>Click to edit Master subtitle style</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EB01423-D198-4896-B996-AF6CD71AA325}" type="slidenum">
              <a:rPr lang="en-US" altLang="en-US"/>
              <a:pPr>
                <a:defRPr/>
              </a:pPr>
              <a:t>‹#›</a:t>
            </a:fld>
            <a:endParaRPr lang="en-US" altLang="en-US"/>
          </a:p>
        </p:txBody>
      </p:sp>
    </p:spTree>
    <p:extLst>
      <p:ext uri="{BB962C8B-B14F-4D97-AF65-F5344CB8AC3E}">
        <p14:creationId xmlns:p14="http://schemas.microsoft.com/office/powerpoint/2010/main" val="39722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9D28DD1-89CB-4A9B-8160-1008CEEB8C29}" type="slidenum">
              <a:rPr lang="en-US" altLang="en-US"/>
              <a:pPr>
                <a:defRPr/>
              </a:pPr>
              <a:t>‹#›</a:t>
            </a:fld>
            <a:endParaRPr lang="en-US" altLang="en-US"/>
          </a:p>
        </p:txBody>
      </p:sp>
    </p:spTree>
    <p:extLst>
      <p:ext uri="{BB962C8B-B14F-4D97-AF65-F5344CB8AC3E}">
        <p14:creationId xmlns:p14="http://schemas.microsoft.com/office/powerpoint/2010/main" val="1392092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800562" y="366186"/>
            <a:ext cx="3662244" cy="7802033"/>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813832" y="366186"/>
            <a:ext cx="10715453"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4A9502-423E-4957-ACD4-EFEAFA456813}" type="slidenum">
              <a:rPr lang="en-US" altLang="en-US"/>
              <a:pPr>
                <a:defRPr/>
              </a:pPr>
              <a:t>‹#›</a:t>
            </a:fld>
            <a:endParaRPr lang="en-US" altLang="en-US"/>
          </a:p>
        </p:txBody>
      </p:sp>
    </p:spTree>
    <p:extLst>
      <p:ext uri="{BB962C8B-B14F-4D97-AF65-F5344CB8AC3E}">
        <p14:creationId xmlns:p14="http://schemas.microsoft.com/office/powerpoint/2010/main" val="1813834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00BA3F-51CF-473C-BBC7-9F80CB3FD932}" type="slidenum">
              <a:rPr lang="en-US" altLang="en-US"/>
              <a:pPr>
                <a:defRPr/>
              </a:pPr>
              <a:t>‹#›</a:t>
            </a:fld>
            <a:endParaRPr lang="en-US" altLang="en-US"/>
          </a:p>
        </p:txBody>
      </p:sp>
    </p:spTree>
    <p:extLst>
      <p:ext uri="{BB962C8B-B14F-4D97-AF65-F5344CB8AC3E}">
        <p14:creationId xmlns:p14="http://schemas.microsoft.com/office/powerpoint/2010/main" val="1260669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85743" y="5875867"/>
            <a:ext cx="13835142" cy="1816100"/>
          </a:xfrm>
        </p:spPr>
        <p:txBody>
          <a:bodyPr anchor="t"/>
          <a:lstStyle>
            <a:lvl1pPr algn="l">
              <a:defRPr sz="6300" b="1" cap="all"/>
            </a:lvl1pPr>
          </a:lstStyle>
          <a:p>
            <a:r>
              <a:rPr lang="en-US"/>
              <a:t>Click to edit Master title style</a:t>
            </a:r>
            <a:endParaRPr lang="vi-VN"/>
          </a:p>
        </p:txBody>
      </p:sp>
      <p:sp>
        <p:nvSpPr>
          <p:cNvPr id="3" name="Text Placeholder 2"/>
          <p:cNvSpPr>
            <a:spLocks noGrp="1"/>
          </p:cNvSpPr>
          <p:nvPr>
            <p:ph type="body" idx="1"/>
          </p:nvPr>
        </p:nvSpPr>
        <p:spPr>
          <a:xfrm>
            <a:off x="1285743" y="3875619"/>
            <a:ext cx="13835142" cy="2000249"/>
          </a:xfrm>
        </p:spPr>
        <p:txBody>
          <a:bodyPr anchor="b"/>
          <a:lstStyle>
            <a:lvl1pPr marL="0" indent="0">
              <a:buNone/>
              <a:defRPr sz="3100"/>
            </a:lvl1pPr>
            <a:lvl2pPr marL="718444" indent="0">
              <a:buNone/>
              <a:defRPr sz="2800"/>
            </a:lvl2pPr>
            <a:lvl3pPr marL="1436888" indent="0">
              <a:buNone/>
              <a:defRPr sz="2500"/>
            </a:lvl3pPr>
            <a:lvl4pPr marL="2155332" indent="0">
              <a:buNone/>
              <a:defRPr sz="2200"/>
            </a:lvl4pPr>
            <a:lvl5pPr marL="2873776" indent="0">
              <a:buNone/>
              <a:defRPr sz="2200"/>
            </a:lvl5pPr>
            <a:lvl6pPr marL="3592220" indent="0">
              <a:buNone/>
              <a:defRPr sz="2200"/>
            </a:lvl6pPr>
            <a:lvl7pPr marL="4310664" indent="0">
              <a:buNone/>
              <a:defRPr sz="2200"/>
            </a:lvl7pPr>
            <a:lvl8pPr marL="5029109" indent="0">
              <a:buNone/>
              <a:defRPr sz="2200"/>
            </a:lvl8pPr>
            <a:lvl9pPr marL="5747553" indent="0">
              <a:buNone/>
              <a:defRPr sz="22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E9DFC9-E0D6-4E70-95EC-EE956DA6257B}" type="slidenum">
              <a:rPr lang="en-US" altLang="en-US"/>
              <a:pPr>
                <a:defRPr/>
              </a:pPr>
              <a:t>‹#›</a:t>
            </a:fld>
            <a:endParaRPr lang="en-US" altLang="en-US"/>
          </a:p>
        </p:txBody>
      </p:sp>
    </p:spTree>
    <p:extLst>
      <p:ext uri="{BB962C8B-B14F-4D97-AF65-F5344CB8AC3E}">
        <p14:creationId xmlns:p14="http://schemas.microsoft.com/office/powerpoint/2010/main" val="1545921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813832"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8273958"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EEE0E17-1536-48C6-87E3-A861F0C00F04}" type="slidenum">
              <a:rPr lang="en-US" altLang="en-US"/>
              <a:pPr>
                <a:defRPr/>
              </a:pPr>
              <a:t>‹#›</a:t>
            </a:fld>
            <a:endParaRPr lang="en-US" altLang="en-US"/>
          </a:p>
        </p:txBody>
      </p:sp>
    </p:spTree>
    <p:extLst>
      <p:ext uri="{BB962C8B-B14F-4D97-AF65-F5344CB8AC3E}">
        <p14:creationId xmlns:p14="http://schemas.microsoft.com/office/powerpoint/2010/main" val="1931756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vi-VN"/>
          </a:p>
        </p:txBody>
      </p:sp>
      <p:sp>
        <p:nvSpPr>
          <p:cNvPr id="3" name="Text Placeholder 2"/>
          <p:cNvSpPr>
            <a:spLocks noGrp="1"/>
          </p:cNvSpPr>
          <p:nvPr>
            <p:ph type="body" idx="1"/>
          </p:nvPr>
        </p:nvSpPr>
        <p:spPr>
          <a:xfrm>
            <a:off x="813832" y="2046817"/>
            <a:ext cx="7191675"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a:t>Click to edit Master text styles</a:t>
            </a:r>
          </a:p>
        </p:txBody>
      </p:sp>
      <p:sp>
        <p:nvSpPr>
          <p:cNvPr id="4" name="Content Placeholder 3"/>
          <p:cNvSpPr>
            <a:spLocks noGrp="1"/>
          </p:cNvSpPr>
          <p:nvPr>
            <p:ph sz="half" idx="2"/>
          </p:nvPr>
        </p:nvSpPr>
        <p:spPr>
          <a:xfrm>
            <a:off x="813832" y="2899833"/>
            <a:ext cx="7191675"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8268307" y="2046817"/>
            <a:ext cx="7194500"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a:t>Click to edit Master text styles</a:t>
            </a:r>
          </a:p>
        </p:txBody>
      </p:sp>
      <p:sp>
        <p:nvSpPr>
          <p:cNvPr id="6" name="Content Placeholder 5"/>
          <p:cNvSpPr>
            <a:spLocks noGrp="1"/>
          </p:cNvSpPr>
          <p:nvPr>
            <p:ph sz="quarter" idx="4"/>
          </p:nvPr>
        </p:nvSpPr>
        <p:spPr>
          <a:xfrm>
            <a:off x="8268307" y="2899833"/>
            <a:ext cx="7194500"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830A47B-B3AA-4408-B89E-78641CC5715A}" type="slidenum">
              <a:rPr lang="en-US" altLang="en-US"/>
              <a:pPr>
                <a:defRPr/>
              </a:pPr>
              <a:t>‹#›</a:t>
            </a:fld>
            <a:endParaRPr lang="en-US" altLang="en-US"/>
          </a:p>
        </p:txBody>
      </p:sp>
    </p:spTree>
    <p:extLst>
      <p:ext uri="{BB962C8B-B14F-4D97-AF65-F5344CB8AC3E}">
        <p14:creationId xmlns:p14="http://schemas.microsoft.com/office/powerpoint/2010/main" val="3231286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8D8FA65-B14B-4883-88C7-F7A3A55E9A2F}" type="slidenum">
              <a:rPr lang="en-US" altLang="en-US"/>
              <a:pPr>
                <a:defRPr/>
              </a:pPr>
              <a:t>‹#›</a:t>
            </a:fld>
            <a:endParaRPr lang="en-US" altLang="en-US"/>
          </a:p>
        </p:txBody>
      </p:sp>
    </p:spTree>
    <p:extLst>
      <p:ext uri="{BB962C8B-B14F-4D97-AF65-F5344CB8AC3E}">
        <p14:creationId xmlns:p14="http://schemas.microsoft.com/office/powerpoint/2010/main" val="1631497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38BE4F5-A3A4-4A0F-A638-D990D725B4CA}" type="slidenum">
              <a:rPr lang="en-US" altLang="en-US"/>
              <a:pPr>
                <a:defRPr/>
              </a:pPr>
              <a:t>‹#›</a:t>
            </a:fld>
            <a:endParaRPr lang="en-US" altLang="en-US"/>
          </a:p>
        </p:txBody>
      </p:sp>
    </p:spTree>
    <p:extLst>
      <p:ext uri="{BB962C8B-B14F-4D97-AF65-F5344CB8AC3E}">
        <p14:creationId xmlns:p14="http://schemas.microsoft.com/office/powerpoint/2010/main" val="768729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3833" y="364067"/>
            <a:ext cx="5354902" cy="1549400"/>
          </a:xfrm>
        </p:spPr>
        <p:txBody>
          <a:bodyPr anchor="b"/>
          <a:lstStyle>
            <a:lvl1pPr algn="l">
              <a:defRPr sz="3100" b="1"/>
            </a:lvl1pPr>
          </a:lstStyle>
          <a:p>
            <a:r>
              <a:rPr lang="en-US"/>
              <a:t>Click to edit Master title style</a:t>
            </a:r>
            <a:endParaRPr lang="vi-VN"/>
          </a:p>
        </p:txBody>
      </p:sp>
      <p:sp>
        <p:nvSpPr>
          <p:cNvPr id="3" name="Content Placeholder 2"/>
          <p:cNvSpPr>
            <a:spLocks noGrp="1"/>
          </p:cNvSpPr>
          <p:nvPr>
            <p:ph idx="1"/>
          </p:nvPr>
        </p:nvSpPr>
        <p:spPr>
          <a:xfrm>
            <a:off x="6363713" y="364068"/>
            <a:ext cx="9099093" cy="7804151"/>
          </a:xfrm>
        </p:spPr>
        <p:txBody>
          <a:bodyPr/>
          <a:lstStyle>
            <a:lvl1pPr>
              <a:defRPr sz="5000"/>
            </a:lvl1pPr>
            <a:lvl2pPr>
              <a:defRPr sz="4400"/>
            </a:lvl2pPr>
            <a:lvl3pPr>
              <a:defRPr sz="3800"/>
            </a:lvl3pPr>
            <a:lvl4pPr>
              <a:defRPr sz="3100"/>
            </a:lvl4pPr>
            <a:lvl5pPr>
              <a:defRPr sz="3100"/>
            </a:lvl5pPr>
            <a:lvl6pPr>
              <a:defRPr sz="3100"/>
            </a:lvl6pPr>
            <a:lvl7pPr>
              <a:defRPr sz="3100"/>
            </a:lvl7pPr>
            <a:lvl8pPr>
              <a:defRPr sz="3100"/>
            </a:lvl8pPr>
            <a:lvl9pPr>
              <a:defRPr sz="3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813833" y="1913468"/>
            <a:ext cx="5354902" cy="6254751"/>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C99C05A-73D7-488D-87AE-9FA1D515BA90}" type="slidenum">
              <a:rPr lang="en-US" altLang="en-US"/>
              <a:pPr>
                <a:defRPr/>
              </a:pPr>
              <a:t>‹#›</a:t>
            </a:fld>
            <a:endParaRPr lang="en-US" altLang="en-US"/>
          </a:p>
        </p:txBody>
      </p:sp>
    </p:spTree>
    <p:extLst>
      <p:ext uri="{BB962C8B-B14F-4D97-AF65-F5344CB8AC3E}">
        <p14:creationId xmlns:p14="http://schemas.microsoft.com/office/powerpoint/2010/main" val="1839410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90335" y="6400801"/>
            <a:ext cx="9765983" cy="755651"/>
          </a:xfrm>
        </p:spPr>
        <p:txBody>
          <a:bodyPr anchor="b"/>
          <a:lstStyle>
            <a:lvl1pPr algn="l">
              <a:defRPr sz="3100" b="1"/>
            </a:lvl1pPr>
          </a:lstStyle>
          <a:p>
            <a:r>
              <a:rPr lang="en-US"/>
              <a:t>Click to edit Master title style</a:t>
            </a:r>
            <a:endParaRPr lang="vi-VN"/>
          </a:p>
        </p:txBody>
      </p:sp>
      <p:sp>
        <p:nvSpPr>
          <p:cNvPr id="3" name="Picture Placeholder 2"/>
          <p:cNvSpPr>
            <a:spLocks noGrp="1"/>
          </p:cNvSpPr>
          <p:nvPr>
            <p:ph type="pic" idx="1"/>
          </p:nvPr>
        </p:nvSpPr>
        <p:spPr>
          <a:xfrm>
            <a:off x="3190335" y="817033"/>
            <a:ext cx="9765983" cy="5486400"/>
          </a:xfrm>
        </p:spPr>
        <p:txBody>
          <a:bodyPr/>
          <a:lstStyle>
            <a:lvl1pPr marL="0" indent="0">
              <a:buNone/>
              <a:defRPr sz="5000"/>
            </a:lvl1pPr>
            <a:lvl2pPr marL="718444" indent="0">
              <a:buNone/>
              <a:defRPr sz="4400"/>
            </a:lvl2pPr>
            <a:lvl3pPr marL="1436888" indent="0">
              <a:buNone/>
              <a:defRPr sz="3800"/>
            </a:lvl3pPr>
            <a:lvl4pPr marL="2155332" indent="0">
              <a:buNone/>
              <a:defRPr sz="3100"/>
            </a:lvl4pPr>
            <a:lvl5pPr marL="2873776" indent="0">
              <a:buNone/>
              <a:defRPr sz="3100"/>
            </a:lvl5pPr>
            <a:lvl6pPr marL="3592220" indent="0">
              <a:buNone/>
              <a:defRPr sz="3100"/>
            </a:lvl6pPr>
            <a:lvl7pPr marL="4310664" indent="0">
              <a:buNone/>
              <a:defRPr sz="3100"/>
            </a:lvl7pPr>
            <a:lvl8pPr marL="5029109" indent="0">
              <a:buNone/>
              <a:defRPr sz="3100"/>
            </a:lvl8pPr>
            <a:lvl9pPr marL="5747553" indent="0">
              <a:buNone/>
              <a:defRPr sz="3100"/>
            </a:lvl9pPr>
          </a:lstStyle>
          <a:p>
            <a:pPr lvl="0"/>
            <a:endParaRPr lang="vi-VN" noProof="0"/>
          </a:p>
        </p:txBody>
      </p:sp>
      <p:sp>
        <p:nvSpPr>
          <p:cNvPr id="4" name="Text Placeholder 3"/>
          <p:cNvSpPr>
            <a:spLocks noGrp="1"/>
          </p:cNvSpPr>
          <p:nvPr>
            <p:ph type="body" sz="half" idx="2"/>
          </p:nvPr>
        </p:nvSpPr>
        <p:spPr>
          <a:xfrm>
            <a:off x="3190335" y="7156452"/>
            <a:ext cx="9765983" cy="1073149"/>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2090DF4-68DF-4AAF-98F9-EB3836BAB8B4}" type="slidenum">
              <a:rPr lang="en-US" altLang="en-US"/>
              <a:pPr>
                <a:defRPr/>
              </a:pPr>
              <a:t>‹#›</a:t>
            </a:fld>
            <a:endParaRPr lang="en-US" altLang="en-US"/>
          </a:p>
        </p:txBody>
      </p:sp>
    </p:spTree>
    <p:extLst>
      <p:ext uri="{BB962C8B-B14F-4D97-AF65-F5344CB8AC3E}">
        <p14:creationId xmlns:p14="http://schemas.microsoft.com/office/powerpoint/2010/main" val="1258833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13832" y="366713"/>
            <a:ext cx="14648974"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813832" y="2133600"/>
            <a:ext cx="14648974" cy="603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813832"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eaLnBrk="1" hangingPunct="1">
              <a:defRPr sz="22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5561185" y="8326438"/>
            <a:ext cx="5154269"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ctr" eaLnBrk="1" hangingPunct="1">
              <a:defRPr sz="22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11664924"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r" eaLnBrk="1" hangingPunct="1">
              <a:defRPr sz="2200"/>
            </a:lvl1pPr>
          </a:lstStyle>
          <a:p>
            <a:pPr>
              <a:defRPr/>
            </a:pPr>
            <a:fld id="{F4264759-E7CE-4A8C-955C-20DA2A50E45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6900">
          <a:solidFill>
            <a:schemeClr val="tx2"/>
          </a:solidFill>
          <a:latin typeface="+mj-lt"/>
          <a:ea typeface="+mj-ea"/>
          <a:cs typeface="+mj-cs"/>
        </a:defRPr>
      </a:lvl1pPr>
      <a:lvl2pPr algn="ctr" rtl="0" eaLnBrk="0" fontAlgn="base" hangingPunct="0">
        <a:spcBef>
          <a:spcPct val="0"/>
        </a:spcBef>
        <a:spcAft>
          <a:spcPct val="0"/>
        </a:spcAft>
        <a:defRPr sz="6900">
          <a:solidFill>
            <a:schemeClr val="tx2"/>
          </a:solidFill>
          <a:latin typeface="Arial" charset="0"/>
        </a:defRPr>
      </a:lvl2pPr>
      <a:lvl3pPr algn="ctr" rtl="0" eaLnBrk="0" fontAlgn="base" hangingPunct="0">
        <a:spcBef>
          <a:spcPct val="0"/>
        </a:spcBef>
        <a:spcAft>
          <a:spcPct val="0"/>
        </a:spcAft>
        <a:defRPr sz="6900">
          <a:solidFill>
            <a:schemeClr val="tx2"/>
          </a:solidFill>
          <a:latin typeface="Arial" charset="0"/>
        </a:defRPr>
      </a:lvl3pPr>
      <a:lvl4pPr algn="ctr" rtl="0" eaLnBrk="0" fontAlgn="base" hangingPunct="0">
        <a:spcBef>
          <a:spcPct val="0"/>
        </a:spcBef>
        <a:spcAft>
          <a:spcPct val="0"/>
        </a:spcAft>
        <a:defRPr sz="6900">
          <a:solidFill>
            <a:schemeClr val="tx2"/>
          </a:solidFill>
          <a:latin typeface="Arial" charset="0"/>
        </a:defRPr>
      </a:lvl4pPr>
      <a:lvl5pPr algn="ctr" rtl="0" eaLnBrk="0" fontAlgn="base" hangingPunct="0">
        <a:spcBef>
          <a:spcPct val="0"/>
        </a:spcBef>
        <a:spcAft>
          <a:spcPct val="0"/>
        </a:spcAft>
        <a:defRPr sz="6900">
          <a:solidFill>
            <a:schemeClr val="tx2"/>
          </a:solidFill>
          <a:latin typeface="Arial" charset="0"/>
        </a:defRPr>
      </a:lvl5pPr>
      <a:lvl6pPr marL="718444" algn="ctr" rtl="0" fontAlgn="base">
        <a:spcBef>
          <a:spcPct val="0"/>
        </a:spcBef>
        <a:spcAft>
          <a:spcPct val="0"/>
        </a:spcAft>
        <a:defRPr sz="6900">
          <a:solidFill>
            <a:schemeClr val="tx2"/>
          </a:solidFill>
          <a:latin typeface="Arial" charset="0"/>
        </a:defRPr>
      </a:lvl6pPr>
      <a:lvl7pPr marL="1436888" algn="ctr" rtl="0" fontAlgn="base">
        <a:spcBef>
          <a:spcPct val="0"/>
        </a:spcBef>
        <a:spcAft>
          <a:spcPct val="0"/>
        </a:spcAft>
        <a:defRPr sz="6900">
          <a:solidFill>
            <a:schemeClr val="tx2"/>
          </a:solidFill>
          <a:latin typeface="Arial" charset="0"/>
        </a:defRPr>
      </a:lvl7pPr>
      <a:lvl8pPr marL="2155332" algn="ctr" rtl="0" fontAlgn="base">
        <a:spcBef>
          <a:spcPct val="0"/>
        </a:spcBef>
        <a:spcAft>
          <a:spcPct val="0"/>
        </a:spcAft>
        <a:defRPr sz="6900">
          <a:solidFill>
            <a:schemeClr val="tx2"/>
          </a:solidFill>
          <a:latin typeface="Arial" charset="0"/>
        </a:defRPr>
      </a:lvl8pPr>
      <a:lvl9pPr marL="2873776" algn="ctr" rtl="0" fontAlgn="base">
        <a:spcBef>
          <a:spcPct val="0"/>
        </a:spcBef>
        <a:spcAft>
          <a:spcPct val="0"/>
        </a:spcAft>
        <a:defRPr sz="6900">
          <a:solidFill>
            <a:schemeClr val="tx2"/>
          </a:solidFill>
          <a:latin typeface="Arial" charset="0"/>
        </a:defRPr>
      </a:lvl9pPr>
    </p:titleStyle>
    <p:bodyStyle>
      <a:lvl1pPr marL="538163" indent="-538163" algn="l" rtl="0" eaLnBrk="0" fontAlgn="base" hangingPunct="0">
        <a:spcBef>
          <a:spcPct val="20000"/>
        </a:spcBef>
        <a:spcAft>
          <a:spcPct val="0"/>
        </a:spcAft>
        <a:buChar char="•"/>
        <a:defRPr sz="5000">
          <a:solidFill>
            <a:schemeClr val="tx1"/>
          </a:solidFill>
          <a:latin typeface="+mn-lt"/>
          <a:ea typeface="+mn-ea"/>
          <a:cs typeface="+mn-cs"/>
        </a:defRPr>
      </a:lvl1pPr>
      <a:lvl2pPr marL="1166813" indent="-447675" algn="l" rtl="0" eaLnBrk="0" fontAlgn="base" hangingPunct="0">
        <a:spcBef>
          <a:spcPct val="20000"/>
        </a:spcBef>
        <a:spcAft>
          <a:spcPct val="0"/>
        </a:spcAft>
        <a:buChar char="–"/>
        <a:defRPr sz="4400">
          <a:solidFill>
            <a:schemeClr val="tx1"/>
          </a:solidFill>
          <a:latin typeface="+mn-lt"/>
        </a:defRPr>
      </a:lvl2pPr>
      <a:lvl3pPr marL="1795463" indent="-358775" algn="l" rtl="0" eaLnBrk="0" fontAlgn="base" hangingPunct="0">
        <a:spcBef>
          <a:spcPct val="20000"/>
        </a:spcBef>
        <a:spcAft>
          <a:spcPct val="0"/>
        </a:spcAft>
        <a:buChar char="•"/>
        <a:defRPr sz="3800">
          <a:solidFill>
            <a:schemeClr val="tx1"/>
          </a:solidFill>
          <a:latin typeface="+mn-lt"/>
        </a:defRPr>
      </a:lvl3pPr>
      <a:lvl4pPr marL="2513013" indent="-358775" algn="l" rtl="0" eaLnBrk="0" fontAlgn="base" hangingPunct="0">
        <a:spcBef>
          <a:spcPct val="20000"/>
        </a:spcBef>
        <a:spcAft>
          <a:spcPct val="0"/>
        </a:spcAft>
        <a:buChar char="–"/>
        <a:defRPr sz="3100">
          <a:solidFill>
            <a:schemeClr val="tx1"/>
          </a:solidFill>
          <a:latin typeface="+mn-lt"/>
        </a:defRPr>
      </a:lvl4pPr>
      <a:lvl5pPr marL="3232150" indent="-358775" algn="l" rtl="0" eaLnBrk="0" fontAlgn="base" hangingPunct="0">
        <a:spcBef>
          <a:spcPct val="20000"/>
        </a:spcBef>
        <a:spcAft>
          <a:spcPct val="0"/>
        </a:spcAft>
        <a:buChar char="»"/>
        <a:defRPr sz="3100">
          <a:solidFill>
            <a:schemeClr val="tx1"/>
          </a:solidFill>
          <a:latin typeface="+mn-lt"/>
        </a:defRPr>
      </a:lvl5pPr>
      <a:lvl6pPr marL="3951442" indent="-359222" algn="l" rtl="0" fontAlgn="base">
        <a:spcBef>
          <a:spcPct val="20000"/>
        </a:spcBef>
        <a:spcAft>
          <a:spcPct val="0"/>
        </a:spcAft>
        <a:buChar char="»"/>
        <a:defRPr sz="3100">
          <a:solidFill>
            <a:schemeClr val="tx1"/>
          </a:solidFill>
          <a:latin typeface="+mn-lt"/>
        </a:defRPr>
      </a:lvl6pPr>
      <a:lvl7pPr marL="4669887" indent="-359222" algn="l" rtl="0" fontAlgn="base">
        <a:spcBef>
          <a:spcPct val="20000"/>
        </a:spcBef>
        <a:spcAft>
          <a:spcPct val="0"/>
        </a:spcAft>
        <a:buChar char="»"/>
        <a:defRPr sz="3100">
          <a:solidFill>
            <a:schemeClr val="tx1"/>
          </a:solidFill>
          <a:latin typeface="+mn-lt"/>
        </a:defRPr>
      </a:lvl7pPr>
      <a:lvl8pPr marL="5388331" indent="-359222" algn="l" rtl="0" fontAlgn="base">
        <a:spcBef>
          <a:spcPct val="20000"/>
        </a:spcBef>
        <a:spcAft>
          <a:spcPct val="0"/>
        </a:spcAft>
        <a:buChar char="»"/>
        <a:defRPr sz="3100">
          <a:solidFill>
            <a:schemeClr val="tx1"/>
          </a:solidFill>
          <a:latin typeface="+mn-lt"/>
        </a:defRPr>
      </a:lvl8pPr>
      <a:lvl9pPr marL="6106775" indent="-359222" algn="l" rtl="0" fontAlgn="base">
        <a:spcBef>
          <a:spcPct val="20000"/>
        </a:spcBef>
        <a:spcAft>
          <a:spcPct val="0"/>
        </a:spcAft>
        <a:buChar char="»"/>
        <a:defRPr sz="3100">
          <a:solidFill>
            <a:schemeClr val="tx1"/>
          </a:solidFill>
          <a:latin typeface="+mn-lt"/>
        </a:defRPr>
      </a:lvl9pPr>
    </p:bodyStyle>
    <p:otherStyle>
      <a:defPPr>
        <a:defRPr lang="vi-VN"/>
      </a:defPPr>
      <a:lvl1pPr marL="0" algn="l" defTabSz="1436888" rtl="0" eaLnBrk="1" latinLnBrk="0" hangingPunct="1">
        <a:defRPr sz="2800" kern="1200">
          <a:solidFill>
            <a:schemeClr val="tx1"/>
          </a:solidFill>
          <a:latin typeface="+mn-lt"/>
          <a:ea typeface="+mn-ea"/>
          <a:cs typeface="+mn-cs"/>
        </a:defRPr>
      </a:lvl1pPr>
      <a:lvl2pPr marL="718444" algn="l" defTabSz="1436888" rtl="0" eaLnBrk="1" latinLnBrk="0" hangingPunct="1">
        <a:defRPr sz="2800" kern="1200">
          <a:solidFill>
            <a:schemeClr val="tx1"/>
          </a:solidFill>
          <a:latin typeface="+mn-lt"/>
          <a:ea typeface="+mn-ea"/>
          <a:cs typeface="+mn-cs"/>
        </a:defRPr>
      </a:lvl2pPr>
      <a:lvl3pPr marL="1436888" algn="l" defTabSz="1436888" rtl="0" eaLnBrk="1" latinLnBrk="0" hangingPunct="1">
        <a:defRPr sz="2800" kern="1200">
          <a:solidFill>
            <a:schemeClr val="tx1"/>
          </a:solidFill>
          <a:latin typeface="+mn-lt"/>
          <a:ea typeface="+mn-ea"/>
          <a:cs typeface="+mn-cs"/>
        </a:defRPr>
      </a:lvl3pPr>
      <a:lvl4pPr marL="2155332" algn="l" defTabSz="1436888" rtl="0" eaLnBrk="1" latinLnBrk="0" hangingPunct="1">
        <a:defRPr sz="2800" kern="1200">
          <a:solidFill>
            <a:schemeClr val="tx1"/>
          </a:solidFill>
          <a:latin typeface="+mn-lt"/>
          <a:ea typeface="+mn-ea"/>
          <a:cs typeface="+mn-cs"/>
        </a:defRPr>
      </a:lvl4pPr>
      <a:lvl5pPr marL="2873776" algn="l" defTabSz="1436888" rtl="0" eaLnBrk="1" latinLnBrk="0" hangingPunct="1">
        <a:defRPr sz="2800" kern="1200">
          <a:solidFill>
            <a:schemeClr val="tx1"/>
          </a:solidFill>
          <a:latin typeface="+mn-lt"/>
          <a:ea typeface="+mn-ea"/>
          <a:cs typeface="+mn-cs"/>
        </a:defRPr>
      </a:lvl5pPr>
      <a:lvl6pPr marL="3592220" algn="l" defTabSz="1436888" rtl="0" eaLnBrk="1" latinLnBrk="0" hangingPunct="1">
        <a:defRPr sz="2800" kern="1200">
          <a:solidFill>
            <a:schemeClr val="tx1"/>
          </a:solidFill>
          <a:latin typeface="+mn-lt"/>
          <a:ea typeface="+mn-ea"/>
          <a:cs typeface="+mn-cs"/>
        </a:defRPr>
      </a:lvl6pPr>
      <a:lvl7pPr marL="4310664" algn="l" defTabSz="1436888" rtl="0" eaLnBrk="1" latinLnBrk="0" hangingPunct="1">
        <a:defRPr sz="2800" kern="1200">
          <a:solidFill>
            <a:schemeClr val="tx1"/>
          </a:solidFill>
          <a:latin typeface="+mn-lt"/>
          <a:ea typeface="+mn-ea"/>
          <a:cs typeface="+mn-cs"/>
        </a:defRPr>
      </a:lvl7pPr>
      <a:lvl8pPr marL="5029109" algn="l" defTabSz="1436888" rtl="0" eaLnBrk="1" latinLnBrk="0" hangingPunct="1">
        <a:defRPr sz="2800" kern="1200">
          <a:solidFill>
            <a:schemeClr val="tx1"/>
          </a:solidFill>
          <a:latin typeface="+mn-lt"/>
          <a:ea typeface="+mn-ea"/>
          <a:cs typeface="+mn-cs"/>
        </a:defRPr>
      </a:lvl8pPr>
      <a:lvl9pPr marL="5747553" algn="l" defTabSz="1436888"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png"/><Relationship Id="rId7" Type="http://schemas.openxmlformats.org/officeDocument/2006/relationships/image" Target="../media/image7.gif"/><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gif"/><Relationship Id="rId5" Type="http://schemas.openxmlformats.org/officeDocument/2006/relationships/image" Target="../media/image5.wmf"/><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Text Box 3"/>
          <p:cNvSpPr txBox="1">
            <a:spLocks noChangeArrowheads="1"/>
          </p:cNvSpPr>
          <p:nvPr/>
        </p:nvSpPr>
        <p:spPr bwMode="auto">
          <a:xfrm>
            <a:off x="3197197" y="723901"/>
            <a:ext cx="10037260" cy="68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3500" b="1">
                <a:solidFill>
                  <a:srgbClr val="FF0066"/>
                </a:solidFill>
                <a:latin typeface="Times New Roman" pitchFamily="18" charset="0"/>
              </a:rPr>
              <a:t>TRƯỜNG TIỂU HỌC ……</a:t>
            </a:r>
          </a:p>
        </p:txBody>
      </p:sp>
      <p:pic>
        <p:nvPicPr>
          <p:cNvPr id="2051"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8677" y="5827200"/>
            <a:ext cx="1739080" cy="2257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57" name="Text Box 14"/>
          <p:cNvSpPr txBox="1">
            <a:spLocks noChangeArrowheads="1"/>
          </p:cNvSpPr>
          <p:nvPr/>
        </p:nvSpPr>
        <p:spPr bwMode="auto">
          <a:xfrm>
            <a:off x="1446821" y="4137819"/>
            <a:ext cx="13382995" cy="18224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1800"/>
              </a:spcBef>
              <a:defRPr/>
            </a:pPr>
            <a:r>
              <a:rPr lang="en-US" sz="4000" b="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Môn Tiếng Việt lớp 3</a:t>
            </a:r>
          </a:p>
          <a:p>
            <a:pPr algn="ctr" eaLnBrk="1" hangingPunct="1">
              <a:spcBef>
                <a:spcPts val="1800"/>
              </a:spcBef>
              <a:defRPr/>
            </a:pPr>
            <a:r>
              <a:rPr lang="en-US" sz="5400" b="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ÔN TẬP GIỮA HỌC KÌ 1 (Tiết 6)</a:t>
            </a:r>
          </a:p>
        </p:txBody>
      </p:sp>
      <p:sp>
        <p:nvSpPr>
          <p:cNvPr id="2059" name="Text Box 17"/>
          <p:cNvSpPr txBox="1">
            <a:spLocks noChangeArrowheads="1"/>
          </p:cNvSpPr>
          <p:nvPr/>
        </p:nvSpPr>
        <p:spPr bwMode="auto">
          <a:xfrm>
            <a:off x="2480250" y="2057400"/>
            <a:ext cx="11471154" cy="18070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5400" b="1">
                <a:solidFill>
                  <a:srgbClr val="0000CC"/>
                </a:solidFill>
                <a:effectLst>
                  <a:outerShdw blurRad="38100" dist="38100" dir="2700000" algn="tl">
                    <a:srgbClr val="000000">
                      <a:alpha val="43137"/>
                    </a:srgbClr>
                  </a:outerShdw>
                </a:effectLst>
                <a:latin typeface="Times New Roman" pitchFamily="18" charset="0"/>
              </a:rPr>
              <a:t>CHÀO MỪNG QUÝ THẦY CÔ</a:t>
            </a:r>
          </a:p>
          <a:p>
            <a:pPr algn="ctr" eaLnBrk="1" hangingPunct="1">
              <a:spcBef>
                <a:spcPts val="0"/>
              </a:spcBef>
              <a:defRPr/>
            </a:pPr>
            <a:r>
              <a:rPr lang="en-US" sz="5400" b="1">
                <a:solidFill>
                  <a:srgbClr val="0000CC"/>
                </a:solidFill>
                <a:effectLst>
                  <a:outerShdw blurRad="38100" dist="38100" dir="2700000" algn="tl">
                    <a:srgbClr val="000000">
                      <a:alpha val="43137"/>
                    </a:srgbClr>
                  </a:outerShdw>
                </a:effectLst>
                <a:latin typeface="Times New Roman" pitchFamily="18" charset="0"/>
              </a:rPr>
              <a:t>VỀ DỰ GIỜ THĂM LỚP</a:t>
            </a:r>
          </a:p>
        </p:txBody>
      </p:sp>
      <p:sp>
        <p:nvSpPr>
          <p:cNvPr id="2054" name="Text Box 18"/>
          <p:cNvSpPr txBox="1">
            <a:spLocks noChangeArrowheads="1"/>
          </p:cNvSpPr>
          <p:nvPr/>
        </p:nvSpPr>
        <p:spPr bwMode="auto">
          <a:xfrm>
            <a:off x="3382959" y="7200900"/>
            <a:ext cx="5974560" cy="884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400" b="1" i="1">
                <a:solidFill>
                  <a:srgbClr val="FF0066"/>
                </a:solidFill>
                <a:latin typeface="Times New Roman" pitchFamily="18" charset="0"/>
              </a:rPr>
              <a:t>Giáo viên:</a:t>
            </a:r>
          </a:p>
          <a:p>
            <a:pPr eaLnBrk="1" hangingPunct="1"/>
            <a:r>
              <a:rPr lang="en-US" altLang="en-US" sz="2400" b="1" i="1">
                <a:solidFill>
                  <a:srgbClr val="FF0066"/>
                </a:solidFill>
                <a:latin typeface="Times New Roman" pitchFamily="18" charset="0"/>
              </a:rPr>
              <a:t>Lớp:  3</a:t>
            </a:r>
          </a:p>
        </p:txBody>
      </p:sp>
      <p:pic>
        <p:nvPicPr>
          <p:cNvPr id="2055" name="Picture 22" descr="bd21315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40079" y="5960292"/>
            <a:ext cx="5616086" cy="20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5" descr="POINSET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5400000" flipV="1">
            <a:off x="1112658" y="331495"/>
            <a:ext cx="2081213" cy="2669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5" descr="POINSET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5400000">
            <a:off x="13122398" y="413107"/>
            <a:ext cx="2089150" cy="249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p:nvCxnSpPr>
        <p:spPr>
          <a:xfrm flipV="1">
            <a:off x="5407784" y="1447800"/>
            <a:ext cx="5985862"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pic>
        <p:nvPicPr>
          <p:cNvPr id="3" name="Picture 7" descr="BƯỚM 58"/>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rot="9961410">
            <a:off x="13131113" y="984250"/>
            <a:ext cx="1474263" cy="192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0" name="Picture 8" descr="animal-14[1]"/>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rot="417220" flipH="1">
            <a:off x="2541409" y="6100454"/>
            <a:ext cx="1211090" cy="881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5" descr="POINSET3"/>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2176919" y="5781235"/>
            <a:ext cx="3396458" cy="24229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mph" presetSubtype="2" repeatCount="1000000" accel="36000" decel="20000" fill="hold" grpId="0" nodeType="withEffect">
                                  <p:stCondLst>
                                    <p:cond delay="0"/>
                                  </p:stCondLst>
                                  <p:childTnLst>
                                    <p:animClr clrSpc="rgb" dir="cw">
                                      <p:cBhvr override="childStyle">
                                        <p:cTn id="6" dur="4750" fill="hold"/>
                                        <p:tgtEl>
                                          <p:spTgt spid="2059"/>
                                        </p:tgtEl>
                                        <p:attrNameLst>
                                          <p:attrName>style.color</p:attrName>
                                        </p:attrNameLst>
                                      </p:cBhvr>
                                      <p:to>
                                        <a:srgbClr val="0000FF"/>
                                      </p:to>
                                    </p:animClr>
                                  </p:childTnLst>
                                </p:cTn>
                              </p:par>
                              <p:par>
                                <p:cTn id="7" presetID="21" presetClass="emph" presetSubtype="0" repeatCount="200000" fill="hold" grpId="1" nodeType="withEffect">
                                  <p:stCondLst>
                                    <p:cond delay="0"/>
                                  </p:stCondLst>
                                  <p:childTnLst>
                                    <p:animClr clrSpc="hsl" dir="cw">
                                      <p:cBhvr override="childStyle">
                                        <p:cTn id="8" dur="2000" fill="hold"/>
                                        <p:tgtEl>
                                          <p:spTgt spid="2059"/>
                                        </p:tgtEl>
                                        <p:attrNameLst>
                                          <p:attrName>style.color</p:attrName>
                                        </p:attrNameLst>
                                      </p:cBhvr>
                                      <p:by>
                                        <p:hsl h="7200000" s="0" l="0"/>
                                      </p:by>
                                    </p:animClr>
                                    <p:animClr clrSpc="hsl" dir="cw">
                                      <p:cBhvr>
                                        <p:cTn id="9" dur="2000" fill="hold"/>
                                        <p:tgtEl>
                                          <p:spTgt spid="2059"/>
                                        </p:tgtEl>
                                        <p:attrNameLst>
                                          <p:attrName>fillcolor</p:attrName>
                                        </p:attrNameLst>
                                      </p:cBhvr>
                                      <p:by>
                                        <p:hsl h="7200000" s="0" l="0"/>
                                      </p:by>
                                    </p:animClr>
                                    <p:animClr clrSpc="hsl" dir="cw">
                                      <p:cBhvr>
                                        <p:cTn id="10" dur="2000" fill="hold"/>
                                        <p:tgtEl>
                                          <p:spTgt spid="2059"/>
                                        </p:tgtEl>
                                        <p:attrNameLst>
                                          <p:attrName>stroke.color</p:attrName>
                                        </p:attrNameLst>
                                      </p:cBhvr>
                                      <p:by>
                                        <p:hsl h="7200000" s="0" l="0"/>
                                      </p:by>
                                    </p:animClr>
                                    <p:set>
                                      <p:cBhvr>
                                        <p:cTn id="11" dur="2000" fill="hold"/>
                                        <p:tgtEl>
                                          <p:spTgt spid="205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9" grpId="0"/>
      <p:bldP spid="2059"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43CDD18A-8E35-4477-A8FA-A4E042CA410F}"/>
              </a:ext>
            </a:extLst>
          </p:cNvPr>
          <p:cNvPicPr>
            <a:picLocks noChangeAspect="1"/>
          </p:cNvPicPr>
          <p:nvPr/>
        </p:nvPicPr>
        <p:blipFill rotWithShape="1">
          <a:blip r:embed="rId2"/>
          <a:srcRect l="14788" t="7543" r="10809" b="55102"/>
          <a:stretch/>
        </p:blipFill>
        <p:spPr>
          <a:xfrm>
            <a:off x="11719719" y="381000"/>
            <a:ext cx="4533721" cy="3118439"/>
          </a:xfrm>
          <a:prstGeom prst="rect">
            <a:avLst/>
          </a:prstGeom>
        </p:spPr>
      </p:pic>
      <p:grpSp>
        <p:nvGrpSpPr>
          <p:cNvPr id="4" name="Group 3"/>
          <p:cNvGrpSpPr/>
          <p:nvPr/>
        </p:nvGrpSpPr>
        <p:grpSpPr>
          <a:xfrm>
            <a:off x="4617134" y="42893"/>
            <a:ext cx="6255239" cy="1599885"/>
            <a:chOff x="4617134" y="42893"/>
            <a:chExt cx="6255239" cy="1599885"/>
          </a:xfrm>
        </p:grpSpPr>
        <p:grpSp>
          <p:nvGrpSpPr>
            <p:cNvPr id="14" name="Group 13"/>
            <p:cNvGrpSpPr/>
            <p:nvPr/>
          </p:nvGrpSpPr>
          <p:grpSpPr>
            <a:xfrm>
              <a:off x="4617134" y="42893"/>
              <a:ext cx="6255239" cy="1013727"/>
              <a:chOff x="4539228" y="103852"/>
              <a:chExt cx="6149694" cy="1013727"/>
            </a:xfrm>
          </p:grpSpPr>
          <p:grpSp>
            <p:nvGrpSpPr>
              <p:cNvPr id="15" name="Group 14"/>
              <p:cNvGrpSpPr/>
              <p:nvPr/>
            </p:nvGrpSpPr>
            <p:grpSpPr>
              <a:xfrm>
                <a:off x="4539228" y="103852"/>
                <a:ext cx="6149694" cy="1013727"/>
                <a:chOff x="4539228" y="103852"/>
                <a:chExt cx="6149694" cy="1013727"/>
              </a:xfrm>
            </p:grpSpPr>
            <p:sp>
              <p:nvSpPr>
                <p:cNvPr id="17" name="TextBox 16"/>
                <p:cNvSpPr txBox="1"/>
                <p:nvPr/>
              </p:nvSpPr>
              <p:spPr>
                <a:xfrm>
                  <a:off x="4539228" y="103852"/>
                  <a:ext cx="6149694" cy="584775"/>
                </a:xfrm>
                <a:prstGeom prst="rect">
                  <a:avLst/>
                </a:prstGeom>
                <a:noFill/>
              </p:spPr>
              <p:txBody>
                <a:bodyPr wrap="none" rtlCol="0">
                  <a:spAutoFit/>
                </a:bodyPr>
                <a:lstStyle/>
                <a:p>
                  <a:r>
                    <a:rPr lang="en-US" sz="3200">
                      <a:solidFill>
                        <a:srgbClr val="0000CC"/>
                      </a:solidFill>
                      <a:latin typeface="Times New Roman" pitchFamily="18" charset="0"/>
                      <a:cs typeface="Times New Roman" pitchFamily="18" charset="0"/>
                    </a:rPr>
                    <a:t>Thứ……ngày…..tháng…..năm…….</a:t>
                  </a:r>
                </a:p>
              </p:txBody>
            </p:sp>
            <p:sp>
              <p:nvSpPr>
                <p:cNvPr id="18" name="TextBox 17"/>
                <p:cNvSpPr txBox="1"/>
                <p:nvPr/>
              </p:nvSpPr>
              <p:spPr>
                <a:xfrm>
                  <a:off x="6486305" y="594359"/>
                  <a:ext cx="2261748"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676405" y="1082039"/>
                <a:ext cx="188784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9" name="Text Box 14"/>
            <p:cNvSpPr txBox="1">
              <a:spLocks noChangeArrowheads="1"/>
            </p:cNvSpPr>
            <p:nvPr/>
          </p:nvSpPr>
          <p:spPr bwMode="auto">
            <a:xfrm>
              <a:off x="4785519" y="1066800"/>
              <a:ext cx="6019799"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a:solidFill>
                    <a:srgbClr val="0000CC"/>
                  </a:solidFill>
                  <a:effectLst>
                    <a:outerShdw blurRad="38100" dist="38100" dir="2700000" algn="tl">
                      <a:srgbClr val="000000">
                        <a:alpha val="43137"/>
                      </a:srgbClr>
                    </a:outerShdw>
                  </a:effectLst>
                  <a:latin typeface="Times New Roman" pitchFamily="18" charset="0"/>
                </a:rPr>
                <a:t>ÔN TẬP GIỮA HỌC KÌ 1 (TIẾT 6)</a:t>
              </a:r>
            </a:p>
          </p:txBody>
        </p:sp>
      </p:grpSp>
      <p:sp>
        <p:nvSpPr>
          <p:cNvPr id="25" name="Rectangle 24">
            <a:extLst>
              <a:ext uri="{FF2B5EF4-FFF2-40B4-BE49-F238E27FC236}">
                <a16:creationId xmlns:a16="http://schemas.microsoft.com/office/drawing/2014/main" id="{03A7D6CF-3036-493F-8FE8-02B61E05DED0}"/>
              </a:ext>
            </a:extLst>
          </p:cNvPr>
          <p:cNvSpPr/>
          <p:nvPr/>
        </p:nvSpPr>
        <p:spPr>
          <a:xfrm>
            <a:off x="729997" y="1642778"/>
            <a:ext cx="10142376" cy="584775"/>
          </a:xfrm>
          <a:prstGeom prst="rect">
            <a:avLst/>
          </a:prstGeom>
        </p:spPr>
        <p:txBody>
          <a:bodyPr wrap="square">
            <a:spAutoFit/>
          </a:bodyPr>
          <a:lstStyle/>
          <a:p>
            <a:pPr algn="just"/>
            <a:r>
              <a:rPr lang="en-US" sz="3200" b="1">
                <a:solidFill>
                  <a:srgbClr val="FF0066"/>
                </a:solidFill>
                <a:latin typeface="Times New Roman" pitchFamily="18" charset="0"/>
                <a:cs typeface="Times New Roman" pitchFamily="18" charset="0"/>
              </a:rPr>
              <a:t>Đọc và làm bài tập:</a:t>
            </a:r>
          </a:p>
        </p:txBody>
      </p:sp>
      <p:sp>
        <p:nvSpPr>
          <p:cNvPr id="11" name="TextBox 10">
            <a:extLst>
              <a:ext uri="{FF2B5EF4-FFF2-40B4-BE49-F238E27FC236}">
                <a16:creationId xmlns:a16="http://schemas.microsoft.com/office/drawing/2014/main" id="{58A4129E-9E83-4B69-BA24-2C3173D9017B}"/>
              </a:ext>
            </a:extLst>
          </p:cNvPr>
          <p:cNvSpPr txBox="1"/>
          <p:nvPr/>
        </p:nvSpPr>
        <p:spPr>
          <a:xfrm>
            <a:off x="326163" y="2229130"/>
            <a:ext cx="11545956" cy="1469954"/>
          </a:xfrm>
          <a:prstGeom prst="rect">
            <a:avLst/>
          </a:prstGeom>
          <a:noFill/>
        </p:spPr>
        <p:txBody>
          <a:bodyPr wrap="square">
            <a:spAutoFit/>
          </a:bodyPr>
          <a:lstStyle/>
          <a:p>
            <a:pPr algn="ctr">
              <a:lnSpc>
                <a:spcPct val="107000"/>
              </a:lnSpc>
              <a:spcAft>
                <a:spcPts val="200"/>
              </a:spcAft>
            </a:pPr>
            <a:r>
              <a:rPr lang="en-US" sz="2800" b="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Ba anh em</a:t>
            </a:r>
          </a:p>
          <a:p>
            <a:pPr algn="just">
              <a:lnSpc>
                <a:spcPct val="107000"/>
              </a:lnSpc>
              <a:spcAft>
                <a:spcPts val="200"/>
              </a:spcAft>
            </a:pPr>
            <a:r>
              <a:rPr lang="en-US" sz="2800">
                <a:effectLst/>
                <a:latin typeface="Times New Roman" panose="02020603050405020304" pitchFamily="18" charset="0"/>
                <a:ea typeface="Calibri" panose="020F0502020204030204" pitchFamily="34" charset="0"/>
                <a:cs typeface="Times New Roman" panose="02020603050405020304" pitchFamily="18" charset="0"/>
              </a:rPr>
              <a:t>     Xưa, có ba anh em sống với nhau rất hòa thuận. Đến khi họ có gia đình riêng thì tình cảm anh em không còn được như trước nữa.</a:t>
            </a:r>
          </a:p>
        </p:txBody>
      </p:sp>
      <p:sp>
        <p:nvSpPr>
          <p:cNvPr id="12" name="TextBox 11">
            <a:extLst>
              <a:ext uri="{FF2B5EF4-FFF2-40B4-BE49-F238E27FC236}">
                <a16:creationId xmlns:a16="http://schemas.microsoft.com/office/drawing/2014/main" id="{9E9302E2-667D-411F-AA18-B1F4298CE1D1}"/>
              </a:ext>
            </a:extLst>
          </p:cNvPr>
          <p:cNvSpPr txBox="1"/>
          <p:nvPr/>
        </p:nvSpPr>
        <p:spPr>
          <a:xfrm>
            <a:off x="326163" y="3682982"/>
            <a:ext cx="15624312" cy="5416868"/>
          </a:xfrm>
          <a:prstGeom prst="rect">
            <a:avLst/>
          </a:prstGeom>
          <a:noFill/>
        </p:spPr>
        <p:txBody>
          <a:bodyPr wrap="square">
            <a:spAutoFit/>
          </a:bodyPr>
          <a:lstStyle/>
          <a:p>
            <a:pPr>
              <a:spcAft>
                <a:spcPts val="200"/>
              </a:spcAft>
            </a:pPr>
            <a:r>
              <a:rPr lang="en-US" sz="2800">
                <a:latin typeface="Times New Roman" panose="02020603050405020304" pitchFamily="18" charset="0"/>
                <a:ea typeface="Calibri" panose="020F0502020204030204" pitchFamily="34" charset="0"/>
                <a:cs typeface="Times New Roman" panose="02020603050405020304" pitchFamily="18" charset="0"/>
              </a:rPr>
              <a:t>     Cha mẹ già lần lượt qua đời. Mấy anh em chia của cải cha mẹ để lại làm ba phần đều nhau. Chỉ còn một cây cổ thụ trong vườn, cành lá xum xuê. Một người em nhất quyết đòi chia nốt. Mấy anh em gọi thợ về chặt cây để xẻ thành ván rồi chia.</a:t>
            </a:r>
          </a:p>
          <a:p>
            <a:pPr>
              <a:spcAft>
                <a:spcPts val="200"/>
              </a:spcAft>
            </a:pPr>
            <a:r>
              <a:rPr lang="en-US" sz="2800">
                <a:effectLst/>
                <a:latin typeface="Times New Roman" panose="02020603050405020304" pitchFamily="18" charset="0"/>
                <a:ea typeface="Calibri" panose="020F0502020204030204" pitchFamily="34" charset="0"/>
                <a:cs typeface="Times New Roman" panose="02020603050405020304" pitchFamily="18" charset="0"/>
              </a:rPr>
              <a:t>     Đến hôm định hạ cây xuống, ba anh em ra vườn thì thấy cây cổ thụ đã khô héo tự bao giờ. Người anh cả bèn ôm cây mà khóc. Hai người em thấy vậy, bảo:</a:t>
            </a:r>
          </a:p>
          <a:p>
            <a:pPr>
              <a:spcAft>
                <a:spcPts val="200"/>
              </a:spcAft>
            </a:pPr>
            <a:r>
              <a:rPr lang="en-US" sz="2800">
                <a:latin typeface="Times New Roman" panose="02020603050405020304" pitchFamily="18" charset="0"/>
                <a:ea typeface="Calibri" panose="020F0502020204030204" pitchFamily="34" charset="0"/>
                <a:cs typeface="Times New Roman" panose="02020603050405020304" pitchFamily="18" charset="0"/>
              </a:rPr>
              <a:t>     - Một thân cây héo đáng giá bao nhiêu mà anh phải thương tiếc thế?</a:t>
            </a:r>
          </a:p>
          <a:p>
            <a:pPr>
              <a:spcAft>
                <a:spcPts val="200"/>
              </a:spcAft>
            </a:pPr>
            <a:r>
              <a:rPr lang="en-US" sz="2800">
                <a:effectLst/>
                <a:latin typeface="Times New Roman" panose="02020603050405020304" pitchFamily="18" charset="0"/>
                <a:ea typeface="Calibri" panose="020F0502020204030204" pitchFamily="34" charset="0"/>
                <a:cs typeface="Times New Roman" panose="02020603050405020304" pitchFamily="18" charset="0"/>
              </a:rPr>
              <a:t>     Người anh đáp:</a:t>
            </a:r>
          </a:p>
          <a:p>
            <a:pPr>
              <a:spcAft>
                <a:spcPts val="200"/>
              </a:spcAft>
            </a:pPr>
            <a:r>
              <a:rPr lang="en-US" sz="2800">
                <a:effectLst/>
                <a:latin typeface="Times New Roman" panose="02020603050405020304" pitchFamily="18" charset="0"/>
                <a:ea typeface="Calibri" panose="020F0502020204030204" pitchFamily="34" charset="0"/>
                <a:cs typeface="Times New Roman" panose="02020603050405020304" pitchFamily="18" charset="0"/>
              </a:rPr>
              <a:t>     - Anh không khóc vì tiếc cái cây. Nhưng anh buồn vì cỏ cây biết sắp phải chia lìa còn khô héo, huống chi anh em ta là ruột thịt. Anh nhìn cây, nghĩ đến tình anh em nên mới khóc.</a:t>
            </a:r>
          </a:p>
          <a:p>
            <a:pPr>
              <a:spcAft>
                <a:spcPts val="200"/>
              </a:spcAft>
            </a:pPr>
            <a:r>
              <a:rPr lang="en-US" sz="2800">
                <a:latin typeface="Times New Roman" panose="02020603050405020304" pitchFamily="18" charset="0"/>
                <a:ea typeface="Calibri" panose="020F0502020204030204" pitchFamily="34" charset="0"/>
                <a:cs typeface="Times New Roman" panose="02020603050405020304" pitchFamily="18" charset="0"/>
              </a:rPr>
              <a:t>    Nghe anh nói, hai người em </a:t>
            </a:r>
            <a:r>
              <a:rPr lang="en-US" sz="2800">
                <a:effectLst/>
                <a:latin typeface="Times New Roman" panose="02020603050405020304" pitchFamily="18" charset="0"/>
                <a:ea typeface="Calibri" panose="020F0502020204030204" pitchFamily="34" charset="0"/>
                <a:cs typeface="Times New Roman" panose="02020603050405020304" pitchFamily="18" charset="0"/>
              </a:rPr>
              <a:t>cùng òa khóc. Từ đó, gia đình anh em lại sống với nhau êm ấm như xưa. Cây cổ thụ đã khô héo cũng xanh tươi trở lại.</a:t>
            </a:r>
          </a:p>
          <a:p>
            <a:pPr>
              <a:spcAft>
                <a:spcPts val="200"/>
              </a:spcAft>
            </a:pPr>
            <a:r>
              <a:rPr lang="en-US" sz="2800">
                <a:effectLst/>
                <a:latin typeface="Times New Roman" panose="02020603050405020304" pitchFamily="18" charset="0"/>
                <a:ea typeface="Calibri" panose="020F0502020204030204" pitchFamily="34" charset="0"/>
                <a:cs typeface="Times New Roman" panose="02020603050405020304" pitchFamily="18" charset="0"/>
              </a:rPr>
              <a:t>					                                                                Truyện dân gian Trung Quốc.</a:t>
            </a:r>
          </a:p>
        </p:txBody>
      </p:sp>
    </p:spTree>
    <p:extLst>
      <p:ext uri="{BB962C8B-B14F-4D97-AF65-F5344CB8AC3E}">
        <p14:creationId xmlns:p14="http://schemas.microsoft.com/office/powerpoint/2010/main" val="4184934910"/>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par>
                                <p:cTn id="11" presetID="10"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 name="Picture 56">
            <a:extLst>
              <a:ext uri="{FF2B5EF4-FFF2-40B4-BE49-F238E27FC236}">
                <a16:creationId xmlns:a16="http://schemas.microsoft.com/office/drawing/2014/main" id="{1826D4F9-B4DC-4231-AC07-BEB802ABADDA}"/>
              </a:ext>
            </a:extLst>
          </p:cNvPr>
          <p:cNvPicPr>
            <a:picLocks noChangeAspect="1"/>
          </p:cNvPicPr>
          <p:nvPr/>
        </p:nvPicPr>
        <p:blipFill rotWithShape="1">
          <a:blip r:embed="rId2"/>
          <a:srcRect l="14788" t="7543" r="10809" b="55102"/>
          <a:stretch/>
        </p:blipFill>
        <p:spPr>
          <a:xfrm>
            <a:off x="10997633" y="2086121"/>
            <a:ext cx="5294404" cy="3641661"/>
          </a:xfrm>
          <a:prstGeom prst="rect">
            <a:avLst/>
          </a:prstGeom>
        </p:spPr>
      </p:pic>
      <p:grpSp>
        <p:nvGrpSpPr>
          <p:cNvPr id="4" name="Group 3"/>
          <p:cNvGrpSpPr/>
          <p:nvPr/>
        </p:nvGrpSpPr>
        <p:grpSpPr>
          <a:xfrm>
            <a:off x="4617134" y="42893"/>
            <a:ext cx="6255239" cy="1599885"/>
            <a:chOff x="4617134" y="42893"/>
            <a:chExt cx="6255239" cy="1599885"/>
          </a:xfrm>
        </p:grpSpPr>
        <p:grpSp>
          <p:nvGrpSpPr>
            <p:cNvPr id="14" name="Group 13"/>
            <p:cNvGrpSpPr/>
            <p:nvPr/>
          </p:nvGrpSpPr>
          <p:grpSpPr>
            <a:xfrm>
              <a:off x="4617134" y="42893"/>
              <a:ext cx="6255239" cy="1013727"/>
              <a:chOff x="4539228" y="103852"/>
              <a:chExt cx="6149694" cy="1013727"/>
            </a:xfrm>
          </p:grpSpPr>
          <p:grpSp>
            <p:nvGrpSpPr>
              <p:cNvPr id="15" name="Group 14"/>
              <p:cNvGrpSpPr/>
              <p:nvPr/>
            </p:nvGrpSpPr>
            <p:grpSpPr>
              <a:xfrm>
                <a:off x="4539228" y="103852"/>
                <a:ext cx="6149694" cy="1013727"/>
                <a:chOff x="4539228" y="103852"/>
                <a:chExt cx="6149694" cy="1013727"/>
              </a:xfrm>
            </p:grpSpPr>
            <p:sp>
              <p:nvSpPr>
                <p:cNvPr id="17" name="TextBox 16"/>
                <p:cNvSpPr txBox="1"/>
                <p:nvPr/>
              </p:nvSpPr>
              <p:spPr>
                <a:xfrm>
                  <a:off x="4539228" y="103852"/>
                  <a:ext cx="6149694" cy="584775"/>
                </a:xfrm>
                <a:prstGeom prst="rect">
                  <a:avLst/>
                </a:prstGeom>
                <a:noFill/>
              </p:spPr>
              <p:txBody>
                <a:bodyPr wrap="none" rtlCol="0">
                  <a:spAutoFit/>
                </a:bodyPr>
                <a:lstStyle/>
                <a:p>
                  <a:r>
                    <a:rPr lang="en-US" sz="3200">
                      <a:solidFill>
                        <a:srgbClr val="0000CC"/>
                      </a:solidFill>
                      <a:latin typeface="Times New Roman" pitchFamily="18" charset="0"/>
                      <a:cs typeface="Times New Roman" pitchFamily="18" charset="0"/>
                    </a:rPr>
                    <a:t>Thứ……ngày…..tháng…..năm…….</a:t>
                  </a:r>
                </a:p>
              </p:txBody>
            </p:sp>
            <p:sp>
              <p:nvSpPr>
                <p:cNvPr id="18" name="TextBox 17"/>
                <p:cNvSpPr txBox="1"/>
                <p:nvPr/>
              </p:nvSpPr>
              <p:spPr>
                <a:xfrm>
                  <a:off x="6486305" y="594359"/>
                  <a:ext cx="2261748"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676405" y="1082039"/>
                <a:ext cx="188784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9" name="Text Box 14"/>
            <p:cNvSpPr txBox="1">
              <a:spLocks noChangeArrowheads="1"/>
            </p:cNvSpPr>
            <p:nvPr/>
          </p:nvSpPr>
          <p:spPr bwMode="auto">
            <a:xfrm>
              <a:off x="4785519" y="1066800"/>
              <a:ext cx="6019799"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a:solidFill>
                    <a:srgbClr val="0000CC"/>
                  </a:solidFill>
                  <a:effectLst>
                    <a:outerShdw blurRad="38100" dist="38100" dir="2700000" algn="tl">
                      <a:srgbClr val="000000">
                        <a:alpha val="43137"/>
                      </a:srgbClr>
                    </a:outerShdw>
                  </a:effectLst>
                  <a:latin typeface="Times New Roman" pitchFamily="18" charset="0"/>
                </a:rPr>
                <a:t>ÔN TẬP GIỮA HỌC KÌ 1 (TIẾT 6)</a:t>
              </a:r>
            </a:p>
          </p:txBody>
        </p:sp>
      </p:grpSp>
      <p:sp>
        <p:nvSpPr>
          <p:cNvPr id="11" name="TextBox 10">
            <a:extLst>
              <a:ext uri="{FF2B5EF4-FFF2-40B4-BE49-F238E27FC236}">
                <a16:creationId xmlns:a16="http://schemas.microsoft.com/office/drawing/2014/main" id="{6DBA22C5-DC9E-41BF-93BA-4E302C7B10C9}"/>
              </a:ext>
            </a:extLst>
          </p:cNvPr>
          <p:cNvSpPr txBox="1"/>
          <p:nvPr/>
        </p:nvSpPr>
        <p:spPr>
          <a:xfrm>
            <a:off x="1359330" y="2168781"/>
            <a:ext cx="6255239" cy="552972"/>
          </a:xfrm>
          <a:prstGeom prst="rect">
            <a:avLst/>
          </a:prstGeom>
          <a:noFill/>
        </p:spPr>
        <p:txBody>
          <a:bodyPr wrap="square">
            <a:spAutoFit/>
          </a:bodyPr>
          <a:lstStyle/>
          <a:p>
            <a:pPr>
              <a:lnSpc>
                <a:spcPct val="107000"/>
              </a:lnSpc>
              <a:spcAft>
                <a:spcPts val="200"/>
              </a:spcAft>
            </a:pPr>
            <a:r>
              <a:rPr lang="en-US" sz="3000" b="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1. Chọn câu trả lời đúng:</a:t>
            </a:r>
            <a:endParaRPr lang="en-US" sz="30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CDBF464C-68A7-4AD6-A533-2C0D6BD2D7FB}"/>
              </a:ext>
            </a:extLst>
          </p:cNvPr>
          <p:cNvSpPr txBox="1"/>
          <p:nvPr/>
        </p:nvSpPr>
        <p:spPr>
          <a:xfrm>
            <a:off x="1432719" y="2815482"/>
            <a:ext cx="11125200" cy="522259"/>
          </a:xfrm>
          <a:prstGeom prst="rect">
            <a:avLst/>
          </a:prstGeom>
          <a:noFill/>
        </p:spPr>
        <p:txBody>
          <a:bodyPr wrap="square">
            <a:spAutoFit/>
          </a:bodyPr>
          <a:lstStyle/>
          <a:p>
            <a:pPr>
              <a:lnSpc>
                <a:spcPct val="107000"/>
              </a:lnSpc>
              <a:spcAft>
                <a:spcPts val="200"/>
              </a:spcAft>
            </a:pPr>
            <a:r>
              <a:rPr lang="en-US" sz="2800" b="1">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rPr>
              <a:t>a) Đoạn 1 câu chuyện cho biết anh em sống với nhau như thế nào?</a:t>
            </a:r>
          </a:p>
        </p:txBody>
      </p:sp>
      <p:sp>
        <p:nvSpPr>
          <p:cNvPr id="20" name="TextBox 19">
            <a:extLst>
              <a:ext uri="{FF2B5EF4-FFF2-40B4-BE49-F238E27FC236}">
                <a16:creationId xmlns:a16="http://schemas.microsoft.com/office/drawing/2014/main" id="{60510DC5-E66C-4933-95B3-B62127FC2891}"/>
              </a:ext>
            </a:extLst>
          </p:cNvPr>
          <p:cNvSpPr txBox="1"/>
          <p:nvPr/>
        </p:nvSpPr>
        <p:spPr>
          <a:xfrm>
            <a:off x="1432719" y="3301201"/>
            <a:ext cx="9735377" cy="522259"/>
          </a:xfrm>
          <a:prstGeom prst="rect">
            <a:avLst/>
          </a:prstGeom>
          <a:noFill/>
        </p:spPr>
        <p:txBody>
          <a:bodyPr wrap="square">
            <a:spAutoFit/>
          </a:bodyPr>
          <a:lstStyle/>
          <a:p>
            <a:pPr>
              <a:lnSpc>
                <a:spcPct val="107000"/>
              </a:lnSpc>
              <a:spcAft>
                <a:spcPts val="200"/>
              </a:spcAft>
            </a:pPr>
            <a:r>
              <a:rPr lang="en-US" sz="2800">
                <a:latin typeface="Times New Roman" panose="02020603050405020304" pitchFamily="18" charset="0"/>
                <a:ea typeface="Calibri" panose="020F0502020204030204" pitchFamily="34" charset="0"/>
                <a:cs typeface="Times New Roman" panose="02020603050405020304" pitchFamily="18" charset="0"/>
              </a:rPr>
              <a:t>?  Trước kia hòa thuận, về sau không được như trước nữa.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1" name="TextBox 20">
            <a:extLst>
              <a:ext uri="{FF2B5EF4-FFF2-40B4-BE49-F238E27FC236}">
                <a16:creationId xmlns:a16="http://schemas.microsoft.com/office/drawing/2014/main" id="{84107AEB-1B1C-4E5E-9A83-FB407A9E7834}"/>
              </a:ext>
            </a:extLst>
          </p:cNvPr>
          <p:cNvSpPr txBox="1"/>
          <p:nvPr/>
        </p:nvSpPr>
        <p:spPr>
          <a:xfrm>
            <a:off x="1432718" y="3786920"/>
            <a:ext cx="9735377" cy="522259"/>
          </a:xfrm>
          <a:prstGeom prst="rect">
            <a:avLst/>
          </a:prstGeom>
          <a:noFill/>
        </p:spPr>
        <p:txBody>
          <a:bodyPr wrap="square">
            <a:spAutoFit/>
          </a:bodyPr>
          <a:lstStyle/>
          <a:p>
            <a:pPr>
              <a:lnSpc>
                <a:spcPct val="107000"/>
              </a:lnSpc>
              <a:spcAft>
                <a:spcPts val="200"/>
              </a:spcAft>
            </a:pPr>
            <a:r>
              <a:rPr lang="en-US" sz="2800">
                <a:latin typeface="Times New Roman" panose="02020603050405020304" pitchFamily="18" charset="0"/>
                <a:ea typeface="Calibri" panose="020F0502020204030204" pitchFamily="34" charset="0"/>
                <a:cs typeface="Times New Roman" panose="02020603050405020304" pitchFamily="18" charset="0"/>
              </a:rPr>
              <a:t>?  Trước sau đều không hòa thuận với nhau.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2" name="TextBox 21">
            <a:extLst>
              <a:ext uri="{FF2B5EF4-FFF2-40B4-BE49-F238E27FC236}">
                <a16:creationId xmlns:a16="http://schemas.microsoft.com/office/drawing/2014/main" id="{23C5A013-AE6D-419E-BB2C-618E47693AD3}"/>
              </a:ext>
            </a:extLst>
          </p:cNvPr>
          <p:cNvSpPr txBox="1"/>
          <p:nvPr/>
        </p:nvSpPr>
        <p:spPr>
          <a:xfrm>
            <a:off x="1432717" y="4264799"/>
            <a:ext cx="9735377" cy="522259"/>
          </a:xfrm>
          <a:prstGeom prst="rect">
            <a:avLst/>
          </a:prstGeom>
          <a:noFill/>
        </p:spPr>
        <p:txBody>
          <a:bodyPr wrap="square">
            <a:spAutoFit/>
          </a:bodyPr>
          <a:lstStyle/>
          <a:p>
            <a:pPr>
              <a:lnSpc>
                <a:spcPct val="107000"/>
              </a:lnSpc>
              <a:spcAft>
                <a:spcPts val="200"/>
              </a:spcAft>
            </a:pPr>
            <a:r>
              <a:rPr lang="en-US" sz="2800">
                <a:latin typeface="Times New Roman" panose="02020603050405020304" pitchFamily="18" charset="0"/>
                <a:ea typeface="Calibri" panose="020F0502020204030204" pitchFamily="34" charset="0"/>
                <a:cs typeface="Times New Roman" panose="02020603050405020304" pitchFamily="18" charset="0"/>
              </a:rPr>
              <a:t>?  Trước sau đều hòa thuận, không có gì thay đổi.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3" name="TextBox 22">
            <a:extLst>
              <a:ext uri="{FF2B5EF4-FFF2-40B4-BE49-F238E27FC236}">
                <a16:creationId xmlns:a16="http://schemas.microsoft.com/office/drawing/2014/main" id="{6DB9D411-3824-4505-B312-F179447C339B}"/>
              </a:ext>
            </a:extLst>
          </p:cNvPr>
          <p:cNvSpPr txBox="1"/>
          <p:nvPr/>
        </p:nvSpPr>
        <p:spPr>
          <a:xfrm>
            <a:off x="1447225" y="4825378"/>
            <a:ext cx="9735377" cy="522259"/>
          </a:xfrm>
          <a:prstGeom prst="rect">
            <a:avLst/>
          </a:prstGeom>
          <a:noFill/>
        </p:spPr>
        <p:txBody>
          <a:bodyPr wrap="square">
            <a:spAutoFit/>
          </a:bodyPr>
          <a:lstStyle/>
          <a:p>
            <a:pPr>
              <a:lnSpc>
                <a:spcPct val="107000"/>
              </a:lnSpc>
              <a:spcAft>
                <a:spcPts val="200"/>
              </a:spcAft>
            </a:pPr>
            <a:r>
              <a:rPr lang="en-US" sz="2800" b="1">
                <a:solidFill>
                  <a:srgbClr val="0000CC"/>
                </a:solidFill>
                <a:latin typeface="Times New Roman" panose="02020603050405020304" pitchFamily="18" charset="0"/>
                <a:ea typeface="Calibri" panose="020F0502020204030204" pitchFamily="34" charset="0"/>
                <a:cs typeface="Times New Roman" panose="02020603050405020304" pitchFamily="18" charset="0"/>
              </a:rPr>
              <a:t>b</a:t>
            </a:r>
            <a:r>
              <a:rPr lang="en-US" sz="2800" b="1">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rPr>
              <a:t>) Vì sao ba anh em định chặt cây cổ thụ để chia nhau?</a:t>
            </a:r>
          </a:p>
        </p:txBody>
      </p:sp>
      <p:sp>
        <p:nvSpPr>
          <p:cNvPr id="24" name="TextBox 23">
            <a:extLst>
              <a:ext uri="{FF2B5EF4-FFF2-40B4-BE49-F238E27FC236}">
                <a16:creationId xmlns:a16="http://schemas.microsoft.com/office/drawing/2014/main" id="{D1C65629-5919-4AF5-90DE-62426CA8A60C}"/>
              </a:ext>
            </a:extLst>
          </p:cNvPr>
          <p:cNvSpPr txBox="1"/>
          <p:nvPr/>
        </p:nvSpPr>
        <p:spPr>
          <a:xfrm>
            <a:off x="1447225" y="5311097"/>
            <a:ext cx="9735377" cy="522259"/>
          </a:xfrm>
          <a:prstGeom prst="rect">
            <a:avLst/>
          </a:prstGeom>
          <a:noFill/>
        </p:spPr>
        <p:txBody>
          <a:bodyPr wrap="square">
            <a:spAutoFit/>
          </a:bodyPr>
          <a:lstStyle/>
          <a:p>
            <a:pPr>
              <a:lnSpc>
                <a:spcPct val="107000"/>
              </a:lnSpc>
              <a:spcAft>
                <a:spcPts val="200"/>
              </a:spcAft>
            </a:pPr>
            <a:r>
              <a:rPr lang="en-US" sz="2800">
                <a:latin typeface="Times New Roman" panose="02020603050405020304" pitchFamily="18" charset="0"/>
                <a:ea typeface="Calibri" panose="020F0502020204030204" pitchFamily="34" charset="0"/>
                <a:cs typeface="Times New Roman" panose="02020603050405020304" pitchFamily="18" charset="0"/>
              </a:rPr>
              <a:t>?  Vì cây cổ thụ đã khô héo.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5" name="TextBox 24">
            <a:extLst>
              <a:ext uri="{FF2B5EF4-FFF2-40B4-BE49-F238E27FC236}">
                <a16:creationId xmlns:a16="http://schemas.microsoft.com/office/drawing/2014/main" id="{08B298B7-CC38-49F3-AC07-282F82B57F45}"/>
              </a:ext>
            </a:extLst>
          </p:cNvPr>
          <p:cNvSpPr txBox="1"/>
          <p:nvPr/>
        </p:nvSpPr>
        <p:spPr>
          <a:xfrm>
            <a:off x="1447224" y="5796816"/>
            <a:ext cx="9735377" cy="522259"/>
          </a:xfrm>
          <a:prstGeom prst="rect">
            <a:avLst/>
          </a:prstGeom>
          <a:noFill/>
        </p:spPr>
        <p:txBody>
          <a:bodyPr wrap="square">
            <a:spAutoFit/>
          </a:bodyPr>
          <a:lstStyle/>
          <a:p>
            <a:pPr>
              <a:lnSpc>
                <a:spcPct val="107000"/>
              </a:lnSpc>
              <a:spcAft>
                <a:spcPts val="200"/>
              </a:spcAft>
            </a:pPr>
            <a:r>
              <a:rPr lang="en-US" sz="2800">
                <a:latin typeface="Times New Roman" panose="02020603050405020304" pitchFamily="18" charset="0"/>
                <a:ea typeface="Calibri" panose="020F0502020204030204" pitchFamily="34" charset="0"/>
                <a:cs typeface="Times New Roman" panose="02020603050405020304" pitchFamily="18" charset="0"/>
              </a:rPr>
              <a:t>?  Vì cả ba anh em đều cần có gỗ.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6" name="TextBox 25">
            <a:extLst>
              <a:ext uri="{FF2B5EF4-FFF2-40B4-BE49-F238E27FC236}">
                <a16:creationId xmlns:a16="http://schemas.microsoft.com/office/drawing/2014/main" id="{8C0F2398-BCA4-4D77-8325-C0E400A3DB57}"/>
              </a:ext>
            </a:extLst>
          </p:cNvPr>
          <p:cNvSpPr txBox="1"/>
          <p:nvPr/>
        </p:nvSpPr>
        <p:spPr>
          <a:xfrm>
            <a:off x="1447223" y="6274695"/>
            <a:ext cx="9735377" cy="522259"/>
          </a:xfrm>
          <a:prstGeom prst="rect">
            <a:avLst/>
          </a:prstGeom>
          <a:noFill/>
        </p:spPr>
        <p:txBody>
          <a:bodyPr wrap="square">
            <a:spAutoFit/>
          </a:bodyPr>
          <a:lstStyle/>
          <a:p>
            <a:pPr>
              <a:lnSpc>
                <a:spcPct val="107000"/>
              </a:lnSpc>
              <a:spcAft>
                <a:spcPts val="200"/>
              </a:spcAft>
            </a:pPr>
            <a:r>
              <a:rPr lang="en-US" sz="2800">
                <a:latin typeface="Times New Roman" panose="02020603050405020304" pitchFamily="18" charset="0"/>
                <a:ea typeface="Calibri" panose="020F0502020204030204" pitchFamily="34" charset="0"/>
                <a:cs typeface="Times New Roman" panose="02020603050405020304" pitchFamily="18" charset="0"/>
              </a:rPr>
              <a:t>?  Vì một người em nhất quyết đòi chia.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7" name="TextBox 26">
            <a:extLst>
              <a:ext uri="{FF2B5EF4-FFF2-40B4-BE49-F238E27FC236}">
                <a16:creationId xmlns:a16="http://schemas.microsoft.com/office/drawing/2014/main" id="{0ADF846B-CB62-4DFD-B628-C93AE5A84444}"/>
              </a:ext>
            </a:extLst>
          </p:cNvPr>
          <p:cNvSpPr txBox="1"/>
          <p:nvPr/>
        </p:nvSpPr>
        <p:spPr>
          <a:xfrm>
            <a:off x="1447223" y="6843114"/>
            <a:ext cx="9735377" cy="522259"/>
          </a:xfrm>
          <a:prstGeom prst="rect">
            <a:avLst/>
          </a:prstGeom>
          <a:noFill/>
        </p:spPr>
        <p:txBody>
          <a:bodyPr wrap="square">
            <a:spAutoFit/>
          </a:bodyPr>
          <a:lstStyle/>
          <a:p>
            <a:pPr>
              <a:lnSpc>
                <a:spcPct val="107000"/>
              </a:lnSpc>
              <a:spcAft>
                <a:spcPts val="200"/>
              </a:spcAft>
            </a:pPr>
            <a:r>
              <a:rPr lang="en-US" sz="2800" b="1">
                <a:solidFill>
                  <a:srgbClr val="0000CC"/>
                </a:solidFill>
                <a:latin typeface="Times New Roman" panose="02020603050405020304" pitchFamily="18" charset="0"/>
                <a:ea typeface="Calibri" panose="020F0502020204030204" pitchFamily="34" charset="0"/>
                <a:cs typeface="Times New Roman" panose="02020603050405020304" pitchFamily="18" charset="0"/>
              </a:rPr>
              <a:t>c</a:t>
            </a:r>
            <a:r>
              <a:rPr lang="en-US" sz="2800" b="1">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rPr>
              <a:t>) Chuyện gì xảy ra khi mấy anh em chuẩn bị hạ cây cổ thụ?</a:t>
            </a:r>
          </a:p>
        </p:txBody>
      </p:sp>
      <p:sp>
        <p:nvSpPr>
          <p:cNvPr id="28" name="TextBox 27">
            <a:extLst>
              <a:ext uri="{FF2B5EF4-FFF2-40B4-BE49-F238E27FC236}">
                <a16:creationId xmlns:a16="http://schemas.microsoft.com/office/drawing/2014/main" id="{955FA186-E10B-4890-94CE-B6065E45BBEB}"/>
              </a:ext>
            </a:extLst>
          </p:cNvPr>
          <p:cNvSpPr txBox="1"/>
          <p:nvPr/>
        </p:nvSpPr>
        <p:spPr>
          <a:xfrm>
            <a:off x="1447223" y="7328833"/>
            <a:ext cx="9735377" cy="522259"/>
          </a:xfrm>
          <a:prstGeom prst="rect">
            <a:avLst/>
          </a:prstGeom>
          <a:noFill/>
        </p:spPr>
        <p:txBody>
          <a:bodyPr wrap="square">
            <a:spAutoFit/>
          </a:bodyPr>
          <a:lstStyle/>
          <a:p>
            <a:pPr>
              <a:lnSpc>
                <a:spcPct val="107000"/>
              </a:lnSpc>
              <a:spcAft>
                <a:spcPts val="200"/>
              </a:spcAft>
            </a:pPr>
            <a:r>
              <a:rPr lang="en-US" sz="2800">
                <a:latin typeface="Times New Roman" panose="02020603050405020304" pitchFamily="18" charset="0"/>
                <a:ea typeface="Calibri" panose="020F0502020204030204" pitchFamily="34" charset="0"/>
                <a:cs typeface="Times New Roman" panose="02020603050405020304" pitchFamily="18" charset="0"/>
              </a:rPr>
              <a:t>?  Cây cổ thụ xum xuê khác thường.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9" name="TextBox 28">
            <a:extLst>
              <a:ext uri="{FF2B5EF4-FFF2-40B4-BE49-F238E27FC236}">
                <a16:creationId xmlns:a16="http://schemas.microsoft.com/office/drawing/2014/main" id="{123F00C9-FF8F-484B-B361-4285D3BE9FEF}"/>
              </a:ext>
            </a:extLst>
          </p:cNvPr>
          <p:cNvSpPr txBox="1"/>
          <p:nvPr/>
        </p:nvSpPr>
        <p:spPr>
          <a:xfrm>
            <a:off x="1447222" y="7814552"/>
            <a:ext cx="9735377" cy="522259"/>
          </a:xfrm>
          <a:prstGeom prst="rect">
            <a:avLst/>
          </a:prstGeom>
          <a:noFill/>
        </p:spPr>
        <p:txBody>
          <a:bodyPr wrap="square">
            <a:spAutoFit/>
          </a:bodyPr>
          <a:lstStyle/>
          <a:p>
            <a:pPr>
              <a:lnSpc>
                <a:spcPct val="107000"/>
              </a:lnSpc>
              <a:spcAft>
                <a:spcPts val="200"/>
              </a:spcAft>
            </a:pPr>
            <a:r>
              <a:rPr lang="en-US" sz="2800">
                <a:latin typeface="Times New Roman" panose="02020603050405020304" pitchFamily="18" charset="0"/>
                <a:ea typeface="Calibri" panose="020F0502020204030204" pitchFamily="34" charset="0"/>
                <a:cs typeface="Times New Roman" panose="02020603050405020304" pitchFamily="18" charset="0"/>
              </a:rPr>
              <a:t>?  Cây cổ thụ bỗng nhiên khô héo.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0" name="TextBox 29">
            <a:extLst>
              <a:ext uri="{FF2B5EF4-FFF2-40B4-BE49-F238E27FC236}">
                <a16:creationId xmlns:a16="http://schemas.microsoft.com/office/drawing/2014/main" id="{8A83F999-D723-43BE-A627-99FAD80900AB}"/>
              </a:ext>
            </a:extLst>
          </p:cNvPr>
          <p:cNvSpPr txBox="1"/>
          <p:nvPr/>
        </p:nvSpPr>
        <p:spPr>
          <a:xfrm>
            <a:off x="1447221" y="8292431"/>
            <a:ext cx="9735377" cy="522259"/>
          </a:xfrm>
          <a:prstGeom prst="rect">
            <a:avLst/>
          </a:prstGeom>
          <a:noFill/>
        </p:spPr>
        <p:txBody>
          <a:bodyPr wrap="square">
            <a:spAutoFit/>
          </a:bodyPr>
          <a:lstStyle/>
          <a:p>
            <a:pPr>
              <a:lnSpc>
                <a:spcPct val="107000"/>
              </a:lnSpc>
              <a:spcAft>
                <a:spcPts val="200"/>
              </a:spcAft>
            </a:pPr>
            <a:r>
              <a:rPr lang="en-US" sz="2800">
                <a:latin typeface="Times New Roman" panose="02020603050405020304" pitchFamily="18" charset="0"/>
                <a:ea typeface="Calibri" panose="020F0502020204030204" pitchFamily="34" charset="0"/>
                <a:cs typeface="Times New Roman" panose="02020603050405020304" pitchFamily="18" charset="0"/>
              </a:rPr>
              <a:t>?  Cây cổ thụ xanh tươi hơn trước.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6" name="Rectangle 55">
            <a:extLst>
              <a:ext uri="{FF2B5EF4-FFF2-40B4-BE49-F238E27FC236}">
                <a16:creationId xmlns:a16="http://schemas.microsoft.com/office/drawing/2014/main" id="{8025AE6F-DF62-4566-A4CE-18F67C7BBF11}"/>
              </a:ext>
            </a:extLst>
          </p:cNvPr>
          <p:cNvSpPr/>
          <p:nvPr/>
        </p:nvSpPr>
        <p:spPr>
          <a:xfrm>
            <a:off x="1359330" y="3387547"/>
            <a:ext cx="365760" cy="365760"/>
          </a:xfrm>
          <a:prstGeom prst="rect">
            <a:avLst/>
          </a:prstGeom>
          <a:solidFill>
            <a:sysClr val="window" lastClr="FFFFFF"/>
          </a:solidFill>
          <a:ln w="19050" cap="flat" cmpd="sng" algn="ctr">
            <a:solidFill>
              <a:srgbClr val="70AD47"/>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2400" b="1">
                <a:sym typeface="Wingdings" panose="05000000000000000000" pitchFamily="2" charset="2"/>
              </a:rPr>
              <a:t></a:t>
            </a:r>
            <a:endParaRPr lang="en-US" b="1"/>
          </a:p>
        </p:txBody>
      </p:sp>
      <p:sp>
        <p:nvSpPr>
          <p:cNvPr id="58" name="Rectangle 57">
            <a:extLst>
              <a:ext uri="{FF2B5EF4-FFF2-40B4-BE49-F238E27FC236}">
                <a16:creationId xmlns:a16="http://schemas.microsoft.com/office/drawing/2014/main" id="{485E6CAC-8476-4AC1-B774-433B709BF34B}"/>
              </a:ext>
            </a:extLst>
          </p:cNvPr>
          <p:cNvSpPr/>
          <p:nvPr/>
        </p:nvSpPr>
        <p:spPr>
          <a:xfrm>
            <a:off x="1359330" y="3831055"/>
            <a:ext cx="365760" cy="365760"/>
          </a:xfrm>
          <a:prstGeom prst="rect">
            <a:avLst/>
          </a:prstGeom>
          <a:solidFill>
            <a:sysClr val="window" lastClr="FFFFFF"/>
          </a:solidFill>
          <a:ln w="19050" cap="flat" cmpd="sng" algn="ctr">
            <a:solidFill>
              <a:srgbClr val="70AD47"/>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9" name="Rectangle 58">
            <a:extLst>
              <a:ext uri="{FF2B5EF4-FFF2-40B4-BE49-F238E27FC236}">
                <a16:creationId xmlns:a16="http://schemas.microsoft.com/office/drawing/2014/main" id="{1B1EBD78-926B-4C83-A80C-DF875E24F40F}"/>
              </a:ext>
            </a:extLst>
          </p:cNvPr>
          <p:cNvSpPr/>
          <p:nvPr/>
        </p:nvSpPr>
        <p:spPr>
          <a:xfrm>
            <a:off x="1359330" y="4287879"/>
            <a:ext cx="365760" cy="365760"/>
          </a:xfrm>
          <a:prstGeom prst="rect">
            <a:avLst/>
          </a:prstGeom>
          <a:solidFill>
            <a:sysClr val="window" lastClr="FFFFFF"/>
          </a:solidFill>
          <a:ln w="19050" cap="flat" cmpd="sng" algn="ctr">
            <a:solidFill>
              <a:srgbClr val="70AD47"/>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0" name="Rectangle 59">
            <a:extLst>
              <a:ext uri="{FF2B5EF4-FFF2-40B4-BE49-F238E27FC236}">
                <a16:creationId xmlns:a16="http://schemas.microsoft.com/office/drawing/2014/main" id="{52957492-EC27-4715-83ED-B1128063BFAE}"/>
              </a:ext>
            </a:extLst>
          </p:cNvPr>
          <p:cNvSpPr/>
          <p:nvPr/>
        </p:nvSpPr>
        <p:spPr>
          <a:xfrm>
            <a:off x="1386997" y="5416040"/>
            <a:ext cx="365760" cy="365760"/>
          </a:xfrm>
          <a:prstGeom prst="rect">
            <a:avLst/>
          </a:prstGeom>
          <a:solidFill>
            <a:sysClr val="window" lastClr="FFFFFF"/>
          </a:solidFill>
          <a:ln w="19050" cap="flat" cmpd="sng" algn="ctr">
            <a:solidFill>
              <a:srgbClr val="70AD47"/>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endParaRPr lang="en-US" b="1"/>
          </a:p>
        </p:txBody>
      </p:sp>
      <p:sp>
        <p:nvSpPr>
          <p:cNvPr id="61" name="Rectangle 60">
            <a:extLst>
              <a:ext uri="{FF2B5EF4-FFF2-40B4-BE49-F238E27FC236}">
                <a16:creationId xmlns:a16="http://schemas.microsoft.com/office/drawing/2014/main" id="{C148DA2F-0EBE-4C5E-A50F-4426750A9FAD}"/>
              </a:ext>
            </a:extLst>
          </p:cNvPr>
          <p:cNvSpPr/>
          <p:nvPr/>
        </p:nvSpPr>
        <p:spPr>
          <a:xfrm>
            <a:off x="1386997" y="5874788"/>
            <a:ext cx="365760" cy="365760"/>
          </a:xfrm>
          <a:prstGeom prst="rect">
            <a:avLst/>
          </a:prstGeom>
          <a:solidFill>
            <a:sysClr val="window" lastClr="FFFFFF"/>
          </a:solidFill>
          <a:ln w="19050" cap="flat" cmpd="sng" algn="ctr">
            <a:solidFill>
              <a:srgbClr val="70AD47"/>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2" name="Rectangle 61">
            <a:extLst>
              <a:ext uri="{FF2B5EF4-FFF2-40B4-BE49-F238E27FC236}">
                <a16:creationId xmlns:a16="http://schemas.microsoft.com/office/drawing/2014/main" id="{6B807640-420E-4BDC-8B18-5F0467B139FF}"/>
              </a:ext>
            </a:extLst>
          </p:cNvPr>
          <p:cNvSpPr/>
          <p:nvPr/>
        </p:nvSpPr>
        <p:spPr>
          <a:xfrm>
            <a:off x="1386997" y="6331612"/>
            <a:ext cx="365760" cy="365760"/>
          </a:xfrm>
          <a:prstGeom prst="rect">
            <a:avLst/>
          </a:prstGeom>
          <a:solidFill>
            <a:sysClr val="window" lastClr="FFFFFF"/>
          </a:solidFill>
          <a:ln w="19050" cap="flat" cmpd="sng" algn="ctr">
            <a:solidFill>
              <a:srgbClr val="70AD47"/>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r>
              <a:rPr lang="en-US" sz="2400" b="1">
                <a:sym typeface="Wingdings" panose="05000000000000000000" pitchFamily="2" charset="2"/>
              </a:rPr>
              <a:t></a:t>
            </a:r>
            <a:endParaRPr lang="en-US" b="1"/>
          </a:p>
        </p:txBody>
      </p:sp>
      <p:sp>
        <p:nvSpPr>
          <p:cNvPr id="63" name="Rectangle 62">
            <a:extLst>
              <a:ext uri="{FF2B5EF4-FFF2-40B4-BE49-F238E27FC236}">
                <a16:creationId xmlns:a16="http://schemas.microsoft.com/office/drawing/2014/main" id="{3B5C49D7-45C4-4D29-ABF2-B444D5CDB41D}"/>
              </a:ext>
            </a:extLst>
          </p:cNvPr>
          <p:cNvSpPr/>
          <p:nvPr/>
        </p:nvSpPr>
        <p:spPr>
          <a:xfrm>
            <a:off x="1402237" y="7395153"/>
            <a:ext cx="365760" cy="365760"/>
          </a:xfrm>
          <a:prstGeom prst="rect">
            <a:avLst/>
          </a:prstGeom>
          <a:solidFill>
            <a:sysClr val="window" lastClr="FFFFFF"/>
          </a:solidFill>
          <a:ln w="19050" cap="flat" cmpd="sng" algn="ctr">
            <a:solidFill>
              <a:srgbClr val="70AD47"/>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endParaRPr lang="en-US" b="1"/>
          </a:p>
        </p:txBody>
      </p:sp>
      <p:sp>
        <p:nvSpPr>
          <p:cNvPr id="64" name="Rectangle 63">
            <a:extLst>
              <a:ext uri="{FF2B5EF4-FFF2-40B4-BE49-F238E27FC236}">
                <a16:creationId xmlns:a16="http://schemas.microsoft.com/office/drawing/2014/main" id="{76ED8D56-300F-43BD-82F1-8BF2B9324F28}"/>
              </a:ext>
            </a:extLst>
          </p:cNvPr>
          <p:cNvSpPr/>
          <p:nvPr/>
        </p:nvSpPr>
        <p:spPr>
          <a:xfrm>
            <a:off x="1392780" y="7884962"/>
            <a:ext cx="365760" cy="365760"/>
          </a:xfrm>
          <a:prstGeom prst="rect">
            <a:avLst/>
          </a:prstGeom>
          <a:solidFill>
            <a:sysClr val="window" lastClr="FFFFFF"/>
          </a:solidFill>
          <a:ln w="19050" cap="flat" cmpd="sng" algn="ctr">
            <a:solidFill>
              <a:srgbClr val="70AD47"/>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b="1">
                <a:sym typeface="Wingdings" panose="05000000000000000000" pitchFamily="2" charset="2"/>
              </a:rPr>
              <a:t></a:t>
            </a:r>
            <a:endParaRPr lang="en-US"/>
          </a:p>
        </p:txBody>
      </p:sp>
      <p:sp>
        <p:nvSpPr>
          <p:cNvPr id="65" name="Rectangle 64">
            <a:extLst>
              <a:ext uri="{FF2B5EF4-FFF2-40B4-BE49-F238E27FC236}">
                <a16:creationId xmlns:a16="http://schemas.microsoft.com/office/drawing/2014/main" id="{9732EE23-842C-4897-A080-0ED5D89AAA33}"/>
              </a:ext>
            </a:extLst>
          </p:cNvPr>
          <p:cNvSpPr/>
          <p:nvPr/>
        </p:nvSpPr>
        <p:spPr>
          <a:xfrm>
            <a:off x="1405050" y="8392870"/>
            <a:ext cx="365760" cy="365760"/>
          </a:xfrm>
          <a:prstGeom prst="rect">
            <a:avLst/>
          </a:prstGeom>
          <a:solidFill>
            <a:sysClr val="window" lastClr="FFFFFF"/>
          </a:solidFill>
          <a:ln w="19050" cap="flat" cmpd="sng" algn="ctr">
            <a:solidFill>
              <a:srgbClr val="70AD47"/>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extLst>
      <p:ext uri="{BB962C8B-B14F-4D97-AF65-F5344CB8AC3E}">
        <p14:creationId xmlns:p14="http://schemas.microsoft.com/office/powerpoint/2010/main" val="1223770326"/>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fade">
                                      <p:cBhvr>
                                        <p:cTn id="7" dur="500"/>
                                        <p:tgtEl>
                                          <p:spTgt spid="5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9"/>
                                        </p:tgtEl>
                                        <p:attrNameLst>
                                          <p:attrName>style.visibility</p:attrName>
                                        </p:attrNameLst>
                                      </p:cBhvr>
                                      <p:to>
                                        <p:strVal val="visible"/>
                                      </p:to>
                                    </p:set>
                                    <p:animEffect transition="in" filter="fade">
                                      <p:cBhvr>
                                        <p:cTn id="10" dur="500"/>
                                        <p:tgtEl>
                                          <p:spTgt spid="5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6"/>
                                        </p:tgtEl>
                                        <p:attrNameLst>
                                          <p:attrName>style.visibility</p:attrName>
                                        </p:attrNameLst>
                                      </p:cBhvr>
                                      <p:to>
                                        <p:strVal val="visible"/>
                                      </p:to>
                                    </p:set>
                                    <p:animEffect transition="in" filter="fade">
                                      <p:cBhvr>
                                        <p:cTn id="13" dur="500"/>
                                        <p:tgtEl>
                                          <p:spTgt spid="56"/>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61"/>
                                        </p:tgtEl>
                                        <p:attrNameLst>
                                          <p:attrName>style.visibility</p:attrName>
                                        </p:attrNameLst>
                                      </p:cBhvr>
                                      <p:to>
                                        <p:strVal val="visible"/>
                                      </p:to>
                                    </p:set>
                                    <p:animEffect transition="in" filter="fade">
                                      <p:cBhvr>
                                        <p:cTn id="18" dur="500"/>
                                        <p:tgtEl>
                                          <p:spTgt spid="61"/>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62"/>
                                        </p:tgtEl>
                                        <p:attrNameLst>
                                          <p:attrName>style.visibility</p:attrName>
                                        </p:attrNameLst>
                                      </p:cBhvr>
                                      <p:to>
                                        <p:strVal val="visible"/>
                                      </p:to>
                                    </p:set>
                                    <p:animEffect transition="in" filter="fade">
                                      <p:cBhvr>
                                        <p:cTn id="21" dur="500"/>
                                        <p:tgtEl>
                                          <p:spTgt spid="62"/>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60"/>
                                        </p:tgtEl>
                                        <p:attrNameLst>
                                          <p:attrName>style.visibility</p:attrName>
                                        </p:attrNameLst>
                                      </p:cBhvr>
                                      <p:to>
                                        <p:strVal val="visible"/>
                                      </p:to>
                                    </p:set>
                                    <p:animEffect transition="in" filter="fade">
                                      <p:cBhvr>
                                        <p:cTn id="24" dur="500"/>
                                        <p:tgtEl>
                                          <p:spTgt spid="60"/>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64"/>
                                        </p:tgtEl>
                                        <p:attrNameLst>
                                          <p:attrName>style.visibility</p:attrName>
                                        </p:attrNameLst>
                                      </p:cBhvr>
                                      <p:to>
                                        <p:strVal val="visible"/>
                                      </p:to>
                                    </p:set>
                                    <p:animEffect transition="in" filter="fade">
                                      <p:cBhvr>
                                        <p:cTn id="29" dur="500"/>
                                        <p:tgtEl>
                                          <p:spTgt spid="64"/>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65"/>
                                        </p:tgtEl>
                                        <p:attrNameLst>
                                          <p:attrName>style.visibility</p:attrName>
                                        </p:attrNameLst>
                                      </p:cBhvr>
                                      <p:to>
                                        <p:strVal val="visible"/>
                                      </p:to>
                                    </p:set>
                                    <p:animEffect transition="in" filter="fade">
                                      <p:cBhvr>
                                        <p:cTn id="32" dur="500"/>
                                        <p:tgtEl>
                                          <p:spTgt spid="65"/>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63"/>
                                        </p:tgtEl>
                                        <p:attrNameLst>
                                          <p:attrName>style.visibility</p:attrName>
                                        </p:attrNameLst>
                                      </p:cBhvr>
                                      <p:to>
                                        <p:strVal val="visible"/>
                                      </p:to>
                                    </p:set>
                                    <p:animEffect transition="in" filter="fade">
                                      <p:cBhvr>
                                        <p:cTn id="35"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58" grpId="0" animBg="1"/>
      <p:bldP spid="59" grpId="0" animBg="1"/>
      <p:bldP spid="60" grpId="0" animBg="1"/>
      <p:bldP spid="61" grpId="0" animBg="1"/>
      <p:bldP spid="62" grpId="0" animBg="1"/>
      <p:bldP spid="63" grpId="0" animBg="1"/>
      <p:bldP spid="64" grpId="0" animBg="1"/>
      <p:bldP spid="6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617134" y="42893"/>
            <a:ext cx="6255239" cy="1599885"/>
            <a:chOff x="4617134" y="42893"/>
            <a:chExt cx="6255239" cy="1599885"/>
          </a:xfrm>
        </p:grpSpPr>
        <p:grpSp>
          <p:nvGrpSpPr>
            <p:cNvPr id="14" name="Group 13"/>
            <p:cNvGrpSpPr/>
            <p:nvPr/>
          </p:nvGrpSpPr>
          <p:grpSpPr>
            <a:xfrm>
              <a:off x="4617134" y="42893"/>
              <a:ext cx="6255239" cy="1013727"/>
              <a:chOff x="4539228" y="103852"/>
              <a:chExt cx="6149694" cy="1013727"/>
            </a:xfrm>
          </p:grpSpPr>
          <p:grpSp>
            <p:nvGrpSpPr>
              <p:cNvPr id="15" name="Group 14"/>
              <p:cNvGrpSpPr/>
              <p:nvPr/>
            </p:nvGrpSpPr>
            <p:grpSpPr>
              <a:xfrm>
                <a:off x="4539228" y="103852"/>
                <a:ext cx="6149694" cy="1013727"/>
                <a:chOff x="4539228" y="103852"/>
                <a:chExt cx="6149694" cy="1013727"/>
              </a:xfrm>
            </p:grpSpPr>
            <p:sp>
              <p:nvSpPr>
                <p:cNvPr id="17" name="TextBox 16"/>
                <p:cNvSpPr txBox="1"/>
                <p:nvPr/>
              </p:nvSpPr>
              <p:spPr>
                <a:xfrm>
                  <a:off x="4539228" y="103852"/>
                  <a:ext cx="6149694" cy="584775"/>
                </a:xfrm>
                <a:prstGeom prst="rect">
                  <a:avLst/>
                </a:prstGeom>
                <a:noFill/>
              </p:spPr>
              <p:txBody>
                <a:bodyPr wrap="none" rtlCol="0">
                  <a:spAutoFit/>
                </a:bodyPr>
                <a:lstStyle/>
                <a:p>
                  <a:r>
                    <a:rPr lang="en-US" sz="3200">
                      <a:solidFill>
                        <a:srgbClr val="0000CC"/>
                      </a:solidFill>
                      <a:latin typeface="Times New Roman" pitchFamily="18" charset="0"/>
                      <a:cs typeface="Times New Roman" pitchFamily="18" charset="0"/>
                    </a:rPr>
                    <a:t>Thứ……ngày…..tháng…..năm…….</a:t>
                  </a:r>
                </a:p>
              </p:txBody>
            </p:sp>
            <p:sp>
              <p:nvSpPr>
                <p:cNvPr id="18" name="TextBox 17"/>
                <p:cNvSpPr txBox="1"/>
                <p:nvPr/>
              </p:nvSpPr>
              <p:spPr>
                <a:xfrm>
                  <a:off x="6486305" y="594359"/>
                  <a:ext cx="2261748"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676405" y="1082039"/>
                <a:ext cx="188784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9" name="Text Box 14"/>
            <p:cNvSpPr txBox="1">
              <a:spLocks noChangeArrowheads="1"/>
            </p:cNvSpPr>
            <p:nvPr/>
          </p:nvSpPr>
          <p:spPr bwMode="auto">
            <a:xfrm>
              <a:off x="4785519" y="1066800"/>
              <a:ext cx="6019799"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a:solidFill>
                    <a:srgbClr val="0000CC"/>
                  </a:solidFill>
                  <a:effectLst>
                    <a:outerShdw blurRad="38100" dist="38100" dir="2700000" algn="tl">
                      <a:srgbClr val="000000">
                        <a:alpha val="43137"/>
                      </a:srgbClr>
                    </a:outerShdw>
                  </a:effectLst>
                  <a:latin typeface="Times New Roman" pitchFamily="18" charset="0"/>
                </a:rPr>
                <a:t>ÔN TẬP GIỮA HỌC KÌ 1 (TIẾT 6)</a:t>
              </a:r>
            </a:p>
          </p:txBody>
        </p:sp>
      </p:grpSp>
      <p:sp>
        <p:nvSpPr>
          <p:cNvPr id="11" name="TextBox 10">
            <a:extLst>
              <a:ext uri="{FF2B5EF4-FFF2-40B4-BE49-F238E27FC236}">
                <a16:creationId xmlns:a16="http://schemas.microsoft.com/office/drawing/2014/main" id="{6DBA22C5-DC9E-41BF-93BA-4E302C7B10C9}"/>
              </a:ext>
            </a:extLst>
          </p:cNvPr>
          <p:cNvSpPr txBox="1"/>
          <p:nvPr/>
        </p:nvSpPr>
        <p:spPr>
          <a:xfrm>
            <a:off x="1233307" y="2167955"/>
            <a:ext cx="8385068" cy="552972"/>
          </a:xfrm>
          <a:prstGeom prst="rect">
            <a:avLst/>
          </a:prstGeom>
          <a:noFill/>
        </p:spPr>
        <p:txBody>
          <a:bodyPr wrap="square">
            <a:spAutoFit/>
          </a:bodyPr>
          <a:lstStyle/>
          <a:p>
            <a:pPr>
              <a:lnSpc>
                <a:spcPct val="107000"/>
              </a:lnSpc>
              <a:spcAft>
                <a:spcPts val="200"/>
              </a:spcAft>
            </a:pPr>
            <a:r>
              <a:rPr lang="en-US" sz="3000" b="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1. Chọn câu trả lời đúng:</a:t>
            </a:r>
            <a:endParaRPr lang="en-US" sz="30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CDBF464C-68A7-4AD6-A533-2C0D6BD2D7FB}"/>
              </a:ext>
            </a:extLst>
          </p:cNvPr>
          <p:cNvSpPr txBox="1"/>
          <p:nvPr/>
        </p:nvSpPr>
        <p:spPr>
          <a:xfrm>
            <a:off x="1310799" y="2815482"/>
            <a:ext cx="11125200" cy="522259"/>
          </a:xfrm>
          <a:prstGeom prst="rect">
            <a:avLst/>
          </a:prstGeom>
          <a:noFill/>
        </p:spPr>
        <p:txBody>
          <a:bodyPr wrap="square">
            <a:spAutoFit/>
          </a:bodyPr>
          <a:lstStyle/>
          <a:p>
            <a:pPr>
              <a:lnSpc>
                <a:spcPct val="107000"/>
              </a:lnSpc>
              <a:spcAft>
                <a:spcPts val="200"/>
              </a:spcAft>
            </a:pPr>
            <a:r>
              <a:rPr lang="en-US" sz="2800" b="1">
                <a:solidFill>
                  <a:srgbClr val="0000CC"/>
                </a:solidFill>
                <a:latin typeface="Times New Roman" panose="02020603050405020304" pitchFamily="18" charset="0"/>
                <a:ea typeface="Calibri" panose="020F0502020204030204" pitchFamily="34" charset="0"/>
                <a:cs typeface="Times New Roman" panose="02020603050405020304" pitchFamily="18" charset="0"/>
              </a:rPr>
              <a:t>d</a:t>
            </a:r>
            <a:r>
              <a:rPr lang="en-US" sz="2800" b="1">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rPr>
              <a:t>) Vì sao người anh cả ôm cây mà khóc?</a:t>
            </a:r>
          </a:p>
        </p:txBody>
      </p:sp>
      <p:sp>
        <p:nvSpPr>
          <p:cNvPr id="20" name="TextBox 19">
            <a:extLst>
              <a:ext uri="{FF2B5EF4-FFF2-40B4-BE49-F238E27FC236}">
                <a16:creationId xmlns:a16="http://schemas.microsoft.com/office/drawing/2014/main" id="{60510DC5-E66C-4933-95B3-B62127FC2891}"/>
              </a:ext>
            </a:extLst>
          </p:cNvPr>
          <p:cNvSpPr txBox="1"/>
          <p:nvPr/>
        </p:nvSpPr>
        <p:spPr>
          <a:xfrm>
            <a:off x="1432719" y="3301201"/>
            <a:ext cx="9735377" cy="522259"/>
          </a:xfrm>
          <a:prstGeom prst="rect">
            <a:avLst/>
          </a:prstGeom>
          <a:noFill/>
        </p:spPr>
        <p:txBody>
          <a:bodyPr wrap="square">
            <a:spAutoFit/>
          </a:bodyPr>
          <a:lstStyle/>
          <a:p>
            <a:pPr>
              <a:lnSpc>
                <a:spcPct val="107000"/>
              </a:lnSpc>
              <a:spcAft>
                <a:spcPts val="200"/>
              </a:spcAft>
            </a:pPr>
            <a:r>
              <a:rPr lang="en-US" sz="2800">
                <a:latin typeface="Times New Roman" panose="02020603050405020304" pitchFamily="18" charset="0"/>
                <a:ea typeface="Calibri" panose="020F0502020204030204" pitchFamily="34" charset="0"/>
                <a:cs typeface="Times New Roman" panose="02020603050405020304" pitchFamily="18" charset="0"/>
              </a:rPr>
              <a:t>?  Vì ông nhìn cây mà buồn về chuyện anh em không hòa thuận.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1" name="TextBox 20">
            <a:extLst>
              <a:ext uri="{FF2B5EF4-FFF2-40B4-BE49-F238E27FC236}">
                <a16:creationId xmlns:a16="http://schemas.microsoft.com/office/drawing/2014/main" id="{84107AEB-1B1C-4E5E-9A83-FB407A9E7834}"/>
              </a:ext>
            </a:extLst>
          </p:cNvPr>
          <p:cNvSpPr txBox="1"/>
          <p:nvPr/>
        </p:nvSpPr>
        <p:spPr>
          <a:xfrm>
            <a:off x="1432718" y="3786920"/>
            <a:ext cx="9735377" cy="522259"/>
          </a:xfrm>
          <a:prstGeom prst="rect">
            <a:avLst/>
          </a:prstGeom>
          <a:noFill/>
        </p:spPr>
        <p:txBody>
          <a:bodyPr wrap="square">
            <a:spAutoFit/>
          </a:bodyPr>
          <a:lstStyle/>
          <a:p>
            <a:pPr>
              <a:lnSpc>
                <a:spcPct val="107000"/>
              </a:lnSpc>
              <a:spcAft>
                <a:spcPts val="200"/>
              </a:spcAft>
            </a:pPr>
            <a:r>
              <a:rPr lang="en-US" sz="2800">
                <a:latin typeface="Times New Roman" panose="02020603050405020304" pitchFamily="18" charset="0"/>
                <a:ea typeface="Calibri" panose="020F0502020204030204" pitchFamily="34" charset="0"/>
                <a:cs typeface="Times New Roman" panose="02020603050405020304" pitchFamily="18" charset="0"/>
              </a:rPr>
              <a:t>?  Vì ông không muốn chia cái cây cho hai người em.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2" name="TextBox 21">
            <a:extLst>
              <a:ext uri="{FF2B5EF4-FFF2-40B4-BE49-F238E27FC236}">
                <a16:creationId xmlns:a16="http://schemas.microsoft.com/office/drawing/2014/main" id="{23C5A013-AE6D-419E-BB2C-618E47693AD3}"/>
              </a:ext>
            </a:extLst>
          </p:cNvPr>
          <p:cNvSpPr txBox="1"/>
          <p:nvPr/>
        </p:nvSpPr>
        <p:spPr>
          <a:xfrm>
            <a:off x="1432717" y="4264799"/>
            <a:ext cx="9735377" cy="522259"/>
          </a:xfrm>
          <a:prstGeom prst="rect">
            <a:avLst/>
          </a:prstGeom>
          <a:noFill/>
        </p:spPr>
        <p:txBody>
          <a:bodyPr wrap="square">
            <a:spAutoFit/>
          </a:bodyPr>
          <a:lstStyle/>
          <a:p>
            <a:pPr>
              <a:lnSpc>
                <a:spcPct val="107000"/>
              </a:lnSpc>
              <a:spcAft>
                <a:spcPts val="200"/>
              </a:spcAft>
            </a:pPr>
            <a:r>
              <a:rPr lang="en-US" sz="2800">
                <a:latin typeface="Times New Roman" panose="02020603050405020304" pitchFamily="18" charset="0"/>
                <a:ea typeface="Calibri" panose="020F0502020204030204" pitchFamily="34" charset="0"/>
                <a:cs typeface="Times New Roman" panose="02020603050405020304" pitchFamily="18" charset="0"/>
              </a:rPr>
              <a:t>?  Vì ông không muốn chia của cải cha mẹ để lại.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3" name="TextBox 22">
            <a:extLst>
              <a:ext uri="{FF2B5EF4-FFF2-40B4-BE49-F238E27FC236}">
                <a16:creationId xmlns:a16="http://schemas.microsoft.com/office/drawing/2014/main" id="{6DB9D411-3824-4505-B312-F179447C339B}"/>
              </a:ext>
            </a:extLst>
          </p:cNvPr>
          <p:cNvSpPr txBox="1"/>
          <p:nvPr/>
        </p:nvSpPr>
        <p:spPr>
          <a:xfrm>
            <a:off x="1340545" y="4825378"/>
            <a:ext cx="9735377" cy="522259"/>
          </a:xfrm>
          <a:prstGeom prst="rect">
            <a:avLst/>
          </a:prstGeom>
          <a:noFill/>
        </p:spPr>
        <p:txBody>
          <a:bodyPr wrap="square">
            <a:spAutoFit/>
          </a:bodyPr>
          <a:lstStyle/>
          <a:p>
            <a:pPr>
              <a:lnSpc>
                <a:spcPct val="107000"/>
              </a:lnSpc>
              <a:spcAft>
                <a:spcPts val="200"/>
              </a:spcAft>
            </a:pPr>
            <a:r>
              <a:rPr lang="en-US" sz="2800" b="1">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rPr>
              <a:t>e) Chi tiết cây cổ thụ xanh tươi trở lại thể hiện điều gì?</a:t>
            </a:r>
          </a:p>
        </p:txBody>
      </p:sp>
      <p:sp>
        <p:nvSpPr>
          <p:cNvPr id="24" name="TextBox 23">
            <a:extLst>
              <a:ext uri="{FF2B5EF4-FFF2-40B4-BE49-F238E27FC236}">
                <a16:creationId xmlns:a16="http://schemas.microsoft.com/office/drawing/2014/main" id="{D1C65629-5919-4AF5-90DE-62426CA8A60C}"/>
              </a:ext>
            </a:extLst>
          </p:cNvPr>
          <p:cNvSpPr txBox="1"/>
          <p:nvPr/>
        </p:nvSpPr>
        <p:spPr>
          <a:xfrm>
            <a:off x="1447225" y="5311097"/>
            <a:ext cx="9735377" cy="522259"/>
          </a:xfrm>
          <a:prstGeom prst="rect">
            <a:avLst/>
          </a:prstGeom>
          <a:noFill/>
        </p:spPr>
        <p:txBody>
          <a:bodyPr wrap="square">
            <a:spAutoFit/>
          </a:bodyPr>
          <a:lstStyle/>
          <a:p>
            <a:pPr>
              <a:lnSpc>
                <a:spcPct val="107000"/>
              </a:lnSpc>
              <a:spcAft>
                <a:spcPts val="200"/>
              </a:spcAft>
            </a:pPr>
            <a:r>
              <a:rPr lang="en-US" sz="2800">
                <a:latin typeface="Times New Roman" panose="02020603050405020304" pitchFamily="18" charset="0"/>
                <a:ea typeface="Calibri" panose="020F0502020204030204" pitchFamily="34" charset="0"/>
                <a:cs typeface="Times New Roman" panose="02020603050405020304" pitchFamily="18" charset="0"/>
              </a:rPr>
              <a:t>?  Cây cổ thụ vui vì nó đã khỏi bệnh.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5" name="TextBox 24">
            <a:extLst>
              <a:ext uri="{FF2B5EF4-FFF2-40B4-BE49-F238E27FC236}">
                <a16:creationId xmlns:a16="http://schemas.microsoft.com/office/drawing/2014/main" id="{08B298B7-CC38-49F3-AC07-282F82B57F45}"/>
              </a:ext>
            </a:extLst>
          </p:cNvPr>
          <p:cNvSpPr txBox="1"/>
          <p:nvPr/>
        </p:nvSpPr>
        <p:spPr>
          <a:xfrm>
            <a:off x="1447224" y="5796816"/>
            <a:ext cx="9735377" cy="522259"/>
          </a:xfrm>
          <a:prstGeom prst="rect">
            <a:avLst/>
          </a:prstGeom>
          <a:noFill/>
        </p:spPr>
        <p:txBody>
          <a:bodyPr wrap="square">
            <a:spAutoFit/>
          </a:bodyPr>
          <a:lstStyle/>
          <a:p>
            <a:pPr>
              <a:lnSpc>
                <a:spcPct val="107000"/>
              </a:lnSpc>
              <a:spcAft>
                <a:spcPts val="200"/>
              </a:spcAft>
            </a:pPr>
            <a:r>
              <a:rPr lang="en-US" sz="2800">
                <a:latin typeface="Times New Roman" panose="02020603050405020304" pitchFamily="18" charset="0"/>
                <a:ea typeface="Calibri" panose="020F0502020204030204" pitchFamily="34" charset="0"/>
                <a:cs typeface="Times New Roman" panose="02020603050405020304" pitchFamily="18" charset="0"/>
              </a:rPr>
              <a:t>?  Cây cổ thụ vui vì nó mọc cành lá xum xuê.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6" name="TextBox 25">
            <a:extLst>
              <a:ext uri="{FF2B5EF4-FFF2-40B4-BE49-F238E27FC236}">
                <a16:creationId xmlns:a16="http://schemas.microsoft.com/office/drawing/2014/main" id="{8C0F2398-BCA4-4D77-8325-C0E400A3DB57}"/>
              </a:ext>
            </a:extLst>
          </p:cNvPr>
          <p:cNvSpPr txBox="1"/>
          <p:nvPr/>
        </p:nvSpPr>
        <p:spPr>
          <a:xfrm>
            <a:off x="1447223" y="6274695"/>
            <a:ext cx="9735377" cy="522259"/>
          </a:xfrm>
          <a:prstGeom prst="rect">
            <a:avLst/>
          </a:prstGeom>
          <a:noFill/>
        </p:spPr>
        <p:txBody>
          <a:bodyPr wrap="square">
            <a:spAutoFit/>
          </a:bodyPr>
          <a:lstStyle/>
          <a:p>
            <a:pPr>
              <a:lnSpc>
                <a:spcPct val="107000"/>
              </a:lnSpc>
              <a:spcAft>
                <a:spcPts val="200"/>
              </a:spcAft>
            </a:pPr>
            <a:r>
              <a:rPr lang="en-US" sz="2800">
                <a:latin typeface="Times New Roman" panose="02020603050405020304" pitchFamily="18" charset="0"/>
                <a:ea typeface="Calibri" panose="020F0502020204030204" pitchFamily="34" charset="0"/>
                <a:cs typeface="Times New Roman" panose="02020603050405020304" pitchFamily="18" charset="0"/>
              </a:rPr>
              <a:t>?  Cây cổ thụ vui vì ba anh em lại hòa thuận như xưa.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6" name="Rectangle 55">
            <a:extLst>
              <a:ext uri="{FF2B5EF4-FFF2-40B4-BE49-F238E27FC236}">
                <a16:creationId xmlns:a16="http://schemas.microsoft.com/office/drawing/2014/main" id="{8025AE6F-DF62-4566-A4CE-18F67C7BBF11}"/>
              </a:ext>
            </a:extLst>
          </p:cNvPr>
          <p:cNvSpPr/>
          <p:nvPr/>
        </p:nvSpPr>
        <p:spPr>
          <a:xfrm>
            <a:off x="1359330" y="3387547"/>
            <a:ext cx="365760" cy="365760"/>
          </a:xfrm>
          <a:prstGeom prst="rect">
            <a:avLst/>
          </a:prstGeom>
          <a:solidFill>
            <a:sysClr val="window" lastClr="FFFFFF"/>
          </a:solidFill>
          <a:ln w="19050" cap="flat" cmpd="sng" algn="ctr">
            <a:solidFill>
              <a:srgbClr val="70AD47"/>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2400" b="1">
                <a:sym typeface="Wingdings" panose="05000000000000000000" pitchFamily="2" charset="2"/>
              </a:rPr>
              <a:t></a:t>
            </a:r>
            <a:endParaRPr lang="en-US" b="1"/>
          </a:p>
        </p:txBody>
      </p:sp>
      <p:pic>
        <p:nvPicPr>
          <p:cNvPr id="57" name="Picture 56">
            <a:extLst>
              <a:ext uri="{FF2B5EF4-FFF2-40B4-BE49-F238E27FC236}">
                <a16:creationId xmlns:a16="http://schemas.microsoft.com/office/drawing/2014/main" id="{1826D4F9-B4DC-4231-AC07-BEB802ABADDA}"/>
              </a:ext>
            </a:extLst>
          </p:cNvPr>
          <p:cNvPicPr>
            <a:picLocks noChangeAspect="1"/>
          </p:cNvPicPr>
          <p:nvPr/>
        </p:nvPicPr>
        <p:blipFill rotWithShape="1">
          <a:blip r:embed="rId2"/>
          <a:srcRect l="14788" t="7543" r="10809" b="55102"/>
          <a:stretch/>
        </p:blipFill>
        <p:spPr>
          <a:xfrm>
            <a:off x="10695873" y="1845399"/>
            <a:ext cx="5515010" cy="3793401"/>
          </a:xfrm>
          <a:prstGeom prst="rect">
            <a:avLst/>
          </a:prstGeom>
        </p:spPr>
      </p:pic>
      <p:sp>
        <p:nvSpPr>
          <p:cNvPr id="58" name="Rectangle 57">
            <a:extLst>
              <a:ext uri="{FF2B5EF4-FFF2-40B4-BE49-F238E27FC236}">
                <a16:creationId xmlns:a16="http://schemas.microsoft.com/office/drawing/2014/main" id="{485E6CAC-8476-4AC1-B774-433B709BF34B}"/>
              </a:ext>
            </a:extLst>
          </p:cNvPr>
          <p:cNvSpPr/>
          <p:nvPr/>
        </p:nvSpPr>
        <p:spPr>
          <a:xfrm>
            <a:off x="1359330" y="3831055"/>
            <a:ext cx="365760" cy="365760"/>
          </a:xfrm>
          <a:prstGeom prst="rect">
            <a:avLst/>
          </a:prstGeom>
          <a:solidFill>
            <a:sysClr val="window" lastClr="FFFFFF"/>
          </a:solidFill>
          <a:ln w="19050" cap="flat" cmpd="sng" algn="ctr">
            <a:solidFill>
              <a:srgbClr val="70AD47"/>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9" name="Rectangle 58">
            <a:extLst>
              <a:ext uri="{FF2B5EF4-FFF2-40B4-BE49-F238E27FC236}">
                <a16:creationId xmlns:a16="http://schemas.microsoft.com/office/drawing/2014/main" id="{1B1EBD78-926B-4C83-A80C-DF875E24F40F}"/>
              </a:ext>
            </a:extLst>
          </p:cNvPr>
          <p:cNvSpPr/>
          <p:nvPr/>
        </p:nvSpPr>
        <p:spPr>
          <a:xfrm>
            <a:off x="1359330" y="4287879"/>
            <a:ext cx="365760" cy="365760"/>
          </a:xfrm>
          <a:prstGeom prst="rect">
            <a:avLst/>
          </a:prstGeom>
          <a:solidFill>
            <a:sysClr val="window" lastClr="FFFFFF"/>
          </a:solidFill>
          <a:ln w="19050" cap="flat" cmpd="sng" algn="ctr">
            <a:solidFill>
              <a:srgbClr val="70AD47"/>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0" name="Rectangle 59">
            <a:extLst>
              <a:ext uri="{FF2B5EF4-FFF2-40B4-BE49-F238E27FC236}">
                <a16:creationId xmlns:a16="http://schemas.microsoft.com/office/drawing/2014/main" id="{52957492-EC27-4715-83ED-B1128063BFAE}"/>
              </a:ext>
            </a:extLst>
          </p:cNvPr>
          <p:cNvSpPr/>
          <p:nvPr/>
        </p:nvSpPr>
        <p:spPr>
          <a:xfrm>
            <a:off x="1386997" y="5416040"/>
            <a:ext cx="365760" cy="365760"/>
          </a:xfrm>
          <a:prstGeom prst="rect">
            <a:avLst/>
          </a:prstGeom>
          <a:solidFill>
            <a:sysClr val="window" lastClr="FFFFFF"/>
          </a:solidFill>
          <a:ln w="19050" cap="flat" cmpd="sng" algn="ctr">
            <a:solidFill>
              <a:srgbClr val="70AD47"/>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endParaRPr lang="en-US" b="1"/>
          </a:p>
        </p:txBody>
      </p:sp>
      <p:sp>
        <p:nvSpPr>
          <p:cNvPr id="61" name="Rectangle 60">
            <a:extLst>
              <a:ext uri="{FF2B5EF4-FFF2-40B4-BE49-F238E27FC236}">
                <a16:creationId xmlns:a16="http://schemas.microsoft.com/office/drawing/2014/main" id="{C148DA2F-0EBE-4C5E-A50F-4426750A9FAD}"/>
              </a:ext>
            </a:extLst>
          </p:cNvPr>
          <p:cNvSpPr/>
          <p:nvPr/>
        </p:nvSpPr>
        <p:spPr>
          <a:xfrm>
            <a:off x="1386997" y="5874788"/>
            <a:ext cx="365760" cy="365760"/>
          </a:xfrm>
          <a:prstGeom prst="rect">
            <a:avLst/>
          </a:prstGeom>
          <a:solidFill>
            <a:sysClr val="window" lastClr="FFFFFF"/>
          </a:solidFill>
          <a:ln w="19050" cap="flat" cmpd="sng" algn="ctr">
            <a:solidFill>
              <a:srgbClr val="70AD47"/>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2" name="Rectangle 61">
            <a:extLst>
              <a:ext uri="{FF2B5EF4-FFF2-40B4-BE49-F238E27FC236}">
                <a16:creationId xmlns:a16="http://schemas.microsoft.com/office/drawing/2014/main" id="{6B807640-420E-4BDC-8B18-5F0467B139FF}"/>
              </a:ext>
            </a:extLst>
          </p:cNvPr>
          <p:cNvSpPr/>
          <p:nvPr/>
        </p:nvSpPr>
        <p:spPr>
          <a:xfrm>
            <a:off x="1386997" y="6331612"/>
            <a:ext cx="365760" cy="365760"/>
          </a:xfrm>
          <a:prstGeom prst="rect">
            <a:avLst/>
          </a:prstGeom>
          <a:solidFill>
            <a:sysClr val="window" lastClr="FFFFFF"/>
          </a:solidFill>
          <a:ln w="19050" cap="flat" cmpd="sng" algn="ctr">
            <a:solidFill>
              <a:srgbClr val="70AD47"/>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r>
              <a:rPr lang="en-US" sz="2400" b="1">
                <a:sym typeface="Wingdings" panose="05000000000000000000" pitchFamily="2" charset="2"/>
              </a:rPr>
              <a:t></a:t>
            </a:r>
            <a:endParaRPr lang="en-US" b="1"/>
          </a:p>
        </p:txBody>
      </p:sp>
    </p:spTree>
    <p:extLst>
      <p:ext uri="{BB962C8B-B14F-4D97-AF65-F5344CB8AC3E}">
        <p14:creationId xmlns:p14="http://schemas.microsoft.com/office/powerpoint/2010/main" val="3965209338"/>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fade">
                                      <p:cBhvr>
                                        <p:cTn id="7" dur="500"/>
                                        <p:tgtEl>
                                          <p:spTgt spid="5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9"/>
                                        </p:tgtEl>
                                        <p:attrNameLst>
                                          <p:attrName>style.visibility</p:attrName>
                                        </p:attrNameLst>
                                      </p:cBhvr>
                                      <p:to>
                                        <p:strVal val="visible"/>
                                      </p:to>
                                    </p:set>
                                    <p:animEffect transition="in" filter="fade">
                                      <p:cBhvr>
                                        <p:cTn id="10" dur="500"/>
                                        <p:tgtEl>
                                          <p:spTgt spid="5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6"/>
                                        </p:tgtEl>
                                        <p:attrNameLst>
                                          <p:attrName>style.visibility</p:attrName>
                                        </p:attrNameLst>
                                      </p:cBhvr>
                                      <p:to>
                                        <p:strVal val="visible"/>
                                      </p:to>
                                    </p:set>
                                    <p:animEffect transition="in" filter="fade">
                                      <p:cBhvr>
                                        <p:cTn id="13" dur="500"/>
                                        <p:tgtEl>
                                          <p:spTgt spid="56"/>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61"/>
                                        </p:tgtEl>
                                        <p:attrNameLst>
                                          <p:attrName>style.visibility</p:attrName>
                                        </p:attrNameLst>
                                      </p:cBhvr>
                                      <p:to>
                                        <p:strVal val="visible"/>
                                      </p:to>
                                    </p:set>
                                    <p:animEffect transition="in" filter="fade">
                                      <p:cBhvr>
                                        <p:cTn id="18" dur="500"/>
                                        <p:tgtEl>
                                          <p:spTgt spid="61"/>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62"/>
                                        </p:tgtEl>
                                        <p:attrNameLst>
                                          <p:attrName>style.visibility</p:attrName>
                                        </p:attrNameLst>
                                      </p:cBhvr>
                                      <p:to>
                                        <p:strVal val="visible"/>
                                      </p:to>
                                    </p:set>
                                    <p:animEffect transition="in" filter="fade">
                                      <p:cBhvr>
                                        <p:cTn id="21" dur="500"/>
                                        <p:tgtEl>
                                          <p:spTgt spid="62"/>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60"/>
                                        </p:tgtEl>
                                        <p:attrNameLst>
                                          <p:attrName>style.visibility</p:attrName>
                                        </p:attrNameLst>
                                      </p:cBhvr>
                                      <p:to>
                                        <p:strVal val="visible"/>
                                      </p:to>
                                    </p:set>
                                    <p:animEffect transition="in" filter="fade">
                                      <p:cBhvr>
                                        <p:cTn id="24"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58" grpId="0" animBg="1"/>
      <p:bldP spid="59" grpId="0" animBg="1"/>
      <p:bldP spid="60" grpId="0" animBg="1"/>
      <p:bldP spid="61" grpId="0" animBg="1"/>
      <p:bldP spid="6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617134" y="42893"/>
            <a:ext cx="6255239" cy="1599885"/>
            <a:chOff x="4617134" y="42893"/>
            <a:chExt cx="6255239" cy="1599885"/>
          </a:xfrm>
        </p:grpSpPr>
        <p:grpSp>
          <p:nvGrpSpPr>
            <p:cNvPr id="14" name="Group 13"/>
            <p:cNvGrpSpPr/>
            <p:nvPr/>
          </p:nvGrpSpPr>
          <p:grpSpPr>
            <a:xfrm>
              <a:off x="4617134" y="42893"/>
              <a:ext cx="6255239" cy="1013727"/>
              <a:chOff x="4539228" y="103852"/>
              <a:chExt cx="6149694" cy="1013727"/>
            </a:xfrm>
          </p:grpSpPr>
          <p:grpSp>
            <p:nvGrpSpPr>
              <p:cNvPr id="15" name="Group 14"/>
              <p:cNvGrpSpPr/>
              <p:nvPr/>
            </p:nvGrpSpPr>
            <p:grpSpPr>
              <a:xfrm>
                <a:off x="4539228" y="103852"/>
                <a:ext cx="6149694" cy="1013727"/>
                <a:chOff x="4539228" y="103852"/>
                <a:chExt cx="6149694" cy="1013727"/>
              </a:xfrm>
            </p:grpSpPr>
            <p:sp>
              <p:nvSpPr>
                <p:cNvPr id="17" name="TextBox 16"/>
                <p:cNvSpPr txBox="1"/>
                <p:nvPr/>
              </p:nvSpPr>
              <p:spPr>
                <a:xfrm>
                  <a:off x="4539228" y="103852"/>
                  <a:ext cx="6149694" cy="584775"/>
                </a:xfrm>
                <a:prstGeom prst="rect">
                  <a:avLst/>
                </a:prstGeom>
                <a:noFill/>
              </p:spPr>
              <p:txBody>
                <a:bodyPr wrap="none" rtlCol="0">
                  <a:spAutoFit/>
                </a:bodyPr>
                <a:lstStyle/>
                <a:p>
                  <a:r>
                    <a:rPr lang="en-US" sz="3200">
                      <a:solidFill>
                        <a:srgbClr val="0000CC"/>
                      </a:solidFill>
                      <a:latin typeface="Times New Roman" pitchFamily="18" charset="0"/>
                      <a:cs typeface="Times New Roman" pitchFamily="18" charset="0"/>
                    </a:rPr>
                    <a:t>Thứ……ngày…..tháng…..năm…….</a:t>
                  </a:r>
                </a:p>
              </p:txBody>
            </p:sp>
            <p:sp>
              <p:nvSpPr>
                <p:cNvPr id="18" name="TextBox 17"/>
                <p:cNvSpPr txBox="1"/>
                <p:nvPr/>
              </p:nvSpPr>
              <p:spPr>
                <a:xfrm>
                  <a:off x="6486305" y="594359"/>
                  <a:ext cx="2261748"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676405" y="1082039"/>
                <a:ext cx="188784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9" name="Text Box 14"/>
            <p:cNvSpPr txBox="1">
              <a:spLocks noChangeArrowheads="1"/>
            </p:cNvSpPr>
            <p:nvPr/>
          </p:nvSpPr>
          <p:spPr bwMode="auto">
            <a:xfrm>
              <a:off x="4785519" y="1066800"/>
              <a:ext cx="6019799"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a:solidFill>
                    <a:srgbClr val="0000CC"/>
                  </a:solidFill>
                  <a:effectLst>
                    <a:outerShdw blurRad="38100" dist="38100" dir="2700000" algn="tl">
                      <a:srgbClr val="000000">
                        <a:alpha val="43137"/>
                      </a:srgbClr>
                    </a:outerShdw>
                  </a:effectLst>
                  <a:latin typeface="Times New Roman" pitchFamily="18" charset="0"/>
                </a:rPr>
                <a:t>ÔN TẬP GIỮA HỌC KÌ 1 (TIẾT 6)</a:t>
              </a:r>
            </a:p>
          </p:txBody>
        </p:sp>
      </p:grpSp>
      <p:sp>
        <p:nvSpPr>
          <p:cNvPr id="11" name="TextBox 10">
            <a:extLst>
              <a:ext uri="{FF2B5EF4-FFF2-40B4-BE49-F238E27FC236}">
                <a16:creationId xmlns:a16="http://schemas.microsoft.com/office/drawing/2014/main" id="{B3BD77AE-2E16-4B13-BF05-5083FEE1BCD9}"/>
              </a:ext>
            </a:extLst>
          </p:cNvPr>
          <p:cNvSpPr txBox="1"/>
          <p:nvPr/>
        </p:nvSpPr>
        <p:spPr>
          <a:xfrm>
            <a:off x="824650" y="2316509"/>
            <a:ext cx="11545956" cy="3118867"/>
          </a:xfrm>
          <a:prstGeom prst="rect">
            <a:avLst/>
          </a:prstGeom>
          <a:noFill/>
        </p:spPr>
        <p:txBody>
          <a:bodyPr wrap="square">
            <a:spAutoFit/>
          </a:bodyPr>
          <a:lstStyle/>
          <a:p>
            <a:pPr>
              <a:lnSpc>
                <a:spcPct val="107000"/>
              </a:lnSpc>
              <a:spcAft>
                <a:spcPts val="200"/>
              </a:spcAft>
            </a:pPr>
            <a:r>
              <a:rPr lang="en-US" sz="3600" b="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2. Tìm trong bài đọc:</a:t>
            </a:r>
          </a:p>
          <a:p>
            <a:pPr>
              <a:lnSpc>
                <a:spcPct val="107000"/>
              </a:lnSpc>
              <a:spcAft>
                <a:spcPts val="200"/>
              </a:spcAft>
            </a:pPr>
            <a:r>
              <a:rPr lang="en-US" sz="3600" b="1">
                <a:solidFill>
                  <a:srgbClr val="0000CC"/>
                </a:solidFill>
                <a:latin typeface="Times New Roman" panose="02020603050405020304" pitchFamily="18" charset="0"/>
                <a:ea typeface="Calibri" panose="020F0502020204030204" pitchFamily="34" charset="0"/>
                <a:cs typeface="Times New Roman" panose="02020603050405020304" pitchFamily="18" charset="0"/>
              </a:rPr>
              <a:t>a) Một từ có nghĩa giống từ hòa thuận.</a:t>
            </a:r>
          </a:p>
          <a:p>
            <a:pPr>
              <a:lnSpc>
                <a:spcPct val="107000"/>
              </a:lnSpc>
              <a:spcAft>
                <a:spcPts val="200"/>
              </a:spcAft>
            </a:pPr>
            <a:endParaRPr lang="en-US" sz="3600" b="1">
              <a:solidFill>
                <a:srgbClr val="0000CC"/>
              </a:solidFill>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200"/>
              </a:spcAft>
            </a:pPr>
            <a:endParaRPr lang="en-US" sz="3600" b="1">
              <a:solidFill>
                <a:srgbClr val="0000CC"/>
              </a:solidFill>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200"/>
              </a:spcAft>
            </a:pPr>
            <a:r>
              <a:rPr lang="en-US" sz="3600" b="1">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rPr>
              <a:t>b) Một từ có nghĩa trái ngược với từ khô héo.</a:t>
            </a:r>
          </a:p>
        </p:txBody>
      </p:sp>
      <p:sp>
        <p:nvSpPr>
          <p:cNvPr id="20" name="TextBox 19">
            <a:extLst>
              <a:ext uri="{FF2B5EF4-FFF2-40B4-BE49-F238E27FC236}">
                <a16:creationId xmlns:a16="http://schemas.microsoft.com/office/drawing/2014/main" id="{C67C3DCC-5D2B-4154-9B97-01ED160E6B40}"/>
              </a:ext>
            </a:extLst>
          </p:cNvPr>
          <p:cNvSpPr txBox="1"/>
          <p:nvPr/>
        </p:nvSpPr>
        <p:spPr>
          <a:xfrm>
            <a:off x="1268022" y="3755039"/>
            <a:ext cx="10287000" cy="646331"/>
          </a:xfrm>
          <a:prstGeom prst="rect">
            <a:avLst/>
          </a:prstGeom>
          <a:noFill/>
        </p:spPr>
        <p:txBody>
          <a:bodyPr wrap="square">
            <a:spAutoFit/>
          </a:bodyPr>
          <a:lstStyle/>
          <a:p>
            <a:r>
              <a:rPr lang="en-US" sz="3600">
                <a:solidFill>
                  <a:srgbClr val="0000CC"/>
                </a:solidFill>
                <a:latin typeface="Times New Roman" panose="02020603050405020304" pitchFamily="18" charset="0"/>
                <a:ea typeface="Calibri" panose="020F0502020204030204" pitchFamily="34" charset="0"/>
                <a:cs typeface="Times New Roman" panose="02020603050405020304" pitchFamily="18" charset="0"/>
              </a:rPr>
              <a:t>Một từ có nghĩa giống từ hòa thuận: </a:t>
            </a:r>
            <a:r>
              <a:rPr lang="en-US" sz="3600" b="1">
                <a:solidFill>
                  <a:srgbClr val="FF0000"/>
                </a:solidFill>
                <a:latin typeface="Times New Roman" panose="02020603050405020304" pitchFamily="18" charset="0"/>
                <a:ea typeface="Calibri" panose="020F0502020204030204" pitchFamily="34" charset="0"/>
                <a:cs typeface="Times New Roman" panose="02020603050405020304" pitchFamily="18" charset="0"/>
              </a:rPr>
              <a:t>êm ấm.</a:t>
            </a:r>
            <a:r>
              <a:rPr lang="en-US" sz="3600">
                <a:solidFill>
                  <a:srgbClr val="0000CC"/>
                </a:solidFill>
                <a:latin typeface="Times New Roman" panose="02020603050405020304" pitchFamily="18" charset="0"/>
                <a:ea typeface="Calibri" panose="020F0502020204030204" pitchFamily="34" charset="0"/>
                <a:cs typeface="Times New Roman" panose="02020603050405020304" pitchFamily="18" charset="0"/>
              </a:rPr>
              <a:t> </a:t>
            </a:r>
            <a:endParaRPr lang="en-US" sz="3600"/>
          </a:p>
        </p:txBody>
      </p:sp>
      <p:sp>
        <p:nvSpPr>
          <p:cNvPr id="21" name="TextBox 20">
            <a:extLst>
              <a:ext uri="{FF2B5EF4-FFF2-40B4-BE49-F238E27FC236}">
                <a16:creationId xmlns:a16="http://schemas.microsoft.com/office/drawing/2014/main" id="{18B5C5CC-A9C5-4121-BA41-4F9F3CC84A95}"/>
              </a:ext>
            </a:extLst>
          </p:cNvPr>
          <p:cNvSpPr txBox="1"/>
          <p:nvPr/>
        </p:nvSpPr>
        <p:spPr>
          <a:xfrm>
            <a:off x="1298661" y="5525799"/>
            <a:ext cx="10287000" cy="646331"/>
          </a:xfrm>
          <a:prstGeom prst="rect">
            <a:avLst/>
          </a:prstGeom>
          <a:noFill/>
        </p:spPr>
        <p:txBody>
          <a:bodyPr wrap="square">
            <a:spAutoFit/>
          </a:bodyPr>
          <a:lstStyle/>
          <a:p>
            <a:r>
              <a:rPr lang="en-US" sz="3600">
                <a:solidFill>
                  <a:srgbClr val="0000CC"/>
                </a:solidFill>
                <a:latin typeface="Times New Roman" panose="02020603050405020304" pitchFamily="18" charset="0"/>
                <a:ea typeface="Calibri" panose="020F0502020204030204" pitchFamily="34" charset="0"/>
                <a:cs typeface="Times New Roman" panose="02020603050405020304" pitchFamily="18" charset="0"/>
              </a:rPr>
              <a:t>Một từ có nghĩa trái ngược với từ khô héo: </a:t>
            </a:r>
            <a:r>
              <a:rPr lang="en-US" sz="3600" b="1">
                <a:solidFill>
                  <a:srgbClr val="FF0000"/>
                </a:solidFill>
                <a:latin typeface="Times New Roman" panose="02020603050405020304" pitchFamily="18" charset="0"/>
                <a:ea typeface="Calibri" panose="020F0502020204030204" pitchFamily="34" charset="0"/>
                <a:cs typeface="Times New Roman" panose="02020603050405020304" pitchFamily="18" charset="0"/>
              </a:rPr>
              <a:t>xanh tươi.</a:t>
            </a:r>
            <a:r>
              <a:rPr lang="en-US" sz="3600">
                <a:solidFill>
                  <a:srgbClr val="0000CC"/>
                </a:solidFill>
                <a:latin typeface="Times New Roman" panose="02020603050405020304" pitchFamily="18" charset="0"/>
                <a:ea typeface="Calibri" panose="020F0502020204030204" pitchFamily="34" charset="0"/>
                <a:cs typeface="Times New Roman" panose="02020603050405020304" pitchFamily="18" charset="0"/>
              </a:rPr>
              <a:t> </a:t>
            </a:r>
            <a:endParaRPr lang="en-US" sz="3600"/>
          </a:p>
        </p:txBody>
      </p:sp>
      <p:pic>
        <p:nvPicPr>
          <p:cNvPr id="22" name="Picture 21">
            <a:extLst>
              <a:ext uri="{FF2B5EF4-FFF2-40B4-BE49-F238E27FC236}">
                <a16:creationId xmlns:a16="http://schemas.microsoft.com/office/drawing/2014/main" id="{121F9550-95BC-424D-88BD-79ABB2E98168}"/>
              </a:ext>
            </a:extLst>
          </p:cNvPr>
          <p:cNvPicPr>
            <a:picLocks noChangeAspect="1"/>
          </p:cNvPicPr>
          <p:nvPr/>
        </p:nvPicPr>
        <p:blipFill rotWithShape="1">
          <a:blip r:embed="rId2"/>
          <a:srcRect l="14788" t="7543" r="10809" b="55102"/>
          <a:stretch/>
        </p:blipFill>
        <p:spPr>
          <a:xfrm>
            <a:off x="10761628" y="1434918"/>
            <a:ext cx="5515010" cy="3793401"/>
          </a:xfrm>
          <a:prstGeom prst="rect">
            <a:avLst/>
          </a:prstGeom>
        </p:spPr>
      </p:pic>
    </p:spTree>
    <p:extLst>
      <p:ext uri="{BB962C8B-B14F-4D97-AF65-F5344CB8AC3E}">
        <p14:creationId xmlns:p14="http://schemas.microsoft.com/office/powerpoint/2010/main" val="1076830113"/>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wipe(left)">
                                      <p:cBhvr>
                                        <p:cTn id="1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617134" y="42893"/>
            <a:ext cx="6255239" cy="1599885"/>
            <a:chOff x="4617134" y="42893"/>
            <a:chExt cx="6255239" cy="1599885"/>
          </a:xfrm>
        </p:grpSpPr>
        <p:grpSp>
          <p:nvGrpSpPr>
            <p:cNvPr id="14" name="Group 13"/>
            <p:cNvGrpSpPr/>
            <p:nvPr/>
          </p:nvGrpSpPr>
          <p:grpSpPr>
            <a:xfrm>
              <a:off x="4617134" y="42893"/>
              <a:ext cx="6255239" cy="1013727"/>
              <a:chOff x="4539228" y="103852"/>
              <a:chExt cx="6149694" cy="1013727"/>
            </a:xfrm>
          </p:grpSpPr>
          <p:grpSp>
            <p:nvGrpSpPr>
              <p:cNvPr id="15" name="Group 14"/>
              <p:cNvGrpSpPr/>
              <p:nvPr/>
            </p:nvGrpSpPr>
            <p:grpSpPr>
              <a:xfrm>
                <a:off x="4539228" y="103852"/>
                <a:ext cx="6149694" cy="1013727"/>
                <a:chOff x="4539228" y="103852"/>
                <a:chExt cx="6149694" cy="1013727"/>
              </a:xfrm>
            </p:grpSpPr>
            <p:sp>
              <p:nvSpPr>
                <p:cNvPr id="17" name="TextBox 16"/>
                <p:cNvSpPr txBox="1"/>
                <p:nvPr/>
              </p:nvSpPr>
              <p:spPr>
                <a:xfrm>
                  <a:off x="4539228" y="103852"/>
                  <a:ext cx="6149694" cy="584775"/>
                </a:xfrm>
                <a:prstGeom prst="rect">
                  <a:avLst/>
                </a:prstGeom>
                <a:noFill/>
              </p:spPr>
              <p:txBody>
                <a:bodyPr wrap="none" rtlCol="0">
                  <a:spAutoFit/>
                </a:bodyPr>
                <a:lstStyle/>
                <a:p>
                  <a:r>
                    <a:rPr lang="en-US" sz="3200">
                      <a:solidFill>
                        <a:srgbClr val="0000CC"/>
                      </a:solidFill>
                      <a:latin typeface="Times New Roman" pitchFamily="18" charset="0"/>
                      <a:cs typeface="Times New Roman" pitchFamily="18" charset="0"/>
                    </a:rPr>
                    <a:t>Thứ……ngày…..tháng…..năm…….</a:t>
                  </a:r>
                </a:p>
              </p:txBody>
            </p:sp>
            <p:sp>
              <p:nvSpPr>
                <p:cNvPr id="18" name="TextBox 17"/>
                <p:cNvSpPr txBox="1"/>
                <p:nvPr/>
              </p:nvSpPr>
              <p:spPr>
                <a:xfrm>
                  <a:off x="6486305" y="594359"/>
                  <a:ext cx="2261748"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676405" y="1082039"/>
                <a:ext cx="188784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9" name="Text Box 14"/>
            <p:cNvSpPr txBox="1">
              <a:spLocks noChangeArrowheads="1"/>
            </p:cNvSpPr>
            <p:nvPr/>
          </p:nvSpPr>
          <p:spPr bwMode="auto">
            <a:xfrm>
              <a:off x="4785519" y="1066800"/>
              <a:ext cx="6019799"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a:solidFill>
                    <a:srgbClr val="0000CC"/>
                  </a:solidFill>
                  <a:effectLst>
                    <a:outerShdw blurRad="38100" dist="38100" dir="2700000" algn="tl">
                      <a:srgbClr val="000000">
                        <a:alpha val="43137"/>
                      </a:srgbClr>
                    </a:outerShdw>
                  </a:effectLst>
                  <a:latin typeface="Times New Roman" pitchFamily="18" charset="0"/>
                </a:rPr>
                <a:t>ÔN TẬP GIỮA HỌC KÌ 1 (TIẾT 6)</a:t>
              </a:r>
            </a:p>
          </p:txBody>
        </p:sp>
      </p:grpSp>
      <p:sp>
        <p:nvSpPr>
          <p:cNvPr id="20" name="TextBox 19">
            <a:extLst>
              <a:ext uri="{FF2B5EF4-FFF2-40B4-BE49-F238E27FC236}">
                <a16:creationId xmlns:a16="http://schemas.microsoft.com/office/drawing/2014/main" id="{7214580D-F923-444E-B504-0B147516FA7A}"/>
              </a:ext>
            </a:extLst>
          </p:cNvPr>
          <p:cNvSpPr txBox="1"/>
          <p:nvPr/>
        </p:nvSpPr>
        <p:spPr>
          <a:xfrm>
            <a:off x="824650" y="2316509"/>
            <a:ext cx="11545956" cy="2079993"/>
          </a:xfrm>
          <a:prstGeom prst="rect">
            <a:avLst/>
          </a:prstGeom>
          <a:noFill/>
        </p:spPr>
        <p:txBody>
          <a:bodyPr wrap="square">
            <a:spAutoFit/>
          </a:bodyPr>
          <a:lstStyle/>
          <a:p>
            <a:pPr>
              <a:lnSpc>
                <a:spcPct val="120000"/>
              </a:lnSpc>
              <a:spcAft>
                <a:spcPts val="200"/>
              </a:spcAft>
            </a:pPr>
            <a:r>
              <a:rPr lang="en-US" sz="3600" b="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b="1">
                <a:solidFill>
                  <a:srgbClr val="FF0000"/>
                </a:solidFill>
                <a:latin typeface="Times New Roman" panose="02020603050405020304" pitchFamily="18" charset="0"/>
                <a:ea typeface="Calibri" panose="020F0502020204030204" pitchFamily="34" charset="0"/>
                <a:cs typeface="Times New Roman" panose="02020603050405020304" pitchFamily="18" charset="0"/>
              </a:rPr>
              <a:t>3</a:t>
            </a:r>
            <a:r>
              <a:rPr lang="en-US" sz="3600" b="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Đặt câu với một từ em vừa tìm được.</a:t>
            </a:r>
          </a:p>
          <a:p>
            <a:pPr>
              <a:lnSpc>
                <a:spcPct val="120000"/>
              </a:lnSpc>
              <a:spcAft>
                <a:spcPts val="200"/>
              </a:spcAft>
            </a:pPr>
            <a:r>
              <a:rPr lang="en-US" sz="3600" b="1">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rPr>
              <a:t>- Thời thơ ấu của tôi rất </a:t>
            </a:r>
            <a:r>
              <a:rPr lang="en-US" sz="3600" b="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êm ấm.</a:t>
            </a:r>
          </a:p>
          <a:p>
            <a:pPr>
              <a:lnSpc>
                <a:spcPct val="120000"/>
              </a:lnSpc>
              <a:spcAft>
                <a:spcPts val="200"/>
              </a:spcAft>
            </a:pPr>
            <a:r>
              <a:rPr lang="en-US" sz="3600" b="1">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rPr>
              <a:t>- Cánh đồng cỏ quê tôi rất </a:t>
            </a:r>
            <a:r>
              <a:rPr lang="en-US" sz="3600" b="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xanh tươi.</a:t>
            </a:r>
          </a:p>
        </p:txBody>
      </p:sp>
      <p:pic>
        <p:nvPicPr>
          <p:cNvPr id="21" name="Picture 20">
            <a:extLst>
              <a:ext uri="{FF2B5EF4-FFF2-40B4-BE49-F238E27FC236}">
                <a16:creationId xmlns:a16="http://schemas.microsoft.com/office/drawing/2014/main" id="{9ACDF98C-FCDB-4E1E-A246-6E7A131CE4B2}"/>
              </a:ext>
            </a:extLst>
          </p:cNvPr>
          <p:cNvPicPr>
            <a:picLocks noChangeAspect="1"/>
          </p:cNvPicPr>
          <p:nvPr/>
        </p:nvPicPr>
        <p:blipFill rotWithShape="1">
          <a:blip r:embed="rId2"/>
          <a:srcRect l="14788" t="7543" r="10809" b="55102"/>
          <a:stretch/>
        </p:blipFill>
        <p:spPr>
          <a:xfrm>
            <a:off x="10271919" y="1981200"/>
            <a:ext cx="5515010" cy="3793401"/>
          </a:xfrm>
          <a:prstGeom prst="rect">
            <a:avLst/>
          </a:prstGeom>
        </p:spPr>
      </p:pic>
    </p:spTree>
    <p:extLst>
      <p:ext uri="{BB962C8B-B14F-4D97-AF65-F5344CB8AC3E}">
        <p14:creationId xmlns:p14="http://schemas.microsoft.com/office/powerpoint/2010/main" val="2752863809"/>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
                                            <p:txEl>
                                              <p:pRg st="0" end="0"/>
                                            </p:txEl>
                                          </p:spTgt>
                                        </p:tgtEl>
                                        <p:attrNameLst>
                                          <p:attrName>style.visibility</p:attrName>
                                        </p:attrNameLst>
                                      </p:cBhvr>
                                      <p:to>
                                        <p:strVal val="visible"/>
                                      </p:to>
                                    </p:set>
                                    <p:animEffect transition="in" filter="fade">
                                      <p:cBhvr>
                                        <p:cTn id="7" dur="500"/>
                                        <p:tgtEl>
                                          <p:spTgt spid="2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
                                            <p:txEl>
                                              <p:pRg st="1" end="1"/>
                                            </p:txEl>
                                          </p:spTgt>
                                        </p:tgtEl>
                                        <p:attrNameLst>
                                          <p:attrName>style.visibility</p:attrName>
                                        </p:attrNameLst>
                                      </p:cBhvr>
                                      <p:to>
                                        <p:strVal val="visible"/>
                                      </p:to>
                                    </p:set>
                                    <p:animEffect transition="in" filter="fade">
                                      <p:cBhvr>
                                        <p:cTn id="12" dur="500"/>
                                        <p:tgtEl>
                                          <p:spTgt spid="2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
                                            <p:txEl>
                                              <p:pRg st="2" end="2"/>
                                            </p:txEl>
                                          </p:spTgt>
                                        </p:tgtEl>
                                        <p:attrNameLst>
                                          <p:attrName>style.visibility</p:attrName>
                                        </p:attrNameLst>
                                      </p:cBhvr>
                                      <p:to>
                                        <p:strVal val="visible"/>
                                      </p:to>
                                    </p:set>
                                    <p:animEffect transition="in" filter="fade">
                                      <p:cBhvr>
                                        <p:cTn id="17" dur="500"/>
                                        <p:tgtEl>
                                          <p:spTgt spid="2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Anh dep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8193" y="388938"/>
            <a:ext cx="14920252" cy="8755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WordArt 3"/>
          <p:cNvSpPr>
            <a:spLocks noChangeArrowheads="1" noChangeShapeType="1" noTextEdit="1"/>
          </p:cNvSpPr>
          <p:nvPr/>
        </p:nvSpPr>
        <p:spPr bwMode="auto">
          <a:xfrm>
            <a:off x="3337719" y="4114800"/>
            <a:ext cx="9601200" cy="1125538"/>
          </a:xfrm>
          <a:prstGeom prst="rect">
            <a:avLst/>
          </a:prstGeom>
        </p:spPr>
        <p:txBody>
          <a:bodyPr wrap="none" fromWordArt="1">
            <a:prstTxWarp prst="textPlain">
              <a:avLst>
                <a:gd name="adj" fmla="val 50000"/>
              </a:avLst>
            </a:prstTxWarp>
          </a:bodyPr>
          <a:lstStyle/>
          <a:p>
            <a:pPr algn="ctr"/>
            <a:r>
              <a:rPr lang="vi-VN" sz="5700" b="1"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XIN CHÂN THÀNH CẢM ƠN </a:t>
            </a:r>
          </a:p>
          <a:p>
            <a:pPr algn="ctr"/>
            <a:r>
              <a:rPr lang="vi-VN" sz="5700" b="1"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QUÝ THẦY CÔ GIÁO VÀ CÁC EM</a:t>
            </a:r>
            <a:endParaRPr lang="en-US" sz="5700" b="1" kern="10">
              <a:ln w="19050">
                <a:solidFill>
                  <a:srgbClr val="FFFF00"/>
                </a:solidFill>
                <a:round/>
                <a:headEnd/>
                <a:tailEnd/>
              </a:ln>
              <a:solidFill>
                <a:srgbClr val="FF0000"/>
              </a:solidFill>
              <a:effectLst>
                <a:outerShdw dist="35921" dir="2700000" algn="ctr" rotWithShape="0">
                  <a:srgbClr val="990000"/>
                </a:outerShdw>
              </a:effectLst>
              <a:latin typeface="Arial"/>
              <a:cs typeface="Arial"/>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0" fill="hold"/>
                                        <p:tgtEl>
                                          <p:spTgt spid="18"/>
                                        </p:tgtEl>
                                        <p:attrNameLst>
                                          <p:attrName>ppt_w</p:attrName>
                                        </p:attrNameLst>
                                      </p:cBhvr>
                                      <p:tavLst>
                                        <p:tav tm="0">
                                          <p:val>
                                            <p:fltVal val="0"/>
                                          </p:val>
                                        </p:tav>
                                        <p:tav tm="100000">
                                          <p:val>
                                            <p:strVal val="#ppt_w"/>
                                          </p:val>
                                        </p:tav>
                                      </p:tavLst>
                                    </p:anim>
                                    <p:anim calcmode="lin" valueType="num">
                                      <p:cBhvr>
                                        <p:cTn id="8" dur="5000" fill="hold"/>
                                        <p:tgtEl>
                                          <p:spTgt spid="18"/>
                                        </p:tgtEl>
                                        <p:attrNameLst>
                                          <p:attrName>ppt_h</p:attrName>
                                        </p:attrNameLst>
                                      </p:cBhvr>
                                      <p:tavLst>
                                        <p:tav tm="0">
                                          <p:val>
                                            <p:fltVal val="0"/>
                                          </p:val>
                                        </p:tav>
                                        <p:tav tm="100000">
                                          <p:val>
                                            <p:strVal val="#ppt_h"/>
                                          </p:val>
                                        </p:tav>
                                      </p:tavLst>
                                    </p:anim>
                                    <p:animEffect transition="in" filter="fade">
                                      <p:cBhvr>
                                        <p:cTn id="9" dur="5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5&quot;&gt;&lt;property id=&quot;20148&quot; value=&quot;5&quot;/&gt;&lt;property id=&quot;20300&quot; value=&quot;Slide 2&quot;/&gt;&lt;property id=&quot;20307&quot; value=&quot;293&quot;/&gt;&lt;/object&gt;&lt;object type=&quot;3&quot; unique_id=&quot;10006&quot;&gt;&lt;property id=&quot;20148&quot; value=&quot;5&quot;/&gt;&lt;property id=&quot;20300&quot; value=&quot;Slide 3&quot;/&gt;&lt;property id=&quot;20307&quot; value=&quot;317&quot;/&gt;&lt;/object&gt;&lt;object type=&quot;3&quot; unique_id=&quot;10008&quot;&gt;&lt;property id=&quot;20148&quot; value=&quot;5&quot;/&gt;&lt;property id=&quot;20300&quot; value=&quot;Slide 5&quot;/&gt;&lt;property id=&quot;20307&quot; value=&quot;325&quot;/&gt;&lt;/object&gt;&lt;object type=&quot;3&quot; unique_id=&quot;10009&quot;&gt;&lt;property id=&quot;20148&quot; value=&quot;5&quot;/&gt;&lt;property id=&quot;20300&quot; value=&quot;Slide 6&quot;/&gt;&lt;property id=&quot;20307&quot; value=&quot;298&quot;/&gt;&lt;/object&gt;&lt;object type=&quot;3&quot; unique_id=&quot;10010&quot;&gt;&lt;property id=&quot;20148&quot; value=&quot;5&quot;/&gt;&lt;property id=&quot;20300&quot; value=&quot;Slide 7&quot;/&gt;&lt;property id=&quot;20307&quot; value=&quot;323&quot;/&gt;&lt;/object&gt;&lt;object type=&quot;3&quot; unique_id=&quot;10011&quot;&gt;&lt;property id=&quot;20148&quot; value=&quot;5&quot;/&gt;&lt;property id=&quot;20300&quot; value=&quot;Slide 8&quot;/&gt;&lt;property id=&quot;20307&quot; value=&quot;299&quot;/&gt;&lt;/object&gt;&lt;object type=&quot;3&quot; unique_id=&quot;10012&quot;&gt;&lt;property id=&quot;20148&quot; value=&quot;5&quot;/&gt;&lt;property id=&quot;20300&quot; value=&quot;Slide 9 - &amp;quot;&amp;#x0D;&amp;#x0A;&amp;#x0D;&amp;#x0A; 1/ Phong traøo Ñoâng Du dieãn ra vaøo thôøi gian naøo? Ai laø ngöôøi laõnh ñaïo? Muïc ñích cuûa phong traøo laø &quot;/&gt;&lt;property id=&quot;20307&quot; value=&quot;318&quot;/&gt;&lt;/object&gt;&lt;object type=&quot;3&quot; unique_id=&quot;10013&quot;&gt;&lt;property id=&quot;20148&quot; value=&quot;5&quot;/&gt;&lt;property id=&quot;20300&quot; value=&quot;Slide 10 - &amp;quot;2. Nhaân daân trong nöôùc, ñaëc bieät laø thanh nieân yeâu nöôùc ñaõ höôûng öùng phong traøo Ñoâng Du nhö theá naø&quot;/&gt;&lt;property id=&quot;20307&quot; value=&quot;319&quot;/&gt;&lt;/object&gt;&lt;object type=&quot;3&quot; unique_id=&quot;10014&quot;&gt;&lt;property id=&quot;20148&quot; value=&quot;5&quot;/&gt;&lt;property id=&quot;20300&quot; value=&quot;Slide 11 - &amp;quot;3/ Keát quaû cuûa phong traøo Ñoâng Du vaø yù nghóa cuûa phong traøo laø gì?&amp;quot;&quot;/&gt;&lt;property id=&quot;20307&quot; value=&quot;320&quot;/&gt;&lt;/object&gt;&lt;object type=&quot;3&quot; unique_id=&quot;10015&quot;&gt;&lt;property id=&quot;20148&quot; value=&quot;5&quot;/&gt;&lt;property id=&quot;20300&quot; value=&quot;Slide 12&quot;/&gt;&lt;property id=&quot;20307&quot; value=&quot;300&quot;/&gt;&lt;/object&gt;&lt;object type=&quot;3&quot; unique_id=&quot;10016&quot;&gt;&lt;property id=&quot;20148&quot; value=&quot;5&quot;/&gt;&lt;property id=&quot;20300&quot; value=&quot;Slide 13 - &amp;quot;&amp;amp;#x09;Phan Boäi Chaâu laø nhaø yeâu nöôùc tieâu bieåu cuûa Vieät Nam ôû giai ñoaïn naøo ?&amp;quot;&quot;/&gt;&lt;property id=&quot;20307&quot; value=&quot;263&quot;/&gt;&lt;/object&gt;&lt;object type=&quot;3&quot; unique_id=&quot;10017&quot;&gt;&lt;property id=&quot;20148&quot; value=&quot;5&quot;/&gt;&lt;property id=&quot;20300&quot; value=&quot;Slide 14 - &amp;quot;&amp;#x0D;&amp;#x0A;BAØI HOÏC&amp;#x0D;&amp;#x0A;&amp;quot;&quot;/&gt;&lt;property id=&quot;20307&quot; value=&quot;271&quot;/&gt;&lt;/object&gt;&lt;object type=&quot;3&quot; unique_id=&quot;10050&quot;&gt;&lt;property id=&quot;20148&quot; value=&quot;5&quot;/&gt;&lt;property id=&quot;20300&quot; value=&quot;Slide 1&quot;/&gt;&lt;property id=&quot;20307&quot; value=&quot;327&quot;/&gt;&lt;/object&gt;&lt;object type=&quot;3&quot; unique_id=&quot;10149&quot;&gt;&lt;property id=&quot;20148&quot; value=&quot;5&quot;/&gt;&lt;property id=&quot;20300&quot; value=&quot;Slide 4&quot;/&gt;&lt;property id=&quot;20307&quot; value=&quot;328&quot;/&gt;&lt;/objec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PPSNARRATION" val="23,1047787239,C:\Users\Tailieu\Documents\Bai giang duong truong son_pptx\Media.ppcx"/>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Cascade</Template>
  <TotalTime>10192</TotalTime>
  <Words>783</Words>
  <Application>Microsoft Office PowerPoint</Application>
  <PresentationFormat>Custom</PresentationFormat>
  <Paragraphs>72</Paragraphs>
  <Slides>7</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 Hong Minh</dc:creator>
  <cp:lastModifiedBy>Xiem Do</cp:lastModifiedBy>
  <cp:revision>1140</cp:revision>
  <dcterms:created xsi:type="dcterms:W3CDTF">2008-09-09T22:52:10Z</dcterms:created>
  <dcterms:modified xsi:type="dcterms:W3CDTF">2022-08-01T10:09:45Z</dcterms:modified>
</cp:coreProperties>
</file>