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1" r:id="rId2"/>
    <p:sldId id="500" r:id="rId3"/>
    <p:sldId id="278" r:id="rId4"/>
    <p:sldId id="502" r:id="rId5"/>
    <p:sldId id="503" r:id="rId6"/>
    <p:sldId id="504" r:id="rId7"/>
    <p:sldId id="506" r:id="rId8"/>
    <p:sldId id="505" r:id="rId9"/>
    <p:sldId id="508" r:id="rId10"/>
    <p:sldId id="509" r:id="rId11"/>
    <p:sldId id="507" r:id="rId12"/>
    <p:sldId id="510" r:id="rId13"/>
    <p:sldId id="511" r:id="rId14"/>
    <p:sldId id="513" r:id="rId15"/>
    <p:sldId id="512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26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15531" y="11364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38208" y="202233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BIẾN NGẪU NHIÊN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RỜI RẠC VÀ CÁC SỐ ĐẶC TR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NG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635758" y="4391558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4919FAA2-742B-40FF-BB8E-921DFE73F8E4}"/>
              </a:ext>
            </a:extLst>
          </p:cNvPr>
          <p:cNvSpPr/>
          <p:nvPr/>
        </p:nvSpPr>
        <p:spPr>
          <a:xfrm>
            <a:off x="9887719" y="254208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BF18560-A322-4F43-832F-678AB6A251FC}"/>
              </a:ext>
            </a:extLst>
          </p:cNvPr>
          <p:cNvSpPr/>
          <p:nvPr/>
        </p:nvSpPr>
        <p:spPr>
          <a:xfrm rot="813216">
            <a:off x="9859384" y="328608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6A1C5789-9FCF-4F67-9D13-D39C8BD22529}"/>
              </a:ext>
            </a:extLst>
          </p:cNvPr>
          <p:cNvSpPr/>
          <p:nvPr/>
        </p:nvSpPr>
        <p:spPr>
          <a:xfrm rot="-1135901">
            <a:off x="1273656" y="283667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6CA3B447-A47B-49B7-97DB-06785C493704}"/>
              </a:ext>
            </a:extLst>
          </p:cNvPr>
          <p:cNvSpPr/>
          <p:nvPr/>
        </p:nvSpPr>
        <p:spPr>
          <a:xfrm rot="813216">
            <a:off x="1296333" y="372259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5100" b="1" dirty="0"/>
                  <a:t>Lời </a:t>
                </a:r>
                <a:r>
                  <a:rPr lang="en-US" sz="5100" b="1" dirty="0" err="1"/>
                  <a:t>giải</a:t>
                </a:r>
                <a:endParaRPr lang="en-US" sz="5100" dirty="0"/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a) </a:t>
                </a:r>
                <a:r>
                  <a:rPr lang="en-US" sz="4400" dirty="0" err="1"/>
                  <a:t>Gọi</a:t>
                </a:r>
                <a:r>
                  <a:rPr lang="en-US" sz="4400" dirty="0"/>
                  <a:t> X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thẻ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đỏ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trong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thẻ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rút</a:t>
                </a:r>
                <a:r>
                  <a:rPr lang="en-US" sz="4400" dirty="0"/>
                  <a:t> ra.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X </a:t>
                </a:r>
                <a:r>
                  <a:rPr lang="en-US" sz="4400" dirty="0" err="1"/>
                  <a:t>thuộc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tập</a:t>
                </a:r>
                <a:r>
                  <a:rPr lang="en-US" sz="4400" dirty="0"/>
                  <a:t> {0; 1; 2; 3}. Ta </a:t>
                </a:r>
                <a:r>
                  <a:rPr lang="en-US" sz="4400" dirty="0" err="1"/>
                  <a:t>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 P(X = 0), P(X = 1), P(X = 2), P(X = 3).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>
                        <a:latin typeface="Cambria Math" panose="02040503050406030204" pitchFamily="18" charset="0"/>
                      </a:rPr>
                      <m:t>=560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"</a:t>
                </a:r>
                <a:r>
                  <a:rPr lang="en-US" sz="4400" dirty="0" err="1"/>
                  <a:t>Rút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3 </a:t>
                </a:r>
                <a:r>
                  <a:rPr lang="en-US" sz="4400" dirty="0" err="1"/>
                  <a:t>thẻ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xanh</a:t>
                </a:r>
                <a:r>
                  <a:rPr lang="en-US" sz="44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thuận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Do </a:t>
                </a:r>
                <a:r>
                  <a:rPr lang="en-US" sz="4400" dirty="0" err="1"/>
                  <a:t>đó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4400" dirty="0"/>
                  <a:t> : "</a:t>
                </a:r>
                <a:r>
                  <a:rPr lang="en-US" sz="4400" dirty="0" err="1"/>
                  <a:t>Rút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được</a:t>
                </a:r>
                <a:r>
                  <a:rPr lang="en-US" sz="4400" dirty="0"/>
                  <a:t> 1 </a:t>
                </a:r>
                <a:r>
                  <a:rPr lang="en-US" sz="4400" dirty="0" err="1"/>
                  <a:t>thẻ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đỏ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2 </a:t>
                </a:r>
                <a:r>
                  <a:rPr lang="en-US" sz="4400" dirty="0" err="1"/>
                  <a:t>thẻ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xanh</a:t>
                </a:r>
                <a:r>
                  <a:rPr lang="en-US" sz="44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quả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thuận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 r="-5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7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=1)=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cố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3100" dirty="0"/>
                  <a:t> : "</a:t>
                </a:r>
                <a:r>
                  <a:rPr lang="en-US" sz="3100" dirty="0" err="1"/>
                  <a:t>Rút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được</a:t>
                </a:r>
                <a:r>
                  <a:rPr lang="en-US" sz="3100" dirty="0"/>
                  <a:t> 2 </a:t>
                </a:r>
                <a:r>
                  <a:rPr lang="en-US" sz="3100" dirty="0" err="1"/>
                  <a:t>thẻ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đỏ</a:t>
                </a:r>
                <a:r>
                  <a:rPr lang="en-US" sz="3100" dirty="0"/>
                  <a:t> </a:t>
                </a:r>
                <a:r>
                  <a:rPr lang="en-US" sz="3100" dirty="0" err="1"/>
                  <a:t>và</a:t>
                </a:r>
                <a:r>
                  <a:rPr lang="en-US" sz="3100" dirty="0"/>
                  <a:t> 1 </a:t>
                </a:r>
                <a:r>
                  <a:rPr lang="en-US" sz="3100" dirty="0" err="1"/>
                  <a:t>thẻ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xanh</a:t>
                </a:r>
                <a:r>
                  <a:rPr lang="en-US" sz="31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kết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quả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thuận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lợi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cho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cố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3100">
                        <a:latin typeface="Cambria Math" panose="02040503050406030204" pitchFamily="18" charset="0"/>
                      </a:rPr>
                      <m:t>=270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=2)=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270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cố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3100" dirty="0"/>
                  <a:t> : "</a:t>
                </a:r>
                <a:r>
                  <a:rPr lang="en-US" sz="3100" dirty="0" err="1"/>
                  <a:t>Rút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được</a:t>
                </a:r>
                <a:r>
                  <a:rPr lang="en-US" sz="3100" dirty="0"/>
                  <a:t> 3 </a:t>
                </a:r>
                <a:r>
                  <a:rPr lang="en-US" sz="3100" dirty="0" err="1"/>
                  <a:t>thẻ</a:t>
                </a:r>
                <a:r>
                  <a:rPr lang="en-US" sz="3100" dirty="0"/>
                  <a:t> </a:t>
                </a:r>
                <a:r>
                  <a:rPr lang="en-US" sz="3100" dirty="0" err="1"/>
                  <a:t>đỏ</a:t>
                </a:r>
                <a:r>
                  <a:rPr lang="en-US" sz="31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Số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kết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quả</a:t>
                </a:r>
                <a:r>
                  <a:rPr lang="en-US" sz="3100" dirty="0"/>
                  <a:t> </a:t>
                </a:r>
                <a:r>
                  <a:rPr lang="en-US" sz="3100" dirty="0" err="1"/>
                  <a:t>thuận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lợi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cho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biến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cố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3100" dirty="0"/>
                  <a:t>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310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/>
                  <a:t>Do </a:t>
                </a:r>
                <a:r>
                  <a:rPr lang="en-US" sz="3100" dirty="0" err="1"/>
                  <a:t>đó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=3)=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 sz="3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1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100" dirty="0" err="1"/>
                  <a:t>Bảng</a:t>
                </a:r>
                <a:r>
                  <a:rPr lang="en-US" sz="3100" dirty="0"/>
                  <a:t> </a:t>
                </a:r>
                <a:r>
                  <a:rPr lang="en-US" sz="3100" dirty="0" err="1"/>
                  <a:t>phân</a:t>
                </a:r>
                <a:r>
                  <a:rPr lang="en-US" sz="3100" dirty="0"/>
                  <a:t> </a:t>
                </a:r>
                <a:r>
                  <a:rPr lang="en-US" sz="3100" dirty="0" err="1"/>
                  <a:t>bố</a:t>
                </a:r>
                <a:r>
                  <a:rPr lang="en-US" sz="3100" dirty="0"/>
                  <a:t> </a:t>
                </a:r>
                <a:r>
                  <a:rPr lang="en-US" sz="3100" dirty="0" err="1"/>
                  <a:t>xác</a:t>
                </a:r>
                <a:r>
                  <a:rPr lang="en-US" sz="3100" dirty="0"/>
                  <a:t> </a:t>
                </a:r>
                <a:r>
                  <a:rPr lang="en-US" sz="3100" dirty="0" err="1"/>
                  <a:t>suất</a:t>
                </a:r>
                <a:r>
                  <a:rPr lang="en-US" sz="3100" dirty="0"/>
                  <a:t> </a:t>
                </a:r>
                <a:r>
                  <a:rPr lang="en-US" sz="3100" dirty="0" err="1"/>
                  <a:t>của</a:t>
                </a:r>
                <a:r>
                  <a:rPr lang="en-US" sz="3100" dirty="0"/>
                  <a:t> X </a:t>
                </a:r>
                <a:r>
                  <a:rPr lang="en-US" sz="3100" dirty="0" err="1"/>
                  <a:t>là</a:t>
                </a:r>
                <a:r>
                  <a:rPr lang="en-US" sz="31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4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 algn="ctr">
                  <a:lnSpc>
                    <a:spcPct val="150000"/>
                  </a:lnSpc>
                </a:pPr>
                <a:endParaRPr lang="en-US" sz="31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ó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)=0⋅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+1⋅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+2⋅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+3⋅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=1,875</m:t>
                      </m:r>
                      <m:r>
                        <m:rPr>
                          <m:nor/>
                        </m:rPr>
                        <a:rPr lang="en-US" sz="2600"/>
                        <m:t>.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Gọ</a:t>
                </a:r>
                <a:r>
                  <a:rPr lang="en-US" sz="2600" dirty="0"/>
                  <a:t> Y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rút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tấm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thẻ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túi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Y </a:t>
                </a:r>
                <a:r>
                  <a:rPr lang="en-US" sz="2600" dirty="0" err="1"/>
                  <a:t>sẽ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{24;21;18;15}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=24)=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26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=21)=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=18)=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=2)=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.3 trang 13 Chuyên đề Toán 12 Kết nối tri thức">
            <a:extLst>
              <a:ext uri="{FF2B5EF4-FFF2-40B4-BE49-F238E27FC236}">
                <a16:creationId xmlns:a16="http://schemas.microsoft.com/office/drawing/2014/main" id="{700558A5-56B4-4EEB-BEDB-AE6CA0D9D9E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7" y="1161140"/>
            <a:ext cx="6251497" cy="777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05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=15)=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=3)=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Y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1.3 trang 13 Chuyên đề Toán 12 Kết nối tri thức">
            <a:extLst>
              <a:ext uri="{FF2B5EF4-FFF2-40B4-BE49-F238E27FC236}">
                <a16:creationId xmlns:a16="http://schemas.microsoft.com/office/drawing/2014/main" id="{AB7DB645-4209-452B-B356-6912769822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20" y="3193366"/>
            <a:ext cx="8033602" cy="130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9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Hai </a:t>
            </a:r>
            <a:r>
              <a:rPr lang="en-US" sz="2800" dirty="0" err="1"/>
              <a:t>xạ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r>
              <a:rPr lang="en-US" sz="2800" dirty="0"/>
              <a:t> An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.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0,4 </a:t>
            </a:r>
            <a:r>
              <a:rPr lang="en-US" sz="2800" dirty="0" err="1"/>
              <a:t>và</a:t>
            </a:r>
            <a:r>
              <a:rPr lang="en-US" sz="2800" dirty="0"/>
              <a:t> 0,5. </a:t>
            </a:r>
            <a:r>
              <a:rPr lang="en-US" sz="2800" dirty="0" err="1"/>
              <a:t>Gọi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An, Y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X, 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E(X), E(Y),V(X), V(Y).</a:t>
            </a:r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441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100" b="1" dirty="0"/>
              <a:t>Lời </a:t>
            </a:r>
            <a:r>
              <a:rPr lang="en-US" sz="3100" b="1" dirty="0" err="1"/>
              <a:t>giải</a:t>
            </a:r>
            <a:endParaRPr lang="en-US" sz="3100" dirty="0"/>
          </a:p>
          <a:p>
            <a:pPr>
              <a:lnSpc>
                <a:spcPct val="150000"/>
              </a:lnSpc>
            </a:pPr>
            <a:r>
              <a:rPr lang="en-US" sz="3100" dirty="0" err="1"/>
              <a:t>Xác</a:t>
            </a:r>
            <a:r>
              <a:rPr lang="en-US" sz="3100" dirty="0"/>
              <a:t> </a:t>
            </a:r>
            <a:r>
              <a:rPr lang="en-US" sz="3100" dirty="0" err="1"/>
              <a:t>suất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trúng</a:t>
            </a:r>
            <a:r>
              <a:rPr lang="en-US" sz="3100" dirty="0"/>
              <a:t> </a:t>
            </a:r>
            <a:r>
              <a:rPr lang="en-US" sz="3100" dirty="0" err="1"/>
              <a:t>bia</a:t>
            </a:r>
            <a:r>
              <a:rPr lang="en-US" sz="3100" dirty="0"/>
              <a:t> </a:t>
            </a:r>
            <a:r>
              <a:rPr lang="en-US" sz="3100" dirty="0" err="1"/>
              <a:t>của</a:t>
            </a:r>
            <a:r>
              <a:rPr lang="en-US" sz="3100" dirty="0"/>
              <a:t> An </a:t>
            </a:r>
            <a:r>
              <a:rPr lang="en-US" sz="3100" dirty="0" err="1"/>
              <a:t>và</a:t>
            </a:r>
            <a:r>
              <a:rPr lang="en-US" sz="3100" dirty="0"/>
              <a:t> </a:t>
            </a:r>
            <a:r>
              <a:rPr lang="en-US" sz="3100" dirty="0" err="1"/>
              <a:t>của</a:t>
            </a:r>
            <a:r>
              <a:rPr lang="en-US" sz="3100" dirty="0"/>
              <a:t> </a:t>
            </a:r>
            <a:r>
              <a:rPr lang="en-US" sz="3100" dirty="0" err="1"/>
              <a:t>Bình</a:t>
            </a:r>
            <a:r>
              <a:rPr lang="en-US" sz="3100" dirty="0"/>
              <a:t> </a:t>
            </a:r>
            <a:r>
              <a:rPr lang="en-US" sz="3100" dirty="0" err="1"/>
              <a:t>trong</a:t>
            </a:r>
            <a:r>
              <a:rPr lang="en-US" sz="3100" dirty="0"/>
              <a:t> </a:t>
            </a:r>
            <a:r>
              <a:rPr lang="en-US" sz="3100" dirty="0" err="1"/>
              <a:t>mỗi</a:t>
            </a:r>
            <a:r>
              <a:rPr lang="en-US" sz="3100" dirty="0"/>
              <a:t> </a:t>
            </a:r>
            <a:r>
              <a:rPr lang="en-US" sz="3100" dirty="0" err="1"/>
              <a:t>phát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tương</a:t>
            </a:r>
            <a:r>
              <a:rPr lang="en-US" sz="3100" dirty="0"/>
              <a:t> </a:t>
            </a:r>
            <a:r>
              <a:rPr lang="en-US" sz="3100" dirty="0" err="1"/>
              <a:t>ứng</a:t>
            </a:r>
            <a:r>
              <a:rPr lang="en-US" sz="3100" dirty="0"/>
              <a:t> </a:t>
            </a:r>
            <a:r>
              <a:rPr lang="en-US" sz="3100" dirty="0" err="1"/>
              <a:t>là</a:t>
            </a:r>
            <a:r>
              <a:rPr lang="en-US" sz="3100" dirty="0"/>
              <a:t> 0,4 </a:t>
            </a:r>
            <a:r>
              <a:rPr lang="en-US" sz="3100" dirty="0" err="1"/>
              <a:t>và</a:t>
            </a:r>
            <a:r>
              <a:rPr lang="en-US" sz="3100" dirty="0"/>
              <a:t> 0,5.</a:t>
            </a:r>
          </a:p>
          <a:p>
            <a:pPr>
              <a:lnSpc>
                <a:spcPct val="150000"/>
              </a:lnSpc>
            </a:pPr>
            <a:r>
              <a:rPr lang="en-US" sz="3100" dirty="0" err="1"/>
              <a:t>Nên</a:t>
            </a:r>
            <a:r>
              <a:rPr lang="en-US" sz="3100" dirty="0"/>
              <a:t> </a:t>
            </a:r>
            <a:r>
              <a:rPr lang="en-US" sz="3100" dirty="0" err="1"/>
              <a:t>xác</a:t>
            </a:r>
            <a:r>
              <a:rPr lang="en-US" sz="3100" dirty="0"/>
              <a:t> </a:t>
            </a:r>
            <a:r>
              <a:rPr lang="en-US" sz="3100" dirty="0" err="1"/>
              <a:t>suất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không</a:t>
            </a:r>
            <a:r>
              <a:rPr lang="en-US" sz="3100" dirty="0"/>
              <a:t> </a:t>
            </a:r>
            <a:r>
              <a:rPr lang="en-US" sz="3100" dirty="0" err="1"/>
              <a:t>trúng</a:t>
            </a:r>
            <a:r>
              <a:rPr lang="en-US" sz="3100" dirty="0"/>
              <a:t> </a:t>
            </a:r>
            <a:r>
              <a:rPr lang="en-US" sz="3100" dirty="0" err="1"/>
              <a:t>bia</a:t>
            </a:r>
            <a:r>
              <a:rPr lang="en-US" sz="3100" dirty="0"/>
              <a:t> </a:t>
            </a:r>
            <a:r>
              <a:rPr lang="en-US" sz="3100" dirty="0" err="1"/>
              <a:t>của</a:t>
            </a:r>
            <a:r>
              <a:rPr lang="en-US" sz="3100" dirty="0"/>
              <a:t> An </a:t>
            </a:r>
            <a:r>
              <a:rPr lang="en-US" sz="3100" dirty="0" err="1"/>
              <a:t>và</a:t>
            </a:r>
            <a:r>
              <a:rPr lang="en-US" sz="3100" dirty="0"/>
              <a:t> </a:t>
            </a:r>
            <a:r>
              <a:rPr lang="en-US" sz="3100" dirty="0" err="1"/>
              <a:t>Bình</a:t>
            </a:r>
            <a:r>
              <a:rPr lang="en-US" sz="3100" dirty="0"/>
              <a:t> </a:t>
            </a:r>
            <a:r>
              <a:rPr lang="en-US" sz="3100" dirty="0" err="1"/>
              <a:t>trong</a:t>
            </a:r>
            <a:r>
              <a:rPr lang="en-US" sz="3100" dirty="0"/>
              <a:t> </a:t>
            </a:r>
            <a:r>
              <a:rPr lang="en-US" sz="3100" dirty="0" err="1"/>
              <a:t>mỗi</a:t>
            </a:r>
            <a:r>
              <a:rPr lang="en-US" sz="3100" dirty="0"/>
              <a:t> </a:t>
            </a:r>
            <a:r>
              <a:rPr lang="en-US" sz="3100" dirty="0" err="1"/>
              <a:t>phát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tương</a:t>
            </a:r>
            <a:r>
              <a:rPr lang="en-US" sz="3100" dirty="0"/>
              <a:t> </a:t>
            </a:r>
            <a:r>
              <a:rPr lang="en-US" sz="3100" dirty="0" err="1"/>
              <a:t>ứng</a:t>
            </a:r>
            <a:r>
              <a:rPr lang="en-US" sz="3100" dirty="0"/>
              <a:t> </a:t>
            </a:r>
            <a:r>
              <a:rPr lang="en-US" sz="3100" dirty="0" err="1"/>
              <a:t>là</a:t>
            </a:r>
            <a:r>
              <a:rPr lang="en-US" sz="3100" dirty="0"/>
              <a:t> 0,6 </a:t>
            </a:r>
            <a:r>
              <a:rPr lang="en-US" sz="3100" dirty="0" err="1"/>
              <a:t>và</a:t>
            </a:r>
            <a:r>
              <a:rPr lang="en-US" sz="3100" dirty="0"/>
              <a:t> 0,5.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a) </a:t>
            </a:r>
            <a:r>
              <a:rPr lang="en-US" sz="3100" dirty="0" err="1"/>
              <a:t>Gọi</a:t>
            </a:r>
            <a:r>
              <a:rPr lang="en-US" sz="3100" dirty="0"/>
              <a:t> X </a:t>
            </a:r>
            <a:r>
              <a:rPr lang="en-US" sz="3100" dirty="0" err="1"/>
              <a:t>là</a:t>
            </a:r>
            <a:r>
              <a:rPr lang="en-US" sz="3100" dirty="0"/>
              <a:t> </a:t>
            </a:r>
            <a:r>
              <a:rPr lang="en-US" sz="3100" dirty="0" err="1"/>
              <a:t>số</a:t>
            </a:r>
            <a:r>
              <a:rPr lang="en-US" sz="3100" dirty="0"/>
              <a:t> </a:t>
            </a:r>
            <a:r>
              <a:rPr lang="en-US" sz="3100" dirty="0" err="1"/>
              <a:t>phát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trúng</a:t>
            </a:r>
            <a:r>
              <a:rPr lang="en-US" sz="3100" dirty="0"/>
              <a:t> </a:t>
            </a:r>
            <a:r>
              <a:rPr lang="en-US" sz="3100" dirty="0" err="1"/>
              <a:t>bia</a:t>
            </a:r>
            <a:r>
              <a:rPr lang="en-US" sz="3100" dirty="0"/>
              <a:t> </a:t>
            </a:r>
            <a:r>
              <a:rPr lang="en-US" sz="3100" dirty="0" err="1"/>
              <a:t>của</a:t>
            </a:r>
            <a:r>
              <a:rPr lang="en-US" sz="3100" dirty="0"/>
              <a:t> An.</a:t>
            </a:r>
          </a:p>
          <a:p>
            <a:pPr>
              <a:lnSpc>
                <a:spcPct val="150000"/>
              </a:lnSpc>
            </a:pPr>
            <a:r>
              <a:rPr lang="en-US" sz="3100" dirty="0" err="1"/>
              <a:t>Giá</a:t>
            </a:r>
            <a:r>
              <a:rPr lang="en-US" sz="3100" dirty="0"/>
              <a:t> </a:t>
            </a:r>
            <a:r>
              <a:rPr lang="en-US" sz="3100" dirty="0" err="1"/>
              <a:t>trị</a:t>
            </a:r>
            <a:r>
              <a:rPr lang="en-US" sz="3100" dirty="0"/>
              <a:t> </a:t>
            </a:r>
            <a:r>
              <a:rPr lang="en-US" sz="3100" dirty="0" err="1"/>
              <a:t>của</a:t>
            </a:r>
            <a:r>
              <a:rPr lang="en-US" sz="3100" dirty="0"/>
              <a:t> X </a:t>
            </a:r>
            <a:r>
              <a:rPr lang="en-US" sz="3100" dirty="0" err="1"/>
              <a:t>thuộc</a:t>
            </a:r>
            <a:r>
              <a:rPr lang="en-US" sz="3100" dirty="0"/>
              <a:t> </a:t>
            </a:r>
            <a:r>
              <a:rPr lang="en-US" sz="3100" dirty="0" err="1"/>
              <a:t>tập</a:t>
            </a:r>
            <a:r>
              <a:rPr lang="en-US" sz="3100" dirty="0"/>
              <a:t> {0; 1; 2}.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Ta </a:t>
            </a:r>
            <a:r>
              <a:rPr lang="en-US" sz="3100" dirty="0" err="1"/>
              <a:t>đi</a:t>
            </a:r>
            <a:r>
              <a:rPr lang="en-US" sz="3100" dirty="0"/>
              <a:t> </a:t>
            </a:r>
            <a:r>
              <a:rPr lang="en-US" sz="3100" dirty="0" err="1"/>
              <a:t>tính</a:t>
            </a:r>
            <a:r>
              <a:rPr lang="en-US" sz="3100" dirty="0"/>
              <a:t> P(X = 0); P(X = 1); P(X = 2).</a:t>
            </a:r>
          </a:p>
          <a:p>
            <a:pPr>
              <a:lnSpc>
                <a:spcPct val="150000"/>
              </a:lnSpc>
            </a:pPr>
            <a:r>
              <a:rPr lang="en-US" sz="3100" dirty="0" err="1"/>
              <a:t>Biến</a:t>
            </a:r>
            <a:r>
              <a:rPr lang="en-US" sz="3100" dirty="0"/>
              <a:t> </a:t>
            </a:r>
            <a:r>
              <a:rPr lang="en-US" sz="3100" dirty="0" err="1"/>
              <a:t>cố</a:t>
            </a:r>
            <a:r>
              <a:rPr lang="en-US" sz="3100" dirty="0"/>
              <a:t> {X = 0}: “</a:t>
            </a:r>
            <a:r>
              <a:rPr lang="en-US" sz="3100" dirty="0" err="1"/>
              <a:t>Cả</a:t>
            </a:r>
            <a:r>
              <a:rPr lang="en-US" sz="3100" dirty="0"/>
              <a:t> </a:t>
            </a:r>
            <a:r>
              <a:rPr lang="en-US" sz="3100" dirty="0" err="1"/>
              <a:t>hai</a:t>
            </a:r>
            <a:r>
              <a:rPr lang="en-US" sz="3100" dirty="0"/>
              <a:t> </a:t>
            </a:r>
            <a:r>
              <a:rPr lang="en-US" sz="3100" dirty="0" err="1"/>
              <a:t>phát</a:t>
            </a:r>
            <a:r>
              <a:rPr lang="en-US" sz="3100" dirty="0"/>
              <a:t> </a:t>
            </a:r>
            <a:r>
              <a:rPr lang="en-US" sz="3100" dirty="0" err="1"/>
              <a:t>bắn</a:t>
            </a:r>
            <a:r>
              <a:rPr lang="en-US" sz="3100" dirty="0"/>
              <a:t> </a:t>
            </a:r>
            <a:r>
              <a:rPr lang="en-US" sz="3100" dirty="0" err="1"/>
              <a:t>đều</a:t>
            </a:r>
            <a:r>
              <a:rPr lang="en-US" sz="3100" dirty="0"/>
              <a:t> </a:t>
            </a:r>
            <a:r>
              <a:rPr lang="en-US" sz="3100" dirty="0" err="1"/>
              <a:t>trượt</a:t>
            </a:r>
            <a:r>
              <a:rPr lang="en-US" sz="31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3100" dirty="0" err="1"/>
              <a:t>Khi</a:t>
            </a:r>
            <a:r>
              <a:rPr lang="en-US" sz="3100" dirty="0"/>
              <a:t> </a:t>
            </a:r>
            <a:r>
              <a:rPr lang="en-US" sz="3100" dirty="0" err="1"/>
              <a:t>đó</a:t>
            </a:r>
            <a:r>
              <a:rPr lang="en-US" sz="3100" dirty="0"/>
              <a:t> P(X = 0) = 0,6.0,6 = 0,36.</a:t>
            </a:r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699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100" b="1" dirty="0"/>
              <a:t>Lời </a:t>
            </a:r>
            <a:r>
              <a:rPr lang="en-US" sz="3100" b="1" dirty="0" err="1"/>
              <a:t>giải</a:t>
            </a:r>
            <a:endParaRPr lang="en-US" sz="31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{X = 1}: “</a:t>
            </a:r>
            <a:r>
              <a:rPr lang="en-US" sz="2800" dirty="0" err="1"/>
              <a:t>Có</a:t>
            </a:r>
            <a:r>
              <a:rPr lang="en-US" sz="2800" dirty="0"/>
              <a:t> 1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P(X = 1) = 0,4.0,6 + 0,6.0,4 = 0,48.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{X = 2}: “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P(X = 2) = 0,4.0,4 = 0,16.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Y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{0; 1; 2}.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P(Y = 0); P(Y = 1); P(Y = 2).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{Y = 0}: “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trượt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929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P(Y = 0) = 0,5.0,5 = 0,25.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{Y = 1}: “</a:t>
            </a:r>
            <a:r>
              <a:rPr lang="en-US" sz="2800" dirty="0" err="1"/>
              <a:t>Có</a:t>
            </a:r>
            <a:r>
              <a:rPr lang="en-US" sz="2800" dirty="0"/>
              <a:t> 1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 </a:t>
            </a:r>
            <a:r>
              <a:rPr lang="en-US" sz="2800" dirty="0" err="1"/>
              <a:t>bia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P(Y = 1) = 0,5.0,5 + 0,5.0,5 = 0,5.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{Y = 2}: “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trúng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P(Y = 2) = 0,5.0,5 = 0,25.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18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>
              <a:lnSpc>
                <a:spcPct val="150000"/>
              </a:lnSpc>
            </a:pPr>
            <a:endParaRPr lang="en-US" sz="2800" b="1" dirty="0"/>
          </a:p>
          <a:p>
            <a:endParaRPr lang="en-US" dirty="0"/>
          </a:p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Y </a:t>
            </a:r>
            <a:r>
              <a:rPr lang="en-US" dirty="0" err="1"/>
              <a:t>là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  <p:pic>
        <p:nvPicPr>
          <p:cNvPr id="6" name="Picture 5" descr="Bài 1.4 trang 13 Chuyên đề Toán 12 Kết nối tri thức">
            <a:extLst>
              <a:ext uri="{FF2B5EF4-FFF2-40B4-BE49-F238E27FC236}">
                <a16:creationId xmlns:a16="http://schemas.microsoft.com/office/drawing/2014/main" id="{FA315497-052D-4612-A5A6-00B93E419B7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6" y="1389771"/>
            <a:ext cx="9660043" cy="115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ài 1.4 trang 13 Chuyên đề Toán 12 Kết nối tri thức">
            <a:extLst>
              <a:ext uri="{FF2B5EF4-FFF2-40B4-BE49-F238E27FC236}">
                <a16:creationId xmlns:a16="http://schemas.microsoft.com/office/drawing/2014/main" id="{F86B664E-E0B7-448D-AFDB-E50CA8B0B693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6" y="3429000"/>
            <a:ext cx="10058670" cy="136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70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b) E(X) = 0.0,36 + 1.0,48 + 2.0,16 = 0,8.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V(X) = 0</a:t>
            </a:r>
            <a:r>
              <a:rPr lang="en-US" sz="2800" baseline="30000" dirty="0"/>
              <a:t>2</a:t>
            </a:r>
            <a:r>
              <a:rPr lang="en-US" sz="2800" dirty="0"/>
              <a:t>.0,36 + 1</a:t>
            </a:r>
            <a:r>
              <a:rPr lang="en-US" sz="2800" baseline="30000" dirty="0"/>
              <a:t>2</a:t>
            </a:r>
            <a:r>
              <a:rPr lang="en-US" sz="2800" dirty="0"/>
              <a:t>.0,48 + 2</a:t>
            </a:r>
            <a:r>
              <a:rPr lang="en-US" sz="2800" baseline="30000" dirty="0"/>
              <a:t>2</a:t>
            </a:r>
            <a:r>
              <a:rPr lang="en-US" sz="2800" dirty="0"/>
              <a:t>.0,16 – 0,8</a:t>
            </a:r>
            <a:r>
              <a:rPr lang="en-US" sz="2800" baseline="30000" dirty="0"/>
              <a:t>2</a:t>
            </a:r>
            <a:r>
              <a:rPr lang="en-US" sz="2800" dirty="0"/>
              <a:t> = 0,48.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E(Y) = 0.0,25 + 1.0,5 + 2.0,25 = 1.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V(Y) = 0</a:t>
            </a:r>
            <a:r>
              <a:rPr lang="en-US" sz="2800" baseline="30000" dirty="0"/>
              <a:t>2</a:t>
            </a:r>
            <a:r>
              <a:rPr lang="en-US" sz="2800" dirty="0"/>
              <a:t>.0,25 + 1</a:t>
            </a:r>
            <a:r>
              <a:rPr lang="en-US" sz="2800" baseline="30000" dirty="0"/>
              <a:t>2</a:t>
            </a:r>
            <a:r>
              <a:rPr lang="en-US" sz="2800" dirty="0"/>
              <a:t>.0,5 + 2</a:t>
            </a:r>
            <a:r>
              <a:rPr lang="en-US" sz="2800" baseline="30000" dirty="0"/>
              <a:t>2</a:t>
            </a:r>
            <a:r>
              <a:rPr lang="en-US" sz="2800" dirty="0"/>
              <a:t>.0,25 – 1</a:t>
            </a:r>
            <a:r>
              <a:rPr lang="en-US" sz="2800" baseline="30000" dirty="0"/>
              <a:t>2</a:t>
            </a:r>
            <a:r>
              <a:rPr lang="en-US" sz="2800" dirty="0"/>
              <a:t> = 0,5.</a:t>
            </a:r>
          </a:p>
          <a:p>
            <a:pPr>
              <a:lnSpc>
                <a:spcPct val="15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292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13F195-7DAF-40D9-9D63-977B020FE1C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83FE581-969C-4BF4-A984-DE5E35A7E3C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AA9647A-699E-4356-A6B4-B2C2776BB96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48508FE-50E2-4E7F-8836-C799E3EA930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C2B1632-71A8-4DD3-A8AC-6A806D6D40B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23B5AAB-F93A-40F5-9E75-F299210ADAC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4CFD69-6966-4077-8CB2-EDBB1F7310C4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EECC098-49E9-410E-B340-B17CB206483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6AB0E7D-6208-4376-BFC9-3430143746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049E034-2F51-439E-8225-B5890B985C7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65A1E6C-B5F7-4778-A9C8-E893B4F8845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D707DE82-54D7-42C7-BB89-173ABDD9D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BE0A4E2-1742-4523-8AAC-9331DD0DB26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987AAF2-BF90-401A-A581-26C7B4CB2B2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EE8659E-CDA0-4B99-A466-65838E7912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B5B144D8-3B1A-4E4B-8D3D-2706A866493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6AE5C605-E451-482E-94A5-D5110788FD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4C67FDC7-1E7A-4EE7-A446-8AB15C60E5A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F9EF2F8-AF8C-4249-B9A9-2788C278193E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tập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trong</a:t>
            </a:r>
            <a:r>
              <a:rPr lang="en-US" sz="3600" b="1" i="1" dirty="0">
                <a:solidFill>
                  <a:srgbClr val="FF0000"/>
                </a:solidFill>
              </a:rPr>
              <a:t> SGK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4DFD3A-D75C-4B9B-BC85-614CE2E8D81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giống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1; 3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2; 2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1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4. </a:t>
                </a:r>
                <a:r>
                  <a:rPr lang="en-US" sz="2800" dirty="0" err="1"/>
                  <a:t>Lấy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X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X.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</a:t>
                </a:r>
                <a:r>
                  <a:rPr lang="en-US" sz="2800" baseline="-25000" dirty="0" err="1"/>
                  <a:t>ij</a:t>
                </a:r>
                <a:r>
                  <a:rPr lang="en-US" sz="2800" dirty="0"/>
                  <a:t> 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“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j”.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X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{2; 3; 4; 5; 6; 7}.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Ta</m:t>
                      </m:r>
                      <m:r>
                        <m:rPr>
                          <m:nor/>
                        </m:rPr>
                        <a:rPr lang="en-US" sz="2800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c</m:t>
                      </m:r>
                      <m:r>
                        <m:rPr>
                          <m:nor/>
                        </m:rPr>
                        <a:rPr lang="en-US" sz="2800"/>
                        <m:t>ó</m:t>
                      </m:r>
                      <m:r>
                        <m:rPr>
                          <m:nor/>
                        </m:rPr>
                        <a:rPr lang="en-US" sz="2800" i="1"/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=2)=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30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=4)=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=5)=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⋅1+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=6)=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⋅1+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=7)=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28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4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.5 trang 13 Chuyên đề Toán 12 Kết nối tri thức">
            <a:extLst>
              <a:ext uri="{FF2B5EF4-FFF2-40B4-BE49-F238E27FC236}">
                <a16:creationId xmlns:a16="http://schemas.microsoft.com/office/drawing/2014/main" id="{4340839B-BC61-4C91-B42A-ADC5CF04424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72" y="2096086"/>
            <a:ext cx="8239053" cy="118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16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2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hu Van An" panose="02020603050405020304" pitchFamily="18" charset="0"/>
                <a:cs typeface="Chu Van An" panose="02020603050405020304" pitchFamily="18" charset="0"/>
              </a:rPr>
              <a:t>BIẾN NGẪU NHIÊN CÓ PHÂN BỐ NHỊ THỨC VÀ ÁP DỤNG</a:t>
            </a:r>
            <a:endParaRPr lang="en-US" sz="2800" b="1" dirty="0"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A59D29-347F-A726-27C5-39D86496410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err="1"/>
              <a:t>Giả</a:t>
            </a:r>
            <a:r>
              <a:rPr lang="en-US" sz="2600" dirty="0"/>
              <a:t> </a:t>
            </a: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ca </a:t>
            </a:r>
            <a:r>
              <a:rPr lang="en-US" sz="2600" dirty="0" err="1"/>
              <a:t>cấp</a:t>
            </a:r>
            <a:r>
              <a:rPr lang="en-US" sz="2600" dirty="0"/>
              <a:t> </a:t>
            </a:r>
            <a:r>
              <a:rPr lang="en-US" sz="2600" dirty="0" err="1"/>
              <a:t>cứu</a:t>
            </a:r>
            <a:r>
              <a:rPr lang="en-US" sz="2600" dirty="0"/>
              <a:t> ở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bệnh</a:t>
            </a:r>
            <a:r>
              <a:rPr lang="en-US" sz="2600" dirty="0"/>
              <a:t> </a:t>
            </a:r>
            <a:r>
              <a:rPr lang="en-US" sz="2600" dirty="0" err="1"/>
              <a:t>viện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Bảy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ngẫu</a:t>
            </a:r>
            <a:r>
              <a:rPr lang="en-US" sz="2600" dirty="0"/>
              <a:t> </a:t>
            </a:r>
            <a:r>
              <a:rPr lang="en-US" sz="2600" dirty="0" err="1"/>
              <a:t>nhiên</a:t>
            </a:r>
            <a:r>
              <a:rPr lang="en-US" sz="2600" dirty="0"/>
              <a:t> </a:t>
            </a:r>
            <a:r>
              <a:rPr lang="en-US" sz="2600" dirty="0" err="1"/>
              <a:t>rời</a:t>
            </a:r>
            <a:r>
              <a:rPr lang="en-US" sz="2600" dirty="0"/>
              <a:t> </a:t>
            </a:r>
            <a:r>
              <a:rPr lang="en-US" sz="2600" dirty="0" err="1"/>
              <a:t>rạc</a:t>
            </a:r>
            <a:r>
              <a:rPr lang="en-US" sz="2600" dirty="0"/>
              <a:t> X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bố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suất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suất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xảy</a:t>
            </a:r>
            <a:r>
              <a:rPr lang="en-US" sz="2600" dirty="0"/>
              <a:t> ra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ca </a:t>
            </a:r>
            <a:r>
              <a:rPr lang="en-US" sz="2600" dirty="0" err="1"/>
              <a:t>cấp</a:t>
            </a:r>
            <a:r>
              <a:rPr lang="en-US" sz="2600" dirty="0"/>
              <a:t> </a:t>
            </a:r>
            <a:r>
              <a:rPr lang="en-US" sz="2600" dirty="0" err="1"/>
              <a:t>cứu</a:t>
            </a:r>
            <a:r>
              <a:rPr lang="en-US" sz="2600" dirty="0"/>
              <a:t> ở </a:t>
            </a:r>
            <a:r>
              <a:rPr lang="en-US" sz="2600" dirty="0" err="1"/>
              <a:t>bệnh</a:t>
            </a:r>
            <a:r>
              <a:rPr lang="en-US" sz="2600" dirty="0"/>
              <a:t> </a:t>
            </a:r>
            <a:r>
              <a:rPr lang="en-US" sz="2600" dirty="0" err="1"/>
              <a:t>viện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Bảy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rằng</a:t>
            </a:r>
            <a:r>
              <a:rPr lang="en-US" sz="2600" dirty="0"/>
              <a:t> </a:t>
            </a:r>
            <a:r>
              <a:rPr lang="en-US" sz="2600" dirty="0" err="1"/>
              <a:t>nếu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ca </a:t>
            </a:r>
            <a:r>
              <a:rPr lang="en-US" sz="2600" dirty="0" err="1"/>
              <a:t>cấp</a:t>
            </a:r>
            <a:r>
              <a:rPr lang="en-US" sz="2600" dirty="0"/>
              <a:t> </a:t>
            </a:r>
            <a:r>
              <a:rPr lang="en-US" sz="2600" dirty="0" err="1"/>
              <a:t>cứu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bệnh</a:t>
            </a:r>
            <a:r>
              <a:rPr lang="en-US" sz="2600" dirty="0"/>
              <a:t> </a:t>
            </a:r>
            <a:r>
              <a:rPr lang="en-US" sz="2600" dirty="0" err="1"/>
              <a:t>viện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tăng</a:t>
            </a:r>
            <a:r>
              <a:rPr lang="en-US" sz="2600" dirty="0"/>
              <a:t> </a:t>
            </a:r>
            <a:r>
              <a:rPr lang="en-US" sz="2600" dirty="0" err="1"/>
              <a:t>cường</a:t>
            </a:r>
            <a:r>
              <a:rPr lang="en-US" sz="2600" dirty="0"/>
              <a:t> </a:t>
            </a:r>
            <a:r>
              <a:rPr lang="en-US" sz="2600" dirty="0" err="1"/>
              <a:t>thêm</a:t>
            </a:r>
            <a:r>
              <a:rPr lang="en-US" sz="2600" dirty="0"/>
              <a:t> </a:t>
            </a:r>
            <a:r>
              <a:rPr lang="en-US" sz="2600" dirty="0" err="1"/>
              <a:t>bác</a:t>
            </a:r>
            <a:r>
              <a:rPr lang="en-US" sz="2600" dirty="0"/>
              <a:t> </a:t>
            </a:r>
            <a:r>
              <a:rPr lang="en-US" sz="2600" dirty="0" err="1"/>
              <a:t>sĩ</a:t>
            </a:r>
            <a:r>
              <a:rPr lang="en-US" sz="2600" dirty="0"/>
              <a:t> </a:t>
            </a:r>
            <a:r>
              <a:rPr lang="en-US" sz="2600" dirty="0" err="1"/>
              <a:t>trực</a:t>
            </a:r>
            <a:r>
              <a:rPr lang="en-US" sz="2600" dirty="0"/>
              <a:t>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suất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tăng</a:t>
            </a:r>
            <a:r>
              <a:rPr lang="en-US" sz="2600" dirty="0"/>
              <a:t> </a:t>
            </a:r>
            <a:r>
              <a:rPr lang="en-US" sz="2600" dirty="0" err="1"/>
              <a:t>cường</a:t>
            </a:r>
            <a:r>
              <a:rPr lang="en-US" sz="2600" dirty="0"/>
              <a:t> </a:t>
            </a:r>
            <a:r>
              <a:rPr lang="en-US" sz="2600" dirty="0" err="1"/>
              <a:t>bác</a:t>
            </a:r>
            <a:r>
              <a:rPr lang="en-US" sz="2600" dirty="0"/>
              <a:t> </a:t>
            </a:r>
            <a:r>
              <a:rPr lang="en-US" sz="2600" dirty="0" err="1"/>
              <a:t>sĩ</a:t>
            </a:r>
            <a:r>
              <a:rPr lang="en-US" sz="2600" dirty="0"/>
              <a:t> </a:t>
            </a:r>
            <a:r>
              <a:rPr lang="en-US" sz="2600" dirty="0" err="1"/>
              <a:t>trực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tối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Bảy</a:t>
            </a:r>
            <a:r>
              <a:rPr lang="en-US" sz="2600" dirty="0"/>
              <a:t> ở </a:t>
            </a:r>
            <a:r>
              <a:rPr lang="en-US" sz="2600" dirty="0" err="1"/>
              <a:t>bệnh</a:t>
            </a:r>
            <a:r>
              <a:rPr lang="en-US" sz="2600" dirty="0"/>
              <a:t> </a:t>
            </a:r>
            <a:r>
              <a:rPr lang="en-US" sz="2600" dirty="0" err="1"/>
              <a:t>viện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c) </a:t>
            </a:r>
            <a:r>
              <a:rPr lang="en-US" sz="2600" dirty="0" err="1"/>
              <a:t>Tính</a:t>
            </a:r>
            <a:r>
              <a:rPr lang="en-US" sz="2600" dirty="0"/>
              <a:t> E(X), V(X) </a:t>
            </a:r>
            <a:r>
              <a:rPr lang="en-US" sz="2600" dirty="0" err="1"/>
              <a:t>và</a:t>
            </a:r>
            <a:r>
              <a:rPr lang="en-US" sz="2600" dirty="0"/>
              <a:t> σ(X).</a:t>
            </a:r>
          </a:p>
        </p:txBody>
      </p:sp>
      <p:pic>
        <p:nvPicPr>
          <p:cNvPr id="6" name="Picture 5" descr="Bài 1.1 trang 13 Chuyên đề Toán 12 Kết nối tri thức">
            <a:extLst>
              <a:ext uri="{FF2B5EF4-FFF2-40B4-BE49-F238E27FC236}">
                <a16:creationId xmlns:a16="http://schemas.microsoft.com/office/drawing/2014/main" id="{122BAD6C-AB4A-451A-ABBB-638F1ED0989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49" y="2128153"/>
            <a:ext cx="9453709" cy="117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E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“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ca </a:t>
                </a:r>
                <a:r>
                  <a:rPr lang="en-US" dirty="0" err="1"/>
                  <a:t>cấp</a:t>
                </a:r>
                <a:r>
                  <a:rPr lang="en-US" dirty="0"/>
                  <a:t> </a:t>
                </a:r>
                <a:r>
                  <a:rPr lang="en-US" dirty="0" err="1"/>
                  <a:t>cứu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Bảy</a:t>
                </a:r>
                <a:r>
                  <a:rPr lang="en-US" dirty="0"/>
                  <a:t>”.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ca </a:t>
                </a:r>
                <a:r>
                  <a:rPr lang="en-US" dirty="0" err="1"/>
                  <a:t>cấp</a:t>
                </a:r>
                <a:r>
                  <a:rPr lang="en-US" dirty="0"/>
                  <a:t> </a:t>
                </a:r>
                <a:r>
                  <a:rPr lang="en-US" dirty="0" err="1"/>
                  <a:t>cứu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Bảy</a:t>
                </a:r>
                <a:r>
                  <a:rPr lang="en-US" dirty="0"/>
                  <a:t>".</a:t>
                </a:r>
                <a:br>
                  <a:rPr lang="en-US" dirty="0"/>
                </a:b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0,12=0,88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B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3 ca </a:t>
                </a:r>
                <a:r>
                  <a:rPr lang="en-US" dirty="0" err="1"/>
                  <a:t>cấp</a:t>
                </a:r>
                <a:r>
                  <a:rPr lang="en-US" dirty="0"/>
                  <a:t> </a:t>
                </a:r>
                <a:r>
                  <a:rPr lang="en-US" dirty="0" err="1"/>
                  <a:t>cứu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Bảy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=4)+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=5)=0,08+0,02=0,1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42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)=0.0,12+1.0,28+2.0,31+3.0,19+4.0,08+5.0,02=1,89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⋅0,12+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⋅0,28+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⋅0,31+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⋅0,19+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⋅0,08+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⋅0,02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=1,4379.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1,4379</m:t>
                          </m:r>
                        </m:e>
                      </m:rad>
                      <m:r>
                        <a:rPr lang="en-US" sz="2800">
                          <a:latin typeface="Cambria Math" panose="02040503050406030204" pitchFamily="18" charset="0"/>
                        </a:rPr>
                        <m:t>≈1,1991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r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2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12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13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rạc</a:t>
            </a:r>
            <a:r>
              <a:rPr lang="en-US" sz="2800" dirty="0"/>
              <a:t> X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2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3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E(X), V(X) </a:t>
            </a:r>
            <a:r>
              <a:rPr lang="en-US" sz="2800" dirty="0" err="1"/>
              <a:t>và</a:t>
            </a:r>
            <a:r>
              <a:rPr lang="en-US" sz="2800" dirty="0"/>
              <a:t> σ(X).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6" name="Picture 5" descr="Bài 1.2 trang 13 Chuyên đề Toán 12 Kết nối tri thức">
            <a:extLst>
              <a:ext uri="{FF2B5EF4-FFF2-40B4-BE49-F238E27FC236}">
                <a16:creationId xmlns:a16="http://schemas.microsoft.com/office/drawing/2014/main" id="{0EBE8890-E31C-4395-9DF3-96683FE7D55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22" y="2676023"/>
            <a:ext cx="8989916" cy="1455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64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E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: “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2 </a:t>
                </a:r>
                <a:r>
                  <a:rPr lang="en-US" sz="2600" dirty="0" err="1"/>
                  <a:t>cuộc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 "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nhiều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1 </a:t>
                </a:r>
                <a:r>
                  <a:rPr lang="en-US" sz="2600" dirty="0" err="1"/>
                  <a:t>cuộc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=0)+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=1)=0,25+0,2=0,45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0,45=0,55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B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: "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nhiều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cuộc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cứu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đơ</a:t>
                </a:r>
                <a:r>
                  <a:rPr lang="en-US" sz="26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=0)+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=1)+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=2)+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=0,25+0,2+0,15+0,15=0,75.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3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)=0.0,25+1.0,2+2⋅0,15+3.0,15+4⋅0,13+5.0,12=2,07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⋅0,25+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⋅0,2+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⋅0,15+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⋅0,15+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⋅0,13+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⋅0,12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07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=2,9451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2,9451</m:t>
                          </m:r>
                        </m:e>
                      </m:rad>
                      <m:r>
                        <a:rPr lang="en-US" sz="2800">
                          <a:latin typeface="Cambria Math" panose="02040503050406030204" pitchFamily="18" charset="0"/>
                        </a:rPr>
                        <m:t>=1,7161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09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túi</a:t>
            </a:r>
            <a:r>
              <a:rPr lang="en-US" sz="3000" dirty="0"/>
              <a:t> </a:t>
            </a: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giống</a:t>
            </a:r>
            <a:r>
              <a:rPr lang="en-US" sz="3000" dirty="0"/>
              <a:t> </a:t>
            </a:r>
            <a:r>
              <a:rPr lang="en-US" sz="3000" dirty="0" err="1"/>
              <a:t>hệt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 </a:t>
            </a:r>
            <a:r>
              <a:rPr lang="en-US" sz="3000" dirty="0" err="1"/>
              <a:t>chỉ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,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10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 </a:t>
            </a:r>
            <a:r>
              <a:rPr lang="en-US" sz="3000" dirty="0" err="1"/>
              <a:t>đỏ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6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 </a:t>
            </a:r>
            <a:r>
              <a:rPr lang="en-US" sz="3000" dirty="0" err="1"/>
              <a:t>xanh</a:t>
            </a:r>
            <a:r>
              <a:rPr lang="en-US" sz="3000" dirty="0"/>
              <a:t>. </a:t>
            </a:r>
            <a:r>
              <a:rPr lang="en-US" sz="3000" dirty="0" err="1"/>
              <a:t>Rút</a:t>
            </a:r>
            <a:r>
              <a:rPr lang="en-US" sz="3000" dirty="0"/>
              <a:t> </a:t>
            </a:r>
            <a:r>
              <a:rPr lang="en-US" sz="3000" dirty="0" err="1"/>
              <a:t>ngẫu</a:t>
            </a:r>
            <a:r>
              <a:rPr lang="en-US" sz="3000" dirty="0"/>
              <a:t> </a:t>
            </a:r>
            <a:r>
              <a:rPr lang="en-US" sz="3000" dirty="0" err="1"/>
              <a:t>nhiên</a:t>
            </a:r>
            <a:r>
              <a:rPr lang="en-US" sz="3000" dirty="0"/>
              <a:t> </a:t>
            </a:r>
            <a:r>
              <a:rPr lang="en-US" sz="3000" dirty="0" err="1"/>
              <a:t>đồng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ra 3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túi</a:t>
            </a:r>
            <a:r>
              <a:rPr lang="en-US" sz="3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a) </a:t>
            </a:r>
            <a:r>
              <a:rPr lang="en-US" sz="3000" dirty="0" err="1"/>
              <a:t>Gọi</a:t>
            </a:r>
            <a:r>
              <a:rPr lang="en-US" sz="3000" dirty="0"/>
              <a:t> X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đỏ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ba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rút</a:t>
            </a:r>
            <a:r>
              <a:rPr lang="en-US" sz="3000" dirty="0"/>
              <a:t> ra. </a:t>
            </a:r>
          </a:p>
          <a:p>
            <a:pPr>
              <a:lnSpc>
                <a:spcPct val="150000"/>
              </a:lnSpc>
            </a:pPr>
            <a:r>
              <a:rPr lang="en-US" sz="3000" dirty="0" err="1"/>
              <a:t>Lập</a:t>
            </a:r>
            <a:r>
              <a:rPr lang="en-US" sz="3000" dirty="0"/>
              <a:t> </a:t>
            </a:r>
            <a:r>
              <a:rPr lang="en-US" sz="3000" dirty="0" err="1"/>
              <a:t>bảng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bố</a:t>
            </a:r>
            <a:r>
              <a:rPr lang="en-US" sz="3000" dirty="0"/>
              <a:t> </a:t>
            </a:r>
            <a:r>
              <a:rPr lang="en-US" sz="3000" dirty="0" err="1"/>
              <a:t>xác</a:t>
            </a:r>
            <a:r>
              <a:rPr lang="en-US" sz="3000" dirty="0"/>
              <a:t> </a:t>
            </a:r>
            <a:r>
              <a:rPr lang="en-US" sz="3000" dirty="0" err="1"/>
              <a:t>suất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X. </a:t>
            </a:r>
            <a:r>
              <a:rPr lang="en-US" sz="3000" dirty="0" err="1"/>
              <a:t>Tính</a:t>
            </a:r>
            <a:r>
              <a:rPr lang="en-US" sz="3000" dirty="0"/>
              <a:t> E(X).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b) </a:t>
            </a:r>
            <a:r>
              <a:rPr lang="en-US" sz="3000" dirty="0" err="1"/>
              <a:t>Giả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rút</a:t>
            </a:r>
            <a:r>
              <a:rPr lang="en-US" sz="3000" dirty="0"/>
              <a:t>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 </a:t>
            </a:r>
            <a:r>
              <a:rPr lang="en-US" sz="3000" dirty="0" err="1"/>
              <a:t>đỏ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5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rút</a:t>
            </a:r>
            <a:r>
              <a:rPr lang="en-US" sz="3000" dirty="0"/>
              <a:t>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màu</a:t>
            </a:r>
            <a:r>
              <a:rPr lang="en-US" sz="3000" dirty="0"/>
              <a:t> </a:t>
            </a:r>
            <a:r>
              <a:rPr lang="en-US" sz="3000" dirty="0" err="1"/>
              <a:t>xanh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8 </a:t>
            </a:r>
            <a:r>
              <a:rPr lang="en-US" sz="3000" dirty="0" err="1"/>
              <a:t>điểm</a:t>
            </a:r>
            <a:r>
              <a:rPr lang="en-US" sz="3000" dirty="0"/>
              <a:t>. </a:t>
            </a:r>
            <a:r>
              <a:rPr lang="en-US" sz="3000" dirty="0" err="1"/>
              <a:t>Gọi</a:t>
            </a:r>
            <a:r>
              <a:rPr lang="en-US" sz="3000" dirty="0"/>
              <a:t> Y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thu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rút</a:t>
            </a:r>
            <a:r>
              <a:rPr lang="en-US" sz="3000" dirty="0"/>
              <a:t> 3 </a:t>
            </a:r>
            <a:r>
              <a:rPr lang="en-US" sz="3000" dirty="0" err="1"/>
              <a:t>tấm</a:t>
            </a:r>
            <a:r>
              <a:rPr lang="en-US" sz="3000" dirty="0"/>
              <a:t> </a:t>
            </a:r>
            <a:r>
              <a:rPr lang="en-US" sz="3000" dirty="0" err="1"/>
              <a:t>thẻ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túi</a:t>
            </a:r>
            <a:r>
              <a:rPr lang="en-US" sz="3000" dirty="0"/>
              <a:t>. </a:t>
            </a:r>
            <a:r>
              <a:rPr lang="en-US" sz="3000" dirty="0" err="1"/>
              <a:t>Lập</a:t>
            </a:r>
            <a:r>
              <a:rPr lang="en-US" sz="3000" dirty="0"/>
              <a:t> </a:t>
            </a:r>
            <a:r>
              <a:rPr lang="en-US" sz="3000" dirty="0" err="1"/>
              <a:t>bảng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bố</a:t>
            </a:r>
            <a:r>
              <a:rPr lang="en-US" sz="3000" dirty="0"/>
              <a:t> </a:t>
            </a:r>
            <a:r>
              <a:rPr lang="en-US" sz="3000" dirty="0" err="1"/>
              <a:t>xác</a:t>
            </a:r>
            <a:r>
              <a:rPr lang="en-US" sz="3000" dirty="0"/>
              <a:t> </a:t>
            </a:r>
            <a:r>
              <a:rPr lang="en-US" sz="3000" dirty="0" err="1"/>
              <a:t>suất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34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1991</Words>
  <PresentationFormat>Widescreen</PresentationFormat>
  <Paragraphs>189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2024-10-11T01:36:14Z</dcterms:modified>
</cp:coreProperties>
</file>