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5873F-76F2-479F-9613-4E132EBA45CB}"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17616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873F-76F2-479F-9613-4E132EBA45CB}"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394328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873F-76F2-479F-9613-4E132EBA45CB}"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50439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873F-76F2-479F-9613-4E132EBA45CB}"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16757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5873F-76F2-479F-9613-4E132EBA45CB}"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145357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5873F-76F2-479F-9613-4E132EBA45CB}"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330123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5873F-76F2-479F-9613-4E132EBA45CB}"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43477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5873F-76F2-479F-9613-4E132EBA45CB}"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93539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5873F-76F2-479F-9613-4E132EBA45CB}"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91153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5873F-76F2-479F-9613-4E132EBA45CB}"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378900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5873F-76F2-479F-9613-4E132EBA45CB}"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E4D23-FB6C-43F8-A885-15AC2A8760DD}" type="slidenum">
              <a:rPr lang="en-US" smtClean="0"/>
              <a:t>‹#›</a:t>
            </a:fld>
            <a:endParaRPr lang="en-US"/>
          </a:p>
        </p:txBody>
      </p:sp>
    </p:spTree>
    <p:extLst>
      <p:ext uri="{BB962C8B-B14F-4D97-AF65-F5344CB8AC3E}">
        <p14:creationId xmlns:p14="http://schemas.microsoft.com/office/powerpoint/2010/main" val="224028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5873F-76F2-479F-9613-4E132EBA45CB}" type="datetimeFigureOut">
              <a:rPr lang="en-US" smtClean="0"/>
              <a:t>5/6/2022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E4D23-FB6C-43F8-A885-15AC2A8760DD}" type="slidenum">
              <a:rPr lang="en-US" smtClean="0"/>
              <a:t>‹#›</a:t>
            </a:fld>
            <a:endParaRPr lang="en-US"/>
          </a:p>
        </p:txBody>
      </p:sp>
    </p:spTree>
    <p:extLst>
      <p:ext uri="{BB962C8B-B14F-4D97-AF65-F5344CB8AC3E}">
        <p14:creationId xmlns:p14="http://schemas.microsoft.com/office/powerpoint/2010/main" val="426864484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1465"/>
            <a:ext cx="8534400" cy="7109639"/>
          </a:xfrm>
          <a:prstGeom prst="rect">
            <a:avLst/>
          </a:prstGeom>
          <a:noFill/>
        </p:spPr>
        <p:txBody>
          <a:bodyPr wrap="square" rtlCol="0">
            <a:spAutoFit/>
          </a:bodyPr>
          <a:lstStyle/>
          <a:p>
            <a:r>
              <a:rPr lang="en-US" sz="2400" b="1" dirty="0"/>
              <a:t>Question 1: </a:t>
            </a:r>
            <a:r>
              <a:rPr lang="vi-VN" sz="2400" dirty="0"/>
              <a:t>The survey will cover various ways of</a:t>
            </a:r>
            <a:r>
              <a:rPr lang="en-US" sz="2400" dirty="0"/>
              <a:t>_____</a:t>
            </a:r>
            <a:r>
              <a:rPr lang="vi-VN" sz="2400" dirty="0"/>
              <a:t>the different attitudes toward love and marriage of today's youth.</a:t>
            </a:r>
            <a:endParaRPr lang="en-US" sz="2400" dirty="0"/>
          </a:p>
          <a:p>
            <a:r>
              <a:rPr lang="vi-VN" sz="2400" dirty="0"/>
              <a:t>	</a:t>
            </a:r>
            <a:r>
              <a:rPr lang="vi-VN" sz="2400" b="1" dirty="0"/>
              <a:t>A.</a:t>
            </a:r>
            <a:r>
              <a:rPr lang="vi-VN" sz="2400" dirty="0"/>
              <a:t> determination	</a:t>
            </a:r>
            <a:r>
              <a:rPr lang="vi-VN" sz="2400" b="1" dirty="0"/>
              <a:t>B.</a:t>
            </a:r>
            <a:r>
              <a:rPr lang="vi-VN" sz="2400" dirty="0"/>
              <a:t> determine	</a:t>
            </a:r>
            <a:r>
              <a:rPr lang="vi-VN" sz="2400" b="1" dirty="0"/>
              <a:t>C.</a:t>
            </a:r>
            <a:r>
              <a:rPr lang="vi-VN" sz="2400" dirty="0"/>
              <a:t> determined		</a:t>
            </a:r>
            <a:r>
              <a:rPr lang="vi-VN" sz="2400" b="1" dirty="0"/>
              <a:t>D.</a:t>
            </a:r>
            <a:r>
              <a:rPr lang="vi-VN" sz="2400" dirty="0"/>
              <a:t> determining</a:t>
            </a:r>
            <a:endParaRPr lang="en-US" sz="2400" dirty="0"/>
          </a:p>
          <a:p>
            <a:endParaRPr lang="vi-VN" sz="2400" b="1" dirty="0" smtClean="0"/>
          </a:p>
          <a:p>
            <a:r>
              <a:rPr lang="en-US" sz="2400" dirty="0" err="1" smtClean="0"/>
              <a:t>Căn</a:t>
            </a:r>
            <a:r>
              <a:rPr lang="en-US" sz="2400" dirty="0" smtClean="0"/>
              <a:t> </a:t>
            </a:r>
            <a:r>
              <a:rPr lang="en-US" sz="2400" dirty="0" err="1"/>
              <a:t>cứ</a:t>
            </a:r>
            <a:r>
              <a:rPr lang="en-US" sz="2400" dirty="0"/>
              <a:t> </a:t>
            </a:r>
            <a:r>
              <a:rPr lang="en-US" sz="2400" dirty="0" err="1"/>
              <a:t>vào</a:t>
            </a:r>
            <a:r>
              <a:rPr lang="en-US" sz="2400" dirty="0"/>
              <a:t> </a:t>
            </a:r>
            <a:r>
              <a:rPr lang="en-US" sz="2400" dirty="0" err="1"/>
              <a:t>giới</a:t>
            </a:r>
            <a:r>
              <a:rPr lang="en-US" sz="2400" dirty="0"/>
              <a:t> </a:t>
            </a:r>
            <a:r>
              <a:rPr lang="en-US" sz="2400" dirty="0" err="1"/>
              <a:t>từ</a:t>
            </a:r>
            <a:r>
              <a:rPr lang="en-US" sz="2400" dirty="0"/>
              <a:t> "of". </a:t>
            </a:r>
            <a:r>
              <a:rPr lang="en-US" sz="2400" dirty="0" err="1"/>
              <a:t>Sau</a:t>
            </a:r>
            <a:r>
              <a:rPr lang="en-US" sz="2400" dirty="0"/>
              <a:t> </a:t>
            </a:r>
            <a:r>
              <a:rPr lang="en-US" sz="2400" dirty="0" err="1"/>
              <a:t>giới</a:t>
            </a:r>
            <a:r>
              <a:rPr lang="en-US" sz="2400" dirty="0"/>
              <a:t> </a:t>
            </a:r>
            <a:r>
              <a:rPr lang="en-US" sz="2400" dirty="0" err="1"/>
              <a:t>từ</a:t>
            </a:r>
            <a:r>
              <a:rPr lang="en-US" sz="2400" dirty="0"/>
              <a:t> + N/V-</a:t>
            </a:r>
            <a:r>
              <a:rPr lang="en-US" sz="2400" dirty="0" err="1"/>
              <a:t>ing</a:t>
            </a:r>
            <a:r>
              <a:rPr lang="en-US" sz="2400" dirty="0"/>
              <a:t>. </a:t>
            </a:r>
            <a:r>
              <a:rPr lang="en-US" sz="2400" dirty="0" err="1"/>
              <a:t>Trong</a:t>
            </a:r>
            <a:r>
              <a:rPr lang="en-US" sz="2400" dirty="0"/>
              <a:t> </a:t>
            </a:r>
            <a:r>
              <a:rPr lang="en-US" sz="2400" dirty="0" err="1"/>
              <a:t>đó</a:t>
            </a:r>
            <a:r>
              <a:rPr lang="en-US" sz="2400" dirty="0"/>
              <a:t>:</a:t>
            </a:r>
          </a:p>
          <a:p>
            <a:pPr lvl="0"/>
            <a:r>
              <a:rPr lang="en-US" sz="2400" dirty="0"/>
              <a:t>determination (n): </a:t>
            </a:r>
            <a:r>
              <a:rPr lang="en-US" sz="2400" dirty="0" err="1"/>
              <a:t>sự</a:t>
            </a:r>
            <a:r>
              <a:rPr lang="en-US" sz="2400" dirty="0"/>
              <a:t> </a:t>
            </a:r>
            <a:r>
              <a:rPr lang="en-US" sz="2400" dirty="0" err="1"/>
              <a:t>xác</a:t>
            </a:r>
            <a:r>
              <a:rPr lang="en-US" sz="2400" dirty="0"/>
              <a:t> </a:t>
            </a:r>
            <a:r>
              <a:rPr lang="en-US" sz="2400" dirty="0" err="1"/>
              <a:t>định</a:t>
            </a:r>
            <a:r>
              <a:rPr lang="en-US" sz="2400" dirty="0"/>
              <a:t>, </a:t>
            </a:r>
            <a:r>
              <a:rPr lang="en-US" sz="2400" dirty="0" err="1"/>
              <a:t>sự</a:t>
            </a:r>
            <a:r>
              <a:rPr lang="en-US" sz="2400" dirty="0"/>
              <a:t> </a:t>
            </a:r>
            <a:r>
              <a:rPr lang="en-US" sz="2400" dirty="0" err="1"/>
              <a:t>quyết</a:t>
            </a:r>
            <a:r>
              <a:rPr lang="en-US" sz="2400" dirty="0"/>
              <a:t> </a:t>
            </a:r>
            <a:r>
              <a:rPr lang="en-US" sz="2400" dirty="0" err="1"/>
              <a:t>định</a:t>
            </a:r>
            <a:r>
              <a:rPr lang="en-US" sz="2400" dirty="0"/>
              <a:t>, </a:t>
            </a:r>
            <a:r>
              <a:rPr lang="en-US" sz="2400" dirty="0" err="1"/>
              <a:t>tính</a:t>
            </a:r>
            <a:r>
              <a:rPr lang="en-US" sz="2400" dirty="0"/>
              <a:t> </a:t>
            </a:r>
            <a:r>
              <a:rPr lang="en-US" sz="2400" dirty="0" err="1"/>
              <a:t>quả</a:t>
            </a:r>
            <a:r>
              <a:rPr lang="en-US" sz="2400" dirty="0"/>
              <a:t> </a:t>
            </a:r>
            <a:r>
              <a:rPr lang="en-US" sz="2400" dirty="0" err="1"/>
              <a:t>quyết</a:t>
            </a:r>
            <a:endParaRPr lang="en-US" sz="2400" dirty="0"/>
          </a:p>
          <a:p>
            <a:pPr lvl="0"/>
            <a:r>
              <a:rPr lang="en-US" sz="2400" dirty="0"/>
              <a:t>determine (v): </a:t>
            </a:r>
            <a:r>
              <a:rPr lang="en-US" sz="2400" dirty="0" err="1"/>
              <a:t>xác</a:t>
            </a:r>
            <a:r>
              <a:rPr lang="en-US" sz="2400" dirty="0"/>
              <a:t> </a:t>
            </a:r>
            <a:r>
              <a:rPr lang="en-US" sz="2400" dirty="0" err="1"/>
              <a:t>định</a:t>
            </a:r>
            <a:endParaRPr lang="en-US" sz="2400" dirty="0"/>
          </a:p>
          <a:p>
            <a:pPr lvl="0"/>
            <a:r>
              <a:rPr lang="en-US" sz="2400" dirty="0"/>
              <a:t>determined (a): </a:t>
            </a:r>
            <a:r>
              <a:rPr lang="en-US" sz="2400" dirty="0" err="1"/>
              <a:t>nhất</a:t>
            </a:r>
            <a:r>
              <a:rPr lang="en-US" sz="2400" dirty="0"/>
              <a:t> </a:t>
            </a:r>
            <a:r>
              <a:rPr lang="en-US" sz="2400" dirty="0" err="1"/>
              <a:t>định</a:t>
            </a:r>
            <a:r>
              <a:rPr lang="en-US" sz="2400" dirty="0"/>
              <a:t>, </a:t>
            </a:r>
            <a:r>
              <a:rPr lang="en-US" sz="2400" dirty="0" err="1"/>
              <a:t>quả</a:t>
            </a:r>
            <a:r>
              <a:rPr lang="en-US" sz="2400" dirty="0"/>
              <a:t> </a:t>
            </a:r>
            <a:r>
              <a:rPr lang="en-US" sz="2400" dirty="0" err="1"/>
              <a:t>quyết</a:t>
            </a:r>
            <a:r>
              <a:rPr lang="en-US" sz="2400" dirty="0"/>
              <a:t>, </a:t>
            </a:r>
            <a:r>
              <a:rPr lang="en-US" sz="2400" dirty="0" err="1"/>
              <a:t>kiên</a:t>
            </a:r>
            <a:r>
              <a:rPr lang="en-US" sz="2400" dirty="0"/>
              <a:t> </a:t>
            </a:r>
            <a:r>
              <a:rPr lang="en-US" sz="2400" dirty="0" err="1"/>
              <a:t>quyết</a:t>
            </a:r>
            <a:endParaRPr lang="en-US" sz="2400" dirty="0"/>
          </a:p>
          <a:p>
            <a:pPr lvl="0"/>
            <a:r>
              <a:rPr lang="en-US" sz="2400" dirty="0"/>
              <a:t>determining (a): </a:t>
            </a:r>
            <a:r>
              <a:rPr lang="en-US" sz="2400" dirty="0" err="1"/>
              <a:t>có</a:t>
            </a:r>
            <a:r>
              <a:rPr lang="en-US" sz="2400" dirty="0"/>
              <a:t> </a:t>
            </a:r>
            <a:r>
              <a:rPr lang="en-US" sz="2400" dirty="0" err="1"/>
              <a:t>tính</a:t>
            </a:r>
            <a:r>
              <a:rPr lang="en-US" sz="2400" dirty="0"/>
              <a:t> </a:t>
            </a:r>
            <a:r>
              <a:rPr lang="en-US" sz="2400" dirty="0" err="1"/>
              <a:t>chất</a:t>
            </a:r>
            <a:r>
              <a:rPr lang="en-US" sz="2400" dirty="0"/>
              <a:t> </a:t>
            </a:r>
            <a:r>
              <a:rPr lang="en-US" sz="2400" dirty="0" err="1"/>
              <a:t>quyết</a:t>
            </a:r>
            <a:r>
              <a:rPr lang="en-US" sz="2400" dirty="0"/>
              <a:t> </a:t>
            </a:r>
            <a:r>
              <a:rPr lang="en-US" sz="2400" dirty="0" err="1"/>
              <a:t>định</a:t>
            </a:r>
            <a:r>
              <a:rPr lang="en-US" sz="2400" dirty="0"/>
              <a:t>, </a:t>
            </a:r>
            <a:r>
              <a:rPr lang="en-US" sz="2400" dirty="0" err="1"/>
              <a:t>định</a:t>
            </a:r>
            <a:r>
              <a:rPr lang="en-US" sz="2400" dirty="0"/>
              <a:t> </a:t>
            </a:r>
            <a:r>
              <a:rPr lang="en-US" sz="2400" dirty="0" err="1"/>
              <a:t>đoạt</a:t>
            </a:r>
            <a:endParaRPr lang="en-US" sz="2400" dirty="0"/>
          </a:p>
          <a:p>
            <a:r>
              <a:rPr lang="en-US" sz="2400" dirty="0"/>
              <a:t>(</a:t>
            </a:r>
            <a:r>
              <a:rPr lang="en-US" sz="2400" dirty="0" err="1"/>
              <a:t>Ngoài</a:t>
            </a:r>
            <a:r>
              <a:rPr lang="en-US" sz="2400" dirty="0"/>
              <a:t> </a:t>
            </a:r>
            <a:r>
              <a:rPr lang="en-US" sz="2400" dirty="0" err="1"/>
              <a:t>ra</a:t>
            </a:r>
            <a:r>
              <a:rPr lang="en-US" sz="2400" dirty="0"/>
              <a:t>, "determining" </a:t>
            </a:r>
            <a:r>
              <a:rPr lang="en-US" sz="2400" dirty="0" err="1"/>
              <a:t>cũng</a:t>
            </a:r>
            <a:r>
              <a:rPr lang="en-US" sz="2400" dirty="0"/>
              <a:t> </a:t>
            </a:r>
            <a:r>
              <a:rPr lang="en-US" sz="2400" dirty="0" err="1"/>
              <a:t>là</a:t>
            </a:r>
            <a:r>
              <a:rPr lang="en-US" sz="2400" dirty="0"/>
              <a:t> </a:t>
            </a:r>
            <a:r>
              <a:rPr lang="en-US" sz="2400" dirty="0" err="1"/>
              <a:t>một</a:t>
            </a:r>
            <a:r>
              <a:rPr lang="en-US" sz="2400" dirty="0"/>
              <a:t> </a:t>
            </a:r>
            <a:r>
              <a:rPr lang="en-US" sz="2400" dirty="0" err="1"/>
              <a:t>danh</a:t>
            </a:r>
            <a:r>
              <a:rPr lang="en-US" sz="2400" dirty="0"/>
              <a:t> </a:t>
            </a:r>
            <a:r>
              <a:rPr lang="en-US" sz="2400" dirty="0" err="1"/>
              <a:t>động</a:t>
            </a:r>
            <a:r>
              <a:rPr lang="en-US" sz="2400" dirty="0"/>
              <a:t> </a:t>
            </a:r>
            <a:r>
              <a:rPr lang="en-US" sz="2400" dirty="0" err="1"/>
              <a:t>từ</a:t>
            </a:r>
            <a:r>
              <a:rPr lang="en-US" sz="2400" dirty="0"/>
              <a:t>)</a:t>
            </a:r>
          </a:p>
          <a:p>
            <a:r>
              <a:rPr lang="en-US" sz="2400" b="1" dirty="0" err="1"/>
              <a:t>Dịch</a:t>
            </a:r>
            <a:r>
              <a:rPr lang="en-US" sz="2400" b="1" dirty="0"/>
              <a:t> </a:t>
            </a:r>
            <a:r>
              <a:rPr lang="en-US" sz="2400" b="1" dirty="0" err="1"/>
              <a:t>nghĩa</a:t>
            </a:r>
            <a:r>
              <a:rPr lang="en-US" sz="2400" b="1" dirty="0"/>
              <a:t>: </a:t>
            </a:r>
            <a:r>
              <a:rPr lang="en-US" sz="2400" dirty="0" err="1"/>
              <a:t>Cuộc</a:t>
            </a:r>
            <a:r>
              <a:rPr lang="en-US" sz="2400" dirty="0"/>
              <a:t> </a:t>
            </a:r>
            <a:r>
              <a:rPr lang="en-US" sz="2400" dirty="0" err="1"/>
              <a:t>khảo</a:t>
            </a:r>
            <a:r>
              <a:rPr lang="en-US" sz="2400" dirty="0"/>
              <a:t> </a:t>
            </a:r>
            <a:r>
              <a:rPr lang="en-US" sz="2400" dirty="0" err="1"/>
              <a:t>sát</a:t>
            </a:r>
            <a:r>
              <a:rPr lang="en-US" sz="2400" dirty="0"/>
              <a:t> </a:t>
            </a:r>
            <a:r>
              <a:rPr lang="en-US" sz="2400" dirty="0" err="1"/>
              <a:t>sẽ</a:t>
            </a:r>
            <a:r>
              <a:rPr lang="en-US" sz="2400" dirty="0"/>
              <a:t> </a:t>
            </a:r>
            <a:r>
              <a:rPr lang="en-US" sz="2400" dirty="0" err="1"/>
              <a:t>bao</a:t>
            </a:r>
            <a:r>
              <a:rPr lang="en-US" sz="2400" dirty="0"/>
              <a:t> </a:t>
            </a:r>
            <a:r>
              <a:rPr lang="en-US" sz="2400" dirty="0" err="1"/>
              <a:t>gồm</a:t>
            </a:r>
            <a:r>
              <a:rPr lang="en-US" sz="2400" dirty="0"/>
              <a:t> </a:t>
            </a:r>
            <a:r>
              <a:rPr lang="en-US" sz="2400" dirty="0" err="1"/>
              <a:t>nhiều</a:t>
            </a:r>
            <a:r>
              <a:rPr lang="en-US" sz="2400" dirty="0"/>
              <a:t> </a:t>
            </a:r>
            <a:r>
              <a:rPr lang="en-US" sz="2400" dirty="0" err="1"/>
              <a:t>cách</a:t>
            </a:r>
            <a:r>
              <a:rPr lang="en-US" sz="2400" dirty="0"/>
              <a:t> </a:t>
            </a:r>
            <a:r>
              <a:rPr lang="en-US" sz="2400" dirty="0" err="1"/>
              <a:t>khác</a:t>
            </a:r>
            <a:r>
              <a:rPr lang="en-US" sz="2400" dirty="0"/>
              <a:t> </a:t>
            </a:r>
            <a:r>
              <a:rPr lang="en-US" sz="2400" dirty="0" err="1"/>
              <a:t>nhau</a:t>
            </a:r>
            <a:r>
              <a:rPr lang="en-US" sz="2400" dirty="0"/>
              <a:t> </a:t>
            </a:r>
            <a:r>
              <a:rPr lang="en-US" sz="2400" dirty="0" err="1"/>
              <a:t>trong</a:t>
            </a:r>
            <a:r>
              <a:rPr lang="en-US" sz="2400" dirty="0"/>
              <a:t> </a:t>
            </a:r>
            <a:r>
              <a:rPr lang="en-US" sz="2400" dirty="0" err="1"/>
              <a:t>việc</a:t>
            </a:r>
            <a:r>
              <a:rPr lang="en-US" sz="2400" dirty="0"/>
              <a:t> </a:t>
            </a:r>
            <a:r>
              <a:rPr lang="en-US" sz="2400" dirty="0" err="1"/>
              <a:t>xác</a:t>
            </a:r>
            <a:r>
              <a:rPr lang="en-US" sz="2400" dirty="0"/>
              <a:t> </a:t>
            </a:r>
            <a:r>
              <a:rPr lang="en-US" sz="2400" dirty="0" err="1"/>
              <a:t>định</a:t>
            </a:r>
            <a:r>
              <a:rPr lang="en-US" sz="2400" dirty="0"/>
              <a:t> </a:t>
            </a:r>
            <a:r>
              <a:rPr lang="en-US" sz="2400" dirty="0" err="1"/>
              <a:t>những</a:t>
            </a:r>
            <a:r>
              <a:rPr lang="en-US" sz="2400" dirty="0"/>
              <a:t> </a:t>
            </a:r>
            <a:r>
              <a:rPr lang="en-US" sz="2400" dirty="0" err="1"/>
              <a:t>thái</a:t>
            </a:r>
            <a:r>
              <a:rPr lang="en-US" sz="2400" dirty="0"/>
              <a:t> </a:t>
            </a:r>
            <a:r>
              <a:rPr lang="en-US" sz="2400" dirty="0" err="1"/>
              <a:t>độ</a:t>
            </a:r>
            <a:r>
              <a:rPr lang="en-US" sz="2400" dirty="0"/>
              <a:t> </a:t>
            </a:r>
            <a:r>
              <a:rPr lang="en-US" sz="2400" dirty="0" err="1"/>
              <a:t>khác</a:t>
            </a:r>
            <a:r>
              <a:rPr lang="en-US" sz="2400" dirty="0"/>
              <a:t> </a:t>
            </a:r>
            <a:r>
              <a:rPr lang="en-US" sz="2400" dirty="0" err="1"/>
              <a:t>nhau</a:t>
            </a:r>
            <a:r>
              <a:rPr lang="en-US" sz="2400" dirty="0"/>
              <a:t> </a:t>
            </a:r>
            <a:r>
              <a:rPr lang="en-US" sz="2400" dirty="0" err="1"/>
              <a:t>về</a:t>
            </a:r>
            <a:r>
              <a:rPr lang="en-US" sz="2400" dirty="0"/>
              <a:t> </a:t>
            </a:r>
            <a:r>
              <a:rPr lang="en-US" sz="2400" dirty="0" err="1"/>
              <a:t>tình</a:t>
            </a:r>
            <a:r>
              <a:rPr lang="en-US" sz="2400" dirty="0"/>
              <a:t> </a:t>
            </a:r>
            <a:r>
              <a:rPr lang="en-US" sz="2400" dirty="0" err="1"/>
              <a:t>yêu</a:t>
            </a:r>
            <a:r>
              <a:rPr lang="en-US" sz="2400" dirty="0"/>
              <a:t> </a:t>
            </a:r>
            <a:r>
              <a:rPr lang="en-US" sz="2400" dirty="0" err="1"/>
              <a:t>và</a:t>
            </a:r>
            <a:r>
              <a:rPr lang="en-US" sz="2400" dirty="0"/>
              <a:t> </a:t>
            </a:r>
            <a:r>
              <a:rPr lang="en-US" sz="2400" dirty="0" err="1"/>
              <a:t>hôn</a:t>
            </a:r>
            <a:r>
              <a:rPr lang="en-US" sz="2400" dirty="0"/>
              <a:t> </a:t>
            </a:r>
            <a:r>
              <a:rPr lang="en-US" sz="2400" dirty="0" err="1"/>
              <a:t>nhân</a:t>
            </a:r>
            <a:r>
              <a:rPr lang="en-US" sz="2400" dirty="0"/>
              <a:t> </a:t>
            </a:r>
            <a:r>
              <a:rPr lang="en-US" sz="2400" dirty="0" err="1"/>
              <a:t>của</a:t>
            </a:r>
            <a:r>
              <a:rPr lang="en-US" sz="2400" dirty="0"/>
              <a:t> </a:t>
            </a:r>
            <a:r>
              <a:rPr lang="en-US" sz="2400" dirty="0" err="1"/>
              <a:t>các</a:t>
            </a:r>
            <a:r>
              <a:rPr lang="en-US" sz="2400" dirty="0"/>
              <a:t> </a:t>
            </a:r>
            <a:r>
              <a:rPr lang="en-US" sz="2400" dirty="0" err="1"/>
              <a:t>bạn</a:t>
            </a:r>
            <a:r>
              <a:rPr lang="en-US" sz="2400" dirty="0"/>
              <a:t> </a:t>
            </a:r>
            <a:r>
              <a:rPr lang="en-US" sz="2400" dirty="0" err="1"/>
              <a:t>trẻ</a:t>
            </a:r>
            <a:r>
              <a:rPr lang="en-US" sz="2400" dirty="0"/>
              <a:t> </a:t>
            </a:r>
            <a:r>
              <a:rPr lang="en-US" sz="2400" dirty="0" err="1"/>
              <a:t>bây</a:t>
            </a:r>
            <a:r>
              <a:rPr lang="en-US" sz="2400" dirty="0"/>
              <a:t> </a:t>
            </a:r>
            <a:r>
              <a:rPr lang="en-US" sz="2400" dirty="0" err="1"/>
              <a:t>giờ</a:t>
            </a:r>
            <a:r>
              <a:rPr lang="en-US" sz="2400" dirty="0"/>
              <a:t>.</a:t>
            </a:r>
          </a:p>
          <a:p>
            <a:r>
              <a:rPr lang="en-US" sz="2400" dirty="0"/>
              <a:t> </a:t>
            </a:r>
            <a:r>
              <a:rPr lang="en-US" sz="2400" dirty="0" err="1"/>
              <a:t>Đáp</a:t>
            </a:r>
            <a:r>
              <a:rPr lang="en-US" sz="2400" dirty="0"/>
              <a:t> </a:t>
            </a:r>
            <a:r>
              <a:rPr lang="en-US" sz="2400" dirty="0" err="1"/>
              <a:t>án</a:t>
            </a:r>
            <a:r>
              <a:rPr lang="en-US" sz="2400" dirty="0"/>
              <a:t> </a:t>
            </a:r>
            <a:r>
              <a:rPr lang="en-US" sz="2400" dirty="0" err="1"/>
              <a:t>là</a:t>
            </a:r>
            <a:r>
              <a:rPr lang="en-US" sz="2400" dirty="0"/>
              <a:t> D</a:t>
            </a:r>
          </a:p>
          <a:p>
            <a:r>
              <a:rPr lang="vi-VN" sz="2400" b="1" dirty="0"/>
              <a:t>Giải thích: </a:t>
            </a:r>
            <a:r>
              <a:rPr lang="vi-VN" sz="2400" dirty="0"/>
              <a:t>Ở vị trí này chúng ta cần một danh động từ. Vì "the different attitudes toward love and marriage of today's youth" là tân ngữ.</a:t>
            </a:r>
            <a:endParaRPr lang="en-US" sz="2400" dirty="0"/>
          </a:p>
          <a:p>
            <a:endParaRPr lang="en-US" sz="2400" dirty="0"/>
          </a:p>
        </p:txBody>
      </p:sp>
      <p:sp>
        <p:nvSpPr>
          <p:cNvPr id="2" name="Oval 1"/>
          <p:cNvSpPr/>
          <p:nvPr/>
        </p:nvSpPr>
        <p:spPr>
          <a:xfrm>
            <a:off x="12192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411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5632311"/>
          </a:xfrm>
          <a:prstGeom prst="rect">
            <a:avLst/>
          </a:prstGeom>
          <a:noFill/>
        </p:spPr>
        <p:txBody>
          <a:bodyPr wrap="square" rtlCol="0">
            <a:spAutoFit/>
          </a:bodyPr>
          <a:lstStyle/>
          <a:p>
            <a:r>
              <a:rPr lang="en-US" sz="2400" b="1" dirty="0"/>
              <a:t>Question 16: </a:t>
            </a:r>
            <a:r>
              <a:rPr lang="en-US" sz="2400" dirty="0"/>
              <a:t>Tom and Mary are planning to see the movie this weekend.</a:t>
            </a:r>
          </a:p>
          <a:p>
            <a:r>
              <a:rPr lang="en-US" sz="2400" b="1" dirty="0"/>
              <a:t>Tom</a:t>
            </a:r>
            <a:r>
              <a:rPr lang="en-US" sz="2400" dirty="0"/>
              <a:t>: Can you recommend the best movie theater in town? </a:t>
            </a:r>
          </a:p>
          <a:p>
            <a:r>
              <a:rPr lang="en-US" sz="2400" b="1" dirty="0"/>
              <a:t>Mary</a:t>
            </a:r>
            <a:r>
              <a:rPr lang="en-US" sz="2400" dirty="0"/>
              <a:t>: ______ </a:t>
            </a:r>
          </a:p>
          <a:p>
            <a:r>
              <a:rPr lang="en-US" sz="2400" b="1" dirty="0"/>
              <a:t>A.</a:t>
            </a:r>
            <a:r>
              <a:rPr lang="en-US" sz="2400" dirty="0"/>
              <a:t> I prefer the one in the shopping mall.</a:t>
            </a:r>
          </a:p>
          <a:p>
            <a:r>
              <a:rPr lang="en-US" sz="2400" b="1" dirty="0"/>
              <a:t>B.</a:t>
            </a:r>
            <a:r>
              <a:rPr lang="en-US" sz="2400" dirty="0"/>
              <a:t> I don’t think you want to watch films. </a:t>
            </a:r>
          </a:p>
          <a:p>
            <a:r>
              <a:rPr lang="en-US" sz="2400" b="1" dirty="0"/>
              <a:t>C.</a:t>
            </a:r>
            <a:r>
              <a:rPr lang="en-US" sz="2400" dirty="0"/>
              <a:t> American blockbusters are believed to interest you. </a:t>
            </a:r>
          </a:p>
          <a:p>
            <a:r>
              <a:rPr lang="en-US" sz="2400" b="1" dirty="0"/>
              <a:t>D.</a:t>
            </a:r>
            <a:r>
              <a:rPr lang="en-US" sz="2400" dirty="0"/>
              <a:t> Let’s watch a movie together some time next week.</a:t>
            </a:r>
          </a:p>
          <a:p>
            <a:endParaRPr lang="vi-VN" sz="2400" b="1" dirty="0" smtClean="0"/>
          </a:p>
          <a:p>
            <a:r>
              <a:rPr lang="en-US" sz="2400" dirty="0" smtClean="0"/>
              <a:t>I </a:t>
            </a:r>
            <a:r>
              <a:rPr lang="en-US" sz="2400" dirty="0"/>
              <a:t>prefer the one in the newest shopping mall. </a:t>
            </a:r>
          </a:p>
          <a:p>
            <a:pPr lvl="0"/>
            <a:r>
              <a:rPr lang="en-US" sz="2400" dirty="0" err="1"/>
              <a:t>Đáp</a:t>
            </a:r>
            <a:r>
              <a:rPr lang="en-US" sz="2400" dirty="0"/>
              <a:t> </a:t>
            </a:r>
            <a:r>
              <a:rPr lang="en-US" sz="2400" dirty="0" err="1"/>
              <a:t>án</a:t>
            </a:r>
            <a:r>
              <a:rPr lang="en-US" sz="2400" dirty="0"/>
              <a:t> </a:t>
            </a:r>
            <a:r>
              <a:rPr lang="en-US" sz="2400" dirty="0" err="1"/>
              <a:t>là</a:t>
            </a:r>
            <a:r>
              <a:rPr lang="en-US" sz="2400" dirty="0"/>
              <a:t> </a:t>
            </a:r>
            <a:r>
              <a:rPr lang="en-US" sz="2400" dirty="0" err="1"/>
              <a:t>trả</a:t>
            </a:r>
            <a:r>
              <a:rPr lang="en-US" sz="2400" dirty="0"/>
              <a:t> </a:t>
            </a:r>
            <a:r>
              <a:rPr lang="en-US" sz="2400" dirty="0" err="1"/>
              <a:t>lời</a:t>
            </a:r>
            <a:r>
              <a:rPr lang="en-US" sz="2400" dirty="0"/>
              <a:t> </a:t>
            </a:r>
            <a:r>
              <a:rPr lang="en-US" sz="2400" dirty="0" err="1"/>
              <a:t>cho</a:t>
            </a:r>
            <a:r>
              <a:rPr lang="en-US" sz="2400" dirty="0"/>
              <a:t> </a:t>
            </a:r>
            <a:r>
              <a:rPr lang="en-US" sz="2400" dirty="0" err="1"/>
              <a:t>câu</a:t>
            </a:r>
            <a:r>
              <a:rPr lang="en-US" sz="2400" dirty="0"/>
              <a:t> </a:t>
            </a:r>
            <a:r>
              <a:rPr lang="en-US" sz="2400" dirty="0" err="1"/>
              <a:t>hỏi</a:t>
            </a:r>
            <a:r>
              <a:rPr lang="en-US" sz="2400" dirty="0"/>
              <a:t> </a:t>
            </a:r>
            <a:r>
              <a:rPr lang="en-US" sz="2400" dirty="0" err="1"/>
              <a:t>về</a:t>
            </a:r>
            <a:r>
              <a:rPr lang="en-US" sz="2400" dirty="0"/>
              <a:t> </a:t>
            </a:r>
            <a:r>
              <a:rPr lang="en-US" sz="2400" dirty="0" err="1"/>
              <a:t>địa</a:t>
            </a:r>
            <a:r>
              <a:rPr lang="en-US" sz="2400" dirty="0"/>
              <a:t> </a:t>
            </a:r>
            <a:r>
              <a:rPr lang="en-US" sz="2400" dirty="0" err="1"/>
              <a:t>điểm</a:t>
            </a:r>
            <a:r>
              <a:rPr lang="en-US" sz="2400" dirty="0"/>
              <a:t> (movie theater in town). </a:t>
            </a:r>
          </a:p>
          <a:p>
            <a:pPr lvl="0"/>
            <a:r>
              <a:rPr lang="en-US" sz="2400" dirty="0" err="1"/>
              <a:t>Câu</a:t>
            </a:r>
            <a:r>
              <a:rPr lang="en-US" sz="2400" dirty="0"/>
              <a:t> </a:t>
            </a:r>
            <a:r>
              <a:rPr lang="en-US" sz="2400" dirty="0" err="1"/>
              <a:t>trả</a:t>
            </a:r>
            <a:r>
              <a:rPr lang="en-US" sz="2400" dirty="0"/>
              <a:t> </a:t>
            </a:r>
            <a:r>
              <a:rPr lang="en-US" sz="2400" dirty="0" err="1"/>
              <a:t>lời</a:t>
            </a:r>
            <a:r>
              <a:rPr lang="en-US" sz="2400" dirty="0"/>
              <a:t> </a:t>
            </a:r>
            <a:r>
              <a:rPr lang="en-US" sz="2400" dirty="0" err="1"/>
              <a:t>tạm</a:t>
            </a:r>
            <a:r>
              <a:rPr lang="en-US" sz="2400" dirty="0"/>
              <a:t> </a:t>
            </a:r>
            <a:r>
              <a:rPr lang="en-US" sz="2400" dirty="0" err="1"/>
              <a:t>dịch</a:t>
            </a:r>
            <a:r>
              <a:rPr lang="en-US" sz="2400" dirty="0"/>
              <a:t>: </a:t>
            </a:r>
            <a:r>
              <a:rPr lang="en-US" sz="2400" dirty="0" err="1"/>
              <a:t>Tôi</a:t>
            </a:r>
            <a:r>
              <a:rPr lang="en-US" sz="2400" dirty="0"/>
              <a:t> </a:t>
            </a:r>
            <a:r>
              <a:rPr lang="en-US" sz="2400" dirty="0" err="1"/>
              <a:t>thích</a:t>
            </a:r>
            <a:r>
              <a:rPr lang="en-US" sz="2400" dirty="0"/>
              <a:t> </a:t>
            </a:r>
            <a:r>
              <a:rPr lang="en-US" sz="2400" dirty="0" err="1"/>
              <a:t>đến</a:t>
            </a:r>
            <a:r>
              <a:rPr lang="en-US" sz="2400" dirty="0"/>
              <a:t> </a:t>
            </a:r>
            <a:r>
              <a:rPr lang="en-US" sz="2400" dirty="0" err="1"/>
              <a:t>rạp</a:t>
            </a:r>
            <a:r>
              <a:rPr lang="en-US" sz="2400" dirty="0"/>
              <a:t> </a:t>
            </a:r>
            <a:r>
              <a:rPr lang="en-US" sz="2400" dirty="0" err="1"/>
              <a:t>ngay</a:t>
            </a:r>
            <a:r>
              <a:rPr lang="en-US" sz="2400" dirty="0"/>
              <a:t> </a:t>
            </a:r>
            <a:r>
              <a:rPr lang="en-US" sz="2400" dirty="0" err="1"/>
              <a:t>bên</a:t>
            </a:r>
            <a:r>
              <a:rPr lang="en-US" sz="2400" dirty="0"/>
              <a:t> </a:t>
            </a:r>
            <a:r>
              <a:rPr lang="en-US" sz="2400" dirty="0" err="1"/>
              <a:t>trong</a:t>
            </a:r>
            <a:r>
              <a:rPr lang="en-US" sz="2400" dirty="0"/>
              <a:t> </a:t>
            </a:r>
            <a:r>
              <a:rPr lang="en-US" sz="2400" dirty="0" err="1"/>
              <a:t>trung</a:t>
            </a:r>
            <a:r>
              <a:rPr lang="en-US" sz="2400" dirty="0"/>
              <a:t> </a:t>
            </a:r>
            <a:r>
              <a:rPr lang="en-US" sz="2400" dirty="0" err="1"/>
              <a:t>tâm</a:t>
            </a:r>
            <a:r>
              <a:rPr lang="en-US" sz="2400" dirty="0"/>
              <a:t> </a:t>
            </a:r>
            <a:r>
              <a:rPr lang="en-US" sz="2400" dirty="0" err="1"/>
              <a:t>thương</a:t>
            </a:r>
            <a:r>
              <a:rPr lang="en-US" sz="2400" dirty="0"/>
              <a:t> </a:t>
            </a:r>
            <a:r>
              <a:rPr lang="en-US" sz="2400" dirty="0" err="1"/>
              <a:t>mại</a:t>
            </a:r>
            <a:r>
              <a:rPr lang="en-US" sz="2400" dirty="0"/>
              <a:t> </a:t>
            </a:r>
            <a:r>
              <a:rPr lang="en-US" sz="2400" dirty="0" err="1"/>
              <a:t>hơn</a:t>
            </a:r>
            <a:r>
              <a:rPr lang="en-US" sz="2400" dirty="0"/>
              <a:t>.</a:t>
            </a:r>
          </a:p>
          <a:p>
            <a:pPr lvl="0"/>
            <a:r>
              <a:rPr lang="en-US" sz="2400" dirty="0" err="1"/>
              <a:t>Các</a:t>
            </a:r>
            <a:r>
              <a:rPr lang="en-US" sz="2400" dirty="0"/>
              <a:t> </a:t>
            </a:r>
            <a:r>
              <a:rPr lang="en-US" sz="2400" dirty="0" err="1"/>
              <a:t>câu</a:t>
            </a:r>
            <a:r>
              <a:rPr lang="en-US" sz="2400" dirty="0"/>
              <a:t> </a:t>
            </a:r>
            <a:r>
              <a:rPr lang="en-US" sz="2400" dirty="0" err="1"/>
              <a:t>còn</a:t>
            </a:r>
            <a:r>
              <a:rPr lang="en-US" sz="2400" dirty="0"/>
              <a:t> </a:t>
            </a:r>
            <a:r>
              <a:rPr lang="en-US" sz="2400" dirty="0" err="1"/>
              <a:t>lại</a:t>
            </a:r>
            <a:r>
              <a:rPr lang="en-US" sz="2400" dirty="0"/>
              <a:t> </a:t>
            </a:r>
            <a:r>
              <a:rPr lang="en-US" sz="2400" dirty="0" err="1"/>
              <a:t>không</a:t>
            </a:r>
            <a:r>
              <a:rPr lang="en-US" sz="2400" dirty="0"/>
              <a:t> </a:t>
            </a:r>
            <a:r>
              <a:rPr lang="en-US" sz="2400" dirty="0" err="1"/>
              <a:t>hợp</a:t>
            </a:r>
            <a:r>
              <a:rPr lang="en-US" sz="2400" dirty="0"/>
              <a:t> </a:t>
            </a:r>
            <a:r>
              <a:rPr lang="en-US" sz="2400" dirty="0" err="1"/>
              <a:t>về</a:t>
            </a:r>
            <a:r>
              <a:rPr lang="en-US" sz="2400" dirty="0"/>
              <a:t> </a:t>
            </a:r>
            <a:r>
              <a:rPr lang="en-US" sz="2400" dirty="0" err="1"/>
              <a:t>nghĩa</a:t>
            </a:r>
            <a:r>
              <a:rPr lang="en-US" sz="2400" dirty="0"/>
              <a:t>. </a:t>
            </a:r>
          </a:p>
          <a:p>
            <a:endParaRPr lang="en-US" sz="2400" dirty="0"/>
          </a:p>
        </p:txBody>
      </p:sp>
      <p:sp>
        <p:nvSpPr>
          <p:cNvPr id="2" name="Oval 1"/>
          <p:cNvSpPr/>
          <p:nvPr/>
        </p:nvSpPr>
        <p:spPr>
          <a:xfrm>
            <a:off x="304800" y="1905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270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 calcmode="lin" valueType="num">
                                      <p:cBhvr additive="base">
                                        <p:cTn id="1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15400" cy="6001643"/>
          </a:xfrm>
          <a:prstGeom prst="rect">
            <a:avLst/>
          </a:prstGeom>
          <a:noFill/>
        </p:spPr>
        <p:txBody>
          <a:bodyPr wrap="square" rtlCol="0">
            <a:spAutoFit/>
          </a:bodyPr>
          <a:lstStyle/>
          <a:p>
            <a:r>
              <a:rPr lang="en-US" sz="2400" b="1" dirty="0"/>
              <a:t>Question 17: </a:t>
            </a:r>
            <a:r>
              <a:rPr lang="en-US" sz="2400" dirty="0" err="1"/>
              <a:t>Lan</a:t>
            </a:r>
            <a:r>
              <a:rPr lang="en-US" sz="2400" dirty="0"/>
              <a:t> is talking to her teacher about her essay.</a:t>
            </a:r>
          </a:p>
          <a:p>
            <a:r>
              <a:rPr lang="en-US" sz="2400" b="1" dirty="0" err="1"/>
              <a:t>Lan</a:t>
            </a:r>
            <a:r>
              <a:rPr lang="en-US" sz="2400" dirty="0"/>
              <a:t>: Excuse me. I haven’t got my essay today. I left it at home.</a:t>
            </a:r>
          </a:p>
          <a:p>
            <a:r>
              <a:rPr lang="en-US" sz="2400" b="1" dirty="0"/>
              <a:t>Teacher</a:t>
            </a:r>
            <a:r>
              <a:rPr lang="en-US" sz="2400" dirty="0"/>
              <a:t>: Never mind. ______</a:t>
            </a:r>
          </a:p>
          <a:p>
            <a:r>
              <a:rPr lang="en-US" sz="2400" b="1" dirty="0"/>
              <a:t>A.</a:t>
            </a:r>
            <a:r>
              <a:rPr lang="en-US" sz="2400" dirty="0"/>
              <a:t> It must have been submitted.	</a:t>
            </a:r>
            <a:r>
              <a:rPr lang="en-US" sz="2400" b="1" dirty="0" smtClean="0"/>
              <a:t>B</a:t>
            </a:r>
            <a:r>
              <a:rPr lang="en-US" sz="2400" b="1" dirty="0"/>
              <a:t>.</a:t>
            </a:r>
            <a:r>
              <a:rPr lang="en-US" sz="2400" dirty="0"/>
              <a:t> It always slips your mind.</a:t>
            </a:r>
          </a:p>
          <a:p>
            <a:r>
              <a:rPr lang="en-US" sz="2400" b="1" dirty="0"/>
              <a:t>C.</a:t>
            </a:r>
            <a:r>
              <a:rPr lang="en-US" sz="2400" dirty="0"/>
              <a:t> Give it to me on Friday.		</a:t>
            </a:r>
            <a:r>
              <a:rPr lang="en-US" sz="2400" b="1" dirty="0" smtClean="0"/>
              <a:t>D</a:t>
            </a:r>
            <a:r>
              <a:rPr lang="en-US" sz="2400" b="1" dirty="0"/>
              <a:t>.</a:t>
            </a:r>
            <a:r>
              <a:rPr lang="en-US" sz="2400" dirty="0"/>
              <a:t> Give me a good talking.  </a:t>
            </a:r>
          </a:p>
          <a:p>
            <a:endParaRPr lang="vi-VN" sz="2400" b="1" dirty="0" smtClean="0"/>
          </a:p>
          <a:p>
            <a:pPr lvl="0"/>
            <a:r>
              <a:rPr lang="en-US" sz="2400" dirty="0" smtClean="0"/>
              <a:t>“</a:t>
            </a:r>
            <a:r>
              <a:rPr lang="en-US" sz="2400" dirty="0"/>
              <a:t>Never mind” </a:t>
            </a:r>
            <a:r>
              <a:rPr lang="en-US" sz="2400" dirty="0" err="1"/>
              <a:t>được</a:t>
            </a:r>
            <a:r>
              <a:rPr lang="en-US" sz="2400" dirty="0"/>
              <a:t> </a:t>
            </a:r>
            <a:r>
              <a:rPr lang="en-US" sz="2400" dirty="0" err="1"/>
              <a:t>dùng</a:t>
            </a:r>
            <a:r>
              <a:rPr lang="en-US" sz="2400" dirty="0"/>
              <a:t> </a:t>
            </a:r>
            <a:r>
              <a:rPr lang="en-US" sz="2400" dirty="0" err="1"/>
              <a:t>để</a:t>
            </a:r>
            <a:r>
              <a:rPr lang="en-US" sz="2400" dirty="0"/>
              <a:t> </a:t>
            </a:r>
            <a:r>
              <a:rPr lang="en-US" sz="2400" dirty="0" err="1"/>
              <a:t>chấp</a:t>
            </a:r>
            <a:r>
              <a:rPr lang="en-US" sz="2400" dirty="0"/>
              <a:t> </a:t>
            </a:r>
            <a:r>
              <a:rPr lang="en-US" sz="2400" dirty="0" err="1"/>
              <a:t>nhận</a:t>
            </a:r>
            <a:r>
              <a:rPr lang="en-US" sz="2400" dirty="0"/>
              <a:t> </a:t>
            </a:r>
            <a:r>
              <a:rPr lang="en-US" sz="2400" dirty="0" err="1"/>
              <a:t>lời</a:t>
            </a:r>
            <a:r>
              <a:rPr lang="en-US" sz="2400" dirty="0"/>
              <a:t> </a:t>
            </a:r>
            <a:r>
              <a:rPr lang="en-US" sz="2400" dirty="0" err="1"/>
              <a:t>xin</a:t>
            </a:r>
            <a:r>
              <a:rPr lang="en-US" sz="2400" dirty="0"/>
              <a:t> </a:t>
            </a:r>
            <a:r>
              <a:rPr lang="en-US" sz="2400" dirty="0" err="1"/>
              <a:t>lỗi</a:t>
            </a:r>
            <a:r>
              <a:rPr lang="en-US" sz="2400" dirty="0"/>
              <a:t>. Do </a:t>
            </a:r>
            <a:r>
              <a:rPr lang="en-US" sz="2400" dirty="0" err="1"/>
              <a:t>đó</a:t>
            </a:r>
            <a:r>
              <a:rPr lang="en-US" sz="2400" dirty="0"/>
              <a:t>, </a:t>
            </a:r>
            <a:r>
              <a:rPr lang="en-US" sz="2400" dirty="0" err="1"/>
              <a:t>câu</a:t>
            </a:r>
            <a:r>
              <a:rPr lang="en-US" sz="2400" dirty="0"/>
              <a:t> “Give it to me on Friday” (</a:t>
            </a:r>
            <a:r>
              <a:rPr lang="en-US" sz="2400" dirty="0" err="1"/>
              <a:t>Hãy</a:t>
            </a:r>
            <a:r>
              <a:rPr lang="en-US" sz="2400" dirty="0"/>
              <a:t> </a:t>
            </a:r>
            <a:r>
              <a:rPr lang="en-US" sz="2400" dirty="0" err="1"/>
              <a:t>nộp</a:t>
            </a:r>
            <a:r>
              <a:rPr lang="en-US" sz="2400" dirty="0"/>
              <a:t> </a:t>
            </a:r>
            <a:r>
              <a:rPr lang="en-US" sz="2400" dirty="0" err="1"/>
              <a:t>bài</a:t>
            </a:r>
            <a:r>
              <a:rPr lang="en-US" sz="2400" dirty="0"/>
              <a:t> </a:t>
            </a:r>
            <a:r>
              <a:rPr lang="en-US" sz="2400" dirty="0" err="1"/>
              <a:t>vào</a:t>
            </a:r>
            <a:r>
              <a:rPr lang="en-US" sz="2400" dirty="0"/>
              <a:t> </a:t>
            </a:r>
            <a:r>
              <a:rPr lang="en-US" sz="2400" dirty="0" err="1"/>
              <a:t>thứ</a:t>
            </a:r>
            <a:r>
              <a:rPr lang="en-US" sz="2400" dirty="0"/>
              <a:t> 6) </a:t>
            </a:r>
            <a:r>
              <a:rPr lang="en-US" sz="2400" dirty="0" err="1"/>
              <a:t>là</a:t>
            </a:r>
            <a:r>
              <a:rPr lang="en-US" sz="2400" dirty="0"/>
              <a:t> </a:t>
            </a:r>
            <a:r>
              <a:rPr lang="en-US" sz="2400" dirty="0" err="1"/>
              <a:t>phù</a:t>
            </a:r>
            <a:r>
              <a:rPr lang="en-US" sz="2400" dirty="0"/>
              <a:t> </a:t>
            </a:r>
            <a:r>
              <a:rPr lang="en-US" sz="2400" dirty="0" err="1"/>
              <a:t>hợp</a:t>
            </a:r>
            <a:r>
              <a:rPr lang="en-US" sz="2400" dirty="0"/>
              <a:t> </a:t>
            </a:r>
            <a:r>
              <a:rPr lang="en-US" sz="2400" dirty="0" err="1"/>
              <a:t>nhất</a:t>
            </a:r>
            <a:r>
              <a:rPr lang="en-US" sz="2400" dirty="0"/>
              <a:t> </a:t>
            </a:r>
            <a:r>
              <a:rPr lang="en-US" sz="2400" dirty="0" err="1"/>
              <a:t>trong</a:t>
            </a:r>
            <a:r>
              <a:rPr lang="en-US" sz="2400" dirty="0"/>
              <a:t> </a:t>
            </a:r>
            <a:r>
              <a:rPr lang="en-US" sz="2400" dirty="0" err="1"/>
              <a:t>ngữ</a:t>
            </a:r>
            <a:r>
              <a:rPr lang="en-US" sz="2400" dirty="0"/>
              <a:t> </a:t>
            </a:r>
            <a:r>
              <a:rPr lang="en-US" sz="2400" dirty="0" err="1"/>
              <a:t>cảnh</a:t>
            </a:r>
            <a:r>
              <a:rPr lang="en-US" sz="2400" dirty="0"/>
              <a:t> </a:t>
            </a:r>
            <a:r>
              <a:rPr lang="en-US" sz="2400" dirty="0" err="1"/>
              <a:t>này</a:t>
            </a:r>
            <a:r>
              <a:rPr lang="en-US" sz="2400" dirty="0"/>
              <a:t>.</a:t>
            </a:r>
          </a:p>
          <a:p>
            <a:pPr lvl="0"/>
            <a:r>
              <a:rPr lang="en-US" sz="2400" dirty="0"/>
              <a:t>It must have been submitted.: </a:t>
            </a:r>
            <a:r>
              <a:rPr lang="en-US" sz="2400" dirty="0" err="1"/>
              <a:t>Đáng</a:t>
            </a:r>
            <a:r>
              <a:rPr lang="en-US" sz="2400" dirty="0"/>
              <a:t> </a:t>
            </a:r>
            <a:r>
              <a:rPr lang="en-US" sz="2400" dirty="0" err="1"/>
              <a:t>lẽ</a:t>
            </a:r>
            <a:r>
              <a:rPr lang="en-US" sz="2400" dirty="0"/>
              <a:t> </a:t>
            </a:r>
            <a:r>
              <a:rPr lang="en-US" sz="2400" dirty="0" err="1"/>
              <a:t>bài</a:t>
            </a:r>
            <a:r>
              <a:rPr lang="en-US" sz="2400" dirty="0"/>
              <a:t> </a:t>
            </a:r>
            <a:r>
              <a:rPr lang="en-US" sz="2400" dirty="0" err="1"/>
              <a:t>đó</a:t>
            </a:r>
            <a:r>
              <a:rPr lang="en-US" sz="2400" dirty="0"/>
              <a:t> </a:t>
            </a:r>
            <a:r>
              <a:rPr lang="en-US" sz="2400" dirty="0" err="1"/>
              <a:t>phải</a:t>
            </a:r>
            <a:r>
              <a:rPr lang="en-US" sz="2400" dirty="0"/>
              <a:t> </a:t>
            </a:r>
            <a:r>
              <a:rPr lang="en-US" sz="2400" dirty="0" err="1"/>
              <a:t>được</a:t>
            </a:r>
            <a:r>
              <a:rPr lang="en-US" sz="2400" dirty="0"/>
              <a:t> </a:t>
            </a:r>
            <a:r>
              <a:rPr lang="en-US" sz="2400" dirty="0" err="1"/>
              <a:t>nộp</a:t>
            </a:r>
            <a:r>
              <a:rPr lang="en-US" sz="2400" dirty="0"/>
              <a:t> </a:t>
            </a:r>
            <a:r>
              <a:rPr lang="en-US" sz="2400" dirty="0" err="1"/>
              <a:t>rồi</a:t>
            </a:r>
            <a:r>
              <a:rPr lang="en-US" sz="2400" dirty="0"/>
              <a:t>. - </a:t>
            </a:r>
            <a:r>
              <a:rPr lang="en-US" sz="2400" dirty="0" err="1"/>
              <a:t>câu</a:t>
            </a:r>
            <a:r>
              <a:rPr lang="en-US" sz="2400" dirty="0"/>
              <a:t> </a:t>
            </a:r>
            <a:r>
              <a:rPr lang="en-US" sz="2400" dirty="0" err="1"/>
              <a:t>này</a:t>
            </a:r>
            <a:r>
              <a:rPr lang="en-US" sz="2400" dirty="0"/>
              <a:t> </a:t>
            </a:r>
            <a:r>
              <a:rPr lang="en-US" sz="2400" dirty="0" err="1"/>
              <a:t>mang</a:t>
            </a:r>
            <a:r>
              <a:rPr lang="en-US" sz="2400" dirty="0"/>
              <a:t> ý </a:t>
            </a:r>
            <a:r>
              <a:rPr lang="en-US" sz="2400" dirty="0" err="1"/>
              <a:t>trách</a:t>
            </a:r>
            <a:r>
              <a:rPr lang="en-US" sz="2400" dirty="0"/>
              <a:t> </a:t>
            </a:r>
            <a:r>
              <a:rPr lang="en-US" sz="2400" dirty="0" err="1"/>
              <a:t>móc</a:t>
            </a:r>
            <a:endParaRPr lang="en-US" sz="2400" dirty="0"/>
          </a:p>
          <a:p>
            <a:pPr lvl="0"/>
            <a:r>
              <a:rPr lang="en-US" sz="2400" dirty="0"/>
              <a:t>It always slips your mind.: </a:t>
            </a:r>
            <a:r>
              <a:rPr lang="en-US" sz="2400" dirty="0" err="1"/>
              <a:t>Cậu</a:t>
            </a:r>
            <a:r>
              <a:rPr lang="en-US" sz="2400" dirty="0"/>
              <a:t> </a:t>
            </a:r>
            <a:r>
              <a:rPr lang="en-US" sz="2400" dirty="0" err="1"/>
              <a:t>lúc</a:t>
            </a:r>
            <a:r>
              <a:rPr lang="en-US" sz="2400" dirty="0"/>
              <a:t> </a:t>
            </a:r>
            <a:r>
              <a:rPr lang="en-US" sz="2400" dirty="0" err="1"/>
              <a:t>nào</a:t>
            </a:r>
            <a:r>
              <a:rPr lang="en-US" sz="2400" dirty="0"/>
              <a:t> </a:t>
            </a:r>
            <a:r>
              <a:rPr lang="en-US" sz="2400" dirty="0" err="1"/>
              <a:t>cũng</a:t>
            </a:r>
            <a:r>
              <a:rPr lang="en-US" sz="2400" dirty="0"/>
              <a:t> </a:t>
            </a:r>
            <a:r>
              <a:rPr lang="en-US" sz="2400" dirty="0" err="1"/>
              <a:t>quên</a:t>
            </a:r>
            <a:r>
              <a:rPr lang="en-US" sz="2400" dirty="0"/>
              <a:t> </a:t>
            </a:r>
            <a:r>
              <a:rPr lang="en-US" sz="2400" dirty="0" err="1"/>
              <a:t>điều</a:t>
            </a:r>
            <a:r>
              <a:rPr lang="en-US" sz="2400" dirty="0"/>
              <a:t> </a:t>
            </a:r>
            <a:r>
              <a:rPr lang="en-US" sz="2400" dirty="0" err="1"/>
              <a:t>đó</a:t>
            </a:r>
            <a:r>
              <a:rPr lang="en-US" sz="2400" dirty="0"/>
              <a:t> (</a:t>
            </a:r>
            <a:r>
              <a:rPr lang="en-US" sz="2400" dirty="0" err="1"/>
              <a:t>việc</a:t>
            </a:r>
            <a:r>
              <a:rPr lang="en-US" sz="2400" dirty="0"/>
              <a:t> </a:t>
            </a:r>
            <a:r>
              <a:rPr lang="en-US" sz="2400" dirty="0" err="1"/>
              <a:t>nộp</a:t>
            </a:r>
            <a:r>
              <a:rPr lang="en-US" sz="2400" dirty="0"/>
              <a:t> </a:t>
            </a:r>
            <a:r>
              <a:rPr lang="en-US" sz="2400" dirty="0" err="1"/>
              <a:t>bài</a:t>
            </a:r>
            <a:r>
              <a:rPr lang="en-US" sz="2400" dirty="0"/>
              <a:t>) - </a:t>
            </a:r>
            <a:r>
              <a:rPr lang="en-US" sz="2400" dirty="0" err="1"/>
              <a:t>mang</a:t>
            </a:r>
            <a:r>
              <a:rPr lang="en-US" sz="2400" dirty="0"/>
              <a:t> ý </a:t>
            </a:r>
            <a:r>
              <a:rPr lang="en-US" sz="2400" dirty="0" err="1"/>
              <a:t>trách</a:t>
            </a:r>
            <a:r>
              <a:rPr lang="en-US" sz="2400" dirty="0"/>
              <a:t> </a:t>
            </a:r>
            <a:r>
              <a:rPr lang="en-US" sz="2400" dirty="0" err="1"/>
              <a:t>móc</a:t>
            </a:r>
            <a:r>
              <a:rPr lang="en-US" sz="2400" dirty="0"/>
              <a:t>.</a:t>
            </a:r>
          </a:p>
          <a:p>
            <a:pPr lvl="0"/>
            <a:r>
              <a:rPr lang="en-US" sz="2400" dirty="0"/>
              <a:t>Give me a good talking.: give </a:t>
            </a:r>
            <a:r>
              <a:rPr lang="en-US" sz="2400" dirty="0" err="1"/>
              <a:t>sb</a:t>
            </a:r>
            <a:r>
              <a:rPr lang="en-US" sz="2400" dirty="0"/>
              <a:t> a good talking </a:t>
            </a:r>
            <a:r>
              <a:rPr lang="en-US" sz="2400" dirty="0" err="1"/>
              <a:t>là</a:t>
            </a:r>
            <a:r>
              <a:rPr lang="en-US" sz="2400" dirty="0"/>
              <a:t> </a:t>
            </a:r>
            <a:r>
              <a:rPr lang="en-US" sz="2400" dirty="0" err="1"/>
              <a:t>thành</a:t>
            </a:r>
            <a:r>
              <a:rPr lang="en-US" sz="2400" dirty="0"/>
              <a:t> </a:t>
            </a:r>
            <a:r>
              <a:rPr lang="en-US" sz="2400" dirty="0" err="1"/>
              <a:t>ngữ</a:t>
            </a:r>
            <a:r>
              <a:rPr lang="en-US" sz="2400" dirty="0"/>
              <a:t>, </a:t>
            </a:r>
            <a:r>
              <a:rPr lang="en-US" sz="2400" dirty="0" err="1"/>
              <a:t>nghĩa</a:t>
            </a:r>
            <a:r>
              <a:rPr lang="en-US" sz="2400" dirty="0"/>
              <a:t> </a:t>
            </a:r>
            <a:r>
              <a:rPr lang="en-US" sz="2400" dirty="0" err="1"/>
              <a:t>là</a:t>
            </a:r>
            <a:r>
              <a:rPr lang="en-US" sz="2400" dirty="0"/>
              <a:t> </a:t>
            </a:r>
            <a:r>
              <a:rPr lang="en-US" sz="2400" dirty="0" err="1"/>
              <a:t>mắng</a:t>
            </a:r>
            <a:r>
              <a:rPr lang="en-US" sz="2400" dirty="0"/>
              <a:t> </a:t>
            </a:r>
            <a:r>
              <a:rPr lang="en-US" sz="2400" dirty="0" err="1"/>
              <a:t>ai</a:t>
            </a:r>
            <a:r>
              <a:rPr lang="en-US" sz="2400" dirty="0"/>
              <a:t> </a:t>
            </a:r>
            <a:r>
              <a:rPr lang="en-US" sz="2400" dirty="0" err="1"/>
              <a:t>một</a:t>
            </a:r>
            <a:r>
              <a:rPr lang="en-US" sz="2400" dirty="0"/>
              <a:t> </a:t>
            </a:r>
            <a:r>
              <a:rPr lang="en-US" sz="2400" dirty="0" err="1"/>
              <a:t>trận</a:t>
            </a:r>
            <a:r>
              <a:rPr lang="en-US" sz="2400" dirty="0"/>
              <a:t>.</a:t>
            </a:r>
          </a:p>
          <a:p>
            <a:endParaRPr lang="en-US" sz="2400" dirty="0"/>
          </a:p>
        </p:txBody>
      </p:sp>
      <p:sp>
        <p:nvSpPr>
          <p:cNvPr id="2" name="Oval 1"/>
          <p:cNvSpPr/>
          <p:nvPr/>
        </p:nvSpPr>
        <p:spPr>
          <a:xfrm>
            <a:off x="152400" y="1835239"/>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240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686800" cy="5262979"/>
          </a:xfrm>
          <a:prstGeom prst="rect">
            <a:avLst/>
          </a:prstGeom>
          <a:noFill/>
        </p:spPr>
        <p:txBody>
          <a:bodyPr wrap="square" rtlCol="0">
            <a:spAutoFit/>
          </a:bodyPr>
          <a:lstStyle/>
          <a:p>
            <a:r>
              <a:rPr lang="en-US" sz="2400" b="1" dirty="0"/>
              <a:t>Question 18: </a:t>
            </a:r>
            <a:endParaRPr lang="vi-VN" sz="2400" b="1" dirty="0" smtClean="0"/>
          </a:p>
          <a:p>
            <a:r>
              <a:rPr lang="en-US" sz="2400" b="1" dirty="0" smtClean="0"/>
              <a:t>A</a:t>
            </a:r>
            <a:r>
              <a:rPr lang="en-US" sz="2400" b="1" dirty="0"/>
              <a:t>.</a:t>
            </a:r>
            <a:r>
              <a:rPr lang="en-US" sz="2400" dirty="0"/>
              <a:t> photography	</a:t>
            </a:r>
            <a:r>
              <a:rPr lang="en-US" sz="2400" b="1" dirty="0" smtClean="0"/>
              <a:t>B</a:t>
            </a:r>
            <a:r>
              <a:rPr lang="en-US" sz="2400" b="1" dirty="0"/>
              <a:t>.</a:t>
            </a:r>
            <a:r>
              <a:rPr lang="en-US" sz="2400" dirty="0"/>
              <a:t> diplomacy	</a:t>
            </a:r>
            <a:r>
              <a:rPr lang="en-US" sz="2400" b="1" dirty="0" smtClean="0"/>
              <a:t>C</a:t>
            </a:r>
            <a:r>
              <a:rPr lang="en-US" sz="2400" b="1" dirty="0"/>
              <a:t>.</a:t>
            </a:r>
            <a:r>
              <a:rPr lang="en-US" sz="2400" dirty="0"/>
              <a:t> elementary	</a:t>
            </a:r>
            <a:r>
              <a:rPr lang="vi-VN" sz="2400" dirty="0" smtClean="0"/>
              <a:t> </a:t>
            </a:r>
            <a:r>
              <a:rPr lang="en-US" sz="2400" b="1" dirty="0" smtClean="0"/>
              <a:t>D</a:t>
            </a:r>
            <a:r>
              <a:rPr lang="en-US" sz="2400" b="1" dirty="0"/>
              <a:t>.</a:t>
            </a:r>
            <a:r>
              <a:rPr lang="en-US" sz="2400" dirty="0"/>
              <a:t> biology</a:t>
            </a:r>
          </a:p>
          <a:p>
            <a:endParaRPr lang="vi-VN" sz="2400" dirty="0" smtClean="0"/>
          </a:p>
          <a:p>
            <a:r>
              <a:rPr lang="en-US" sz="2400" dirty="0" err="1" smtClean="0"/>
              <a:t>Trọng</a:t>
            </a:r>
            <a:r>
              <a:rPr lang="en-US" sz="2400" dirty="0" smtClean="0"/>
              <a:t> </a:t>
            </a:r>
            <a:r>
              <a:rPr lang="en-US" sz="2400" dirty="0" err="1"/>
              <a:t>âm</a:t>
            </a:r>
            <a:r>
              <a:rPr lang="en-US" sz="2400" dirty="0"/>
              <a:t> </a:t>
            </a:r>
            <a:r>
              <a:rPr lang="en-US" sz="2400" dirty="0" err="1"/>
              <a:t>của</a:t>
            </a:r>
            <a:r>
              <a:rPr lang="en-US" sz="2400" dirty="0"/>
              <a:t> </a:t>
            </a:r>
            <a:r>
              <a:rPr lang="en-US" sz="2400" i="1" dirty="0"/>
              <a:t>elementary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thứ</a:t>
            </a:r>
            <a:r>
              <a:rPr lang="en-US" sz="2400" dirty="0"/>
              <a:t> 3, </a:t>
            </a:r>
            <a:r>
              <a:rPr lang="en-US" sz="2400" dirty="0" err="1"/>
              <a:t>các</a:t>
            </a:r>
            <a:r>
              <a:rPr lang="en-US" sz="2400" dirty="0"/>
              <a:t> </a:t>
            </a:r>
            <a:r>
              <a:rPr lang="en-US" sz="2400" dirty="0" err="1"/>
              <a:t>từ</a:t>
            </a:r>
            <a:r>
              <a:rPr lang="en-US" sz="2400" dirty="0"/>
              <a:t> </a:t>
            </a:r>
            <a:r>
              <a:rPr lang="en-US" sz="2400" dirty="0" err="1"/>
              <a:t>còn</a:t>
            </a:r>
            <a:r>
              <a:rPr lang="en-US" sz="2400" dirty="0"/>
              <a:t> </a:t>
            </a:r>
            <a:r>
              <a:rPr lang="en-US" sz="2400" dirty="0" err="1"/>
              <a:t>lại</a:t>
            </a:r>
            <a:r>
              <a:rPr lang="en-US" sz="2400" dirty="0"/>
              <a:t> </a:t>
            </a:r>
            <a:r>
              <a:rPr lang="en-US" sz="2400" dirty="0" err="1"/>
              <a:t>trọng</a:t>
            </a:r>
            <a:r>
              <a:rPr lang="en-US" sz="2400" dirty="0"/>
              <a:t> </a:t>
            </a:r>
            <a:r>
              <a:rPr lang="en-US" sz="2400" dirty="0" err="1"/>
              <a:t>âm</a:t>
            </a:r>
            <a:r>
              <a:rPr lang="en-US" sz="2400" dirty="0"/>
              <a:t> </a:t>
            </a:r>
            <a:r>
              <a:rPr lang="en-US" sz="2400" dirty="0" err="1"/>
              <a:t>vào</a:t>
            </a:r>
            <a:r>
              <a:rPr lang="en-US" sz="2400" dirty="0"/>
              <a:t> </a:t>
            </a:r>
            <a:r>
              <a:rPr lang="en-US" sz="2400" dirty="0" err="1"/>
              <a:t>âm</a:t>
            </a:r>
            <a:r>
              <a:rPr lang="en-US" sz="2400" dirty="0"/>
              <a:t> </a:t>
            </a:r>
            <a:r>
              <a:rPr lang="en-US" sz="2400" dirty="0" err="1"/>
              <a:t>thứ</a:t>
            </a:r>
            <a:r>
              <a:rPr lang="en-US" sz="2400" dirty="0"/>
              <a:t> 2.</a:t>
            </a:r>
          </a:p>
          <a:p>
            <a:r>
              <a:rPr lang="en-US" sz="2400" dirty="0"/>
              <a:t>/</a:t>
            </a:r>
            <a:r>
              <a:rPr lang="en-US" sz="2400" dirty="0" err="1"/>
              <a:t>fəˈtɒɡrəfi</a:t>
            </a:r>
            <a:r>
              <a:rPr lang="en-US" sz="2400" dirty="0"/>
              <a:t>/	</a:t>
            </a:r>
            <a:r>
              <a:rPr lang="en-US" sz="2400" dirty="0" smtClean="0"/>
              <a:t>/</a:t>
            </a:r>
            <a:r>
              <a:rPr lang="en-US" sz="2400" dirty="0" err="1"/>
              <a:t>dəˈpləʊməsi</a:t>
            </a:r>
            <a:r>
              <a:rPr lang="en-US" sz="2400" dirty="0" smtClean="0"/>
              <a:t>/</a:t>
            </a:r>
            <a:r>
              <a:rPr lang="vi-VN" sz="2400" dirty="0" smtClean="0"/>
              <a:t>   </a:t>
            </a:r>
            <a:r>
              <a:rPr lang="en-US" sz="2400" dirty="0"/>
              <a:t>	/ˌ</a:t>
            </a:r>
            <a:r>
              <a:rPr lang="en-US" sz="2400" dirty="0" err="1"/>
              <a:t>eləˈmentəri</a:t>
            </a:r>
            <a:r>
              <a:rPr lang="en-US" sz="2400" dirty="0"/>
              <a:t>/	</a:t>
            </a:r>
            <a:r>
              <a:rPr lang="vi-VN" sz="2400" dirty="0" smtClean="0"/>
              <a:t> </a:t>
            </a:r>
            <a:r>
              <a:rPr lang="en-US" sz="2400" dirty="0" smtClean="0"/>
              <a:t>/</a:t>
            </a:r>
            <a:r>
              <a:rPr lang="en-US" sz="2400" dirty="0" err="1"/>
              <a:t>baɪˈɒlədʒi</a:t>
            </a:r>
            <a:r>
              <a:rPr lang="en-US" sz="2400" dirty="0"/>
              <a:t>/</a:t>
            </a:r>
          </a:p>
          <a:p>
            <a:r>
              <a:rPr lang="en-US" sz="2400" b="1" dirty="0"/>
              <a:t>Question 19: </a:t>
            </a:r>
            <a:endParaRPr lang="vi-VN" sz="2400" b="1" dirty="0" smtClean="0"/>
          </a:p>
          <a:p>
            <a:r>
              <a:rPr lang="en-US" sz="2400" b="1" dirty="0" smtClean="0"/>
              <a:t>A</a:t>
            </a:r>
            <a:r>
              <a:rPr lang="en-US" sz="2400" b="1" dirty="0"/>
              <a:t>.</a:t>
            </a:r>
            <a:r>
              <a:rPr lang="en-US" sz="2400" dirty="0"/>
              <a:t> apply		</a:t>
            </a:r>
            <a:r>
              <a:rPr lang="en-US" sz="2400" b="1" dirty="0"/>
              <a:t>B.</a:t>
            </a:r>
            <a:r>
              <a:rPr lang="en-US" sz="2400" dirty="0"/>
              <a:t> appear	</a:t>
            </a:r>
            <a:r>
              <a:rPr lang="en-US" sz="2400" b="1" dirty="0" smtClean="0"/>
              <a:t>C</a:t>
            </a:r>
            <a:r>
              <a:rPr lang="en-US" sz="2400" b="1" dirty="0"/>
              <a:t>.</a:t>
            </a:r>
            <a:r>
              <a:rPr lang="en-US" sz="2400" dirty="0"/>
              <a:t> attend		</a:t>
            </a:r>
            <a:r>
              <a:rPr lang="en-US" sz="2400" b="1" dirty="0"/>
              <a:t>D.</a:t>
            </a:r>
            <a:r>
              <a:rPr lang="en-US" sz="2400" dirty="0"/>
              <a:t> angle</a:t>
            </a:r>
          </a:p>
          <a:p>
            <a:r>
              <a:rPr lang="en-US" sz="2400" dirty="0" err="1" smtClean="0"/>
              <a:t>Câu</a:t>
            </a:r>
            <a:r>
              <a:rPr lang="en-US" sz="2400" dirty="0" smtClean="0"/>
              <a:t> </a:t>
            </a:r>
            <a:r>
              <a:rPr lang="en-US" sz="2400" dirty="0" err="1" smtClean="0"/>
              <a:t>trả</a:t>
            </a:r>
            <a:r>
              <a:rPr lang="en-US" sz="2400" dirty="0" smtClean="0"/>
              <a:t> </a:t>
            </a:r>
            <a:r>
              <a:rPr lang="en-US" sz="2400" dirty="0" err="1" smtClean="0"/>
              <a:t>lời</a:t>
            </a:r>
            <a:r>
              <a:rPr lang="en-US" sz="2400" dirty="0" smtClean="0"/>
              <a:t> </a:t>
            </a:r>
            <a:r>
              <a:rPr lang="en-US" sz="2400" dirty="0" err="1" smtClean="0"/>
              <a:t>đúng</a:t>
            </a:r>
            <a:r>
              <a:rPr lang="en-US" sz="2400" dirty="0" smtClean="0"/>
              <a:t> </a:t>
            </a:r>
            <a:r>
              <a:rPr lang="en-US" sz="2400" dirty="0" err="1" smtClean="0"/>
              <a:t>là</a:t>
            </a:r>
            <a:r>
              <a:rPr lang="en-US" sz="2400" dirty="0" smtClean="0"/>
              <a:t>: D. angle</a:t>
            </a:r>
          </a:p>
          <a:p>
            <a:r>
              <a:rPr lang="en-US" sz="2400" dirty="0" err="1" smtClean="0"/>
              <a:t>Trọng</a:t>
            </a:r>
            <a:r>
              <a:rPr lang="en-US" sz="2400" dirty="0" smtClean="0"/>
              <a:t> </a:t>
            </a:r>
            <a:r>
              <a:rPr lang="en-US" sz="2400" dirty="0" err="1"/>
              <a:t>âm</a:t>
            </a:r>
            <a:r>
              <a:rPr lang="en-US" sz="2400" dirty="0"/>
              <a:t> </a:t>
            </a:r>
            <a:r>
              <a:rPr lang="en-US" sz="2400" dirty="0" err="1"/>
              <a:t>của</a:t>
            </a:r>
            <a:r>
              <a:rPr lang="en-US" sz="2400" dirty="0"/>
              <a:t> </a:t>
            </a:r>
            <a:r>
              <a:rPr lang="en-US" sz="2400" i="1" dirty="0"/>
              <a:t>angle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thứ</a:t>
            </a:r>
            <a:r>
              <a:rPr lang="en-US" sz="2400" dirty="0"/>
              <a:t> 1, </a:t>
            </a:r>
            <a:r>
              <a:rPr lang="en-US" sz="2400" dirty="0" err="1"/>
              <a:t>các</a:t>
            </a:r>
            <a:r>
              <a:rPr lang="en-US" sz="2400" dirty="0"/>
              <a:t> </a:t>
            </a:r>
            <a:r>
              <a:rPr lang="en-US" sz="2400" dirty="0" err="1"/>
              <a:t>từ</a:t>
            </a:r>
            <a:r>
              <a:rPr lang="en-US" sz="2400" dirty="0"/>
              <a:t> </a:t>
            </a:r>
            <a:r>
              <a:rPr lang="en-US" sz="2400" dirty="0" err="1"/>
              <a:t>còn</a:t>
            </a:r>
            <a:r>
              <a:rPr lang="en-US" sz="2400" dirty="0"/>
              <a:t> </a:t>
            </a:r>
            <a:r>
              <a:rPr lang="en-US" sz="2400" dirty="0" err="1"/>
              <a:t>lại</a:t>
            </a:r>
            <a:r>
              <a:rPr lang="en-US" sz="2400" dirty="0"/>
              <a:t> </a:t>
            </a:r>
            <a:r>
              <a:rPr lang="en-US" sz="2400" dirty="0" err="1"/>
              <a:t>trọng</a:t>
            </a:r>
            <a:r>
              <a:rPr lang="en-US" sz="2400" dirty="0"/>
              <a:t> </a:t>
            </a:r>
            <a:r>
              <a:rPr lang="en-US" sz="2400" dirty="0" err="1"/>
              <a:t>âm</a:t>
            </a:r>
            <a:r>
              <a:rPr lang="en-US" sz="2400" dirty="0"/>
              <a:t> </a:t>
            </a:r>
            <a:r>
              <a:rPr lang="en-US" sz="2400" dirty="0" err="1"/>
              <a:t>vào</a:t>
            </a:r>
            <a:r>
              <a:rPr lang="en-US" sz="2400" dirty="0"/>
              <a:t> </a:t>
            </a:r>
            <a:r>
              <a:rPr lang="en-US" sz="2400" dirty="0" err="1"/>
              <a:t>âm</a:t>
            </a:r>
            <a:r>
              <a:rPr lang="en-US" sz="2400" dirty="0"/>
              <a:t> </a:t>
            </a:r>
            <a:r>
              <a:rPr lang="en-US" sz="2400" dirty="0" err="1"/>
              <a:t>thứ</a:t>
            </a:r>
            <a:r>
              <a:rPr lang="en-US" sz="2400" dirty="0"/>
              <a:t> 2.</a:t>
            </a:r>
          </a:p>
          <a:p>
            <a:r>
              <a:rPr lang="en-US" sz="2400" dirty="0"/>
              <a:t>/</a:t>
            </a:r>
            <a:r>
              <a:rPr lang="en-US" sz="2400" dirty="0" err="1"/>
              <a:t>əˈplaɪ</a:t>
            </a:r>
            <a:r>
              <a:rPr lang="en-US" sz="2400" dirty="0"/>
              <a:t>/		/</a:t>
            </a:r>
            <a:r>
              <a:rPr lang="en-US" sz="2400" dirty="0" err="1"/>
              <a:t>əˈpɪə</a:t>
            </a:r>
            <a:r>
              <a:rPr lang="en-US" sz="2400" baseline="30000" dirty="0" err="1"/>
              <a:t>r</a:t>
            </a:r>
            <a:r>
              <a:rPr lang="en-US" sz="2400" dirty="0"/>
              <a:t>/ 		/</a:t>
            </a:r>
            <a:r>
              <a:rPr lang="en-US" sz="2400" dirty="0" err="1"/>
              <a:t>əˈtend</a:t>
            </a:r>
            <a:r>
              <a:rPr lang="en-US" sz="2400" dirty="0"/>
              <a:t>/	/ˈ</a:t>
            </a:r>
            <a:r>
              <a:rPr lang="en-US" sz="2400" dirty="0" err="1"/>
              <a:t>æŋɡ</a:t>
            </a:r>
            <a:r>
              <a:rPr lang="en-US" sz="2400" baseline="30000" dirty="0" err="1"/>
              <a:t>ə</a:t>
            </a:r>
            <a:r>
              <a:rPr lang="en-US" sz="2400" dirty="0" err="1"/>
              <a:t>l</a:t>
            </a:r>
            <a:r>
              <a:rPr lang="en-US" sz="2400" dirty="0"/>
              <a:t>/</a:t>
            </a:r>
          </a:p>
          <a:p>
            <a:r>
              <a:rPr lang="vi-VN" sz="2400" b="1" i="1" dirty="0"/>
              <a:t> </a:t>
            </a:r>
            <a:endParaRPr lang="en-US" sz="2400" dirty="0"/>
          </a:p>
          <a:p>
            <a:endParaRPr lang="en-US" sz="2400" dirty="0"/>
          </a:p>
        </p:txBody>
      </p:sp>
      <p:sp>
        <p:nvSpPr>
          <p:cNvPr id="2" name="Oval 1"/>
          <p:cNvSpPr/>
          <p:nvPr/>
        </p:nvSpPr>
        <p:spPr>
          <a:xfrm>
            <a:off x="48006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7543800" y="2783889"/>
            <a:ext cx="381000" cy="416511"/>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5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991600" cy="5262979"/>
          </a:xfrm>
          <a:prstGeom prst="rect">
            <a:avLst/>
          </a:prstGeom>
          <a:noFill/>
        </p:spPr>
        <p:txBody>
          <a:bodyPr wrap="square" rtlCol="0">
            <a:spAutoFit/>
          </a:bodyPr>
          <a:lstStyle/>
          <a:p>
            <a:r>
              <a:rPr lang="vi-VN" sz="2400" b="1" dirty="0"/>
              <a:t>Question 20: </a:t>
            </a:r>
            <a:endParaRPr lang="en-US" sz="2400" b="1" dirty="0" smtClean="0"/>
          </a:p>
          <a:p>
            <a:pPr marL="342900" indent="-342900">
              <a:buAutoNum type="alphaUcPeriod"/>
            </a:pPr>
            <a:r>
              <a:rPr lang="vi-VN" sz="2400" dirty="0" smtClean="0"/>
              <a:t>measur</a:t>
            </a:r>
            <a:r>
              <a:rPr lang="vi-VN" sz="2400" u="sng" dirty="0" smtClean="0"/>
              <a:t>ed</a:t>
            </a:r>
            <a:r>
              <a:rPr lang="vi-VN" sz="2400" dirty="0"/>
              <a:t>	</a:t>
            </a:r>
            <a:r>
              <a:rPr lang="en-US" sz="2400" b="1" dirty="0"/>
              <a:t>B.</a:t>
            </a:r>
            <a:r>
              <a:rPr lang="en-US" sz="2400" dirty="0"/>
              <a:t> pleas</a:t>
            </a:r>
            <a:r>
              <a:rPr lang="en-US" sz="2400" u="sng" dirty="0"/>
              <a:t>ed</a:t>
            </a:r>
            <a:r>
              <a:rPr lang="en-US" sz="2400" dirty="0"/>
              <a:t>	</a:t>
            </a:r>
            <a:r>
              <a:rPr lang="en-US" sz="2400" b="1" dirty="0"/>
              <a:t>C.</a:t>
            </a:r>
            <a:r>
              <a:rPr lang="en-US" sz="2400" dirty="0"/>
              <a:t> distinguish</a:t>
            </a:r>
            <a:r>
              <a:rPr lang="en-US" sz="2400" u="sng" dirty="0"/>
              <a:t>ed</a:t>
            </a:r>
            <a:r>
              <a:rPr lang="vi-VN" sz="2400" dirty="0"/>
              <a:t>	</a:t>
            </a:r>
            <a:r>
              <a:rPr lang="en-US" sz="2400" b="1" dirty="0"/>
              <a:t>D.</a:t>
            </a:r>
            <a:r>
              <a:rPr lang="en-US" sz="2400" dirty="0"/>
              <a:t> manag</a:t>
            </a:r>
            <a:r>
              <a:rPr lang="en-US" sz="2400" u="sng" dirty="0"/>
              <a:t>ed</a:t>
            </a:r>
            <a:r>
              <a:rPr lang="vi-VN" sz="2400" dirty="0"/>
              <a:t>	</a:t>
            </a:r>
            <a:endParaRPr lang="en-US" sz="2400" dirty="0" smtClean="0"/>
          </a:p>
          <a:p>
            <a:pPr marL="342900" indent="-342900">
              <a:buAutoNum type="alphaUcPeriod"/>
            </a:pPr>
            <a:endParaRPr lang="en-US" sz="2400" dirty="0"/>
          </a:p>
          <a:p>
            <a:pPr marL="342900" indent="-342900">
              <a:buAutoNum type="alphaUcPeriod"/>
            </a:pPr>
            <a:endParaRPr lang="en-US" sz="2400" dirty="0" smtClean="0"/>
          </a:p>
          <a:p>
            <a:endParaRPr lang="en-US" sz="2400" dirty="0"/>
          </a:p>
          <a:p>
            <a:r>
              <a:rPr lang="en-US" sz="2400" b="1" dirty="0"/>
              <a:t>Question 21: </a:t>
            </a:r>
            <a:r>
              <a:rPr lang="vi-VN" sz="2400" dirty="0"/>
              <a:t>A. sl</a:t>
            </a:r>
            <a:r>
              <a:rPr lang="vi-VN" sz="2400" u="sng" dirty="0"/>
              <a:t>o</a:t>
            </a:r>
            <a:r>
              <a:rPr lang="vi-VN" sz="2400" dirty="0"/>
              <a:t>gan	</a:t>
            </a:r>
            <a:r>
              <a:rPr lang="vi-VN" sz="2400" b="1" dirty="0"/>
              <a:t>B.</a:t>
            </a:r>
            <a:r>
              <a:rPr lang="vi-VN" sz="2400" dirty="0"/>
              <a:t> m</a:t>
            </a:r>
            <a:r>
              <a:rPr lang="vi-VN" sz="2400" u="sng" dirty="0"/>
              <a:t>o</a:t>
            </a:r>
            <a:r>
              <a:rPr lang="vi-VN" sz="2400" dirty="0"/>
              <a:t>tor	</a:t>
            </a:r>
            <a:r>
              <a:rPr lang="vi-VN" sz="2400" b="1" dirty="0"/>
              <a:t>C.</a:t>
            </a:r>
            <a:r>
              <a:rPr lang="vi-VN" sz="2400" dirty="0"/>
              <a:t> t</a:t>
            </a:r>
            <a:r>
              <a:rPr lang="vi-VN" sz="2400" u="sng" dirty="0"/>
              <a:t>o</a:t>
            </a:r>
            <a:r>
              <a:rPr lang="vi-VN" sz="2400" dirty="0"/>
              <a:t>tal	</a:t>
            </a:r>
            <a:r>
              <a:rPr lang="vi-VN" sz="2400" b="1" dirty="0" smtClean="0"/>
              <a:t>D</a:t>
            </a:r>
            <a:r>
              <a:rPr lang="vi-VN" sz="2400" b="1" dirty="0"/>
              <a:t>.</a:t>
            </a:r>
            <a:r>
              <a:rPr lang="vi-VN" sz="2400" dirty="0"/>
              <a:t> pr</a:t>
            </a:r>
            <a:r>
              <a:rPr lang="vi-VN" sz="2400" u="sng" dirty="0"/>
              <a:t>o</a:t>
            </a:r>
            <a:r>
              <a:rPr lang="vi-VN" sz="2400" dirty="0"/>
              <a:t>per</a:t>
            </a:r>
            <a:endParaRPr lang="en-US" sz="2400" dirty="0"/>
          </a:p>
          <a:p>
            <a:endParaRPr lang="vi-VN" sz="2400" dirty="0" smtClean="0"/>
          </a:p>
          <a:p>
            <a:r>
              <a:rPr lang="vi-VN" sz="2400" dirty="0" smtClean="0"/>
              <a:t>Phần </a:t>
            </a:r>
            <a:r>
              <a:rPr lang="vi-VN" sz="2400" dirty="0"/>
              <a:t>gạch dưới trong “proper” được phát âm là /ɒ/:  proper /ˈprɒpə/. Phần gạch dưới trong các từ khác được phát âm là /əʊ/:</a:t>
            </a:r>
            <a:endParaRPr lang="en-US" sz="2400" dirty="0"/>
          </a:p>
          <a:p>
            <a:r>
              <a:rPr lang="vi-VN" sz="2400" dirty="0"/>
              <a:t>slogan /ˈsləʊg(ə)n/</a:t>
            </a:r>
            <a:endParaRPr lang="en-US" sz="2400" dirty="0"/>
          </a:p>
          <a:p>
            <a:r>
              <a:rPr lang="vi-VN" sz="2400" dirty="0"/>
              <a:t>motor /ˈməʊtə/</a:t>
            </a:r>
            <a:endParaRPr lang="en-US" sz="2400" dirty="0"/>
          </a:p>
          <a:p>
            <a:r>
              <a:rPr lang="vi-VN" sz="2400" dirty="0"/>
              <a:t>total /ˈtəʊt(ə)l/</a:t>
            </a:r>
            <a:endParaRPr lang="en-US" sz="2400" dirty="0"/>
          </a:p>
          <a:p>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3701436286"/>
              </p:ext>
            </p:extLst>
          </p:nvPr>
        </p:nvGraphicFramePr>
        <p:xfrm>
          <a:off x="609600" y="1219200"/>
          <a:ext cx="7924800" cy="990600"/>
        </p:xfrm>
        <a:graphic>
          <a:graphicData uri="http://schemas.openxmlformats.org/drawingml/2006/table">
            <a:tbl>
              <a:tblPr firstRow="1" firstCol="1" lastRow="1" lastCol="1" bandRow="1" bandCol="1">
                <a:tableStyleId>{5C22544A-7EE6-4342-B048-85BDC9FD1C3A}</a:tableStyleId>
              </a:tblPr>
              <a:tblGrid>
                <a:gridCol w="2005770"/>
                <a:gridCol w="2074139"/>
                <a:gridCol w="2130543"/>
                <a:gridCol w="1714348"/>
              </a:tblGrid>
              <a:tr h="990600">
                <a:tc>
                  <a:txBody>
                    <a:bodyPr/>
                    <a:lstStyle/>
                    <a:p>
                      <a:pPr marL="36195" marR="36195">
                        <a:spcBef>
                          <a:spcPts val="0"/>
                        </a:spcBef>
                        <a:spcAft>
                          <a:spcPts val="0"/>
                        </a:spcAft>
                      </a:pPr>
                      <a:r>
                        <a:rPr lang="en-US" sz="1200" dirty="0">
                          <a:effectLst/>
                        </a:rPr>
                        <a:t>/</a:t>
                      </a:r>
                      <a:r>
                        <a:rPr lang="en-US" sz="1200" spc="-5" dirty="0">
                          <a:effectLst/>
                        </a:rPr>
                        <a:t> </a:t>
                      </a:r>
                      <a:r>
                        <a:rPr lang="en-US" sz="1200" dirty="0">
                          <a:effectLst/>
                        </a:rPr>
                        <a:t>ˈ</a:t>
                      </a:r>
                      <a:r>
                        <a:rPr lang="en-US" sz="2400" dirty="0" err="1">
                          <a:effectLst/>
                        </a:rPr>
                        <a:t>meʒə</a:t>
                      </a:r>
                      <a:r>
                        <a:rPr lang="en-US" sz="2400" dirty="0">
                          <a:effectLst/>
                        </a:rPr>
                        <a:t>(r)d /</a:t>
                      </a:r>
                    </a:p>
                    <a:p>
                      <a:pPr marL="36195" marR="36195">
                        <a:spcBef>
                          <a:spcPts val="0"/>
                        </a:spcBef>
                        <a:spcAft>
                          <a:spcPts val="0"/>
                        </a:spcAft>
                      </a:pPr>
                      <a:endParaRPr lang="en-US" sz="2400" dirty="0">
                        <a:effectLst/>
                        <a:latin typeface="Times New Roman"/>
                        <a:ea typeface="Times New Roman"/>
                        <a:cs typeface="Times New Roman"/>
                      </a:endParaRPr>
                    </a:p>
                  </a:txBody>
                  <a:tcPr marL="0" marR="0" marT="0" marB="0"/>
                </a:tc>
                <a:tc>
                  <a:txBody>
                    <a:bodyPr/>
                    <a:lstStyle/>
                    <a:p>
                      <a:pPr marL="36195" marR="36195">
                        <a:spcBef>
                          <a:spcPts val="0"/>
                        </a:spcBef>
                        <a:spcAft>
                          <a:spcPts val="0"/>
                        </a:spcAft>
                      </a:pPr>
                      <a:r>
                        <a:rPr lang="en-US" sz="2400" dirty="0">
                          <a:effectLst/>
                        </a:rPr>
                        <a:t>/</a:t>
                      </a:r>
                      <a:r>
                        <a:rPr lang="en-US" sz="2400" spc="-5" dirty="0">
                          <a:effectLst/>
                        </a:rPr>
                        <a:t> </a:t>
                      </a:r>
                      <a:r>
                        <a:rPr lang="en-US" sz="2400" dirty="0" err="1">
                          <a:effectLst/>
                        </a:rPr>
                        <a:t>pliːzd</a:t>
                      </a:r>
                      <a:r>
                        <a:rPr lang="en-US" sz="2400" dirty="0">
                          <a:effectLst/>
                        </a:rPr>
                        <a:t> /</a:t>
                      </a:r>
                      <a:endParaRPr lang="en-US" sz="2400" dirty="0">
                        <a:effectLst/>
                        <a:latin typeface="Times New Roman"/>
                        <a:ea typeface="Times New Roman"/>
                        <a:cs typeface="Times New Roman"/>
                      </a:endParaRPr>
                    </a:p>
                  </a:txBody>
                  <a:tcPr marL="0" marR="0" marT="0" marB="0"/>
                </a:tc>
                <a:tc>
                  <a:txBody>
                    <a:bodyPr/>
                    <a:lstStyle/>
                    <a:p>
                      <a:pPr marL="36195" marR="36195">
                        <a:spcBef>
                          <a:spcPts val="0"/>
                        </a:spcBef>
                        <a:spcAft>
                          <a:spcPts val="0"/>
                        </a:spcAft>
                      </a:pPr>
                      <a:r>
                        <a:rPr lang="en-US" sz="2400" dirty="0">
                          <a:effectLst/>
                        </a:rPr>
                        <a:t>/</a:t>
                      </a:r>
                      <a:r>
                        <a:rPr lang="en-US" sz="2400" spc="-5" dirty="0">
                          <a:effectLst/>
                        </a:rPr>
                        <a:t> </a:t>
                      </a:r>
                      <a:r>
                        <a:rPr lang="en-US" sz="2400" dirty="0" err="1">
                          <a:effectLst/>
                        </a:rPr>
                        <a:t>dɪˈstɪŋɡwɪʃt</a:t>
                      </a:r>
                      <a:r>
                        <a:rPr lang="en-US" sz="2400" dirty="0">
                          <a:effectLst/>
                        </a:rPr>
                        <a:t> /</a:t>
                      </a:r>
                      <a:endParaRPr lang="en-US" sz="2400" dirty="0">
                        <a:effectLst/>
                        <a:latin typeface="Times New Roman"/>
                        <a:ea typeface="Times New Roman"/>
                        <a:cs typeface="Times New Roman"/>
                      </a:endParaRPr>
                    </a:p>
                  </a:txBody>
                  <a:tcPr marL="0" marR="0" marT="0" marB="0"/>
                </a:tc>
                <a:tc>
                  <a:txBody>
                    <a:bodyPr/>
                    <a:lstStyle/>
                    <a:p>
                      <a:pPr marL="36195" marR="36195">
                        <a:spcBef>
                          <a:spcPts val="0"/>
                        </a:spcBef>
                        <a:spcAft>
                          <a:spcPts val="0"/>
                        </a:spcAft>
                      </a:pPr>
                      <a:r>
                        <a:rPr lang="en-US" sz="1200" dirty="0">
                          <a:effectLst/>
                        </a:rPr>
                        <a:t>/</a:t>
                      </a:r>
                      <a:r>
                        <a:rPr lang="en-US" sz="2400" spc="-5" dirty="0">
                          <a:effectLst/>
                        </a:rPr>
                        <a:t> </a:t>
                      </a:r>
                      <a:r>
                        <a:rPr lang="en-US" sz="2400" dirty="0">
                          <a:effectLst/>
                        </a:rPr>
                        <a:t>ˈ</a:t>
                      </a:r>
                      <a:r>
                        <a:rPr lang="en-US" sz="2400" dirty="0" err="1">
                          <a:effectLst/>
                        </a:rPr>
                        <a:t>mænɪdʒd</a:t>
                      </a:r>
                      <a:r>
                        <a:rPr lang="en-US" sz="2400" dirty="0">
                          <a:effectLst/>
                        </a:rPr>
                        <a:t> /</a:t>
                      </a:r>
                      <a:endParaRPr lang="en-US" sz="2400" dirty="0">
                        <a:effectLst/>
                        <a:latin typeface="Times New Roman"/>
                        <a:ea typeface="Times New Roman"/>
                        <a:cs typeface="Times New Roman"/>
                      </a:endParaRPr>
                    </a:p>
                  </a:txBody>
                  <a:tcPr marL="0" marR="0" marT="0" marB="0"/>
                </a:tc>
              </a:tr>
            </a:tbl>
          </a:graphicData>
        </a:graphic>
      </p:graphicFrame>
      <p:sp>
        <p:nvSpPr>
          <p:cNvPr id="2" name="Oval 1"/>
          <p:cNvSpPr/>
          <p:nvPr/>
        </p:nvSpPr>
        <p:spPr>
          <a:xfrm>
            <a:off x="3886200" y="762000"/>
            <a:ext cx="2286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7543800" y="2209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07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5632311"/>
          </a:xfrm>
          <a:prstGeom prst="rect">
            <a:avLst/>
          </a:prstGeom>
          <a:noFill/>
        </p:spPr>
        <p:txBody>
          <a:bodyPr wrap="square" rtlCol="0">
            <a:spAutoFit/>
          </a:bodyPr>
          <a:lstStyle/>
          <a:p>
            <a:r>
              <a:rPr lang="vi-VN" sz="2400" b="1" dirty="0"/>
              <a:t>Question 22: </a:t>
            </a:r>
            <a:r>
              <a:rPr lang="vi-VN" sz="2400" dirty="0"/>
              <a:t>The government ordered the military to design robots to access remote areas that are dangerous to the lives of </a:t>
            </a:r>
            <a:r>
              <a:rPr lang="vi-VN" sz="2400" b="1" u="heavy" dirty="0"/>
              <a:t>militants</a:t>
            </a:r>
            <a:r>
              <a:rPr lang="vi-VN" sz="2400" dirty="0"/>
              <a:t>.</a:t>
            </a:r>
            <a:endParaRPr lang="en-US" sz="2400" dirty="0"/>
          </a:p>
          <a:p>
            <a:r>
              <a:rPr lang="vi-VN" sz="2400" b="1" dirty="0"/>
              <a:t>A. </a:t>
            </a:r>
            <a:r>
              <a:rPr lang="vi-VN" sz="2400" dirty="0"/>
              <a:t>martyrs	</a:t>
            </a:r>
            <a:r>
              <a:rPr lang="vi-VN" sz="2400" b="1" dirty="0"/>
              <a:t>B</a:t>
            </a:r>
            <a:r>
              <a:rPr lang="vi-VN" sz="2400" dirty="0"/>
              <a:t>. combatants	</a:t>
            </a:r>
            <a:r>
              <a:rPr lang="vi-VN" sz="2400" b="1" dirty="0"/>
              <a:t>C. </a:t>
            </a:r>
            <a:r>
              <a:rPr lang="vi-VN" sz="2400" dirty="0"/>
              <a:t>soldier	</a:t>
            </a:r>
            <a:r>
              <a:rPr lang="vi-VN" sz="2400" b="1" dirty="0"/>
              <a:t>D. </a:t>
            </a:r>
            <a:r>
              <a:rPr lang="vi-VN" sz="2400" dirty="0"/>
              <a:t>warriors</a:t>
            </a:r>
            <a:endParaRPr lang="en-US" sz="2400" dirty="0"/>
          </a:p>
          <a:p>
            <a:endParaRPr lang="vi-VN" sz="2400" b="1" dirty="0" smtClean="0"/>
          </a:p>
          <a:p>
            <a:r>
              <a:rPr lang="en-US" sz="2400" b="1" i="1" dirty="0" err="1" smtClean="0"/>
              <a:t>Tạm</a:t>
            </a:r>
            <a:r>
              <a:rPr lang="en-US" sz="2400" b="1" i="1" dirty="0" smtClean="0"/>
              <a:t> </a:t>
            </a:r>
            <a:r>
              <a:rPr lang="en-US" sz="2400" b="1" i="1" dirty="0" err="1"/>
              <a:t>dịch</a:t>
            </a:r>
            <a:r>
              <a:rPr lang="en-US" sz="2400" b="1" i="1" dirty="0"/>
              <a:t>: </a:t>
            </a:r>
            <a:r>
              <a:rPr lang="en-US" sz="2400" i="1" dirty="0" err="1"/>
              <a:t>Chính</a:t>
            </a:r>
            <a:r>
              <a:rPr lang="en-US" sz="2400" i="1" dirty="0"/>
              <a:t> </a:t>
            </a:r>
            <a:r>
              <a:rPr lang="en-US" sz="2400" i="1" dirty="0" err="1"/>
              <a:t>phủ</a:t>
            </a:r>
            <a:r>
              <a:rPr lang="en-US" sz="2400" i="1" dirty="0"/>
              <a:t> </a:t>
            </a:r>
            <a:r>
              <a:rPr lang="en-US" sz="2400" i="1" dirty="0" err="1"/>
              <a:t>ra</a:t>
            </a:r>
            <a:r>
              <a:rPr lang="en-US" sz="2400" i="1" dirty="0"/>
              <a:t> </a:t>
            </a:r>
            <a:r>
              <a:rPr lang="en-US" sz="2400" i="1" dirty="0" err="1"/>
              <a:t>lệnh</a:t>
            </a:r>
            <a:r>
              <a:rPr lang="en-US" sz="2400" i="1" dirty="0"/>
              <a:t> </a:t>
            </a:r>
            <a:r>
              <a:rPr lang="en-US" sz="2400" i="1" dirty="0" err="1"/>
              <a:t>cho</a:t>
            </a:r>
            <a:r>
              <a:rPr lang="en-US" sz="2400" i="1" dirty="0"/>
              <a:t> </a:t>
            </a:r>
            <a:r>
              <a:rPr lang="en-US" sz="2400" i="1" dirty="0" err="1"/>
              <a:t>quân</a:t>
            </a:r>
            <a:r>
              <a:rPr lang="en-US" sz="2400" i="1" dirty="0"/>
              <a:t> </a:t>
            </a:r>
            <a:r>
              <a:rPr lang="en-US" sz="2400" i="1" dirty="0" err="1"/>
              <a:t>đội</a:t>
            </a:r>
            <a:r>
              <a:rPr lang="en-US" sz="2400" i="1" dirty="0"/>
              <a:t> </a:t>
            </a:r>
            <a:r>
              <a:rPr lang="en-US" sz="2400" i="1" dirty="0" err="1"/>
              <a:t>phải</a:t>
            </a:r>
            <a:r>
              <a:rPr lang="en-US" sz="2400" i="1" dirty="0"/>
              <a:t> </a:t>
            </a:r>
            <a:r>
              <a:rPr lang="en-US" sz="2400" i="1" dirty="0" err="1"/>
              <a:t>thiết</a:t>
            </a:r>
            <a:r>
              <a:rPr lang="en-US" sz="2400" i="1" dirty="0"/>
              <a:t> </a:t>
            </a:r>
            <a:r>
              <a:rPr lang="en-US" sz="2400" i="1" dirty="0" err="1"/>
              <a:t>kế</a:t>
            </a:r>
            <a:r>
              <a:rPr lang="en-US" sz="2400" i="1" dirty="0"/>
              <a:t> robot </a:t>
            </a:r>
            <a:r>
              <a:rPr lang="en-US" sz="2400" i="1" dirty="0" err="1"/>
              <a:t>để</a:t>
            </a:r>
            <a:r>
              <a:rPr lang="en-US" sz="2400" i="1" dirty="0"/>
              <a:t> </a:t>
            </a:r>
            <a:r>
              <a:rPr lang="en-US" sz="2400" i="1" dirty="0" err="1"/>
              <a:t>tiếp</a:t>
            </a:r>
            <a:r>
              <a:rPr lang="en-US" sz="2400" i="1" dirty="0"/>
              <a:t> </a:t>
            </a:r>
            <a:r>
              <a:rPr lang="en-US" sz="2400" i="1" dirty="0" err="1"/>
              <a:t>cận</a:t>
            </a:r>
            <a:r>
              <a:rPr lang="en-US" sz="2400" i="1" dirty="0"/>
              <a:t> </a:t>
            </a:r>
            <a:r>
              <a:rPr lang="en-US" sz="2400" i="1" dirty="0" err="1"/>
              <a:t>các</a:t>
            </a:r>
            <a:r>
              <a:rPr lang="en-US" sz="2400" i="1" dirty="0"/>
              <a:t> </a:t>
            </a:r>
            <a:r>
              <a:rPr lang="en-US" sz="2400" i="1" dirty="0" err="1"/>
              <a:t>khu</a:t>
            </a:r>
            <a:r>
              <a:rPr lang="en-US" sz="2400" i="1" dirty="0"/>
              <a:t> </a:t>
            </a:r>
            <a:r>
              <a:rPr lang="en-US" sz="2400" i="1" dirty="0" err="1"/>
              <a:t>vực</a:t>
            </a:r>
            <a:r>
              <a:rPr lang="en-US" sz="2400" i="1" dirty="0"/>
              <a:t> </a:t>
            </a:r>
            <a:r>
              <a:rPr lang="en-US" sz="2400" i="1" dirty="0" err="1"/>
              <a:t>xa</a:t>
            </a:r>
            <a:r>
              <a:rPr lang="en-US" sz="2400" i="1" dirty="0"/>
              <a:t> </a:t>
            </a:r>
            <a:r>
              <a:rPr lang="en-US" sz="2400" i="1" dirty="0" err="1"/>
              <a:t>xôi</a:t>
            </a:r>
            <a:r>
              <a:rPr lang="en-US" sz="2400" i="1" dirty="0"/>
              <a:t>, </a:t>
            </a:r>
            <a:r>
              <a:rPr lang="en-US" sz="2400" i="1" dirty="0" err="1"/>
              <a:t>nơi</a:t>
            </a:r>
            <a:r>
              <a:rPr lang="en-US" sz="2400" i="1" dirty="0"/>
              <a:t> </a:t>
            </a:r>
            <a:r>
              <a:rPr lang="en-US" sz="2400" i="1" dirty="0" err="1"/>
              <a:t>mà</a:t>
            </a:r>
            <a:r>
              <a:rPr lang="en-US" sz="2400" i="1" dirty="0"/>
              <a:t> </a:t>
            </a:r>
            <a:r>
              <a:rPr lang="en-US" sz="2400" i="1" dirty="0" err="1"/>
              <a:t>nguy</a:t>
            </a:r>
            <a:r>
              <a:rPr lang="en-US" sz="2400" i="1" dirty="0"/>
              <a:t> </a:t>
            </a:r>
            <a:r>
              <a:rPr lang="en-US" sz="2400" i="1" dirty="0" err="1"/>
              <a:t>hiểm</a:t>
            </a:r>
            <a:r>
              <a:rPr lang="en-US" sz="2400" i="1" dirty="0"/>
              <a:t> </a:t>
            </a:r>
            <a:r>
              <a:rPr lang="en-US" sz="2400" i="1" dirty="0" err="1"/>
              <a:t>cho</a:t>
            </a:r>
            <a:r>
              <a:rPr lang="en-US" sz="2400" i="1" dirty="0"/>
              <a:t> </a:t>
            </a:r>
            <a:r>
              <a:rPr lang="en-US" sz="2400" i="1" dirty="0" err="1"/>
              <a:t>cuộc</a:t>
            </a:r>
            <a:r>
              <a:rPr lang="en-US" sz="2400" i="1" dirty="0"/>
              <a:t> </a:t>
            </a:r>
            <a:r>
              <a:rPr lang="en-US" sz="2400" i="1" dirty="0" err="1"/>
              <a:t>sống</a:t>
            </a:r>
            <a:r>
              <a:rPr lang="en-US" sz="2400" i="1" dirty="0"/>
              <a:t> </a:t>
            </a:r>
            <a:r>
              <a:rPr lang="en-US" sz="2400" i="1" dirty="0" err="1"/>
              <a:t>của</a:t>
            </a:r>
            <a:r>
              <a:rPr lang="en-US" sz="2400" i="1" dirty="0"/>
              <a:t> </a:t>
            </a:r>
            <a:r>
              <a:rPr lang="en-US" sz="2400" i="1" dirty="0" err="1"/>
              <a:t>các</a:t>
            </a:r>
            <a:r>
              <a:rPr lang="en-US" sz="2400" i="1" dirty="0"/>
              <a:t> </a:t>
            </a:r>
            <a:r>
              <a:rPr lang="en-US" sz="2400" i="1" dirty="0" err="1"/>
              <a:t>chiến</a:t>
            </a:r>
            <a:r>
              <a:rPr lang="en-US" sz="2400" i="1" dirty="0"/>
              <a:t> </a:t>
            </a:r>
            <a:r>
              <a:rPr lang="en-US" sz="2400" i="1" dirty="0" err="1"/>
              <a:t>sĩ</a:t>
            </a:r>
            <a:r>
              <a:rPr lang="en-US" sz="2400" i="1" dirty="0"/>
              <a:t>.</a:t>
            </a:r>
            <a:endParaRPr lang="en-US" sz="2400" dirty="0"/>
          </a:p>
          <a:p>
            <a:r>
              <a:rPr lang="vi-VN" sz="2400" dirty="0"/>
              <a:t>→ militant /ˈmɪlɪtənt/ (n): </a:t>
            </a:r>
            <a:r>
              <a:rPr lang="vi-VN" sz="2400" i="1" dirty="0"/>
              <a:t>chiến sĩ</a:t>
            </a:r>
            <a:endParaRPr lang="en-US" sz="2400" dirty="0"/>
          </a:p>
          <a:p>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endParaRPr lang="en-US" sz="2400" dirty="0"/>
          </a:p>
          <a:p>
            <a:pPr lvl="0"/>
            <a:r>
              <a:rPr lang="en-US" sz="2400" dirty="0"/>
              <a:t>martyr /ˈ</a:t>
            </a:r>
            <a:r>
              <a:rPr lang="en-US" sz="2400" dirty="0" err="1"/>
              <a:t>mɑːrtər</a:t>
            </a:r>
            <a:r>
              <a:rPr lang="en-US" sz="2400" dirty="0"/>
              <a:t>/ (n): </a:t>
            </a:r>
            <a:r>
              <a:rPr lang="en-US" sz="2400" i="1" dirty="0" err="1"/>
              <a:t>liệt</a:t>
            </a:r>
            <a:r>
              <a:rPr lang="en-US" sz="2400" i="1" dirty="0"/>
              <a:t> </a:t>
            </a:r>
            <a:r>
              <a:rPr lang="en-US" sz="2400" i="1" dirty="0" err="1"/>
              <a:t>sĩ</a:t>
            </a:r>
            <a:endParaRPr lang="en-US" sz="2400" dirty="0"/>
          </a:p>
          <a:p>
            <a:pPr lvl="0"/>
            <a:r>
              <a:rPr lang="en-US" sz="2400" dirty="0"/>
              <a:t>combatant /ˈ</a:t>
            </a:r>
            <a:r>
              <a:rPr lang="en-US" sz="2400" dirty="0" err="1"/>
              <a:t>kɒmbətənt</a:t>
            </a:r>
            <a:r>
              <a:rPr lang="en-US" sz="2400" dirty="0"/>
              <a:t>/ (n): </a:t>
            </a:r>
            <a:r>
              <a:rPr lang="en-US" sz="2400" i="1" dirty="0" err="1"/>
              <a:t>chiến</a:t>
            </a:r>
            <a:r>
              <a:rPr lang="en-US" sz="2400" i="1" dirty="0"/>
              <a:t> </a:t>
            </a:r>
            <a:r>
              <a:rPr lang="en-US" sz="2400" i="1" dirty="0" err="1"/>
              <a:t>sĩ</a:t>
            </a:r>
            <a:r>
              <a:rPr lang="en-US" sz="2400" i="1" dirty="0"/>
              <a:t>, </a:t>
            </a:r>
            <a:r>
              <a:rPr lang="en-US" sz="2400" i="1" dirty="0" err="1"/>
              <a:t>chiến</a:t>
            </a:r>
            <a:r>
              <a:rPr lang="en-US" sz="2400" i="1" dirty="0"/>
              <a:t> </a:t>
            </a:r>
            <a:r>
              <a:rPr lang="en-US" sz="2400" i="1" dirty="0" err="1"/>
              <a:t>binh</a:t>
            </a:r>
            <a:endParaRPr lang="en-US" sz="2400" dirty="0"/>
          </a:p>
          <a:p>
            <a:pPr lvl="0"/>
            <a:r>
              <a:rPr lang="en-US" sz="2400" dirty="0"/>
              <a:t>soldier /ˈ</a:t>
            </a:r>
            <a:r>
              <a:rPr lang="en-US" sz="2400" dirty="0" err="1"/>
              <a:t>səʊldʒər</a:t>
            </a:r>
            <a:r>
              <a:rPr lang="en-US" sz="2400" dirty="0"/>
              <a:t>/ (n): </a:t>
            </a:r>
            <a:r>
              <a:rPr lang="en-US" sz="2400" i="1" dirty="0" err="1"/>
              <a:t>bộ</a:t>
            </a:r>
            <a:r>
              <a:rPr lang="en-US" sz="2400" i="1" dirty="0"/>
              <a:t> </a:t>
            </a:r>
            <a:r>
              <a:rPr lang="en-US" sz="2400" i="1" dirty="0" err="1"/>
              <a:t>đội</a:t>
            </a:r>
            <a:endParaRPr lang="en-US" sz="2400" dirty="0"/>
          </a:p>
          <a:p>
            <a:r>
              <a:rPr lang="vi-VN" sz="2400" dirty="0"/>
              <a:t>warrior /ˈwɒriər/ (n): </a:t>
            </a:r>
            <a:r>
              <a:rPr lang="vi-VN" sz="2400" i="1" dirty="0"/>
              <a:t>chiến binh</a:t>
            </a:r>
            <a:endParaRPr lang="en-US" sz="2400" dirty="0"/>
          </a:p>
          <a:p>
            <a:endParaRPr lang="en-US" sz="2400" dirty="0"/>
          </a:p>
        </p:txBody>
      </p:sp>
      <p:sp>
        <p:nvSpPr>
          <p:cNvPr id="2" name="Oval 1"/>
          <p:cNvSpPr/>
          <p:nvPr/>
        </p:nvSpPr>
        <p:spPr>
          <a:xfrm>
            <a:off x="1981200" y="1371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192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839200" cy="5632311"/>
          </a:xfrm>
          <a:prstGeom prst="rect">
            <a:avLst/>
          </a:prstGeom>
          <a:noFill/>
        </p:spPr>
        <p:txBody>
          <a:bodyPr wrap="square" rtlCol="0">
            <a:spAutoFit/>
          </a:bodyPr>
          <a:lstStyle/>
          <a:p>
            <a:r>
              <a:rPr lang="vi-VN" sz="2400" b="1" dirty="0"/>
              <a:t>Question 23: </a:t>
            </a:r>
            <a:r>
              <a:rPr lang="vi-VN" sz="2400" dirty="0"/>
              <a:t>Con Son, the largest of this chain of 15 islands and islets, is </a:t>
            </a:r>
            <a:r>
              <a:rPr lang="vi-VN" sz="2400" b="1" u="heavy" dirty="0"/>
              <a:t>ringed</a:t>
            </a:r>
            <a:r>
              <a:rPr lang="vi-VN" sz="2400" b="1" dirty="0"/>
              <a:t> </a:t>
            </a:r>
            <a:r>
              <a:rPr lang="vi-VN" sz="2400" dirty="0"/>
              <a:t>with lovely beaches, coral reefs and scenic bays, and remains partially covered in tropical forests.</a:t>
            </a:r>
            <a:endParaRPr lang="en-US" sz="2400" dirty="0"/>
          </a:p>
          <a:p>
            <a:r>
              <a:rPr lang="vi-VN" sz="2400" b="1" dirty="0"/>
              <a:t>A. </a:t>
            </a:r>
            <a:r>
              <a:rPr lang="vi-VN" sz="2400" dirty="0"/>
              <a:t>circled	</a:t>
            </a:r>
            <a:r>
              <a:rPr lang="vi-VN" sz="2400" b="1" dirty="0"/>
              <a:t>B. </a:t>
            </a:r>
            <a:r>
              <a:rPr lang="vi-VN" sz="2400" dirty="0"/>
              <a:t>covered	</a:t>
            </a:r>
            <a:r>
              <a:rPr lang="vi-VN" sz="2400" b="1" dirty="0"/>
              <a:t>C. </a:t>
            </a:r>
            <a:r>
              <a:rPr lang="vi-VN" sz="2400" dirty="0"/>
              <a:t>surrounded	</a:t>
            </a:r>
            <a:r>
              <a:rPr lang="vi-VN" sz="2400" b="1" dirty="0"/>
              <a:t>D. </a:t>
            </a:r>
            <a:r>
              <a:rPr lang="vi-VN" sz="2400" dirty="0"/>
              <a:t>phoned</a:t>
            </a:r>
            <a:endParaRPr lang="en-US" sz="2400" dirty="0"/>
          </a:p>
          <a:p>
            <a:endParaRPr lang="vi-VN" sz="2400" b="1" dirty="0" smtClean="0"/>
          </a:p>
          <a:p>
            <a:r>
              <a:rPr lang="en-US" sz="2400" b="1" i="1" dirty="0" err="1" smtClean="0"/>
              <a:t>Tạm</a:t>
            </a:r>
            <a:r>
              <a:rPr lang="en-US" sz="2400" b="1" i="1" dirty="0" smtClean="0"/>
              <a:t> </a:t>
            </a:r>
            <a:r>
              <a:rPr lang="en-US" sz="2400" b="1" i="1" dirty="0" err="1"/>
              <a:t>dịch</a:t>
            </a:r>
            <a:r>
              <a:rPr lang="en-US" sz="2400" b="1" i="1" dirty="0"/>
              <a:t>: </a:t>
            </a:r>
            <a:r>
              <a:rPr lang="en-US" sz="2400" i="1" dirty="0" err="1"/>
              <a:t>Côn</a:t>
            </a:r>
            <a:r>
              <a:rPr lang="en-US" sz="2400" i="1" dirty="0"/>
              <a:t> </a:t>
            </a:r>
            <a:r>
              <a:rPr lang="en-US" sz="2400" i="1" dirty="0" err="1"/>
              <a:t>Sơn</a:t>
            </a:r>
            <a:r>
              <a:rPr lang="en-US" sz="2400" i="1" dirty="0"/>
              <a:t>, </a:t>
            </a:r>
            <a:r>
              <a:rPr lang="en-US" sz="2400" i="1" dirty="0" err="1"/>
              <a:t>hòn</a:t>
            </a:r>
            <a:r>
              <a:rPr lang="en-US" sz="2400" i="1" dirty="0"/>
              <a:t> </a:t>
            </a:r>
            <a:r>
              <a:rPr lang="en-US" sz="2400" i="1" dirty="0" err="1"/>
              <a:t>đảo</a:t>
            </a:r>
            <a:r>
              <a:rPr lang="en-US" sz="2400" i="1" dirty="0"/>
              <a:t> </a:t>
            </a:r>
            <a:r>
              <a:rPr lang="en-US" sz="2400" i="1" dirty="0" err="1"/>
              <a:t>lớn</a:t>
            </a:r>
            <a:r>
              <a:rPr lang="en-US" sz="2400" i="1" dirty="0"/>
              <a:t> </a:t>
            </a:r>
            <a:r>
              <a:rPr lang="en-US" sz="2400" i="1" dirty="0" err="1"/>
              <a:t>nhất</a:t>
            </a:r>
            <a:r>
              <a:rPr lang="en-US" sz="2400" i="1" dirty="0"/>
              <a:t> </a:t>
            </a:r>
            <a:r>
              <a:rPr lang="en-US" sz="2400" i="1" dirty="0" err="1"/>
              <a:t>trong</a:t>
            </a:r>
            <a:r>
              <a:rPr lang="en-US" sz="2400" i="1" dirty="0"/>
              <a:t> </a:t>
            </a:r>
            <a:r>
              <a:rPr lang="en-US" sz="2400" i="1" dirty="0" err="1"/>
              <a:t>chuỗi</a:t>
            </a:r>
            <a:r>
              <a:rPr lang="en-US" sz="2400" i="1" dirty="0"/>
              <a:t> 15 </a:t>
            </a:r>
            <a:r>
              <a:rPr lang="en-US" sz="2400" i="1" dirty="0" err="1"/>
              <a:t>hòn</a:t>
            </a:r>
            <a:r>
              <a:rPr lang="en-US" sz="2400" i="1" dirty="0"/>
              <a:t> </a:t>
            </a:r>
            <a:r>
              <a:rPr lang="en-US" sz="2400" i="1" dirty="0" err="1"/>
              <a:t>đảo</a:t>
            </a:r>
            <a:r>
              <a:rPr lang="en-US" sz="2400" i="1" dirty="0"/>
              <a:t>, </a:t>
            </a:r>
            <a:r>
              <a:rPr lang="en-US" sz="2400" i="1" dirty="0" err="1"/>
              <a:t>được</a:t>
            </a:r>
            <a:r>
              <a:rPr lang="en-US" sz="2400" i="1" dirty="0"/>
              <a:t> </a:t>
            </a:r>
            <a:r>
              <a:rPr lang="en-US" sz="2400" i="1" dirty="0" err="1"/>
              <a:t>bao</a:t>
            </a:r>
            <a:r>
              <a:rPr lang="en-US" sz="2400" i="1" dirty="0"/>
              <a:t> </a:t>
            </a:r>
            <a:r>
              <a:rPr lang="en-US" sz="2400" i="1" dirty="0" err="1"/>
              <a:t>quanh</a:t>
            </a:r>
            <a:r>
              <a:rPr lang="en-US" sz="2400" i="1" dirty="0"/>
              <a:t> </a:t>
            </a:r>
            <a:r>
              <a:rPr lang="en-US" sz="2400" i="1" dirty="0" err="1"/>
              <a:t>bởi</a:t>
            </a:r>
            <a:r>
              <a:rPr lang="en-US" sz="2400" i="1" dirty="0"/>
              <a:t> </a:t>
            </a:r>
            <a:r>
              <a:rPr lang="en-US" sz="2400" i="1" dirty="0" err="1"/>
              <a:t>những</a:t>
            </a:r>
            <a:r>
              <a:rPr lang="en-US" sz="2400" i="1" dirty="0"/>
              <a:t> </a:t>
            </a:r>
            <a:r>
              <a:rPr lang="en-US" sz="2400" i="1" dirty="0" err="1"/>
              <a:t>bãi</a:t>
            </a:r>
            <a:r>
              <a:rPr lang="en-US" sz="2400" i="1" dirty="0"/>
              <a:t> </a:t>
            </a:r>
            <a:r>
              <a:rPr lang="en-US" sz="2400" i="1" dirty="0" err="1"/>
              <a:t>biển</a:t>
            </a:r>
            <a:r>
              <a:rPr lang="en-US" sz="2400" i="1" dirty="0"/>
              <a:t> </a:t>
            </a:r>
            <a:r>
              <a:rPr lang="en-US" sz="2400" i="1" dirty="0" err="1"/>
              <a:t>xinh</a:t>
            </a:r>
            <a:r>
              <a:rPr lang="en-US" sz="2400" i="1" dirty="0"/>
              <a:t> </a:t>
            </a:r>
            <a:r>
              <a:rPr lang="en-US" sz="2400" i="1" dirty="0" err="1"/>
              <a:t>đẹp</a:t>
            </a:r>
            <a:r>
              <a:rPr lang="en-US" sz="2400" i="1" dirty="0"/>
              <a:t>, </a:t>
            </a:r>
            <a:r>
              <a:rPr lang="en-US" sz="2400" i="1" dirty="0" err="1"/>
              <a:t>những</a:t>
            </a:r>
            <a:r>
              <a:rPr lang="en-US" sz="2400" i="1" dirty="0"/>
              <a:t> </a:t>
            </a:r>
            <a:r>
              <a:rPr lang="en-US" sz="2400" i="1" dirty="0" err="1"/>
              <a:t>rạn</a:t>
            </a:r>
            <a:r>
              <a:rPr lang="en-US" sz="2400" i="1" dirty="0"/>
              <a:t> san </a:t>
            </a:r>
            <a:r>
              <a:rPr lang="en-US" sz="2400" i="1" dirty="0" err="1"/>
              <a:t>hô</a:t>
            </a:r>
            <a:r>
              <a:rPr lang="en-US" sz="2400" i="1" dirty="0"/>
              <a:t> </a:t>
            </a:r>
            <a:r>
              <a:rPr lang="en-US" sz="2400" i="1" dirty="0" err="1"/>
              <a:t>và</a:t>
            </a:r>
            <a:r>
              <a:rPr lang="en-US" sz="2400" i="1" dirty="0"/>
              <a:t> </a:t>
            </a:r>
            <a:r>
              <a:rPr lang="en-US" sz="2400" i="1" dirty="0" err="1"/>
              <a:t>những</a:t>
            </a:r>
            <a:r>
              <a:rPr lang="en-US" sz="2400" i="1" dirty="0"/>
              <a:t> </a:t>
            </a:r>
            <a:r>
              <a:rPr lang="en-US" sz="2400" i="1" dirty="0" err="1"/>
              <a:t>vịnh</a:t>
            </a:r>
            <a:r>
              <a:rPr lang="en-US" sz="2400" i="1" dirty="0"/>
              <a:t>, </a:t>
            </a:r>
            <a:r>
              <a:rPr lang="en-US" sz="2400" i="1" dirty="0" err="1"/>
              <a:t>và</a:t>
            </a:r>
            <a:r>
              <a:rPr lang="en-US" sz="2400" i="1" dirty="0"/>
              <a:t> </a:t>
            </a:r>
            <a:r>
              <a:rPr lang="en-US" sz="2400" i="1" dirty="0" err="1"/>
              <a:t>phần</a:t>
            </a:r>
            <a:r>
              <a:rPr lang="en-US" sz="2400" i="1" dirty="0"/>
              <a:t> </a:t>
            </a:r>
            <a:r>
              <a:rPr lang="en-US" sz="2400" i="1" dirty="0" err="1"/>
              <a:t>còn</a:t>
            </a:r>
            <a:r>
              <a:rPr lang="en-US" sz="2400" i="1" dirty="0"/>
              <a:t> </a:t>
            </a:r>
            <a:r>
              <a:rPr lang="en-US" sz="2400" i="1" dirty="0" err="1"/>
              <a:t>lại</a:t>
            </a:r>
            <a:r>
              <a:rPr lang="en-US" sz="2400" i="1" dirty="0"/>
              <a:t> </a:t>
            </a:r>
            <a:r>
              <a:rPr lang="en-US" sz="2400" i="1" dirty="0" err="1"/>
              <a:t>được</a:t>
            </a:r>
            <a:r>
              <a:rPr lang="en-US" sz="2400" i="1" dirty="0"/>
              <a:t> </a:t>
            </a:r>
            <a:r>
              <a:rPr lang="en-US" sz="2400" i="1" dirty="0" err="1"/>
              <a:t>bao</a:t>
            </a:r>
            <a:r>
              <a:rPr lang="en-US" sz="2400" i="1" dirty="0"/>
              <a:t> </a:t>
            </a:r>
            <a:r>
              <a:rPr lang="en-US" sz="2400" i="1" dirty="0" err="1"/>
              <a:t>phủ</a:t>
            </a:r>
            <a:r>
              <a:rPr lang="en-US" sz="2400" i="1" dirty="0"/>
              <a:t> </a:t>
            </a:r>
            <a:r>
              <a:rPr lang="en-US" sz="2400" i="1" dirty="0" err="1"/>
              <a:t>bởi</a:t>
            </a:r>
            <a:r>
              <a:rPr lang="en-US" sz="2400" i="1" dirty="0"/>
              <a:t> </a:t>
            </a:r>
            <a:r>
              <a:rPr lang="en-US" sz="2400" i="1" dirty="0" err="1"/>
              <a:t>các</a:t>
            </a:r>
            <a:r>
              <a:rPr lang="en-US" sz="2400" i="1" dirty="0"/>
              <a:t> </a:t>
            </a:r>
            <a:r>
              <a:rPr lang="en-US" sz="2400" i="1" dirty="0" err="1"/>
              <a:t>khu</a:t>
            </a:r>
            <a:r>
              <a:rPr lang="en-US" sz="2400" i="1" dirty="0"/>
              <a:t> </a:t>
            </a:r>
            <a:r>
              <a:rPr lang="en-US" sz="2400" i="1" dirty="0" err="1"/>
              <a:t>rừng</a:t>
            </a:r>
            <a:r>
              <a:rPr lang="en-US" sz="2400" i="1" dirty="0"/>
              <a:t> </a:t>
            </a:r>
            <a:r>
              <a:rPr lang="en-US" sz="2400" i="1" dirty="0" err="1"/>
              <a:t>nhiệt</a:t>
            </a:r>
            <a:r>
              <a:rPr lang="en-US" sz="2400" i="1" dirty="0"/>
              <a:t> </a:t>
            </a:r>
            <a:r>
              <a:rPr lang="en-US" sz="2400" i="1" dirty="0" err="1"/>
              <a:t>đới</a:t>
            </a:r>
            <a:r>
              <a:rPr lang="en-US" sz="2400" i="1" dirty="0"/>
              <a:t>.</a:t>
            </a:r>
            <a:endParaRPr lang="en-US" sz="2400" dirty="0"/>
          </a:p>
          <a:p>
            <a:r>
              <a:rPr lang="en-US" sz="2400" dirty="0"/>
              <a:t>→ ring /</a:t>
            </a:r>
            <a:r>
              <a:rPr lang="en-US" sz="2400" dirty="0" err="1"/>
              <a:t>rɪŋ</a:t>
            </a:r>
            <a:r>
              <a:rPr lang="en-US" sz="2400" dirty="0"/>
              <a:t>/ (v): </a:t>
            </a:r>
            <a:r>
              <a:rPr lang="en-US" sz="2400" i="1" dirty="0" err="1"/>
              <a:t>bao</a:t>
            </a:r>
            <a:r>
              <a:rPr lang="en-US" sz="2400" i="1" dirty="0"/>
              <a:t> </a:t>
            </a:r>
            <a:r>
              <a:rPr lang="en-US" sz="2400" i="1" dirty="0" err="1"/>
              <a:t>quanh</a:t>
            </a:r>
            <a:r>
              <a:rPr lang="en-US" sz="2400" i="1" dirty="0"/>
              <a:t>, </a:t>
            </a:r>
            <a:r>
              <a:rPr lang="en-US" sz="2400" i="1" dirty="0" err="1"/>
              <a:t>vây</a:t>
            </a:r>
            <a:r>
              <a:rPr lang="en-US" sz="2400" i="1" dirty="0"/>
              <a:t> </a:t>
            </a:r>
            <a:r>
              <a:rPr lang="en-US" sz="2400" i="1" dirty="0" err="1"/>
              <a:t>quanh</a:t>
            </a:r>
            <a:endParaRPr lang="en-US" sz="2400" dirty="0"/>
          </a:p>
          <a:p>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áp</a:t>
            </a:r>
            <a:r>
              <a:rPr lang="en-US" sz="2400" b="1" dirty="0"/>
              <a:t>:</a:t>
            </a:r>
            <a:endParaRPr lang="en-US" sz="2400" dirty="0"/>
          </a:p>
          <a:p>
            <a:pPr lvl="0"/>
            <a:r>
              <a:rPr lang="en-US" sz="2400" dirty="0"/>
              <a:t>circle /ˈ</a:t>
            </a:r>
            <a:r>
              <a:rPr lang="en-US" sz="2400" dirty="0" err="1"/>
              <a:t>sɜːkl</a:t>
            </a:r>
            <a:r>
              <a:rPr lang="en-US" sz="2400" dirty="0"/>
              <a:t>/ (v): </a:t>
            </a:r>
            <a:r>
              <a:rPr lang="en-US" sz="2400" i="1" dirty="0" err="1"/>
              <a:t>bao</a:t>
            </a:r>
            <a:r>
              <a:rPr lang="en-US" sz="2400" i="1" dirty="0"/>
              <a:t> </a:t>
            </a:r>
            <a:r>
              <a:rPr lang="en-US" sz="2400" i="1" dirty="0" err="1"/>
              <a:t>quanh</a:t>
            </a:r>
            <a:endParaRPr lang="en-US" sz="2400" dirty="0"/>
          </a:p>
          <a:p>
            <a:pPr lvl="0"/>
            <a:r>
              <a:rPr lang="en-US" sz="2400" dirty="0"/>
              <a:t>cover /ˈ</a:t>
            </a:r>
            <a:r>
              <a:rPr lang="en-US" sz="2400" dirty="0" err="1"/>
              <a:t>kʌvər</a:t>
            </a:r>
            <a:r>
              <a:rPr lang="en-US" sz="2400" dirty="0"/>
              <a:t>/ (v): </a:t>
            </a:r>
            <a:r>
              <a:rPr lang="en-US" sz="2400" i="1" dirty="0" err="1"/>
              <a:t>bao</a:t>
            </a:r>
            <a:r>
              <a:rPr lang="en-US" sz="2400" i="1" dirty="0"/>
              <a:t> </a:t>
            </a:r>
            <a:r>
              <a:rPr lang="en-US" sz="2400" i="1" dirty="0" err="1"/>
              <a:t>phủ</a:t>
            </a:r>
            <a:endParaRPr lang="en-US" sz="2400" dirty="0"/>
          </a:p>
          <a:p>
            <a:pPr lvl="0"/>
            <a:r>
              <a:rPr lang="en-US" sz="2400" dirty="0"/>
              <a:t>surround /</a:t>
            </a:r>
            <a:r>
              <a:rPr lang="en-US" sz="2400" dirty="0" err="1"/>
              <a:t>səˈraʊnd</a:t>
            </a:r>
            <a:r>
              <a:rPr lang="en-US" sz="2400" dirty="0"/>
              <a:t>/ (v): </a:t>
            </a:r>
            <a:r>
              <a:rPr lang="en-US" sz="2400" i="1" dirty="0" err="1"/>
              <a:t>bao</a:t>
            </a:r>
            <a:r>
              <a:rPr lang="en-US" sz="2400" i="1" dirty="0"/>
              <a:t> </a:t>
            </a:r>
            <a:r>
              <a:rPr lang="en-US" sz="2400" i="1" dirty="0" err="1"/>
              <a:t>vây</a:t>
            </a:r>
            <a:r>
              <a:rPr lang="en-US" sz="2400" i="1" dirty="0"/>
              <a:t>, </a:t>
            </a:r>
            <a:r>
              <a:rPr lang="en-US" sz="2400" i="1" dirty="0" err="1"/>
              <a:t>bao</a:t>
            </a:r>
            <a:r>
              <a:rPr lang="en-US" sz="2400" i="1" dirty="0"/>
              <a:t> </a:t>
            </a:r>
            <a:r>
              <a:rPr lang="en-US" sz="2400" i="1" dirty="0" err="1"/>
              <a:t>quanh</a:t>
            </a:r>
            <a:endParaRPr lang="en-US" sz="2400" dirty="0"/>
          </a:p>
          <a:p>
            <a:r>
              <a:rPr lang="vi-VN" sz="2400" dirty="0"/>
              <a:t>phone /fəʊn/ (v): </a:t>
            </a:r>
            <a:r>
              <a:rPr lang="vi-VN" sz="2400" i="1" dirty="0"/>
              <a:t>gọi điện</a:t>
            </a:r>
            <a:endParaRPr lang="en-US" sz="2400" dirty="0"/>
          </a:p>
          <a:p>
            <a:endParaRPr lang="en-US" sz="2400" dirty="0"/>
          </a:p>
        </p:txBody>
      </p:sp>
      <p:sp>
        <p:nvSpPr>
          <p:cNvPr id="2" name="Oval 1"/>
          <p:cNvSpPr/>
          <p:nvPr/>
        </p:nvSpPr>
        <p:spPr>
          <a:xfrm>
            <a:off x="3962400" y="16002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984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763000" cy="5632311"/>
          </a:xfrm>
          <a:prstGeom prst="rect">
            <a:avLst/>
          </a:prstGeom>
          <a:noFill/>
        </p:spPr>
        <p:txBody>
          <a:bodyPr wrap="square" rtlCol="0">
            <a:spAutoFit/>
          </a:bodyPr>
          <a:lstStyle/>
          <a:p>
            <a:r>
              <a:rPr lang="en-US" sz="2400" b="1" dirty="0"/>
              <a:t>Question 24: </a:t>
            </a:r>
            <a:r>
              <a:rPr lang="vi-VN" sz="2400" dirty="0"/>
              <a:t>I </a:t>
            </a:r>
            <a:r>
              <a:rPr lang="vi-VN" sz="2400" b="1" u="heavy" dirty="0"/>
              <a:t>take my hat off</a:t>
            </a:r>
            <a:r>
              <a:rPr lang="vi-VN" sz="2400" b="1" dirty="0"/>
              <a:t> </a:t>
            </a:r>
            <a:r>
              <a:rPr lang="vi-VN" sz="2400" dirty="0"/>
              <a:t>to one of my colleagues, Justin, who seem to be indefatigable and can work all night without sleeping a wink.</a:t>
            </a:r>
            <a:endParaRPr lang="en-US" sz="2400" dirty="0"/>
          </a:p>
          <a:p>
            <a:r>
              <a:rPr lang="vi-VN" sz="2400" b="1" dirty="0"/>
              <a:t>A. </a:t>
            </a:r>
            <a:r>
              <a:rPr lang="vi-VN" sz="2400" dirty="0"/>
              <a:t>adulate	</a:t>
            </a:r>
            <a:r>
              <a:rPr lang="vi-VN" sz="2400" b="1" dirty="0"/>
              <a:t>B. </a:t>
            </a:r>
            <a:r>
              <a:rPr lang="vi-VN" sz="2400" dirty="0"/>
              <a:t>venerate	</a:t>
            </a:r>
            <a:r>
              <a:rPr lang="vi-VN" sz="2400" b="1" dirty="0"/>
              <a:t>C. </a:t>
            </a:r>
            <a:r>
              <a:rPr lang="vi-VN" sz="2400" dirty="0"/>
              <a:t>praise	</a:t>
            </a:r>
            <a:r>
              <a:rPr lang="vi-VN" sz="2400" b="1" dirty="0"/>
              <a:t>D</a:t>
            </a:r>
            <a:r>
              <a:rPr lang="vi-VN" sz="2400" dirty="0"/>
              <a:t>. </a:t>
            </a:r>
            <a:r>
              <a:rPr lang="en-US" sz="2400" dirty="0"/>
              <a:t>d</a:t>
            </a:r>
            <a:r>
              <a:rPr lang="vi-VN" sz="2400" dirty="0"/>
              <a:t>isrespect</a:t>
            </a:r>
            <a:endParaRPr lang="en-US" sz="2400" dirty="0"/>
          </a:p>
          <a:p>
            <a:r>
              <a:rPr lang="en-US" sz="2400" b="1" dirty="0"/>
              <a:t>Question 24: </a:t>
            </a:r>
            <a:r>
              <a:rPr lang="en-US" sz="2400" dirty="0" err="1"/>
              <a:t>Đáp</a:t>
            </a:r>
            <a:r>
              <a:rPr lang="en-US" sz="2400" dirty="0"/>
              <a:t> </a:t>
            </a:r>
            <a:r>
              <a:rPr lang="en-US" sz="2400" dirty="0" err="1"/>
              <a:t>án</a:t>
            </a:r>
            <a:r>
              <a:rPr lang="en-US" sz="2400" dirty="0"/>
              <a:t> D</a:t>
            </a:r>
          </a:p>
          <a:p>
            <a:r>
              <a:rPr lang="en-US" sz="2400" b="1" i="1" dirty="0" err="1"/>
              <a:t>Tạm</a:t>
            </a:r>
            <a:r>
              <a:rPr lang="en-US" sz="2400" b="1" i="1" dirty="0"/>
              <a:t> </a:t>
            </a:r>
            <a:r>
              <a:rPr lang="en-US" sz="2400" b="1" i="1" dirty="0" err="1"/>
              <a:t>dịch</a:t>
            </a:r>
            <a:r>
              <a:rPr lang="en-US" sz="2400" b="1" i="1" dirty="0"/>
              <a:t>: </a:t>
            </a:r>
            <a:r>
              <a:rPr lang="en-US" sz="2400" i="1" dirty="0" err="1"/>
              <a:t>Tôi</a:t>
            </a:r>
            <a:r>
              <a:rPr lang="en-US" sz="2400" i="1" dirty="0"/>
              <a:t> </a:t>
            </a:r>
            <a:r>
              <a:rPr lang="en-US" sz="2400" i="1" dirty="0" err="1"/>
              <a:t>ngưỡng</a:t>
            </a:r>
            <a:r>
              <a:rPr lang="en-US" sz="2400" i="1" dirty="0"/>
              <a:t> </a:t>
            </a:r>
            <a:r>
              <a:rPr lang="en-US" sz="2400" i="1" dirty="0" err="1"/>
              <a:t>mộ</a:t>
            </a:r>
            <a:r>
              <a:rPr lang="en-US" sz="2400" i="1" dirty="0"/>
              <a:t> </a:t>
            </a:r>
            <a:r>
              <a:rPr lang="en-US" sz="2400" i="1" dirty="0" err="1"/>
              <a:t>một</a:t>
            </a:r>
            <a:r>
              <a:rPr lang="en-US" sz="2400" i="1" dirty="0"/>
              <a:t> </a:t>
            </a:r>
            <a:r>
              <a:rPr lang="en-US" sz="2400" i="1" dirty="0" err="1"/>
              <a:t>trong</a:t>
            </a:r>
            <a:r>
              <a:rPr lang="en-US" sz="2400" i="1" dirty="0"/>
              <a:t> </a:t>
            </a:r>
            <a:r>
              <a:rPr lang="en-US" sz="2400" i="1" dirty="0" err="1"/>
              <a:t>những</a:t>
            </a:r>
            <a:r>
              <a:rPr lang="en-US" sz="2400" i="1" dirty="0"/>
              <a:t> </a:t>
            </a:r>
            <a:r>
              <a:rPr lang="en-US" sz="2400" i="1" dirty="0" err="1"/>
              <a:t>đồng</a:t>
            </a:r>
            <a:r>
              <a:rPr lang="en-US" sz="2400" i="1" dirty="0"/>
              <a:t> </a:t>
            </a:r>
            <a:r>
              <a:rPr lang="en-US" sz="2400" i="1" dirty="0" err="1"/>
              <a:t>nghiệp</a:t>
            </a:r>
            <a:r>
              <a:rPr lang="en-US" sz="2400" i="1" dirty="0"/>
              <a:t> </a:t>
            </a:r>
            <a:r>
              <a:rPr lang="en-US" sz="2400" i="1" dirty="0" err="1"/>
              <a:t>của</a:t>
            </a:r>
            <a:r>
              <a:rPr lang="en-US" sz="2400" i="1" dirty="0"/>
              <a:t> </a:t>
            </a:r>
            <a:r>
              <a:rPr lang="en-US" sz="2400" i="1" dirty="0" err="1"/>
              <a:t>tôi</a:t>
            </a:r>
            <a:r>
              <a:rPr lang="en-US" sz="2400" i="1" dirty="0"/>
              <a:t>, Justin </a:t>
            </a:r>
            <a:r>
              <a:rPr lang="en-US" sz="2400" i="1" dirty="0" err="1"/>
              <a:t>người</a:t>
            </a:r>
            <a:endParaRPr lang="en-US" sz="2400" dirty="0"/>
          </a:p>
          <a:p>
            <a:r>
              <a:rPr lang="en-US" sz="2400" i="1" dirty="0" err="1"/>
              <a:t>mà</a:t>
            </a:r>
            <a:r>
              <a:rPr lang="en-US" sz="2400" i="1" dirty="0"/>
              <a:t> </a:t>
            </a:r>
            <a:r>
              <a:rPr lang="en-US" sz="2400" i="1" dirty="0" err="1"/>
              <a:t>không</a:t>
            </a:r>
            <a:r>
              <a:rPr lang="en-US" sz="2400" i="1" dirty="0"/>
              <a:t> </a:t>
            </a:r>
            <a:r>
              <a:rPr lang="en-US" sz="2400" i="1" dirty="0" err="1"/>
              <a:t>biết</a:t>
            </a:r>
            <a:r>
              <a:rPr lang="en-US" sz="2400" i="1" dirty="0"/>
              <a:t> </a:t>
            </a:r>
            <a:r>
              <a:rPr lang="en-US" sz="2400" i="1" dirty="0" err="1"/>
              <a:t>mỏi</a:t>
            </a:r>
            <a:r>
              <a:rPr lang="en-US" sz="2400" i="1" dirty="0"/>
              <a:t> </a:t>
            </a:r>
            <a:r>
              <a:rPr lang="en-US" sz="2400" i="1" dirty="0" err="1"/>
              <a:t>mệt</a:t>
            </a:r>
            <a:r>
              <a:rPr lang="en-US" sz="2400" i="1" dirty="0"/>
              <a:t> </a:t>
            </a:r>
            <a:r>
              <a:rPr lang="en-US" sz="2400" i="1" dirty="0" err="1"/>
              <a:t>và</a:t>
            </a:r>
            <a:r>
              <a:rPr lang="en-US" sz="2400" i="1" dirty="0"/>
              <a:t> </a:t>
            </a:r>
            <a:r>
              <a:rPr lang="en-US" sz="2400" i="1" dirty="0" err="1"/>
              <a:t>có</a:t>
            </a:r>
            <a:r>
              <a:rPr lang="en-US" sz="2400" i="1" dirty="0"/>
              <a:t> </a:t>
            </a:r>
            <a:r>
              <a:rPr lang="en-US" sz="2400" i="1" dirty="0" err="1"/>
              <a:t>thể</a:t>
            </a:r>
            <a:r>
              <a:rPr lang="en-US" sz="2400" i="1" dirty="0"/>
              <a:t> </a:t>
            </a:r>
            <a:r>
              <a:rPr lang="en-US" sz="2400" i="1" dirty="0" err="1"/>
              <a:t>làm</a:t>
            </a:r>
            <a:r>
              <a:rPr lang="en-US" sz="2400" i="1" dirty="0"/>
              <a:t> </a:t>
            </a:r>
            <a:r>
              <a:rPr lang="en-US" sz="2400" i="1" dirty="0" err="1"/>
              <a:t>việc</a:t>
            </a:r>
            <a:r>
              <a:rPr lang="en-US" sz="2400" i="1" dirty="0"/>
              <a:t> </a:t>
            </a:r>
            <a:r>
              <a:rPr lang="en-US" sz="2400" i="1" dirty="0" err="1"/>
              <a:t>thâu</a:t>
            </a:r>
            <a:r>
              <a:rPr lang="en-US" sz="2400" i="1" dirty="0"/>
              <a:t> </a:t>
            </a:r>
            <a:r>
              <a:rPr lang="en-US" sz="2400" i="1" dirty="0" err="1"/>
              <a:t>đêm</a:t>
            </a:r>
            <a:r>
              <a:rPr lang="en-US" sz="2400" i="1" dirty="0"/>
              <a:t> </a:t>
            </a:r>
            <a:r>
              <a:rPr lang="en-US" sz="2400" i="1" dirty="0" err="1"/>
              <a:t>không</a:t>
            </a:r>
            <a:r>
              <a:rPr lang="en-US" sz="2400" i="1" dirty="0"/>
              <a:t> </a:t>
            </a:r>
            <a:r>
              <a:rPr lang="en-US" sz="2400" i="1" dirty="0" err="1"/>
              <a:t>chợp</a:t>
            </a:r>
            <a:r>
              <a:rPr lang="en-US" sz="2400" i="1" dirty="0"/>
              <a:t> </a:t>
            </a:r>
            <a:r>
              <a:rPr lang="en-US" sz="2400" i="1" dirty="0" err="1"/>
              <a:t>mắt</a:t>
            </a:r>
            <a:r>
              <a:rPr lang="en-US" sz="2400" i="1" dirty="0"/>
              <a:t>.</a:t>
            </a:r>
            <a:endParaRPr lang="en-US" sz="2400" dirty="0"/>
          </a:p>
          <a:p>
            <a:r>
              <a:rPr lang="en-US" sz="2400" dirty="0"/>
              <a:t>→ take my hat off: </a:t>
            </a:r>
            <a:r>
              <a:rPr lang="en-US" sz="2400" i="1" dirty="0" err="1"/>
              <a:t>ngả</a:t>
            </a:r>
            <a:r>
              <a:rPr lang="en-US" sz="2400" i="1" dirty="0"/>
              <a:t> </a:t>
            </a:r>
            <a:r>
              <a:rPr lang="en-US" sz="2400" i="1" dirty="0" err="1"/>
              <a:t>mũ</a:t>
            </a:r>
            <a:r>
              <a:rPr lang="en-US" sz="2400" i="1" dirty="0"/>
              <a:t>, </a:t>
            </a:r>
            <a:r>
              <a:rPr lang="en-US" sz="2400" i="1" dirty="0" err="1"/>
              <a:t>tôn</a:t>
            </a:r>
            <a:r>
              <a:rPr lang="en-US" sz="2400" i="1" dirty="0"/>
              <a:t> </a:t>
            </a:r>
            <a:r>
              <a:rPr lang="en-US" sz="2400" i="1" dirty="0" err="1"/>
              <a:t>trọng</a:t>
            </a:r>
            <a:endParaRPr lang="en-US" sz="2400" dirty="0"/>
          </a:p>
          <a:p>
            <a:r>
              <a:rPr lang="en-US" sz="2400" b="1" dirty="0" err="1"/>
              <a:t>Xét</a:t>
            </a:r>
            <a:r>
              <a:rPr lang="en-US" sz="2400" b="1" dirty="0"/>
              <a:t> </a:t>
            </a:r>
            <a:r>
              <a:rPr lang="en-US" sz="2400" b="1" dirty="0" err="1"/>
              <a:t>các</a:t>
            </a:r>
            <a:r>
              <a:rPr lang="en-US" sz="2400" b="1" dirty="0"/>
              <a:t> </a:t>
            </a:r>
            <a:r>
              <a:rPr lang="en-US" sz="2400" b="1" dirty="0" err="1"/>
              <a:t>đáp</a:t>
            </a:r>
            <a:r>
              <a:rPr lang="en-US" sz="2400" b="1" dirty="0"/>
              <a:t> </a:t>
            </a:r>
            <a:r>
              <a:rPr lang="en-US" sz="2400" b="1" dirty="0" err="1"/>
              <a:t>án</a:t>
            </a:r>
            <a:r>
              <a:rPr lang="en-US" sz="2400" b="1" dirty="0"/>
              <a:t>:</a:t>
            </a:r>
            <a:endParaRPr lang="en-US" sz="2400" dirty="0"/>
          </a:p>
          <a:p>
            <a:pPr lvl="0"/>
            <a:r>
              <a:rPr lang="en-US" sz="2400" dirty="0"/>
              <a:t>adulate / </a:t>
            </a:r>
            <a:r>
              <a:rPr lang="en-US" sz="2400" dirty="0" err="1"/>
              <a:t>ædʒəleɪt</a:t>
            </a:r>
            <a:r>
              <a:rPr lang="en-US" sz="2400" dirty="0"/>
              <a:t>/ (v): </a:t>
            </a:r>
            <a:r>
              <a:rPr lang="en-US" sz="2400" i="1" dirty="0" err="1"/>
              <a:t>nịnh</a:t>
            </a:r>
            <a:r>
              <a:rPr lang="en-US" sz="2400" i="1" dirty="0"/>
              <a:t> </a:t>
            </a:r>
            <a:r>
              <a:rPr lang="en-US" sz="2400" i="1" dirty="0" err="1"/>
              <a:t>hót</a:t>
            </a:r>
            <a:endParaRPr lang="en-US" sz="2400" dirty="0"/>
          </a:p>
          <a:p>
            <a:pPr lvl="0"/>
            <a:r>
              <a:rPr lang="en-US" sz="2400" dirty="0"/>
              <a:t>venerate /'</a:t>
            </a:r>
            <a:r>
              <a:rPr lang="en-US" sz="2400" dirty="0" err="1"/>
              <a:t>venəreɪt</a:t>
            </a:r>
            <a:r>
              <a:rPr lang="en-US" sz="2400" dirty="0"/>
              <a:t>/ (v): </a:t>
            </a:r>
            <a:r>
              <a:rPr lang="en-US" sz="2400" i="1" dirty="0" err="1"/>
              <a:t>tôn</a:t>
            </a:r>
            <a:r>
              <a:rPr lang="en-US" sz="2400" i="1" dirty="0"/>
              <a:t> </a:t>
            </a:r>
            <a:r>
              <a:rPr lang="en-US" sz="2400" i="1" dirty="0" err="1"/>
              <a:t>trọng</a:t>
            </a:r>
            <a:endParaRPr lang="en-US" sz="2400" dirty="0"/>
          </a:p>
          <a:p>
            <a:pPr lvl="0"/>
            <a:r>
              <a:rPr lang="en-US" sz="2400" dirty="0"/>
              <a:t>praise /</a:t>
            </a:r>
            <a:r>
              <a:rPr lang="en-US" sz="2400" dirty="0" err="1"/>
              <a:t>preɪz</a:t>
            </a:r>
            <a:r>
              <a:rPr lang="en-US" sz="2400" dirty="0"/>
              <a:t>/ (v): </a:t>
            </a:r>
            <a:r>
              <a:rPr lang="en-US" sz="2400" i="1" dirty="0" err="1"/>
              <a:t>tán</a:t>
            </a:r>
            <a:r>
              <a:rPr lang="en-US" sz="2400" i="1" dirty="0"/>
              <a:t> </a:t>
            </a:r>
            <a:r>
              <a:rPr lang="en-US" sz="2400" i="1" dirty="0" err="1"/>
              <a:t>dương</a:t>
            </a:r>
            <a:r>
              <a:rPr lang="en-US" sz="2400" i="1" dirty="0"/>
              <a:t>, </a:t>
            </a:r>
            <a:r>
              <a:rPr lang="en-US" sz="2400" i="1" dirty="0" err="1"/>
              <a:t>ca</a:t>
            </a:r>
            <a:r>
              <a:rPr lang="en-US" sz="2400" i="1" dirty="0"/>
              <a:t> </a:t>
            </a:r>
            <a:r>
              <a:rPr lang="en-US" sz="2400" i="1" dirty="0" err="1"/>
              <a:t>tụng</a:t>
            </a:r>
            <a:endParaRPr lang="en-US" sz="2400" dirty="0"/>
          </a:p>
          <a:p>
            <a:pPr lvl="0"/>
            <a:r>
              <a:rPr lang="en-US" sz="2400" dirty="0"/>
              <a:t>disrespect /</a:t>
            </a:r>
            <a:r>
              <a:rPr lang="en-US" sz="2400" dirty="0" err="1"/>
              <a:t>dɪsrɪ'spekt</a:t>
            </a:r>
            <a:r>
              <a:rPr lang="en-US" sz="2400" dirty="0"/>
              <a:t>/ (v): </a:t>
            </a:r>
            <a:r>
              <a:rPr lang="en-US" sz="2400" i="1" dirty="0" err="1"/>
              <a:t>thiếu</a:t>
            </a:r>
            <a:r>
              <a:rPr lang="en-US" sz="2400" i="1" dirty="0"/>
              <a:t> </a:t>
            </a:r>
            <a:r>
              <a:rPr lang="en-US" sz="2400" i="1" dirty="0" err="1"/>
              <a:t>tôn</a:t>
            </a:r>
            <a:r>
              <a:rPr lang="en-US" sz="2400" i="1" dirty="0"/>
              <a:t> </a:t>
            </a:r>
            <a:r>
              <a:rPr lang="en-US" sz="2400" i="1" dirty="0" err="1"/>
              <a:t>trọng</a:t>
            </a:r>
            <a:endParaRPr lang="en-US" sz="2400" dirty="0"/>
          </a:p>
          <a:p>
            <a:endParaRPr lang="en-US" sz="2400" dirty="0"/>
          </a:p>
        </p:txBody>
      </p:sp>
      <p:sp>
        <p:nvSpPr>
          <p:cNvPr id="2" name="Oval 1"/>
          <p:cNvSpPr/>
          <p:nvPr/>
        </p:nvSpPr>
        <p:spPr>
          <a:xfrm>
            <a:off x="5715000" y="1676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978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915400" cy="3785652"/>
          </a:xfrm>
          <a:prstGeom prst="rect">
            <a:avLst/>
          </a:prstGeom>
          <a:noFill/>
        </p:spPr>
        <p:txBody>
          <a:bodyPr wrap="square" rtlCol="0">
            <a:spAutoFit/>
          </a:bodyPr>
          <a:lstStyle/>
          <a:p>
            <a:r>
              <a:rPr lang="en-US" b="1" dirty="0"/>
              <a:t>Question 25: </a:t>
            </a:r>
            <a:endParaRPr lang="vi-VN" b="1" dirty="0" smtClean="0"/>
          </a:p>
          <a:p>
            <a:r>
              <a:rPr lang="vi-VN" b="1" dirty="0"/>
              <a:t>A. </a:t>
            </a:r>
            <a:r>
              <a:rPr lang="vi-VN" dirty="0"/>
              <a:t>invalid	</a:t>
            </a:r>
            <a:r>
              <a:rPr lang="vi-VN" b="1" dirty="0"/>
              <a:t>B</a:t>
            </a:r>
            <a:r>
              <a:rPr lang="vi-VN" dirty="0"/>
              <a:t>. illegal	</a:t>
            </a:r>
            <a:r>
              <a:rPr lang="vi-VN" b="1" dirty="0"/>
              <a:t>C.  </a:t>
            </a:r>
            <a:r>
              <a:rPr lang="vi-VN" dirty="0"/>
              <a:t>improper	</a:t>
            </a:r>
            <a:r>
              <a:rPr lang="vi-VN" b="1" dirty="0"/>
              <a:t>D. </a:t>
            </a:r>
            <a:r>
              <a:rPr lang="vi-VN" dirty="0"/>
              <a:t>lawful</a:t>
            </a:r>
            <a:endParaRPr lang="en-US" dirty="0"/>
          </a:p>
          <a:p>
            <a:endParaRPr lang="vi-VN" dirty="0" smtClean="0"/>
          </a:p>
          <a:p>
            <a:r>
              <a:rPr lang="en-US" b="1" i="1" dirty="0" err="1" smtClean="0"/>
              <a:t>Tạm</a:t>
            </a:r>
            <a:r>
              <a:rPr lang="en-US" b="1" i="1" dirty="0" smtClean="0"/>
              <a:t> </a:t>
            </a:r>
            <a:r>
              <a:rPr lang="en-US" b="1" i="1" dirty="0" err="1"/>
              <a:t>dịch</a:t>
            </a:r>
            <a:r>
              <a:rPr lang="en-US" b="1" i="1" dirty="0"/>
              <a:t>: </a:t>
            </a:r>
            <a:r>
              <a:rPr lang="en-US" i="1" dirty="0"/>
              <a:t>Ở </a:t>
            </a:r>
            <a:r>
              <a:rPr lang="en-US" i="1" dirty="0" err="1"/>
              <a:t>một</a:t>
            </a:r>
            <a:r>
              <a:rPr lang="en-US" i="1" dirty="0"/>
              <a:t> </a:t>
            </a:r>
            <a:r>
              <a:rPr lang="en-US" i="1" dirty="0" err="1"/>
              <a:t>vài</a:t>
            </a:r>
            <a:r>
              <a:rPr lang="en-US" i="1" dirty="0"/>
              <a:t> </a:t>
            </a:r>
            <a:r>
              <a:rPr lang="en-US" i="1" dirty="0" err="1"/>
              <a:t>quốc</a:t>
            </a:r>
            <a:r>
              <a:rPr lang="en-US" i="1" dirty="0"/>
              <a:t> </a:t>
            </a:r>
            <a:r>
              <a:rPr lang="en-US" i="1" dirty="0" err="1"/>
              <a:t>gia</a:t>
            </a:r>
            <a:r>
              <a:rPr lang="en-US" i="1" dirty="0"/>
              <a:t>, </a:t>
            </a:r>
            <a:r>
              <a:rPr lang="en-US" i="1" dirty="0" err="1"/>
              <a:t>nhiều</a:t>
            </a:r>
            <a:r>
              <a:rPr lang="en-US" i="1" dirty="0"/>
              <a:t> </a:t>
            </a:r>
            <a:r>
              <a:rPr lang="en-US" i="1" dirty="0" err="1"/>
              <a:t>ông</a:t>
            </a:r>
            <a:r>
              <a:rPr lang="en-US" i="1" dirty="0"/>
              <a:t> </a:t>
            </a:r>
            <a:r>
              <a:rPr lang="en-US" i="1" dirty="0" err="1"/>
              <a:t>chủ</a:t>
            </a:r>
            <a:r>
              <a:rPr lang="en-US" i="1" dirty="0"/>
              <a:t> </a:t>
            </a:r>
            <a:r>
              <a:rPr lang="en-US" i="1" dirty="0" err="1"/>
              <a:t>không</a:t>
            </a:r>
            <a:r>
              <a:rPr lang="en-US" i="1" dirty="0"/>
              <a:t> </a:t>
            </a:r>
            <a:r>
              <a:rPr lang="en-US" i="1" dirty="0" err="1"/>
              <a:t>có</a:t>
            </a:r>
            <a:r>
              <a:rPr lang="en-US" i="1" dirty="0"/>
              <a:t> </a:t>
            </a:r>
            <a:r>
              <a:rPr lang="en-US" i="1" dirty="0" err="1"/>
              <a:t>quyền</a:t>
            </a:r>
            <a:r>
              <a:rPr lang="en-US" i="1" dirty="0"/>
              <a:t> </a:t>
            </a:r>
            <a:r>
              <a:rPr lang="en-US" i="1" dirty="0" err="1"/>
              <a:t>hợp</a:t>
            </a:r>
            <a:r>
              <a:rPr lang="en-US" i="1" dirty="0"/>
              <a:t> </a:t>
            </a:r>
            <a:r>
              <a:rPr lang="en-US" i="1" dirty="0" err="1"/>
              <a:t>pháp</a:t>
            </a:r>
            <a:r>
              <a:rPr lang="en-US" i="1" dirty="0"/>
              <a:t> </a:t>
            </a:r>
            <a:r>
              <a:rPr lang="en-US" i="1" dirty="0" err="1"/>
              <a:t>sa</a:t>
            </a:r>
            <a:r>
              <a:rPr lang="en-US" i="1" dirty="0"/>
              <a:t> </a:t>
            </a:r>
            <a:r>
              <a:rPr lang="en-US" i="1" dirty="0" err="1"/>
              <a:t>thải</a:t>
            </a:r>
            <a:r>
              <a:rPr lang="en-US" i="1" dirty="0"/>
              <a:t> </a:t>
            </a:r>
            <a:r>
              <a:rPr lang="en-US" i="1" dirty="0" err="1"/>
              <a:t>trực</a:t>
            </a:r>
            <a:r>
              <a:rPr lang="en-US" i="1" dirty="0"/>
              <a:t> </a:t>
            </a:r>
            <a:r>
              <a:rPr lang="en-US" i="1" dirty="0" err="1"/>
              <a:t>tiếp</a:t>
            </a:r>
            <a:r>
              <a:rPr lang="en-US" i="1" dirty="0"/>
              <a:t> </a:t>
            </a:r>
            <a:r>
              <a:rPr lang="en-US" i="1" dirty="0" err="1"/>
              <a:t>công</a:t>
            </a:r>
            <a:r>
              <a:rPr lang="en-US" i="1" dirty="0"/>
              <a:t> </a:t>
            </a:r>
            <a:r>
              <a:rPr lang="en-US" i="1" dirty="0" err="1"/>
              <a:t>nhân</a:t>
            </a:r>
            <a:r>
              <a:rPr lang="en-US" i="1" dirty="0"/>
              <a:t> </a:t>
            </a:r>
            <a:r>
              <a:rPr lang="en-US" i="1" dirty="0" err="1"/>
              <a:t>của</a:t>
            </a:r>
            <a:r>
              <a:rPr lang="en-US" i="1" dirty="0"/>
              <a:t> </a:t>
            </a:r>
            <a:r>
              <a:rPr lang="en-US" i="1" dirty="0" err="1"/>
              <a:t>họ</a:t>
            </a:r>
            <a:r>
              <a:rPr lang="en-US" i="1" dirty="0"/>
              <a:t>.</a:t>
            </a:r>
            <a:endParaRPr lang="en-US" dirty="0"/>
          </a:p>
          <a:p>
            <a:r>
              <a:rPr lang="en-US" dirty="0"/>
              <a:t>→ legitimate /</a:t>
            </a:r>
            <a:r>
              <a:rPr lang="en-US" dirty="0" err="1"/>
              <a:t>lɪˈdʒɪtɪmət</a:t>
            </a:r>
            <a:r>
              <a:rPr lang="en-US" dirty="0"/>
              <a:t>/ (a): </a:t>
            </a:r>
            <a:r>
              <a:rPr lang="en-US" i="1" dirty="0" err="1"/>
              <a:t>hợp</a:t>
            </a:r>
            <a:r>
              <a:rPr lang="en-US" i="1" dirty="0"/>
              <a:t> </a:t>
            </a:r>
            <a:r>
              <a:rPr lang="en-US" i="1" dirty="0" err="1"/>
              <a:t>pháp</a:t>
            </a:r>
            <a:endParaRPr lang="en-US" dirty="0"/>
          </a:p>
          <a:p>
            <a:r>
              <a:rPr lang="en-US" b="1" dirty="0" err="1"/>
              <a:t>Xét</a:t>
            </a:r>
            <a:r>
              <a:rPr lang="en-US" b="1" dirty="0"/>
              <a:t> </a:t>
            </a:r>
            <a:r>
              <a:rPr lang="en-US" b="1" dirty="0" err="1"/>
              <a:t>các</a:t>
            </a:r>
            <a:r>
              <a:rPr lang="en-US" b="1" dirty="0"/>
              <a:t> </a:t>
            </a:r>
            <a:r>
              <a:rPr lang="en-US" b="1" dirty="0" err="1"/>
              <a:t>đáp</a:t>
            </a:r>
            <a:r>
              <a:rPr lang="en-US" b="1" dirty="0"/>
              <a:t> </a:t>
            </a:r>
            <a:r>
              <a:rPr lang="en-US" b="1" dirty="0" err="1"/>
              <a:t>án</a:t>
            </a:r>
            <a:r>
              <a:rPr lang="en-US" b="1" dirty="0"/>
              <a:t>:</a:t>
            </a:r>
            <a:endParaRPr lang="en-US" dirty="0"/>
          </a:p>
          <a:p>
            <a:pPr lvl="0"/>
            <a:r>
              <a:rPr lang="en-US" dirty="0"/>
              <a:t>invalid /</a:t>
            </a:r>
            <a:r>
              <a:rPr lang="en-US" dirty="0" err="1"/>
              <a:t>ɪnˈvælɪd</a:t>
            </a:r>
            <a:r>
              <a:rPr lang="en-US" dirty="0"/>
              <a:t>/ (a): </a:t>
            </a:r>
            <a:r>
              <a:rPr lang="en-US" i="1" dirty="0" err="1"/>
              <a:t>không</a:t>
            </a:r>
            <a:r>
              <a:rPr lang="en-US" i="1" dirty="0"/>
              <a:t> </a:t>
            </a:r>
            <a:r>
              <a:rPr lang="en-US" i="1" dirty="0" err="1"/>
              <a:t>có</a:t>
            </a:r>
            <a:r>
              <a:rPr lang="en-US" i="1" dirty="0"/>
              <a:t> </a:t>
            </a:r>
            <a:r>
              <a:rPr lang="en-US" i="1" dirty="0" err="1"/>
              <a:t>hiệu</a:t>
            </a:r>
            <a:r>
              <a:rPr lang="en-US" i="1" dirty="0"/>
              <a:t> </a:t>
            </a:r>
            <a:r>
              <a:rPr lang="en-US" i="1" dirty="0" err="1"/>
              <a:t>lực</a:t>
            </a:r>
            <a:endParaRPr lang="en-US" dirty="0"/>
          </a:p>
          <a:p>
            <a:pPr lvl="0"/>
            <a:r>
              <a:rPr lang="en-US" dirty="0"/>
              <a:t>illegal /</a:t>
            </a:r>
            <a:r>
              <a:rPr lang="en-US" dirty="0" err="1"/>
              <a:t>ɪˈliːɡl</a:t>
            </a:r>
            <a:r>
              <a:rPr lang="en-US" dirty="0"/>
              <a:t>/ (a): </a:t>
            </a:r>
            <a:r>
              <a:rPr lang="en-US" i="1" dirty="0" err="1"/>
              <a:t>bất</a:t>
            </a:r>
            <a:r>
              <a:rPr lang="en-US" i="1" dirty="0"/>
              <a:t> </a:t>
            </a:r>
            <a:r>
              <a:rPr lang="en-US" i="1" dirty="0" err="1"/>
              <a:t>hợp</a:t>
            </a:r>
            <a:r>
              <a:rPr lang="en-US" i="1" dirty="0"/>
              <a:t> </a:t>
            </a:r>
            <a:r>
              <a:rPr lang="en-US" i="1" dirty="0" err="1"/>
              <a:t>pháp</a:t>
            </a:r>
            <a:endParaRPr lang="en-US" dirty="0"/>
          </a:p>
          <a:p>
            <a:pPr lvl="0"/>
            <a:r>
              <a:rPr lang="en-US" dirty="0"/>
              <a:t>improper /</a:t>
            </a:r>
            <a:r>
              <a:rPr lang="en-US" dirty="0" err="1"/>
              <a:t>ɪmˈprɒpər</a:t>
            </a:r>
            <a:r>
              <a:rPr lang="en-US" dirty="0"/>
              <a:t>/ (a): </a:t>
            </a:r>
            <a:r>
              <a:rPr lang="en-US" i="1" dirty="0" err="1"/>
              <a:t>không</a:t>
            </a:r>
            <a:r>
              <a:rPr lang="en-US" i="1" dirty="0"/>
              <a:t> </a:t>
            </a:r>
            <a:r>
              <a:rPr lang="en-US" i="1" dirty="0" err="1"/>
              <a:t>thích</a:t>
            </a:r>
            <a:r>
              <a:rPr lang="en-US" i="1" dirty="0"/>
              <a:t> </a:t>
            </a:r>
            <a:r>
              <a:rPr lang="en-US" i="1" dirty="0" err="1"/>
              <a:t>hợp</a:t>
            </a:r>
            <a:endParaRPr lang="en-US" dirty="0"/>
          </a:p>
          <a:p>
            <a:r>
              <a:rPr lang="vi-VN" dirty="0"/>
              <a:t>lawful /ˈlɔːfl/ (a): </a:t>
            </a:r>
            <a:r>
              <a:rPr lang="vi-VN" i="1" dirty="0"/>
              <a:t>đúng luật, hợp pháp</a:t>
            </a:r>
            <a:endParaRPr lang="en-US" dirty="0"/>
          </a:p>
          <a:p>
            <a:r>
              <a:rPr lang="vi-VN" b="1" i="1" dirty="0"/>
              <a:t> </a:t>
            </a:r>
            <a:endParaRPr lang="en-US" dirty="0"/>
          </a:p>
          <a:p>
            <a:endParaRPr lang="en-US" dirty="0"/>
          </a:p>
        </p:txBody>
      </p:sp>
      <p:sp>
        <p:nvSpPr>
          <p:cNvPr id="2" name="Oval 1"/>
          <p:cNvSpPr/>
          <p:nvPr/>
        </p:nvSpPr>
        <p:spPr>
          <a:xfrm>
            <a:off x="2057400" y="6096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21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940088"/>
          </a:xfrm>
          <a:prstGeom prst="rect">
            <a:avLst/>
          </a:prstGeom>
          <a:noFill/>
        </p:spPr>
        <p:txBody>
          <a:bodyPr wrap="square" rtlCol="0">
            <a:spAutoFit/>
          </a:bodyPr>
          <a:lstStyle/>
          <a:p>
            <a:r>
              <a:rPr lang="en-US" sz="2000" b="1" dirty="0"/>
              <a:t>Question 26: </a:t>
            </a:r>
            <a:r>
              <a:rPr lang="vi-VN" sz="2000" dirty="0"/>
              <a:t>The path down the mountain was slippery. It was hard for us to stay on our feet. </a:t>
            </a:r>
            <a:endParaRPr lang="en-US" sz="2000" dirty="0"/>
          </a:p>
          <a:p>
            <a:r>
              <a:rPr lang="vi-VN" sz="2000" dirty="0"/>
              <a:t>	</a:t>
            </a:r>
            <a:r>
              <a:rPr lang="en-US" sz="2000" b="1" dirty="0"/>
              <a:t>A.</a:t>
            </a:r>
            <a:r>
              <a:rPr lang="en-US" sz="2000" dirty="0"/>
              <a:t> </a:t>
            </a:r>
            <a:r>
              <a:rPr lang="vi-VN" sz="2000" dirty="0"/>
              <a:t>So slippery was the path down the mountain that we couldn’t keep our balance. </a:t>
            </a:r>
            <a:endParaRPr lang="en-US" sz="2000" dirty="0"/>
          </a:p>
          <a:p>
            <a:r>
              <a:rPr lang="vi-VN" sz="2000" dirty="0"/>
              <a:t>	</a:t>
            </a:r>
            <a:r>
              <a:rPr lang="en-US" sz="2000" b="1" dirty="0"/>
              <a:t>B.</a:t>
            </a:r>
            <a:r>
              <a:rPr lang="vi-VN" sz="2000" dirty="0"/>
              <a:t> So slippery the path down the mountain was that we had difficulty keeping our balance.  </a:t>
            </a:r>
            <a:endParaRPr lang="en-US" sz="2000" dirty="0"/>
          </a:p>
          <a:p>
            <a:r>
              <a:rPr lang="vi-VN" sz="2000" dirty="0"/>
              <a:t>	</a:t>
            </a:r>
            <a:r>
              <a:rPr lang="vi-VN" sz="2000" b="1" dirty="0"/>
              <a:t>C.</a:t>
            </a:r>
            <a:r>
              <a:rPr lang="vi-VN" sz="2000" dirty="0"/>
              <a:t> Such was the slippery of the path down the mountain that it was hard for us to stay on our feet. </a:t>
            </a:r>
            <a:endParaRPr lang="en-US" sz="2000" dirty="0"/>
          </a:p>
          <a:p>
            <a:r>
              <a:rPr lang="vi-VN" sz="2000" dirty="0"/>
              <a:t>	</a:t>
            </a:r>
            <a:r>
              <a:rPr lang="vi-VN" sz="2000" b="1" dirty="0"/>
              <a:t>D.</a:t>
            </a:r>
            <a:r>
              <a:rPr lang="vi-VN" sz="2000" dirty="0"/>
              <a:t> As a result of the slippery path down the mountain, we had to stayed on our feet. </a:t>
            </a:r>
            <a:endParaRPr lang="en-US" sz="2000" dirty="0"/>
          </a:p>
          <a:p>
            <a:endParaRPr lang="vi-VN" sz="2000" b="1" dirty="0" smtClean="0"/>
          </a:p>
          <a:p>
            <a:r>
              <a:rPr lang="vi-VN" sz="2000" dirty="0" smtClean="0"/>
              <a:t>Câu </a:t>
            </a:r>
            <a:r>
              <a:rPr lang="vi-VN" sz="2000" dirty="0"/>
              <a:t>đã cho có nghĩa là: “Đường xuống núi rất trơn. Chúng tôi rất khó để đứng vững.”</a:t>
            </a:r>
            <a:endParaRPr lang="en-US" sz="2000" dirty="0"/>
          </a:p>
          <a:p>
            <a:r>
              <a:rPr lang="vi-VN" sz="2000" dirty="0"/>
              <a:t>+ Trong câu này đáp án đúng là: “So slippery was the path down the mountain that we couldn’t keep our balance.” – “Đường xuống núi quá trơn nên chúng tôi rất khó đứng vững.” vì nó tạo liên kết hợp logic nhất giữa hai vế câu. </a:t>
            </a:r>
            <a:endParaRPr lang="en-US" sz="2000" dirty="0"/>
          </a:p>
          <a:p>
            <a:r>
              <a:rPr lang="vi-VN" sz="2000" dirty="0"/>
              <a:t>+  Phương án đúng có cấu trúc đảo ngữ với “So….that…”</a:t>
            </a:r>
            <a:endParaRPr lang="en-US" sz="2000" dirty="0"/>
          </a:p>
          <a:p>
            <a:endParaRPr lang="en-US" sz="2000" dirty="0"/>
          </a:p>
        </p:txBody>
      </p:sp>
      <p:sp>
        <p:nvSpPr>
          <p:cNvPr id="2" name="Oval 1"/>
          <p:cNvSpPr/>
          <p:nvPr/>
        </p:nvSpPr>
        <p:spPr>
          <a:xfrm>
            <a:off x="1219200" y="9906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758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7223"/>
            <a:ext cx="8915400" cy="6863417"/>
          </a:xfrm>
          <a:prstGeom prst="rect">
            <a:avLst/>
          </a:prstGeom>
          <a:noFill/>
        </p:spPr>
        <p:txBody>
          <a:bodyPr wrap="square" rtlCol="0">
            <a:spAutoFit/>
          </a:bodyPr>
          <a:lstStyle/>
          <a:p>
            <a:r>
              <a:rPr lang="en-US" sz="2000" b="1" dirty="0"/>
              <a:t>Question 27: </a:t>
            </a:r>
            <a:r>
              <a:rPr lang="vi-VN" sz="2000" dirty="0"/>
              <a:t>Julian dropped out of college after his first year. Now he regrets it.</a:t>
            </a:r>
            <a:endParaRPr lang="en-US" sz="2000" dirty="0"/>
          </a:p>
          <a:p>
            <a:r>
              <a:rPr lang="vi-VN" sz="2000" dirty="0"/>
              <a:t>	</a:t>
            </a:r>
            <a:r>
              <a:rPr lang="vi-VN" sz="2000" b="1" dirty="0"/>
              <a:t>A.</a:t>
            </a:r>
            <a:r>
              <a:rPr lang="vi-VN" sz="2000" dirty="0"/>
              <a:t> Julian regretted having dropped out of college after his first year.</a:t>
            </a:r>
            <a:endParaRPr lang="en-US" sz="2000" dirty="0"/>
          </a:p>
          <a:p>
            <a:r>
              <a:rPr lang="vi-VN" sz="2000" dirty="0"/>
              <a:t>	</a:t>
            </a:r>
            <a:r>
              <a:rPr lang="en-US" sz="2000" b="1" dirty="0"/>
              <a:t>B</a:t>
            </a:r>
            <a:r>
              <a:rPr lang="vi-VN" sz="2000" b="1" dirty="0"/>
              <a:t>.</a:t>
            </a:r>
            <a:r>
              <a:rPr lang="vi-VN" sz="2000" dirty="0"/>
              <a:t> Julian regrets having dropped out of college after his first year.</a:t>
            </a:r>
            <a:endParaRPr lang="en-US" sz="2000" dirty="0"/>
          </a:p>
          <a:p>
            <a:r>
              <a:rPr lang="vi-VN" sz="2000" dirty="0"/>
              <a:t>	</a:t>
            </a:r>
            <a:r>
              <a:rPr lang="vi-VN" sz="2000" b="1" dirty="0"/>
              <a:t>C.</a:t>
            </a:r>
            <a:r>
              <a:rPr lang="vi-VN" sz="2000" dirty="0"/>
              <a:t> Julian wishes he didn’t drop out of college after his first year.</a:t>
            </a:r>
            <a:endParaRPr lang="en-US" sz="2000" dirty="0"/>
          </a:p>
          <a:p>
            <a:r>
              <a:rPr lang="vi-VN" sz="2000" dirty="0"/>
              <a:t>	</a:t>
            </a:r>
            <a:r>
              <a:rPr lang="vi-VN" sz="2000" b="1" dirty="0"/>
              <a:t>D.</a:t>
            </a:r>
            <a:r>
              <a:rPr lang="vi-VN" sz="2000" dirty="0"/>
              <a:t> Only if Julian had dropped out of college after his first year.</a:t>
            </a:r>
            <a:endParaRPr lang="en-US" sz="2000" dirty="0"/>
          </a:p>
          <a:p>
            <a:endParaRPr lang="vi-VN" sz="2000" b="1" dirty="0" smtClean="0"/>
          </a:p>
          <a:p>
            <a:r>
              <a:rPr lang="vi-VN" sz="2000" dirty="0" smtClean="0"/>
              <a:t>Dịch </a:t>
            </a:r>
            <a:r>
              <a:rPr lang="vi-VN" sz="2000" dirty="0"/>
              <a:t>câu gốc: Julian bỏ học cao đẳng sau năm nhất. Bây giờ anh ta hối tiếc về điều đó. </a:t>
            </a:r>
            <a:endParaRPr lang="en-US" sz="2000" dirty="0"/>
          </a:p>
          <a:p>
            <a:r>
              <a:rPr lang="vi-VN" sz="2000" dirty="0"/>
              <a:t>Dịch các phương án.</a:t>
            </a:r>
            <a:endParaRPr lang="en-US" sz="2000" dirty="0"/>
          </a:p>
          <a:p>
            <a:r>
              <a:rPr lang="vi-VN" sz="2000" b="1" dirty="0"/>
              <a:t>A</a:t>
            </a:r>
            <a:r>
              <a:rPr lang="vi-VN" sz="2000" dirty="0"/>
              <a:t>. Julian đã hối hận vì trước đó đã bỏ học cao đẳng sau năm nhất (Sai do sử dụng động từ “regretted” ở dạng quá khứ đơn).</a:t>
            </a:r>
            <a:endParaRPr lang="en-US" sz="2000" dirty="0"/>
          </a:p>
          <a:p>
            <a:r>
              <a:rPr lang="vi-VN" sz="2000" b="1" dirty="0"/>
              <a:t>B</a:t>
            </a:r>
            <a:r>
              <a:rPr lang="vi-VN" sz="2000" dirty="0"/>
              <a:t>. Julian ước anh ta đã không bỏ học cao đẳng sau năm nhất (Câu đang viết ở dạng ước muốn ở hiện tại </a:t>
            </a:r>
            <a:r>
              <a:rPr lang="vi-VN" sz="2000" i="1" dirty="0"/>
              <a:t>S + wish(es) + S + Ved</a:t>
            </a:r>
            <a:r>
              <a:rPr lang="vi-VN" sz="2000" dirty="0"/>
              <a:t>. Như vậy B sai do hành động “dropped out” diễn ra ở thì quá khứ đơn, phải sử dụng cấu trúc ước muốn ở quá khứ S + wish(es) + S + had P</a:t>
            </a:r>
            <a:r>
              <a:rPr lang="vi-VN" sz="2000" baseline="-25000" dirty="0"/>
              <a:t>2</a:t>
            </a:r>
            <a:r>
              <a:rPr lang="vi-VN" sz="2000" dirty="0"/>
              <a:t>.</a:t>
            </a:r>
            <a:endParaRPr lang="en-US" sz="2000" dirty="0"/>
          </a:p>
          <a:p>
            <a:r>
              <a:rPr lang="vi-VN" sz="2000" b="1" dirty="0"/>
              <a:t>C.</a:t>
            </a:r>
            <a:r>
              <a:rPr lang="vi-VN" sz="2000" dirty="0"/>
              <a:t> Julian hối hận vì đã bỏ học cao đẳng sau năm nhất</a:t>
            </a:r>
            <a:endParaRPr lang="en-US" sz="2000" dirty="0"/>
          </a:p>
          <a:p>
            <a:r>
              <a:rPr lang="vi-VN" sz="2000" b="1" dirty="0"/>
              <a:t>D.</a:t>
            </a:r>
            <a:r>
              <a:rPr lang="vi-VN" sz="2000" dirty="0"/>
              <a:t> Chỉ khi Julian đã bỏ học cao đẳng sau năm nhất. (D sai do câu viết lại không hợp nghĩa với câu gốc).</a:t>
            </a:r>
            <a:endParaRPr lang="en-US" sz="2000" dirty="0"/>
          </a:p>
          <a:p>
            <a:r>
              <a:rPr lang="vi-VN" sz="2000" dirty="0"/>
              <a:t>→ Chọn đáp án </a:t>
            </a:r>
            <a:r>
              <a:rPr lang="vi-VN" sz="2000" b="1" dirty="0"/>
              <a:t>C</a:t>
            </a:r>
            <a:endParaRPr lang="en-US" sz="2000" dirty="0"/>
          </a:p>
          <a:p>
            <a:r>
              <a:rPr lang="vi-VN" sz="2000" dirty="0"/>
              <a:t>(to) regret + Ving / having P2: hối hận về điều gì đã làm trong quá khứ.</a:t>
            </a:r>
            <a:endParaRPr lang="en-US" sz="2000" dirty="0"/>
          </a:p>
          <a:p>
            <a:endParaRPr lang="en-US" sz="2000" dirty="0"/>
          </a:p>
        </p:txBody>
      </p:sp>
      <p:sp>
        <p:nvSpPr>
          <p:cNvPr id="2" name="Oval 1"/>
          <p:cNvSpPr/>
          <p:nvPr/>
        </p:nvSpPr>
        <p:spPr>
          <a:xfrm>
            <a:off x="1066800" y="10668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2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anim calcmode="lin" valueType="num">
                                      <p:cBhvr additive="base">
                                        <p:cTn id="2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anim calcmode="lin" valueType="num">
                                      <p:cBhvr additive="base">
                                        <p:cTn id="31"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3" end="13"/>
                                            </p:txEl>
                                          </p:spTgt>
                                        </p:tgtEl>
                                        <p:attrNameLst>
                                          <p:attrName>style.visibility</p:attrName>
                                        </p:attrNameLst>
                                      </p:cBhvr>
                                      <p:to>
                                        <p:strVal val="visible"/>
                                      </p:to>
                                    </p:set>
                                    <p:anim calcmode="lin" valueType="num">
                                      <p:cBhvr additive="base">
                                        <p:cTn id="3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746" y="0"/>
            <a:ext cx="8686800" cy="3416320"/>
          </a:xfrm>
          <a:prstGeom prst="rect">
            <a:avLst/>
          </a:prstGeom>
          <a:noFill/>
        </p:spPr>
        <p:txBody>
          <a:bodyPr wrap="square" rtlCol="0">
            <a:spAutoFit/>
          </a:bodyPr>
          <a:lstStyle/>
          <a:p>
            <a:r>
              <a:rPr lang="en-US" sz="2400" b="1" dirty="0"/>
              <a:t>Question 2: </a:t>
            </a:r>
            <a:r>
              <a:rPr lang="vi-VN" sz="2400" dirty="0"/>
              <a:t>That is your brother who helped you finish your project,</a:t>
            </a:r>
            <a:r>
              <a:rPr lang="en-US" sz="2400" dirty="0"/>
              <a:t> _____</a:t>
            </a:r>
            <a:r>
              <a:rPr lang="vi-VN" sz="2400" dirty="0"/>
              <a:t>?</a:t>
            </a:r>
            <a:endParaRPr lang="en-US" sz="2400" dirty="0"/>
          </a:p>
          <a:p>
            <a:r>
              <a:rPr lang="vi-VN" sz="2400" dirty="0"/>
              <a:t>	</a:t>
            </a:r>
            <a:r>
              <a:rPr lang="vi-VN" sz="2400" b="1" dirty="0"/>
              <a:t>A.</a:t>
            </a:r>
            <a:r>
              <a:rPr lang="vi-VN" sz="2400" dirty="0"/>
              <a:t> isn’t it	</a:t>
            </a:r>
            <a:r>
              <a:rPr lang="vi-VN" sz="2400" b="1" dirty="0"/>
              <a:t>B.</a:t>
            </a:r>
            <a:r>
              <a:rPr lang="vi-VN" sz="2400" dirty="0"/>
              <a:t> isn’t he	</a:t>
            </a:r>
            <a:r>
              <a:rPr lang="vi-VN" sz="2400" b="1" dirty="0" smtClean="0"/>
              <a:t>C</a:t>
            </a:r>
            <a:r>
              <a:rPr lang="vi-VN" sz="2400" b="1" dirty="0"/>
              <a:t>.</a:t>
            </a:r>
            <a:r>
              <a:rPr lang="vi-VN" sz="2400" dirty="0"/>
              <a:t> is it		</a:t>
            </a:r>
            <a:r>
              <a:rPr lang="vi-VN" sz="2400" b="1" dirty="0" smtClean="0"/>
              <a:t>D</a:t>
            </a:r>
            <a:r>
              <a:rPr lang="vi-VN" sz="2400" b="1" dirty="0"/>
              <a:t>.</a:t>
            </a:r>
            <a:r>
              <a:rPr lang="vi-VN" sz="2400" dirty="0"/>
              <a:t> isn’t she</a:t>
            </a:r>
            <a:endParaRPr lang="en-US" sz="2400" dirty="0"/>
          </a:p>
          <a:p>
            <a:endParaRPr lang="vi-VN" sz="2400" b="1" dirty="0" smtClean="0"/>
          </a:p>
          <a:p>
            <a:r>
              <a:rPr lang="vi-VN" sz="2400" dirty="0" smtClean="0"/>
              <a:t>Mệnh </a:t>
            </a:r>
            <a:r>
              <a:rPr lang="vi-VN" sz="2400" dirty="0"/>
              <a:t>đề chính sử dụng “that is  + danh từ chỉ người, nam, số ít” =&gt; phần láy dùng he làm chủ ngữ</a:t>
            </a:r>
            <a:endParaRPr lang="en-US" sz="2400" dirty="0"/>
          </a:p>
          <a:p>
            <a:r>
              <a:rPr lang="vi-VN" sz="2400" dirty="0"/>
              <a:t>MĐC chia ở thời hiện tại đơn thể khẳng định  với đt “tobe” =&gt; phần láy dùng phủ định “isn’t”</a:t>
            </a:r>
            <a:endParaRPr lang="en-US" sz="2400" dirty="0"/>
          </a:p>
          <a:p>
            <a:endParaRPr lang="en-US" sz="2400" dirty="0"/>
          </a:p>
        </p:txBody>
      </p:sp>
      <p:sp>
        <p:nvSpPr>
          <p:cNvPr id="5" name="TextBox 4"/>
          <p:cNvSpPr txBox="1"/>
          <p:nvPr/>
        </p:nvSpPr>
        <p:spPr>
          <a:xfrm>
            <a:off x="228600" y="3581400"/>
            <a:ext cx="8686800" cy="3046988"/>
          </a:xfrm>
          <a:prstGeom prst="rect">
            <a:avLst/>
          </a:prstGeom>
          <a:noFill/>
        </p:spPr>
        <p:txBody>
          <a:bodyPr wrap="square" rtlCol="0">
            <a:spAutoFit/>
          </a:bodyPr>
          <a:lstStyle/>
          <a:p>
            <a:r>
              <a:rPr lang="en-US" sz="2400" b="1" dirty="0"/>
              <a:t>Question 3: </a:t>
            </a:r>
            <a:r>
              <a:rPr lang="vi-VN" sz="2400" dirty="0"/>
              <a:t>Don't let my mother watch any of those sad movies. She cries at the drop of a </a:t>
            </a:r>
            <a:r>
              <a:rPr lang="vi-VN" sz="2400" u="sng" dirty="0"/>
              <a:t> 	</a:t>
            </a:r>
            <a:endParaRPr lang="en-US" sz="2400" dirty="0"/>
          </a:p>
          <a:p>
            <a:r>
              <a:rPr lang="vi-VN" sz="2400" dirty="0"/>
              <a:t>	</a:t>
            </a:r>
            <a:r>
              <a:rPr lang="vi-VN" sz="2400" b="1" dirty="0"/>
              <a:t>A.</a:t>
            </a:r>
            <a:r>
              <a:rPr lang="vi-VN" sz="2400" dirty="0"/>
              <a:t> hat	</a:t>
            </a:r>
            <a:r>
              <a:rPr lang="vi-VN" sz="2400" b="1" dirty="0"/>
              <a:t>B.</a:t>
            </a:r>
            <a:r>
              <a:rPr lang="vi-VN" sz="2400" dirty="0"/>
              <a:t> bag		</a:t>
            </a:r>
            <a:r>
              <a:rPr lang="vi-VN" sz="2400" b="1" dirty="0"/>
              <a:t>C.</a:t>
            </a:r>
            <a:r>
              <a:rPr lang="vi-VN" sz="2400" dirty="0"/>
              <a:t> cat			</a:t>
            </a:r>
            <a:r>
              <a:rPr lang="vi-VN" sz="2400" b="1" dirty="0"/>
              <a:t>D.</a:t>
            </a:r>
            <a:r>
              <a:rPr lang="vi-VN" sz="2400" dirty="0"/>
              <a:t> </a:t>
            </a:r>
            <a:r>
              <a:rPr lang="en-US" sz="2400" dirty="0"/>
              <a:t>r</a:t>
            </a:r>
            <a:r>
              <a:rPr lang="vi-VN" sz="2400" dirty="0"/>
              <a:t>ag</a:t>
            </a:r>
            <a:endParaRPr lang="en-US" sz="2400" dirty="0"/>
          </a:p>
          <a:p>
            <a:endParaRPr lang="vi-VN" sz="2400" b="1" dirty="0" smtClean="0"/>
          </a:p>
          <a:p>
            <a:r>
              <a:rPr lang="en-US" sz="2400" dirty="0" smtClean="0"/>
              <a:t>At </a:t>
            </a:r>
            <a:r>
              <a:rPr lang="en-US" sz="2400" dirty="0"/>
              <a:t>the drop of a hat = immediately, instantly (</a:t>
            </a:r>
            <a:r>
              <a:rPr lang="en-US" sz="2400" dirty="0" err="1"/>
              <a:t>Ngay</a:t>
            </a:r>
            <a:r>
              <a:rPr lang="en-US" sz="2400" dirty="0"/>
              <a:t> </a:t>
            </a:r>
            <a:r>
              <a:rPr lang="en-US" sz="2400" dirty="0" err="1"/>
              <a:t>lập</a:t>
            </a:r>
            <a:r>
              <a:rPr lang="en-US" sz="2400" dirty="0"/>
              <a:t> </a:t>
            </a:r>
            <a:r>
              <a:rPr lang="en-US" sz="2400" dirty="0" err="1"/>
              <a:t>tức</a:t>
            </a:r>
            <a:r>
              <a:rPr lang="en-US" sz="2400" dirty="0"/>
              <a:t>)</a:t>
            </a:r>
          </a:p>
          <a:p>
            <a:r>
              <a:rPr lang="vi-VN" sz="2400" b="1" dirty="0"/>
              <a:t>Tạm dịch: </a:t>
            </a:r>
            <a:r>
              <a:rPr lang="vi-VN" sz="2400" dirty="0"/>
              <a:t>Đừng để mẹ mình xem bất cứ bộ phim gì thể loại sướt mướt như này - me khóc ngay đấy.</a:t>
            </a:r>
            <a:endParaRPr lang="en-US" sz="2400" dirty="0"/>
          </a:p>
          <a:p>
            <a:endParaRPr lang="en-US" sz="2400" dirty="0"/>
          </a:p>
        </p:txBody>
      </p:sp>
      <p:sp>
        <p:nvSpPr>
          <p:cNvPr id="2" name="Oval 1"/>
          <p:cNvSpPr/>
          <p:nvPr/>
        </p:nvSpPr>
        <p:spPr>
          <a:xfrm>
            <a:off x="2971800" y="762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143000" y="43434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37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555641"/>
          </a:xfrm>
          <a:prstGeom prst="rect">
            <a:avLst/>
          </a:prstGeom>
          <a:noFill/>
        </p:spPr>
        <p:txBody>
          <a:bodyPr wrap="square" rtlCol="0">
            <a:spAutoFit/>
          </a:bodyPr>
          <a:lstStyle/>
          <a:p>
            <a:r>
              <a:rPr lang="vi-VN" sz="2000" b="1" dirty="0"/>
              <a:t>Question 28: </a:t>
            </a:r>
            <a:r>
              <a:rPr lang="vi-VN" sz="2000" dirty="0"/>
              <a:t>Please </a:t>
            </a:r>
            <a:r>
              <a:rPr lang="vi-VN" sz="2000" u="sng" dirty="0"/>
              <a:t>remain</a:t>
            </a:r>
            <a:r>
              <a:rPr lang="vi-VN" sz="2000" dirty="0"/>
              <a:t> in </a:t>
            </a:r>
            <a:r>
              <a:rPr lang="vi-VN" sz="2000" u="sng" dirty="0"/>
              <a:t>your seat</a:t>
            </a:r>
            <a:r>
              <a:rPr lang="vi-VN" sz="2000" dirty="0"/>
              <a:t> until the plane </a:t>
            </a:r>
            <a:r>
              <a:rPr lang="vi-VN" sz="2000" u="sng" dirty="0"/>
              <a:t>will come</a:t>
            </a:r>
            <a:r>
              <a:rPr lang="vi-VN" sz="2000" dirty="0"/>
              <a:t> to a </a:t>
            </a:r>
            <a:r>
              <a:rPr lang="vi-VN" sz="2000" u="sng" dirty="0"/>
              <a:t>complete stop</a:t>
            </a:r>
            <a:r>
              <a:rPr lang="vi-VN" sz="2000" dirty="0"/>
              <a:t>.   </a:t>
            </a:r>
            <a:endParaRPr lang="en-US" sz="2000" dirty="0"/>
          </a:p>
          <a:p>
            <a:r>
              <a:rPr lang="vi-VN" sz="2000" dirty="0"/>
              <a:t>	</a:t>
            </a:r>
            <a:r>
              <a:rPr lang="en-US" sz="2000" b="1" dirty="0"/>
              <a:t>A.</a:t>
            </a:r>
            <a:r>
              <a:rPr lang="en-US" sz="2000" dirty="0"/>
              <a:t> </a:t>
            </a:r>
            <a:r>
              <a:rPr lang="vi-VN" sz="2000" dirty="0"/>
              <a:t>remain	</a:t>
            </a:r>
            <a:r>
              <a:rPr lang="vi-VN" sz="2000" b="1" dirty="0"/>
              <a:t>B.</a:t>
            </a:r>
            <a:r>
              <a:rPr lang="vi-VN" sz="2000" dirty="0"/>
              <a:t> your seat	</a:t>
            </a:r>
            <a:r>
              <a:rPr lang="vi-VN" sz="2000" b="1" dirty="0"/>
              <a:t>C.</a:t>
            </a:r>
            <a:r>
              <a:rPr lang="vi-VN" sz="2000" dirty="0"/>
              <a:t> will </a:t>
            </a:r>
            <a:r>
              <a:rPr lang="en-US" sz="2000" dirty="0"/>
              <a:t>come	</a:t>
            </a:r>
            <a:r>
              <a:rPr lang="en-US" sz="2000" b="1" dirty="0"/>
              <a:t>D.</a:t>
            </a:r>
            <a:r>
              <a:rPr lang="en-US" sz="2000" dirty="0"/>
              <a:t> complete shop</a:t>
            </a:r>
          </a:p>
          <a:p>
            <a:endParaRPr lang="vi-VN" sz="2000" b="1" dirty="0" smtClean="0"/>
          </a:p>
          <a:p>
            <a:r>
              <a:rPr lang="en-US" sz="2000" dirty="0" err="1" smtClean="0"/>
              <a:t>Khi</a:t>
            </a:r>
            <a:r>
              <a:rPr lang="en-US" sz="2000" dirty="0" smtClean="0"/>
              <a:t> </a:t>
            </a:r>
            <a:r>
              <a:rPr lang="en-US" sz="2000" dirty="0" err="1"/>
              <a:t>dùng</a:t>
            </a:r>
            <a:r>
              <a:rPr lang="en-US" sz="2000" dirty="0"/>
              <a:t> </a:t>
            </a:r>
            <a:r>
              <a:rPr lang="en-US" sz="2000" dirty="0" err="1"/>
              <a:t>mệnh</a:t>
            </a:r>
            <a:r>
              <a:rPr lang="en-US" sz="2000" dirty="0"/>
              <a:t> </a:t>
            </a:r>
            <a:r>
              <a:rPr lang="en-US" sz="2000" dirty="0" err="1"/>
              <a:t>đề</a:t>
            </a:r>
            <a:r>
              <a:rPr lang="en-US" sz="2000" dirty="0"/>
              <a:t> </a:t>
            </a:r>
            <a:r>
              <a:rPr lang="en-US" sz="2000" dirty="0" err="1"/>
              <a:t>thời</a:t>
            </a:r>
            <a:r>
              <a:rPr lang="en-US" sz="2000" dirty="0"/>
              <a:t> </a:t>
            </a:r>
            <a:r>
              <a:rPr lang="en-US" sz="2000" dirty="0" err="1"/>
              <a:t>gian</a:t>
            </a:r>
            <a:r>
              <a:rPr lang="en-US" sz="2000" dirty="0"/>
              <a:t> </a:t>
            </a:r>
            <a:r>
              <a:rPr lang="en-US" sz="2000" dirty="0" err="1"/>
              <a:t>với</a:t>
            </a:r>
            <a:r>
              <a:rPr lang="en-US" sz="2000" dirty="0"/>
              <a:t> </a:t>
            </a:r>
            <a:r>
              <a:rPr lang="en-US" sz="2000" dirty="0" err="1"/>
              <a:t>các</a:t>
            </a:r>
            <a:r>
              <a:rPr lang="en-US" sz="2000" dirty="0"/>
              <a:t> </a:t>
            </a:r>
            <a:r>
              <a:rPr lang="en-US" sz="2000" dirty="0" err="1"/>
              <a:t>liên</a:t>
            </a:r>
            <a:r>
              <a:rPr lang="en-US" sz="2000" dirty="0"/>
              <a:t> </a:t>
            </a:r>
            <a:r>
              <a:rPr lang="en-US" sz="2000" dirty="0" err="1"/>
              <a:t>từ</a:t>
            </a:r>
            <a:r>
              <a:rPr lang="en-US" sz="2000" dirty="0"/>
              <a:t> </a:t>
            </a:r>
            <a:r>
              <a:rPr lang="en-US" sz="2000" dirty="0" err="1"/>
              <a:t>chỉ</a:t>
            </a:r>
            <a:r>
              <a:rPr lang="en-US" sz="2000" dirty="0"/>
              <a:t> </a:t>
            </a:r>
            <a:r>
              <a:rPr lang="en-US" sz="2000" dirty="0" err="1"/>
              <a:t>thời</a:t>
            </a:r>
            <a:r>
              <a:rPr lang="en-US" sz="2000" dirty="0"/>
              <a:t> </a:t>
            </a:r>
            <a:r>
              <a:rPr lang="en-US" sz="2000" dirty="0" err="1"/>
              <a:t>gian</a:t>
            </a:r>
            <a:r>
              <a:rPr lang="en-US" sz="2000" dirty="0"/>
              <a:t> </a:t>
            </a:r>
            <a:r>
              <a:rPr lang="en-US" sz="2000" dirty="0" err="1"/>
              <a:t>như</a:t>
            </a:r>
            <a:r>
              <a:rPr lang="en-US" sz="2000" dirty="0"/>
              <a:t> until, when, as soon as, once …, </a:t>
            </a:r>
            <a:r>
              <a:rPr lang="en-US" sz="2000" dirty="0" err="1"/>
              <a:t>thì</a:t>
            </a:r>
            <a:r>
              <a:rPr lang="en-US" sz="2000" dirty="0"/>
              <a:t> </a:t>
            </a:r>
            <a:r>
              <a:rPr lang="en-US" sz="2000" dirty="0" err="1"/>
              <a:t>của</a:t>
            </a:r>
            <a:r>
              <a:rPr lang="en-US" sz="2000" dirty="0"/>
              <a:t> </a:t>
            </a:r>
            <a:r>
              <a:rPr lang="en-US" sz="2000" dirty="0" err="1"/>
              <a:t>mệnh</a:t>
            </a:r>
            <a:r>
              <a:rPr lang="en-US" sz="2000" dirty="0"/>
              <a:t> </a:t>
            </a:r>
            <a:r>
              <a:rPr lang="en-US" sz="2000" dirty="0" err="1"/>
              <a:t>đề</a:t>
            </a:r>
            <a:r>
              <a:rPr lang="en-US" sz="2000" dirty="0"/>
              <a:t> </a:t>
            </a:r>
            <a:r>
              <a:rPr lang="en-US" sz="2000" dirty="0" err="1"/>
              <a:t>thời</a:t>
            </a:r>
            <a:r>
              <a:rPr lang="en-US" sz="2000" dirty="0"/>
              <a:t> </a:t>
            </a:r>
            <a:r>
              <a:rPr lang="en-US" sz="2000" dirty="0" err="1"/>
              <a:t>gian</a:t>
            </a:r>
            <a:r>
              <a:rPr lang="en-US" sz="2000" dirty="0"/>
              <a:t> </a:t>
            </a:r>
            <a:r>
              <a:rPr lang="en-US" sz="2000" dirty="0" err="1"/>
              <a:t>không</a:t>
            </a:r>
            <a:r>
              <a:rPr lang="en-US" sz="2000" dirty="0"/>
              <a:t> chia ở </a:t>
            </a:r>
            <a:r>
              <a:rPr lang="en-US" sz="2000" dirty="0" err="1"/>
              <a:t>tương</a:t>
            </a:r>
            <a:r>
              <a:rPr lang="en-US" sz="2000" dirty="0"/>
              <a:t> </a:t>
            </a:r>
            <a:r>
              <a:rPr lang="en-US" sz="2000" dirty="0" err="1"/>
              <a:t>lai</a:t>
            </a:r>
            <a:r>
              <a:rPr lang="en-US" sz="2000" dirty="0"/>
              <a:t>. </a:t>
            </a:r>
            <a:r>
              <a:rPr lang="en-US" sz="2000" dirty="0" err="1"/>
              <a:t>Câu</a:t>
            </a:r>
            <a:r>
              <a:rPr lang="en-US" sz="2000" dirty="0"/>
              <a:t> </a:t>
            </a:r>
            <a:r>
              <a:rPr lang="en-US" sz="2000" dirty="0" err="1"/>
              <a:t>trên</a:t>
            </a:r>
            <a:r>
              <a:rPr lang="en-US" sz="2000" dirty="0"/>
              <a:t> </a:t>
            </a:r>
            <a:r>
              <a:rPr lang="en-US" sz="2000" dirty="0" err="1"/>
              <a:t>cần</a:t>
            </a:r>
            <a:r>
              <a:rPr lang="en-US" sz="2000" dirty="0"/>
              <a:t> </a:t>
            </a:r>
            <a:r>
              <a:rPr lang="en-US" sz="2000" dirty="0" err="1"/>
              <a:t>sửa</a:t>
            </a:r>
            <a:r>
              <a:rPr lang="en-US" sz="2000" dirty="0"/>
              <a:t> </a:t>
            </a:r>
            <a:r>
              <a:rPr lang="en-US" sz="2000" dirty="0" err="1"/>
              <a:t>thành</a:t>
            </a:r>
            <a:r>
              <a:rPr lang="en-US" sz="2000" dirty="0"/>
              <a:t> “comes". </a:t>
            </a:r>
          </a:p>
          <a:p>
            <a:r>
              <a:rPr lang="vi-VN" sz="2000" b="1" dirty="0"/>
              <a:t>Question 29: </a:t>
            </a:r>
            <a:r>
              <a:rPr lang="vi-VN" sz="2000" dirty="0"/>
              <a:t>Trademarks </a:t>
            </a:r>
            <a:r>
              <a:rPr lang="vi-VN" sz="2000" u="sng" dirty="0"/>
              <a:t>enable</a:t>
            </a:r>
            <a:r>
              <a:rPr lang="vi-VN" sz="2000" dirty="0"/>
              <a:t> a company to </a:t>
            </a:r>
            <a:r>
              <a:rPr lang="vi-VN" sz="2000" u="sng" dirty="0"/>
              <a:t>distinguish</a:t>
            </a:r>
            <a:r>
              <a:rPr lang="vi-VN" sz="2000" dirty="0"/>
              <a:t> its products from </a:t>
            </a:r>
            <a:r>
              <a:rPr lang="vi-VN" sz="2000" u="sng" dirty="0"/>
              <a:t>this</a:t>
            </a:r>
            <a:r>
              <a:rPr lang="vi-VN" sz="2000" dirty="0"/>
              <a:t> of </a:t>
            </a:r>
            <a:r>
              <a:rPr lang="vi-VN" sz="2000" u="sng" dirty="0"/>
              <a:t>another</a:t>
            </a:r>
            <a:r>
              <a:rPr lang="vi-VN" sz="2000" dirty="0"/>
              <a:t> company.	</a:t>
            </a:r>
            <a:endParaRPr lang="en-US" sz="2000" dirty="0"/>
          </a:p>
          <a:p>
            <a:r>
              <a:rPr lang="vi-VN" sz="2000" dirty="0"/>
              <a:t>	</a:t>
            </a:r>
            <a:r>
              <a:rPr lang="en-US" sz="2000" b="1" dirty="0"/>
              <a:t>A.</a:t>
            </a:r>
            <a:r>
              <a:rPr lang="en-US" sz="2000" dirty="0"/>
              <a:t> enable	</a:t>
            </a:r>
            <a:r>
              <a:rPr lang="en-US" sz="2000" b="1" dirty="0"/>
              <a:t>B.</a:t>
            </a:r>
            <a:r>
              <a:rPr lang="en-US" sz="2000" dirty="0"/>
              <a:t> distinguish	</a:t>
            </a:r>
            <a:r>
              <a:rPr lang="en-US" sz="2000" b="1" dirty="0"/>
              <a:t>C.</a:t>
            </a:r>
            <a:r>
              <a:rPr lang="en-US" sz="2000" dirty="0"/>
              <a:t> this	</a:t>
            </a:r>
            <a:r>
              <a:rPr lang="en-US" sz="2000" b="1" dirty="0"/>
              <a:t>D.</a:t>
            </a:r>
            <a:r>
              <a:rPr lang="en-US" sz="2000" dirty="0"/>
              <a:t> another</a:t>
            </a:r>
          </a:p>
          <a:p>
            <a:endParaRPr lang="vi-VN" sz="2000" b="1" dirty="0" smtClean="0"/>
          </a:p>
          <a:p>
            <a:r>
              <a:rPr lang="en-US" sz="2000" dirty="0" err="1" smtClean="0"/>
              <a:t>Đại</a:t>
            </a:r>
            <a:r>
              <a:rPr lang="en-US" sz="2000" dirty="0" smtClean="0"/>
              <a:t> </a:t>
            </a:r>
            <a:r>
              <a:rPr lang="en-US" sz="2000" dirty="0" err="1"/>
              <a:t>từ</a:t>
            </a:r>
            <a:r>
              <a:rPr lang="en-US" sz="2000" dirty="0"/>
              <a:t> “this” </a:t>
            </a:r>
            <a:r>
              <a:rPr lang="en-US" sz="2000" dirty="0" err="1"/>
              <a:t>không</a:t>
            </a:r>
            <a:r>
              <a:rPr lang="en-US" sz="2000" dirty="0"/>
              <a:t> </a:t>
            </a:r>
            <a:r>
              <a:rPr lang="en-US" sz="2000" dirty="0" err="1"/>
              <a:t>thể</a:t>
            </a:r>
            <a:r>
              <a:rPr lang="en-US" sz="2000" dirty="0"/>
              <a:t> </a:t>
            </a:r>
            <a:r>
              <a:rPr lang="en-US" sz="2000" dirty="0" err="1"/>
              <a:t>thay</a:t>
            </a:r>
            <a:r>
              <a:rPr lang="en-US" sz="2000" dirty="0"/>
              <a:t> </a:t>
            </a:r>
            <a:r>
              <a:rPr lang="en-US" sz="2000" dirty="0" err="1"/>
              <a:t>thế</a:t>
            </a:r>
            <a:r>
              <a:rPr lang="en-US" sz="2000" dirty="0"/>
              <a:t> </a:t>
            </a:r>
            <a:r>
              <a:rPr lang="en-US" sz="2000" dirty="0" err="1"/>
              <a:t>cho</a:t>
            </a:r>
            <a:r>
              <a:rPr lang="en-US" sz="2000" dirty="0"/>
              <a:t> “products” </a:t>
            </a:r>
            <a:r>
              <a:rPr lang="en-US" sz="2000" dirty="0" err="1"/>
              <a:t>của</a:t>
            </a:r>
            <a:r>
              <a:rPr lang="en-US" sz="2000" dirty="0"/>
              <a:t> “another company” </a:t>
            </a:r>
            <a:r>
              <a:rPr lang="en-US" sz="2000" dirty="0" err="1"/>
              <a:t>được</a:t>
            </a:r>
            <a:r>
              <a:rPr lang="en-US" sz="2000" dirty="0"/>
              <a:t>. </a:t>
            </a:r>
            <a:r>
              <a:rPr lang="en-US" sz="2000" dirty="0" err="1"/>
              <a:t>Cẩn</a:t>
            </a:r>
            <a:r>
              <a:rPr lang="en-US" sz="2000" dirty="0"/>
              <a:t> </a:t>
            </a:r>
            <a:r>
              <a:rPr lang="en-US" sz="2000" dirty="0" err="1"/>
              <a:t>sửa</a:t>
            </a:r>
            <a:r>
              <a:rPr lang="en-US" sz="2000" dirty="0"/>
              <a:t> </a:t>
            </a:r>
            <a:r>
              <a:rPr lang="en-US" sz="2000" dirty="0" err="1"/>
              <a:t>thành</a:t>
            </a:r>
            <a:r>
              <a:rPr lang="en-US" sz="2000" dirty="0"/>
              <a:t> </a:t>
            </a:r>
            <a:r>
              <a:rPr lang="en-US" sz="2000" dirty="0" err="1"/>
              <a:t>đại</a:t>
            </a:r>
            <a:r>
              <a:rPr lang="en-US" sz="2000" dirty="0"/>
              <a:t> </a:t>
            </a:r>
            <a:r>
              <a:rPr lang="en-US" sz="2000" dirty="0" err="1"/>
              <a:t>từ</a:t>
            </a:r>
            <a:r>
              <a:rPr lang="en-US" sz="2000" dirty="0"/>
              <a:t> “those”.</a:t>
            </a:r>
          </a:p>
          <a:p>
            <a:r>
              <a:rPr lang="vi-VN" sz="2000" b="1" dirty="0"/>
              <a:t>Question 30: </a:t>
            </a:r>
            <a:r>
              <a:rPr lang="vi-VN" sz="2000" dirty="0"/>
              <a:t>A </a:t>
            </a:r>
            <a:r>
              <a:rPr lang="vi-VN" sz="2000" u="sng" dirty="0"/>
              <a:t>solar</a:t>
            </a:r>
            <a:r>
              <a:rPr lang="vi-VN" sz="2000" dirty="0"/>
              <a:t> flare is a </a:t>
            </a:r>
            <a:r>
              <a:rPr lang="vi-VN" sz="2000" u="sng" dirty="0"/>
              <a:t>phenomena</a:t>
            </a:r>
            <a:r>
              <a:rPr lang="vi-VN" sz="2000" dirty="0"/>
              <a:t> which can be </a:t>
            </a:r>
            <a:r>
              <a:rPr lang="vi-VN" sz="2000" u="sng" dirty="0"/>
              <a:t>seen</a:t>
            </a:r>
            <a:r>
              <a:rPr lang="vi-VN" sz="2000" dirty="0"/>
              <a:t> during an </a:t>
            </a:r>
            <a:r>
              <a:rPr lang="vi-VN" sz="2000" u="sng" dirty="0"/>
              <a:t>eclipse</a:t>
            </a:r>
            <a:r>
              <a:rPr lang="vi-VN" sz="2000" dirty="0"/>
              <a:t> of the sun.</a:t>
            </a:r>
            <a:endParaRPr lang="en-US" sz="2000" dirty="0"/>
          </a:p>
          <a:p>
            <a:r>
              <a:rPr lang="vi-VN" sz="2000" dirty="0"/>
              <a:t>	</a:t>
            </a:r>
            <a:r>
              <a:rPr lang="en-US" sz="2000" b="1" dirty="0"/>
              <a:t>A.</a:t>
            </a:r>
            <a:r>
              <a:rPr lang="en-US" sz="2000" dirty="0"/>
              <a:t> solar	</a:t>
            </a:r>
            <a:r>
              <a:rPr lang="en-US" sz="2000" b="1" dirty="0"/>
              <a:t>B.</a:t>
            </a:r>
            <a:r>
              <a:rPr lang="en-US" sz="2000" dirty="0"/>
              <a:t> phenomena	</a:t>
            </a:r>
            <a:r>
              <a:rPr lang="en-US" sz="2000" b="1" dirty="0"/>
              <a:t>C.</a:t>
            </a:r>
            <a:r>
              <a:rPr lang="en-US" sz="2000" dirty="0"/>
              <a:t> seen	</a:t>
            </a:r>
            <a:r>
              <a:rPr lang="en-US" sz="2000" b="1" dirty="0"/>
              <a:t>D.</a:t>
            </a:r>
            <a:r>
              <a:rPr lang="en-US" sz="2000" dirty="0"/>
              <a:t> eclipse</a:t>
            </a:r>
          </a:p>
          <a:p>
            <a:r>
              <a:rPr lang="vi-VN" sz="2000" b="1" i="1" dirty="0"/>
              <a:t> </a:t>
            </a:r>
            <a:endParaRPr lang="en-US" sz="2000" dirty="0"/>
          </a:p>
          <a:p>
            <a:endParaRPr lang="vi-VN" sz="2000" b="1" dirty="0" smtClean="0"/>
          </a:p>
          <a:p>
            <a:r>
              <a:rPr lang="en-US" sz="2000" dirty="0" err="1" smtClean="0"/>
              <a:t>Sau</a:t>
            </a:r>
            <a:r>
              <a:rPr lang="en-US" sz="2000" dirty="0" smtClean="0"/>
              <a:t> </a:t>
            </a:r>
            <a:r>
              <a:rPr lang="en-US" sz="2000" dirty="0" err="1"/>
              <a:t>mạo</a:t>
            </a:r>
            <a:r>
              <a:rPr lang="en-US" sz="2000" dirty="0"/>
              <a:t> </a:t>
            </a:r>
            <a:r>
              <a:rPr lang="en-US" sz="2000" dirty="0" err="1"/>
              <a:t>từ</a:t>
            </a:r>
            <a:r>
              <a:rPr lang="en-US" sz="2000" dirty="0"/>
              <a:t> “a” </a:t>
            </a:r>
            <a:r>
              <a:rPr lang="en-US" sz="2000" dirty="0" err="1"/>
              <a:t>cần</a:t>
            </a:r>
            <a:r>
              <a:rPr lang="en-US" sz="2000" dirty="0"/>
              <a:t> </a:t>
            </a:r>
            <a:r>
              <a:rPr lang="en-US" sz="2000" dirty="0" err="1"/>
              <a:t>một</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ít</a:t>
            </a:r>
            <a:r>
              <a:rPr lang="en-US" sz="2000" dirty="0"/>
              <a:t>. “phenomena” </a:t>
            </a:r>
            <a:r>
              <a:rPr lang="en-US" sz="2000" dirty="0" err="1"/>
              <a:t>là</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nhiều</a:t>
            </a:r>
            <a:r>
              <a:rPr lang="en-US" sz="2000" dirty="0"/>
              <a:t>. </a:t>
            </a:r>
            <a:r>
              <a:rPr lang="en-US" sz="2000" dirty="0" err="1"/>
              <a:t>Danh</a:t>
            </a:r>
            <a:r>
              <a:rPr lang="en-US" sz="2000" dirty="0"/>
              <a:t> </a:t>
            </a:r>
            <a:r>
              <a:rPr lang="en-US" sz="2000" dirty="0" err="1"/>
              <a:t>từ</a:t>
            </a:r>
            <a:r>
              <a:rPr lang="en-US" sz="2000" dirty="0"/>
              <a:t> </a:t>
            </a:r>
            <a:r>
              <a:rPr lang="en-US" sz="2000" dirty="0" err="1"/>
              <a:t>số</a:t>
            </a:r>
            <a:r>
              <a:rPr lang="en-US" sz="2000" dirty="0"/>
              <a:t> </a:t>
            </a:r>
            <a:r>
              <a:rPr lang="en-US" sz="2000" dirty="0" err="1"/>
              <a:t>ít</a:t>
            </a:r>
            <a:r>
              <a:rPr lang="en-US" sz="2000" dirty="0"/>
              <a:t> </a:t>
            </a:r>
            <a:r>
              <a:rPr lang="en-US" sz="2000" dirty="0" err="1"/>
              <a:t>là</a:t>
            </a:r>
            <a:r>
              <a:rPr lang="en-US" sz="2000" dirty="0"/>
              <a:t> “phenomenon”.</a:t>
            </a:r>
          </a:p>
          <a:p>
            <a:endParaRPr lang="en-US" sz="2000" dirty="0"/>
          </a:p>
        </p:txBody>
      </p:sp>
      <p:sp>
        <p:nvSpPr>
          <p:cNvPr id="2" name="Oval 1"/>
          <p:cNvSpPr/>
          <p:nvPr/>
        </p:nvSpPr>
        <p:spPr>
          <a:xfrm>
            <a:off x="4724400" y="914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724400" y="3124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1981200" y="49530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3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186309"/>
          </a:xfrm>
          <a:prstGeom prst="rect">
            <a:avLst/>
          </a:prstGeom>
          <a:noFill/>
        </p:spPr>
        <p:txBody>
          <a:bodyPr wrap="square" rtlCol="0">
            <a:spAutoFit/>
          </a:bodyPr>
          <a:lstStyle/>
          <a:p>
            <a:r>
              <a:rPr lang="en-US" sz="2200" b="1" dirty="0"/>
              <a:t>Question 31: :</a:t>
            </a:r>
            <a:r>
              <a:rPr lang="en-US" sz="2200" dirty="0"/>
              <a:t>  I don’t think that man is Tom; Tom is so much taller!		</a:t>
            </a:r>
          </a:p>
          <a:p>
            <a:r>
              <a:rPr lang="en-US" sz="2200" dirty="0"/>
              <a:t>	</a:t>
            </a:r>
            <a:r>
              <a:rPr lang="en-US" sz="2200" b="1" dirty="0"/>
              <a:t>A.</a:t>
            </a:r>
            <a:r>
              <a:rPr lang="en-US" sz="2200" dirty="0"/>
              <a:t> That man can’t be Tom as Tom is so much taller.</a:t>
            </a:r>
          </a:p>
          <a:p>
            <a:r>
              <a:rPr lang="en-US" sz="2200" dirty="0"/>
              <a:t>	</a:t>
            </a:r>
            <a:r>
              <a:rPr lang="en-US" sz="2200" b="1" dirty="0"/>
              <a:t>B.</a:t>
            </a:r>
            <a:r>
              <a:rPr lang="en-US" sz="2200" dirty="0"/>
              <a:t> That man mustn’t be Tom as Tom is so much taller.</a:t>
            </a:r>
          </a:p>
          <a:p>
            <a:r>
              <a:rPr lang="en-US" sz="2200" dirty="0"/>
              <a:t>	</a:t>
            </a:r>
            <a:r>
              <a:rPr lang="en-US" sz="2200" b="1" dirty="0"/>
              <a:t>C.</a:t>
            </a:r>
            <a:r>
              <a:rPr lang="en-US" sz="2200" dirty="0"/>
              <a:t> That man shouldn’t be Tom as Tom is so much taller.</a:t>
            </a:r>
          </a:p>
          <a:p>
            <a:r>
              <a:rPr lang="en-US" sz="2200" dirty="0"/>
              <a:t>	</a:t>
            </a:r>
            <a:r>
              <a:rPr lang="en-US" sz="2200" b="1" dirty="0"/>
              <a:t>D.</a:t>
            </a:r>
            <a:r>
              <a:rPr lang="en-US" sz="2200" dirty="0"/>
              <a:t> That man needn’t be Tom as Tom is so much taller.</a:t>
            </a:r>
          </a:p>
          <a:p>
            <a:endParaRPr lang="vi-VN" sz="2200" b="1" dirty="0" smtClean="0"/>
          </a:p>
          <a:p>
            <a:r>
              <a:rPr lang="vi-VN" sz="2200" dirty="0" smtClean="0"/>
              <a:t>- </a:t>
            </a:r>
            <a:r>
              <a:rPr lang="en-US" sz="2200" dirty="0"/>
              <a:t>can/can’t + bare infinitive: </a:t>
            </a:r>
            <a:r>
              <a:rPr lang="en-US" sz="2200" dirty="0" err="1"/>
              <a:t>dùng</a:t>
            </a:r>
            <a:r>
              <a:rPr lang="en-US" sz="2200" dirty="0"/>
              <a:t> </a:t>
            </a:r>
            <a:r>
              <a:rPr lang="en-US" sz="2200" dirty="0" err="1"/>
              <a:t>để</a:t>
            </a:r>
            <a:r>
              <a:rPr lang="en-US" sz="2200" dirty="0"/>
              <a:t> </a:t>
            </a:r>
            <a:r>
              <a:rPr lang="en-US" sz="2200" dirty="0" err="1"/>
              <a:t>đưa</a:t>
            </a:r>
            <a:r>
              <a:rPr lang="en-US" sz="2200" dirty="0"/>
              <a:t> </a:t>
            </a:r>
            <a:r>
              <a:rPr lang="en-US" sz="2200" dirty="0" err="1"/>
              <a:t>ra</a:t>
            </a:r>
            <a:r>
              <a:rPr lang="en-US" sz="2200" dirty="0"/>
              <a:t> </a:t>
            </a:r>
            <a:r>
              <a:rPr lang="en-US" sz="2200" dirty="0" err="1"/>
              <a:t>suy</a:t>
            </a:r>
            <a:r>
              <a:rPr lang="en-US" sz="2200" dirty="0"/>
              <a:t> </a:t>
            </a:r>
            <a:r>
              <a:rPr lang="en-US" sz="2200" dirty="0" err="1"/>
              <a:t>luận</a:t>
            </a:r>
            <a:r>
              <a:rPr lang="en-US" sz="2200" dirty="0"/>
              <a:t> </a:t>
            </a:r>
            <a:r>
              <a:rPr lang="en-US" sz="2200" dirty="0" err="1"/>
              <a:t>về</a:t>
            </a:r>
            <a:r>
              <a:rPr lang="en-US" sz="2200" dirty="0"/>
              <a:t> </a:t>
            </a:r>
            <a:r>
              <a:rPr lang="en-US" sz="2200" dirty="0" err="1"/>
              <a:t>một</a:t>
            </a:r>
            <a:r>
              <a:rPr lang="en-US" sz="2200" dirty="0"/>
              <a:t> </a:t>
            </a:r>
            <a:r>
              <a:rPr lang="en-US" sz="2200" dirty="0" err="1"/>
              <a:t>sự</a:t>
            </a:r>
            <a:r>
              <a:rPr lang="en-US" sz="2200" dirty="0"/>
              <a:t> </a:t>
            </a:r>
            <a:r>
              <a:rPr lang="en-US" sz="2200" dirty="0" err="1"/>
              <a:t>việc</a:t>
            </a:r>
            <a:r>
              <a:rPr lang="en-US" sz="2200" dirty="0"/>
              <a:t> </a:t>
            </a:r>
            <a:r>
              <a:rPr lang="en-US" sz="2200" dirty="0" err="1"/>
              <a:t>chắc</a:t>
            </a:r>
            <a:r>
              <a:rPr lang="en-US" sz="2200" dirty="0"/>
              <a:t> </a:t>
            </a:r>
            <a:r>
              <a:rPr lang="en-US" sz="2200" dirty="0" err="1"/>
              <a:t>chắn</a:t>
            </a:r>
            <a:r>
              <a:rPr lang="en-US" sz="2200" dirty="0"/>
              <a:t> </a:t>
            </a:r>
            <a:r>
              <a:rPr lang="en-US" sz="2200" dirty="0" err="1"/>
              <a:t>có</a:t>
            </a:r>
            <a:r>
              <a:rPr lang="en-US" sz="2200" dirty="0"/>
              <a:t> </a:t>
            </a:r>
            <a:r>
              <a:rPr lang="en-US" sz="2200" dirty="0" err="1"/>
              <a:t>thể</a:t>
            </a:r>
            <a:r>
              <a:rPr lang="en-US" sz="2200" dirty="0"/>
              <a:t>/ </a:t>
            </a:r>
            <a:r>
              <a:rPr lang="en-US" sz="2200" dirty="0" err="1"/>
              <a:t>không</a:t>
            </a:r>
            <a:r>
              <a:rPr lang="en-US" sz="2200" dirty="0"/>
              <a:t> </a:t>
            </a:r>
            <a:r>
              <a:rPr lang="en-US" sz="2200" dirty="0" err="1"/>
              <a:t>thể</a:t>
            </a:r>
            <a:r>
              <a:rPr lang="en-US" sz="2200" dirty="0"/>
              <a:t> </a:t>
            </a:r>
            <a:r>
              <a:rPr lang="en-US" sz="2200" dirty="0" err="1"/>
              <a:t>xảy</a:t>
            </a:r>
            <a:r>
              <a:rPr lang="en-US" sz="2200" dirty="0"/>
              <a:t> </a:t>
            </a:r>
            <a:r>
              <a:rPr lang="en-US" sz="2200" dirty="0" err="1"/>
              <a:t>ra</a:t>
            </a:r>
            <a:r>
              <a:rPr lang="en-US" sz="2200" dirty="0"/>
              <a:t> ở </a:t>
            </a:r>
            <a:r>
              <a:rPr lang="en-US" sz="2200" dirty="0" err="1"/>
              <a:t>hiện</a:t>
            </a:r>
            <a:r>
              <a:rPr lang="en-US" sz="2200" dirty="0"/>
              <a:t> </a:t>
            </a:r>
            <a:r>
              <a:rPr lang="en-US" sz="2200" dirty="0" err="1"/>
              <a:t>tại</a:t>
            </a:r>
            <a:r>
              <a:rPr lang="en-US" sz="2200" dirty="0"/>
              <a:t>.</a:t>
            </a:r>
          </a:p>
          <a:p>
            <a:r>
              <a:rPr lang="vi-VN" sz="2200" dirty="0"/>
              <a:t>- </a:t>
            </a:r>
            <a:r>
              <a:rPr lang="en-US" sz="2200" dirty="0"/>
              <a:t>mustn’t + bare infinitive: </a:t>
            </a:r>
            <a:r>
              <a:rPr lang="en-US" sz="2200" dirty="0" err="1"/>
              <a:t>dùng</a:t>
            </a:r>
            <a:r>
              <a:rPr lang="en-US" sz="2200" dirty="0"/>
              <a:t> </a:t>
            </a:r>
            <a:r>
              <a:rPr lang="en-US" sz="2200" dirty="0" err="1"/>
              <a:t>để</a:t>
            </a:r>
            <a:r>
              <a:rPr lang="en-US" sz="2200" dirty="0"/>
              <a:t> </a:t>
            </a:r>
            <a:r>
              <a:rPr lang="en-US" sz="2200" dirty="0" err="1"/>
              <a:t>chỉ</a:t>
            </a:r>
            <a:r>
              <a:rPr lang="en-US" sz="2200" dirty="0"/>
              <a:t> </a:t>
            </a:r>
            <a:r>
              <a:rPr lang="en-US" sz="2200" dirty="0" err="1"/>
              <a:t>sự</a:t>
            </a:r>
            <a:r>
              <a:rPr lang="en-US" sz="2200" dirty="0"/>
              <a:t> </a:t>
            </a:r>
            <a:r>
              <a:rPr lang="en-US" sz="2200" dirty="0" err="1"/>
              <a:t>cấm</a:t>
            </a:r>
            <a:r>
              <a:rPr lang="en-US" sz="2200" dirty="0"/>
              <a:t> </a:t>
            </a:r>
            <a:r>
              <a:rPr lang="en-US" sz="2200" dirty="0" err="1"/>
              <a:t>đoán</a:t>
            </a:r>
            <a:endParaRPr lang="en-US" sz="2200" dirty="0"/>
          </a:p>
          <a:p>
            <a:r>
              <a:rPr lang="vi-VN" sz="2200" dirty="0"/>
              <a:t>- </a:t>
            </a:r>
            <a:r>
              <a:rPr lang="en-US" sz="2200" dirty="0"/>
              <a:t>shouldn’t + bare infinitive: </a:t>
            </a:r>
            <a:r>
              <a:rPr lang="en-US" sz="2200" dirty="0" err="1"/>
              <a:t>dùng</a:t>
            </a:r>
            <a:r>
              <a:rPr lang="en-US" sz="2200" dirty="0"/>
              <a:t> </a:t>
            </a:r>
            <a:r>
              <a:rPr lang="en-US" sz="2200" dirty="0" err="1"/>
              <a:t>để</a:t>
            </a:r>
            <a:r>
              <a:rPr lang="en-US" sz="2200" dirty="0"/>
              <a:t> </a:t>
            </a:r>
            <a:r>
              <a:rPr lang="en-US" sz="2200" dirty="0" err="1"/>
              <a:t>đưa</a:t>
            </a:r>
            <a:r>
              <a:rPr lang="en-US" sz="2200" dirty="0"/>
              <a:t> </a:t>
            </a:r>
            <a:r>
              <a:rPr lang="en-US" sz="2200" dirty="0" err="1"/>
              <a:t>lời</a:t>
            </a:r>
            <a:r>
              <a:rPr lang="en-US" sz="2200" dirty="0"/>
              <a:t> </a:t>
            </a:r>
            <a:r>
              <a:rPr lang="en-US" sz="2200" dirty="0" err="1"/>
              <a:t>khuyên</a:t>
            </a:r>
            <a:r>
              <a:rPr lang="en-US" sz="2200" dirty="0"/>
              <a:t> </a:t>
            </a:r>
            <a:r>
              <a:rPr lang="en-US" sz="2200" dirty="0" err="1"/>
              <a:t>không</a:t>
            </a:r>
            <a:r>
              <a:rPr lang="en-US" sz="2200" dirty="0"/>
              <a:t> </a:t>
            </a:r>
            <a:r>
              <a:rPr lang="en-US" sz="2200" dirty="0" err="1"/>
              <a:t>nên</a:t>
            </a:r>
            <a:r>
              <a:rPr lang="en-US" sz="2200" dirty="0"/>
              <a:t> </a:t>
            </a:r>
            <a:r>
              <a:rPr lang="en-US" sz="2200" dirty="0" err="1"/>
              <a:t>làm</a:t>
            </a:r>
            <a:r>
              <a:rPr lang="en-US" sz="2200" dirty="0"/>
              <a:t> </a:t>
            </a:r>
            <a:r>
              <a:rPr lang="en-US" sz="2200" dirty="0" err="1"/>
              <a:t>gì</a:t>
            </a:r>
            <a:endParaRPr lang="en-US" sz="2200" dirty="0"/>
          </a:p>
          <a:p>
            <a:r>
              <a:rPr lang="vi-VN" sz="2200" dirty="0"/>
              <a:t>- </a:t>
            </a:r>
            <a:r>
              <a:rPr lang="en-US" sz="2200" dirty="0"/>
              <a:t>needn’t + bare infinitive: </a:t>
            </a:r>
            <a:r>
              <a:rPr lang="en-US" sz="2200" dirty="0" err="1"/>
              <a:t>dùng</a:t>
            </a:r>
            <a:r>
              <a:rPr lang="en-US" sz="2200" dirty="0"/>
              <a:t> </a:t>
            </a:r>
            <a:r>
              <a:rPr lang="en-US" sz="2200" dirty="0" err="1"/>
              <a:t>để</a:t>
            </a:r>
            <a:r>
              <a:rPr lang="en-US" sz="2200" dirty="0"/>
              <a:t> </a:t>
            </a:r>
            <a:r>
              <a:rPr lang="en-US" sz="2200" dirty="0" err="1"/>
              <a:t>diễn</a:t>
            </a:r>
            <a:r>
              <a:rPr lang="en-US" sz="2200" dirty="0"/>
              <a:t> </a:t>
            </a:r>
            <a:r>
              <a:rPr lang="en-US" sz="2200" dirty="0" err="1"/>
              <a:t>tả</a:t>
            </a:r>
            <a:r>
              <a:rPr lang="en-US" sz="2200" dirty="0"/>
              <a:t> </a:t>
            </a:r>
            <a:r>
              <a:rPr lang="en-US" sz="2200" dirty="0" err="1"/>
              <a:t>sự</a:t>
            </a:r>
            <a:r>
              <a:rPr lang="en-US" sz="2200" dirty="0"/>
              <a:t> </a:t>
            </a:r>
            <a:r>
              <a:rPr lang="en-US" sz="2200" dirty="0" err="1"/>
              <a:t>không</a:t>
            </a:r>
            <a:r>
              <a:rPr lang="en-US" sz="2200" dirty="0"/>
              <a:t> </a:t>
            </a:r>
            <a:r>
              <a:rPr lang="en-US" sz="2200" dirty="0" err="1"/>
              <a:t>cần</a:t>
            </a:r>
            <a:r>
              <a:rPr lang="en-US" sz="2200" dirty="0"/>
              <a:t> </a:t>
            </a:r>
            <a:r>
              <a:rPr lang="en-US" sz="2200" dirty="0" err="1"/>
              <a:t>thiết</a:t>
            </a:r>
            <a:r>
              <a:rPr lang="en-US" sz="2200" dirty="0"/>
              <a:t>/ </a:t>
            </a:r>
            <a:r>
              <a:rPr lang="en-US" sz="2200" dirty="0" err="1"/>
              <a:t>không</a:t>
            </a:r>
            <a:r>
              <a:rPr lang="en-US" sz="2200" dirty="0"/>
              <a:t> </a:t>
            </a:r>
            <a:r>
              <a:rPr lang="en-US" sz="2200" dirty="0" err="1"/>
              <a:t>bắt</a:t>
            </a:r>
            <a:r>
              <a:rPr lang="en-US" sz="2200" dirty="0"/>
              <a:t> </a:t>
            </a:r>
            <a:r>
              <a:rPr lang="en-US" sz="2200" dirty="0" err="1"/>
              <a:t>buộc</a:t>
            </a:r>
            <a:r>
              <a:rPr lang="en-US" sz="2200" dirty="0"/>
              <a:t> </a:t>
            </a:r>
            <a:r>
              <a:rPr lang="en-US" sz="2200" dirty="0" err="1"/>
              <a:t>làm</a:t>
            </a:r>
            <a:r>
              <a:rPr lang="en-US" sz="2200" dirty="0"/>
              <a:t> </a:t>
            </a:r>
            <a:r>
              <a:rPr lang="en-US" sz="2200" dirty="0" err="1"/>
              <a:t>gì</a:t>
            </a:r>
            <a:endParaRPr lang="en-US" sz="2200" dirty="0"/>
          </a:p>
          <a:p>
            <a:r>
              <a:rPr lang="vi-VN" sz="2200" dirty="0"/>
              <a:t>- </a:t>
            </a:r>
            <a:r>
              <a:rPr lang="en-US" sz="2200" dirty="0" err="1"/>
              <a:t>Câu</a:t>
            </a:r>
            <a:r>
              <a:rPr lang="en-US" sz="2200" dirty="0"/>
              <a:t> </a:t>
            </a:r>
            <a:r>
              <a:rPr lang="en-US" sz="2200" dirty="0" err="1"/>
              <a:t>đã</a:t>
            </a:r>
            <a:r>
              <a:rPr lang="vi-VN" sz="2200" dirty="0"/>
              <a:t> cho</a:t>
            </a:r>
            <a:r>
              <a:rPr lang="en-US" sz="2200" dirty="0"/>
              <a:t>: </a:t>
            </a:r>
            <a:r>
              <a:rPr lang="en-US" sz="2200" dirty="0" err="1"/>
              <a:t>Tôi</a:t>
            </a:r>
            <a:r>
              <a:rPr lang="en-US" sz="2200" dirty="0"/>
              <a:t> </a:t>
            </a:r>
            <a:r>
              <a:rPr lang="en-US" sz="2200" dirty="0" err="1"/>
              <a:t>không</a:t>
            </a:r>
            <a:r>
              <a:rPr lang="en-US" sz="2200" dirty="0"/>
              <a:t> </a:t>
            </a:r>
            <a:r>
              <a:rPr lang="en-US" sz="2200" dirty="0" err="1"/>
              <a:t>nghĩ</a:t>
            </a:r>
            <a:r>
              <a:rPr lang="en-US" sz="2200" dirty="0"/>
              <a:t> </a:t>
            </a:r>
            <a:r>
              <a:rPr lang="en-US" sz="2200" dirty="0" err="1"/>
              <a:t>người</a:t>
            </a:r>
            <a:r>
              <a:rPr lang="en-US" sz="2200" dirty="0"/>
              <a:t> </a:t>
            </a:r>
            <a:r>
              <a:rPr lang="en-US" sz="2200" dirty="0" err="1"/>
              <a:t>đàn</a:t>
            </a:r>
            <a:r>
              <a:rPr lang="en-US" sz="2200" dirty="0"/>
              <a:t> </a:t>
            </a:r>
            <a:r>
              <a:rPr lang="en-US" sz="2200" dirty="0" err="1"/>
              <a:t>ông</a:t>
            </a:r>
            <a:r>
              <a:rPr lang="en-US" sz="2200" dirty="0"/>
              <a:t> </a:t>
            </a:r>
            <a:r>
              <a:rPr lang="en-US" sz="2200" dirty="0" err="1"/>
              <a:t>đó</a:t>
            </a:r>
            <a:r>
              <a:rPr lang="en-US" sz="2200" dirty="0"/>
              <a:t> </a:t>
            </a:r>
            <a:r>
              <a:rPr lang="en-US" sz="2200" dirty="0" err="1"/>
              <a:t>là</a:t>
            </a:r>
            <a:r>
              <a:rPr lang="en-US" sz="2200" dirty="0"/>
              <a:t> Tom; Tom </a:t>
            </a:r>
            <a:r>
              <a:rPr lang="en-US" sz="2200" dirty="0" err="1"/>
              <a:t>cao</a:t>
            </a:r>
            <a:r>
              <a:rPr lang="en-US" sz="2200" dirty="0"/>
              <a:t> </a:t>
            </a:r>
            <a:r>
              <a:rPr lang="en-US" sz="2200" dirty="0" err="1"/>
              <a:t>hơn</a:t>
            </a:r>
            <a:r>
              <a:rPr lang="en-US" sz="2200" dirty="0"/>
              <a:t> </a:t>
            </a:r>
            <a:r>
              <a:rPr lang="en-US" sz="2200" dirty="0" err="1"/>
              <a:t>nhiều</a:t>
            </a:r>
            <a:r>
              <a:rPr lang="en-US" sz="2200" dirty="0"/>
              <a:t>!</a:t>
            </a:r>
          </a:p>
          <a:p>
            <a:r>
              <a:rPr lang="vi-VN" sz="2200" dirty="0"/>
              <a:t>- </a:t>
            </a:r>
            <a:r>
              <a:rPr lang="en-US" sz="2200" dirty="0"/>
              <a:t>That man can’t be Tom as Tom is so much taller.: </a:t>
            </a:r>
            <a:r>
              <a:rPr lang="en-US" sz="2200" dirty="0" err="1"/>
              <a:t>Người</a:t>
            </a:r>
            <a:r>
              <a:rPr lang="en-US" sz="2200" dirty="0"/>
              <a:t> </a:t>
            </a:r>
            <a:r>
              <a:rPr lang="en-US" sz="2200" dirty="0" err="1"/>
              <a:t>đàn</a:t>
            </a:r>
            <a:r>
              <a:rPr lang="en-US" sz="2200" dirty="0"/>
              <a:t> </a:t>
            </a:r>
            <a:r>
              <a:rPr lang="en-US" sz="2200" dirty="0" err="1"/>
              <a:t>ông</a:t>
            </a:r>
            <a:r>
              <a:rPr lang="en-US" sz="2200" dirty="0"/>
              <a:t> </a:t>
            </a:r>
            <a:r>
              <a:rPr lang="en-US" sz="2200" dirty="0" err="1"/>
              <a:t>đó</a:t>
            </a:r>
            <a:r>
              <a:rPr lang="en-US" sz="2200" dirty="0"/>
              <a:t> </a:t>
            </a:r>
            <a:r>
              <a:rPr lang="en-US" sz="2200" dirty="0" err="1"/>
              <a:t>không</a:t>
            </a:r>
            <a:r>
              <a:rPr lang="en-US" sz="2200" dirty="0"/>
              <a:t> </a:t>
            </a:r>
            <a:r>
              <a:rPr lang="en-US" sz="2200" dirty="0" err="1"/>
              <a:t>thể</a:t>
            </a:r>
            <a:r>
              <a:rPr lang="en-US" sz="2200" dirty="0"/>
              <a:t> </a:t>
            </a:r>
            <a:r>
              <a:rPr lang="en-US" sz="2200" dirty="0" err="1"/>
              <a:t>là</a:t>
            </a:r>
            <a:r>
              <a:rPr lang="en-US" sz="2200" dirty="0"/>
              <a:t> Tom </a:t>
            </a:r>
            <a:r>
              <a:rPr lang="en-US" sz="2200" dirty="0" err="1"/>
              <a:t>vì</a:t>
            </a:r>
            <a:r>
              <a:rPr lang="en-US" sz="2200" dirty="0"/>
              <a:t> Tom </a:t>
            </a:r>
            <a:r>
              <a:rPr lang="en-US" sz="2200" dirty="0" err="1"/>
              <a:t>cao</a:t>
            </a:r>
            <a:r>
              <a:rPr lang="en-US" sz="2200" dirty="0"/>
              <a:t> </a:t>
            </a:r>
            <a:r>
              <a:rPr lang="en-US" sz="2200" dirty="0" err="1"/>
              <a:t>hơn</a:t>
            </a:r>
            <a:r>
              <a:rPr lang="en-US" sz="2200" dirty="0"/>
              <a:t> </a:t>
            </a:r>
            <a:r>
              <a:rPr lang="en-US" sz="2200" dirty="0" err="1"/>
              <a:t>nhiều</a:t>
            </a:r>
            <a:r>
              <a:rPr lang="en-US" sz="2200" dirty="0"/>
              <a:t>.</a:t>
            </a:r>
            <a:r>
              <a:rPr lang="vi-VN" sz="2200" dirty="0"/>
              <a:t> =&gt; cận nghĩa với câu đã cho.</a:t>
            </a:r>
            <a:endParaRPr lang="en-US" sz="2200" dirty="0"/>
          </a:p>
          <a:p>
            <a:endParaRPr lang="en-US" sz="2200" dirty="0"/>
          </a:p>
        </p:txBody>
      </p:sp>
      <p:sp>
        <p:nvSpPr>
          <p:cNvPr id="2" name="Oval 1"/>
          <p:cNvSpPr/>
          <p:nvPr/>
        </p:nvSpPr>
        <p:spPr>
          <a:xfrm>
            <a:off x="11430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648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915400" cy="4524315"/>
          </a:xfrm>
          <a:prstGeom prst="rect">
            <a:avLst/>
          </a:prstGeom>
          <a:noFill/>
        </p:spPr>
        <p:txBody>
          <a:bodyPr wrap="square" rtlCol="0">
            <a:spAutoFit/>
          </a:bodyPr>
          <a:lstStyle/>
          <a:p>
            <a:r>
              <a:rPr lang="en-US" sz="2400" b="1" dirty="0"/>
              <a:t>Question 32: </a:t>
            </a:r>
            <a:r>
              <a:rPr lang="en-US" sz="2400" dirty="0"/>
              <a:t>Tom said, “I’ll give you this book back tomorrow, Mary.”</a:t>
            </a:r>
            <a:r>
              <a:rPr lang="en-US" sz="2400" i="1" dirty="0"/>
              <a:t> </a:t>
            </a:r>
            <a:endParaRPr lang="en-US" sz="2400" dirty="0"/>
          </a:p>
          <a:p>
            <a:r>
              <a:rPr lang="en-US" sz="2400" b="1" dirty="0" smtClean="0"/>
              <a:t>A</a:t>
            </a:r>
            <a:r>
              <a:rPr lang="en-US" sz="2400" b="1" dirty="0"/>
              <a:t>.</a:t>
            </a:r>
            <a:r>
              <a:rPr lang="en-US" sz="2400" dirty="0"/>
              <a:t> Tom told Mary that I would give you that book back the next day.</a:t>
            </a:r>
          </a:p>
          <a:p>
            <a:r>
              <a:rPr lang="en-US" sz="2400" b="1" dirty="0" smtClean="0"/>
              <a:t>B</a:t>
            </a:r>
            <a:r>
              <a:rPr lang="en-US" sz="2400" b="1" dirty="0"/>
              <a:t>.</a:t>
            </a:r>
            <a:r>
              <a:rPr lang="en-US" sz="2400" dirty="0"/>
              <a:t> Tom told Mary that he would give her that book back the next day.</a:t>
            </a:r>
          </a:p>
          <a:p>
            <a:r>
              <a:rPr lang="en-US" sz="2400" b="1" dirty="0" smtClean="0"/>
              <a:t>C</a:t>
            </a:r>
            <a:r>
              <a:rPr lang="en-US" sz="2400" b="1" dirty="0"/>
              <a:t>.</a:t>
            </a:r>
            <a:r>
              <a:rPr lang="en-US" sz="2400" dirty="0"/>
              <a:t> Tom told Mary that he wouldn’t give her that book back the next day.</a:t>
            </a:r>
          </a:p>
          <a:p>
            <a:r>
              <a:rPr lang="en-US" sz="2400" b="1" dirty="0" smtClean="0"/>
              <a:t>D</a:t>
            </a:r>
            <a:r>
              <a:rPr lang="en-US" sz="2400" b="1" dirty="0"/>
              <a:t>.</a:t>
            </a:r>
            <a:r>
              <a:rPr lang="en-US" sz="2400" dirty="0"/>
              <a:t> Tom said to Mary that she would give him that book back the next day.</a:t>
            </a:r>
          </a:p>
          <a:p>
            <a:endParaRPr lang="vi-VN" sz="2400" b="1" dirty="0" smtClean="0"/>
          </a:p>
          <a:p>
            <a:r>
              <a:rPr lang="en-US" sz="2400" dirty="0" err="1" smtClean="0"/>
              <a:t>Trong</a:t>
            </a:r>
            <a:r>
              <a:rPr lang="en-US" sz="2400" dirty="0" smtClean="0"/>
              <a:t> </a:t>
            </a:r>
            <a:r>
              <a:rPr lang="en-US" sz="2400" dirty="0" err="1"/>
              <a:t>câu</a:t>
            </a:r>
            <a:r>
              <a:rPr lang="en-US" sz="2400" dirty="0"/>
              <a:t> </a:t>
            </a:r>
            <a:r>
              <a:rPr lang="en-US" sz="2400" dirty="0" err="1"/>
              <a:t>này</a:t>
            </a:r>
            <a:r>
              <a:rPr lang="en-US" sz="2400" dirty="0"/>
              <a:t>. </a:t>
            </a:r>
            <a:r>
              <a:rPr lang="en-US" sz="2400" dirty="0" err="1"/>
              <a:t>khi</a:t>
            </a:r>
            <a:r>
              <a:rPr lang="en-US" sz="2400" dirty="0"/>
              <a:t> </a:t>
            </a:r>
            <a:r>
              <a:rPr lang="en-US" sz="2400" dirty="0" err="1"/>
              <a:t>đổi</a:t>
            </a:r>
            <a:r>
              <a:rPr lang="en-US" sz="2400" dirty="0"/>
              <a:t> </a:t>
            </a:r>
            <a:r>
              <a:rPr lang="en-US" sz="2400" dirty="0" err="1"/>
              <a:t>từ</a:t>
            </a:r>
            <a:r>
              <a:rPr lang="en-US" sz="2400" dirty="0"/>
              <a:t> </a:t>
            </a:r>
            <a:r>
              <a:rPr lang="en-US" sz="2400" dirty="0" err="1"/>
              <a:t>câu</a:t>
            </a:r>
            <a:r>
              <a:rPr lang="en-US" sz="2400" dirty="0"/>
              <a:t> </a:t>
            </a:r>
            <a:r>
              <a:rPr lang="en-US" sz="2400" dirty="0" err="1"/>
              <a:t>trực</a:t>
            </a:r>
            <a:r>
              <a:rPr lang="en-US" sz="2400" dirty="0"/>
              <a:t> </a:t>
            </a:r>
            <a:r>
              <a:rPr lang="en-US" sz="2400" dirty="0" err="1"/>
              <a:t>tiếp</a:t>
            </a:r>
            <a:r>
              <a:rPr lang="en-US" sz="2400" dirty="0"/>
              <a:t> sang </a:t>
            </a:r>
            <a:r>
              <a:rPr lang="en-US" sz="2400" dirty="0" err="1"/>
              <a:t>câu</a:t>
            </a:r>
            <a:r>
              <a:rPr lang="en-US" sz="2400" dirty="0"/>
              <a:t> </a:t>
            </a:r>
            <a:r>
              <a:rPr lang="en-US" sz="2400" dirty="0" err="1"/>
              <a:t>gián</a:t>
            </a:r>
            <a:r>
              <a:rPr lang="en-US" sz="2400" dirty="0"/>
              <a:t> </a:t>
            </a:r>
            <a:r>
              <a:rPr lang="en-US" sz="2400" dirty="0" err="1"/>
              <a:t>tiếp</a:t>
            </a:r>
            <a:r>
              <a:rPr lang="en-US" sz="2400" dirty="0"/>
              <a:t>, </a:t>
            </a:r>
            <a:r>
              <a:rPr lang="en-US" sz="2400" b="1" dirty="0"/>
              <a:t>I</a:t>
            </a:r>
            <a:r>
              <a:rPr lang="en-US" sz="2400" dirty="0"/>
              <a:t> </a:t>
            </a:r>
            <a:r>
              <a:rPr lang="en-US" sz="2400" dirty="0" err="1"/>
              <a:t>phải</a:t>
            </a:r>
            <a:r>
              <a:rPr lang="en-US" sz="2400" dirty="0"/>
              <a:t> </a:t>
            </a:r>
            <a:r>
              <a:rPr lang="en-US" sz="2400" dirty="0" err="1"/>
              <a:t>chuyển</a:t>
            </a:r>
            <a:r>
              <a:rPr lang="en-US" sz="2400" dirty="0"/>
              <a:t> </a:t>
            </a:r>
            <a:r>
              <a:rPr lang="en-US" sz="2400" dirty="0" err="1"/>
              <a:t>thành</a:t>
            </a:r>
            <a:r>
              <a:rPr lang="en-US" sz="2400" dirty="0"/>
              <a:t> </a:t>
            </a:r>
            <a:r>
              <a:rPr lang="en-US" sz="2400" b="1" dirty="0"/>
              <a:t>he</a:t>
            </a:r>
            <a:r>
              <a:rPr lang="en-US" sz="2400" dirty="0"/>
              <a:t>, </a:t>
            </a:r>
            <a:r>
              <a:rPr lang="en-US" sz="2400" b="1" dirty="0"/>
              <a:t>you</a:t>
            </a:r>
            <a:r>
              <a:rPr lang="en-US" sz="2400" dirty="0"/>
              <a:t> </a:t>
            </a:r>
            <a:r>
              <a:rPr lang="en-US" sz="2400" dirty="0" err="1"/>
              <a:t>chuyển</a:t>
            </a:r>
            <a:r>
              <a:rPr lang="en-US" sz="2400" dirty="0"/>
              <a:t> </a:t>
            </a:r>
            <a:r>
              <a:rPr lang="en-US" sz="2400" dirty="0" err="1"/>
              <a:t>thành</a:t>
            </a:r>
            <a:r>
              <a:rPr lang="en-US" sz="2400" dirty="0"/>
              <a:t> </a:t>
            </a:r>
            <a:r>
              <a:rPr lang="en-US" sz="2400" b="1" dirty="0"/>
              <a:t>her</a:t>
            </a:r>
            <a:r>
              <a:rPr lang="en-US" sz="2400" dirty="0"/>
              <a:t>, </a:t>
            </a:r>
            <a:r>
              <a:rPr lang="en-US" sz="2400" b="1" dirty="0"/>
              <a:t>tomorrow</a:t>
            </a:r>
            <a:r>
              <a:rPr lang="en-US" sz="2400" dirty="0"/>
              <a:t> </a:t>
            </a:r>
            <a:r>
              <a:rPr lang="en-US" sz="2400" dirty="0" err="1"/>
              <a:t>thành</a:t>
            </a:r>
            <a:r>
              <a:rPr lang="en-US" sz="2400" dirty="0"/>
              <a:t> </a:t>
            </a:r>
            <a:r>
              <a:rPr lang="en-US" sz="2400" b="1" dirty="0"/>
              <a:t>the next day</a:t>
            </a:r>
            <a:r>
              <a:rPr lang="en-US" sz="2400" dirty="0"/>
              <a:t> </a:t>
            </a:r>
            <a:r>
              <a:rPr lang="en-US" sz="2400" dirty="0" err="1"/>
              <a:t>và</a:t>
            </a:r>
            <a:r>
              <a:rPr lang="en-US" sz="2400" dirty="0"/>
              <a:t> </a:t>
            </a:r>
            <a:r>
              <a:rPr lang="en-US" sz="2400" b="1" dirty="0"/>
              <a:t>will</a:t>
            </a:r>
            <a:r>
              <a:rPr lang="en-US" sz="2400" dirty="0"/>
              <a:t> </a:t>
            </a:r>
            <a:r>
              <a:rPr lang="en-US" sz="2400" dirty="0" err="1"/>
              <a:t>phải</a:t>
            </a:r>
            <a:r>
              <a:rPr lang="en-US" sz="2400" dirty="0"/>
              <a:t> </a:t>
            </a:r>
            <a:r>
              <a:rPr lang="en-US" sz="2400" dirty="0" err="1"/>
              <a:t>chuyển</a:t>
            </a:r>
            <a:r>
              <a:rPr lang="en-US" sz="2400" dirty="0"/>
              <a:t> </a:t>
            </a:r>
            <a:r>
              <a:rPr lang="en-US" sz="2400" dirty="0" err="1"/>
              <a:t>thành</a:t>
            </a:r>
            <a:r>
              <a:rPr lang="en-US" sz="2400" dirty="0"/>
              <a:t> </a:t>
            </a:r>
            <a:r>
              <a:rPr lang="en-US" sz="2400" b="1" dirty="0"/>
              <a:t>would</a:t>
            </a:r>
            <a:r>
              <a:rPr lang="en-US" sz="2400" dirty="0"/>
              <a:t>.</a:t>
            </a:r>
          </a:p>
          <a:p>
            <a:endParaRPr lang="en-US" sz="2400" dirty="0"/>
          </a:p>
        </p:txBody>
      </p:sp>
      <p:sp>
        <p:nvSpPr>
          <p:cNvPr id="2" name="Oval 1"/>
          <p:cNvSpPr/>
          <p:nvPr/>
        </p:nvSpPr>
        <p:spPr>
          <a:xfrm>
            <a:off x="289775" y="1219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843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38948904"/>
              </p:ext>
            </p:extLst>
          </p:nvPr>
        </p:nvGraphicFramePr>
        <p:xfrm>
          <a:off x="-108397" y="3955961"/>
          <a:ext cx="9144000" cy="1981200"/>
        </p:xfrm>
        <a:graphic>
          <a:graphicData uri="http://schemas.openxmlformats.org/drawingml/2006/table">
            <a:tbl>
              <a:tblPr firstRow="1" firstCol="1" lastRow="1" lastCol="1" bandRow="1" bandCol="1">
                <a:tableStyleId>{5C22544A-7EE6-4342-B048-85BDC9FD1C3A}</a:tableStyleId>
              </a:tblPr>
              <a:tblGrid>
                <a:gridCol w="9144000"/>
              </a:tblGrid>
              <a:tr h="1981200">
                <a:tc>
                  <a:txBody>
                    <a:bodyPr/>
                    <a:lstStyle/>
                    <a:p>
                      <a:pPr marL="36195" marR="36195">
                        <a:spcBef>
                          <a:spcPts val="0"/>
                        </a:spcBef>
                        <a:spcAft>
                          <a:spcPts val="0"/>
                        </a:spcAft>
                      </a:pPr>
                      <a:r>
                        <a:rPr lang="vi-VN" sz="2400" dirty="0">
                          <a:effectLst/>
                        </a:rPr>
                        <a:t>S + began/ started + V-ing / To V …  in + time (May, 1990,…) </a:t>
                      </a:r>
                      <a:endParaRPr lang="en-US" sz="2400" dirty="0">
                        <a:effectLst/>
                      </a:endParaRPr>
                    </a:p>
                    <a:p>
                      <a:pPr marL="36195" marR="36195">
                        <a:spcBef>
                          <a:spcPts val="0"/>
                        </a:spcBef>
                        <a:spcAft>
                          <a:spcPts val="0"/>
                        </a:spcAft>
                      </a:pPr>
                      <a:r>
                        <a:rPr lang="vi-VN" sz="2400" dirty="0">
                          <a:effectLst/>
                        </a:rPr>
                        <a:t>                                                         </a:t>
                      </a:r>
                      <a:r>
                        <a:rPr lang="vi-VN" sz="2400" dirty="0" smtClean="0">
                          <a:effectLst/>
                        </a:rPr>
                        <a:t> </a:t>
                      </a:r>
                      <a:r>
                        <a:rPr lang="vi-VN" sz="2400" dirty="0">
                          <a:effectLst/>
                        </a:rPr>
                        <a:t>time (years, month,..) + ago        </a:t>
                      </a:r>
                      <a:endParaRPr lang="en-US" sz="2400" dirty="0">
                        <a:effectLst/>
                      </a:endParaRPr>
                    </a:p>
                    <a:p>
                      <a:pPr marL="36195" marR="36195">
                        <a:spcBef>
                          <a:spcPts val="0"/>
                        </a:spcBef>
                        <a:spcAft>
                          <a:spcPts val="0"/>
                        </a:spcAft>
                      </a:pPr>
                      <a:r>
                        <a:rPr lang="vi-VN" sz="2400" dirty="0">
                          <a:effectLst/>
                          <a:sym typeface="Wingdings"/>
                        </a:rPr>
                        <a:t></a:t>
                      </a:r>
                      <a:r>
                        <a:rPr lang="vi-VN" sz="2400" dirty="0">
                          <a:effectLst/>
                        </a:rPr>
                        <a:t> S +     have/has + Ved/3……………..     since/ for + time</a:t>
                      </a:r>
                      <a:endParaRPr lang="en-US" sz="2400" dirty="0">
                        <a:effectLst/>
                      </a:endParaRPr>
                    </a:p>
                    <a:p>
                      <a:pPr marL="36195" marR="36195">
                        <a:spcBef>
                          <a:spcPts val="0"/>
                        </a:spcBef>
                        <a:spcAft>
                          <a:spcPts val="0"/>
                        </a:spcAft>
                      </a:pPr>
                      <a:r>
                        <a:rPr lang="vi-VN" sz="2400" dirty="0">
                          <a:effectLst/>
                        </a:rPr>
                        <a:t>                have/has + been + V-ing…….  </a:t>
                      </a:r>
                      <a:r>
                        <a:rPr lang="vi-VN" sz="1200" dirty="0">
                          <a:effectLst/>
                        </a:rPr>
                        <a:t>	</a:t>
                      </a:r>
                      <a:endParaRPr lang="en-US" sz="1000" dirty="0">
                        <a:effectLst/>
                        <a:latin typeface="Calibri"/>
                        <a:cs typeface="Times New Roman"/>
                      </a:endParaRPr>
                    </a:p>
                  </a:txBody>
                  <a:tcPr marL="68580" marR="68580" marT="0" marB="0"/>
                </a:tc>
              </a:tr>
            </a:tbl>
          </a:graphicData>
        </a:graphic>
      </p:graphicFrame>
      <p:sp>
        <p:nvSpPr>
          <p:cNvPr id="8" name="Rectangle 3"/>
          <p:cNvSpPr>
            <a:spLocks noChangeArrowheads="1"/>
          </p:cNvSpPr>
          <p:nvPr/>
        </p:nvSpPr>
        <p:spPr bwMode="auto">
          <a:xfrm>
            <a:off x="381000" y="521732"/>
            <a:ext cx="836831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Question 33: </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She has known how to play the piano for 5 years.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cs typeface="Times New Roman" pitchFamily="18" charset="0"/>
              </a:rPr>
              <a:t>A.</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 She didn’t play the piano 5 years ago.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cs typeface="Times New Roman" pitchFamily="18" charset="0"/>
              </a:rPr>
              <a:t>B.</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 She started to play the piano 5 years ago.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cs typeface="Times New Roman" pitchFamily="18" charset="0"/>
              </a:rPr>
              <a:t>C.</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 She played the piano 5 years ago.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l"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chemeClr val="tx1"/>
                </a:solidFill>
                <a:effectLst/>
                <a:latin typeface="Times New Roman" pitchFamily="18" charset="0"/>
                <a:cs typeface="Times New Roman" pitchFamily="18" charset="0"/>
              </a:rPr>
              <a:t>D.</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 The last time she played the piano was 5 years ago.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60363"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 name="Oval 1"/>
          <p:cNvSpPr/>
          <p:nvPr/>
        </p:nvSpPr>
        <p:spPr>
          <a:xfrm>
            <a:off x="685800" y="1295400"/>
            <a:ext cx="533400" cy="38049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528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3785652"/>
          </a:xfrm>
          <a:prstGeom prst="rect">
            <a:avLst/>
          </a:prstGeom>
          <a:noFill/>
        </p:spPr>
        <p:txBody>
          <a:bodyPr wrap="square" rtlCol="0">
            <a:spAutoFit/>
          </a:bodyPr>
          <a:lstStyle/>
          <a:p>
            <a:endParaRPr lang="vi-VN" sz="2400" i="1" dirty="0" smtClean="0"/>
          </a:p>
          <a:p>
            <a:r>
              <a:rPr lang="en-US" sz="2400" b="1" dirty="0" smtClean="0"/>
              <a:t>Question </a:t>
            </a:r>
            <a:r>
              <a:rPr lang="en-US" sz="2400" b="1" dirty="0"/>
              <a:t>34: A. </a:t>
            </a:r>
            <a:r>
              <a:rPr lang="en-US" sz="2400" dirty="0"/>
              <a:t>many		</a:t>
            </a:r>
            <a:r>
              <a:rPr lang="en-US" sz="2400" b="1" dirty="0"/>
              <a:t>B.</a:t>
            </a:r>
            <a:r>
              <a:rPr lang="en-US" sz="2400" dirty="0"/>
              <a:t> another	</a:t>
            </a:r>
            <a:r>
              <a:rPr lang="en-US" sz="2400" b="1" dirty="0" smtClean="0"/>
              <a:t>C</a:t>
            </a:r>
            <a:r>
              <a:rPr lang="en-US" sz="2400" b="1" dirty="0"/>
              <a:t>.</a:t>
            </a:r>
            <a:r>
              <a:rPr lang="en-US" sz="2400" dirty="0"/>
              <a:t> much	</a:t>
            </a:r>
            <a:r>
              <a:rPr lang="en-US" sz="2400" b="1" dirty="0" smtClean="0"/>
              <a:t>D</a:t>
            </a:r>
            <a:r>
              <a:rPr lang="en-US" sz="2400" b="1" dirty="0"/>
              <a:t>.</a:t>
            </a:r>
            <a:r>
              <a:rPr lang="en-US" sz="2400" dirty="0"/>
              <a:t> one</a:t>
            </a:r>
          </a:p>
          <a:p>
            <a:endParaRPr lang="vi-VN" sz="2400" dirty="0" smtClean="0"/>
          </a:p>
          <a:p>
            <a:r>
              <a:rPr lang="en-US" sz="2400" dirty="0" smtClean="0"/>
              <a:t>Many </a:t>
            </a:r>
            <a:r>
              <a:rPr lang="en-US" sz="2400" dirty="0"/>
              <a:t>+ N </a:t>
            </a:r>
            <a:r>
              <a:rPr lang="en-US" sz="2400" dirty="0" err="1"/>
              <a:t>số</a:t>
            </a:r>
            <a:r>
              <a:rPr lang="en-US" sz="2400" dirty="0"/>
              <a:t> </a:t>
            </a:r>
            <a:r>
              <a:rPr lang="en-US" sz="2400" dirty="0" err="1"/>
              <a:t>nhiều</a:t>
            </a:r>
            <a:endParaRPr lang="en-US" sz="2400" dirty="0"/>
          </a:p>
          <a:p>
            <a:r>
              <a:rPr lang="en-US" sz="2400" dirty="0"/>
              <a:t>Another + N </a:t>
            </a:r>
            <a:r>
              <a:rPr lang="en-US" sz="2400" dirty="0" err="1"/>
              <a:t>số</a:t>
            </a:r>
            <a:r>
              <a:rPr lang="en-US" sz="2400" dirty="0"/>
              <a:t> </a:t>
            </a:r>
            <a:r>
              <a:rPr lang="en-US" sz="2400" dirty="0" err="1"/>
              <a:t>ít</a:t>
            </a:r>
            <a:r>
              <a:rPr lang="en-US" sz="2400" dirty="0"/>
              <a:t> </a:t>
            </a:r>
            <a:r>
              <a:rPr lang="en-US" sz="2400" dirty="0" err="1"/>
              <a:t>chưa</a:t>
            </a:r>
            <a:r>
              <a:rPr lang="en-US" sz="2400" dirty="0"/>
              <a:t> </a:t>
            </a:r>
            <a:r>
              <a:rPr lang="en-US" sz="2400" dirty="0" err="1"/>
              <a:t>xác</a:t>
            </a:r>
            <a:r>
              <a:rPr lang="en-US" sz="2400" dirty="0"/>
              <a:t> </a:t>
            </a:r>
            <a:r>
              <a:rPr lang="en-US" sz="2400" dirty="0" err="1"/>
              <a:t>định</a:t>
            </a:r>
            <a:endParaRPr lang="en-US" sz="2400" dirty="0"/>
          </a:p>
          <a:p>
            <a:r>
              <a:rPr lang="en-US" sz="2400" dirty="0"/>
              <a:t>One + N </a:t>
            </a:r>
            <a:r>
              <a:rPr lang="en-US" sz="2400" dirty="0" err="1"/>
              <a:t>số</a:t>
            </a:r>
            <a:r>
              <a:rPr lang="en-US" sz="2400" dirty="0"/>
              <a:t> </a:t>
            </a:r>
            <a:r>
              <a:rPr lang="en-US" sz="2400" dirty="0" err="1"/>
              <a:t>ít</a:t>
            </a:r>
            <a:endParaRPr lang="en-US" sz="2400" dirty="0"/>
          </a:p>
          <a:p>
            <a:r>
              <a:rPr lang="en-US" sz="2400" dirty="0"/>
              <a:t>Much + N </a:t>
            </a:r>
            <a:r>
              <a:rPr lang="en-US" sz="2400" dirty="0" err="1"/>
              <a:t>không</a:t>
            </a:r>
            <a:r>
              <a:rPr lang="en-US" sz="2400" dirty="0"/>
              <a:t> </a:t>
            </a:r>
            <a:r>
              <a:rPr lang="en-US" sz="2400" dirty="0" err="1"/>
              <a:t>đếm</a:t>
            </a:r>
            <a:r>
              <a:rPr lang="en-US" sz="2400" dirty="0"/>
              <a:t> </a:t>
            </a:r>
            <a:r>
              <a:rPr lang="en-US" sz="2400" dirty="0" err="1"/>
              <a:t>được</a:t>
            </a:r>
            <a:endParaRPr lang="en-US" sz="2400" dirty="0"/>
          </a:p>
          <a:p>
            <a:r>
              <a:rPr lang="en-US" sz="2400" dirty="0" err="1"/>
              <a:t>Dựa</a:t>
            </a:r>
            <a:r>
              <a:rPr lang="en-US" sz="2400" dirty="0"/>
              <a:t> </a:t>
            </a:r>
            <a:r>
              <a:rPr lang="en-US" sz="2400" dirty="0" err="1"/>
              <a:t>vào</a:t>
            </a:r>
            <a:r>
              <a:rPr lang="en-US" sz="2400" dirty="0"/>
              <a:t> </a:t>
            </a:r>
            <a:r>
              <a:rPr lang="en-US" sz="2400" dirty="0" err="1"/>
              <a:t>danh</a:t>
            </a:r>
            <a:r>
              <a:rPr lang="en-US" sz="2400" dirty="0"/>
              <a:t> </a:t>
            </a:r>
            <a:r>
              <a:rPr lang="en-US" sz="2400" dirty="0" err="1"/>
              <a:t>từ</a:t>
            </a:r>
            <a:r>
              <a:rPr lang="en-US" sz="2400" dirty="0"/>
              <a:t> </a:t>
            </a:r>
            <a:r>
              <a:rPr lang="en-US" sz="2400" dirty="0" err="1"/>
              <a:t>phía</a:t>
            </a:r>
            <a:r>
              <a:rPr lang="en-US" sz="2400" dirty="0"/>
              <a:t> </a:t>
            </a:r>
            <a:r>
              <a:rPr lang="en-US" sz="2400" dirty="0" err="1"/>
              <a:t>sau</a:t>
            </a:r>
            <a:r>
              <a:rPr lang="en-US" sz="2400" dirty="0"/>
              <a:t> “developing countries” </a:t>
            </a:r>
            <a:r>
              <a:rPr lang="en-US" sz="2400" dirty="0" err="1"/>
              <a:t>là</a:t>
            </a:r>
            <a:r>
              <a:rPr lang="en-US" sz="2400" dirty="0"/>
              <a:t> </a:t>
            </a:r>
            <a:r>
              <a:rPr lang="en-US" sz="2400" dirty="0" err="1"/>
              <a:t>danh</a:t>
            </a:r>
            <a:r>
              <a:rPr lang="en-US" sz="2400" dirty="0"/>
              <a:t> </a:t>
            </a:r>
            <a:r>
              <a:rPr lang="en-US" sz="2400" dirty="0" err="1"/>
              <a:t>từ</a:t>
            </a:r>
            <a:r>
              <a:rPr lang="en-US" sz="2400" dirty="0"/>
              <a:t> </a:t>
            </a:r>
            <a:r>
              <a:rPr lang="en-US" sz="2400" dirty="0" err="1"/>
              <a:t>số</a:t>
            </a:r>
            <a:r>
              <a:rPr lang="en-US" sz="2400" dirty="0"/>
              <a:t> </a:t>
            </a:r>
            <a:r>
              <a:rPr lang="en-US" sz="2400" dirty="0" err="1"/>
              <a:t>nhiều</a:t>
            </a:r>
            <a:r>
              <a:rPr lang="en-US" sz="2400" dirty="0"/>
              <a:t>  =&gt; </a:t>
            </a:r>
            <a:r>
              <a:rPr lang="en-US" sz="2400" dirty="0" err="1"/>
              <a:t>chọn</a:t>
            </a:r>
            <a:r>
              <a:rPr lang="en-US" sz="2400" dirty="0"/>
              <a:t> many</a:t>
            </a:r>
          </a:p>
          <a:p>
            <a:endParaRPr lang="en-US" sz="2400" dirty="0"/>
          </a:p>
        </p:txBody>
      </p:sp>
      <p:sp>
        <p:nvSpPr>
          <p:cNvPr id="2" name="Oval 1"/>
          <p:cNvSpPr/>
          <p:nvPr/>
        </p:nvSpPr>
        <p:spPr>
          <a:xfrm>
            <a:off x="1905000" y="762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504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915400" cy="4524315"/>
          </a:xfrm>
          <a:prstGeom prst="rect">
            <a:avLst/>
          </a:prstGeom>
          <a:noFill/>
        </p:spPr>
        <p:txBody>
          <a:bodyPr wrap="square" rtlCol="0">
            <a:spAutoFit/>
          </a:bodyPr>
          <a:lstStyle/>
          <a:p>
            <a:r>
              <a:rPr lang="en-US" sz="2400" b="1" dirty="0"/>
              <a:t>Question 35: </a:t>
            </a:r>
            <a:endParaRPr lang="vi-VN" sz="2400" b="1" dirty="0" smtClean="0"/>
          </a:p>
          <a:p>
            <a:r>
              <a:rPr lang="en-US" sz="2400" b="1" dirty="0" smtClean="0"/>
              <a:t>A</a:t>
            </a:r>
            <a:r>
              <a:rPr lang="en-US" sz="2400" b="1" dirty="0"/>
              <a:t>. </a:t>
            </a:r>
            <a:r>
              <a:rPr lang="en-US" sz="2400" dirty="0"/>
              <a:t>consequently	</a:t>
            </a:r>
            <a:r>
              <a:rPr lang="en-US" sz="2400" b="1" dirty="0"/>
              <a:t>B.</a:t>
            </a:r>
            <a:r>
              <a:rPr lang="en-US" sz="2400" dirty="0"/>
              <a:t> so		</a:t>
            </a:r>
            <a:r>
              <a:rPr lang="en-US" sz="2400" b="1" dirty="0" smtClean="0"/>
              <a:t>C</a:t>
            </a:r>
            <a:r>
              <a:rPr lang="en-US" sz="2400" b="1" dirty="0"/>
              <a:t>.</a:t>
            </a:r>
            <a:r>
              <a:rPr lang="en-US" sz="2400" dirty="0"/>
              <a:t> therefore	</a:t>
            </a:r>
            <a:r>
              <a:rPr lang="en-US" sz="2400" b="1" dirty="0" smtClean="0"/>
              <a:t>D</a:t>
            </a:r>
            <a:r>
              <a:rPr lang="en-US" sz="2400" b="1" dirty="0"/>
              <a:t>.</a:t>
            </a:r>
            <a:r>
              <a:rPr lang="en-US" sz="2400" dirty="0"/>
              <a:t> thereby</a:t>
            </a:r>
          </a:p>
          <a:p>
            <a:endParaRPr lang="vi-VN" sz="2400" dirty="0" smtClean="0"/>
          </a:p>
          <a:p>
            <a:pPr lvl="0"/>
            <a:r>
              <a:rPr lang="en-US" sz="2400" dirty="0" smtClean="0"/>
              <a:t>consequently</a:t>
            </a:r>
            <a:r>
              <a:rPr lang="en-US" sz="2400" dirty="0"/>
              <a:t>: </a:t>
            </a:r>
            <a:r>
              <a:rPr lang="en-US" sz="2400" i="1" dirty="0"/>
              <a:t>do </a:t>
            </a:r>
            <a:r>
              <a:rPr lang="en-US" sz="2400" i="1" dirty="0" err="1"/>
              <a:t>đó</a:t>
            </a:r>
            <a:r>
              <a:rPr lang="en-US" sz="2400" i="1" dirty="0"/>
              <a:t>, </a:t>
            </a:r>
            <a:r>
              <a:rPr lang="en-US" sz="2400" i="1" dirty="0" err="1"/>
              <a:t>vì</a:t>
            </a:r>
            <a:r>
              <a:rPr lang="en-US" sz="2400" i="1" dirty="0"/>
              <a:t> </a:t>
            </a:r>
            <a:r>
              <a:rPr lang="en-US" sz="2400" i="1" dirty="0" err="1"/>
              <a:t>vậy</a:t>
            </a:r>
            <a:endParaRPr lang="en-US" sz="2400" dirty="0"/>
          </a:p>
          <a:p>
            <a:pPr lvl="0"/>
            <a:r>
              <a:rPr lang="en-US" sz="2400" dirty="0"/>
              <a:t>so: </a:t>
            </a:r>
            <a:r>
              <a:rPr lang="en-US" sz="2400" i="1" dirty="0" err="1"/>
              <a:t>vì</a:t>
            </a:r>
            <a:r>
              <a:rPr lang="en-US" sz="2400" i="1" dirty="0"/>
              <a:t> </a:t>
            </a:r>
            <a:r>
              <a:rPr lang="en-US" sz="2400" i="1" dirty="0" err="1"/>
              <a:t>vậy</a:t>
            </a:r>
            <a:endParaRPr lang="en-US" sz="2400" dirty="0"/>
          </a:p>
          <a:p>
            <a:pPr lvl="0"/>
            <a:r>
              <a:rPr lang="en-US" sz="2400" dirty="0"/>
              <a:t>therefore: </a:t>
            </a:r>
            <a:r>
              <a:rPr lang="en-US" sz="2400" i="1" dirty="0"/>
              <a:t>do </a:t>
            </a:r>
            <a:r>
              <a:rPr lang="en-US" sz="2400" i="1" dirty="0" err="1"/>
              <a:t>đó</a:t>
            </a:r>
            <a:r>
              <a:rPr lang="en-US" sz="2400" i="1" dirty="0"/>
              <a:t>, </a:t>
            </a:r>
            <a:r>
              <a:rPr lang="en-US" sz="2400" i="1" dirty="0" err="1"/>
              <a:t>vì</a:t>
            </a:r>
            <a:r>
              <a:rPr lang="en-US" sz="2400" i="1" dirty="0"/>
              <a:t> </a:t>
            </a:r>
            <a:r>
              <a:rPr lang="en-US" sz="2400" i="1" dirty="0" err="1"/>
              <a:t>vậy</a:t>
            </a:r>
            <a:endParaRPr lang="en-US" sz="2400" dirty="0"/>
          </a:p>
          <a:p>
            <a:pPr lvl="0"/>
            <a:r>
              <a:rPr lang="en-US" sz="2400" dirty="0"/>
              <a:t>thereby: </a:t>
            </a:r>
            <a:r>
              <a:rPr lang="en-US" sz="2400" i="1" dirty="0" err="1"/>
              <a:t>vì</a:t>
            </a:r>
            <a:r>
              <a:rPr lang="en-US" sz="2400" i="1" dirty="0"/>
              <a:t> </a:t>
            </a:r>
            <a:r>
              <a:rPr lang="en-US" sz="2400" i="1" dirty="0" err="1"/>
              <a:t>vậy</a:t>
            </a:r>
            <a:endParaRPr lang="en-US" sz="2400" dirty="0"/>
          </a:p>
          <a:p>
            <a:r>
              <a:rPr lang="en-US" sz="2400" dirty="0"/>
              <a:t>(Thereby + </a:t>
            </a:r>
            <a:r>
              <a:rPr lang="en-US" sz="2400" dirty="0" err="1"/>
              <a:t>Ving</a:t>
            </a:r>
            <a:r>
              <a:rPr lang="en-US" sz="2400" dirty="0"/>
              <a:t>, </a:t>
            </a:r>
            <a:r>
              <a:rPr lang="en-US" sz="2400" dirty="0" err="1"/>
              <a:t>các</a:t>
            </a:r>
            <a:r>
              <a:rPr lang="en-US" sz="2400" dirty="0"/>
              <a:t> </a:t>
            </a:r>
            <a:r>
              <a:rPr lang="en-US" sz="2400" dirty="0" err="1"/>
              <a:t>từ</a:t>
            </a:r>
            <a:r>
              <a:rPr lang="en-US" sz="2400" dirty="0"/>
              <a:t> </a:t>
            </a:r>
            <a:r>
              <a:rPr lang="en-US" sz="2400" dirty="0" err="1"/>
              <a:t>còn</a:t>
            </a:r>
            <a:r>
              <a:rPr lang="en-US" sz="2400" dirty="0"/>
              <a:t> </a:t>
            </a:r>
            <a:r>
              <a:rPr lang="en-US" sz="2400" dirty="0" err="1"/>
              <a:t>lại</a:t>
            </a:r>
            <a:r>
              <a:rPr lang="en-US" sz="2400" dirty="0"/>
              <a:t> </a:t>
            </a:r>
            <a:r>
              <a:rPr lang="en-US" sz="2400" dirty="0" err="1"/>
              <a:t>theo</a:t>
            </a:r>
            <a:r>
              <a:rPr lang="en-US" sz="2400" dirty="0"/>
              <a:t> </a:t>
            </a:r>
            <a:r>
              <a:rPr lang="en-US" sz="2400" dirty="0" err="1"/>
              <a:t>sau</a:t>
            </a:r>
            <a:r>
              <a:rPr lang="en-US" sz="2400" dirty="0"/>
              <a:t> </a:t>
            </a:r>
            <a:r>
              <a:rPr lang="en-US" sz="2400" dirty="0" err="1"/>
              <a:t>là</a:t>
            </a:r>
            <a:r>
              <a:rPr lang="en-US" sz="2400" dirty="0"/>
              <a:t> 1 </a:t>
            </a:r>
            <a:r>
              <a:rPr lang="en-US" sz="2400" dirty="0" err="1"/>
              <a:t>mệnh</a:t>
            </a:r>
            <a:r>
              <a:rPr lang="en-US" sz="2400" dirty="0"/>
              <a:t> </a:t>
            </a:r>
            <a:r>
              <a:rPr lang="en-US" sz="2400" dirty="0" err="1"/>
              <a:t>đề</a:t>
            </a:r>
            <a:r>
              <a:rPr lang="en-US" sz="2400" dirty="0"/>
              <a:t>)</a:t>
            </a:r>
          </a:p>
          <a:p>
            <a:endParaRPr lang="vi-VN" sz="2400" b="1" dirty="0" smtClean="0"/>
          </a:p>
          <a:p>
            <a:r>
              <a:rPr lang="vi-VN" sz="2400" dirty="0" smtClean="0"/>
              <a:t>"</a:t>
            </a:r>
            <a:r>
              <a:rPr lang="vi-VN" sz="2400" dirty="0"/>
              <a:t>The WTO provides them with critical training and support, (71) </a:t>
            </a:r>
            <a:r>
              <a:rPr lang="vi-VN" sz="2400" b="1" dirty="0" smtClean="0"/>
              <a:t>_____</a:t>
            </a:r>
            <a:r>
              <a:rPr lang="vi-VN" sz="2400" dirty="0" smtClean="0"/>
              <a:t>ensuring </a:t>
            </a:r>
            <a:r>
              <a:rPr lang="vi-VN" sz="2400" dirty="0"/>
              <a:t>that the WTO is inclusive and equitable toward both the wealthiest and the poorest nations in the world." </a:t>
            </a:r>
            <a:r>
              <a:rPr lang="vi-VN" sz="2400" i="1" dirty="0"/>
              <a:t>(WTO </a:t>
            </a:r>
            <a:endParaRPr lang="en-US" sz="2400" dirty="0"/>
          </a:p>
        </p:txBody>
      </p:sp>
      <p:sp>
        <p:nvSpPr>
          <p:cNvPr id="2" name="Oval 1"/>
          <p:cNvSpPr/>
          <p:nvPr/>
        </p:nvSpPr>
        <p:spPr>
          <a:xfrm>
            <a:off x="6629400" y="762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249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763000" cy="4154984"/>
          </a:xfrm>
          <a:prstGeom prst="rect">
            <a:avLst/>
          </a:prstGeom>
          <a:noFill/>
        </p:spPr>
        <p:txBody>
          <a:bodyPr wrap="square" rtlCol="0">
            <a:spAutoFit/>
          </a:bodyPr>
          <a:lstStyle/>
          <a:p>
            <a:r>
              <a:rPr lang="en-US" sz="2400" b="1" dirty="0"/>
              <a:t>Question 36: A. </a:t>
            </a:r>
            <a:r>
              <a:rPr lang="en-US" sz="2400" dirty="0"/>
              <a:t>cope		</a:t>
            </a:r>
            <a:r>
              <a:rPr lang="en-US" sz="2400" b="1" dirty="0" smtClean="0"/>
              <a:t>B</a:t>
            </a:r>
            <a:r>
              <a:rPr lang="en-US" sz="2400" b="1" dirty="0"/>
              <a:t>.</a:t>
            </a:r>
            <a:r>
              <a:rPr lang="en-US" sz="2400" dirty="0"/>
              <a:t> talk		</a:t>
            </a:r>
            <a:r>
              <a:rPr lang="en-US" sz="2400" b="1" dirty="0" smtClean="0"/>
              <a:t>C</a:t>
            </a:r>
            <a:r>
              <a:rPr lang="en-US" sz="2400" b="1" dirty="0"/>
              <a:t>.</a:t>
            </a:r>
            <a:r>
              <a:rPr lang="en-US" sz="2400" dirty="0"/>
              <a:t> trade	</a:t>
            </a:r>
            <a:r>
              <a:rPr lang="en-US" sz="2400" b="1" dirty="0" smtClean="0"/>
              <a:t>D</a:t>
            </a:r>
            <a:r>
              <a:rPr lang="en-US" sz="2400" b="1" dirty="0"/>
              <a:t>.</a:t>
            </a:r>
            <a:r>
              <a:rPr lang="en-US" sz="2400" dirty="0"/>
              <a:t> deal</a:t>
            </a:r>
          </a:p>
          <a:p>
            <a:endParaRPr lang="vi-VN" sz="2400" i="1" dirty="0" smtClean="0"/>
          </a:p>
          <a:p>
            <a:pPr lvl="0"/>
            <a:r>
              <a:rPr lang="en-US" sz="2400" dirty="0" smtClean="0"/>
              <a:t>cope </a:t>
            </a:r>
            <a:r>
              <a:rPr lang="en-US" sz="2400" dirty="0"/>
              <a:t>with: </a:t>
            </a:r>
            <a:r>
              <a:rPr lang="en-US" sz="2400" i="1" dirty="0" err="1"/>
              <a:t>đương</a:t>
            </a:r>
            <a:r>
              <a:rPr lang="en-US" sz="2400" i="1" dirty="0"/>
              <a:t> </a:t>
            </a:r>
            <a:r>
              <a:rPr lang="en-US" sz="2400" i="1" dirty="0" err="1"/>
              <a:t>đầu</a:t>
            </a:r>
            <a:r>
              <a:rPr lang="en-US" sz="2400" i="1" dirty="0"/>
              <a:t> </a:t>
            </a:r>
            <a:r>
              <a:rPr lang="en-US" sz="2400" i="1" dirty="0" err="1"/>
              <a:t>với</a:t>
            </a:r>
            <a:endParaRPr lang="en-US" sz="2400" dirty="0"/>
          </a:p>
          <a:p>
            <a:pPr lvl="0"/>
            <a:r>
              <a:rPr lang="en-US" sz="2400" dirty="0"/>
              <a:t>talk with: </a:t>
            </a:r>
            <a:r>
              <a:rPr lang="en-US" sz="2400" i="1" dirty="0" err="1"/>
              <a:t>nói</a:t>
            </a:r>
            <a:r>
              <a:rPr lang="en-US" sz="2400" i="1" dirty="0"/>
              <a:t> </a:t>
            </a:r>
            <a:r>
              <a:rPr lang="en-US" sz="2400" i="1" dirty="0" err="1"/>
              <a:t>chuyện</a:t>
            </a:r>
            <a:r>
              <a:rPr lang="en-US" sz="2400" i="1" dirty="0"/>
              <a:t> </a:t>
            </a:r>
            <a:r>
              <a:rPr lang="en-US" sz="2400" i="1" dirty="0" err="1"/>
              <a:t>với</a:t>
            </a:r>
            <a:endParaRPr lang="en-US" sz="2400" dirty="0"/>
          </a:p>
          <a:p>
            <a:pPr lvl="0"/>
            <a:r>
              <a:rPr lang="en-US" sz="2400" dirty="0"/>
              <a:t>trade with: </a:t>
            </a:r>
            <a:r>
              <a:rPr lang="en-US" sz="2400" i="1" dirty="0" err="1"/>
              <a:t>đàm</a:t>
            </a:r>
            <a:r>
              <a:rPr lang="en-US" sz="2400" i="1" dirty="0"/>
              <a:t> </a:t>
            </a:r>
            <a:r>
              <a:rPr lang="en-US" sz="2400" i="1" dirty="0" err="1"/>
              <a:t>phán</a:t>
            </a:r>
            <a:r>
              <a:rPr lang="en-US" sz="2400" i="1" dirty="0"/>
              <a:t> </a:t>
            </a:r>
            <a:r>
              <a:rPr lang="en-US" sz="2400" i="1" dirty="0" err="1"/>
              <a:t>thương</a:t>
            </a:r>
            <a:r>
              <a:rPr lang="en-US" sz="2400" i="1" dirty="0"/>
              <a:t> </a:t>
            </a:r>
            <a:r>
              <a:rPr lang="en-US" sz="2400" i="1" dirty="0" err="1"/>
              <a:t>mại</a:t>
            </a:r>
            <a:r>
              <a:rPr lang="en-US" sz="2400" i="1" dirty="0"/>
              <a:t> </a:t>
            </a:r>
            <a:r>
              <a:rPr lang="en-US" sz="2400" i="1" dirty="0" err="1"/>
              <a:t>với</a:t>
            </a:r>
            <a:r>
              <a:rPr lang="en-US" sz="2400" i="1" dirty="0"/>
              <a:t>, </a:t>
            </a:r>
            <a:r>
              <a:rPr lang="en-US" sz="2400" i="1" dirty="0" err="1"/>
              <a:t>giao</a:t>
            </a:r>
            <a:r>
              <a:rPr lang="en-US" sz="2400" i="1" dirty="0"/>
              <a:t> </a:t>
            </a:r>
            <a:r>
              <a:rPr lang="en-US" sz="2400" i="1" dirty="0" err="1"/>
              <a:t>dịch</a:t>
            </a:r>
            <a:endParaRPr lang="en-US" sz="2400" dirty="0"/>
          </a:p>
          <a:p>
            <a:pPr lvl="0"/>
            <a:r>
              <a:rPr lang="en-US" sz="2400" dirty="0"/>
              <a:t>deal with: </a:t>
            </a:r>
            <a:r>
              <a:rPr lang="en-US" sz="2400" i="1" dirty="0" err="1"/>
              <a:t>giải</a:t>
            </a:r>
            <a:r>
              <a:rPr lang="en-US" sz="2400" i="1" dirty="0"/>
              <a:t> </a:t>
            </a:r>
            <a:r>
              <a:rPr lang="en-US" sz="2400" i="1" dirty="0" err="1"/>
              <a:t>quyết</a:t>
            </a:r>
            <a:endParaRPr lang="en-US" sz="2400" dirty="0"/>
          </a:p>
          <a:p>
            <a:endParaRPr lang="vi-VN" sz="2400" b="1" dirty="0" smtClean="0"/>
          </a:p>
          <a:p>
            <a:r>
              <a:rPr lang="vi-VN" sz="2400" dirty="0" smtClean="0"/>
              <a:t>"</a:t>
            </a:r>
            <a:r>
              <a:rPr lang="vi-VN" sz="2400" dirty="0"/>
              <a:t>Most-favored-nation status requires that a WTO member must apply the same terms and conditions to (72) </a:t>
            </a:r>
            <a:r>
              <a:rPr lang="vi-VN" sz="2400" b="1" dirty="0" smtClean="0"/>
              <a:t>______</a:t>
            </a:r>
            <a:r>
              <a:rPr lang="vi-VN" sz="2400" dirty="0" smtClean="0"/>
              <a:t>any </a:t>
            </a:r>
            <a:r>
              <a:rPr lang="vi-VN" sz="2400" dirty="0"/>
              <a:t>and all other WTO members." </a:t>
            </a:r>
            <a:r>
              <a:rPr lang="vi-VN" sz="2400" i="1" dirty="0"/>
              <a:t>(Địa vị quốc gia được ưa chuộng nhất đòi </a:t>
            </a:r>
            <a:endParaRPr lang="en-US" sz="2400" dirty="0"/>
          </a:p>
        </p:txBody>
      </p:sp>
      <p:sp>
        <p:nvSpPr>
          <p:cNvPr id="2" name="Oval 1"/>
          <p:cNvSpPr/>
          <p:nvPr/>
        </p:nvSpPr>
        <p:spPr>
          <a:xfrm>
            <a:off x="5676900" y="521058"/>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591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534400" cy="4154984"/>
          </a:xfrm>
          <a:prstGeom prst="rect">
            <a:avLst/>
          </a:prstGeom>
          <a:noFill/>
        </p:spPr>
        <p:txBody>
          <a:bodyPr wrap="square" rtlCol="0">
            <a:spAutoFit/>
          </a:bodyPr>
          <a:lstStyle/>
          <a:p>
            <a:r>
              <a:rPr lang="en-US" sz="2400" b="1" dirty="0"/>
              <a:t>Question 37: A. </a:t>
            </a:r>
            <a:r>
              <a:rPr lang="en-US" sz="2400" dirty="0"/>
              <a:t>possibly		</a:t>
            </a:r>
            <a:r>
              <a:rPr lang="en-US" sz="2400" b="1" dirty="0"/>
              <a:t>B.</a:t>
            </a:r>
            <a:r>
              <a:rPr lang="en-US" sz="2400" dirty="0"/>
              <a:t> probably		</a:t>
            </a:r>
            <a:r>
              <a:rPr lang="en-US" sz="2400" b="1" dirty="0"/>
              <a:t>C.</a:t>
            </a:r>
            <a:r>
              <a:rPr lang="en-US" sz="2400" dirty="0"/>
              <a:t> likely		</a:t>
            </a:r>
            <a:r>
              <a:rPr lang="en-US" sz="2400" b="1" dirty="0"/>
              <a:t>D.</a:t>
            </a:r>
            <a:r>
              <a:rPr lang="en-US" sz="2400" dirty="0"/>
              <a:t> surely</a:t>
            </a:r>
          </a:p>
          <a:p>
            <a:endParaRPr lang="vi-VN" sz="2400" i="1" dirty="0" smtClean="0"/>
          </a:p>
          <a:p>
            <a:pPr lvl="0"/>
            <a:r>
              <a:rPr lang="en-US" sz="2400" dirty="0" smtClean="0"/>
              <a:t>possibly</a:t>
            </a:r>
            <a:r>
              <a:rPr lang="en-US" sz="2400" dirty="0"/>
              <a:t>: </a:t>
            </a:r>
            <a:r>
              <a:rPr lang="en-US" sz="2400" i="1" dirty="0" err="1"/>
              <a:t>có</a:t>
            </a:r>
            <a:r>
              <a:rPr lang="en-US" sz="2400" i="1" dirty="0"/>
              <a:t> </a:t>
            </a:r>
            <a:r>
              <a:rPr lang="en-US" sz="2400" i="1" dirty="0" err="1"/>
              <a:t>khả</a:t>
            </a:r>
            <a:r>
              <a:rPr lang="en-US" sz="2400" i="1" dirty="0"/>
              <a:t> </a:t>
            </a:r>
            <a:r>
              <a:rPr lang="en-US" sz="2400" i="1" dirty="0" err="1"/>
              <a:t>năng</a:t>
            </a:r>
            <a:r>
              <a:rPr lang="en-US" sz="2400" i="1" dirty="0"/>
              <a:t> (</a:t>
            </a:r>
            <a:r>
              <a:rPr lang="en-US" sz="2400" i="1" dirty="0" err="1"/>
              <a:t>có</a:t>
            </a:r>
            <a:r>
              <a:rPr lang="en-US" sz="2400" i="1" dirty="0"/>
              <a:t> </a:t>
            </a:r>
            <a:r>
              <a:rPr lang="en-US" sz="2400" i="1" dirty="0" err="1"/>
              <a:t>thể</a:t>
            </a:r>
            <a:r>
              <a:rPr lang="en-US" sz="2400" i="1" dirty="0"/>
              <a:t> </a:t>
            </a:r>
            <a:r>
              <a:rPr lang="en-US" sz="2400" i="1" dirty="0" err="1"/>
              <a:t>có</a:t>
            </a:r>
            <a:r>
              <a:rPr lang="en-US" sz="2400" i="1" dirty="0"/>
              <a:t>, </a:t>
            </a:r>
            <a:r>
              <a:rPr lang="en-US" sz="2400" i="1" dirty="0" err="1"/>
              <a:t>có</a:t>
            </a:r>
            <a:r>
              <a:rPr lang="en-US" sz="2400" i="1" dirty="0"/>
              <a:t> </a:t>
            </a:r>
            <a:r>
              <a:rPr lang="en-US" sz="2400" i="1" dirty="0" err="1"/>
              <a:t>thể</a:t>
            </a:r>
            <a:r>
              <a:rPr lang="en-US" sz="2400" i="1" dirty="0"/>
              <a:t> </a:t>
            </a:r>
            <a:r>
              <a:rPr lang="en-US" sz="2400" i="1" dirty="0" err="1"/>
              <a:t>không</a:t>
            </a:r>
            <a:r>
              <a:rPr lang="en-US" sz="2400" i="1" dirty="0"/>
              <a:t>)</a:t>
            </a:r>
            <a:endParaRPr lang="en-US" sz="2400" dirty="0"/>
          </a:p>
          <a:p>
            <a:pPr lvl="0"/>
            <a:r>
              <a:rPr lang="en-US" sz="2400" dirty="0"/>
              <a:t>probably: </a:t>
            </a:r>
            <a:r>
              <a:rPr lang="en-US" sz="2400" i="1" dirty="0" err="1"/>
              <a:t>có</a:t>
            </a:r>
            <a:r>
              <a:rPr lang="en-US" sz="2400" i="1" dirty="0"/>
              <a:t> </a:t>
            </a:r>
            <a:r>
              <a:rPr lang="en-US" sz="2400" i="1" dirty="0" err="1"/>
              <a:t>khả</a:t>
            </a:r>
            <a:r>
              <a:rPr lang="en-US" sz="2400" i="1" dirty="0"/>
              <a:t> </a:t>
            </a:r>
            <a:r>
              <a:rPr lang="en-US" sz="2400" i="1" dirty="0" err="1"/>
              <a:t>năng</a:t>
            </a:r>
            <a:r>
              <a:rPr lang="en-US" sz="2400" i="1" dirty="0"/>
              <a:t>, </a:t>
            </a:r>
            <a:r>
              <a:rPr lang="en-US" sz="2400" i="1" dirty="0" err="1"/>
              <a:t>có</a:t>
            </a:r>
            <a:r>
              <a:rPr lang="en-US" sz="2400" i="1" dirty="0"/>
              <a:t> </a:t>
            </a:r>
            <a:r>
              <a:rPr lang="en-US" sz="2400" i="1" dirty="0" err="1"/>
              <a:t>thế</a:t>
            </a:r>
            <a:r>
              <a:rPr lang="en-US" sz="2400" i="1" dirty="0"/>
              <a:t> (</a:t>
            </a:r>
            <a:r>
              <a:rPr lang="en-US" sz="2400" i="1" dirty="0" err="1"/>
              <a:t>chắc</a:t>
            </a:r>
            <a:r>
              <a:rPr lang="en-US" sz="2400" i="1" dirty="0"/>
              <a:t> </a:t>
            </a:r>
            <a:r>
              <a:rPr lang="en-US" sz="2400" i="1" dirty="0" err="1"/>
              <a:t>chắn</a:t>
            </a:r>
            <a:r>
              <a:rPr lang="en-US" sz="2400" i="1" dirty="0"/>
              <a:t> </a:t>
            </a:r>
            <a:r>
              <a:rPr lang="en-US" sz="2400" i="1" dirty="0" err="1"/>
              <a:t>trên</a:t>
            </a:r>
            <a:r>
              <a:rPr lang="en-US" sz="2400" i="1" dirty="0"/>
              <a:t> 50%)</a:t>
            </a:r>
            <a:endParaRPr lang="en-US" sz="2400" dirty="0"/>
          </a:p>
          <a:p>
            <a:pPr lvl="0"/>
            <a:r>
              <a:rPr lang="en-US" sz="2400" dirty="0"/>
              <a:t>likely: </a:t>
            </a:r>
            <a:r>
              <a:rPr lang="en-US" sz="2400" i="1" dirty="0" err="1"/>
              <a:t>có</a:t>
            </a:r>
            <a:r>
              <a:rPr lang="en-US" sz="2400" i="1" dirty="0"/>
              <a:t> </a:t>
            </a:r>
            <a:r>
              <a:rPr lang="en-US" sz="2400" i="1" dirty="0" err="1"/>
              <a:t>khả</a:t>
            </a:r>
            <a:r>
              <a:rPr lang="en-US" sz="2400" i="1" dirty="0"/>
              <a:t> </a:t>
            </a:r>
            <a:r>
              <a:rPr lang="en-US" sz="2400" i="1" dirty="0" err="1"/>
              <a:t>năng</a:t>
            </a:r>
            <a:r>
              <a:rPr lang="en-US" sz="2400" i="1" dirty="0"/>
              <a:t> (</a:t>
            </a:r>
            <a:r>
              <a:rPr lang="en-US" sz="2400" i="1" dirty="0" err="1"/>
              <a:t>tobe</a:t>
            </a:r>
            <a:r>
              <a:rPr lang="en-US" sz="2400" i="1" dirty="0"/>
              <a:t> likely + to do </a:t>
            </a:r>
            <a:r>
              <a:rPr lang="en-US" sz="2400" i="1" dirty="0" err="1"/>
              <a:t>st</a:t>
            </a:r>
            <a:r>
              <a:rPr lang="en-US" sz="2400" i="1" dirty="0"/>
              <a:t>)</a:t>
            </a:r>
            <a:endParaRPr lang="en-US" sz="2400" dirty="0"/>
          </a:p>
          <a:p>
            <a:pPr lvl="0"/>
            <a:r>
              <a:rPr lang="en-US" sz="2400" dirty="0"/>
              <a:t>surely: </a:t>
            </a:r>
            <a:r>
              <a:rPr lang="en-US" sz="2400" i="1" dirty="0" err="1"/>
              <a:t>chắc</a:t>
            </a:r>
            <a:r>
              <a:rPr lang="en-US" sz="2400" i="1" dirty="0"/>
              <a:t> </a:t>
            </a:r>
            <a:r>
              <a:rPr lang="en-US" sz="2400" i="1" dirty="0" err="1"/>
              <a:t>chắn</a:t>
            </a:r>
            <a:endParaRPr lang="en-US" sz="2400" dirty="0"/>
          </a:p>
          <a:p>
            <a:r>
              <a:rPr lang="en-US" sz="2400" dirty="0" smtClean="0"/>
              <a:t>Also</a:t>
            </a:r>
            <a:r>
              <a:rPr lang="en-US" sz="2400" dirty="0"/>
              <a:t>, you (73) </a:t>
            </a:r>
            <a:r>
              <a:rPr lang="vi-VN" sz="2400" b="1" dirty="0" smtClean="0"/>
              <a:t>_______</a:t>
            </a:r>
            <a:r>
              <a:rPr lang="en-US" sz="2400" dirty="0" smtClean="0"/>
              <a:t>experienced </a:t>
            </a:r>
            <a:r>
              <a:rPr lang="en-US" sz="2400" dirty="0"/>
              <a:t>a version of most- favored- nation status as a child, when an adult told you that if you were going to take</a:t>
            </a:r>
          </a:p>
          <a:p>
            <a:r>
              <a:rPr lang="en-US" sz="2400" dirty="0"/>
              <a:t>gum or candy to class, you had to bring enough for everyone. </a:t>
            </a:r>
          </a:p>
        </p:txBody>
      </p:sp>
      <p:sp>
        <p:nvSpPr>
          <p:cNvPr id="2" name="Oval 1"/>
          <p:cNvSpPr/>
          <p:nvPr/>
        </p:nvSpPr>
        <p:spPr>
          <a:xfrm>
            <a:off x="4800600" y="381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892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839200" cy="5262979"/>
          </a:xfrm>
          <a:prstGeom prst="rect">
            <a:avLst/>
          </a:prstGeom>
          <a:noFill/>
        </p:spPr>
        <p:txBody>
          <a:bodyPr wrap="square" rtlCol="0">
            <a:spAutoFit/>
          </a:bodyPr>
          <a:lstStyle/>
          <a:p>
            <a:r>
              <a:rPr lang="en-US" sz="2400" b="1" dirty="0"/>
              <a:t>Question 38: A. </a:t>
            </a:r>
            <a:r>
              <a:rPr lang="en-US" sz="2400" dirty="0"/>
              <a:t>that		</a:t>
            </a:r>
            <a:r>
              <a:rPr lang="en-US" sz="2400" b="1" dirty="0" smtClean="0"/>
              <a:t>B</a:t>
            </a:r>
            <a:r>
              <a:rPr lang="en-US" sz="2400" b="1" dirty="0"/>
              <a:t>.</a:t>
            </a:r>
            <a:r>
              <a:rPr lang="en-US" sz="2400" dirty="0"/>
              <a:t> who		</a:t>
            </a:r>
            <a:r>
              <a:rPr lang="en-US" sz="2400" b="1" dirty="0" smtClean="0"/>
              <a:t>C</a:t>
            </a:r>
            <a:r>
              <a:rPr lang="en-US" sz="2400" b="1" dirty="0"/>
              <a:t>.</a:t>
            </a:r>
            <a:r>
              <a:rPr lang="en-US" sz="2400" dirty="0"/>
              <a:t> </a:t>
            </a:r>
            <a:r>
              <a:rPr lang="en-US" sz="2400" dirty="0" smtClean="0"/>
              <a:t>whom</a:t>
            </a:r>
            <a:r>
              <a:rPr lang="en-US" sz="2400" dirty="0"/>
              <a:t>	</a:t>
            </a:r>
            <a:r>
              <a:rPr lang="en-US" sz="2400" b="1" dirty="0"/>
              <a:t>D.</a:t>
            </a:r>
            <a:r>
              <a:rPr lang="en-US" sz="2400" dirty="0"/>
              <a:t> which</a:t>
            </a:r>
          </a:p>
          <a:p>
            <a:endParaRPr lang="vi-VN" sz="2400" dirty="0" smtClean="0"/>
          </a:p>
          <a:p>
            <a:pPr lvl="0"/>
            <a:r>
              <a:rPr lang="en-US" sz="2400" dirty="0" smtClean="0"/>
              <a:t>that </a:t>
            </a:r>
            <a:r>
              <a:rPr lang="en-US" sz="2400" dirty="0"/>
              <a:t>(</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 </a:t>
            </a:r>
            <a:r>
              <a:rPr lang="en-US" sz="2400" dirty="0" err="1"/>
              <a:t>và</a:t>
            </a:r>
            <a:r>
              <a:rPr lang="en-US" sz="2400" dirty="0"/>
              <a:t> </a:t>
            </a:r>
            <a:r>
              <a:rPr lang="en-US" sz="2400" dirty="0" err="1"/>
              <a:t>vật</a:t>
            </a:r>
            <a:r>
              <a:rPr lang="en-US" sz="2400" dirty="0"/>
              <a:t>)</a:t>
            </a:r>
          </a:p>
          <a:p>
            <a:pPr lvl="0"/>
            <a:r>
              <a:rPr lang="en-US" sz="2400" dirty="0"/>
              <a:t>who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a:t>
            </a:r>
          </a:p>
          <a:p>
            <a:pPr lvl="0"/>
            <a:r>
              <a:rPr lang="en-US" sz="2400" dirty="0"/>
              <a:t>whom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người</a:t>
            </a:r>
            <a:r>
              <a:rPr lang="en-US" sz="2400" dirty="0"/>
              <a:t>)</a:t>
            </a:r>
          </a:p>
          <a:p>
            <a:pPr lvl="0"/>
            <a:r>
              <a:rPr lang="en-US" sz="2400" dirty="0"/>
              <a:t>which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a:t>
            </a:r>
            <a:r>
              <a:rPr lang="en-US" sz="2400" dirty="0" err="1"/>
              <a:t>thay</a:t>
            </a:r>
            <a:r>
              <a:rPr lang="en-US" sz="2400" dirty="0"/>
              <a:t> </a:t>
            </a:r>
            <a:r>
              <a:rPr lang="en-US" sz="2400" dirty="0" err="1"/>
              <a:t>thế</a:t>
            </a:r>
            <a:r>
              <a:rPr lang="en-US" sz="2400" dirty="0"/>
              <a:t> </a:t>
            </a:r>
            <a:r>
              <a:rPr lang="en-US" sz="2400" dirty="0" err="1"/>
              <a:t>cho</a:t>
            </a:r>
            <a:r>
              <a:rPr lang="en-US" sz="2400" dirty="0"/>
              <a:t> </a:t>
            </a:r>
            <a:r>
              <a:rPr lang="en-US" sz="2400" dirty="0" err="1"/>
              <a:t>danh</a:t>
            </a:r>
            <a:r>
              <a:rPr lang="en-US" sz="2400" dirty="0"/>
              <a:t> </a:t>
            </a:r>
            <a:r>
              <a:rPr lang="en-US" sz="2400" dirty="0" err="1"/>
              <a:t>từ</a:t>
            </a:r>
            <a:r>
              <a:rPr lang="en-US" sz="2400" dirty="0"/>
              <a:t> </a:t>
            </a:r>
            <a:r>
              <a:rPr lang="en-US" sz="2400" dirty="0" err="1"/>
              <a:t>chỉ</a:t>
            </a:r>
            <a:r>
              <a:rPr lang="en-US" sz="2400" dirty="0"/>
              <a:t> </a:t>
            </a:r>
            <a:r>
              <a:rPr lang="en-US" sz="2400" dirty="0" err="1"/>
              <a:t>vật</a:t>
            </a:r>
            <a:r>
              <a:rPr lang="en-US" sz="2400" dirty="0"/>
              <a:t>)</a:t>
            </a:r>
          </a:p>
          <a:p>
            <a:r>
              <a:rPr lang="en-US" sz="2400" dirty="0"/>
              <a:t>- </a:t>
            </a:r>
            <a:r>
              <a:rPr lang="en-US" sz="2400" dirty="0" err="1"/>
              <a:t>Trong</a:t>
            </a:r>
            <a:r>
              <a:rPr lang="en-US" sz="2400" dirty="0"/>
              <a:t> </a:t>
            </a:r>
            <a:r>
              <a:rPr lang="en-US" sz="2400" dirty="0" err="1"/>
              <a:t>trường</a:t>
            </a:r>
            <a:r>
              <a:rPr lang="en-US" sz="2400" dirty="0"/>
              <a:t> </a:t>
            </a:r>
            <a:r>
              <a:rPr lang="en-US" sz="2400" dirty="0" err="1"/>
              <a:t>hợp</a:t>
            </a:r>
            <a:r>
              <a:rPr lang="en-US" sz="2400" dirty="0"/>
              <a:t> </a:t>
            </a:r>
            <a:r>
              <a:rPr lang="en-US" sz="2400" dirty="0" err="1"/>
              <a:t>xuất</a:t>
            </a:r>
            <a:r>
              <a:rPr lang="en-US" sz="2400" dirty="0"/>
              <a:t> </a:t>
            </a:r>
            <a:r>
              <a:rPr lang="en-US" sz="2400" dirty="0" err="1"/>
              <a:t>hiện</a:t>
            </a:r>
            <a:r>
              <a:rPr lang="en-US" sz="2400" dirty="0"/>
              <a:t> </a:t>
            </a:r>
            <a:r>
              <a:rPr lang="en-US" sz="2400" dirty="0" err="1"/>
              <a:t>từ</a:t>
            </a:r>
            <a:r>
              <a:rPr lang="en-US" sz="2400" dirty="0"/>
              <a:t> </a:t>
            </a:r>
            <a:r>
              <a:rPr lang="en-US" sz="2400" b="1" dirty="0"/>
              <a:t>"all" </a:t>
            </a:r>
            <a:r>
              <a:rPr lang="en-US" sz="2400" dirty="0" err="1"/>
              <a:t>chúng</a:t>
            </a:r>
            <a:r>
              <a:rPr lang="en-US" sz="2400" dirty="0"/>
              <a:t> ta </a:t>
            </a:r>
            <a:r>
              <a:rPr lang="en-US" sz="2400" dirty="0" err="1"/>
              <a:t>dùng</a:t>
            </a:r>
            <a:r>
              <a:rPr lang="en-US" sz="2400" dirty="0"/>
              <a:t> </a:t>
            </a:r>
            <a:r>
              <a:rPr lang="en-US" sz="2400" dirty="0" err="1"/>
              <a:t>đại</a:t>
            </a:r>
            <a:r>
              <a:rPr lang="en-US" sz="2400" dirty="0"/>
              <a:t> </a:t>
            </a:r>
            <a:r>
              <a:rPr lang="en-US" sz="2400" dirty="0" err="1"/>
              <a:t>từ</a:t>
            </a:r>
            <a:r>
              <a:rPr lang="en-US" sz="2400" dirty="0"/>
              <a:t> </a:t>
            </a:r>
            <a:r>
              <a:rPr lang="en-US" sz="2400" dirty="0" err="1"/>
              <a:t>quan</a:t>
            </a:r>
            <a:r>
              <a:rPr lang="en-US" sz="2400" dirty="0"/>
              <a:t> </a:t>
            </a:r>
            <a:r>
              <a:rPr lang="en-US" sz="2400" dirty="0" err="1"/>
              <a:t>hệ</a:t>
            </a:r>
            <a:r>
              <a:rPr lang="en-US" sz="2400" dirty="0"/>
              <a:t> "that" </a:t>
            </a:r>
            <a:r>
              <a:rPr lang="en-US" sz="2400" dirty="0" err="1"/>
              <a:t>để</a:t>
            </a:r>
            <a:endParaRPr lang="en-US" sz="2400" dirty="0"/>
          </a:p>
          <a:p>
            <a:r>
              <a:rPr lang="en-US" sz="2400" dirty="0" err="1"/>
              <a:t>thay</a:t>
            </a:r>
            <a:r>
              <a:rPr lang="en-US" sz="2400" dirty="0"/>
              <a:t> </a:t>
            </a:r>
            <a:r>
              <a:rPr lang="en-US" sz="2400" dirty="0" err="1"/>
              <a:t>thế</a:t>
            </a:r>
            <a:r>
              <a:rPr lang="en-US" sz="2400" dirty="0"/>
              <a:t>.</a:t>
            </a:r>
          </a:p>
          <a:p>
            <a:r>
              <a:rPr lang="vi-VN" sz="2400" dirty="0" smtClean="0"/>
              <a:t>"WTO </a:t>
            </a:r>
            <a:r>
              <a:rPr lang="vi-VN" sz="2400" dirty="0"/>
              <a:t>members are required to publish their trade regulations and follow a system that allows </a:t>
            </a:r>
            <a:r>
              <a:rPr lang="vi-VN" sz="2400" b="1" u="heavy" dirty="0"/>
              <a:t>all</a:t>
            </a:r>
            <a:r>
              <a:rPr lang="vi-VN" sz="2400" b="1" dirty="0"/>
              <a:t> </a:t>
            </a:r>
            <a:r>
              <a:rPr lang="vi-VN" sz="2400" dirty="0"/>
              <a:t>external parties (74) </a:t>
            </a:r>
            <a:r>
              <a:rPr lang="vi-VN" sz="2400" b="1" dirty="0" smtClean="0"/>
              <a:t>____</a:t>
            </a:r>
            <a:r>
              <a:rPr lang="vi-VN" sz="2400" dirty="0" smtClean="0"/>
              <a:t>will </a:t>
            </a:r>
            <a:r>
              <a:rPr lang="vi-VN" sz="2400" dirty="0"/>
              <a:t>review and evaluate any administrative decisions and their impact on trade regulations." (</a:t>
            </a:r>
            <a:r>
              <a:rPr lang="vi-VN" sz="2400" i="1" dirty="0"/>
              <a:t>Các thành viên WTO được yêu cầu công bố các quy định thương mại của mình và tuân </a:t>
            </a:r>
            <a:endParaRPr lang="en-US" sz="2400" dirty="0"/>
          </a:p>
        </p:txBody>
      </p:sp>
      <p:sp>
        <p:nvSpPr>
          <p:cNvPr id="2" name="Oval 1"/>
          <p:cNvSpPr/>
          <p:nvPr/>
        </p:nvSpPr>
        <p:spPr>
          <a:xfrm>
            <a:off x="1828800" y="457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985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6740307"/>
          </a:xfrm>
          <a:prstGeom prst="rect">
            <a:avLst/>
          </a:prstGeom>
          <a:noFill/>
        </p:spPr>
        <p:txBody>
          <a:bodyPr wrap="square" rtlCol="0">
            <a:spAutoFit/>
          </a:bodyPr>
          <a:lstStyle/>
          <a:p>
            <a:r>
              <a:rPr lang="vi-VN" b="1" dirty="0"/>
              <a:t>Question 39</a:t>
            </a:r>
            <a:r>
              <a:rPr lang="vi-VN" dirty="0"/>
              <a:t>. What does the word “</a:t>
            </a:r>
            <a:r>
              <a:rPr lang="vi-VN" b="1" dirty="0"/>
              <a:t>concentric</a:t>
            </a:r>
            <a:r>
              <a:rPr lang="vi-VN" dirty="0"/>
              <a:t>” in paragraph 1 mean? </a:t>
            </a:r>
            <a:endParaRPr lang="en-US" dirty="0"/>
          </a:p>
          <a:p>
            <a:r>
              <a:rPr lang="vi-VN" b="1" dirty="0"/>
              <a:t>A.</a:t>
            </a:r>
            <a:r>
              <a:rPr lang="vi-VN" dirty="0"/>
              <a:t> wavy         				</a:t>
            </a:r>
            <a:r>
              <a:rPr lang="vi-VN" b="1" dirty="0" smtClean="0"/>
              <a:t>B</a:t>
            </a:r>
            <a:r>
              <a:rPr lang="vi-VN" b="1" dirty="0"/>
              <a:t>.</a:t>
            </a:r>
            <a:r>
              <a:rPr lang="vi-VN" dirty="0"/>
              <a:t> having many centres 	</a:t>
            </a:r>
            <a:endParaRPr lang="en-US" dirty="0"/>
          </a:p>
          <a:p>
            <a:r>
              <a:rPr lang="vi-VN" b="1" dirty="0"/>
              <a:t>C.</a:t>
            </a:r>
            <a:r>
              <a:rPr lang="vi-VN" dirty="0"/>
              <a:t> having a common centre         		</a:t>
            </a:r>
            <a:r>
              <a:rPr lang="vi-VN" b="1" dirty="0"/>
              <a:t>D.</a:t>
            </a:r>
            <a:r>
              <a:rPr lang="vi-VN" dirty="0"/>
              <a:t> a ring </a:t>
            </a:r>
            <a:endParaRPr lang="en-US" dirty="0"/>
          </a:p>
          <a:p>
            <a:endParaRPr lang="vi-VN" dirty="0" smtClean="0"/>
          </a:p>
          <a:p>
            <a:r>
              <a:rPr lang="vi-VN" dirty="0" smtClean="0"/>
              <a:t>Câu </a:t>
            </a:r>
            <a:r>
              <a:rPr lang="vi-VN" dirty="0"/>
              <a:t>hỏi. Từ “concentric” ở đoạn 1 có nghĩa là gì? </a:t>
            </a:r>
            <a:endParaRPr lang="en-US" dirty="0"/>
          </a:p>
          <a:p>
            <a:r>
              <a:rPr lang="vi-VN" dirty="0"/>
              <a:t>A. Gợn sóng </a:t>
            </a:r>
            <a:endParaRPr lang="en-US" dirty="0"/>
          </a:p>
          <a:p>
            <a:r>
              <a:rPr lang="vi-VN" dirty="0"/>
              <a:t>B. Có nhiều trung tâm </a:t>
            </a:r>
            <a:endParaRPr lang="en-US" dirty="0"/>
          </a:p>
          <a:p>
            <a:r>
              <a:rPr lang="vi-VN" dirty="0"/>
              <a:t>C. Có 1 tâm chung </a:t>
            </a:r>
            <a:endParaRPr lang="en-US" dirty="0"/>
          </a:p>
          <a:p>
            <a:r>
              <a:rPr lang="vi-VN" dirty="0"/>
              <a:t>D. Cái vòng, nhẫn, đai, vành đai </a:t>
            </a:r>
            <a:endParaRPr lang="en-US" dirty="0"/>
          </a:p>
          <a:p>
            <a:r>
              <a:rPr lang="vi-VN" dirty="0"/>
              <a:t>Đây là một câu hỏi liên quan đến từ vựng, với câu hỏi này chúng ta chỉ cần đọc thông tin xung quanh từ vựng đã cho là có thể tìm ra câu trả lời. </a:t>
            </a:r>
            <a:endParaRPr lang="en-US" dirty="0"/>
          </a:p>
          <a:p>
            <a:r>
              <a:rPr lang="vi-VN" dirty="0"/>
              <a:t>Và chúng ta có thể tìm thấy thông tin trong đoạn 1 dòng 3-4. </a:t>
            </a:r>
            <a:endParaRPr lang="en-US" dirty="0"/>
          </a:p>
          <a:p>
            <a:r>
              <a:rPr lang="vi-VN" dirty="0"/>
              <a:t>When the ocean floor is tilted or offset during an earthquake, a set of waves is created similar to the concentric waves generated by an object dropped into the water. </a:t>
            </a:r>
            <a:endParaRPr lang="en-US" dirty="0"/>
          </a:p>
          <a:p>
            <a:r>
              <a:rPr lang="vi-VN" dirty="0"/>
              <a:t>Tạm dịch. Khi bề mặt đáy đại dương bị nghiêng hoặc nứt ra trong suốt quá trình xảy ra động đất, một tập hợp các cơn sóng giống như các vòng tròn đồng tâm sẽ hình thành nếu có một vật thể rơi xuống nước. </a:t>
            </a:r>
            <a:endParaRPr lang="en-US" dirty="0"/>
          </a:p>
          <a:p>
            <a:r>
              <a:rPr lang="vi-VN" dirty="0"/>
              <a:t>Trong câu văn này, chúng ta cũng có thể dựa vào thông tin “waves generated by an object dropped into the water”- sóng tạo ra khi một vật thể rơi xuống nước để đoán nghĩa của từ. </a:t>
            </a:r>
            <a:endParaRPr lang="en-US" dirty="0"/>
          </a:p>
          <a:p>
            <a:r>
              <a:rPr lang="vi-VN" dirty="0"/>
              <a:t>Từ concentric (adj): đồng tâm, có nghĩa giống với phương án C “having a common centre” </a:t>
            </a:r>
            <a:endParaRPr lang="en-US" dirty="0"/>
          </a:p>
          <a:p>
            <a:endParaRPr lang="en-US" dirty="0"/>
          </a:p>
        </p:txBody>
      </p:sp>
      <p:sp>
        <p:nvSpPr>
          <p:cNvPr id="2" name="Oval 1"/>
          <p:cNvSpPr/>
          <p:nvPr/>
        </p:nvSpPr>
        <p:spPr>
          <a:xfrm>
            <a:off x="152400" y="914400"/>
            <a:ext cx="2286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71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686800" cy="7478970"/>
          </a:xfrm>
          <a:prstGeom prst="rect">
            <a:avLst/>
          </a:prstGeom>
          <a:noFill/>
        </p:spPr>
        <p:txBody>
          <a:bodyPr wrap="square" rtlCol="0">
            <a:spAutoFit/>
          </a:bodyPr>
          <a:lstStyle/>
          <a:p>
            <a:r>
              <a:rPr lang="en-US" sz="2400" b="1" dirty="0"/>
              <a:t>Question 4: </a:t>
            </a:r>
            <a:r>
              <a:rPr lang="vi-VN" sz="2400" dirty="0"/>
              <a:t>As an adult, I am independent</a:t>
            </a:r>
            <a:r>
              <a:rPr lang="vi-VN" sz="2400" u="sng" dirty="0"/>
              <a:t>	</a:t>
            </a:r>
            <a:r>
              <a:rPr lang="vi-VN" sz="2400" dirty="0"/>
              <a:t>my parents financially.</a:t>
            </a:r>
            <a:endParaRPr lang="en-US" sz="2400" dirty="0"/>
          </a:p>
          <a:p>
            <a:r>
              <a:rPr lang="vi-VN" sz="2400" dirty="0"/>
              <a:t>	</a:t>
            </a:r>
            <a:r>
              <a:rPr lang="vi-VN" sz="2400" b="1" dirty="0"/>
              <a:t>A.</a:t>
            </a:r>
            <a:r>
              <a:rPr lang="vi-VN" sz="2400" dirty="0"/>
              <a:t> of	</a:t>
            </a:r>
            <a:r>
              <a:rPr lang="vi-VN" sz="2400" b="1" dirty="0"/>
              <a:t>B.</a:t>
            </a:r>
            <a:r>
              <a:rPr lang="vi-VN" sz="2400" dirty="0"/>
              <a:t> with		</a:t>
            </a:r>
            <a:r>
              <a:rPr lang="vi-VN" sz="2400" b="1" dirty="0"/>
              <a:t>C.</a:t>
            </a:r>
            <a:r>
              <a:rPr lang="vi-VN" sz="2400" dirty="0"/>
              <a:t> out			</a:t>
            </a:r>
            <a:r>
              <a:rPr lang="vi-VN" sz="2400" b="1" dirty="0"/>
              <a:t>D.</a:t>
            </a:r>
            <a:r>
              <a:rPr lang="vi-VN" sz="2400" dirty="0"/>
              <a:t> </a:t>
            </a:r>
            <a:r>
              <a:rPr lang="en-US" sz="2400" dirty="0"/>
              <a:t>o</a:t>
            </a:r>
            <a:r>
              <a:rPr lang="vi-VN" sz="2400" dirty="0"/>
              <a:t>n</a:t>
            </a:r>
            <a:endParaRPr lang="en-US" sz="2400" dirty="0"/>
          </a:p>
          <a:p>
            <a:endParaRPr lang="vi-VN" sz="2400" b="1" dirty="0" smtClean="0"/>
          </a:p>
          <a:p>
            <a:r>
              <a:rPr lang="en-US" sz="2400" dirty="0" smtClean="0"/>
              <a:t>to </a:t>
            </a:r>
            <a:r>
              <a:rPr lang="en-US" sz="2400" dirty="0"/>
              <a:t>be independent of: </a:t>
            </a:r>
            <a:r>
              <a:rPr lang="en-US" sz="2400" dirty="0" err="1"/>
              <a:t>độc</a:t>
            </a:r>
            <a:r>
              <a:rPr lang="en-US" sz="2400" dirty="0"/>
              <a:t> </a:t>
            </a:r>
            <a:r>
              <a:rPr lang="en-US" sz="2400" dirty="0" err="1"/>
              <a:t>lập</a:t>
            </a:r>
            <a:r>
              <a:rPr lang="en-US" sz="2400" dirty="0"/>
              <a:t>, </a:t>
            </a:r>
            <a:r>
              <a:rPr lang="en-US" sz="2400" dirty="0" err="1"/>
              <a:t>tự</a:t>
            </a:r>
            <a:r>
              <a:rPr lang="en-US" sz="2400" dirty="0"/>
              <a:t> </a:t>
            </a:r>
            <a:r>
              <a:rPr lang="en-US" sz="2400" dirty="0" err="1"/>
              <a:t>chủ</a:t>
            </a:r>
            <a:endParaRPr lang="en-US" sz="2400" dirty="0"/>
          </a:p>
          <a:p>
            <a:r>
              <a:rPr lang="vi-VN" sz="2400" b="1" dirty="0"/>
              <a:t>Tạm dịch: </a:t>
            </a:r>
            <a:r>
              <a:rPr lang="vi-VN" sz="2400" dirty="0"/>
              <a:t>Là một người đã trường thành, tôi độc lập về tài chính với bố mẹ</a:t>
            </a:r>
            <a:endParaRPr lang="en-US" sz="2400" dirty="0"/>
          </a:p>
          <a:p>
            <a:r>
              <a:rPr lang="vi-VN" sz="2400" b="1" dirty="0"/>
              <a:t>Question 5: </a:t>
            </a:r>
            <a:r>
              <a:rPr lang="vi-VN" sz="2400" dirty="0"/>
              <a:t>Most of this growth had occurred since 1950 and was known as the population</a:t>
            </a:r>
            <a:r>
              <a:rPr lang="vi-VN" sz="2400" u="sng" dirty="0"/>
              <a:t> </a:t>
            </a:r>
            <a:r>
              <a:rPr lang="vi-VN" sz="2400" dirty="0"/>
              <a:t>_____</a:t>
            </a:r>
            <a:endParaRPr lang="en-US" sz="2400" dirty="0"/>
          </a:p>
          <a:p>
            <a:r>
              <a:rPr lang="vi-VN" sz="2400" dirty="0"/>
              <a:t>	</a:t>
            </a:r>
            <a:r>
              <a:rPr lang="vi-VN" sz="2400" b="1" dirty="0"/>
              <a:t>A. </a:t>
            </a:r>
            <a:r>
              <a:rPr lang="vi-VN" sz="2400" dirty="0"/>
              <a:t>growth	</a:t>
            </a:r>
            <a:r>
              <a:rPr lang="vi-VN" sz="2400" b="1" dirty="0"/>
              <a:t>B. </a:t>
            </a:r>
            <a:r>
              <a:rPr lang="vi-VN" sz="2400" dirty="0"/>
              <a:t>explosion	</a:t>
            </a:r>
            <a:r>
              <a:rPr lang="vi-VN" sz="2400" b="1" dirty="0"/>
              <a:t>C. </a:t>
            </a:r>
            <a:r>
              <a:rPr lang="vi-VN" sz="2400" dirty="0"/>
              <a:t>surplus	</a:t>
            </a:r>
            <a:r>
              <a:rPr lang="vi-VN" sz="2400" b="1" dirty="0" smtClean="0"/>
              <a:t>D</a:t>
            </a:r>
            <a:r>
              <a:rPr lang="vi-VN" sz="2400" b="1" dirty="0"/>
              <a:t>. </a:t>
            </a:r>
            <a:r>
              <a:rPr lang="vi-VN" sz="2400" dirty="0"/>
              <a:t>density</a:t>
            </a:r>
            <a:endParaRPr lang="en-US" sz="2400" dirty="0"/>
          </a:p>
          <a:p>
            <a:endParaRPr lang="vi-VN" sz="2400" b="1" dirty="0" smtClean="0"/>
          </a:p>
          <a:p>
            <a:pPr lvl="0"/>
            <a:r>
              <a:rPr lang="en-US" sz="2400" dirty="0" smtClean="0"/>
              <a:t>growth </a:t>
            </a:r>
            <a:r>
              <a:rPr lang="en-US" sz="2400" dirty="0"/>
              <a:t>/</a:t>
            </a:r>
            <a:r>
              <a:rPr lang="en-US" sz="2400" dirty="0" err="1"/>
              <a:t>grəʊθ</a:t>
            </a:r>
            <a:r>
              <a:rPr lang="en-US" sz="2400" dirty="0"/>
              <a:t>/ (n): </a:t>
            </a:r>
            <a:r>
              <a:rPr lang="en-US" sz="2400" i="1" dirty="0" err="1"/>
              <a:t>sự</a:t>
            </a:r>
            <a:r>
              <a:rPr lang="en-US" sz="2400" i="1" dirty="0"/>
              <a:t> </a:t>
            </a:r>
            <a:r>
              <a:rPr lang="en-US" sz="2400" i="1" dirty="0" err="1"/>
              <a:t>lớn</a:t>
            </a:r>
            <a:r>
              <a:rPr lang="en-US" sz="2400" i="1" dirty="0"/>
              <a:t> </a:t>
            </a:r>
            <a:r>
              <a:rPr lang="en-US" sz="2400" i="1" dirty="0" err="1"/>
              <a:t>lên</a:t>
            </a:r>
            <a:r>
              <a:rPr lang="en-US" sz="2400" i="1" dirty="0"/>
              <a:t>, </a:t>
            </a:r>
            <a:r>
              <a:rPr lang="en-US" sz="2400" i="1" dirty="0" err="1"/>
              <a:t>sự</a:t>
            </a:r>
            <a:r>
              <a:rPr lang="en-US" sz="2400" i="1" dirty="0"/>
              <a:t> </a:t>
            </a:r>
            <a:r>
              <a:rPr lang="en-US" sz="2400" i="1" dirty="0" err="1"/>
              <a:t>phát</a:t>
            </a:r>
            <a:r>
              <a:rPr lang="en-US" sz="2400" i="1" dirty="0"/>
              <a:t> </a:t>
            </a:r>
            <a:r>
              <a:rPr lang="en-US" sz="2400" i="1" dirty="0" err="1"/>
              <a:t>triển</a:t>
            </a:r>
            <a:endParaRPr lang="en-US" sz="2400" dirty="0"/>
          </a:p>
          <a:p>
            <a:pPr lvl="0"/>
            <a:r>
              <a:rPr lang="en-US" sz="2400" dirty="0"/>
              <a:t>explosion /</a:t>
            </a:r>
            <a:r>
              <a:rPr lang="en-US" sz="2400" dirty="0" err="1"/>
              <a:t>ɪkˈspləʊʒn</a:t>
            </a:r>
            <a:r>
              <a:rPr lang="en-US" sz="2400" dirty="0"/>
              <a:t>/ (n): </a:t>
            </a:r>
            <a:r>
              <a:rPr lang="en-US" sz="2400" i="1" dirty="0" err="1"/>
              <a:t>sự</a:t>
            </a:r>
            <a:r>
              <a:rPr lang="en-US" sz="2400" i="1" dirty="0"/>
              <a:t> </a:t>
            </a:r>
            <a:r>
              <a:rPr lang="en-US" sz="2400" i="1" dirty="0" err="1"/>
              <a:t>bùng</a:t>
            </a:r>
            <a:r>
              <a:rPr lang="en-US" sz="2400" i="1" dirty="0"/>
              <a:t> </a:t>
            </a:r>
            <a:r>
              <a:rPr lang="en-US" sz="2400" i="1" dirty="0" err="1"/>
              <a:t>nổ</a:t>
            </a:r>
            <a:endParaRPr lang="en-US" sz="2400" dirty="0"/>
          </a:p>
          <a:p>
            <a:pPr lvl="0"/>
            <a:r>
              <a:rPr lang="en-US" sz="2400" dirty="0"/>
              <a:t>surplus /ˈ</a:t>
            </a:r>
            <a:r>
              <a:rPr lang="en-US" sz="2400" dirty="0" err="1"/>
              <a:t>sɜːpləs</a:t>
            </a:r>
            <a:r>
              <a:rPr lang="en-US" sz="2400" dirty="0"/>
              <a:t>/ (n): </a:t>
            </a:r>
            <a:r>
              <a:rPr lang="en-US" sz="2400" i="1" dirty="0" err="1"/>
              <a:t>số</a:t>
            </a:r>
            <a:r>
              <a:rPr lang="en-US" sz="2400" i="1" dirty="0"/>
              <a:t> </a:t>
            </a:r>
            <a:r>
              <a:rPr lang="en-US" sz="2400" i="1" dirty="0" err="1"/>
              <a:t>thặng</a:t>
            </a:r>
            <a:r>
              <a:rPr lang="en-US" sz="2400" i="1" dirty="0"/>
              <a:t> </a:t>
            </a:r>
            <a:r>
              <a:rPr lang="en-US" sz="2400" i="1" dirty="0" err="1"/>
              <a:t>dư</a:t>
            </a:r>
            <a:endParaRPr lang="en-US" sz="2400" dirty="0"/>
          </a:p>
          <a:p>
            <a:pPr lvl="0"/>
            <a:r>
              <a:rPr lang="en-US" sz="2400" dirty="0"/>
              <a:t>density /'</a:t>
            </a:r>
            <a:r>
              <a:rPr lang="en-US" sz="2400" dirty="0" err="1"/>
              <a:t>densɪti</a:t>
            </a:r>
            <a:r>
              <a:rPr lang="en-US" sz="2400" dirty="0"/>
              <a:t>/ (n): </a:t>
            </a:r>
            <a:r>
              <a:rPr lang="en-US" sz="2400" i="1" dirty="0" err="1"/>
              <a:t>mật</a:t>
            </a:r>
            <a:r>
              <a:rPr lang="en-US" sz="2400" i="1" dirty="0"/>
              <a:t> </a:t>
            </a:r>
            <a:r>
              <a:rPr lang="en-US" sz="2400" i="1" dirty="0" err="1"/>
              <a:t>độ</a:t>
            </a:r>
            <a:endParaRPr lang="en-US" sz="2400" dirty="0"/>
          </a:p>
          <a:p>
            <a:r>
              <a:rPr lang="en-US" sz="2400" b="1" dirty="0" err="1"/>
              <a:t>Cụm</a:t>
            </a:r>
            <a:r>
              <a:rPr lang="en-US" sz="2400" b="1" dirty="0"/>
              <a:t> </a:t>
            </a:r>
            <a:r>
              <a:rPr lang="en-US" sz="2400" b="1" dirty="0" err="1"/>
              <a:t>từ</a:t>
            </a:r>
            <a:r>
              <a:rPr lang="en-US" sz="2400" dirty="0"/>
              <a:t>: population explosion: </a:t>
            </a:r>
            <a:r>
              <a:rPr lang="en-US" sz="2400" dirty="0" err="1"/>
              <a:t>sự</a:t>
            </a:r>
            <a:r>
              <a:rPr lang="en-US" sz="2400" dirty="0"/>
              <a:t> </a:t>
            </a:r>
            <a:r>
              <a:rPr lang="en-US" sz="2400" dirty="0" err="1"/>
              <a:t>bùng</a:t>
            </a:r>
            <a:r>
              <a:rPr lang="en-US" sz="2400" dirty="0"/>
              <a:t> </a:t>
            </a:r>
            <a:r>
              <a:rPr lang="en-US" sz="2400" dirty="0" err="1"/>
              <a:t>nổ</a:t>
            </a:r>
            <a:r>
              <a:rPr lang="en-US" sz="2400" dirty="0"/>
              <a:t> </a:t>
            </a:r>
            <a:r>
              <a:rPr lang="en-US" sz="2400" dirty="0" err="1"/>
              <a:t>dân</a:t>
            </a:r>
            <a:r>
              <a:rPr lang="en-US" sz="2400" dirty="0"/>
              <a:t> </a:t>
            </a:r>
            <a:r>
              <a:rPr lang="en-US" sz="2400" dirty="0" err="1"/>
              <a:t>số</a:t>
            </a:r>
            <a:r>
              <a:rPr lang="en-US" sz="2400" dirty="0"/>
              <a:t> population density</a:t>
            </a:r>
            <a:r>
              <a:rPr lang="en-US" sz="2400" i="1" dirty="0"/>
              <a:t>: </a:t>
            </a:r>
            <a:r>
              <a:rPr lang="en-US" sz="2400" i="1" dirty="0" err="1"/>
              <a:t>mật</a:t>
            </a:r>
            <a:r>
              <a:rPr lang="en-US" sz="2400" i="1" dirty="0"/>
              <a:t> </a:t>
            </a:r>
            <a:r>
              <a:rPr lang="en-US" sz="2400" i="1" dirty="0" err="1" smtClean="0"/>
              <a:t>độ</a:t>
            </a:r>
            <a:r>
              <a:rPr lang="vi-VN" sz="2400" dirty="0"/>
              <a:t> </a:t>
            </a:r>
            <a:r>
              <a:rPr lang="vi-VN" sz="2400" dirty="0" smtClean="0"/>
              <a:t> </a:t>
            </a:r>
            <a:r>
              <a:rPr lang="en-US" sz="2400" i="1" dirty="0" err="1" smtClean="0"/>
              <a:t>dân</a:t>
            </a:r>
            <a:r>
              <a:rPr lang="en-US" sz="2400" i="1" dirty="0" smtClean="0"/>
              <a:t> </a:t>
            </a:r>
            <a:r>
              <a:rPr lang="en-US" sz="2400" i="1" dirty="0" err="1"/>
              <a:t>số</a:t>
            </a:r>
            <a:endParaRPr lang="en-US" sz="2400" dirty="0"/>
          </a:p>
          <a:p>
            <a:r>
              <a:rPr lang="en-US" sz="2400" b="1" i="1" dirty="0" err="1"/>
              <a:t>Tạm</a:t>
            </a:r>
            <a:r>
              <a:rPr lang="en-US" sz="2400" b="1" i="1" dirty="0"/>
              <a:t> </a:t>
            </a:r>
            <a:r>
              <a:rPr lang="en-US" sz="2400" b="1" i="1" dirty="0" err="1"/>
              <a:t>dịch</a:t>
            </a:r>
            <a:r>
              <a:rPr lang="en-US" sz="2400" i="1" dirty="0"/>
              <a:t>: </a:t>
            </a:r>
            <a:r>
              <a:rPr lang="en-US" sz="2400" i="1" dirty="0" err="1"/>
              <a:t>Đa</a:t>
            </a:r>
            <a:r>
              <a:rPr lang="en-US" sz="2400" i="1" dirty="0"/>
              <a:t> </a:t>
            </a:r>
            <a:r>
              <a:rPr lang="en-US" sz="2400" i="1" dirty="0" err="1"/>
              <a:t>số</a:t>
            </a:r>
            <a:r>
              <a:rPr lang="en-US" sz="2400" i="1" dirty="0"/>
              <a:t> </a:t>
            </a:r>
            <a:r>
              <a:rPr lang="en-US" sz="2400" i="1" dirty="0" err="1"/>
              <a:t>sự</a:t>
            </a:r>
            <a:r>
              <a:rPr lang="en-US" sz="2400" i="1" dirty="0"/>
              <a:t> </a:t>
            </a:r>
            <a:r>
              <a:rPr lang="en-US" sz="2400" i="1" dirty="0" err="1"/>
              <a:t>phát</a:t>
            </a:r>
            <a:r>
              <a:rPr lang="en-US" sz="2400" i="1" dirty="0"/>
              <a:t> </a:t>
            </a:r>
            <a:r>
              <a:rPr lang="en-US" sz="2400" i="1" dirty="0" err="1"/>
              <a:t>triển</a:t>
            </a:r>
            <a:r>
              <a:rPr lang="en-US" sz="2400" i="1" dirty="0"/>
              <a:t> </a:t>
            </a:r>
            <a:r>
              <a:rPr lang="en-US" sz="2400" i="1" dirty="0" err="1"/>
              <a:t>này</a:t>
            </a:r>
            <a:r>
              <a:rPr lang="en-US" sz="2400" i="1" dirty="0"/>
              <a:t> </a:t>
            </a:r>
            <a:r>
              <a:rPr lang="en-US" sz="2400" i="1" dirty="0" err="1"/>
              <a:t>xảy</a:t>
            </a:r>
            <a:r>
              <a:rPr lang="en-US" sz="2400" i="1" dirty="0"/>
              <a:t> </a:t>
            </a:r>
            <a:r>
              <a:rPr lang="en-US" sz="2400" i="1" dirty="0" err="1"/>
              <a:t>ra</a:t>
            </a:r>
            <a:r>
              <a:rPr lang="en-US" sz="2400" i="1" dirty="0"/>
              <a:t> </a:t>
            </a:r>
            <a:r>
              <a:rPr lang="en-US" sz="2400" i="1" dirty="0" err="1"/>
              <a:t>từ</a:t>
            </a:r>
            <a:r>
              <a:rPr lang="en-US" sz="2400" i="1" dirty="0"/>
              <a:t> </a:t>
            </a:r>
            <a:r>
              <a:rPr lang="en-US" sz="2400" i="1" dirty="0" err="1"/>
              <a:t>năm</a:t>
            </a:r>
            <a:r>
              <a:rPr lang="en-US" sz="2400" i="1" dirty="0"/>
              <a:t> 1950 </a:t>
            </a:r>
            <a:r>
              <a:rPr lang="en-US" sz="2400" i="1" dirty="0" err="1"/>
              <a:t>và</a:t>
            </a:r>
            <a:r>
              <a:rPr lang="en-US" sz="2400" i="1" dirty="0"/>
              <a:t> </a:t>
            </a:r>
            <a:r>
              <a:rPr lang="en-US" sz="2400" i="1" dirty="0" err="1"/>
              <a:t>được</a:t>
            </a:r>
            <a:r>
              <a:rPr lang="en-US" sz="2400" i="1" dirty="0"/>
              <a:t> </a:t>
            </a:r>
            <a:r>
              <a:rPr lang="en-US" sz="2400" i="1" dirty="0" err="1"/>
              <a:t>biết</a:t>
            </a:r>
            <a:r>
              <a:rPr lang="en-US" sz="2400" i="1" dirty="0"/>
              <a:t> </a:t>
            </a:r>
            <a:r>
              <a:rPr lang="en-US" sz="2400" i="1" dirty="0" err="1"/>
              <a:t>đến</a:t>
            </a:r>
            <a:r>
              <a:rPr lang="en-US" sz="2400" i="1" dirty="0"/>
              <a:t> </a:t>
            </a:r>
            <a:r>
              <a:rPr lang="en-US" sz="2400" i="1" dirty="0" err="1"/>
              <a:t>là</a:t>
            </a:r>
            <a:r>
              <a:rPr lang="en-US" sz="2400" i="1" dirty="0"/>
              <a:t> </a:t>
            </a:r>
            <a:r>
              <a:rPr lang="en-US" sz="2400" i="1" dirty="0" err="1"/>
              <a:t>sự</a:t>
            </a:r>
            <a:r>
              <a:rPr lang="en-US" sz="2400" i="1" dirty="0"/>
              <a:t> </a:t>
            </a:r>
            <a:r>
              <a:rPr lang="en-US" sz="2400" i="1" dirty="0" err="1"/>
              <a:t>bùng</a:t>
            </a:r>
            <a:r>
              <a:rPr lang="en-US" sz="2400" i="1" dirty="0"/>
              <a:t> </a:t>
            </a:r>
            <a:r>
              <a:rPr lang="en-US" sz="2400" i="1" dirty="0" err="1"/>
              <a:t>nổ</a:t>
            </a:r>
            <a:r>
              <a:rPr lang="en-US" sz="2400" i="1" dirty="0"/>
              <a:t> </a:t>
            </a:r>
            <a:r>
              <a:rPr lang="en-US" sz="2400" i="1" dirty="0" err="1"/>
              <a:t>dân</a:t>
            </a:r>
            <a:r>
              <a:rPr lang="en-US" sz="2400" i="1" dirty="0"/>
              <a:t> </a:t>
            </a:r>
            <a:r>
              <a:rPr lang="en-US" sz="2400" i="1" dirty="0" err="1"/>
              <a:t>số</a:t>
            </a:r>
            <a:r>
              <a:rPr lang="en-US" sz="2400" i="1" dirty="0"/>
              <a:t>.</a:t>
            </a:r>
            <a:endParaRPr lang="en-US" sz="2400" dirty="0"/>
          </a:p>
          <a:p>
            <a:endParaRPr lang="en-US" sz="2400" dirty="0"/>
          </a:p>
        </p:txBody>
      </p:sp>
      <p:sp>
        <p:nvSpPr>
          <p:cNvPr id="2" name="Oval 1"/>
          <p:cNvSpPr/>
          <p:nvPr/>
        </p:nvSpPr>
        <p:spPr>
          <a:xfrm>
            <a:off x="990600" y="762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895600" y="3352800"/>
            <a:ext cx="381000" cy="38668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39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463308"/>
          </a:xfrm>
          <a:prstGeom prst="rect">
            <a:avLst/>
          </a:prstGeom>
          <a:noFill/>
        </p:spPr>
        <p:txBody>
          <a:bodyPr wrap="square" rtlCol="0">
            <a:spAutoFit/>
          </a:bodyPr>
          <a:lstStyle/>
          <a:p>
            <a:r>
              <a:rPr lang="vi-VN" b="1" dirty="0"/>
              <a:t>Question 40</a:t>
            </a:r>
            <a:r>
              <a:rPr lang="vi-VN" dirty="0"/>
              <a:t>. what is the greatest speed of tsunami travelling across the deep ocean? </a:t>
            </a:r>
            <a:endParaRPr lang="en-US" dirty="0"/>
          </a:p>
          <a:p>
            <a:r>
              <a:rPr lang="vi-VN" b="1" dirty="0"/>
              <a:t>A.</a:t>
            </a:r>
            <a:r>
              <a:rPr lang="vi-VN" dirty="0"/>
              <a:t> 200 kilometres an hour         		</a:t>
            </a:r>
            <a:r>
              <a:rPr lang="vi-VN" b="1" dirty="0"/>
              <a:t>B.</a:t>
            </a:r>
            <a:r>
              <a:rPr lang="vi-VN" dirty="0"/>
              <a:t> 700 kilometres an hour </a:t>
            </a:r>
            <a:endParaRPr lang="en-US" dirty="0"/>
          </a:p>
          <a:p>
            <a:r>
              <a:rPr lang="vi-VN" b="1" dirty="0"/>
              <a:t>C.</a:t>
            </a:r>
            <a:r>
              <a:rPr lang="vi-VN" dirty="0"/>
              <a:t> 800 kilometres an hour          		</a:t>
            </a:r>
            <a:r>
              <a:rPr lang="vi-VN" b="1" dirty="0"/>
              <a:t>D.</a:t>
            </a:r>
            <a:r>
              <a:rPr lang="vi-VN" dirty="0"/>
              <a:t> 150,000 kilometres an hour </a:t>
            </a:r>
            <a:endParaRPr lang="en-US" dirty="0"/>
          </a:p>
          <a:p>
            <a:endParaRPr lang="vi-VN" dirty="0" smtClean="0"/>
          </a:p>
          <a:p>
            <a:r>
              <a:rPr lang="vi-VN" dirty="0" smtClean="0"/>
              <a:t>Câu </a:t>
            </a:r>
            <a:r>
              <a:rPr lang="vi-VN" dirty="0"/>
              <a:t>hỏi. Tốc độ lớn nhất của sóng thần trong lòng đại dương là bao nhiêu </a:t>
            </a:r>
            <a:endParaRPr lang="en-US" dirty="0"/>
          </a:p>
          <a:p>
            <a:r>
              <a:rPr lang="vi-VN" dirty="0"/>
              <a:t>A. 200 km/ giờ          B. 700 km/ giờ </a:t>
            </a:r>
            <a:endParaRPr lang="en-US" dirty="0"/>
          </a:p>
          <a:p>
            <a:r>
              <a:rPr lang="vi-VN" dirty="0"/>
              <a:t>C. 800 km/ giờ          D. 150, 000 km/ giờ </a:t>
            </a:r>
            <a:endParaRPr lang="en-US" dirty="0"/>
          </a:p>
          <a:p>
            <a:r>
              <a:rPr lang="vi-VN" dirty="0"/>
              <a:t>Đối với các câu hỏi hỏi về thông tin cố định (là các thông tin không thay đổi trong văn bản ví dụ số liệu, tên riêng của người, địa danh, số năm..), thì cách làm rất đơn giản đó là đọc lướt thật nhanh toàn bộ văn bản, xác định các thông tin cố định trong văn bản, có thể sử dụng các kí hiệu khác nhau để phân biệt các loại thông tin khác nhau, ví dụ gạch chân các thông tin về năm, khoanh tròn các tên riêng chỉ người... </a:t>
            </a:r>
            <a:endParaRPr lang="en-US" dirty="0"/>
          </a:p>
          <a:p>
            <a:r>
              <a:rPr lang="vi-VN" dirty="0"/>
              <a:t>Khi trả lời ta sẽ dễ dàng nhìn vào hệ thống kí hiệu đó và có thể nhanh chóng tìm ra đáp án. Cùng với các câu hỏi liên quan đến từ vựng thì các câu hỏi về thông tin cố định cũng là các câu hỏi chúng ta có thể dễ dàng ghi điểm và ưu tiên trả lời trước. </a:t>
            </a:r>
            <a:endParaRPr lang="en-US" dirty="0"/>
          </a:p>
          <a:p>
            <a:r>
              <a:rPr lang="vi-VN" dirty="0"/>
              <a:t>Chúng ta tìm thấy đáp án ở đoạn 2, dòng 1-2. A tsunami can have wavelengths, or widths, of 100 to 200 km, and may travel hundreds of kilometers across the deep ocean, reaching speeds of about 725 to 800 kilometres an hour. </a:t>
            </a:r>
            <a:endParaRPr lang="en-US" dirty="0"/>
          </a:p>
          <a:p>
            <a:r>
              <a:rPr lang="vi-VN" dirty="0"/>
              <a:t>Tạm dịch. Sóng thần có thể có độ dài hoặc chiều rộng từ 100-200 km và có thể di chuyển hàng trăm cây số dưới lòng sâu đại dương, đạt tốc độ khoảng 725 đến 800km/h. Như vậy đáp án C là đáp án đúng </a:t>
            </a:r>
            <a:endParaRPr lang="en-US" dirty="0"/>
          </a:p>
          <a:p>
            <a:endParaRPr lang="en-US" dirty="0"/>
          </a:p>
        </p:txBody>
      </p:sp>
      <p:sp>
        <p:nvSpPr>
          <p:cNvPr id="2" name="Oval 1"/>
          <p:cNvSpPr/>
          <p:nvPr/>
        </p:nvSpPr>
        <p:spPr>
          <a:xfrm>
            <a:off x="228600" y="11430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331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4801314"/>
          </a:xfrm>
          <a:prstGeom prst="rect">
            <a:avLst/>
          </a:prstGeom>
          <a:noFill/>
        </p:spPr>
        <p:txBody>
          <a:bodyPr wrap="square" rtlCol="0">
            <a:spAutoFit/>
          </a:bodyPr>
          <a:lstStyle/>
          <a:p>
            <a:r>
              <a:rPr lang="vi-VN" b="1" dirty="0"/>
              <a:t>Question 41</a:t>
            </a:r>
            <a:r>
              <a:rPr lang="vi-VN" dirty="0"/>
              <a:t>. The word “</a:t>
            </a:r>
            <a:r>
              <a:rPr lang="vi-VN" b="1" dirty="0"/>
              <a:t>it” </a:t>
            </a:r>
            <a:r>
              <a:rPr lang="vi-VN" dirty="0"/>
              <a:t>in the second paragraph refers to ______</a:t>
            </a:r>
            <a:endParaRPr lang="en-US" dirty="0"/>
          </a:p>
          <a:p>
            <a:r>
              <a:rPr lang="vi-VN" b="1" dirty="0"/>
              <a:t>A.</a:t>
            </a:r>
            <a:r>
              <a:rPr lang="vi-VN" dirty="0"/>
              <a:t> coastal water		</a:t>
            </a:r>
            <a:r>
              <a:rPr lang="vi-VN" b="1" dirty="0"/>
              <a:t>B.</a:t>
            </a:r>
            <a:r>
              <a:rPr lang="vi-VN" dirty="0"/>
              <a:t> the wave	</a:t>
            </a:r>
            <a:r>
              <a:rPr lang="vi-VN" b="1" dirty="0" smtClean="0"/>
              <a:t>C</a:t>
            </a:r>
            <a:r>
              <a:rPr lang="vi-VN" b="1" dirty="0"/>
              <a:t>.</a:t>
            </a:r>
            <a:r>
              <a:rPr lang="vi-VN" dirty="0"/>
              <a:t> sea		</a:t>
            </a:r>
            <a:r>
              <a:rPr lang="vi-VN" b="1" dirty="0" smtClean="0"/>
              <a:t>D</a:t>
            </a:r>
            <a:r>
              <a:rPr lang="vi-VN" dirty="0"/>
              <a:t>. the shore</a:t>
            </a:r>
            <a:endParaRPr lang="en-US" dirty="0"/>
          </a:p>
          <a:p>
            <a:endParaRPr lang="vi-VN" dirty="0" smtClean="0"/>
          </a:p>
          <a:p>
            <a:r>
              <a:rPr lang="vi-VN" b="1" dirty="0" smtClean="0"/>
              <a:t>Question </a:t>
            </a:r>
            <a:r>
              <a:rPr lang="vi-VN" b="1" dirty="0"/>
              <a:t>4</a:t>
            </a:r>
            <a:r>
              <a:rPr lang="en-US" b="1" dirty="0"/>
              <a:t>2</a:t>
            </a:r>
            <a:r>
              <a:rPr lang="vi-VN" dirty="0"/>
              <a:t>. Which of the following is NOT true? </a:t>
            </a:r>
            <a:endParaRPr lang="en-US" dirty="0"/>
          </a:p>
          <a:p>
            <a:r>
              <a:rPr lang="vi-VN" b="1" dirty="0"/>
              <a:t>A.</a:t>
            </a:r>
            <a:r>
              <a:rPr lang="vi-VN" dirty="0"/>
              <a:t> Tsunami only occurs in Asia </a:t>
            </a:r>
            <a:endParaRPr lang="en-US" dirty="0"/>
          </a:p>
          <a:p>
            <a:r>
              <a:rPr lang="vi-VN" b="1" dirty="0"/>
              <a:t>B.</a:t>
            </a:r>
            <a:r>
              <a:rPr lang="vi-VN" dirty="0"/>
              <a:t> A cyclone along with storm surges happened in Asia in 1970. </a:t>
            </a:r>
            <a:endParaRPr lang="en-US" dirty="0"/>
          </a:p>
          <a:p>
            <a:r>
              <a:rPr lang="vi-VN" b="1" dirty="0"/>
              <a:t>C.</a:t>
            </a:r>
            <a:r>
              <a:rPr lang="vi-VN" dirty="0"/>
              <a:t> Storm surges are domes of water rising underneath hurricanes or cyclones. </a:t>
            </a:r>
            <a:endParaRPr lang="en-US" dirty="0"/>
          </a:p>
          <a:p>
            <a:r>
              <a:rPr lang="vi-VN" b="1" dirty="0"/>
              <a:t>D.</a:t>
            </a:r>
            <a:r>
              <a:rPr lang="vi-VN" dirty="0"/>
              <a:t> Storm surges cause extensive coastal flooding. </a:t>
            </a:r>
            <a:endParaRPr lang="en-US" dirty="0"/>
          </a:p>
          <a:p>
            <a:endParaRPr lang="vi-VN" dirty="0" smtClean="0"/>
          </a:p>
          <a:p>
            <a:r>
              <a:rPr lang="vi-VN" b="1" dirty="0" smtClean="0"/>
              <a:t>Question </a:t>
            </a:r>
            <a:r>
              <a:rPr lang="vi-VN" b="1" dirty="0"/>
              <a:t>43</a:t>
            </a:r>
            <a:r>
              <a:rPr lang="vi-VN" dirty="0"/>
              <a:t>. what is the passage mainly about? </a:t>
            </a:r>
            <a:endParaRPr lang="en-US" dirty="0"/>
          </a:p>
          <a:p>
            <a:r>
              <a:rPr lang="vi-VN" b="1" dirty="0"/>
              <a:t>A.</a:t>
            </a:r>
            <a:r>
              <a:rPr lang="vi-VN" dirty="0"/>
              <a:t> Where tsunamis originate.		</a:t>
            </a:r>
            <a:r>
              <a:rPr lang="vi-VN" b="1" dirty="0" smtClean="0"/>
              <a:t>B</a:t>
            </a:r>
            <a:r>
              <a:rPr lang="vi-VN" b="1" dirty="0"/>
              <a:t>.</a:t>
            </a:r>
            <a:r>
              <a:rPr lang="vi-VN" dirty="0"/>
              <a:t> Damage caused by tsunamis. </a:t>
            </a:r>
            <a:endParaRPr lang="en-US" dirty="0"/>
          </a:p>
          <a:p>
            <a:r>
              <a:rPr lang="vi-VN" b="1" dirty="0"/>
              <a:t>C.</a:t>
            </a:r>
            <a:r>
              <a:rPr lang="vi-VN" dirty="0"/>
              <a:t> Facts about tsunamis. 			</a:t>
            </a:r>
            <a:r>
              <a:rPr lang="vi-VN" b="1" dirty="0"/>
              <a:t>D.</a:t>
            </a:r>
            <a:r>
              <a:rPr lang="vi-VN" dirty="0"/>
              <a:t> How tremendous the energy of a tsunami is. </a:t>
            </a:r>
            <a:endParaRPr lang="en-US" dirty="0"/>
          </a:p>
          <a:p>
            <a:endParaRPr lang="vi-VN" dirty="0" smtClean="0"/>
          </a:p>
          <a:p>
            <a:r>
              <a:rPr lang="vi-VN" b="1" i="1" dirty="0"/>
              <a:t> </a:t>
            </a:r>
            <a:endParaRPr lang="en-US" dirty="0"/>
          </a:p>
          <a:p>
            <a:endParaRPr lang="en-US" dirty="0"/>
          </a:p>
          <a:p>
            <a:endParaRPr lang="en-US" dirty="0"/>
          </a:p>
        </p:txBody>
      </p:sp>
      <p:sp>
        <p:nvSpPr>
          <p:cNvPr id="2" name="Oval 1"/>
          <p:cNvSpPr/>
          <p:nvPr/>
        </p:nvSpPr>
        <p:spPr>
          <a:xfrm>
            <a:off x="2895600" y="609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28600" y="1447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228600" y="3429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232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15400" cy="6370975"/>
          </a:xfrm>
          <a:prstGeom prst="rect">
            <a:avLst/>
          </a:prstGeom>
          <a:noFill/>
        </p:spPr>
        <p:txBody>
          <a:bodyPr wrap="square" rtlCol="0">
            <a:spAutoFit/>
          </a:bodyPr>
          <a:lstStyle/>
          <a:p>
            <a:r>
              <a:rPr lang="en-US" sz="2400" b="1" dirty="0"/>
              <a:t>Question 44: </a:t>
            </a:r>
            <a:r>
              <a:rPr lang="en-US" sz="2400" dirty="0"/>
              <a:t>Which of the following could be the main idea of the passage?</a:t>
            </a:r>
          </a:p>
          <a:p>
            <a:r>
              <a:rPr lang="vi-VN" sz="2400" dirty="0"/>
              <a:t>	</a:t>
            </a:r>
            <a:r>
              <a:rPr lang="en-US" sz="2400" b="1" dirty="0"/>
              <a:t>A.</a:t>
            </a:r>
            <a:r>
              <a:rPr lang="en-US" sz="2400" dirty="0"/>
              <a:t> </a:t>
            </a:r>
            <a:r>
              <a:rPr lang="vi-VN" sz="2400" dirty="0"/>
              <a:t>The most popular jobs in Vietnam's job markets.</a:t>
            </a:r>
            <a:endParaRPr lang="en-US" sz="2400" dirty="0"/>
          </a:p>
          <a:p>
            <a:r>
              <a:rPr lang="vi-VN" sz="2400" dirty="0"/>
              <a:t>	</a:t>
            </a:r>
            <a:r>
              <a:rPr lang="en-US" sz="2400" b="1" dirty="0"/>
              <a:t>B.</a:t>
            </a:r>
            <a:r>
              <a:rPr lang="en-US" sz="2400" dirty="0"/>
              <a:t> </a:t>
            </a:r>
            <a:r>
              <a:rPr lang="vi-VN" sz="2400" dirty="0"/>
              <a:t>The necessity of foreign languages in most tech jobs.</a:t>
            </a:r>
            <a:endParaRPr lang="en-US" sz="2400" dirty="0"/>
          </a:p>
          <a:p>
            <a:r>
              <a:rPr lang="vi-VN" sz="2400" dirty="0"/>
              <a:t>	</a:t>
            </a:r>
            <a:r>
              <a:rPr lang="en-US" sz="2400" b="1" dirty="0"/>
              <a:t>C.</a:t>
            </a:r>
            <a:r>
              <a:rPr lang="en-US" sz="2400" dirty="0"/>
              <a:t> </a:t>
            </a:r>
            <a:r>
              <a:rPr lang="vi-VN" sz="2400" dirty="0"/>
              <a:t>The skills needed in tech jobs nowadays.</a:t>
            </a:r>
            <a:endParaRPr lang="en-US" sz="2400" dirty="0"/>
          </a:p>
          <a:p>
            <a:r>
              <a:rPr lang="vi-VN" sz="2400" dirty="0"/>
              <a:t>	</a:t>
            </a:r>
            <a:r>
              <a:rPr lang="en-US" sz="2400" b="1" dirty="0"/>
              <a:t>D.</a:t>
            </a:r>
            <a:r>
              <a:rPr lang="en-US" sz="2400" dirty="0"/>
              <a:t> </a:t>
            </a:r>
            <a:r>
              <a:rPr lang="vi-VN" sz="2400" dirty="0"/>
              <a:t>Vietnamese students are not aware of the importance of learning foreign languages.</a:t>
            </a:r>
            <a:endParaRPr lang="en-US" sz="2400" dirty="0"/>
          </a:p>
          <a:p>
            <a:r>
              <a:rPr lang="en-US" sz="2400" dirty="0" err="1"/>
              <a:t>Câu</a:t>
            </a:r>
            <a:r>
              <a:rPr lang="en-US" sz="2400" dirty="0"/>
              <a:t> </a:t>
            </a:r>
            <a:r>
              <a:rPr lang="en-US" sz="2400" dirty="0" err="1"/>
              <a:t>nào</a:t>
            </a:r>
            <a:r>
              <a:rPr lang="en-US" sz="2400" dirty="0"/>
              <a:t> </a:t>
            </a:r>
            <a:r>
              <a:rPr lang="en-US" sz="2400" dirty="0" err="1"/>
              <a:t>trong</a:t>
            </a:r>
            <a:r>
              <a:rPr lang="en-US" sz="2400" dirty="0"/>
              <a:t> </a:t>
            </a:r>
            <a:r>
              <a:rPr lang="en-US" sz="2400" dirty="0" err="1"/>
              <a:t>các</a:t>
            </a:r>
            <a:r>
              <a:rPr lang="en-US" sz="2400" dirty="0"/>
              <a:t> </a:t>
            </a:r>
            <a:r>
              <a:rPr lang="en-US" sz="2400" dirty="0" err="1"/>
              <a:t>câu</a:t>
            </a:r>
            <a:r>
              <a:rPr lang="en-US" sz="2400" dirty="0"/>
              <a:t> </a:t>
            </a:r>
            <a:r>
              <a:rPr lang="en-US" sz="2400" dirty="0" err="1"/>
              <a:t>sau</a:t>
            </a:r>
            <a:r>
              <a:rPr lang="en-US" sz="2400" dirty="0"/>
              <a:t> </a:t>
            </a:r>
            <a:r>
              <a:rPr lang="en-US" sz="2400" dirty="0" err="1"/>
              <a:t>có</a:t>
            </a:r>
            <a:r>
              <a:rPr lang="en-US" sz="2400" dirty="0"/>
              <a:t> </a:t>
            </a:r>
            <a:r>
              <a:rPr lang="en-US" sz="2400" dirty="0" err="1"/>
              <a:t>thể</a:t>
            </a:r>
            <a:r>
              <a:rPr lang="en-US" sz="2400" dirty="0"/>
              <a:t> </a:t>
            </a:r>
            <a:r>
              <a:rPr lang="en-US" sz="2400" dirty="0" err="1"/>
              <a:t>là</a:t>
            </a:r>
            <a:r>
              <a:rPr lang="en-US" sz="2400" dirty="0"/>
              <a:t> </a:t>
            </a:r>
            <a:r>
              <a:rPr lang="en-US" sz="2400" dirty="0" err="1"/>
              <a:t>nội</a:t>
            </a:r>
            <a:r>
              <a:rPr lang="en-US" sz="2400" dirty="0"/>
              <a:t> dung </a:t>
            </a:r>
            <a:r>
              <a:rPr lang="en-US" sz="2400" dirty="0" err="1"/>
              <a:t>chính</a:t>
            </a:r>
            <a:r>
              <a:rPr lang="en-US" sz="2400" dirty="0"/>
              <a:t> </a:t>
            </a:r>
            <a:r>
              <a:rPr lang="en-US" sz="2400" dirty="0" err="1"/>
              <a:t>của</a:t>
            </a:r>
            <a:r>
              <a:rPr lang="en-US" sz="2400" dirty="0"/>
              <a:t> </a:t>
            </a:r>
            <a:r>
              <a:rPr lang="en-US" sz="2400" dirty="0" err="1"/>
              <a:t>đoạn</a:t>
            </a:r>
            <a:r>
              <a:rPr lang="en-US" sz="2400" dirty="0"/>
              <a:t> </a:t>
            </a:r>
            <a:r>
              <a:rPr lang="en-US" sz="2400" dirty="0" err="1"/>
              <a:t>văn</a:t>
            </a:r>
            <a:r>
              <a:rPr lang="en-US" sz="2400" dirty="0"/>
              <a:t>?</a:t>
            </a:r>
          </a:p>
          <a:p>
            <a:pPr lvl="0"/>
            <a:r>
              <a:rPr lang="en-US" sz="2400" dirty="0" err="1"/>
              <a:t>Những</a:t>
            </a:r>
            <a:r>
              <a:rPr lang="en-US" sz="2400" dirty="0"/>
              <a:t> </a:t>
            </a:r>
            <a:r>
              <a:rPr lang="en-US" sz="2400" dirty="0" err="1"/>
              <a:t>ngành</a:t>
            </a:r>
            <a:r>
              <a:rPr lang="en-US" sz="2400" dirty="0"/>
              <a:t> </a:t>
            </a:r>
            <a:r>
              <a:rPr lang="en-US" sz="2400" dirty="0" err="1"/>
              <a:t>nghề</a:t>
            </a:r>
            <a:r>
              <a:rPr lang="en-US" sz="2400" dirty="0"/>
              <a:t> </a:t>
            </a:r>
            <a:r>
              <a:rPr lang="en-US" sz="2400" dirty="0" err="1"/>
              <a:t>phổ</a:t>
            </a:r>
            <a:r>
              <a:rPr lang="en-US" sz="2400" dirty="0"/>
              <a:t> </a:t>
            </a:r>
            <a:r>
              <a:rPr lang="en-US" sz="2400" dirty="0" err="1"/>
              <a:t>biến</a:t>
            </a:r>
            <a:r>
              <a:rPr lang="en-US" sz="2400" dirty="0"/>
              <a:t> </a:t>
            </a:r>
            <a:r>
              <a:rPr lang="en-US" sz="2400" dirty="0" err="1"/>
              <a:t>nhất</a:t>
            </a:r>
            <a:r>
              <a:rPr lang="en-US" sz="2400" dirty="0"/>
              <a:t> </a:t>
            </a:r>
            <a:r>
              <a:rPr lang="en-US" sz="2400" dirty="0" err="1"/>
              <a:t>trong</a:t>
            </a:r>
            <a:r>
              <a:rPr lang="en-US" sz="2400" dirty="0"/>
              <a:t> </a:t>
            </a:r>
            <a:r>
              <a:rPr lang="en-US" sz="2400" dirty="0" err="1"/>
              <a:t>thị</a:t>
            </a:r>
            <a:r>
              <a:rPr lang="en-US" sz="2400" dirty="0"/>
              <a:t> </a:t>
            </a:r>
            <a:r>
              <a:rPr lang="en-US" sz="2400" dirty="0" err="1"/>
              <a:t>trường</a:t>
            </a:r>
            <a:r>
              <a:rPr lang="en-US" sz="2400" dirty="0"/>
              <a:t> </a:t>
            </a:r>
            <a:r>
              <a:rPr lang="en-US" sz="2400" dirty="0" err="1"/>
              <a:t>việc</a:t>
            </a:r>
            <a:r>
              <a:rPr lang="en-US" sz="2400" dirty="0"/>
              <a:t> </a:t>
            </a:r>
            <a:r>
              <a:rPr lang="en-US" sz="2400" dirty="0" err="1"/>
              <a:t>làm</a:t>
            </a:r>
            <a:r>
              <a:rPr lang="en-US" sz="2400" dirty="0"/>
              <a:t> ở </a:t>
            </a:r>
            <a:r>
              <a:rPr lang="en-US" sz="2400" dirty="0" err="1"/>
              <a:t>Việt</a:t>
            </a:r>
            <a:r>
              <a:rPr lang="en-US" sz="2400" dirty="0"/>
              <a:t> Nam.</a:t>
            </a:r>
          </a:p>
          <a:p>
            <a:pPr lvl="0"/>
            <a:r>
              <a:rPr lang="en-US" sz="2400" dirty="0" err="1"/>
              <a:t>Sự</a:t>
            </a:r>
            <a:r>
              <a:rPr lang="en-US" sz="2400" dirty="0"/>
              <a:t> </a:t>
            </a:r>
            <a:r>
              <a:rPr lang="en-US" sz="2400" dirty="0" err="1"/>
              <a:t>cần</a:t>
            </a:r>
            <a:r>
              <a:rPr lang="en-US" sz="2400" dirty="0"/>
              <a:t> </a:t>
            </a:r>
            <a:r>
              <a:rPr lang="en-US" sz="2400" dirty="0" err="1"/>
              <a:t>thiết</a:t>
            </a:r>
            <a:r>
              <a:rPr lang="en-US" sz="2400" dirty="0"/>
              <a:t> </a:t>
            </a:r>
            <a:r>
              <a:rPr lang="en-US" sz="2400" dirty="0" err="1"/>
              <a:t>của</a:t>
            </a:r>
            <a:r>
              <a:rPr lang="en-US" sz="2400" dirty="0"/>
              <a:t> </a:t>
            </a:r>
            <a:r>
              <a:rPr lang="en-US" sz="2400" dirty="0" err="1"/>
              <a:t>ngoại</a:t>
            </a:r>
            <a:r>
              <a:rPr lang="en-US" sz="2400" dirty="0"/>
              <a:t> </a:t>
            </a:r>
            <a:r>
              <a:rPr lang="en-US" sz="2400" dirty="0" err="1"/>
              <a:t>ngữ</a:t>
            </a:r>
            <a:r>
              <a:rPr lang="en-US" sz="2400" dirty="0"/>
              <a:t> </a:t>
            </a:r>
            <a:r>
              <a:rPr lang="en-US" sz="2400" dirty="0" err="1"/>
              <a:t>trong</a:t>
            </a:r>
            <a:r>
              <a:rPr lang="en-US" sz="2400" dirty="0"/>
              <a:t> </a:t>
            </a:r>
            <a:r>
              <a:rPr lang="en-US" sz="2400" dirty="0" err="1"/>
              <a:t>hầu</a:t>
            </a:r>
            <a:r>
              <a:rPr lang="en-US" sz="2400" dirty="0"/>
              <a:t> </a:t>
            </a:r>
            <a:r>
              <a:rPr lang="en-US" sz="2400" dirty="0" err="1"/>
              <a:t>hết</a:t>
            </a:r>
            <a:r>
              <a:rPr lang="en-US" sz="2400" dirty="0"/>
              <a:t> </a:t>
            </a:r>
            <a:r>
              <a:rPr lang="en-US" sz="2400" dirty="0" err="1"/>
              <a:t>các</a:t>
            </a:r>
            <a:r>
              <a:rPr lang="en-US" sz="2400" dirty="0"/>
              <a:t> </a:t>
            </a:r>
            <a:r>
              <a:rPr lang="en-US" sz="2400" dirty="0" err="1"/>
              <a:t>công</a:t>
            </a:r>
            <a:r>
              <a:rPr lang="en-US" sz="2400" dirty="0"/>
              <a:t> </a:t>
            </a:r>
            <a:r>
              <a:rPr lang="en-US" sz="2400" dirty="0" err="1"/>
              <a:t>việc</a:t>
            </a:r>
            <a:r>
              <a:rPr lang="en-US" sz="2400" dirty="0"/>
              <a:t> </a:t>
            </a:r>
            <a:r>
              <a:rPr lang="en-US" sz="2400" dirty="0" err="1"/>
              <a:t>kĩ</a:t>
            </a:r>
            <a:r>
              <a:rPr lang="en-US" sz="2400" dirty="0"/>
              <a:t> </a:t>
            </a:r>
            <a:r>
              <a:rPr lang="en-US" sz="2400" dirty="0" err="1"/>
              <a:t>thuật</a:t>
            </a:r>
            <a:r>
              <a:rPr lang="en-US" sz="2400" dirty="0"/>
              <a:t>.</a:t>
            </a:r>
          </a:p>
          <a:p>
            <a:pPr lvl="0"/>
            <a:r>
              <a:rPr lang="en-US" sz="2400" dirty="0" err="1"/>
              <a:t>Những</a:t>
            </a:r>
            <a:r>
              <a:rPr lang="en-US" sz="2400" dirty="0"/>
              <a:t> </a:t>
            </a:r>
            <a:r>
              <a:rPr lang="en-US" sz="2400" dirty="0" err="1"/>
              <a:t>kĩ</a:t>
            </a:r>
            <a:r>
              <a:rPr lang="en-US" sz="2400" dirty="0"/>
              <a:t> </a:t>
            </a:r>
            <a:r>
              <a:rPr lang="en-US" sz="2400" dirty="0" err="1"/>
              <a:t>năng</a:t>
            </a:r>
            <a:r>
              <a:rPr lang="en-US" sz="2400" dirty="0"/>
              <a:t> </a:t>
            </a:r>
            <a:r>
              <a:rPr lang="en-US" sz="2400" dirty="0" err="1"/>
              <a:t>cần</a:t>
            </a:r>
            <a:r>
              <a:rPr lang="en-US" sz="2400" dirty="0"/>
              <a:t> </a:t>
            </a:r>
            <a:r>
              <a:rPr lang="en-US" sz="2400" dirty="0" err="1"/>
              <a:t>trong</a:t>
            </a:r>
            <a:r>
              <a:rPr lang="en-US" sz="2400" dirty="0"/>
              <a:t> </a:t>
            </a:r>
            <a:r>
              <a:rPr lang="en-US" sz="2400" dirty="0" err="1"/>
              <a:t>các</a:t>
            </a:r>
            <a:r>
              <a:rPr lang="en-US" sz="2400" dirty="0"/>
              <a:t> </a:t>
            </a:r>
            <a:r>
              <a:rPr lang="en-US" sz="2400" dirty="0" err="1"/>
              <a:t>công</a:t>
            </a:r>
            <a:r>
              <a:rPr lang="en-US" sz="2400" dirty="0"/>
              <a:t> </a:t>
            </a:r>
            <a:r>
              <a:rPr lang="en-US" sz="2400" dirty="0" err="1"/>
              <a:t>việc</a:t>
            </a:r>
            <a:r>
              <a:rPr lang="en-US" sz="2400" dirty="0"/>
              <a:t> </a:t>
            </a:r>
            <a:r>
              <a:rPr lang="en-US" sz="2400" dirty="0" err="1"/>
              <a:t>kĩ</a:t>
            </a:r>
            <a:r>
              <a:rPr lang="en-US" sz="2400" dirty="0"/>
              <a:t> </a:t>
            </a:r>
            <a:r>
              <a:rPr lang="en-US" sz="2400" dirty="0" err="1"/>
              <a:t>thuật</a:t>
            </a:r>
            <a:r>
              <a:rPr lang="en-US" sz="2400" dirty="0"/>
              <a:t> </a:t>
            </a:r>
            <a:r>
              <a:rPr lang="en-US" sz="2400" dirty="0" err="1"/>
              <a:t>ngày</a:t>
            </a:r>
            <a:r>
              <a:rPr lang="en-US" sz="2400" dirty="0"/>
              <a:t> nay.</a:t>
            </a:r>
          </a:p>
          <a:p>
            <a:pPr lvl="0"/>
            <a:r>
              <a:rPr lang="en-US" sz="2400" dirty="0" err="1"/>
              <a:t>Sinh</a:t>
            </a:r>
            <a:r>
              <a:rPr lang="en-US" sz="2400" dirty="0"/>
              <a:t> </a:t>
            </a:r>
            <a:r>
              <a:rPr lang="en-US" sz="2400" dirty="0" err="1"/>
              <a:t>viên</a:t>
            </a:r>
            <a:r>
              <a:rPr lang="en-US" sz="2400" dirty="0"/>
              <a:t> </a:t>
            </a:r>
            <a:r>
              <a:rPr lang="en-US" sz="2400" dirty="0" err="1"/>
              <a:t>Việt</a:t>
            </a:r>
            <a:r>
              <a:rPr lang="en-US" sz="2400" dirty="0"/>
              <a:t> Nam </a:t>
            </a:r>
            <a:r>
              <a:rPr lang="en-US" sz="2400" dirty="0" err="1"/>
              <a:t>không</a:t>
            </a:r>
            <a:r>
              <a:rPr lang="en-US" sz="2400" dirty="0"/>
              <a:t> </a:t>
            </a:r>
            <a:r>
              <a:rPr lang="en-US" sz="2400" dirty="0" err="1"/>
              <a:t>nhận</a:t>
            </a:r>
            <a:r>
              <a:rPr lang="en-US" sz="2400" dirty="0"/>
              <a:t> </a:t>
            </a:r>
            <a:r>
              <a:rPr lang="en-US" sz="2400" dirty="0" err="1"/>
              <a:t>thức</a:t>
            </a:r>
            <a:r>
              <a:rPr lang="en-US" sz="2400" dirty="0"/>
              <a:t> </a:t>
            </a:r>
            <a:r>
              <a:rPr lang="en-US" sz="2400" dirty="0" err="1"/>
              <a:t>được</a:t>
            </a:r>
            <a:r>
              <a:rPr lang="en-US" sz="2400" dirty="0"/>
              <a:t> </a:t>
            </a:r>
            <a:r>
              <a:rPr lang="en-US" sz="2400" dirty="0" err="1"/>
              <a:t>tầm</a:t>
            </a:r>
            <a:r>
              <a:rPr lang="en-US" sz="2400" dirty="0"/>
              <a:t> </a:t>
            </a:r>
            <a:r>
              <a:rPr lang="en-US" sz="2400" dirty="0" err="1"/>
              <a:t>quan</a:t>
            </a:r>
            <a:r>
              <a:rPr lang="en-US" sz="2400" dirty="0"/>
              <a:t> </a:t>
            </a:r>
            <a:r>
              <a:rPr lang="en-US" sz="2400" dirty="0" err="1"/>
              <a:t>trọng</a:t>
            </a:r>
            <a:r>
              <a:rPr lang="en-US" sz="2400" dirty="0"/>
              <a:t> </a:t>
            </a:r>
            <a:r>
              <a:rPr lang="en-US" sz="2400" dirty="0" err="1"/>
              <a:t>của</a:t>
            </a:r>
            <a:r>
              <a:rPr lang="en-US" sz="2400" dirty="0"/>
              <a:t> </a:t>
            </a:r>
            <a:r>
              <a:rPr lang="en-US" sz="2400" dirty="0" err="1"/>
              <a:t>việc</a:t>
            </a:r>
            <a:r>
              <a:rPr lang="en-US" sz="2400" dirty="0"/>
              <a:t> </a:t>
            </a:r>
            <a:r>
              <a:rPr lang="en-US" sz="2400" dirty="0" err="1"/>
              <a:t>học</a:t>
            </a:r>
            <a:r>
              <a:rPr lang="en-US" sz="2400" dirty="0"/>
              <a:t> </a:t>
            </a:r>
            <a:r>
              <a:rPr lang="en-US" sz="2400" dirty="0" err="1"/>
              <a:t>ngoại</a:t>
            </a:r>
            <a:r>
              <a:rPr lang="en-US" sz="2400" dirty="0"/>
              <a:t> </a:t>
            </a:r>
            <a:r>
              <a:rPr lang="en-US" sz="2400" dirty="0" err="1"/>
              <a:t>ngữ</a:t>
            </a:r>
            <a:r>
              <a:rPr lang="en-US" sz="2400" dirty="0"/>
              <a:t>.</a:t>
            </a:r>
          </a:p>
          <a:p>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đoạn</a:t>
            </a:r>
            <a:r>
              <a:rPr lang="en-US" sz="2400" b="1" dirty="0"/>
              <a:t> </a:t>
            </a:r>
            <a:r>
              <a:rPr lang="en-US" sz="2400" b="1" dirty="0" err="1"/>
              <a:t>đầu</a:t>
            </a:r>
            <a:r>
              <a:rPr lang="en-US" sz="2400" b="1" dirty="0"/>
              <a:t> </a:t>
            </a:r>
            <a:r>
              <a:rPr lang="en-US" sz="2400" b="1" dirty="0" err="1"/>
              <a:t>và</a:t>
            </a:r>
            <a:r>
              <a:rPr lang="en-US" sz="2400" b="1" dirty="0"/>
              <a:t> </a:t>
            </a:r>
            <a:r>
              <a:rPr lang="en-US" sz="2400" b="1" dirty="0" err="1"/>
              <a:t>nội</a:t>
            </a:r>
            <a:r>
              <a:rPr lang="en-US" sz="2400" b="1" dirty="0"/>
              <a:t> dung </a:t>
            </a:r>
            <a:r>
              <a:rPr lang="en-US" sz="2400" b="1" dirty="0" err="1"/>
              <a:t>xuyên</a:t>
            </a:r>
            <a:r>
              <a:rPr lang="en-US" sz="2400" b="1" dirty="0"/>
              <a:t> </a:t>
            </a:r>
            <a:r>
              <a:rPr lang="en-US" sz="2400" b="1" dirty="0" err="1"/>
              <a:t>suốt</a:t>
            </a:r>
            <a:r>
              <a:rPr lang="en-US" sz="2400" b="1" dirty="0"/>
              <a:t> </a:t>
            </a:r>
            <a:r>
              <a:rPr lang="en-US" sz="2400" b="1" dirty="0" err="1"/>
              <a:t>bài</a:t>
            </a:r>
            <a:r>
              <a:rPr lang="en-US" sz="2400" b="1" dirty="0"/>
              <a:t> </a:t>
            </a:r>
            <a:r>
              <a:rPr lang="en-US" sz="2400" b="1" dirty="0" err="1"/>
              <a:t>đọc</a:t>
            </a:r>
            <a:r>
              <a:rPr lang="en-US" sz="2400" b="1" dirty="0"/>
              <a:t>:</a:t>
            </a:r>
            <a:endParaRPr lang="en-US" sz="2400" dirty="0"/>
          </a:p>
          <a:p>
            <a:r>
              <a:rPr lang="vi-VN" sz="2400" dirty="0"/>
              <a:t>Tác giả đề cập đến sự cần thiết của kĩ năng sử dụng ngoại ngữ trong hầu hết các công việc </a:t>
            </a:r>
            <a:r>
              <a:rPr lang="vi-VN" sz="2400" dirty="0" smtClean="0"/>
              <a:t>kĩ</a:t>
            </a:r>
            <a:endParaRPr lang="en-US" sz="2400" dirty="0"/>
          </a:p>
        </p:txBody>
      </p:sp>
      <p:sp>
        <p:nvSpPr>
          <p:cNvPr id="2" name="Oval 1"/>
          <p:cNvSpPr/>
          <p:nvPr/>
        </p:nvSpPr>
        <p:spPr>
          <a:xfrm>
            <a:off x="1066800" y="1447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658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220200" cy="6740307"/>
          </a:xfrm>
          <a:prstGeom prst="rect">
            <a:avLst/>
          </a:prstGeom>
          <a:noFill/>
        </p:spPr>
        <p:txBody>
          <a:bodyPr wrap="square" rtlCol="0">
            <a:spAutoFit/>
          </a:bodyPr>
          <a:lstStyle/>
          <a:p>
            <a:r>
              <a:rPr lang="vi-VN" sz="2400" b="1" dirty="0"/>
              <a:t>Question 45: </a:t>
            </a:r>
            <a:r>
              <a:rPr lang="vi-VN" sz="2400" dirty="0"/>
              <a:t>According to the passage, interpreters and translators are described as the jobs that</a:t>
            </a:r>
            <a:r>
              <a:rPr lang="en-US" sz="2400" dirty="0"/>
              <a:t>___</a:t>
            </a:r>
            <a:r>
              <a:rPr lang="vi-VN" sz="2400" dirty="0"/>
              <a:t>.</a:t>
            </a:r>
            <a:endParaRPr lang="en-US" sz="2400" dirty="0"/>
          </a:p>
          <a:p>
            <a:r>
              <a:rPr lang="en-US" sz="2400" b="1" dirty="0" smtClean="0"/>
              <a:t>A</a:t>
            </a:r>
            <a:r>
              <a:rPr lang="en-US" sz="2400" b="1" dirty="0"/>
              <a:t>.</a:t>
            </a:r>
            <a:r>
              <a:rPr lang="en-US" sz="2400" dirty="0"/>
              <a:t> </a:t>
            </a:r>
            <a:r>
              <a:rPr lang="vi-VN" sz="2400" dirty="0"/>
              <a:t>are decreasing dramatically in the number of employees.</a:t>
            </a:r>
            <a:endParaRPr lang="en-US" sz="2400" dirty="0"/>
          </a:p>
          <a:p>
            <a:r>
              <a:rPr lang="en-US" sz="2400" b="1" dirty="0" smtClean="0"/>
              <a:t>B</a:t>
            </a:r>
            <a:r>
              <a:rPr lang="en-US" sz="2400" b="1" dirty="0"/>
              <a:t>.</a:t>
            </a:r>
            <a:r>
              <a:rPr lang="en-US" sz="2400" dirty="0"/>
              <a:t> </a:t>
            </a:r>
            <a:r>
              <a:rPr lang="vi-VN" sz="2400" dirty="0"/>
              <a:t>there are not enough employees for technology companies to recruit.</a:t>
            </a:r>
            <a:endParaRPr lang="en-US" sz="2400" dirty="0"/>
          </a:p>
          <a:p>
            <a:r>
              <a:rPr lang="en-US" sz="2400" b="1" dirty="0" smtClean="0"/>
              <a:t>C</a:t>
            </a:r>
            <a:r>
              <a:rPr lang="en-US" sz="2400" b="1" dirty="0"/>
              <a:t>.</a:t>
            </a:r>
            <a:r>
              <a:rPr lang="en-US" sz="2400" dirty="0"/>
              <a:t> </a:t>
            </a:r>
            <a:r>
              <a:rPr lang="vi-VN" sz="2400" dirty="0"/>
              <a:t>the requirements have risen considerably and steadily.</a:t>
            </a:r>
            <a:endParaRPr lang="en-US" sz="2400" dirty="0"/>
          </a:p>
          <a:p>
            <a:r>
              <a:rPr lang="en-US" sz="2400" b="1" dirty="0" smtClean="0"/>
              <a:t>D</a:t>
            </a:r>
            <a:r>
              <a:rPr lang="en-US" sz="2400" b="1" dirty="0"/>
              <a:t>.</a:t>
            </a:r>
            <a:r>
              <a:rPr lang="en-US" sz="2400" dirty="0"/>
              <a:t> </a:t>
            </a:r>
            <a:r>
              <a:rPr lang="vi-VN" sz="2400" dirty="0"/>
              <a:t>are expected to experience a downward trend in the near future.</a:t>
            </a:r>
            <a:endParaRPr lang="en-US" sz="2400" dirty="0"/>
          </a:p>
          <a:p>
            <a:r>
              <a:rPr lang="en-US" sz="2400" dirty="0"/>
              <a:t>Theo </a:t>
            </a:r>
            <a:r>
              <a:rPr lang="en-US" sz="2400" dirty="0" err="1"/>
              <a:t>đoạn</a:t>
            </a:r>
            <a:r>
              <a:rPr lang="en-US" sz="2400" dirty="0"/>
              <a:t> </a:t>
            </a:r>
            <a:r>
              <a:rPr lang="en-US" sz="2400" dirty="0" err="1"/>
              <a:t>văn</a:t>
            </a:r>
            <a:r>
              <a:rPr lang="en-US" sz="2400" dirty="0"/>
              <a:t>, </a:t>
            </a:r>
            <a:r>
              <a:rPr lang="en-US" sz="2400" dirty="0" err="1"/>
              <a:t>phiên</a:t>
            </a:r>
            <a:r>
              <a:rPr lang="en-US" sz="2400" dirty="0"/>
              <a:t> </a:t>
            </a:r>
            <a:r>
              <a:rPr lang="en-US" sz="2400" dirty="0" err="1"/>
              <a:t>dịch</a:t>
            </a:r>
            <a:r>
              <a:rPr lang="en-US" sz="2400" dirty="0"/>
              <a:t> </a:t>
            </a:r>
            <a:r>
              <a:rPr lang="en-US" sz="2400" dirty="0" err="1"/>
              <a:t>và</a:t>
            </a:r>
            <a:r>
              <a:rPr lang="en-US" sz="2400" dirty="0"/>
              <a:t> </a:t>
            </a:r>
            <a:r>
              <a:rPr lang="en-US" sz="2400" dirty="0" err="1"/>
              <a:t>biên</a:t>
            </a:r>
            <a:r>
              <a:rPr lang="en-US" sz="2400" dirty="0"/>
              <a:t> </a:t>
            </a:r>
            <a:r>
              <a:rPr lang="en-US" sz="2400" dirty="0" err="1"/>
              <a:t>dịch</a:t>
            </a:r>
            <a:r>
              <a:rPr lang="en-US" sz="2400" dirty="0"/>
              <a:t> </a:t>
            </a:r>
            <a:r>
              <a:rPr lang="en-US" sz="2400" dirty="0" err="1"/>
              <a:t>viên</a:t>
            </a:r>
            <a:r>
              <a:rPr lang="en-US" sz="2400" dirty="0"/>
              <a:t> </a:t>
            </a:r>
            <a:r>
              <a:rPr lang="en-US" sz="2400" dirty="0" err="1"/>
              <a:t>được</a:t>
            </a:r>
            <a:r>
              <a:rPr lang="en-US" sz="2400" dirty="0"/>
              <a:t> </a:t>
            </a:r>
            <a:r>
              <a:rPr lang="en-US" sz="2400" dirty="0" err="1"/>
              <a:t>mô</a:t>
            </a:r>
            <a:r>
              <a:rPr lang="en-US" sz="2400" dirty="0"/>
              <a:t> </a:t>
            </a:r>
            <a:r>
              <a:rPr lang="en-US" sz="2400" dirty="0" err="1"/>
              <a:t>tả</a:t>
            </a:r>
            <a:r>
              <a:rPr lang="en-US" sz="2400" dirty="0"/>
              <a:t> </a:t>
            </a:r>
            <a:r>
              <a:rPr lang="en-US" sz="2400" dirty="0" err="1"/>
              <a:t>là</a:t>
            </a:r>
            <a:r>
              <a:rPr lang="en-US" sz="2400" dirty="0"/>
              <a:t> </a:t>
            </a:r>
            <a:r>
              <a:rPr lang="en-US" sz="2400" dirty="0" err="1"/>
              <a:t>những</a:t>
            </a:r>
            <a:r>
              <a:rPr lang="en-US" sz="2400" dirty="0"/>
              <a:t> </a:t>
            </a:r>
            <a:r>
              <a:rPr lang="en-US" sz="2400" dirty="0" err="1"/>
              <a:t>công</a:t>
            </a:r>
            <a:r>
              <a:rPr lang="en-US" sz="2400" dirty="0"/>
              <a:t> </a:t>
            </a:r>
            <a:r>
              <a:rPr lang="en-US" sz="2400" dirty="0" err="1" smtClean="0"/>
              <a:t>việc</a:t>
            </a:r>
            <a:r>
              <a:rPr lang="vi-VN" sz="2400" dirty="0"/>
              <a:t> </a:t>
            </a:r>
            <a:r>
              <a:rPr lang="en-US" sz="2400" dirty="0" err="1" smtClean="0"/>
              <a:t>mà</a:t>
            </a:r>
            <a:r>
              <a:rPr lang="en-US" sz="2400" u="sng" dirty="0" smtClean="0"/>
              <a:t> </a:t>
            </a:r>
            <a:r>
              <a:rPr lang="en-US" sz="2400" u="sng" dirty="0"/>
              <a:t>	</a:t>
            </a:r>
            <a:r>
              <a:rPr lang="en-US" sz="2400" dirty="0"/>
              <a:t>.</a:t>
            </a:r>
          </a:p>
          <a:p>
            <a:pPr lvl="0"/>
            <a:r>
              <a:rPr lang="en-US" sz="2400" dirty="0" err="1"/>
              <a:t>đang</a:t>
            </a:r>
            <a:r>
              <a:rPr lang="en-US" sz="2400" dirty="0"/>
              <a:t> </a:t>
            </a:r>
            <a:r>
              <a:rPr lang="en-US" sz="2400" dirty="0" err="1"/>
              <a:t>giảm</a:t>
            </a:r>
            <a:r>
              <a:rPr lang="en-US" sz="2400" dirty="0"/>
              <a:t> </a:t>
            </a:r>
            <a:r>
              <a:rPr lang="en-US" sz="2400" dirty="0" err="1"/>
              <a:t>mạnh</a:t>
            </a:r>
            <a:r>
              <a:rPr lang="en-US" sz="2400" dirty="0"/>
              <a:t> </a:t>
            </a:r>
            <a:r>
              <a:rPr lang="en-US" sz="2400" dirty="0" err="1"/>
              <a:t>về</a:t>
            </a:r>
            <a:r>
              <a:rPr lang="en-US" sz="2400" dirty="0"/>
              <a:t> </a:t>
            </a:r>
            <a:r>
              <a:rPr lang="en-US" sz="2400" dirty="0" err="1"/>
              <a:t>số</a:t>
            </a:r>
            <a:r>
              <a:rPr lang="en-US" sz="2400" dirty="0"/>
              <a:t> </a:t>
            </a:r>
            <a:r>
              <a:rPr lang="en-US" sz="2400" dirty="0" err="1"/>
              <a:t>lượng</a:t>
            </a:r>
            <a:r>
              <a:rPr lang="en-US" sz="2400" dirty="0"/>
              <a:t> </a:t>
            </a:r>
            <a:r>
              <a:rPr lang="en-US" sz="2400" dirty="0" err="1"/>
              <a:t>nhân</a:t>
            </a:r>
            <a:r>
              <a:rPr lang="en-US" sz="2400" dirty="0"/>
              <a:t> </a:t>
            </a:r>
            <a:r>
              <a:rPr lang="en-US" sz="2400" dirty="0" err="1"/>
              <a:t>viên</a:t>
            </a:r>
            <a:r>
              <a:rPr lang="en-US" sz="2400" dirty="0"/>
              <a:t>.</a:t>
            </a:r>
          </a:p>
          <a:p>
            <a:pPr lvl="0"/>
            <a:r>
              <a:rPr lang="en-US" sz="2400" dirty="0" err="1"/>
              <a:t>không</a:t>
            </a:r>
            <a:r>
              <a:rPr lang="en-US" sz="2400" dirty="0"/>
              <a:t> </a:t>
            </a:r>
            <a:r>
              <a:rPr lang="en-US" sz="2400" dirty="0" err="1"/>
              <a:t>đủ</a:t>
            </a:r>
            <a:r>
              <a:rPr lang="en-US" sz="2400" dirty="0"/>
              <a:t> </a:t>
            </a:r>
            <a:r>
              <a:rPr lang="en-US" sz="2400" dirty="0" err="1"/>
              <a:t>nhân</a:t>
            </a:r>
            <a:r>
              <a:rPr lang="en-US" sz="2400" dirty="0"/>
              <a:t> </a:t>
            </a:r>
            <a:r>
              <a:rPr lang="en-US" sz="2400" dirty="0" err="1"/>
              <a:t>viên</a:t>
            </a:r>
            <a:r>
              <a:rPr lang="en-US" sz="2400" dirty="0"/>
              <a:t> </a:t>
            </a:r>
            <a:r>
              <a:rPr lang="en-US" sz="2400" dirty="0" err="1"/>
              <a:t>cho</a:t>
            </a:r>
            <a:r>
              <a:rPr lang="en-US" sz="2400" dirty="0"/>
              <a:t> </a:t>
            </a:r>
            <a:r>
              <a:rPr lang="en-US" sz="2400" dirty="0" err="1"/>
              <a:t>các</a:t>
            </a:r>
            <a:r>
              <a:rPr lang="en-US" sz="2400" dirty="0"/>
              <a:t> </a:t>
            </a:r>
            <a:r>
              <a:rPr lang="en-US" sz="2400" dirty="0" err="1"/>
              <a:t>công</a:t>
            </a:r>
            <a:r>
              <a:rPr lang="en-US" sz="2400" dirty="0"/>
              <a:t> </a:t>
            </a:r>
            <a:r>
              <a:rPr lang="en-US" sz="2400" dirty="0" err="1"/>
              <a:t>ty</a:t>
            </a:r>
            <a:r>
              <a:rPr lang="en-US" sz="2400" dirty="0"/>
              <a:t> </a:t>
            </a:r>
            <a:r>
              <a:rPr lang="en-US" sz="2400" dirty="0" err="1"/>
              <a:t>công</a:t>
            </a:r>
            <a:r>
              <a:rPr lang="en-US" sz="2400" dirty="0"/>
              <a:t> </a:t>
            </a:r>
            <a:r>
              <a:rPr lang="en-US" sz="2400" dirty="0" err="1"/>
              <a:t>nghệ</a:t>
            </a:r>
            <a:r>
              <a:rPr lang="en-US" sz="2400" dirty="0"/>
              <a:t> </a:t>
            </a:r>
            <a:r>
              <a:rPr lang="en-US" sz="2400" dirty="0" err="1"/>
              <a:t>tuyển</a:t>
            </a:r>
            <a:r>
              <a:rPr lang="en-US" sz="2400" dirty="0"/>
              <a:t> </a:t>
            </a:r>
            <a:r>
              <a:rPr lang="en-US" sz="2400" dirty="0" err="1"/>
              <a:t>dụng</a:t>
            </a:r>
            <a:r>
              <a:rPr lang="en-US" sz="2400" dirty="0"/>
              <a:t>.</a:t>
            </a:r>
          </a:p>
          <a:p>
            <a:pPr lvl="0"/>
            <a:r>
              <a:rPr lang="en-US" sz="2400" dirty="0" err="1"/>
              <a:t>nhu</a:t>
            </a:r>
            <a:r>
              <a:rPr lang="en-US" sz="2400" dirty="0"/>
              <a:t> </a:t>
            </a:r>
            <a:r>
              <a:rPr lang="en-US" sz="2400" dirty="0" err="1"/>
              <a:t>cầu</a:t>
            </a:r>
            <a:r>
              <a:rPr lang="en-US" sz="2400" dirty="0"/>
              <a:t> </a:t>
            </a:r>
            <a:r>
              <a:rPr lang="en-US" sz="2400" dirty="0" err="1"/>
              <a:t>đang</a:t>
            </a:r>
            <a:r>
              <a:rPr lang="en-US" sz="2400" dirty="0"/>
              <a:t> </a:t>
            </a:r>
            <a:r>
              <a:rPr lang="en-US" sz="2400" dirty="0" err="1"/>
              <a:t>tăng</a:t>
            </a:r>
            <a:r>
              <a:rPr lang="en-US" sz="2400" dirty="0"/>
              <a:t> </a:t>
            </a:r>
            <a:r>
              <a:rPr lang="en-US" sz="2400" dirty="0" err="1"/>
              <a:t>lên</a:t>
            </a:r>
            <a:r>
              <a:rPr lang="en-US" sz="2400" dirty="0"/>
              <a:t> </a:t>
            </a:r>
            <a:r>
              <a:rPr lang="en-US" sz="2400" dirty="0" err="1"/>
              <a:t>đáng</a:t>
            </a:r>
            <a:r>
              <a:rPr lang="en-US" sz="2400" dirty="0"/>
              <a:t> </a:t>
            </a:r>
            <a:r>
              <a:rPr lang="en-US" sz="2400" dirty="0" err="1"/>
              <a:t>kể</a:t>
            </a:r>
            <a:r>
              <a:rPr lang="en-US" sz="2400" dirty="0"/>
              <a:t> </a:t>
            </a:r>
            <a:r>
              <a:rPr lang="en-US" sz="2400" dirty="0" err="1"/>
              <a:t>và</a:t>
            </a:r>
            <a:r>
              <a:rPr lang="en-US" sz="2400" dirty="0"/>
              <a:t> </a:t>
            </a:r>
            <a:r>
              <a:rPr lang="en-US" sz="2400" dirty="0" err="1"/>
              <a:t>khá</a:t>
            </a:r>
            <a:r>
              <a:rPr lang="en-US" sz="2400" dirty="0"/>
              <a:t> </a:t>
            </a:r>
            <a:r>
              <a:rPr lang="en-US" sz="2400" dirty="0" err="1"/>
              <a:t>ổn</a:t>
            </a:r>
            <a:r>
              <a:rPr lang="en-US" sz="2400" dirty="0"/>
              <a:t> </a:t>
            </a:r>
            <a:r>
              <a:rPr lang="en-US" sz="2400" dirty="0" err="1"/>
              <a:t>định</a:t>
            </a:r>
            <a:r>
              <a:rPr lang="en-US" sz="2400" dirty="0"/>
              <a:t>.</a:t>
            </a:r>
          </a:p>
          <a:p>
            <a:pPr lvl="0"/>
            <a:r>
              <a:rPr lang="en-US" sz="2400" dirty="0" err="1"/>
              <a:t>được</a:t>
            </a:r>
            <a:r>
              <a:rPr lang="en-US" sz="2400" dirty="0"/>
              <a:t> </a:t>
            </a:r>
            <a:r>
              <a:rPr lang="en-US" sz="2400" dirty="0" err="1"/>
              <a:t>dự</a:t>
            </a:r>
            <a:r>
              <a:rPr lang="en-US" sz="2400" dirty="0"/>
              <a:t> </a:t>
            </a:r>
            <a:r>
              <a:rPr lang="en-US" sz="2400" dirty="0" err="1"/>
              <a:t>kiến</a:t>
            </a:r>
            <a:r>
              <a:rPr lang="en-US" sz="2400" dirty="0"/>
              <a:t> </a:t>
            </a:r>
            <a:r>
              <a:rPr lang="en-US" sz="2400" dirty="0" err="1"/>
              <a:t>là</a:t>
            </a:r>
            <a:r>
              <a:rPr lang="en-US" sz="2400" dirty="0"/>
              <a:t> </a:t>
            </a:r>
            <a:r>
              <a:rPr lang="en-US" sz="2400" dirty="0" err="1"/>
              <a:t>sẽ</a:t>
            </a:r>
            <a:r>
              <a:rPr lang="en-US" sz="2400" dirty="0"/>
              <a:t> </a:t>
            </a:r>
            <a:r>
              <a:rPr lang="en-US" sz="2400" dirty="0" err="1"/>
              <a:t>có</a:t>
            </a:r>
            <a:r>
              <a:rPr lang="en-US" sz="2400" dirty="0"/>
              <a:t> </a:t>
            </a:r>
            <a:r>
              <a:rPr lang="en-US" sz="2400" dirty="0" err="1"/>
              <a:t>xu</a:t>
            </a:r>
            <a:r>
              <a:rPr lang="en-US" sz="2400" dirty="0"/>
              <a:t> </a:t>
            </a:r>
            <a:r>
              <a:rPr lang="en-US" sz="2400" dirty="0" err="1"/>
              <a:t>hướng</a:t>
            </a:r>
            <a:r>
              <a:rPr lang="en-US" sz="2400" dirty="0"/>
              <a:t> </a:t>
            </a:r>
            <a:r>
              <a:rPr lang="en-US" sz="2400" dirty="0" err="1"/>
              <a:t>giảm</a:t>
            </a:r>
            <a:r>
              <a:rPr lang="en-US" sz="2400" dirty="0"/>
              <a:t> </a:t>
            </a:r>
            <a:r>
              <a:rPr lang="en-US" sz="2400" dirty="0" err="1"/>
              <a:t>dần</a:t>
            </a:r>
            <a:r>
              <a:rPr lang="en-US" sz="2400" dirty="0"/>
              <a:t> </a:t>
            </a:r>
            <a:r>
              <a:rPr lang="en-US" sz="2400" dirty="0" err="1"/>
              <a:t>trong</a:t>
            </a:r>
            <a:r>
              <a:rPr lang="en-US" sz="2400" dirty="0"/>
              <a:t> </a:t>
            </a:r>
            <a:r>
              <a:rPr lang="en-US" sz="2400" dirty="0" err="1"/>
              <a:t>tương</a:t>
            </a:r>
            <a:r>
              <a:rPr lang="en-US" sz="2400" dirty="0"/>
              <a:t> </a:t>
            </a:r>
            <a:r>
              <a:rPr lang="en-US" sz="2400" dirty="0" err="1"/>
              <a:t>lai</a:t>
            </a:r>
            <a:r>
              <a:rPr lang="en-US" sz="2400" dirty="0"/>
              <a:t> </a:t>
            </a:r>
            <a:r>
              <a:rPr lang="en-US" sz="2400" dirty="0" err="1"/>
              <a:t>gần</a:t>
            </a:r>
            <a:r>
              <a:rPr lang="en-US" sz="2400" dirty="0"/>
              <a:t>.</a:t>
            </a:r>
          </a:p>
          <a:p>
            <a:r>
              <a:rPr lang="en-US" sz="2400" b="1" dirty="0" err="1"/>
              <a:t>Căn</a:t>
            </a:r>
            <a:r>
              <a:rPr lang="en-US" sz="2400" b="1" dirty="0"/>
              <a:t> </a:t>
            </a:r>
            <a:r>
              <a:rPr lang="en-US" sz="2400" b="1" dirty="0" err="1"/>
              <a:t>cứ</a:t>
            </a:r>
            <a:r>
              <a:rPr lang="en-US" sz="2400" b="1" dirty="0"/>
              <a:t> </a:t>
            </a:r>
            <a:r>
              <a:rPr lang="en-US" sz="2400" b="1" dirty="0" err="1"/>
              <a:t>thông</a:t>
            </a:r>
            <a:r>
              <a:rPr lang="en-US" sz="2400" b="1" dirty="0"/>
              <a:t> tin </a:t>
            </a:r>
            <a:r>
              <a:rPr lang="en-US" sz="2400" b="1" dirty="0" err="1"/>
              <a:t>đoạn</a:t>
            </a:r>
            <a:r>
              <a:rPr lang="en-US" sz="2400" b="1" dirty="0"/>
              <a:t> 2:</a:t>
            </a:r>
            <a:endParaRPr lang="en-US" sz="2400" dirty="0"/>
          </a:p>
          <a:p>
            <a:r>
              <a:rPr lang="vi-VN" sz="2400" dirty="0"/>
              <a:t>In just the last two years the demand for tech professionals with foreign language skills has increased more than two and one-half fold, said the survey, and the uptick shows no signs of abating anytime soon. </a:t>
            </a:r>
            <a:endParaRPr lang="en-US" sz="2400" dirty="0"/>
          </a:p>
        </p:txBody>
      </p:sp>
    </p:spTree>
    <p:extLst>
      <p:ext uri="{BB962C8B-B14F-4D97-AF65-F5344CB8AC3E}">
        <p14:creationId xmlns:p14="http://schemas.microsoft.com/office/powerpoint/2010/main" val="228895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763000" cy="6370975"/>
          </a:xfrm>
          <a:prstGeom prst="rect">
            <a:avLst/>
          </a:prstGeom>
          <a:noFill/>
        </p:spPr>
        <p:txBody>
          <a:bodyPr wrap="square" rtlCol="0">
            <a:spAutoFit/>
          </a:bodyPr>
          <a:lstStyle/>
          <a:p>
            <a:r>
              <a:rPr lang="vi-VN" sz="2400" b="1" dirty="0"/>
              <a:t>Question 46: </a:t>
            </a:r>
            <a:r>
              <a:rPr lang="vi-VN" sz="2400" dirty="0"/>
              <a:t>The word </a:t>
            </a:r>
            <a:r>
              <a:rPr lang="vi-VN" sz="2400" b="1" dirty="0"/>
              <a:t>“upheavals" </a:t>
            </a:r>
            <a:r>
              <a:rPr lang="vi-VN" sz="2400" dirty="0"/>
              <a:t>in paragraph 3 is closest in meaning to</a:t>
            </a:r>
            <a:r>
              <a:rPr lang="vi-VN" sz="2400" u="sng" dirty="0"/>
              <a:t> 	</a:t>
            </a:r>
            <a:endParaRPr lang="en-US" sz="2400" dirty="0"/>
          </a:p>
          <a:p>
            <a:r>
              <a:rPr lang="vi-VN" sz="2400" b="1" dirty="0" smtClean="0"/>
              <a:t>A</a:t>
            </a:r>
            <a:r>
              <a:rPr lang="vi-VN" sz="2400" b="1" dirty="0"/>
              <a:t>.</a:t>
            </a:r>
            <a:r>
              <a:rPr lang="vi-VN" sz="2400" dirty="0"/>
              <a:t> upward displacements      		</a:t>
            </a:r>
            <a:r>
              <a:rPr lang="vi-VN" sz="2400" b="1" dirty="0" smtClean="0"/>
              <a:t>B</a:t>
            </a:r>
            <a:r>
              <a:rPr lang="vi-VN" sz="2400" b="1" dirty="0"/>
              <a:t>.</a:t>
            </a:r>
            <a:r>
              <a:rPr lang="vi-VN" sz="2400" dirty="0"/>
              <a:t> upward disruptions</a:t>
            </a:r>
            <a:endParaRPr lang="en-US" sz="2400" dirty="0"/>
          </a:p>
          <a:p>
            <a:r>
              <a:rPr lang="vi-VN" sz="2400" b="1" dirty="0" smtClean="0"/>
              <a:t>C</a:t>
            </a:r>
            <a:r>
              <a:rPr lang="vi-VN" sz="2400" b="1" dirty="0"/>
              <a:t>.</a:t>
            </a:r>
            <a:r>
              <a:rPr lang="vi-VN" sz="2400" dirty="0"/>
              <a:t> downward changes     		</a:t>
            </a:r>
            <a:r>
              <a:rPr lang="vi-VN" sz="2400" b="1" dirty="0"/>
              <a:t>D.</a:t>
            </a:r>
            <a:r>
              <a:rPr lang="vi-VN" sz="2400" dirty="0"/>
              <a:t> downward problems</a:t>
            </a:r>
            <a:endParaRPr lang="en-US" sz="2400" dirty="0"/>
          </a:p>
          <a:p>
            <a:r>
              <a:rPr lang="en-US" sz="2400" dirty="0" err="1"/>
              <a:t>Từ</a:t>
            </a:r>
            <a:r>
              <a:rPr lang="en-US" sz="2400" dirty="0"/>
              <a:t> </a:t>
            </a:r>
            <a:r>
              <a:rPr lang="en-US" sz="2400" b="1" dirty="0"/>
              <a:t>"upheavals" </a:t>
            </a:r>
            <a:r>
              <a:rPr lang="en-US" sz="2400" dirty="0" err="1"/>
              <a:t>trong</a:t>
            </a:r>
            <a:r>
              <a:rPr lang="en-US" sz="2400" dirty="0"/>
              <a:t> </a:t>
            </a:r>
            <a:r>
              <a:rPr lang="en-US" sz="2400" dirty="0" err="1"/>
              <a:t>đoan</a:t>
            </a:r>
            <a:r>
              <a:rPr lang="en-US" sz="2400" dirty="0"/>
              <a:t> 3 </a:t>
            </a:r>
            <a:r>
              <a:rPr lang="en-US" sz="2400" dirty="0" err="1"/>
              <a:t>gần</a:t>
            </a:r>
            <a:r>
              <a:rPr lang="en-US" sz="2400" dirty="0"/>
              <a:t> </a:t>
            </a:r>
            <a:r>
              <a:rPr lang="en-US" sz="2400" dirty="0" err="1"/>
              <a:t>nghĩa</a:t>
            </a:r>
            <a:r>
              <a:rPr lang="en-US" sz="2400" dirty="0"/>
              <a:t> </a:t>
            </a:r>
            <a:r>
              <a:rPr lang="en-US" sz="2400" dirty="0" err="1"/>
              <a:t>nhất</a:t>
            </a:r>
            <a:r>
              <a:rPr lang="en-US" sz="2400" dirty="0"/>
              <a:t> </a:t>
            </a:r>
            <a:r>
              <a:rPr lang="en-US" sz="2400" dirty="0" err="1"/>
              <a:t>với</a:t>
            </a:r>
            <a:r>
              <a:rPr lang="en-US" sz="2400" dirty="0"/>
              <a:t> </a:t>
            </a:r>
            <a:r>
              <a:rPr lang="en-US" sz="2400" dirty="0" err="1"/>
              <a:t>từ</a:t>
            </a:r>
            <a:r>
              <a:rPr lang="en-US" sz="2400" u="sng" dirty="0"/>
              <a:t> 	</a:t>
            </a:r>
            <a:r>
              <a:rPr lang="en-US" sz="2400" dirty="0"/>
              <a:t>.</a:t>
            </a:r>
          </a:p>
          <a:p>
            <a:pPr lvl="0"/>
            <a:r>
              <a:rPr lang="vi-VN" sz="2400" dirty="0"/>
              <a:t>sự chuyển đổi theo hướng tăng lên</a:t>
            </a:r>
            <a:r>
              <a:rPr lang="vi-VN" sz="2400" b="1" dirty="0"/>
              <a:t> </a:t>
            </a:r>
            <a:endParaRPr lang="en-US" sz="2400" dirty="0"/>
          </a:p>
          <a:p>
            <a:pPr lvl="0"/>
            <a:r>
              <a:rPr lang="en-US" sz="2400" dirty="0" err="1"/>
              <a:t>sự</a:t>
            </a:r>
            <a:r>
              <a:rPr lang="en-US" sz="2400" dirty="0"/>
              <a:t> </a:t>
            </a:r>
            <a:r>
              <a:rPr lang="en-US" sz="2400" dirty="0" err="1"/>
              <a:t>gián</a:t>
            </a:r>
            <a:r>
              <a:rPr lang="en-US" sz="2400" dirty="0"/>
              <a:t> </a:t>
            </a:r>
            <a:r>
              <a:rPr lang="en-US" sz="2400" dirty="0" err="1"/>
              <a:t>đoạn</a:t>
            </a:r>
            <a:r>
              <a:rPr lang="en-US" sz="2400" dirty="0"/>
              <a:t> </a:t>
            </a:r>
            <a:r>
              <a:rPr lang="en-US" sz="2400" dirty="0" err="1"/>
              <a:t>theo</a:t>
            </a:r>
            <a:r>
              <a:rPr lang="en-US" sz="2400" dirty="0"/>
              <a:t> </a:t>
            </a:r>
            <a:r>
              <a:rPr lang="en-US" sz="2400" dirty="0" err="1"/>
              <a:t>hướng</a:t>
            </a:r>
            <a:r>
              <a:rPr lang="en-US" sz="2400" dirty="0"/>
              <a:t> </a:t>
            </a:r>
            <a:r>
              <a:rPr lang="en-US" sz="2400" dirty="0" err="1"/>
              <a:t>tăng</a:t>
            </a:r>
            <a:r>
              <a:rPr lang="en-US" sz="2400" dirty="0"/>
              <a:t> </a:t>
            </a:r>
            <a:r>
              <a:rPr lang="en-US" sz="2400" dirty="0" err="1"/>
              <a:t>lên</a:t>
            </a:r>
            <a:endParaRPr lang="en-US" sz="2400" dirty="0"/>
          </a:p>
          <a:p>
            <a:pPr lvl="0"/>
            <a:r>
              <a:rPr lang="en-US" sz="2400" dirty="0" err="1"/>
              <a:t>những</a:t>
            </a:r>
            <a:r>
              <a:rPr lang="en-US" sz="2400" dirty="0"/>
              <a:t> </a:t>
            </a:r>
            <a:r>
              <a:rPr lang="en-US" sz="2400" dirty="0" err="1"/>
              <a:t>sự</a:t>
            </a:r>
            <a:r>
              <a:rPr lang="en-US" sz="2400" dirty="0"/>
              <a:t> </a:t>
            </a:r>
            <a:r>
              <a:rPr lang="en-US" sz="2400" dirty="0" err="1"/>
              <a:t>thay</a:t>
            </a:r>
            <a:r>
              <a:rPr lang="en-US" sz="2400" dirty="0"/>
              <a:t> </a:t>
            </a:r>
            <a:r>
              <a:rPr lang="en-US" sz="2400" dirty="0" err="1"/>
              <a:t>đổi</a:t>
            </a:r>
            <a:r>
              <a:rPr lang="en-US" sz="2400" dirty="0"/>
              <a:t> </a:t>
            </a:r>
            <a:r>
              <a:rPr lang="en-US" sz="2400" dirty="0" err="1"/>
              <a:t>theo</a:t>
            </a:r>
            <a:r>
              <a:rPr lang="en-US" sz="2400" dirty="0"/>
              <a:t> </a:t>
            </a:r>
            <a:r>
              <a:rPr lang="en-US" sz="2400" dirty="0" err="1"/>
              <a:t>hướng</a:t>
            </a:r>
            <a:r>
              <a:rPr lang="en-US" sz="2400" dirty="0"/>
              <a:t> </a:t>
            </a:r>
            <a:r>
              <a:rPr lang="en-US" sz="2400" dirty="0" err="1"/>
              <a:t>giảm</a:t>
            </a:r>
            <a:r>
              <a:rPr lang="en-US" sz="2400" dirty="0"/>
              <a:t> </a:t>
            </a:r>
            <a:r>
              <a:rPr lang="en-US" sz="2400" dirty="0" err="1"/>
              <a:t>xuống</a:t>
            </a:r>
            <a:endParaRPr lang="en-US" sz="2400" dirty="0"/>
          </a:p>
          <a:p>
            <a:pPr lvl="0"/>
            <a:r>
              <a:rPr lang="en-US" sz="2400" dirty="0" err="1"/>
              <a:t>những</a:t>
            </a:r>
            <a:r>
              <a:rPr lang="en-US" sz="2400" dirty="0"/>
              <a:t> </a:t>
            </a:r>
            <a:r>
              <a:rPr lang="en-US" sz="2400" dirty="0" err="1"/>
              <a:t>vấn</a:t>
            </a:r>
            <a:r>
              <a:rPr lang="en-US" sz="2400" dirty="0"/>
              <a:t> </a:t>
            </a:r>
            <a:r>
              <a:rPr lang="en-US" sz="2400" dirty="0" err="1"/>
              <a:t>đề</a:t>
            </a:r>
            <a:r>
              <a:rPr lang="en-US" sz="2400" dirty="0"/>
              <a:t> </a:t>
            </a:r>
            <a:r>
              <a:rPr lang="en-US" sz="2400" dirty="0" err="1"/>
              <a:t>theo</a:t>
            </a:r>
            <a:r>
              <a:rPr lang="en-US" sz="2400" dirty="0"/>
              <a:t> </a:t>
            </a:r>
            <a:r>
              <a:rPr lang="en-US" sz="2400" dirty="0" err="1"/>
              <a:t>hướng</a:t>
            </a:r>
            <a:r>
              <a:rPr lang="en-US" sz="2400" dirty="0"/>
              <a:t> </a:t>
            </a:r>
            <a:r>
              <a:rPr lang="en-US" sz="2400" dirty="0" err="1"/>
              <a:t>giảm</a:t>
            </a:r>
            <a:r>
              <a:rPr lang="en-US" sz="2400" dirty="0"/>
              <a:t> </a:t>
            </a:r>
            <a:r>
              <a:rPr lang="en-US" sz="2400" dirty="0" err="1"/>
              <a:t>xuống</a:t>
            </a:r>
            <a:endParaRPr lang="en-US" sz="2400" dirty="0"/>
          </a:p>
          <a:p>
            <a:r>
              <a:rPr lang="en-US" sz="2400" b="1" dirty="0" err="1"/>
              <a:t>Từ</a:t>
            </a:r>
            <a:r>
              <a:rPr lang="en-US" sz="2400" b="1" dirty="0"/>
              <a:t> </a:t>
            </a:r>
            <a:r>
              <a:rPr lang="en-US" sz="2400" b="1" dirty="0" err="1"/>
              <a:t>đồng</a:t>
            </a:r>
            <a:r>
              <a:rPr lang="en-US" sz="2400" b="1" dirty="0"/>
              <a:t> </a:t>
            </a:r>
            <a:r>
              <a:rPr lang="en-US" sz="2400" b="1" dirty="0" err="1"/>
              <a:t>nghĩa</a:t>
            </a:r>
            <a:r>
              <a:rPr lang="en-US" sz="2400" b="1" dirty="0"/>
              <a:t>: </a:t>
            </a:r>
            <a:r>
              <a:rPr lang="en-US" sz="2400" dirty="0"/>
              <a:t>upheavals </a:t>
            </a:r>
            <a:r>
              <a:rPr lang="en-US" sz="2400" i="1" dirty="0"/>
              <a:t>(</a:t>
            </a:r>
            <a:r>
              <a:rPr lang="en-US" sz="2400" i="1" dirty="0" err="1"/>
              <a:t>bước</a:t>
            </a:r>
            <a:r>
              <a:rPr lang="en-US" sz="2400" i="1" dirty="0"/>
              <a:t> </a:t>
            </a:r>
            <a:r>
              <a:rPr lang="en-US" sz="2400" i="1" dirty="0" err="1"/>
              <a:t>dịch</a:t>
            </a:r>
            <a:r>
              <a:rPr lang="en-US" sz="2400" i="1" dirty="0"/>
              <a:t> </a:t>
            </a:r>
            <a:r>
              <a:rPr lang="en-US" sz="2400" i="1" dirty="0" err="1"/>
              <a:t>chuyến</a:t>
            </a:r>
            <a:r>
              <a:rPr lang="en-US" sz="2400" i="1" dirty="0"/>
              <a:t>, </a:t>
            </a:r>
            <a:r>
              <a:rPr lang="en-US" sz="2400" i="1" dirty="0" err="1"/>
              <a:t>bước</a:t>
            </a:r>
            <a:r>
              <a:rPr lang="en-US" sz="2400" i="1" dirty="0"/>
              <a:t> </a:t>
            </a:r>
            <a:r>
              <a:rPr lang="en-US" sz="2400" i="1" dirty="0" err="1"/>
              <a:t>đột</a:t>
            </a:r>
            <a:r>
              <a:rPr lang="en-US" sz="2400" i="1" dirty="0"/>
              <a:t> </a:t>
            </a:r>
            <a:r>
              <a:rPr lang="en-US" sz="2400" i="1" dirty="0" err="1"/>
              <a:t>biến</a:t>
            </a:r>
            <a:r>
              <a:rPr lang="en-US" sz="2400" dirty="0"/>
              <a:t>) = upward displacements</a:t>
            </a:r>
          </a:p>
          <a:p>
            <a:r>
              <a:rPr lang="vi-VN" sz="2400" dirty="0"/>
              <a:t>While that claim might seem a bit overblown (and amounts to little more than a guess by Tuan), it is clear that innovative technologies like robotics, 3D printing, drones, artificial intelligence and virtual reality will create major </a:t>
            </a:r>
            <a:r>
              <a:rPr lang="vi-VN" sz="2400" b="1" dirty="0"/>
              <a:t>upheavals </a:t>
            </a:r>
            <a:r>
              <a:rPr lang="vi-VN" sz="2400" dirty="0"/>
              <a:t>in all sorts of labor markets, not just technology over the next few years. </a:t>
            </a:r>
            <a:r>
              <a:rPr lang="vi-VN" sz="2400" i="1" dirty="0"/>
              <a:t>(Trong </a:t>
            </a:r>
            <a:endParaRPr lang="en-US" sz="2400" dirty="0"/>
          </a:p>
        </p:txBody>
      </p:sp>
      <p:sp>
        <p:nvSpPr>
          <p:cNvPr id="2" name="Oval 1"/>
          <p:cNvSpPr/>
          <p:nvPr/>
        </p:nvSpPr>
        <p:spPr>
          <a:xfrm>
            <a:off x="304800" y="11430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810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5355312"/>
          </a:xfrm>
          <a:prstGeom prst="rect">
            <a:avLst/>
          </a:prstGeom>
          <a:noFill/>
        </p:spPr>
        <p:txBody>
          <a:bodyPr wrap="square" rtlCol="0">
            <a:spAutoFit/>
          </a:bodyPr>
          <a:lstStyle/>
          <a:p>
            <a:r>
              <a:rPr lang="vi-VN" b="1" dirty="0"/>
              <a:t>Question 47: </a:t>
            </a:r>
            <a:r>
              <a:rPr lang="vi-VN" dirty="0"/>
              <a:t>Which of the following is </a:t>
            </a:r>
            <a:r>
              <a:rPr lang="vi-VN" b="1" dirty="0"/>
              <a:t>TRUE </a:t>
            </a:r>
            <a:r>
              <a:rPr lang="vi-VN" dirty="0"/>
              <a:t>about employment in Vietnam according to Tran Quang Anh from the Posts and Telecommunications Institute of Technology?</a:t>
            </a:r>
            <a:endParaRPr lang="en-US" dirty="0"/>
          </a:p>
          <a:p>
            <a:r>
              <a:rPr lang="en-US" b="1" dirty="0"/>
              <a:t>A.</a:t>
            </a:r>
            <a:r>
              <a:rPr lang="en-US" dirty="0"/>
              <a:t> People whose major in foreign languages is high tech often earn high salaries.</a:t>
            </a:r>
          </a:p>
          <a:p>
            <a:r>
              <a:rPr lang="en-US" b="1" dirty="0"/>
              <a:t>B.</a:t>
            </a:r>
            <a:r>
              <a:rPr lang="en-US" dirty="0"/>
              <a:t> The demand of interpreters and translators in the workforce is not as much as what people believe.</a:t>
            </a:r>
          </a:p>
          <a:p>
            <a:r>
              <a:rPr lang="en-US" b="1" dirty="0"/>
              <a:t>C.</a:t>
            </a:r>
            <a:r>
              <a:rPr lang="en-US" dirty="0"/>
              <a:t> Not only technology but also other jobs are putting more pressure on language skills.</a:t>
            </a:r>
          </a:p>
          <a:p>
            <a:r>
              <a:rPr lang="en-US" b="1" dirty="0"/>
              <a:t>D.</a:t>
            </a:r>
            <a:r>
              <a:rPr lang="en-US" dirty="0"/>
              <a:t> Foreign languages in Vietnam are only needed in the posts on websites.</a:t>
            </a:r>
          </a:p>
          <a:p>
            <a:r>
              <a:rPr lang="en-US" dirty="0" err="1"/>
              <a:t>Câu</a:t>
            </a:r>
            <a:r>
              <a:rPr lang="en-US" dirty="0"/>
              <a:t> </a:t>
            </a:r>
            <a:r>
              <a:rPr lang="en-US" dirty="0" err="1"/>
              <a:t>nào</a:t>
            </a:r>
            <a:r>
              <a:rPr lang="en-US" dirty="0"/>
              <a:t> </a:t>
            </a:r>
            <a:r>
              <a:rPr lang="en-US" dirty="0" err="1"/>
              <a:t>là</a:t>
            </a:r>
            <a:r>
              <a:rPr lang="en-US" dirty="0"/>
              <a:t> </a:t>
            </a:r>
            <a:r>
              <a:rPr lang="en-US" dirty="0" err="1"/>
              <a:t>đúng</a:t>
            </a:r>
            <a:r>
              <a:rPr lang="en-US" dirty="0"/>
              <a:t> </a:t>
            </a:r>
            <a:r>
              <a:rPr lang="en-US" dirty="0" err="1"/>
              <a:t>về</a:t>
            </a:r>
            <a:r>
              <a:rPr lang="en-US" dirty="0"/>
              <a:t> </a:t>
            </a:r>
            <a:r>
              <a:rPr lang="en-US" dirty="0" err="1"/>
              <a:t>tình</a:t>
            </a:r>
            <a:r>
              <a:rPr lang="en-US" dirty="0"/>
              <a:t> </a:t>
            </a:r>
            <a:r>
              <a:rPr lang="en-US" dirty="0" err="1"/>
              <a:t>trạng</a:t>
            </a:r>
            <a:r>
              <a:rPr lang="en-US" dirty="0"/>
              <a:t> </a:t>
            </a:r>
            <a:r>
              <a:rPr lang="en-US" dirty="0" err="1"/>
              <a:t>việc</a:t>
            </a:r>
            <a:r>
              <a:rPr lang="en-US" dirty="0"/>
              <a:t> </a:t>
            </a:r>
            <a:r>
              <a:rPr lang="en-US" dirty="0" err="1"/>
              <a:t>làm</a:t>
            </a:r>
            <a:r>
              <a:rPr lang="en-US" dirty="0"/>
              <a:t> ở </a:t>
            </a:r>
            <a:r>
              <a:rPr lang="en-US" dirty="0" err="1"/>
              <a:t>Việt</a:t>
            </a:r>
            <a:r>
              <a:rPr lang="en-US" dirty="0"/>
              <a:t> Nam </a:t>
            </a:r>
            <a:r>
              <a:rPr lang="en-US" dirty="0" err="1"/>
              <a:t>theo</a:t>
            </a:r>
            <a:r>
              <a:rPr lang="en-US" dirty="0"/>
              <a:t> </a:t>
            </a:r>
            <a:r>
              <a:rPr lang="en-US" dirty="0" err="1"/>
              <a:t>Trần</a:t>
            </a:r>
            <a:r>
              <a:rPr lang="en-US" dirty="0"/>
              <a:t> </a:t>
            </a:r>
            <a:r>
              <a:rPr lang="en-US" dirty="0" err="1"/>
              <a:t>Quang</a:t>
            </a:r>
            <a:r>
              <a:rPr lang="en-US" dirty="0"/>
              <a:t> </a:t>
            </a:r>
            <a:r>
              <a:rPr lang="en-US" dirty="0" err="1"/>
              <a:t>Anh</a:t>
            </a:r>
            <a:r>
              <a:rPr lang="en-US" dirty="0"/>
              <a:t> </a:t>
            </a:r>
            <a:r>
              <a:rPr lang="en-US" dirty="0" err="1"/>
              <a:t>công</a:t>
            </a:r>
            <a:r>
              <a:rPr lang="en-US" dirty="0"/>
              <a:t> </a:t>
            </a:r>
            <a:r>
              <a:rPr lang="en-US" dirty="0" err="1"/>
              <a:t>tác</a:t>
            </a:r>
            <a:r>
              <a:rPr lang="en-US" dirty="0"/>
              <a:t> </a:t>
            </a:r>
            <a:r>
              <a:rPr lang="en-US" dirty="0" err="1"/>
              <a:t>tại</a:t>
            </a:r>
            <a:r>
              <a:rPr lang="en-US" dirty="0"/>
              <a:t> </a:t>
            </a:r>
            <a:r>
              <a:rPr lang="en-US" dirty="0" err="1"/>
              <a:t>Viện</a:t>
            </a:r>
            <a:r>
              <a:rPr lang="en-US" dirty="0"/>
              <a:t> </a:t>
            </a:r>
            <a:r>
              <a:rPr lang="en-US" dirty="0" err="1"/>
              <a:t>Công</a:t>
            </a:r>
            <a:r>
              <a:rPr lang="en-US" dirty="0"/>
              <a:t> </a:t>
            </a:r>
            <a:r>
              <a:rPr lang="en-US" dirty="0" err="1"/>
              <a:t>nghệ</a:t>
            </a:r>
            <a:r>
              <a:rPr lang="en-US" dirty="0"/>
              <a:t> </a:t>
            </a:r>
            <a:r>
              <a:rPr lang="en-US" dirty="0" err="1"/>
              <a:t>Bưu</a:t>
            </a:r>
            <a:r>
              <a:rPr lang="en-US" dirty="0"/>
              <a:t> </a:t>
            </a:r>
            <a:r>
              <a:rPr lang="en-US" dirty="0" err="1"/>
              <a:t>chính</a:t>
            </a:r>
            <a:r>
              <a:rPr lang="en-US" dirty="0"/>
              <a:t> </a:t>
            </a:r>
            <a:r>
              <a:rPr lang="en-US" dirty="0" err="1"/>
              <a:t>Viễn</a:t>
            </a:r>
            <a:r>
              <a:rPr lang="en-US" dirty="0"/>
              <a:t> </a:t>
            </a:r>
            <a:r>
              <a:rPr lang="en-US" dirty="0" err="1"/>
              <a:t>thông</a:t>
            </a:r>
            <a:r>
              <a:rPr lang="en-US" dirty="0"/>
              <a:t>?</a:t>
            </a:r>
          </a:p>
          <a:p>
            <a:pPr lvl="0"/>
            <a:r>
              <a:rPr lang="en-US" dirty="0" err="1"/>
              <a:t>Những</a:t>
            </a:r>
            <a:r>
              <a:rPr lang="en-US" dirty="0"/>
              <a:t> </a:t>
            </a:r>
            <a:r>
              <a:rPr lang="en-US" dirty="0" err="1"/>
              <a:t>người</a:t>
            </a:r>
            <a:r>
              <a:rPr lang="en-US" dirty="0"/>
              <a:t> </a:t>
            </a:r>
            <a:r>
              <a:rPr lang="en-US" dirty="0" err="1"/>
              <a:t>có</a:t>
            </a:r>
            <a:r>
              <a:rPr lang="en-US" dirty="0"/>
              <a:t> </a:t>
            </a:r>
            <a:r>
              <a:rPr lang="en-US" dirty="0" err="1"/>
              <a:t>chuyên</a:t>
            </a:r>
            <a:r>
              <a:rPr lang="en-US" dirty="0"/>
              <a:t> </a:t>
            </a:r>
            <a:r>
              <a:rPr lang="en-US" dirty="0" err="1"/>
              <a:t>ngành</a:t>
            </a:r>
            <a:r>
              <a:rPr lang="en-US" dirty="0"/>
              <a:t> </a:t>
            </a:r>
            <a:r>
              <a:rPr lang="en-US" dirty="0" err="1"/>
              <a:t>ngoại</a:t>
            </a:r>
            <a:r>
              <a:rPr lang="en-US" dirty="0"/>
              <a:t> </a:t>
            </a:r>
            <a:r>
              <a:rPr lang="en-US" dirty="0" err="1"/>
              <a:t>ngữ</a:t>
            </a:r>
            <a:r>
              <a:rPr lang="en-US" dirty="0"/>
              <a:t> </a:t>
            </a:r>
            <a:r>
              <a:rPr lang="en-US" dirty="0" err="1"/>
              <a:t>là</a:t>
            </a:r>
            <a:r>
              <a:rPr lang="en-US" dirty="0"/>
              <a:t> </a:t>
            </a:r>
            <a:r>
              <a:rPr lang="en-US" dirty="0" err="1"/>
              <a:t>về</a:t>
            </a:r>
            <a:r>
              <a:rPr lang="en-US" dirty="0"/>
              <a:t> </a:t>
            </a:r>
            <a:r>
              <a:rPr lang="en-US" dirty="0" err="1"/>
              <a:t>công</a:t>
            </a:r>
            <a:r>
              <a:rPr lang="en-US" dirty="0"/>
              <a:t> </a:t>
            </a:r>
            <a:r>
              <a:rPr lang="en-US" dirty="0" err="1"/>
              <a:t>nghệ</a:t>
            </a:r>
            <a:r>
              <a:rPr lang="en-US" dirty="0"/>
              <a:t> </a:t>
            </a:r>
            <a:r>
              <a:rPr lang="en-US" dirty="0" err="1"/>
              <a:t>cao</a:t>
            </a:r>
            <a:r>
              <a:rPr lang="en-US" dirty="0"/>
              <a:t> </a:t>
            </a:r>
            <a:r>
              <a:rPr lang="en-US" dirty="0" err="1"/>
              <a:t>thường</a:t>
            </a:r>
            <a:r>
              <a:rPr lang="en-US" dirty="0"/>
              <a:t> </a:t>
            </a:r>
            <a:r>
              <a:rPr lang="en-US" dirty="0" err="1"/>
              <a:t>được</a:t>
            </a:r>
            <a:r>
              <a:rPr lang="en-US" dirty="0"/>
              <a:t> </a:t>
            </a:r>
            <a:r>
              <a:rPr lang="en-US" dirty="0" err="1"/>
              <a:t>trả</a:t>
            </a:r>
            <a:r>
              <a:rPr lang="en-US" dirty="0"/>
              <a:t> </a:t>
            </a:r>
            <a:r>
              <a:rPr lang="en-US" dirty="0" err="1"/>
              <a:t>lương</a:t>
            </a:r>
            <a:r>
              <a:rPr lang="en-US" dirty="0"/>
              <a:t> </a:t>
            </a:r>
            <a:r>
              <a:rPr lang="en-US" dirty="0" err="1"/>
              <a:t>cao</a:t>
            </a:r>
            <a:r>
              <a:rPr lang="en-US" dirty="0"/>
              <a:t>.</a:t>
            </a:r>
          </a:p>
          <a:p>
            <a:pPr lvl="0"/>
            <a:r>
              <a:rPr lang="en-US" dirty="0" err="1"/>
              <a:t>Nhu</a:t>
            </a:r>
            <a:r>
              <a:rPr lang="en-US" dirty="0"/>
              <a:t> </a:t>
            </a:r>
            <a:r>
              <a:rPr lang="en-US" dirty="0" err="1"/>
              <a:t>cầu</a:t>
            </a:r>
            <a:r>
              <a:rPr lang="en-US" dirty="0"/>
              <a:t> </a:t>
            </a:r>
            <a:r>
              <a:rPr lang="en-US" dirty="0" err="1"/>
              <a:t>của</a:t>
            </a:r>
            <a:r>
              <a:rPr lang="en-US" dirty="0"/>
              <a:t> </a:t>
            </a:r>
            <a:r>
              <a:rPr lang="en-US" dirty="0" err="1"/>
              <a:t>nghề</a:t>
            </a:r>
            <a:r>
              <a:rPr lang="en-US" dirty="0"/>
              <a:t> </a:t>
            </a:r>
            <a:r>
              <a:rPr lang="en-US" dirty="0" err="1"/>
              <a:t>phiên</a:t>
            </a:r>
            <a:r>
              <a:rPr lang="en-US" dirty="0"/>
              <a:t> </a:t>
            </a:r>
            <a:r>
              <a:rPr lang="en-US" dirty="0" err="1"/>
              <a:t>dịch</a:t>
            </a:r>
            <a:r>
              <a:rPr lang="en-US" dirty="0"/>
              <a:t> </a:t>
            </a:r>
            <a:r>
              <a:rPr lang="en-US" dirty="0" err="1"/>
              <a:t>và</a:t>
            </a:r>
            <a:r>
              <a:rPr lang="en-US" dirty="0"/>
              <a:t> </a:t>
            </a:r>
            <a:r>
              <a:rPr lang="en-US" dirty="0" err="1"/>
              <a:t>biên</a:t>
            </a:r>
            <a:r>
              <a:rPr lang="en-US" dirty="0"/>
              <a:t> </a:t>
            </a:r>
            <a:r>
              <a:rPr lang="en-US" dirty="0" err="1"/>
              <a:t>dịch</a:t>
            </a:r>
            <a:r>
              <a:rPr lang="en-US" dirty="0"/>
              <a:t> </a:t>
            </a:r>
            <a:r>
              <a:rPr lang="en-US" dirty="0" err="1"/>
              <a:t>viên</a:t>
            </a:r>
            <a:r>
              <a:rPr lang="en-US" dirty="0"/>
              <a:t> </a:t>
            </a:r>
            <a:r>
              <a:rPr lang="en-US" dirty="0" err="1"/>
              <a:t>trong</a:t>
            </a:r>
            <a:r>
              <a:rPr lang="en-US" dirty="0"/>
              <a:t> </a:t>
            </a:r>
            <a:r>
              <a:rPr lang="en-US" dirty="0" err="1"/>
              <a:t>lực</a:t>
            </a:r>
            <a:r>
              <a:rPr lang="en-US" dirty="0"/>
              <a:t> </a:t>
            </a:r>
            <a:r>
              <a:rPr lang="en-US" dirty="0" err="1"/>
              <a:t>lượng</a:t>
            </a:r>
            <a:r>
              <a:rPr lang="en-US" dirty="0"/>
              <a:t> </a:t>
            </a:r>
            <a:r>
              <a:rPr lang="en-US" dirty="0" err="1"/>
              <a:t>lao</a:t>
            </a:r>
            <a:r>
              <a:rPr lang="en-US" dirty="0"/>
              <a:t> </a:t>
            </a:r>
            <a:r>
              <a:rPr lang="en-US" dirty="0" err="1"/>
              <a:t>động</a:t>
            </a:r>
            <a:r>
              <a:rPr lang="en-US" dirty="0"/>
              <a:t> </a:t>
            </a:r>
            <a:r>
              <a:rPr lang="en-US" dirty="0" err="1"/>
              <a:t>thì</a:t>
            </a:r>
            <a:r>
              <a:rPr lang="en-US" dirty="0"/>
              <a:t> </a:t>
            </a:r>
            <a:r>
              <a:rPr lang="en-US" dirty="0" err="1"/>
              <a:t>không</a:t>
            </a:r>
            <a:r>
              <a:rPr lang="en-US" dirty="0"/>
              <a:t> </a:t>
            </a:r>
            <a:r>
              <a:rPr lang="en-US" dirty="0" err="1"/>
              <a:t>nhiều</a:t>
            </a:r>
            <a:r>
              <a:rPr lang="en-US" dirty="0"/>
              <a:t> </a:t>
            </a:r>
            <a:r>
              <a:rPr lang="en-US" dirty="0" err="1"/>
              <a:t>như</a:t>
            </a:r>
            <a:r>
              <a:rPr lang="en-US" dirty="0"/>
              <a:t> </a:t>
            </a:r>
            <a:r>
              <a:rPr lang="en-US" dirty="0" err="1"/>
              <a:t>những</a:t>
            </a:r>
            <a:r>
              <a:rPr lang="en-US" dirty="0"/>
              <a:t> </a:t>
            </a:r>
            <a:r>
              <a:rPr lang="en-US" dirty="0" err="1"/>
              <a:t>gì</a:t>
            </a:r>
            <a:r>
              <a:rPr lang="en-US" dirty="0"/>
              <a:t> </a:t>
            </a:r>
            <a:r>
              <a:rPr lang="en-US" dirty="0" err="1"/>
              <a:t>người</a:t>
            </a:r>
            <a:r>
              <a:rPr lang="en-US" dirty="0"/>
              <a:t> ta </a:t>
            </a:r>
            <a:r>
              <a:rPr lang="en-US" dirty="0" err="1"/>
              <a:t>thường</a:t>
            </a:r>
            <a:r>
              <a:rPr lang="en-US" dirty="0"/>
              <a:t> </a:t>
            </a:r>
            <a:r>
              <a:rPr lang="en-US" dirty="0" err="1"/>
              <a:t>nghĩ</a:t>
            </a:r>
            <a:r>
              <a:rPr lang="en-US" dirty="0"/>
              <a:t>.</a:t>
            </a:r>
          </a:p>
          <a:p>
            <a:pPr lvl="0"/>
            <a:r>
              <a:rPr lang="en-US" dirty="0" err="1"/>
              <a:t>Không</a:t>
            </a:r>
            <a:r>
              <a:rPr lang="en-US" dirty="0"/>
              <a:t> </a:t>
            </a:r>
            <a:r>
              <a:rPr lang="en-US" dirty="0" err="1"/>
              <a:t>chỉ</a:t>
            </a:r>
            <a:r>
              <a:rPr lang="en-US" dirty="0"/>
              <a:t> </a:t>
            </a:r>
            <a:r>
              <a:rPr lang="en-US" dirty="0" err="1"/>
              <a:t>công</a:t>
            </a:r>
            <a:r>
              <a:rPr lang="en-US" dirty="0"/>
              <a:t> </a:t>
            </a:r>
            <a:r>
              <a:rPr lang="en-US" dirty="0" err="1"/>
              <a:t>nghệ</a:t>
            </a:r>
            <a:r>
              <a:rPr lang="en-US" dirty="0"/>
              <a:t> </a:t>
            </a:r>
            <a:r>
              <a:rPr lang="en-US" dirty="0" err="1"/>
              <a:t>mà</a:t>
            </a:r>
            <a:r>
              <a:rPr lang="en-US" dirty="0"/>
              <a:t> </a:t>
            </a:r>
            <a:r>
              <a:rPr lang="en-US" dirty="0" err="1"/>
              <a:t>các</a:t>
            </a:r>
            <a:r>
              <a:rPr lang="en-US" dirty="0"/>
              <a:t> </a:t>
            </a:r>
            <a:r>
              <a:rPr lang="en-US" dirty="0" err="1"/>
              <a:t>nghề</a:t>
            </a:r>
            <a:r>
              <a:rPr lang="en-US" dirty="0"/>
              <a:t> </a:t>
            </a:r>
            <a:r>
              <a:rPr lang="en-US" dirty="0" err="1"/>
              <a:t>khác</a:t>
            </a:r>
            <a:r>
              <a:rPr lang="en-US" dirty="0"/>
              <a:t> </a:t>
            </a:r>
            <a:r>
              <a:rPr lang="en-US" dirty="0" err="1"/>
              <a:t>cũng</a:t>
            </a:r>
            <a:r>
              <a:rPr lang="en-US" dirty="0"/>
              <a:t> </a:t>
            </a:r>
            <a:r>
              <a:rPr lang="en-US" dirty="0" err="1"/>
              <a:t>đang</a:t>
            </a:r>
            <a:r>
              <a:rPr lang="en-US" dirty="0"/>
              <a:t> </a:t>
            </a:r>
            <a:r>
              <a:rPr lang="en-US" dirty="0" err="1"/>
              <a:t>đặt</a:t>
            </a:r>
            <a:r>
              <a:rPr lang="en-US" dirty="0"/>
              <a:t> </a:t>
            </a:r>
            <a:r>
              <a:rPr lang="en-US" dirty="0" err="1"/>
              <a:t>áp</a:t>
            </a:r>
            <a:r>
              <a:rPr lang="en-US" dirty="0"/>
              <a:t> </a:t>
            </a:r>
            <a:r>
              <a:rPr lang="en-US" dirty="0" err="1"/>
              <a:t>lực</a:t>
            </a:r>
            <a:r>
              <a:rPr lang="en-US" dirty="0"/>
              <a:t> </a:t>
            </a:r>
            <a:r>
              <a:rPr lang="en-US" dirty="0" err="1"/>
              <a:t>về</a:t>
            </a:r>
            <a:r>
              <a:rPr lang="en-US" dirty="0"/>
              <a:t> </a:t>
            </a:r>
            <a:r>
              <a:rPr lang="en-US" dirty="0" err="1"/>
              <a:t>kĩ</a:t>
            </a:r>
            <a:r>
              <a:rPr lang="en-US" dirty="0"/>
              <a:t> </a:t>
            </a:r>
            <a:r>
              <a:rPr lang="en-US" dirty="0" err="1"/>
              <a:t>năng</a:t>
            </a:r>
            <a:endParaRPr lang="en-US" dirty="0"/>
          </a:p>
          <a:p>
            <a:r>
              <a:rPr lang="en-US" dirty="0" err="1"/>
              <a:t>ngôn</a:t>
            </a:r>
            <a:r>
              <a:rPr lang="en-US" dirty="0"/>
              <a:t> </a:t>
            </a:r>
            <a:r>
              <a:rPr lang="en-US" dirty="0" err="1"/>
              <a:t>ngữ</a:t>
            </a:r>
            <a:r>
              <a:rPr lang="en-US" dirty="0"/>
              <a:t>.</a:t>
            </a:r>
          </a:p>
          <a:p>
            <a:pPr lvl="0"/>
            <a:r>
              <a:rPr lang="en-US" dirty="0" err="1"/>
              <a:t>Ngoại</a:t>
            </a:r>
            <a:r>
              <a:rPr lang="en-US" dirty="0"/>
              <a:t> </a:t>
            </a:r>
            <a:r>
              <a:rPr lang="en-US" dirty="0" err="1"/>
              <a:t>ngữ</a:t>
            </a:r>
            <a:r>
              <a:rPr lang="en-US" dirty="0"/>
              <a:t> ở </a:t>
            </a:r>
            <a:r>
              <a:rPr lang="en-US" dirty="0" err="1"/>
              <a:t>Việt</a:t>
            </a:r>
            <a:r>
              <a:rPr lang="en-US" dirty="0"/>
              <a:t> Nam </a:t>
            </a:r>
            <a:r>
              <a:rPr lang="en-US" dirty="0" err="1"/>
              <a:t>chỉ</a:t>
            </a:r>
            <a:r>
              <a:rPr lang="en-US" dirty="0"/>
              <a:t> </a:t>
            </a:r>
            <a:r>
              <a:rPr lang="en-US" dirty="0" err="1"/>
              <a:t>cần</a:t>
            </a:r>
            <a:r>
              <a:rPr lang="en-US" dirty="0"/>
              <a:t> </a:t>
            </a:r>
            <a:r>
              <a:rPr lang="en-US" dirty="0" err="1"/>
              <a:t>trong</a:t>
            </a:r>
            <a:r>
              <a:rPr lang="en-US" dirty="0"/>
              <a:t> </a:t>
            </a:r>
            <a:r>
              <a:rPr lang="en-US" dirty="0" err="1"/>
              <a:t>các</a:t>
            </a:r>
            <a:r>
              <a:rPr lang="en-US" dirty="0"/>
              <a:t> </a:t>
            </a:r>
            <a:r>
              <a:rPr lang="en-US" dirty="0" err="1"/>
              <a:t>bài</a:t>
            </a:r>
            <a:r>
              <a:rPr lang="en-US" dirty="0"/>
              <a:t> </a:t>
            </a:r>
            <a:r>
              <a:rPr lang="en-US" dirty="0" err="1"/>
              <a:t>viết</a:t>
            </a:r>
            <a:r>
              <a:rPr lang="en-US" dirty="0"/>
              <a:t> </a:t>
            </a:r>
            <a:r>
              <a:rPr lang="en-US" dirty="0" err="1"/>
              <a:t>đăng</a:t>
            </a:r>
            <a:r>
              <a:rPr lang="en-US" dirty="0"/>
              <a:t> </a:t>
            </a:r>
            <a:r>
              <a:rPr lang="en-US" dirty="0" err="1"/>
              <a:t>trên</a:t>
            </a:r>
            <a:r>
              <a:rPr lang="en-US" dirty="0"/>
              <a:t> websites.</a:t>
            </a:r>
          </a:p>
          <a:p>
            <a:r>
              <a:rPr lang="en-US" b="1" dirty="0" err="1"/>
              <a:t>Căn</a:t>
            </a:r>
            <a:r>
              <a:rPr lang="en-US" b="1" dirty="0"/>
              <a:t> </a:t>
            </a:r>
            <a:r>
              <a:rPr lang="en-US" b="1" dirty="0" err="1"/>
              <a:t>cứ</a:t>
            </a:r>
            <a:r>
              <a:rPr lang="en-US" b="1" dirty="0"/>
              <a:t> </a:t>
            </a:r>
            <a:r>
              <a:rPr lang="en-US" b="1" dirty="0" err="1"/>
              <a:t>vào</a:t>
            </a:r>
            <a:r>
              <a:rPr lang="en-US" b="1" dirty="0"/>
              <a:t> </a:t>
            </a:r>
            <a:r>
              <a:rPr lang="en-US" b="1" dirty="0" err="1"/>
              <a:t>thông</a:t>
            </a:r>
            <a:r>
              <a:rPr lang="en-US" b="1" dirty="0"/>
              <a:t> tin </a:t>
            </a:r>
            <a:r>
              <a:rPr lang="en-US" b="1" dirty="0" err="1"/>
              <a:t>đoạn</a:t>
            </a:r>
            <a:r>
              <a:rPr lang="en-US" b="1" dirty="0"/>
              <a:t> 4:</a:t>
            </a:r>
            <a:endParaRPr lang="en-US" dirty="0"/>
          </a:p>
          <a:p>
            <a:r>
              <a:rPr lang="vi-VN" dirty="0"/>
              <a:t>The good paying jobs with high salaries and benefits are only available to translators and interpreters who specialize in high tech jobs, says Anh. </a:t>
            </a:r>
            <a:r>
              <a:rPr lang="vi-VN" i="1" dirty="0"/>
              <a:t>(Các công việc tốt với mức lương cao và nhiều chế độ đãi ngộ chỉ có </a:t>
            </a:r>
            <a:endParaRPr lang="en-US" dirty="0"/>
          </a:p>
        </p:txBody>
      </p:sp>
      <p:sp>
        <p:nvSpPr>
          <p:cNvPr id="2" name="Oval 1"/>
          <p:cNvSpPr/>
          <p:nvPr/>
        </p:nvSpPr>
        <p:spPr>
          <a:xfrm>
            <a:off x="152400" y="914400"/>
            <a:ext cx="2286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757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15400" cy="6370975"/>
          </a:xfrm>
          <a:prstGeom prst="rect">
            <a:avLst/>
          </a:prstGeom>
          <a:noFill/>
        </p:spPr>
        <p:txBody>
          <a:bodyPr wrap="square" rtlCol="0">
            <a:spAutoFit/>
          </a:bodyPr>
          <a:lstStyle/>
          <a:p>
            <a:r>
              <a:rPr lang="vi-VN" sz="2400" b="1" dirty="0"/>
              <a:t>Question 4</a:t>
            </a:r>
            <a:r>
              <a:rPr lang="en-US" sz="2400" b="1" dirty="0"/>
              <a:t>8</a:t>
            </a:r>
            <a:r>
              <a:rPr lang="vi-VN" sz="2400" b="1" dirty="0"/>
              <a:t>: </a:t>
            </a:r>
            <a:r>
              <a:rPr lang="vi-VN" sz="2400" dirty="0"/>
              <a:t>What does the word </a:t>
            </a:r>
            <a:r>
              <a:rPr lang="vi-VN" sz="2400" b="1" dirty="0"/>
              <a:t>"them" </a:t>
            </a:r>
            <a:r>
              <a:rPr lang="vi-VN" sz="2400" dirty="0"/>
              <a:t>in paragraph 4 refer to?</a:t>
            </a:r>
            <a:endParaRPr lang="en-US" sz="2400" dirty="0"/>
          </a:p>
          <a:p>
            <a:r>
              <a:rPr lang="vi-VN" sz="2400" b="1" dirty="0" smtClean="0"/>
              <a:t>A</a:t>
            </a:r>
            <a:r>
              <a:rPr lang="vi-VN" sz="2400" dirty="0"/>
              <a:t>. foreign languages		</a:t>
            </a:r>
            <a:r>
              <a:rPr lang="vi-VN" sz="2400" b="1" dirty="0" smtClean="0"/>
              <a:t>B</a:t>
            </a:r>
            <a:r>
              <a:rPr lang="vi-VN" sz="2400" dirty="0"/>
              <a:t>. a few basic phrases</a:t>
            </a:r>
            <a:endParaRPr lang="en-US" sz="2400" dirty="0"/>
          </a:p>
          <a:p>
            <a:r>
              <a:rPr lang="vi-VN" sz="2400" b="1" dirty="0" smtClean="0"/>
              <a:t>C</a:t>
            </a:r>
            <a:r>
              <a:rPr lang="vi-VN" sz="2400" dirty="0"/>
              <a:t>. Vietnamese students		</a:t>
            </a:r>
            <a:r>
              <a:rPr lang="vi-VN" sz="2400" b="1" dirty="0" smtClean="0"/>
              <a:t>D</a:t>
            </a:r>
            <a:r>
              <a:rPr lang="vi-VN" sz="2400" dirty="0"/>
              <a:t>. the surveys</a:t>
            </a:r>
            <a:endParaRPr lang="en-US" sz="2400" dirty="0"/>
          </a:p>
          <a:p>
            <a:r>
              <a:rPr lang="en-US" sz="2400" dirty="0" err="1"/>
              <a:t>Từ</a:t>
            </a:r>
            <a:r>
              <a:rPr lang="en-US" sz="2400" dirty="0"/>
              <a:t> </a:t>
            </a:r>
            <a:r>
              <a:rPr lang="en-US" sz="2400" b="1" dirty="0"/>
              <a:t>"them" </a:t>
            </a:r>
            <a:r>
              <a:rPr lang="en-US" sz="2400" dirty="0" err="1"/>
              <a:t>trong</a:t>
            </a:r>
            <a:r>
              <a:rPr lang="en-US" sz="2400" dirty="0"/>
              <a:t> </a:t>
            </a:r>
            <a:r>
              <a:rPr lang="en-US" sz="2400" dirty="0" err="1"/>
              <a:t>đoan</a:t>
            </a:r>
            <a:r>
              <a:rPr lang="en-US" sz="2400" dirty="0"/>
              <a:t> 4 </a:t>
            </a:r>
            <a:r>
              <a:rPr lang="en-US" sz="2400" dirty="0" err="1"/>
              <a:t>đề</a:t>
            </a:r>
            <a:r>
              <a:rPr lang="en-US" sz="2400" dirty="0"/>
              <a:t> </a:t>
            </a:r>
            <a:r>
              <a:rPr lang="en-US" sz="2400" dirty="0" err="1"/>
              <a:t>cập</a:t>
            </a:r>
            <a:r>
              <a:rPr lang="en-US" sz="2400" dirty="0"/>
              <a:t> </a:t>
            </a:r>
            <a:r>
              <a:rPr lang="en-US" sz="2400" dirty="0" err="1"/>
              <a:t>tới</a:t>
            </a:r>
            <a:r>
              <a:rPr lang="en-US" sz="2400" u="sng" dirty="0"/>
              <a:t> 	</a:t>
            </a:r>
            <a:endParaRPr lang="en-US" sz="2400" dirty="0"/>
          </a:p>
          <a:p>
            <a:r>
              <a:rPr lang="en-US" sz="2400" b="1" dirty="0"/>
              <a:t>A</a:t>
            </a:r>
            <a:r>
              <a:rPr lang="en-US" sz="2400" dirty="0"/>
              <a:t>. </a:t>
            </a:r>
            <a:r>
              <a:rPr lang="en-US" sz="2400" dirty="0" err="1"/>
              <a:t>các</a:t>
            </a:r>
            <a:r>
              <a:rPr lang="en-US" sz="2400" dirty="0"/>
              <a:t> </a:t>
            </a:r>
            <a:r>
              <a:rPr lang="en-US" sz="2400" dirty="0" err="1"/>
              <a:t>ngoại</a:t>
            </a:r>
            <a:r>
              <a:rPr lang="en-US" sz="2400" dirty="0"/>
              <a:t> </a:t>
            </a:r>
            <a:r>
              <a:rPr lang="en-US" sz="2400" dirty="0" err="1"/>
              <a:t>ngữ</a:t>
            </a:r>
            <a:r>
              <a:rPr lang="en-US" sz="2400" dirty="0"/>
              <a:t>	</a:t>
            </a:r>
            <a:r>
              <a:rPr lang="en-US" sz="2400" b="1" dirty="0"/>
              <a:t>B. </a:t>
            </a:r>
            <a:r>
              <a:rPr lang="en-US" sz="2400" dirty="0" err="1"/>
              <a:t>một</a:t>
            </a:r>
            <a:r>
              <a:rPr lang="en-US" sz="2400" dirty="0"/>
              <a:t> </a:t>
            </a:r>
            <a:r>
              <a:rPr lang="en-US" sz="2400" dirty="0" err="1"/>
              <a:t>vài</a:t>
            </a:r>
            <a:r>
              <a:rPr lang="en-US" sz="2400" dirty="0"/>
              <a:t> </a:t>
            </a:r>
            <a:r>
              <a:rPr lang="en-US" sz="2400" dirty="0" err="1"/>
              <a:t>cụm</a:t>
            </a:r>
            <a:r>
              <a:rPr lang="en-US" sz="2400" dirty="0"/>
              <a:t> </a:t>
            </a:r>
            <a:r>
              <a:rPr lang="en-US" sz="2400" dirty="0" err="1"/>
              <a:t>từ</a:t>
            </a:r>
            <a:r>
              <a:rPr lang="en-US" sz="2400" dirty="0"/>
              <a:t> </a:t>
            </a:r>
            <a:r>
              <a:rPr lang="en-US" sz="2400" dirty="0" err="1"/>
              <a:t>cơ</a:t>
            </a:r>
            <a:r>
              <a:rPr lang="en-US" sz="2400" dirty="0"/>
              <a:t> </a:t>
            </a:r>
            <a:r>
              <a:rPr lang="en-US" sz="2400" dirty="0" err="1"/>
              <a:t>bản</a:t>
            </a:r>
            <a:endParaRPr lang="en-US" sz="2400" dirty="0"/>
          </a:p>
          <a:p>
            <a:r>
              <a:rPr lang="en-US" sz="2400" b="1" dirty="0"/>
              <a:t>C. </a:t>
            </a:r>
            <a:r>
              <a:rPr lang="en-US" sz="2400" dirty="0" err="1"/>
              <a:t>các</a:t>
            </a:r>
            <a:r>
              <a:rPr lang="en-US" sz="2400" dirty="0"/>
              <a:t> </a:t>
            </a:r>
            <a:r>
              <a:rPr lang="en-US" sz="2400" dirty="0" err="1"/>
              <a:t>sinh</a:t>
            </a:r>
            <a:r>
              <a:rPr lang="en-US" sz="2400" dirty="0"/>
              <a:t> </a:t>
            </a:r>
            <a:r>
              <a:rPr lang="en-US" sz="2400" dirty="0" err="1"/>
              <a:t>viên</a:t>
            </a:r>
            <a:r>
              <a:rPr lang="en-US" sz="2400" dirty="0"/>
              <a:t> </a:t>
            </a:r>
            <a:r>
              <a:rPr lang="en-US" sz="2400" dirty="0" err="1"/>
              <a:t>Việt</a:t>
            </a:r>
            <a:r>
              <a:rPr lang="en-US" sz="2400" dirty="0"/>
              <a:t> Nam	</a:t>
            </a:r>
            <a:r>
              <a:rPr lang="en-US" sz="2400" b="1" dirty="0"/>
              <a:t>D. </a:t>
            </a:r>
            <a:r>
              <a:rPr lang="en-US" sz="2400" dirty="0" err="1"/>
              <a:t>các</a:t>
            </a:r>
            <a:r>
              <a:rPr lang="en-US" sz="2400" dirty="0"/>
              <a:t> </a:t>
            </a:r>
            <a:r>
              <a:rPr lang="en-US" sz="2400" dirty="0" err="1"/>
              <a:t>cuộc</a:t>
            </a:r>
            <a:r>
              <a:rPr lang="en-US" sz="2400" dirty="0"/>
              <a:t> </a:t>
            </a:r>
            <a:r>
              <a:rPr lang="en-US" sz="2400" dirty="0" err="1"/>
              <a:t>khảo</a:t>
            </a:r>
            <a:r>
              <a:rPr lang="en-US" sz="2400" dirty="0"/>
              <a:t> </a:t>
            </a:r>
            <a:r>
              <a:rPr lang="en-US" sz="2400" dirty="0" err="1"/>
              <a:t>sát</a:t>
            </a:r>
            <a:endParaRPr lang="en-US" sz="2400" dirty="0"/>
          </a:p>
          <a:p>
            <a:r>
              <a:rPr lang="vi-VN" sz="2400" dirty="0"/>
              <a:t>Từ "them" trong đoạn 4 đang nhắc tới các sinh viên Việt Nam. Unfortunately the surveys show that most graduating </a:t>
            </a:r>
            <a:r>
              <a:rPr lang="vi-VN" sz="2400" b="1" dirty="0"/>
              <a:t>Vietnamese students </a:t>
            </a:r>
            <a:r>
              <a:rPr lang="vi-VN" sz="2400" dirty="0"/>
              <a:t>are unable to do more than understand a few basic phrases of foreign languages, and practically none of </a:t>
            </a:r>
            <a:r>
              <a:rPr lang="vi-VN" sz="2400" b="1" dirty="0"/>
              <a:t>them </a:t>
            </a:r>
            <a:r>
              <a:rPr lang="vi-VN" sz="2400" dirty="0"/>
              <a:t>can speak any foreign language coherently. </a:t>
            </a:r>
            <a:r>
              <a:rPr lang="vi-VN" sz="2400" i="1" dirty="0"/>
              <a:t>(Thật không may, các cuộc khảo sát cho thấy hầu hết </a:t>
            </a:r>
            <a:r>
              <a:rPr lang="vi-VN" sz="2400" b="1" i="1" dirty="0"/>
              <a:t>sinh viên Việt Nam </a:t>
            </a:r>
            <a:r>
              <a:rPr lang="vi-VN" sz="2400" i="1" dirty="0"/>
              <a:t>tốt nghiệp chỉ có thể hiểu một vài cụm từ ngoại ngữ cơ bản, và thực tế không ai trong số </a:t>
            </a:r>
            <a:r>
              <a:rPr lang="vi-VN" sz="2400" b="1" i="1" dirty="0"/>
              <a:t>họ </a:t>
            </a:r>
            <a:r>
              <a:rPr lang="vi-VN" sz="2400" i="1" dirty="0"/>
              <a:t>có thể nói bất kỳ ngoại ngữ nào một cách mạch lạc.)</a:t>
            </a:r>
            <a:endParaRPr lang="en-US" sz="2400" dirty="0"/>
          </a:p>
          <a:p>
            <a:endParaRPr lang="en-US" sz="2400" dirty="0"/>
          </a:p>
        </p:txBody>
      </p:sp>
      <p:sp>
        <p:nvSpPr>
          <p:cNvPr id="2" name="Oval 1"/>
          <p:cNvSpPr/>
          <p:nvPr/>
        </p:nvSpPr>
        <p:spPr>
          <a:xfrm>
            <a:off x="0" y="14478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618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6740307"/>
          </a:xfrm>
          <a:prstGeom prst="rect">
            <a:avLst/>
          </a:prstGeom>
          <a:noFill/>
        </p:spPr>
        <p:txBody>
          <a:bodyPr wrap="square" rtlCol="0">
            <a:spAutoFit/>
          </a:bodyPr>
          <a:lstStyle/>
          <a:p>
            <a:r>
              <a:rPr lang="vi-VN" sz="2400" b="1" dirty="0"/>
              <a:t>Question </a:t>
            </a:r>
            <a:r>
              <a:rPr lang="en-US" sz="2400" b="1" dirty="0"/>
              <a:t>49</a:t>
            </a:r>
            <a:r>
              <a:rPr lang="vi-VN" sz="2400" b="1" dirty="0"/>
              <a:t>: </a:t>
            </a:r>
            <a:r>
              <a:rPr lang="vi-VN" sz="2400" dirty="0"/>
              <a:t>The word </a:t>
            </a:r>
            <a:r>
              <a:rPr lang="vi-VN" sz="2400" b="1" dirty="0"/>
              <a:t>"requisite" </a:t>
            </a:r>
            <a:r>
              <a:rPr lang="vi-VN" sz="2400" dirty="0"/>
              <a:t>in paragraph 5 could best be replaced by</a:t>
            </a:r>
            <a:r>
              <a:rPr lang="vi-VN" sz="2400" u="sng" dirty="0"/>
              <a:t> 	</a:t>
            </a:r>
            <a:endParaRPr lang="en-US" sz="2400" dirty="0"/>
          </a:p>
          <a:p>
            <a:r>
              <a:rPr lang="vi-VN" sz="2400" dirty="0"/>
              <a:t>	</a:t>
            </a:r>
            <a:r>
              <a:rPr lang="vi-VN" sz="2400" b="1" dirty="0"/>
              <a:t>A</a:t>
            </a:r>
            <a:r>
              <a:rPr lang="vi-VN" sz="2400" dirty="0"/>
              <a:t>. shortage		</a:t>
            </a:r>
            <a:r>
              <a:rPr lang="vi-VN" sz="2400" b="1" dirty="0"/>
              <a:t>B</a:t>
            </a:r>
            <a:r>
              <a:rPr lang="vi-VN" sz="2400" dirty="0"/>
              <a:t>. necessity		</a:t>
            </a:r>
            <a:r>
              <a:rPr lang="vi-VN" sz="2400" b="1" dirty="0"/>
              <a:t>C</a:t>
            </a:r>
            <a:r>
              <a:rPr lang="vi-VN" sz="2400" dirty="0"/>
              <a:t>. specification	</a:t>
            </a:r>
            <a:r>
              <a:rPr lang="vi-VN" sz="2400" b="1" dirty="0"/>
              <a:t>D</a:t>
            </a:r>
            <a:r>
              <a:rPr lang="vi-VN" sz="2400" dirty="0"/>
              <a:t>. measurement</a:t>
            </a:r>
            <a:endParaRPr lang="en-US" sz="2400" dirty="0"/>
          </a:p>
          <a:p>
            <a:r>
              <a:rPr lang="en-US" sz="2400" dirty="0" err="1"/>
              <a:t>Từ</a:t>
            </a:r>
            <a:r>
              <a:rPr lang="en-US" sz="2400" dirty="0"/>
              <a:t> </a:t>
            </a:r>
            <a:r>
              <a:rPr lang="en-US" sz="2400" b="1" dirty="0"/>
              <a:t>"requisite" </a:t>
            </a:r>
            <a:r>
              <a:rPr lang="en-US" sz="2400" dirty="0" err="1"/>
              <a:t>trong</a:t>
            </a:r>
            <a:r>
              <a:rPr lang="en-US" sz="2400" dirty="0"/>
              <a:t> </a:t>
            </a:r>
            <a:r>
              <a:rPr lang="en-US" sz="2400" dirty="0" err="1"/>
              <a:t>đoạn</a:t>
            </a:r>
            <a:r>
              <a:rPr lang="en-US" sz="2400" dirty="0"/>
              <a:t> 5 </a:t>
            </a:r>
            <a:r>
              <a:rPr lang="en-US" sz="2400" dirty="0" err="1"/>
              <a:t>có</a:t>
            </a:r>
            <a:r>
              <a:rPr lang="en-US" sz="2400" dirty="0"/>
              <a:t> </a:t>
            </a:r>
            <a:r>
              <a:rPr lang="en-US" sz="2400" dirty="0" err="1"/>
              <a:t>thể</a:t>
            </a:r>
            <a:r>
              <a:rPr lang="en-US" sz="2400" dirty="0"/>
              <a:t> </a:t>
            </a:r>
            <a:r>
              <a:rPr lang="en-US" sz="2400" dirty="0" err="1"/>
              <a:t>được</a:t>
            </a:r>
            <a:r>
              <a:rPr lang="en-US" sz="2400" dirty="0"/>
              <a:t> </a:t>
            </a:r>
            <a:r>
              <a:rPr lang="en-US" sz="2400" dirty="0" err="1"/>
              <a:t>thay</a:t>
            </a:r>
            <a:r>
              <a:rPr lang="en-US" sz="2400" dirty="0"/>
              <a:t> </a:t>
            </a:r>
            <a:r>
              <a:rPr lang="en-US" sz="2400" dirty="0" err="1"/>
              <a:t>thế</a:t>
            </a:r>
            <a:r>
              <a:rPr lang="en-US" sz="2400" dirty="0"/>
              <a:t> </a:t>
            </a:r>
            <a:r>
              <a:rPr lang="en-US" sz="2400" dirty="0" err="1"/>
              <a:t>tốt</a:t>
            </a:r>
            <a:r>
              <a:rPr lang="en-US" sz="2400" dirty="0"/>
              <a:t> </a:t>
            </a:r>
            <a:r>
              <a:rPr lang="en-US" sz="2400" dirty="0" err="1"/>
              <a:t>nhất</a:t>
            </a:r>
            <a:r>
              <a:rPr lang="en-US" sz="2400" dirty="0"/>
              <a:t> </a:t>
            </a:r>
            <a:r>
              <a:rPr lang="en-US" sz="2400" dirty="0" err="1"/>
              <a:t>bằng</a:t>
            </a:r>
            <a:r>
              <a:rPr lang="en-US" sz="2400" dirty="0"/>
              <a:t> </a:t>
            </a:r>
            <a:r>
              <a:rPr lang="en-US" sz="2400" dirty="0" err="1"/>
              <a:t>từ</a:t>
            </a:r>
            <a:r>
              <a:rPr lang="en-US" sz="2400" u="sng" dirty="0"/>
              <a:t> 	</a:t>
            </a:r>
            <a:endParaRPr lang="en-US" sz="2400" dirty="0"/>
          </a:p>
          <a:p>
            <a:r>
              <a:rPr lang="en-US" sz="2400" b="1" dirty="0"/>
              <a:t>A. </a:t>
            </a:r>
            <a:r>
              <a:rPr lang="en-US" sz="2400" dirty="0" err="1"/>
              <a:t>thiếu</a:t>
            </a:r>
            <a:r>
              <a:rPr lang="en-US" sz="2400" dirty="0"/>
              <a:t>	</a:t>
            </a:r>
            <a:r>
              <a:rPr lang="en-US" sz="2400" b="1" dirty="0"/>
              <a:t>B</a:t>
            </a:r>
            <a:r>
              <a:rPr lang="en-US" sz="2400" dirty="0"/>
              <a:t>. </a:t>
            </a:r>
            <a:r>
              <a:rPr lang="en-US" sz="2400" dirty="0" err="1"/>
              <a:t>sự</a:t>
            </a:r>
            <a:r>
              <a:rPr lang="en-US" sz="2400" dirty="0"/>
              <a:t> </a:t>
            </a:r>
            <a:r>
              <a:rPr lang="en-US" sz="2400" dirty="0" err="1"/>
              <a:t>cần</a:t>
            </a:r>
            <a:r>
              <a:rPr lang="en-US" sz="2400" dirty="0"/>
              <a:t> </a:t>
            </a:r>
            <a:r>
              <a:rPr lang="en-US" sz="2400" dirty="0" err="1" smtClean="0"/>
              <a:t>thiết</a:t>
            </a:r>
            <a:r>
              <a:rPr lang="vi-VN" sz="2400" dirty="0"/>
              <a:t> </a:t>
            </a:r>
            <a:r>
              <a:rPr lang="en-US" sz="2400" b="1" dirty="0" smtClean="0"/>
              <a:t>C</a:t>
            </a:r>
            <a:r>
              <a:rPr lang="en-US" sz="2400" b="1" dirty="0"/>
              <a:t>. </a:t>
            </a:r>
            <a:r>
              <a:rPr lang="en-US" sz="2400" dirty="0" err="1"/>
              <a:t>đặc</a:t>
            </a:r>
            <a:r>
              <a:rPr lang="en-US" sz="2400" dirty="0"/>
              <a:t> </a:t>
            </a:r>
            <a:r>
              <a:rPr lang="en-US" sz="2400" dirty="0" err="1"/>
              <a:t>điểm</a:t>
            </a:r>
            <a:r>
              <a:rPr lang="en-US" sz="2400" dirty="0"/>
              <a:t> </a:t>
            </a:r>
            <a:r>
              <a:rPr lang="en-US" sz="2400" dirty="0" err="1"/>
              <a:t>kĩ</a:t>
            </a:r>
            <a:r>
              <a:rPr lang="en-US" sz="2400" dirty="0"/>
              <a:t> </a:t>
            </a:r>
            <a:r>
              <a:rPr lang="en-US" sz="2400" dirty="0" err="1"/>
              <a:t>thuật</a:t>
            </a:r>
            <a:r>
              <a:rPr lang="en-US" sz="2400" dirty="0"/>
              <a:t>	</a:t>
            </a:r>
            <a:r>
              <a:rPr lang="en-US" sz="2400" b="1" dirty="0"/>
              <a:t>D. </a:t>
            </a:r>
            <a:r>
              <a:rPr lang="en-US" sz="2400" dirty="0" err="1"/>
              <a:t>sự</a:t>
            </a:r>
            <a:r>
              <a:rPr lang="en-US" sz="2400" dirty="0"/>
              <a:t> </a:t>
            </a:r>
            <a:r>
              <a:rPr lang="en-US" sz="2400" dirty="0" err="1"/>
              <a:t>đo</a:t>
            </a:r>
            <a:r>
              <a:rPr lang="en-US" sz="2400" dirty="0"/>
              <a:t> </a:t>
            </a:r>
            <a:r>
              <a:rPr lang="en-US" sz="2400" dirty="0" err="1"/>
              <a:t>lường</a:t>
            </a:r>
            <a:endParaRPr lang="en-US" sz="2400" dirty="0"/>
          </a:p>
          <a:p>
            <a:r>
              <a:rPr lang="en-US" sz="2400" b="1" dirty="0" err="1"/>
              <a:t>Từ</a:t>
            </a:r>
            <a:r>
              <a:rPr lang="en-US" sz="2400" b="1" dirty="0"/>
              <a:t> </a:t>
            </a:r>
            <a:r>
              <a:rPr lang="en-US" sz="2400" b="1" dirty="0" err="1"/>
              <a:t>đồng</a:t>
            </a:r>
            <a:r>
              <a:rPr lang="en-US" sz="2400" b="1" dirty="0"/>
              <a:t> </a:t>
            </a:r>
            <a:r>
              <a:rPr lang="en-US" sz="2400" b="1" dirty="0" err="1"/>
              <a:t>nghĩa</a:t>
            </a:r>
            <a:r>
              <a:rPr lang="en-US" sz="2400" b="1" dirty="0"/>
              <a:t>: </a:t>
            </a:r>
            <a:r>
              <a:rPr lang="en-US" sz="2400" dirty="0"/>
              <a:t>requisite </a:t>
            </a:r>
            <a:r>
              <a:rPr lang="en-US" sz="2400" i="1" dirty="0"/>
              <a:t>(</a:t>
            </a:r>
            <a:r>
              <a:rPr lang="en-US" sz="2400" i="1" dirty="0" err="1"/>
              <a:t>điều</a:t>
            </a:r>
            <a:r>
              <a:rPr lang="en-US" sz="2400" i="1" dirty="0"/>
              <a:t> </a:t>
            </a:r>
            <a:r>
              <a:rPr lang="en-US" sz="2400" i="1" dirty="0" err="1"/>
              <a:t>kiện</a:t>
            </a:r>
            <a:r>
              <a:rPr lang="en-US" sz="2400" i="1" dirty="0"/>
              <a:t> </a:t>
            </a:r>
            <a:r>
              <a:rPr lang="en-US" sz="2400" i="1" dirty="0" err="1"/>
              <a:t>cần</a:t>
            </a:r>
            <a:r>
              <a:rPr lang="en-US" sz="2400" i="1" dirty="0"/>
              <a:t> </a:t>
            </a:r>
            <a:r>
              <a:rPr lang="en-US" sz="2400" i="1" dirty="0" err="1"/>
              <a:t>thiết</a:t>
            </a:r>
            <a:r>
              <a:rPr lang="en-US" sz="2400" i="1" dirty="0"/>
              <a:t>) </a:t>
            </a:r>
            <a:r>
              <a:rPr lang="en-US" sz="2400" dirty="0"/>
              <a:t>= necessity</a:t>
            </a:r>
          </a:p>
          <a:p>
            <a:r>
              <a:rPr lang="en-US" sz="2400" dirty="0"/>
              <a:t>The job applicants were young and industrious, said the recruiters. However, missing were candidates with the </a:t>
            </a:r>
            <a:r>
              <a:rPr lang="en-US" sz="2400" b="1" dirty="0"/>
              <a:t>requisite </a:t>
            </a:r>
            <a:r>
              <a:rPr lang="en-US" sz="2400" dirty="0"/>
              <a:t>language skills and most lacked basic “soft skills” such as written and verbal communication abilities to effectively communicate even in their native Vietnamese language. </a:t>
            </a:r>
            <a:r>
              <a:rPr lang="en-US" sz="2400" i="1" dirty="0"/>
              <a:t>(</a:t>
            </a:r>
            <a:r>
              <a:rPr lang="en-US" sz="2400" i="1" dirty="0" err="1"/>
              <a:t>Các</a:t>
            </a:r>
            <a:r>
              <a:rPr lang="en-US" sz="2400" i="1" dirty="0"/>
              <a:t> </a:t>
            </a:r>
            <a:r>
              <a:rPr lang="en-US" sz="2400" i="1" dirty="0" err="1"/>
              <a:t>nhà</a:t>
            </a:r>
            <a:r>
              <a:rPr lang="en-US" sz="2400" i="1" dirty="0"/>
              <a:t> </a:t>
            </a:r>
            <a:r>
              <a:rPr lang="en-US" sz="2400" i="1" dirty="0" err="1"/>
              <a:t>tuyển</a:t>
            </a:r>
            <a:r>
              <a:rPr lang="en-US" sz="2400" i="1" dirty="0"/>
              <a:t> </a:t>
            </a:r>
            <a:r>
              <a:rPr lang="en-US" sz="2400" i="1" dirty="0" err="1"/>
              <a:t>dụng</a:t>
            </a:r>
            <a:r>
              <a:rPr lang="en-US" sz="2400" i="1" dirty="0"/>
              <a:t> </a:t>
            </a:r>
            <a:r>
              <a:rPr lang="en-US" sz="2400" i="1" dirty="0" err="1"/>
              <a:t>cho</a:t>
            </a:r>
            <a:r>
              <a:rPr lang="en-US" sz="2400" i="1" dirty="0"/>
              <a:t> </a:t>
            </a:r>
            <a:r>
              <a:rPr lang="en-US" sz="2400" i="1" dirty="0" err="1"/>
              <a:t>biết</a:t>
            </a:r>
            <a:r>
              <a:rPr lang="en-US" sz="2400" i="1" dirty="0"/>
              <a:t> </a:t>
            </a:r>
            <a:r>
              <a:rPr lang="en-US" sz="2400" i="1" dirty="0" err="1"/>
              <a:t>những</a:t>
            </a:r>
            <a:r>
              <a:rPr lang="en-US" sz="2400" i="1" dirty="0"/>
              <a:t> </a:t>
            </a:r>
            <a:r>
              <a:rPr lang="en-US" sz="2400" i="1" dirty="0" err="1"/>
              <a:t>người</a:t>
            </a:r>
            <a:r>
              <a:rPr lang="en-US" sz="2400" i="1" dirty="0"/>
              <a:t> </a:t>
            </a:r>
            <a:r>
              <a:rPr lang="en-US" sz="2400" i="1" dirty="0" err="1"/>
              <a:t>nộp</a:t>
            </a:r>
            <a:r>
              <a:rPr lang="en-US" sz="2400" i="1" dirty="0"/>
              <a:t> </a:t>
            </a:r>
            <a:r>
              <a:rPr lang="en-US" sz="2400" i="1" dirty="0" err="1"/>
              <a:t>đơn</a:t>
            </a:r>
            <a:r>
              <a:rPr lang="en-US" sz="2400" i="1" dirty="0"/>
              <a:t> </a:t>
            </a:r>
            <a:r>
              <a:rPr lang="en-US" sz="2400" i="1" dirty="0" err="1"/>
              <a:t>xin</a:t>
            </a:r>
            <a:r>
              <a:rPr lang="en-US" sz="2400" i="1" dirty="0"/>
              <a:t> </a:t>
            </a:r>
            <a:r>
              <a:rPr lang="en-US" sz="2400" i="1" dirty="0" err="1"/>
              <a:t>việc</a:t>
            </a:r>
            <a:r>
              <a:rPr lang="en-US" sz="2400" i="1" dirty="0"/>
              <a:t> </a:t>
            </a:r>
            <a:r>
              <a:rPr lang="en-US" sz="2400" i="1" dirty="0" err="1"/>
              <a:t>đều</a:t>
            </a:r>
            <a:r>
              <a:rPr lang="en-US" sz="2400" i="1" dirty="0"/>
              <a:t> </a:t>
            </a:r>
            <a:r>
              <a:rPr lang="en-US" sz="2400" i="1" dirty="0" err="1"/>
              <a:t>trẻ</a:t>
            </a:r>
            <a:r>
              <a:rPr lang="en-US" sz="2400" i="1" dirty="0"/>
              <a:t> </a:t>
            </a:r>
            <a:r>
              <a:rPr lang="en-US" sz="2400" i="1" dirty="0" err="1"/>
              <a:t>và</a:t>
            </a:r>
            <a:r>
              <a:rPr lang="en-US" sz="2400" i="1" dirty="0"/>
              <a:t> </a:t>
            </a:r>
            <a:r>
              <a:rPr lang="en-US" sz="2400" i="1" dirty="0" err="1"/>
              <a:t>siêng</a:t>
            </a:r>
            <a:r>
              <a:rPr lang="en-US" sz="2400" i="1" dirty="0"/>
              <a:t> </a:t>
            </a:r>
            <a:r>
              <a:rPr lang="en-US" sz="2400" i="1" dirty="0" err="1"/>
              <a:t>năng</a:t>
            </a:r>
            <a:r>
              <a:rPr lang="en-US" sz="2400" i="1" dirty="0"/>
              <a:t>. </a:t>
            </a:r>
            <a:r>
              <a:rPr lang="en-US" sz="2400" i="1" dirty="0" err="1"/>
              <a:t>Tuy</a:t>
            </a:r>
            <a:r>
              <a:rPr lang="en-US" sz="2400" i="1" dirty="0"/>
              <a:t> </a:t>
            </a:r>
            <a:r>
              <a:rPr lang="en-US" sz="2400" i="1" dirty="0" err="1"/>
              <a:t>nhiên</a:t>
            </a:r>
            <a:r>
              <a:rPr lang="en-US" sz="2400" i="1" dirty="0"/>
              <a:t>, </a:t>
            </a:r>
            <a:r>
              <a:rPr lang="en-US" sz="2400" i="1" dirty="0" err="1"/>
              <a:t>lại</a:t>
            </a:r>
            <a:r>
              <a:rPr lang="en-US" sz="2400" i="1" dirty="0"/>
              <a:t> </a:t>
            </a:r>
            <a:r>
              <a:rPr lang="en-US" sz="2400" i="1" dirty="0" err="1"/>
              <a:t>thiếu</a:t>
            </a:r>
            <a:r>
              <a:rPr lang="en-US" sz="2400" i="1" dirty="0"/>
              <a:t> </a:t>
            </a:r>
            <a:r>
              <a:rPr lang="en-US" sz="2400" i="1" dirty="0" err="1"/>
              <a:t>các</a:t>
            </a:r>
            <a:r>
              <a:rPr lang="en-US" sz="2400" i="1" dirty="0"/>
              <a:t> </a:t>
            </a:r>
            <a:r>
              <a:rPr lang="en-US" sz="2400" i="1" dirty="0" err="1"/>
              <a:t>ứng</a:t>
            </a:r>
            <a:r>
              <a:rPr lang="en-US" sz="2400" i="1" dirty="0"/>
              <a:t> </a:t>
            </a:r>
            <a:r>
              <a:rPr lang="en-US" sz="2400" i="1" dirty="0" err="1"/>
              <a:t>cử</a:t>
            </a:r>
            <a:r>
              <a:rPr lang="en-US" sz="2400" i="1" dirty="0"/>
              <a:t> </a:t>
            </a:r>
            <a:r>
              <a:rPr lang="en-US" sz="2400" i="1" dirty="0" err="1"/>
              <a:t>viên</a:t>
            </a:r>
            <a:r>
              <a:rPr lang="en-US" sz="2400" i="1" dirty="0"/>
              <a:t> </a:t>
            </a:r>
            <a:r>
              <a:rPr lang="en-US" sz="2400" i="1" dirty="0" err="1"/>
              <a:t>với</a:t>
            </a:r>
            <a:r>
              <a:rPr lang="en-US" sz="2400" i="1" dirty="0"/>
              <a:t> </a:t>
            </a:r>
            <a:r>
              <a:rPr lang="en-US" sz="2400" i="1" dirty="0" err="1"/>
              <a:t>các</a:t>
            </a:r>
            <a:r>
              <a:rPr lang="en-US" sz="2400" i="1" dirty="0"/>
              <a:t> </a:t>
            </a:r>
            <a:r>
              <a:rPr lang="en-US" sz="2400" i="1" dirty="0" err="1"/>
              <a:t>kỹ</a:t>
            </a:r>
            <a:r>
              <a:rPr lang="en-US" sz="2400" i="1" dirty="0"/>
              <a:t> </a:t>
            </a:r>
            <a:r>
              <a:rPr lang="en-US" sz="2400" i="1" dirty="0" err="1"/>
              <a:t>năng</a:t>
            </a:r>
            <a:r>
              <a:rPr lang="en-US" sz="2400" i="1" dirty="0"/>
              <a:t> </a:t>
            </a:r>
            <a:r>
              <a:rPr lang="en-US" sz="2400" i="1" dirty="0" err="1"/>
              <a:t>ngôn</a:t>
            </a:r>
            <a:r>
              <a:rPr lang="en-US" sz="2400" i="1" dirty="0"/>
              <a:t> </a:t>
            </a:r>
            <a:r>
              <a:rPr lang="en-US" sz="2400" i="1" dirty="0" err="1"/>
              <a:t>ngữ</a:t>
            </a:r>
            <a:r>
              <a:rPr lang="en-US" sz="2400" i="1" dirty="0"/>
              <a:t> </a:t>
            </a:r>
            <a:r>
              <a:rPr lang="en-US" sz="2400" b="1" i="1" dirty="0" err="1"/>
              <a:t>cần</a:t>
            </a:r>
            <a:r>
              <a:rPr lang="en-US" sz="2400" b="1" i="1" dirty="0"/>
              <a:t> </a:t>
            </a:r>
            <a:r>
              <a:rPr lang="en-US" sz="2400" b="1" i="1" dirty="0" err="1"/>
              <a:t>thiết</a:t>
            </a:r>
            <a:r>
              <a:rPr lang="en-US" sz="2400" b="1" i="1" dirty="0"/>
              <a:t> </a:t>
            </a:r>
            <a:r>
              <a:rPr lang="en-US" sz="2400" i="1" dirty="0" err="1"/>
              <a:t>và</a:t>
            </a:r>
            <a:r>
              <a:rPr lang="en-US" sz="2400" i="1" dirty="0"/>
              <a:t> </a:t>
            </a:r>
            <a:r>
              <a:rPr lang="en-US" sz="2400" i="1" dirty="0" err="1"/>
              <a:t>hầu</a:t>
            </a:r>
            <a:r>
              <a:rPr lang="en-US" sz="2400" i="1" dirty="0"/>
              <a:t> </a:t>
            </a:r>
            <a:r>
              <a:rPr lang="en-US" sz="2400" i="1" dirty="0" err="1"/>
              <a:t>hết</a:t>
            </a:r>
            <a:r>
              <a:rPr lang="en-US" sz="2400" i="1" dirty="0"/>
              <a:t> </a:t>
            </a:r>
            <a:r>
              <a:rPr lang="en-US" sz="2400" i="1" dirty="0" err="1"/>
              <a:t>thiếu</a:t>
            </a:r>
            <a:r>
              <a:rPr lang="en-US" sz="2400" i="1" dirty="0"/>
              <a:t> </a:t>
            </a:r>
            <a:r>
              <a:rPr lang="en-US" sz="2400" i="1" dirty="0" err="1"/>
              <a:t>các</a:t>
            </a:r>
            <a:r>
              <a:rPr lang="en-US" sz="2400" i="1" dirty="0"/>
              <a:t> </a:t>
            </a:r>
            <a:r>
              <a:rPr lang="en-US" sz="2400" i="1" dirty="0" err="1"/>
              <a:t>kỹ</a:t>
            </a:r>
            <a:r>
              <a:rPr lang="en-US" sz="2400" i="1" dirty="0"/>
              <a:t> </a:t>
            </a:r>
            <a:r>
              <a:rPr lang="en-US" sz="2400" i="1" dirty="0" err="1"/>
              <a:t>năng</a:t>
            </a:r>
            <a:r>
              <a:rPr lang="en-US" sz="2400" i="1" dirty="0"/>
              <a:t> </a:t>
            </a:r>
            <a:r>
              <a:rPr lang="en-US" sz="2400" i="1" dirty="0" err="1"/>
              <a:t>mềm</a:t>
            </a:r>
            <a:r>
              <a:rPr lang="en-US" sz="2400" i="1" dirty="0"/>
              <a:t> </a:t>
            </a:r>
            <a:r>
              <a:rPr lang="en-US" sz="2400" i="1" dirty="0" err="1"/>
              <a:t>cơ</a:t>
            </a:r>
            <a:r>
              <a:rPr lang="en-US" sz="2400" i="1" dirty="0"/>
              <a:t> </a:t>
            </a:r>
            <a:r>
              <a:rPr lang="en-US" sz="2400" i="1" dirty="0" err="1"/>
              <a:t>bản</a:t>
            </a:r>
            <a:r>
              <a:rPr lang="en-US" sz="2400" i="1" dirty="0"/>
              <a:t> </a:t>
            </a:r>
            <a:r>
              <a:rPr lang="en-US" sz="2400" i="1" dirty="0" err="1"/>
              <a:t>như</a:t>
            </a:r>
            <a:r>
              <a:rPr lang="en-US" sz="2400" i="1" dirty="0"/>
              <a:t> </a:t>
            </a:r>
            <a:r>
              <a:rPr lang="en-US" sz="2400" i="1" dirty="0" err="1"/>
              <a:t>khả</a:t>
            </a:r>
            <a:r>
              <a:rPr lang="en-US" sz="2400" i="1" dirty="0"/>
              <a:t> </a:t>
            </a:r>
            <a:r>
              <a:rPr lang="en-US" sz="2400" i="1" dirty="0" err="1"/>
              <a:t>năng</a:t>
            </a:r>
            <a:r>
              <a:rPr lang="en-US" sz="2400" i="1" dirty="0"/>
              <a:t> </a:t>
            </a:r>
            <a:r>
              <a:rPr lang="en-US" sz="2400" i="1" dirty="0" err="1"/>
              <a:t>giao</a:t>
            </a:r>
            <a:r>
              <a:rPr lang="en-US" sz="2400" i="1" dirty="0"/>
              <a:t> </a:t>
            </a:r>
            <a:r>
              <a:rPr lang="en-US" sz="2400" i="1" dirty="0" err="1"/>
              <a:t>tiếp</a:t>
            </a:r>
            <a:r>
              <a:rPr lang="en-US" sz="2400" i="1" dirty="0"/>
              <a:t> </a:t>
            </a:r>
            <a:r>
              <a:rPr lang="en-US" sz="2400" i="1" dirty="0" err="1"/>
              <a:t>bằng</a:t>
            </a:r>
            <a:r>
              <a:rPr lang="en-US" sz="2400" i="1" dirty="0"/>
              <a:t> </a:t>
            </a:r>
            <a:r>
              <a:rPr lang="en-US" sz="2400" i="1" dirty="0" err="1"/>
              <a:t>lời</a:t>
            </a:r>
            <a:r>
              <a:rPr lang="en-US" sz="2400" i="1" dirty="0"/>
              <a:t> </a:t>
            </a:r>
            <a:r>
              <a:rPr lang="en-US" sz="2400" i="1" dirty="0" err="1"/>
              <a:t>nói</a:t>
            </a:r>
            <a:r>
              <a:rPr lang="en-US" sz="2400" i="1" dirty="0"/>
              <a:t> </a:t>
            </a:r>
            <a:r>
              <a:rPr lang="en-US" sz="2400" i="1" dirty="0" err="1"/>
              <a:t>và</a:t>
            </a:r>
            <a:r>
              <a:rPr lang="en-US" sz="2400" i="1" dirty="0"/>
              <a:t> </a:t>
            </a:r>
            <a:r>
              <a:rPr lang="en-US" sz="2400" i="1" dirty="0" err="1"/>
              <a:t>văn</a:t>
            </a:r>
            <a:r>
              <a:rPr lang="en-US" sz="2400" i="1" dirty="0"/>
              <a:t> </a:t>
            </a:r>
            <a:r>
              <a:rPr lang="en-US" sz="2400" i="1" dirty="0" err="1"/>
              <a:t>bản</a:t>
            </a:r>
            <a:endParaRPr lang="en-US" sz="2400" dirty="0"/>
          </a:p>
          <a:p>
            <a:r>
              <a:rPr lang="vi-VN" sz="2400" i="1" dirty="0"/>
              <a:t>đế giao tiếp hiệu quả ngay cả bằng tiếng mẹ đẻ).</a:t>
            </a:r>
            <a:endParaRPr lang="en-US" sz="2400" dirty="0"/>
          </a:p>
          <a:p>
            <a:endParaRPr lang="en-US" sz="2400" dirty="0"/>
          </a:p>
        </p:txBody>
      </p:sp>
      <p:sp>
        <p:nvSpPr>
          <p:cNvPr id="2" name="Oval 1"/>
          <p:cNvSpPr/>
          <p:nvPr/>
        </p:nvSpPr>
        <p:spPr>
          <a:xfrm>
            <a:off x="38100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0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3" y="0"/>
            <a:ext cx="8839200" cy="7786747"/>
          </a:xfrm>
          <a:prstGeom prst="rect">
            <a:avLst/>
          </a:prstGeom>
          <a:noFill/>
        </p:spPr>
        <p:txBody>
          <a:bodyPr wrap="square" rtlCol="0">
            <a:spAutoFit/>
          </a:bodyPr>
          <a:lstStyle/>
          <a:p>
            <a:r>
              <a:rPr lang="vi-VN" sz="2000" b="1" dirty="0"/>
              <a:t>Question 50: </a:t>
            </a:r>
            <a:r>
              <a:rPr lang="vi-VN" sz="2000" dirty="0"/>
              <a:t>What can be inferred from the passage?</a:t>
            </a:r>
            <a:endParaRPr lang="en-US" sz="2000" dirty="0"/>
          </a:p>
          <a:p>
            <a:r>
              <a:rPr lang="vi-VN" sz="2000" b="1" dirty="0"/>
              <a:t>A.</a:t>
            </a:r>
            <a:r>
              <a:rPr lang="vi-VN" sz="2000" dirty="0"/>
              <a:t> Academic ability is much more important than foreign languages and soft skills.</a:t>
            </a:r>
            <a:endParaRPr lang="en-US" sz="2000" dirty="0"/>
          </a:p>
          <a:p>
            <a:r>
              <a:rPr lang="vi-VN" sz="2000" b="1" dirty="0"/>
              <a:t>B.</a:t>
            </a:r>
            <a:r>
              <a:rPr lang="vi-VN" sz="2000" dirty="0"/>
              <a:t> To get a good job nowadays, applicants must know more than a language and be good at other soft skills.</a:t>
            </a:r>
            <a:endParaRPr lang="en-US" sz="2000" dirty="0"/>
          </a:p>
          <a:p>
            <a:r>
              <a:rPr lang="vi-VN" sz="2000" b="1" dirty="0"/>
              <a:t>C.</a:t>
            </a:r>
            <a:r>
              <a:rPr lang="vi-VN" sz="2000" dirty="0"/>
              <a:t> Written and verbal communication abilities determine the opportunity of applicants to get a desirable job.</a:t>
            </a:r>
            <a:endParaRPr lang="en-US" sz="2000" dirty="0"/>
          </a:p>
          <a:p>
            <a:r>
              <a:rPr lang="vi-VN" sz="2000" b="1" dirty="0"/>
              <a:t>D.</a:t>
            </a:r>
            <a:r>
              <a:rPr lang="vi-VN" sz="2000" dirty="0"/>
              <a:t> Translators and interpreters are suitable for any position in the work markets.</a:t>
            </a:r>
            <a:endParaRPr lang="en-US" sz="2000" dirty="0"/>
          </a:p>
          <a:p>
            <a:r>
              <a:rPr lang="en-US" sz="2000" b="1" dirty="0"/>
              <a:t> </a:t>
            </a:r>
            <a:endParaRPr lang="en-US" sz="2000" dirty="0"/>
          </a:p>
          <a:p>
            <a:r>
              <a:rPr lang="en-US" sz="2000" dirty="0" err="1"/>
              <a:t>Điều</a:t>
            </a:r>
            <a:r>
              <a:rPr lang="en-US" sz="2000" dirty="0"/>
              <a:t> </a:t>
            </a:r>
            <a:r>
              <a:rPr lang="en-US" sz="2000" dirty="0" err="1"/>
              <a:t>gì</a:t>
            </a:r>
            <a:r>
              <a:rPr lang="en-US" sz="2000" dirty="0"/>
              <a:t> </a:t>
            </a:r>
            <a:r>
              <a:rPr lang="en-US" sz="2000" dirty="0" err="1"/>
              <a:t>có</a:t>
            </a:r>
            <a:r>
              <a:rPr lang="en-US" sz="2000" dirty="0"/>
              <a:t> </a:t>
            </a:r>
            <a:r>
              <a:rPr lang="en-US" sz="2000" dirty="0" err="1"/>
              <a:t>thể</a:t>
            </a:r>
            <a:r>
              <a:rPr lang="en-US" sz="2000" dirty="0"/>
              <a:t> </a:t>
            </a:r>
            <a:r>
              <a:rPr lang="en-US" sz="2000" dirty="0" err="1"/>
              <a:t>suy</a:t>
            </a:r>
            <a:r>
              <a:rPr lang="en-US" sz="2000" dirty="0"/>
              <a:t> </a:t>
            </a:r>
            <a:r>
              <a:rPr lang="en-US" sz="2000" dirty="0" err="1"/>
              <a:t>ra</a:t>
            </a:r>
            <a:r>
              <a:rPr lang="en-US" sz="2000" dirty="0"/>
              <a:t> </a:t>
            </a:r>
            <a:r>
              <a:rPr lang="en-US" sz="2000" dirty="0" err="1"/>
              <a:t>từ</a:t>
            </a:r>
            <a:r>
              <a:rPr lang="en-US" sz="2000" dirty="0"/>
              <a:t> </a:t>
            </a:r>
            <a:r>
              <a:rPr lang="en-US" sz="2000" dirty="0" err="1"/>
              <a:t>đoạn</a:t>
            </a:r>
            <a:r>
              <a:rPr lang="en-US" sz="2000" dirty="0"/>
              <a:t> </a:t>
            </a:r>
            <a:r>
              <a:rPr lang="en-US" sz="2000" dirty="0" err="1"/>
              <a:t>văn</a:t>
            </a:r>
            <a:r>
              <a:rPr lang="en-US" sz="2000" dirty="0"/>
              <a:t>?</a:t>
            </a:r>
          </a:p>
          <a:p>
            <a:pPr lvl="0"/>
            <a:r>
              <a:rPr lang="en-US" sz="2000" dirty="0" err="1"/>
              <a:t>Khả</a:t>
            </a:r>
            <a:r>
              <a:rPr lang="en-US" sz="2000" dirty="0"/>
              <a:t> </a:t>
            </a:r>
            <a:r>
              <a:rPr lang="en-US" sz="2000" dirty="0" err="1"/>
              <a:t>năng</a:t>
            </a:r>
            <a:r>
              <a:rPr lang="en-US" sz="2000" dirty="0"/>
              <a:t> </a:t>
            </a:r>
            <a:r>
              <a:rPr lang="en-US" sz="2000" dirty="0" err="1"/>
              <a:t>học</a:t>
            </a:r>
            <a:r>
              <a:rPr lang="en-US" sz="2000" dirty="0"/>
              <a:t> </a:t>
            </a:r>
            <a:r>
              <a:rPr lang="en-US" sz="2000" dirty="0" err="1"/>
              <a:t>tập</a:t>
            </a:r>
            <a:r>
              <a:rPr lang="en-US" sz="2000" dirty="0"/>
              <a:t> </a:t>
            </a:r>
            <a:r>
              <a:rPr lang="en-US" sz="2000" dirty="0" err="1"/>
              <a:t>thì</a:t>
            </a:r>
            <a:r>
              <a:rPr lang="en-US" sz="2000" dirty="0"/>
              <a:t> </a:t>
            </a:r>
            <a:r>
              <a:rPr lang="en-US" sz="2000" dirty="0" err="1"/>
              <a:t>quan</a:t>
            </a:r>
            <a:r>
              <a:rPr lang="en-US" sz="2000" dirty="0"/>
              <a:t> </a:t>
            </a:r>
            <a:r>
              <a:rPr lang="en-US" sz="2000" dirty="0" err="1"/>
              <a:t>trọng</a:t>
            </a:r>
            <a:r>
              <a:rPr lang="en-US" sz="2000" dirty="0"/>
              <a:t> </a:t>
            </a:r>
            <a:r>
              <a:rPr lang="en-US" sz="2000" dirty="0" err="1"/>
              <a:t>hơn</a:t>
            </a:r>
            <a:r>
              <a:rPr lang="en-US" sz="2000" dirty="0"/>
              <a:t> </a:t>
            </a:r>
            <a:r>
              <a:rPr lang="en-US" sz="2000" dirty="0" err="1"/>
              <a:t>rất</a:t>
            </a:r>
            <a:r>
              <a:rPr lang="en-US" sz="2000" dirty="0"/>
              <a:t> </a:t>
            </a:r>
            <a:r>
              <a:rPr lang="en-US" sz="2000" dirty="0" err="1"/>
              <a:t>nhiều</a:t>
            </a:r>
            <a:r>
              <a:rPr lang="en-US" sz="2000" dirty="0"/>
              <a:t> so </a:t>
            </a:r>
            <a:r>
              <a:rPr lang="en-US" sz="2000" dirty="0" err="1"/>
              <a:t>với</a:t>
            </a:r>
            <a:r>
              <a:rPr lang="en-US" sz="2000" dirty="0"/>
              <a:t> </a:t>
            </a:r>
            <a:r>
              <a:rPr lang="en-US" sz="2000" dirty="0" err="1"/>
              <a:t>kĩ</a:t>
            </a:r>
            <a:r>
              <a:rPr lang="en-US" sz="2000" dirty="0"/>
              <a:t> </a:t>
            </a:r>
            <a:r>
              <a:rPr lang="en-US" sz="2000" dirty="0" err="1"/>
              <a:t>năng</a:t>
            </a:r>
            <a:r>
              <a:rPr lang="en-US" sz="2000" dirty="0"/>
              <a:t> </a:t>
            </a:r>
            <a:r>
              <a:rPr lang="en-US" sz="2000" dirty="0" err="1"/>
              <a:t>ngoại</a:t>
            </a:r>
            <a:r>
              <a:rPr lang="en-US" sz="2000" dirty="0"/>
              <a:t> </a:t>
            </a:r>
            <a:r>
              <a:rPr lang="en-US" sz="2000" dirty="0" err="1"/>
              <a:t>ngữ</a:t>
            </a:r>
            <a:r>
              <a:rPr lang="en-US" sz="2000" dirty="0"/>
              <a:t> </a:t>
            </a:r>
            <a:r>
              <a:rPr lang="en-US" sz="2000" dirty="0" err="1"/>
              <a:t>và</a:t>
            </a:r>
            <a:r>
              <a:rPr lang="en-US" sz="2000" dirty="0"/>
              <a:t> </a:t>
            </a:r>
            <a:r>
              <a:rPr lang="en-US" sz="2000" dirty="0" err="1"/>
              <a:t>kĩ</a:t>
            </a:r>
            <a:r>
              <a:rPr lang="en-US" sz="2000" dirty="0"/>
              <a:t> </a:t>
            </a:r>
            <a:r>
              <a:rPr lang="en-US" sz="2000" dirty="0" err="1"/>
              <a:t>năng</a:t>
            </a:r>
            <a:r>
              <a:rPr lang="en-US" sz="2000" dirty="0"/>
              <a:t> </a:t>
            </a:r>
            <a:r>
              <a:rPr lang="en-US" sz="2000" dirty="0" err="1"/>
              <a:t>mềm</a:t>
            </a:r>
            <a:r>
              <a:rPr lang="en-US" sz="2000" dirty="0"/>
              <a:t>.</a:t>
            </a:r>
          </a:p>
          <a:p>
            <a:pPr lvl="0"/>
            <a:r>
              <a:rPr lang="en-US" sz="2000" dirty="0" err="1"/>
              <a:t>Để</a:t>
            </a:r>
            <a:r>
              <a:rPr lang="en-US" sz="2000" dirty="0"/>
              <a:t> </a:t>
            </a:r>
            <a:r>
              <a:rPr lang="en-US" sz="2000" dirty="0" err="1"/>
              <a:t>có</a:t>
            </a:r>
            <a:r>
              <a:rPr lang="en-US" sz="2000" dirty="0"/>
              <a:t> </a:t>
            </a:r>
            <a:r>
              <a:rPr lang="en-US" sz="2000" dirty="0" err="1"/>
              <a:t>được</a:t>
            </a:r>
            <a:r>
              <a:rPr lang="en-US" sz="2000" dirty="0"/>
              <a:t> 1 </a:t>
            </a:r>
            <a:r>
              <a:rPr lang="en-US" sz="2000" dirty="0" err="1"/>
              <a:t>công</a:t>
            </a:r>
            <a:r>
              <a:rPr lang="en-US" sz="2000" dirty="0"/>
              <a:t> </a:t>
            </a:r>
            <a:r>
              <a:rPr lang="en-US" sz="2000" dirty="0" err="1"/>
              <a:t>việc</a:t>
            </a:r>
            <a:r>
              <a:rPr lang="en-US" sz="2000" dirty="0"/>
              <a:t> </a:t>
            </a:r>
            <a:r>
              <a:rPr lang="en-US" sz="2000" dirty="0" err="1"/>
              <a:t>tốt</a:t>
            </a:r>
            <a:r>
              <a:rPr lang="en-US" sz="2000" dirty="0"/>
              <a:t> </a:t>
            </a:r>
            <a:r>
              <a:rPr lang="en-US" sz="2000" dirty="0" err="1"/>
              <a:t>ngày</a:t>
            </a:r>
            <a:r>
              <a:rPr lang="en-US" sz="2000" dirty="0"/>
              <a:t> nay </a:t>
            </a:r>
            <a:r>
              <a:rPr lang="en-US" sz="2000" dirty="0" err="1"/>
              <a:t>những</a:t>
            </a:r>
            <a:r>
              <a:rPr lang="en-US" sz="2000" dirty="0"/>
              <a:t> </a:t>
            </a:r>
            <a:r>
              <a:rPr lang="en-US" sz="2000" dirty="0" err="1"/>
              <a:t>người</a:t>
            </a:r>
            <a:r>
              <a:rPr lang="en-US" sz="2000" dirty="0"/>
              <a:t> </a:t>
            </a:r>
            <a:r>
              <a:rPr lang="en-US" sz="2000" dirty="0" err="1"/>
              <a:t>xin</a:t>
            </a:r>
            <a:r>
              <a:rPr lang="en-US" sz="2000" dirty="0"/>
              <a:t> </a:t>
            </a:r>
            <a:r>
              <a:rPr lang="en-US" sz="2000" dirty="0" err="1"/>
              <a:t>việc</a:t>
            </a:r>
            <a:r>
              <a:rPr lang="en-US" sz="2000" dirty="0"/>
              <a:t> </a:t>
            </a:r>
            <a:r>
              <a:rPr lang="en-US" sz="2000" dirty="0" err="1"/>
              <a:t>cần</a:t>
            </a:r>
            <a:r>
              <a:rPr lang="en-US" sz="2000" dirty="0"/>
              <a:t> </a:t>
            </a:r>
            <a:r>
              <a:rPr lang="en-US" sz="2000" dirty="0" err="1"/>
              <a:t>phải</a:t>
            </a:r>
            <a:r>
              <a:rPr lang="en-US" sz="2000" dirty="0"/>
              <a:t> </a:t>
            </a:r>
            <a:r>
              <a:rPr lang="en-US" sz="2000" dirty="0" err="1"/>
              <a:t>biết</a:t>
            </a:r>
            <a:r>
              <a:rPr lang="en-US" sz="2000" dirty="0"/>
              <a:t> </a:t>
            </a:r>
            <a:r>
              <a:rPr lang="en-US" sz="2000" dirty="0" err="1"/>
              <a:t>nhiều</a:t>
            </a:r>
            <a:r>
              <a:rPr lang="en-US" sz="2000" dirty="0"/>
              <a:t> </a:t>
            </a:r>
            <a:r>
              <a:rPr lang="en-US" sz="2000" dirty="0" err="1"/>
              <a:t>hơn</a:t>
            </a:r>
            <a:r>
              <a:rPr lang="en-US" sz="2000" dirty="0"/>
              <a:t> 1 </a:t>
            </a:r>
            <a:r>
              <a:rPr lang="en-US" sz="2000" dirty="0" err="1"/>
              <a:t>ngôn</a:t>
            </a:r>
            <a:r>
              <a:rPr lang="en-US" sz="2000" dirty="0"/>
              <a:t> </a:t>
            </a:r>
            <a:r>
              <a:rPr lang="en-US" sz="2000" dirty="0" err="1"/>
              <a:t>ngữ</a:t>
            </a:r>
            <a:r>
              <a:rPr lang="en-US" sz="2000" dirty="0"/>
              <a:t> </a:t>
            </a:r>
            <a:r>
              <a:rPr lang="en-US" sz="2000" dirty="0" err="1"/>
              <a:t>và</a:t>
            </a:r>
            <a:r>
              <a:rPr lang="en-US" sz="2000" dirty="0"/>
              <a:t> </a:t>
            </a:r>
            <a:r>
              <a:rPr lang="en-US" sz="2000" dirty="0" err="1"/>
              <a:t>giỏi</a:t>
            </a:r>
            <a:r>
              <a:rPr lang="en-US" sz="2000" dirty="0"/>
              <a:t> </a:t>
            </a:r>
            <a:r>
              <a:rPr lang="en-US" sz="2000" dirty="0" err="1"/>
              <a:t>các</a:t>
            </a:r>
            <a:r>
              <a:rPr lang="en-US" sz="2000" dirty="0"/>
              <a:t> </a:t>
            </a:r>
            <a:r>
              <a:rPr lang="en-US" sz="2000" dirty="0" err="1"/>
              <a:t>kĩ</a:t>
            </a:r>
            <a:r>
              <a:rPr lang="en-US" sz="2000" dirty="0"/>
              <a:t> </a:t>
            </a:r>
            <a:r>
              <a:rPr lang="en-US" sz="2000" dirty="0" err="1"/>
              <a:t>năng</a:t>
            </a:r>
            <a:r>
              <a:rPr lang="en-US" sz="2000" dirty="0"/>
              <a:t> </a:t>
            </a:r>
            <a:r>
              <a:rPr lang="en-US" sz="2000" dirty="0" err="1"/>
              <a:t>mềm</a:t>
            </a:r>
            <a:r>
              <a:rPr lang="en-US" sz="2000" dirty="0"/>
              <a:t> </a:t>
            </a:r>
            <a:r>
              <a:rPr lang="en-US" sz="2000" dirty="0" err="1"/>
              <a:t>khác</a:t>
            </a:r>
            <a:r>
              <a:rPr lang="en-US" sz="2000" dirty="0"/>
              <a:t>.</a:t>
            </a:r>
          </a:p>
          <a:p>
            <a:pPr lvl="0"/>
            <a:r>
              <a:rPr lang="en-US" sz="2000" dirty="0" err="1"/>
              <a:t>Khả</a:t>
            </a:r>
            <a:r>
              <a:rPr lang="en-US" sz="2000" dirty="0"/>
              <a:t> </a:t>
            </a:r>
            <a:r>
              <a:rPr lang="en-US" sz="2000" dirty="0" err="1"/>
              <a:t>năng</a:t>
            </a:r>
            <a:r>
              <a:rPr lang="en-US" sz="2000" dirty="0"/>
              <a:t> </a:t>
            </a:r>
            <a:r>
              <a:rPr lang="en-US" sz="2000" dirty="0" err="1"/>
              <a:t>giao</a:t>
            </a:r>
            <a:r>
              <a:rPr lang="en-US" sz="2000" dirty="0"/>
              <a:t> </a:t>
            </a:r>
            <a:r>
              <a:rPr lang="en-US" sz="2000" dirty="0" err="1"/>
              <a:t>tiếp</a:t>
            </a:r>
            <a:r>
              <a:rPr lang="en-US" sz="2000" dirty="0"/>
              <a:t> </a:t>
            </a:r>
            <a:r>
              <a:rPr lang="en-US" sz="2000" dirty="0" err="1"/>
              <a:t>bằng</a:t>
            </a:r>
            <a:r>
              <a:rPr lang="en-US" sz="2000" dirty="0"/>
              <a:t> </a:t>
            </a:r>
            <a:r>
              <a:rPr lang="en-US" sz="2000" dirty="0" err="1"/>
              <a:t>ngôn</a:t>
            </a:r>
            <a:r>
              <a:rPr lang="en-US" sz="2000" dirty="0"/>
              <a:t> </a:t>
            </a:r>
            <a:r>
              <a:rPr lang="en-US" sz="2000" dirty="0" err="1"/>
              <a:t>ngữ</a:t>
            </a:r>
            <a:r>
              <a:rPr lang="en-US" sz="2000" dirty="0"/>
              <a:t> </a:t>
            </a:r>
            <a:r>
              <a:rPr lang="en-US" sz="2000" dirty="0" err="1"/>
              <a:t>viết</a:t>
            </a:r>
            <a:r>
              <a:rPr lang="en-US" sz="2000" dirty="0"/>
              <a:t> </a:t>
            </a:r>
            <a:r>
              <a:rPr lang="en-US" sz="2000" dirty="0" err="1"/>
              <a:t>và</a:t>
            </a:r>
            <a:r>
              <a:rPr lang="en-US" sz="2000" dirty="0"/>
              <a:t> </a:t>
            </a:r>
            <a:r>
              <a:rPr lang="en-US" sz="2000" dirty="0" err="1"/>
              <a:t>nói</a:t>
            </a:r>
            <a:r>
              <a:rPr lang="en-US" sz="2000" dirty="0"/>
              <a:t> </a:t>
            </a:r>
            <a:r>
              <a:rPr lang="en-US" sz="2000" dirty="0" err="1"/>
              <a:t>xác</a:t>
            </a:r>
            <a:r>
              <a:rPr lang="en-US" sz="2000" dirty="0"/>
              <a:t> </a:t>
            </a:r>
            <a:r>
              <a:rPr lang="en-US" sz="2000" dirty="0" err="1"/>
              <a:t>định</a:t>
            </a:r>
            <a:r>
              <a:rPr lang="en-US" sz="2000" dirty="0"/>
              <a:t> </a:t>
            </a:r>
            <a:r>
              <a:rPr lang="en-US" sz="2000" dirty="0" err="1"/>
              <a:t>cơ</a:t>
            </a:r>
            <a:r>
              <a:rPr lang="en-US" sz="2000" dirty="0"/>
              <a:t> </a:t>
            </a:r>
            <a:r>
              <a:rPr lang="en-US" sz="2000" dirty="0" err="1"/>
              <a:t>hội</a:t>
            </a:r>
            <a:r>
              <a:rPr lang="en-US" sz="2000" dirty="0"/>
              <a:t> </a:t>
            </a:r>
            <a:r>
              <a:rPr lang="en-US" sz="2000" dirty="0" err="1"/>
              <a:t>của</a:t>
            </a:r>
            <a:r>
              <a:rPr lang="en-US" sz="2000" dirty="0"/>
              <a:t> </a:t>
            </a:r>
            <a:r>
              <a:rPr lang="en-US" sz="2000" dirty="0" err="1"/>
              <a:t>các</a:t>
            </a:r>
            <a:r>
              <a:rPr lang="en-US" sz="2000" dirty="0"/>
              <a:t> </a:t>
            </a:r>
            <a:r>
              <a:rPr lang="en-US" sz="2000" dirty="0" err="1"/>
              <a:t>ứng</a:t>
            </a:r>
            <a:r>
              <a:rPr lang="en-US" sz="2000" dirty="0"/>
              <a:t> </a:t>
            </a:r>
            <a:r>
              <a:rPr lang="en-US" sz="2000" dirty="0" err="1"/>
              <a:t>cử</a:t>
            </a:r>
            <a:endParaRPr lang="en-US" sz="2000" dirty="0"/>
          </a:p>
          <a:p>
            <a:r>
              <a:rPr lang="en-US" sz="2000" dirty="0" err="1"/>
              <a:t>viên</a:t>
            </a:r>
            <a:r>
              <a:rPr lang="en-US" sz="2000" dirty="0"/>
              <a:t> </a:t>
            </a:r>
            <a:r>
              <a:rPr lang="en-US" sz="2000" dirty="0" err="1"/>
              <a:t>để</a:t>
            </a:r>
            <a:r>
              <a:rPr lang="en-US" sz="2000" dirty="0"/>
              <a:t> </a:t>
            </a:r>
            <a:r>
              <a:rPr lang="en-US" sz="2000" dirty="0" err="1"/>
              <a:t>có</a:t>
            </a:r>
            <a:r>
              <a:rPr lang="en-US" sz="2000" dirty="0"/>
              <a:t> </a:t>
            </a:r>
            <a:r>
              <a:rPr lang="en-US" sz="2000" dirty="0" err="1"/>
              <a:t>được</a:t>
            </a:r>
            <a:r>
              <a:rPr lang="en-US" sz="2000" dirty="0"/>
              <a:t> </a:t>
            </a:r>
            <a:r>
              <a:rPr lang="en-US" sz="2000" dirty="0" err="1"/>
              <a:t>công</a:t>
            </a:r>
            <a:r>
              <a:rPr lang="en-US" sz="2000" dirty="0"/>
              <a:t> </a:t>
            </a:r>
            <a:r>
              <a:rPr lang="en-US" sz="2000" dirty="0" err="1"/>
              <a:t>việc</a:t>
            </a:r>
            <a:r>
              <a:rPr lang="en-US" sz="2000" dirty="0"/>
              <a:t> </a:t>
            </a:r>
            <a:r>
              <a:rPr lang="en-US" sz="2000" dirty="0" err="1"/>
              <a:t>mơ</a:t>
            </a:r>
            <a:r>
              <a:rPr lang="en-US" sz="2000" dirty="0"/>
              <a:t> </a:t>
            </a:r>
            <a:r>
              <a:rPr lang="en-US" sz="2000" dirty="0" err="1"/>
              <a:t>ước</a:t>
            </a:r>
            <a:r>
              <a:rPr lang="en-US" sz="2000" dirty="0"/>
              <a:t>.</a:t>
            </a:r>
          </a:p>
          <a:p>
            <a:pPr lvl="0"/>
            <a:r>
              <a:rPr lang="en-US" sz="2000" dirty="0" err="1"/>
              <a:t>Biên</a:t>
            </a:r>
            <a:r>
              <a:rPr lang="en-US" sz="2000" dirty="0"/>
              <a:t> </a:t>
            </a:r>
            <a:r>
              <a:rPr lang="en-US" sz="2000" dirty="0" err="1"/>
              <a:t>dịch</a:t>
            </a:r>
            <a:r>
              <a:rPr lang="en-US" sz="2000" dirty="0"/>
              <a:t> </a:t>
            </a:r>
            <a:r>
              <a:rPr lang="en-US" sz="2000" dirty="0" err="1"/>
              <a:t>và</a:t>
            </a:r>
            <a:r>
              <a:rPr lang="en-US" sz="2000" dirty="0"/>
              <a:t> </a:t>
            </a:r>
            <a:r>
              <a:rPr lang="en-US" sz="2000" dirty="0" err="1"/>
              <a:t>phiên</a:t>
            </a:r>
            <a:r>
              <a:rPr lang="en-US" sz="2000" dirty="0"/>
              <a:t> </a:t>
            </a:r>
            <a:r>
              <a:rPr lang="en-US" sz="2000" dirty="0" err="1"/>
              <a:t>dịch</a:t>
            </a:r>
            <a:r>
              <a:rPr lang="en-US" sz="2000" dirty="0"/>
              <a:t> </a:t>
            </a:r>
            <a:r>
              <a:rPr lang="en-US" sz="2000" dirty="0" err="1"/>
              <a:t>viên</a:t>
            </a:r>
            <a:r>
              <a:rPr lang="en-US" sz="2000" dirty="0"/>
              <a:t> </a:t>
            </a:r>
            <a:r>
              <a:rPr lang="en-US" sz="2000" dirty="0" err="1"/>
              <a:t>thì</a:t>
            </a:r>
            <a:r>
              <a:rPr lang="en-US" sz="2000" dirty="0"/>
              <a:t> </a:t>
            </a:r>
            <a:r>
              <a:rPr lang="en-US" sz="2000" dirty="0" err="1"/>
              <a:t>phù</a:t>
            </a:r>
            <a:r>
              <a:rPr lang="en-US" sz="2000" dirty="0"/>
              <a:t> </a:t>
            </a:r>
            <a:r>
              <a:rPr lang="en-US" sz="2000" dirty="0" err="1"/>
              <a:t>hợp</a:t>
            </a:r>
            <a:r>
              <a:rPr lang="en-US" sz="2000" dirty="0"/>
              <a:t> </a:t>
            </a:r>
            <a:r>
              <a:rPr lang="en-US" sz="2000" dirty="0" err="1"/>
              <a:t>cho</a:t>
            </a:r>
            <a:r>
              <a:rPr lang="en-US" sz="2000" dirty="0"/>
              <a:t> </a:t>
            </a:r>
            <a:r>
              <a:rPr lang="en-US" sz="2000" dirty="0" err="1"/>
              <a:t>bất</a:t>
            </a:r>
            <a:r>
              <a:rPr lang="en-US" sz="2000" dirty="0"/>
              <a:t> </a:t>
            </a:r>
            <a:r>
              <a:rPr lang="en-US" sz="2000" dirty="0" err="1"/>
              <a:t>kì</a:t>
            </a:r>
            <a:r>
              <a:rPr lang="en-US" sz="2000" dirty="0"/>
              <a:t> </a:t>
            </a:r>
            <a:r>
              <a:rPr lang="en-US" sz="2000" dirty="0" err="1"/>
              <a:t>vị</a:t>
            </a:r>
            <a:r>
              <a:rPr lang="en-US" sz="2000" dirty="0"/>
              <a:t> </a:t>
            </a:r>
            <a:r>
              <a:rPr lang="en-US" sz="2000" dirty="0" err="1"/>
              <a:t>trí</a:t>
            </a:r>
            <a:r>
              <a:rPr lang="en-US" sz="2000" dirty="0"/>
              <a:t> </a:t>
            </a:r>
            <a:r>
              <a:rPr lang="en-US" sz="2000" dirty="0" err="1"/>
              <a:t>nào</a:t>
            </a:r>
            <a:r>
              <a:rPr lang="en-US" sz="2000" dirty="0"/>
              <a:t> </a:t>
            </a:r>
            <a:r>
              <a:rPr lang="en-US" sz="2000" dirty="0" err="1"/>
              <a:t>trong</a:t>
            </a:r>
            <a:r>
              <a:rPr lang="en-US" sz="2000" dirty="0"/>
              <a:t> </a:t>
            </a:r>
            <a:r>
              <a:rPr lang="en-US" sz="2000" dirty="0" err="1"/>
              <a:t>thị</a:t>
            </a:r>
            <a:r>
              <a:rPr lang="en-US" sz="2000" dirty="0"/>
              <a:t> </a:t>
            </a:r>
            <a:r>
              <a:rPr lang="en-US" sz="2000" dirty="0" err="1"/>
              <a:t>trường</a:t>
            </a:r>
            <a:r>
              <a:rPr lang="en-US" sz="2000" dirty="0"/>
              <a:t> </a:t>
            </a:r>
            <a:r>
              <a:rPr lang="en-US" sz="2000" dirty="0" err="1"/>
              <a:t>việc</a:t>
            </a:r>
            <a:r>
              <a:rPr lang="en-US" sz="2000" dirty="0"/>
              <a:t> </a:t>
            </a:r>
            <a:r>
              <a:rPr lang="en-US" sz="2000" dirty="0" err="1"/>
              <a:t>làm</a:t>
            </a:r>
            <a:r>
              <a:rPr lang="en-US" sz="2000" dirty="0"/>
              <a:t>.</a:t>
            </a:r>
          </a:p>
          <a:p>
            <a:r>
              <a:rPr lang="en-US" sz="2000" b="1" dirty="0" err="1"/>
              <a:t>Căn</a:t>
            </a:r>
            <a:r>
              <a:rPr lang="en-US" sz="2000" b="1" dirty="0"/>
              <a:t> </a:t>
            </a:r>
            <a:r>
              <a:rPr lang="en-US" sz="2000" b="1" dirty="0" err="1"/>
              <a:t>cứ</a:t>
            </a:r>
            <a:r>
              <a:rPr lang="en-US" sz="2000" b="1" dirty="0"/>
              <a:t> </a:t>
            </a:r>
            <a:r>
              <a:rPr lang="en-US" sz="2000" b="1" dirty="0" err="1"/>
              <a:t>vào</a:t>
            </a:r>
            <a:r>
              <a:rPr lang="en-US" sz="2000" b="1" dirty="0"/>
              <a:t> </a:t>
            </a:r>
            <a:r>
              <a:rPr lang="en-US" sz="2000" b="1" dirty="0" err="1"/>
              <a:t>thông</a:t>
            </a:r>
            <a:r>
              <a:rPr lang="en-US" sz="2000" b="1" dirty="0"/>
              <a:t> tin </a:t>
            </a:r>
            <a:r>
              <a:rPr lang="en-US" sz="2000" b="1" dirty="0" err="1"/>
              <a:t>cả</a:t>
            </a:r>
            <a:r>
              <a:rPr lang="en-US" sz="2000" b="1" dirty="0"/>
              <a:t> </a:t>
            </a:r>
            <a:r>
              <a:rPr lang="en-US" sz="2000" b="1" dirty="0" err="1"/>
              <a:t>bài</a:t>
            </a:r>
            <a:r>
              <a:rPr lang="en-US" sz="2000" b="1" dirty="0"/>
              <a:t>:</a:t>
            </a:r>
            <a:endParaRPr lang="en-US" sz="2000" dirty="0"/>
          </a:p>
          <a:p>
            <a:r>
              <a:rPr lang="vi-VN" sz="2000" dirty="0"/>
              <a:t>Những người thông dịch và biên dịch có chuyên ngành kĩ thuật cao thường được trả lương cao và nhiều chế độ đãi ngộ, trong khi không chỉ công nghệ mà hầu hết các ngành khác đều yêu cầu khả năng ngoại ngữ và các kĩ năng mềm khác.</a:t>
            </a:r>
            <a:endParaRPr lang="en-US" sz="2000" dirty="0"/>
          </a:p>
          <a:p>
            <a:endParaRPr lang="en-US" sz="2000" dirty="0"/>
          </a:p>
        </p:txBody>
      </p:sp>
      <p:sp>
        <p:nvSpPr>
          <p:cNvPr id="2" name="Oval 1"/>
          <p:cNvSpPr/>
          <p:nvPr/>
        </p:nvSpPr>
        <p:spPr>
          <a:xfrm>
            <a:off x="1073" y="381000"/>
            <a:ext cx="303727"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519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677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61089737"/>
              </p:ext>
            </p:extLst>
          </p:nvPr>
        </p:nvGraphicFramePr>
        <p:xfrm>
          <a:off x="381000" y="4570255"/>
          <a:ext cx="8382000" cy="2135345"/>
        </p:xfrm>
        <a:graphic>
          <a:graphicData uri="http://schemas.openxmlformats.org/drawingml/2006/table">
            <a:tbl>
              <a:tblPr firstRow="1" firstCol="1" bandRow="1">
                <a:tableStyleId>{5C22544A-7EE6-4342-B048-85BDC9FD1C3A}</a:tableStyleId>
              </a:tblPr>
              <a:tblGrid>
                <a:gridCol w="1047438"/>
                <a:gridCol w="1047438"/>
                <a:gridCol w="1047438"/>
                <a:gridCol w="972486"/>
                <a:gridCol w="1122390"/>
                <a:gridCol w="1048270"/>
                <a:gridCol w="1048270"/>
                <a:gridCol w="1048270"/>
              </a:tblGrid>
              <a:tr h="1096924">
                <a:tc>
                  <a:txBody>
                    <a:bodyPr/>
                    <a:lstStyle/>
                    <a:p>
                      <a:pPr marL="36195" marR="36195">
                        <a:lnSpc>
                          <a:spcPct val="115000"/>
                        </a:lnSpc>
                        <a:spcBef>
                          <a:spcPts val="0"/>
                        </a:spcBef>
                        <a:spcAft>
                          <a:spcPts val="0"/>
                        </a:spcAft>
                      </a:pPr>
                      <a:r>
                        <a:rPr lang="vi-VN" sz="1200" dirty="0">
                          <a:effectLst/>
                        </a:rPr>
                        <a:t>opinion</a:t>
                      </a:r>
                      <a:endParaRPr lang="en-US" sz="11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dirty="0">
                          <a:effectLst/>
                        </a:rPr>
                        <a:t>size</a:t>
                      </a:r>
                      <a:endParaRPr lang="en-US" sz="11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age</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shape</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colour</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origin</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material</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Purpose</a:t>
                      </a:r>
                      <a:endParaRPr lang="en-US" sz="1100">
                        <a:effectLst/>
                        <a:latin typeface="Arial"/>
                        <a:ea typeface="Arial"/>
                        <a:cs typeface="Times New Roman"/>
                      </a:endParaRPr>
                    </a:p>
                  </a:txBody>
                  <a:tcPr marL="68580" marR="68580" marT="0" marB="0"/>
                </a:tc>
              </a:tr>
              <a:tr h="1038421">
                <a:tc>
                  <a:txBody>
                    <a:bodyPr/>
                    <a:lstStyle/>
                    <a:p>
                      <a:pPr marL="36195" marR="36195">
                        <a:lnSpc>
                          <a:spcPct val="115000"/>
                        </a:lnSpc>
                        <a:spcBef>
                          <a:spcPts val="0"/>
                        </a:spcBef>
                        <a:spcAft>
                          <a:spcPts val="0"/>
                        </a:spcAft>
                      </a:pPr>
                      <a:r>
                        <a:rPr lang="vi-VN" sz="1200">
                          <a:effectLst/>
                        </a:rPr>
                        <a:t>comfortable</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medium</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 </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dirty="0">
                          <a:effectLst/>
                        </a:rPr>
                        <a:t> </a:t>
                      </a:r>
                      <a:endParaRPr lang="en-US" sz="11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grey</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 </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a:effectLst/>
                        </a:rPr>
                        <a:t>leather</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200" dirty="0">
                          <a:effectLst/>
                        </a:rPr>
                        <a:t> </a:t>
                      </a:r>
                      <a:endParaRPr lang="en-US" sz="1100" dirty="0">
                        <a:effectLst/>
                        <a:latin typeface="Arial"/>
                        <a:ea typeface="Arial"/>
                        <a:cs typeface="Times New Roman"/>
                      </a:endParaRPr>
                    </a:p>
                  </a:txBody>
                  <a:tcPr marL="68580" marR="68580" marT="0" marB="0"/>
                </a:tc>
              </a:tr>
            </a:tbl>
          </a:graphicData>
        </a:graphic>
      </p:graphicFrame>
      <p:sp>
        <p:nvSpPr>
          <p:cNvPr id="7" name="TextBox 6"/>
          <p:cNvSpPr txBox="1"/>
          <p:nvPr/>
        </p:nvSpPr>
        <p:spPr>
          <a:xfrm>
            <a:off x="0" y="152400"/>
            <a:ext cx="8458200" cy="5170646"/>
          </a:xfrm>
          <a:prstGeom prst="rect">
            <a:avLst/>
          </a:prstGeom>
          <a:noFill/>
        </p:spPr>
        <p:txBody>
          <a:bodyPr wrap="square" rtlCol="0">
            <a:spAutoFit/>
          </a:bodyPr>
          <a:lstStyle/>
          <a:p>
            <a:r>
              <a:rPr lang="vi-VN" sz="2200" b="1" dirty="0"/>
              <a:t>Question 6: </a:t>
            </a:r>
            <a:r>
              <a:rPr lang="vi-VN" sz="2200" dirty="0"/>
              <a:t>Monica graduated from nursing school in the Philippines two years ago, but she has not found a job ______ the growing demand both locally and internationally.</a:t>
            </a:r>
            <a:endParaRPr lang="en-US" sz="2200" dirty="0"/>
          </a:p>
          <a:p>
            <a:r>
              <a:rPr lang="vi-VN" sz="2200" b="1" dirty="0" smtClean="0"/>
              <a:t>A</a:t>
            </a:r>
            <a:r>
              <a:rPr lang="vi-VN" sz="2200" b="1" dirty="0"/>
              <a:t>.</a:t>
            </a:r>
            <a:r>
              <a:rPr lang="vi-VN" sz="2200" dirty="0"/>
              <a:t> despite	</a:t>
            </a:r>
            <a:r>
              <a:rPr lang="vi-VN" sz="2200" b="1" dirty="0"/>
              <a:t>B.</a:t>
            </a:r>
            <a:r>
              <a:rPr lang="vi-VN" sz="2200" dirty="0"/>
              <a:t> in spite		</a:t>
            </a:r>
            <a:r>
              <a:rPr lang="vi-VN" sz="2200" b="1" dirty="0"/>
              <a:t>C.</a:t>
            </a:r>
            <a:r>
              <a:rPr lang="vi-VN" sz="2200" dirty="0"/>
              <a:t> whereas	</a:t>
            </a:r>
            <a:r>
              <a:rPr lang="vi-VN" sz="2200" b="1" dirty="0" smtClean="0"/>
              <a:t>D</a:t>
            </a:r>
            <a:r>
              <a:rPr lang="vi-VN" sz="2200" b="1" dirty="0"/>
              <a:t>.</a:t>
            </a:r>
            <a:r>
              <a:rPr lang="vi-VN" sz="2200" dirty="0"/>
              <a:t> because of</a:t>
            </a:r>
            <a:endParaRPr lang="en-US" sz="2200" dirty="0"/>
          </a:p>
          <a:p>
            <a:endParaRPr lang="vi-VN" sz="2200" b="1" dirty="0" smtClean="0"/>
          </a:p>
          <a:p>
            <a:r>
              <a:rPr lang="en-US" sz="2200" dirty="0" err="1" smtClean="0"/>
              <a:t>Mệnh</a:t>
            </a:r>
            <a:r>
              <a:rPr lang="en-US" sz="2200" dirty="0" smtClean="0"/>
              <a:t> </a:t>
            </a:r>
            <a:r>
              <a:rPr lang="en-US" sz="2200" dirty="0" err="1"/>
              <a:t>đề</a:t>
            </a:r>
            <a:r>
              <a:rPr lang="en-US" sz="2200" dirty="0"/>
              <a:t> </a:t>
            </a:r>
            <a:r>
              <a:rPr lang="en-US" sz="2200" dirty="0" err="1"/>
              <a:t>chỉ</a:t>
            </a:r>
            <a:r>
              <a:rPr lang="en-US" sz="2200" dirty="0"/>
              <a:t> </a:t>
            </a:r>
            <a:r>
              <a:rPr lang="en-US" sz="2200" dirty="0" err="1"/>
              <a:t>sự</a:t>
            </a:r>
            <a:r>
              <a:rPr lang="en-US" sz="2200" dirty="0"/>
              <a:t> </a:t>
            </a:r>
            <a:r>
              <a:rPr lang="en-US" sz="2200" dirty="0" err="1"/>
              <a:t>đối</a:t>
            </a:r>
            <a:r>
              <a:rPr lang="en-US" sz="2200" dirty="0"/>
              <a:t> </a:t>
            </a:r>
            <a:r>
              <a:rPr lang="en-US" sz="2200" dirty="0" err="1"/>
              <a:t>lập</a:t>
            </a:r>
            <a:r>
              <a:rPr lang="en-US" sz="2200" dirty="0"/>
              <a:t>, </a:t>
            </a:r>
            <a:r>
              <a:rPr lang="en-US" sz="2200" dirty="0" err="1"/>
              <a:t>nhượng</a:t>
            </a:r>
            <a:r>
              <a:rPr lang="en-US" sz="2200" dirty="0"/>
              <a:t> </a:t>
            </a:r>
            <a:r>
              <a:rPr lang="en-US" sz="2200" dirty="0" err="1"/>
              <a:t>bộ</a:t>
            </a:r>
            <a:r>
              <a:rPr lang="en-US" sz="2200" dirty="0"/>
              <a:t>, </a:t>
            </a:r>
            <a:r>
              <a:rPr lang="en-US" sz="2200" dirty="0" err="1"/>
              <a:t>dùng</a:t>
            </a:r>
            <a:r>
              <a:rPr lang="en-US" sz="2200" dirty="0"/>
              <a:t> “despite” </a:t>
            </a:r>
            <a:r>
              <a:rPr lang="en-US" sz="2200" dirty="0" err="1"/>
              <a:t>đứng</a:t>
            </a:r>
            <a:r>
              <a:rPr lang="en-US" sz="2200" dirty="0"/>
              <a:t> </a:t>
            </a:r>
            <a:r>
              <a:rPr lang="en-US" sz="2200" dirty="0" err="1"/>
              <a:t>trước</a:t>
            </a:r>
            <a:r>
              <a:rPr lang="en-US" sz="2200" dirty="0"/>
              <a:t> 1 </a:t>
            </a:r>
            <a:r>
              <a:rPr lang="en-US" sz="2200" dirty="0" err="1"/>
              <a:t>cụm</a:t>
            </a:r>
            <a:r>
              <a:rPr lang="en-US" sz="2200" dirty="0"/>
              <a:t> </a:t>
            </a:r>
            <a:r>
              <a:rPr lang="en-US" sz="2200" dirty="0" err="1"/>
              <a:t>danh</a:t>
            </a:r>
            <a:r>
              <a:rPr lang="en-US" sz="2200" dirty="0"/>
              <a:t> </a:t>
            </a:r>
            <a:r>
              <a:rPr lang="en-US" sz="2200" dirty="0" err="1"/>
              <a:t>từ</a:t>
            </a:r>
            <a:r>
              <a:rPr lang="en-US" sz="2200" dirty="0"/>
              <a:t>. </a:t>
            </a:r>
          </a:p>
          <a:p>
            <a:r>
              <a:rPr lang="en-US" sz="2200" b="1" dirty="0"/>
              <a:t>Question 7: </a:t>
            </a:r>
            <a:r>
              <a:rPr lang="vi-VN" sz="2200" dirty="0"/>
              <a:t>I would like to have ________ sports shoes to run in the park.</a:t>
            </a:r>
            <a:endParaRPr lang="en-US" sz="2200" dirty="0"/>
          </a:p>
          <a:p>
            <a:r>
              <a:rPr lang="vi-VN" sz="2200" b="1" dirty="0" smtClean="0"/>
              <a:t>A</a:t>
            </a:r>
            <a:r>
              <a:rPr lang="vi-VN" sz="2200" b="1" dirty="0"/>
              <a:t>.</a:t>
            </a:r>
            <a:r>
              <a:rPr lang="vi-VN" sz="2200" dirty="0"/>
              <a:t> grey medium leather comfortable		</a:t>
            </a:r>
            <a:endParaRPr lang="vi-VN" sz="2200" dirty="0" smtClean="0"/>
          </a:p>
          <a:p>
            <a:r>
              <a:rPr lang="vi-VN" sz="2200" b="1" dirty="0" smtClean="0"/>
              <a:t>B</a:t>
            </a:r>
            <a:r>
              <a:rPr lang="vi-VN" sz="2200" b="1" dirty="0"/>
              <a:t>.</a:t>
            </a:r>
            <a:r>
              <a:rPr lang="vi-VN" sz="2200" dirty="0"/>
              <a:t> comfortable medium grey leather</a:t>
            </a:r>
            <a:endParaRPr lang="en-US" sz="2200" dirty="0"/>
          </a:p>
          <a:p>
            <a:r>
              <a:rPr lang="vi-VN" sz="2200" b="1" dirty="0" smtClean="0"/>
              <a:t>C</a:t>
            </a:r>
            <a:r>
              <a:rPr lang="vi-VN" sz="2200" b="1" dirty="0"/>
              <a:t>.</a:t>
            </a:r>
            <a:r>
              <a:rPr lang="vi-VN" sz="2200" dirty="0"/>
              <a:t> comfortable leather grey medium		</a:t>
            </a:r>
            <a:endParaRPr lang="vi-VN" sz="2200" dirty="0" smtClean="0"/>
          </a:p>
          <a:p>
            <a:r>
              <a:rPr lang="vi-VN" sz="2200" b="1" dirty="0" smtClean="0"/>
              <a:t>D</a:t>
            </a:r>
            <a:r>
              <a:rPr lang="vi-VN" sz="2200" b="1" dirty="0"/>
              <a:t>.</a:t>
            </a:r>
            <a:r>
              <a:rPr lang="vi-VN" sz="2200" dirty="0"/>
              <a:t> medium leather comfortable grey</a:t>
            </a:r>
            <a:r>
              <a:rPr lang="en-US" sz="2200" b="1" dirty="0"/>
              <a:t> </a:t>
            </a:r>
            <a:endParaRPr lang="en-US" sz="2200" dirty="0"/>
          </a:p>
          <a:p>
            <a:endParaRPr lang="vi-VN" sz="2200" b="1" dirty="0" smtClean="0"/>
          </a:p>
          <a:p>
            <a:endParaRPr lang="en-US" sz="2200" dirty="0"/>
          </a:p>
        </p:txBody>
      </p:sp>
      <p:sp>
        <p:nvSpPr>
          <p:cNvPr id="2" name="Oval 1"/>
          <p:cNvSpPr/>
          <p:nvPr/>
        </p:nvSpPr>
        <p:spPr>
          <a:xfrm>
            <a:off x="0" y="1143000"/>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0" y="35814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087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115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958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6181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054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6890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204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617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922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69217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96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839200" cy="6001643"/>
          </a:xfrm>
          <a:prstGeom prst="rect">
            <a:avLst/>
          </a:prstGeom>
          <a:noFill/>
        </p:spPr>
        <p:txBody>
          <a:bodyPr wrap="square" rtlCol="0">
            <a:spAutoFit/>
          </a:bodyPr>
          <a:lstStyle/>
          <a:p>
            <a:r>
              <a:rPr lang="vi-VN" sz="2400" b="1" dirty="0"/>
              <a:t>Question 8: </a:t>
            </a:r>
            <a:r>
              <a:rPr lang="vi-VN" sz="2400" dirty="0"/>
              <a:t>I always ______ before investing in stocks to guarantee success.</a:t>
            </a:r>
            <a:endParaRPr lang="en-US" sz="2400" dirty="0"/>
          </a:p>
          <a:p>
            <a:r>
              <a:rPr lang="vi-VN" sz="2400" b="1" dirty="0" smtClean="0"/>
              <a:t>A</a:t>
            </a:r>
            <a:r>
              <a:rPr lang="vi-VN" sz="2400" b="1" dirty="0"/>
              <a:t>.</a:t>
            </a:r>
            <a:r>
              <a:rPr lang="vi-VN" sz="2400" dirty="0"/>
              <a:t> think twice	</a:t>
            </a:r>
            <a:r>
              <a:rPr lang="vi-VN" sz="2400" b="1" dirty="0"/>
              <a:t>B.</a:t>
            </a:r>
            <a:r>
              <a:rPr lang="vi-VN" sz="2400" dirty="0"/>
              <a:t> think back	</a:t>
            </a:r>
            <a:r>
              <a:rPr lang="vi-VN" sz="2400" b="1" dirty="0"/>
              <a:t>C.</a:t>
            </a:r>
            <a:r>
              <a:rPr lang="vi-VN" sz="2400" dirty="0"/>
              <a:t> talk big		</a:t>
            </a:r>
            <a:r>
              <a:rPr lang="vi-VN" sz="2400" b="1" dirty="0"/>
              <a:t>D.</a:t>
            </a:r>
            <a:r>
              <a:rPr lang="vi-VN" sz="2400" dirty="0"/>
              <a:t> talk shop</a:t>
            </a:r>
            <a:endParaRPr lang="en-US" sz="2400" dirty="0"/>
          </a:p>
          <a:p>
            <a:endParaRPr lang="vi-VN" sz="2400" b="1" dirty="0" smtClean="0"/>
          </a:p>
          <a:p>
            <a:r>
              <a:rPr lang="vi-VN" sz="2400" dirty="0" smtClean="0"/>
              <a:t>- </a:t>
            </a:r>
            <a:r>
              <a:rPr lang="en-US" sz="2400" dirty="0"/>
              <a:t>think twice: </a:t>
            </a:r>
            <a:r>
              <a:rPr lang="en-US" sz="2400" dirty="0" err="1"/>
              <a:t>suy</a:t>
            </a:r>
            <a:r>
              <a:rPr lang="en-US" sz="2400" dirty="0"/>
              <a:t> </a:t>
            </a:r>
            <a:r>
              <a:rPr lang="en-US" sz="2400" dirty="0" err="1"/>
              <a:t>nghĩ</a:t>
            </a:r>
            <a:r>
              <a:rPr lang="en-US" sz="2400" dirty="0"/>
              <a:t> </a:t>
            </a:r>
            <a:r>
              <a:rPr lang="en-US" sz="2400" dirty="0" err="1"/>
              <a:t>kỹ</a:t>
            </a:r>
            <a:r>
              <a:rPr lang="en-US" sz="2400" dirty="0"/>
              <a:t> </a:t>
            </a:r>
            <a:r>
              <a:rPr lang="en-US" sz="2400" dirty="0" err="1"/>
              <a:t>càng</a:t>
            </a:r>
            <a:endParaRPr lang="en-US" sz="2400" dirty="0"/>
          </a:p>
          <a:p>
            <a:r>
              <a:rPr lang="vi-VN" sz="2400" dirty="0"/>
              <a:t>- </a:t>
            </a:r>
            <a:r>
              <a:rPr lang="en-US" sz="2400" dirty="0"/>
              <a:t>think back: </a:t>
            </a:r>
            <a:r>
              <a:rPr lang="en-US" sz="2400" dirty="0" err="1"/>
              <a:t>nghĩ</a:t>
            </a:r>
            <a:r>
              <a:rPr lang="en-US" sz="2400" dirty="0"/>
              <a:t> </a:t>
            </a:r>
            <a:r>
              <a:rPr lang="en-US" sz="2400" dirty="0" err="1"/>
              <a:t>về</a:t>
            </a:r>
            <a:r>
              <a:rPr lang="en-US" sz="2400" dirty="0"/>
              <a:t> </a:t>
            </a:r>
            <a:r>
              <a:rPr lang="en-US" sz="2400" dirty="0" err="1"/>
              <a:t>quá</a:t>
            </a:r>
            <a:r>
              <a:rPr lang="en-US" sz="2400" dirty="0"/>
              <a:t> </a:t>
            </a:r>
            <a:r>
              <a:rPr lang="en-US" sz="2400" dirty="0" err="1"/>
              <a:t>khứ</a:t>
            </a:r>
            <a:endParaRPr lang="en-US" sz="2400" dirty="0"/>
          </a:p>
          <a:p>
            <a:r>
              <a:rPr lang="vi-VN" sz="2400" dirty="0"/>
              <a:t>- </a:t>
            </a:r>
            <a:r>
              <a:rPr lang="en-US" sz="2400" dirty="0"/>
              <a:t>talk big: </a:t>
            </a:r>
            <a:r>
              <a:rPr lang="en-US" sz="2400" dirty="0" err="1"/>
              <a:t>cường</a:t>
            </a:r>
            <a:r>
              <a:rPr lang="en-US" sz="2400" dirty="0"/>
              <a:t> </a:t>
            </a:r>
            <a:r>
              <a:rPr lang="en-US" sz="2400" dirty="0" err="1"/>
              <a:t>điệu</a:t>
            </a:r>
            <a:endParaRPr lang="en-US" sz="2400" dirty="0"/>
          </a:p>
          <a:p>
            <a:r>
              <a:rPr lang="vi-VN" sz="2400" dirty="0"/>
              <a:t>- </a:t>
            </a:r>
            <a:r>
              <a:rPr lang="en-US" sz="2400" dirty="0"/>
              <a:t>talk shop: </a:t>
            </a:r>
            <a:r>
              <a:rPr lang="en-US" sz="2400" dirty="0" err="1"/>
              <a:t>nói</a:t>
            </a:r>
            <a:r>
              <a:rPr lang="en-US" sz="2400" dirty="0"/>
              <a:t> </a:t>
            </a:r>
            <a:r>
              <a:rPr lang="en-US" sz="2400" dirty="0" err="1"/>
              <a:t>về</a:t>
            </a:r>
            <a:r>
              <a:rPr lang="en-US" sz="2400" dirty="0"/>
              <a:t> </a:t>
            </a:r>
            <a:r>
              <a:rPr lang="en-US" sz="2400" dirty="0" err="1"/>
              <a:t>công</a:t>
            </a:r>
            <a:r>
              <a:rPr lang="en-US" sz="2400" dirty="0"/>
              <a:t> </a:t>
            </a:r>
            <a:r>
              <a:rPr lang="en-US" sz="2400" dirty="0" err="1"/>
              <a:t>việc</a:t>
            </a:r>
            <a:endParaRPr lang="en-US" sz="2400" dirty="0"/>
          </a:p>
          <a:p>
            <a:r>
              <a:rPr lang="vi-VN" sz="2400" b="1" dirty="0"/>
              <a:t>Question 9: </a:t>
            </a:r>
            <a:r>
              <a:rPr lang="vi-VN" sz="2400" dirty="0"/>
              <a:t>When my classmates and I ______ the street at the zebra-crossing, a car sped up and ran toward us.</a:t>
            </a:r>
            <a:endParaRPr lang="en-US" sz="2400" dirty="0"/>
          </a:p>
          <a:p>
            <a:r>
              <a:rPr lang="en-US" sz="2400" b="1" dirty="0" smtClean="0"/>
              <a:t>A</a:t>
            </a:r>
            <a:r>
              <a:rPr lang="en-US" sz="2400" b="1" dirty="0"/>
              <a:t>.</a:t>
            </a:r>
            <a:r>
              <a:rPr lang="en-US" sz="2400" dirty="0"/>
              <a:t> </a:t>
            </a:r>
            <a:r>
              <a:rPr lang="vi-VN" sz="2400" dirty="0"/>
              <a:t>crossed	</a:t>
            </a:r>
            <a:r>
              <a:rPr lang="vi-VN" sz="2400" b="1" dirty="0"/>
              <a:t>B.</a:t>
            </a:r>
            <a:r>
              <a:rPr lang="vi-VN" sz="2400" dirty="0"/>
              <a:t> were crossing	</a:t>
            </a:r>
            <a:r>
              <a:rPr lang="vi-VN" sz="2400" b="1" dirty="0"/>
              <a:t>C.</a:t>
            </a:r>
            <a:r>
              <a:rPr lang="vi-VN" sz="2400" dirty="0"/>
              <a:t> have crossed	</a:t>
            </a:r>
            <a:r>
              <a:rPr lang="vi-VN" sz="2400" b="1" dirty="0"/>
              <a:t>D.</a:t>
            </a:r>
            <a:r>
              <a:rPr lang="vi-VN" sz="2400" dirty="0"/>
              <a:t> </a:t>
            </a:r>
            <a:r>
              <a:rPr lang="en-US" sz="2400" dirty="0"/>
              <a:t>c</a:t>
            </a:r>
            <a:r>
              <a:rPr lang="vi-VN" sz="2400" dirty="0"/>
              <a:t>ross</a:t>
            </a:r>
            <a:endParaRPr lang="en-US" sz="2400" dirty="0"/>
          </a:p>
          <a:p>
            <a:endParaRPr lang="vi-VN" sz="2400" b="1" dirty="0" smtClean="0"/>
          </a:p>
          <a:p>
            <a:pPr lvl="0"/>
            <a:r>
              <a:rPr lang="en-US" sz="2400" dirty="0" err="1" smtClean="0"/>
              <a:t>Câu</a:t>
            </a:r>
            <a:r>
              <a:rPr lang="en-US" sz="2400" dirty="0" smtClean="0"/>
              <a:t> </a:t>
            </a:r>
            <a:r>
              <a:rPr lang="en-US" sz="2400" dirty="0" err="1"/>
              <a:t>đã</a:t>
            </a:r>
            <a:r>
              <a:rPr lang="en-US" sz="2400" dirty="0"/>
              <a:t> </a:t>
            </a:r>
            <a:r>
              <a:rPr lang="en-US" sz="2400" dirty="0" err="1"/>
              <a:t>cho</a:t>
            </a:r>
            <a:r>
              <a:rPr lang="en-US" sz="2400" dirty="0"/>
              <a:t> </a:t>
            </a:r>
            <a:r>
              <a:rPr lang="en-US" sz="2400" dirty="0" err="1"/>
              <a:t>miêu</a:t>
            </a:r>
            <a:r>
              <a:rPr lang="en-US" sz="2400" dirty="0"/>
              <a:t> </a:t>
            </a:r>
            <a:r>
              <a:rPr lang="en-US" sz="2400" dirty="0" err="1"/>
              <a:t>tả</a:t>
            </a:r>
            <a:r>
              <a:rPr lang="en-US" sz="2400" dirty="0"/>
              <a:t> 2 </a:t>
            </a:r>
            <a:r>
              <a:rPr lang="en-US" sz="2400" dirty="0" err="1"/>
              <a:t>hành</a:t>
            </a:r>
            <a:r>
              <a:rPr lang="en-US" sz="2400" dirty="0"/>
              <a:t> </a:t>
            </a:r>
            <a:r>
              <a:rPr lang="en-US" sz="2400" dirty="0" err="1"/>
              <a:t>động</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a:t>
            </a:r>
            <a:r>
              <a:rPr lang="en-US" sz="2400" dirty="0" err="1"/>
              <a:t>trong</a:t>
            </a:r>
            <a:r>
              <a:rPr lang="en-US" sz="2400" dirty="0"/>
              <a:t> </a:t>
            </a:r>
            <a:r>
              <a:rPr lang="en-US" sz="2400" dirty="0" err="1"/>
              <a:t>đó</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đang</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quá</a:t>
            </a:r>
            <a:r>
              <a:rPr lang="en-US" sz="2400" dirty="0"/>
              <a:t> </a:t>
            </a:r>
            <a:r>
              <a:rPr lang="en-US" sz="2400" dirty="0" err="1"/>
              <a:t>khứ</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tiếp</a:t>
            </a:r>
            <a:r>
              <a:rPr lang="en-US" sz="2400" dirty="0"/>
              <a:t> </a:t>
            </a:r>
            <a:r>
              <a:rPr lang="en-US" sz="2400" dirty="0" err="1"/>
              <a:t>diễn</a:t>
            </a:r>
            <a:r>
              <a:rPr lang="en-US" sz="2400" dirty="0"/>
              <a:t>) </a:t>
            </a:r>
            <a:r>
              <a:rPr lang="en-US" sz="2400" dirty="0" err="1"/>
              <a:t>thì</a:t>
            </a:r>
            <a:r>
              <a:rPr lang="en-US" sz="2400" dirty="0"/>
              <a:t> </a:t>
            </a:r>
            <a:r>
              <a:rPr lang="en-US" sz="2400" dirty="0" err="1"/>
              <a:t>một</a:t>
            </a:r>
            <a:r>
              <a:rPr lang="en-US" sz="2400" dirty="0"/>
              <a:t> </a:t>
            </a:r>
            <a:r>
              <a:rPr lang="en-US" sz="2400" dirty="0" err="1"/>
              <a:t>hành</a:t>
            </a:r>
            <a:r>
              <a:rPr lang="en-US" sz="2400" dirty="0"/>
              <a:t> </a:t>
            </a:r>
            <a:r>
              <a:rPr lang="en-US" sz="2400" dirty="0" err="1"/>
              <a:t>động</a:t>
            </a:r>
            <a:r>
              <a:rPr lang="en-US" sz="2400" dirty="0"/>
              <a:t> </a:t>
            </a:r>
            <a:r>
              <a:rPr lang="en-US" sz="2400" dirty="0" err="1"/>
              <a:t>khác</a:t>
            </a:r>
            <a:r>
              <a:rPr lang="en-US" sz="2400" dirty="0"/>
              <a:t> </a:t>
            </a:r>
            <a:r>
              <a:rPr lang="en-US" sz="2400" dirty="0" err="1"/>
              <a:t>đột</a:t>
            </a:r>
            <a:r>
              <a:rPr lang="en-US" sz="2400" dirty="0"/>
              <a:t> </a:t>
            </a:r>
            <a:r>
              <a:rPr lang="en-US" sz="2400" dirty="0" err="1"/>
              <a:t>nhiên</a:t>
            </a:r>
            <a:r>
              <a:rPr lang="en-US" sz="2400" dirty="0"/>
              <a:t> </a:t>
            </a:r>
            <a:r>
              <a:rPr lang="en-US" sz="2400" dirty="0" err="1"/>
              <a:t>xen</a:t>
            </a:r>
            <a:r>
              <a:rPr lang="en-US" sz="2400" dirty="0"/>
              <a:t> </a:t>
            </a:r>
            <a:r>
              <a:rPr lang="en-US" sz="2400" dirty="0" err="1"/>
              <a:t>vào</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p>
          <a:p>
            <a:endParaRPr lang="en-US" sz="2400" dirty="0"/>
          </a:p>
        </p:txBody>
      </p:sp>
      <p:sp>
        <p:nvSpPr>
          <p:cNvPr id="2" name="Oval 1"/>
          <p:cNvSpPr/>
          <p:nvPr/>
        </p:nvSpPr>
        <p:spPr>
          <a:xfrm>
            <a:off x="152400" y="1219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981200" y="4114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2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79980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262979"/>
          </a:xfrm>
          <a:prstGeom prst="rect">
            <a:avLst/>
          </a:prstGeom>
          <a:noFill/>
        </p:spPr>
        <p:txBody>
          <a:bodyPr wrap="square" rtlCol="0">
            <a:spAutoFit/>
          </a:bodyPr>
          <a:lstStyle/>
          <a:p>
            <a:r>
              <a:rPr lang="vi-VN" sz="2400" b="1" dirty="0"/>
              <a:t>Question 10: </a:t>
            </a:r>
            <a:r>
              <a:rPr lang="vi-VN" sz="2400" dirty="0"/>
              <a:t>______ , we will have already been in bed.</a:t>
            </a:r>
            <a:endParaRPr lang="en-US" sz="2400" dirty="0"/>
          </a:p>
          <a:p>
            <a:r>
              <a:rPr lang="vi-VN" sz="2400" b="1" dirty="0" smtClean="0"/>
              <a:t>A</a:t>
            </a:r>
            <a:r>
              <a:rPr lang="vi-VN" sz="2400" b="1" dirty="0"/>
              <a:t>.</a:t>
            </a:r>
            <a:r>
              <a:rPr lang="vi-VN" sz="2400" dirty="0"/>
              <a:t> By the time you get home	</a:t>
            </a:r>
            <a:r>
              <a:rPr lang="vi-VN" sz="2400" b="1" dirty="0" smtClean="0"/>
              <a:t>B</a:t>
            </a:r>
            <a:r>
              <a:rPr lang="vi-VN" sz="2400" b="1" dirty="0"/>
              <a:t>.</a:t>
            </a:r>
            <a:r>
              <a:rPr lang="vi-VN" sz="2400" dirty="0"/>
              <a:t> When you got home</a:t>
            </a:r>
            <a:endParaRPr lang="en-US" sz="2400" dirty="0"/>
          </a:p>
          <a:p>
            <a:r>
              <a:rPr lang="vi-VN" sz="2400" b="1" dirty="0" smtClean="0"/>
              <a:t>C</a:t>
            </a:r>
            <a:r>
              <a:rPr lang="vi-VN" sz="2400" b="1" dirty="0"/>
              <a:t>.</a:t>
            </a:r>
            <a:r>
              <a:rPr lang="vi-VN" sz="2400" dirty="0"/>
              <a:t> As soon as you will get home		</a:t>
            </a:r>
            <a:r>
              <a:rPr lang="vi-VN" sz="2400" b="1" dirty="0"/>
              <a:t>D.</a:t>
            </a:r>
            <a:r>
              <a:rPr lang="vi-VN" sz="2400" dirty="0"/>
              <a:t> After you get home </a:t>
            </a:r>
            <a:endParaRPr lang="en-US" sz="2400" dirty="0"/>
          </a:p>
          <a:p>
            <a:endParaRPr lang="vi-VN" sz="2400" b="1" dirty="0" smtClean="0"/>
          </a:p>
          <a:p>
            <a:r>
              <a:rPr lang="en-US" sz="2400" dirty="0" err="1" smtClean="0"/>
              <a:t>Trong</a:t>
            </a:r>
            <a:r>
              <a:rPr lang="en-US" sz="2400" dirty="0" smtClean="0"/>
              <a:t> </a:t>
            </a:r>
            <a:r>
              <a:rPr lang="en-US" sz="2400" dirty="0" err="1"/>
              <a:t>mệnh</a:t>
            </a:r>
            <a:r>
              <a:rPr lang="en-US" sz="2400" dirty="0"/>
              <a:t> </a:t>
            </a:r>
            <a:r>
              <a:rPr lang="en-US" sz="2400" dirty="0" err="1"/>
              <a:t>đề</a:t>
            </a:r>
            <a:r>
              <a:rPr lang="en-US" sz="2400" dirty="0"/>
              <a:t> </a:t>
            </a:r>
            <a:r>
              <a:rPr lang="en-US" sz="2400" dirty="0" err="1"/>
              <a:t>chỉ</a:t>
            </a:r>
            <a:r>
              <a:rPr lang="en-US" sz="2400" dirty="0"/>
              <a:t> </a:t>
            </a:r>
            <a:r>
              <a:rPr lang="en-US" sz="2400" dirty="0" err="1"/>
              <a:t>thời</a:t>
            </a:r>
            <a:r>
              <a:rPr lang="en-US" sz="2400" dirty="0"/>
              <a:t> </a:t>
            </a:r>
            <a:r>
              <a:rPr lang="en-US" sz="2400" dirty="0" err="1"/>
              <a:t>gian</a:t>
            </a:r>
            <a:r>
              <a:rPr lang="en-US" sz="2400" dirty="0"/>
              <a:t> </a:t>
            </a:r>
            <a:r>
              <a:rPr lang="en-US" sz="2400" dirty="0" err="1"/>
              <a:t>với</a:t>
            </a:r>
            <a:r>
              <a:rPr lang="en-US" sz="2400" dirty="0"/>
              <a:t>: by the time/ when/ as soon as/ etc., </a:t>
            </a:r>
            <a:r>
              <a:rPr lang="en-US" sz="2400" dirty="0" err="1"/>
              <a:t>mặc</a:t>
            </a:r>
            <a:r>
              <a:rPr lang="en-US" sz="2400" dirty="0"/>
              <a:t> </a:t>
            </a:r>
            <a:r>
              <a:rPr lang="en-US" sz="2400" dirty="0" err="1"/>
              <a:t>dù</a:t>
            </a:r>
            <a:r>
              <a:rPr lang="en-US" sz="2400" dirty="0"/>
              <a:t> </a:t>
            </a:r>
            <a:r>
              <a:rPr lang="en-US" sz="2400" dirty="0" err="1"/>
              <a:t>diễn</a:t>
            </a:r>
            <a:r>
              <a:rPr lang="en-US" sz="2400" dirty="0"/>
              <a:t> </a:t>
            </a:r>
            <a:r>
              <a:rPr lang="en-US" sz="2400" dirty="0" err="1"/>
              <a:t>tả</a:t>
            </a:r>
            <a:r>
              <a:rPr lang="en-US" sz="2400" dirty="0"/>
              <a:t> </a:t>
            </a:r>
            <a:r>
              <a:rPr lang="en-US" sz="2400" dirty="0" err="1"/>
              <a:t>sự</a:t>
            </a:r>
            <a:r>
              <a:rPr lang="en-US" sz="2400" dirty="0"/>
              <a:t> </a:t>
            </a:r>
            <a:r>
              <a:rPr lang="en-US" sz="2400" dirty="0" err="1"/>
              <a:t>việc</a:t>
            </a:r>
            <a:r>
              <a:rPr lang="en-US" sz="2400" dirty="0"/>
              <a:t> </a:t>
            </a:r>
            <a:r>
              <a:rPr lang="en-US" sz="2400" dirty="0" err="1"/>
              <a:t>sẽ</a:t>
            </a:r>
            <a:r>
              <a:rPr lang="en-US" sz="2400" dirty="0"/>
              <a:t> </a:t>
            </a:r>
            <a:r>
              <a:rPr lang="en-US" sz="2400" dirty="0" err="1"/>
              <a:t>xảy</a:t>
            </a:r>
            <a:r>
              <a:rPr lang="en-US" sz="2400" dirty="0"/>
              <a:t> </a:t>
            </a:r>
            <a:r>
              <a:rPr lang="en-US" sz="2400" dirty="0" err="1"/>
              <a:t>ra</a:t>
            </a:r>
            <a:r>
              <a:rPr lang="en-US" sz="2400" dirty="0"/>
              <a:t> </a:t>
            </a:r>
            <a:r>
              <a:rPr lang="en-US" sz="2400" dirty="0" err="1"/>
              <a:t>trong</a:t>
            </a:r>
            <a:r>
              <a:rPr lang="en-US" sz="2400" dirty="0"/>
              <a:t> </a:t>
            </a:r>
            <a:r>
              <a:rPr lang="en-US" sz="2400" dirty="0" err="1"/>
              <a:t>tương</a:t>
            </a:r>
            <a:r>
              <a:rPr lang="en-US" sz="2400" dirty="0"/>
              <a:t> </a:t>
            </a:r>
            <a:r>
              <a:rPr lang="en-US" sz="2400" dirty="0" err="1"/>
              <a:t>lai</a:t>
            </a:r>
            <a:r>
              <a:rPr lang="en-US" sz="2400" dirty="0"/>
              <a:t> </a:t>
            </a:r>
            <a:r>
              <a:rPr lang="en-US" sz="2400" dirty="0" err="1"/>
              <a:t>nhưng</a:t>
            </a:r>
            <a:r>
              <a:rPr lang="en-US" sz="2400" dirty="0"/>
              <a:t> </a:t>
            </a:r>
            <a:r>
              <a:rPr lang="en-US" sz="2400" dirty="0" err="1"/>
              <a:t>động</a:t>
            </a:r>
            <a:r>
              <a:rPr lang="en-US" sz="2400" dirty="0"/>
              <a:t> </a:t>
            </a:r>
            <a:r>
              <a:rPr lang="en-US" sz="2400" dirty="0" err="1"/>
              <a:t>từ</a:t>
            </a:r>
            <a:r>
              <a:rPr lang="en-US" sz="2400" dirty="0"/>
              <a:t> </a:t>
            </a:r>
            <a:r>
              <a:rPr lang="en-US" sz="2400" dirty="0" err="1"/>
              <a:t>cần</a:t>
            </a:r>
            <a:r>
              <a:rPr lang="en-US" sz="2400" dirty="0"/>
              <a:t> </a:t>
            </a:r>
            <a:r>
              <a:rPr lang="en-US" sz="2400" dirty="0" err="1"/>
              <a:t>dùng</a:t>
            </a:r>
            <a:r>
              <a:rPr lang="en-US" sz="2400" dirty="0"/>
              <a:t> ở </a:t>
            </a:r>
            <a:r>
              <a:rPr lang="en-US" sz="2400" dirty="0" err="1"/>
              <a:t>thì</a:t>
            </a:r>
            <a:r>
              <a:rPr lang="en-US" sz="2400" dirty="0"/>
              <a:t> </a:t>
            </a:r>
            <a:r>
              <a:rPr lang="en-US" sz="2400" dirty="0" err="1"/>
              <a:t>hiện</a:t>
            </a:r>
            <a:r>
              <a:rPr lang="en-US" sz="2400" dirty="0"/>
              <a:t> </a:t>
            </a:r>
            <a:r>
              <a:rPr lang="en-US" sz="2400" dirty="0" err="1"/>
              <a:t>tại</a:t>
            </a:r>
            <a:r>
              <a:rPr lang="en-US" sz="2400" dirty="0"/>
              <a:t> </a:t>
            </a:r>
            <a:r>
              <a:rPr lang="en-US" sz="2400" dirty="0" err="1"/>
              <a:t>đơn</a:t>
            </a:r>
            <a:r>
              <a:rPr lang="en-US" sz="2400" dirty="0"/>
              <a:t> </a:t>
            </a:r>
            <a:r>
              <a:rPr lang="vi-VN" sz="2400" dirty="0"/>
              <a:t>, </a:t>
            </a:r>
            <a:r>
              <a:rPr lang="en-US" sz="2400" dirty="0"/>
              <a:t>=&gt; Chon A</a:t>
            </a:r>
          </a:p>
          <a:p>
            <a:r>
              <a:rPr lang="vi-VN" sz="2400" b="1" dirty="0"/>
              <a:t>Question 11: </a:t>
            </a:r>
            <a:r>
              <a:rPr lang="vi-VN" sz="2400" dirty="0"/>
              <a:t>Don't expect your investments to ______ fruit immediately - you need patience.</a:t>
            </a:r>
            <a:endParaRPr lang="en-US" sz="2400" dirty="0"/>
          </a:p>
          <a:p>
            <a:r>
              <a:rPr lang="vi-VN" sz="2400" dirty="0"/>
              <a:t>	</a:t>
            </a:r>
            <a:r>
              <a:rPr lang="vi-VN" sz="2400" b="1" dirty="0"/>
              <a:t>A.</a:t>
            </a:r>
            <a:r>
              <a:rPr lang="vi-VN" sz="2400" dirty="0"/>
              <a:t> take	</a:t>
            </a:r>
            <a:r>
              <a:rPr lang="vi-VN" sz="2400" b="1" dirty="0"/>
              <a:t>B.</a:t>
            </a:r>
            <a:r>
              <a:rPr lang="vi-VN" sz="2400" dirty="0"/>
              <a:t> bear		</a:t>
            </a:r>
            <a:r>
              <a:rPr lang="vi-VN" sz="2400" b="1" dirty="0"/>
              <a:t>C.</a:t>
            </a:r>
            <a:r>
              <a:rPr lang="vi-VN" sz="2400" dirty="0"/>
              <a:t> fetch		</a:t>
            </a:r>
            <a:r>
              <a:rPr lang="vi-VN" sz="2400" b="1" dirty="0"/>
              <a:t>D.</a:t>
            </a:r>
            <a:r>
              <a:rPr lang="vi-VN" sz="2400" dirty="0"/>
              <a:t> Bring</a:t>
            </a:r>
            <a:endParaRPr lang="en-US" sz="2400" dirty="0"/>
          </a:p>
          <a:p>
            <a:r>
              <a:rPr lang="en-US" sz="2400" b="1" dirty="0"/>
              <a:t>Question 11: </a:t>
            </a:r>
            <a:r>
              <a:rPr lang="en-US" sz="2400" dirty="0" err="1"/>
              <a:t>Đáp</a:t>
            </a:r>
            <a:r>
              <a:rPr lang="en-US" sz="2400" dirty="0"/>
              <a:t> </a:t>
            </a:r>
            <a:r>
              <a:rPr lang="en-US" sz="2400" dirty="0" err="1"/>
              <a:t>án</a:t>
            </a:r>
            <a:r>
              <a:rPr lang="en-US" sz="2400" dirty="0"/>
              <a:t>: B. bear</a:t>
            </a:r>
          </a:p>
          <a:p>
            <a:r>
              <a:rPr lang="vi-VN" sz="2400" dirty="0"/>
              <a:t>- </a:t>
            </a:r>
            <a:r>
              <a:rPr lang="en-US" sz="2400" dirty="0"/>
              <a:t>bear fruit: </a:t>
            </a:r>
            <a:r>
              <a:rPr lang="en-US" sz="2400" dirty="0" err="1"/>
              <a:t>mang</a:t>
            </a:r>
            <a:r>
              <a:rPr lang="en-US" sz="2400" dirty="0"/>
              <a:t> </a:t>
            </a:r>
            <a:r>
              <a:rPr lang="en-US" sz="2400" dirty="0" err="1"/>
              <a:t>lại</a:t>
            </a:r>
            <a:r>
              <a:rPr lang="en-US" sz="2400" dirty="0"/>
              <a:t> </a:t>
            </a:r>
            <a:r>
              <a:rPr lang="en-US" sz="2400" dirty="0" err="1"/>
              <a:t>kết</a:t>
            </a:r>
            <a:r>
              <a:rPr lang="en-US" sz="2400" dirty="0"/>
              <a:t> </a:t>
            </a:r>
            <a:r>
              <a:rPr lang="en-US" sz="2400" dirty="0" err="1"/>
              <a:t>quả</a:t>
            </a:r>
            <a:r>
              <a:rPr lang="en-US" sz="2400" dirty="0"/>
              <a:t> </a:t>
            </a:r>
          </a:p>
          <a:p>
            <a:endParaRPr lang="en-US" sz="2400" dirty="0"/>
          </a:p>
        </p:txBody>
      </p:sp>
      <p:sp>
        <p:nvSpPr>
          <p:cNvPr id="2" name="Oval 1"/>
          <p:cNvSpPr/>
          <p:nvPr/>
        </p:nvSpPr>
        <p:spPr>
          <a:xfrm>
            <a:off x="228600" y="762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971800" y="3657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0"/>
            <a:ext cx="8610600" cy="7478970"/>
          </a:xfrm>
          <a:prstGeom prst="rect">
            <a:avLst/>
          </a:prstGeom>
          <a:noFill/>
        </p:spPr>
        <p:txBody>
          <a:bodyPr wrap="square" rtlCol="0">
            <a:spAutoFit/>
          </a:bodyPr>
          <a:lstStyle/>
          <a:p>
            <a:r>
              <a:rPr lang="en-US" sz="2400" b="1" dirty="0"/>
              <a:t>Question 12: </a:t>
            </a:r>
            <a:r>
              <a:rPr lang="vi-VN" sz="2400" dirty="0"/>
              <a:t>When old Mr. Barnaby died, several people</a:t>
            </a:r>
            <a:r>
              <a:rPr lang="en-US" sz="2400" dirty="0"/>
              <a:t>_____</a:t>
            </a:r>
            <a:r>
              <a:rPr lang="vi-VN" sz="2400" dirty="0"/>
              <a:t>their claim to the substantial legacy that he left.</a:t>
            </a:r>
            <a:endParaRPr lang="en-US" sz="2400" dirty="0"/>
          </a:p>
          <a:p>
            <a:r>
              <a:rPr lang="vi-VN" sz="2400" b="1" dirty="0" smtClean="0"/>
              <a:t>A</a:t>
            </a:r>
            <a:r>
              <a:rPr lang="vi-VN" sz="2400" b="1" dirty="0"/>
              <a:t>.</a:t>
            </a:r>
            <a:r>
              <a:rPr lang="vi-VN" sz="2400" dirty="0"/>
              <a:t> placed	</a:t>
            </a:r>
            <a:r>
              <a:rPr lang="vi-VN" sz="2400" b="1" dirty="0"/>
              <a:t>B.</a:t>
            </a:r>
            <a:r>
              <a:rPr lang="vi-VN" sz="2400" dirty="0"/>
              <a:t> drew		</a:t>
            </a:r>
            <a:r>
              <a:rPr lang="vi-VN" sz="2400" b="1" dirty="0"/>
              <a:t>C.</a:t>
            </a:r>
            <a:r>
              <a:rPr lang="vi-VN" sz="2400" dirty="0"/>
              <a:t> assumed 		</a:t>
            </a:r>
            <a:r>
              <a:rPr lang="vi-VN" sz="2400" b="1" dirty="0"/>
              <a:t>D.</a:t>
            </a:r>
            <a:r>
              <a:rPr lang="vi-VN" sz="2400" dirty="0"/>
              <a:t> </a:t>
            </a:r>
            <a:r>
              <a:rPr lang="en-US" sz="2400" dirty="0"/>
              <a:t>l</a:t>
            </a:r>
            <a:r>
              <a:rPr lang="vi-VN" sz="2400" dirty="0"/>
              <a:t>aid</a:t>
            </a:r>
            <a:endParaRPr lang="en-US" sz="2400" dirty="0"/>
          </a:p>
          <a:p>
            <a:endParaRPr lang="vi-VN" sz="2400" b="1" dirty="0" smtClean="0"/>
          </a:p>
          <a:p>
            <a:r>
              <a:rPr lang="en-US" sz="2400" dirty="0" smtClean="0"/>
              <a:t>Lay </a:t>
            </a:r>
            <a:r>
              <a:rPr lang="en-US" sz="2400" dirty="0"/>
              <a:t>claim to </a:t>
            </a:r>
            <a:r>
              <a:rPr lang="en-US" sz="2400" dirty="0" err="1"/>
              <a:t>sth</a:t>
            </a:r>
            <a:r>
              <a:rPr lang="en-US" sz="2400" dirty="0"/>
              <a:t> = </a:t>
            </a:r>
            <a:r>
              <a:rPr lang="en-US" sz="2400" dirty="0" err="1"/>
              <a:t>tuyên</a:t>
            </a:r>
            <a:r>
              <a:rPr lang="en-US" sz="2400" dirty="0"/>
              <a:t> </a:t>
            </a:r>
            <a:r>
              <a:rPr lang="en-US" sz="2400" dirty="0" err="1"/>
              <a:t>bố</a:t>
            </a:r>
            <a:r>
              <a:rPr lang="en-US" sz="2400" dirty="0"/>
              <a:t> </a:t>
            </a:r>
            <a:r>
              <a:rPr lang="en-US" sz="2400" dirty="0" err="1"/>
              <a:t>là</a:t>
            </a:r>
            <a:r>
              <a:rPr lang="en-US" sz="2400" dirty="0"/>
              <a:t> </a:t>
            </a:r>
            <a:r>
              <a:rPr lang="en-US" sz="2400" dirty="0" err="1"/>
              <a:t>có</a:t>
            </a:r>
            <a:r>
              <a:rPr lang="en-US" sz="2400" dirty="0"/>
              <a:t> </a:t>
            </a:r>
            <a:r>
              <a:rPr lang="en-US" sz="2400" dirty="0" err="1"/>
              <a:t>quyền</a:t>
            </a:r>
            <a:r>
              <a:rPr lang="en-US" sz="2400" dirty="0"/>
              <a:t> </a:t>
            </a:r>
            <a:r>
              <a:rPr lang="en-US" sz="2400" dirty="0" err="1"/>
              <a:t>sở</a:t>
            </a:r>
            <a:r>
              <a:rPr lang="en-US" sz="2400" dirty="0"/>
              <a:t> </a:t>
            </a:r>
            <a:r>
              <a:rPr lang="en-US" sz="2400" dirty="0" err="1"/>
              <a:t>hữu</a:t>
            </a:r>
            <a:r>
              <a:rPr lang="en-US" sz="2400" dirty="0"/>
              <a:t> </a:t>
            </a:r>
            <a:r>
              <a:rPr lang="en-US" sz="2400" dirty="0" err="1"/>
              <a:t>thứ</a:t>
            </a:r>
            <a:r>
              <a:rPr lang="en-US" sz="2400" dirty="0"/>
              <a:t> </a:t>
            </a:r>
            <a:r>
              <a:rPr lang="en-US" sz="2400" dirty="0" err="1"/>
              <a:t>gì</a:t>
            </a:r>
            <a:r>
              <a:rPr lang="en-US" sz="2400" dirty="0"/>
              <a:t> (</a:t>
            </a:r>
            <a:r>
              <a:rPr lang="en-US" sz="2400" dirty="0" err="1"/>
              <a:t>thường</a:t>
            </a:r>
            <a:r>
              <a:rPr lang="en-US" sz="2400" dirty="0"/>
              <a:t> </a:t>
            </a:r>
            <a:r>
              <a:rPr lang="en-US" sz="2400" dirty="0" err="1"/>
              <a:t>là</a:t>
            </a:r>
            <a:r>
              <a:rPr lang="en-US" sz="2400" dirty="0"/>
              <a:t> </a:t>
            </a:r>
            <a:r>
              <a:rPr lang="en-US" sz="2400" dirty="0" err="1"/>
              <a:t>tiền</a:t>
            </a:r>
            <a:r>
              <a:rPr lang="en-US" sz="2400" dirty="0"/>
              <a:t>, </a:t>
            </a:r>
            <a:r>
              <a:rPr lang="en-US" sz="2400" dirty="0" err="1"/>
              <a:t>tài</a:t>
            </a:r>
            <a:r>
              <a:rPr lang="en-US" sz="2400" dirty="0"/>
              <a:t> </a:t>
            </a:r>
            <a:r>
              <a:rPr lang="en-US" sz="2400" dirty="0" err="1"/>
              <a:t>sản</a:t>
            </a:r>
            <a:r>
              <a:rPr lang="en-US" sz="2400" dirty="0"/>
              <a:t>) </a:t>
            </a:r>
          </a:p>
          <a:p>
            <a:r>
              <a:rPr lang="en-US" sz="2400" dirty="0" err="1"/>
              <a:t>Các</a:t>
            </a:r>
            <a:r>
              <a:rPr lang="en-US" sz="2400" dirty="0"/>
              <a:t> </a:t>
            </a:r>
            <a:r>
              <a:rPr lang="en-US" sz="2400" dirty="0" err="1"/>
              <a:t>động</a:t>
            </a:r>
            <a:r>
              <a:rPr lang="en-US" sz="2400" dirty="0"/>
              <a:t> </a:t>
            </a:r>
            <a:r>
              <a:rPr lang="en-US" sz="2400" dirty="0" err="1"/>
              <a:t>từ</a:t>
            </a:r>
            <a:r>
              <a:rPr lang="en-US" sz="2400" dirty="0"/>
              <a:t> </a:t>
            </a:r>
            <a:r>
              <a:rPr lang="en-US" sz="2400" dirty="0" err="1"/>
              <a:t>của</a:t>
            </a:r>
            <a:r>
              <a:rPr lang="en-US" sz="2400" dirty="0"/>
              <a:t> </a:t>
            </a:r>
            <a:r>
              <a:rPr lang="en-US" sz="2400" dirty="0" err="1"/>
              <a:t>các</a:t>
            </a:r>
            <a:r>
              <a:rPr lang="en-US" sz="2400" dirty="0"/>
              <a:t> </a:t>
            </a:r>
            <a:r>
              <a:rPr lang="en-US" sz="2400" dirty="0" err="1"/>
              <a:t>phương</a:t>
            </a:r>
            <a:r>
              <a:rPr lang="en-US" sz="2400" dirty="0"/>
              <a:t> </a:t>
            </a:r>
            <a:r>
              <a:rPr lang="en-US" sz="2400" dirty="0" err="1"/>
              <a:t>án</a:t>
            </a:r>
            <a:r>
              <a:rPr lang="en-US" sz="2400" dirty="0"/>
              <a:t> </a:t>
            </a:r>
            <a:r>
              <a:rPr lang="en-US" sz="2400" dirty="0" err="1"/>
              <a:t>khác</a:t>
            </a:r>
            <a:r>
              <a:rPr lang="en-US" sz="2400" dirty="0"/>
              <a:t> </a:t>
            </a:r>
            <a:r>
              <a:rPr lang="en-US" sz="2400" dirty="0" err="1"/>
              <a:t>không</a:t>
            </a:r>
            <a:r>
              <a:rPr lang="en-US" sz="2400" dirty="0"/>
              <a:t> </a:t>
            </a:r>
            <a:r>
              <a:rPr lang="en-US" sz="2400" dirty="0" err="1"/>
              <a:t>đi</a:t>
            </a:r>
            <a:r>
              <a:rPr lang="en-US" sz="2400" dirty="0"/>
              <a:t> </a:t>
            </a:r>
            <a:r>
              <a:rPr lang="en-US" sz="2400" dirty="0" err="1"/>
              <a:t>cùng</a:t>
            </a:r>
            <a:r>
              <a:rPr lang="en-US" sz="2400" dirty="0"/>
              <a:t> </a:t>
            </a:r>
            <a:r>
              <a:rPr lang="en-US" sz="2400" dirty="0" err="1"/>
              <a:t>với</a:t>
            </a:r>
            <a:r>
              <a:rPr lang="en-US" sz="2400" dirty="0"/>
              <a:t> </a:t>
            </a:r>
            <a:r>
              <a:rPr lang="en-US" sz="2400" dirty="0" err="1"/>
              <a:t>danh</a:t>
            </a:r>
            <a:r>
              <a:rPr lang="en-US" sz="2400" dirty="0"/>
              <a:t> </a:t>
            </a:r>
            <a:r>
              <a:rPr lang="en-US" sz="2400" dirty="0" err="1"/>
              <a:t>từ</a:t>
            </a:r>
            <a:r>
              <a:rPr lang="en-US" sz="2400" dirty="0"/>
              <a:t> "claim" </a:t>
            </a:r>
            <a:r>
              <a:rPr lang="en-US" sz="2400" dirty="0" err="1"/>
              <a:t>tạo</a:t>
            </a:r>
            <a:r>
              <a:rPr lang="en-US" sz="2400" dirty="0"/>
              <a:t> </a:t>
            </a:r>
            <a:r>
              <a:rPr lang="en-US" sz="2400" dirty="0" err="1"/>
              <a:t>thành</a:t>
            </a:r>
            <a:r>
              <a:rPr lang="en-US" sz="2400" dirty="0"/>
              <a:t> </a:t>
            </a:r>
            <a:r>
              <a:rPr lang="en-US" sz="2400" dirty="0" err="1"/>
              <a:t>cụm</a:t>
            </a:r>
            <a:r>
              <a:rPr lang="en-US" sz="2400" dirty="0"/>
              <a:t> </a:t>
            </a:r>
            <a:r>
              <a:rPr lang="en-US" sz="2400" dirty="0" err="1"/>
              <a:t>từ</a:t>
            </a:r>
            <a:r>
              <a:rPr lang="en-US" sz="2400" dirty="0"/>
              <a:t> </a:t>
            </a:r>
            <a:r>
              <a:rPr lang="en-US" sz="2400" dirty="0" err="1"/>
              <a:t>có</a:t>
            </a:r>
            <a:r>
              <a:rPr lang="en-US" sz="2400" dirty="0"/>
              <a:t> </a:t>
            </a:r>
            <a:r>
              <a:rPr lang="en-US" sz="2400" dirty="0" err="1"/>
              <a:t>nghĩa</a:t>
            </a:r>
            <a:r>
              <a:rPr lang="en-US" sz="2400" dirty="0"/>
              <a:t> </a:t>
            </a:r>
            <a:r>
              <a:rPr lang="en-US" sz="2400" dirty="0" err="1"/>
              <a:t>tương</a:t>
            </a:r>
            <a:r>
              <a:rPr lang="en-US" sz="2400" dirty="0"/>
              <a:t> </a:t>
            </a:r>
            <a:r>
              <a:rPr lang="en-US" sz="2400" dirty="0" err="1"/>
              <a:t>tự</a:t>
            </a:r>
            <a:r>
              <a:rPr lang="en-US" sz="2400" dirty="0"/>
              <a:t>.</a:t>
            </a:r>
          </a:p>
          <a:p>
            <a:r>
              <a:rPr lang="en-US" sz="2400" b="1" dirty="0" err="1"/>
              <a:t>Tạm</a:t>
            </a:r>
            <a:r>
              <a:rPr lang="en-US" sz="2400" b="1" dirty="0"/>
              <a:t> </a:t>
            </a:r>
            <a:r>
              <a:rPr lang="en-US" sz="2400" b="1" dirty="0" err="1"/>
              <a:t>dịch</a:t>
            </a:r>
            <a:r>
              <a:rPr lang="en-US" sz="2400" b="1" dirty="0"/>
              <a:t>: </a:t>
            </a:r>
            <a:r>
              <a:rPr lang="en-US" sz="2400" dirty="0" err="1"/>
              <a:t>Khi</a:t>
            </a:r>
            <a:r>
              <a:rPr lang="en-US" sz="2400" dirty="0"/>
              <a:t> </a:t>
            </a:r>
            <a:r>
              <a:rPr lang="en-US" sz="2400" dirty="0" err="1"/>
              <a:t>ông</a:t>
            </a:r>
            <a:r>
              <a:rPr lang="en-US" sz="2400" dirty="0"/>
              <a:t> Barnaby </a:t>
            </a:r>
            <a:r>
              <a:rPr lang="en-US" sz="2400" dirty="0" err="1"/>
              <a:t>chết</a:t>
            </a:r>
            <a:r>
              <a:rPr lang="en-US" sz="2400" dirty="0"/>
              <a:t>, </a:t>
            </a:r>
            <a:r>
              <a:rPr lang="en-US" sz="2400" dirty="0" err="1"/>
              <a:t>vài</a:t>
            </a:r>
            <a:r>
              <a:rPr lang="en-US" sz="2400" dirty="0"/>
              <a:t> </a:t>
            </a:r>
            <a:r>
              <a:rPr lang="en-US" sz="2400" dirty="0" err="1"/>
              <a:t>người</a:t>
            </a:r>
            <a:r>
              <a:rPr lang="en-US" sz="2400" dirty="0"/>
              <a:t> </a:t>
            </a:r>
            <a:r>
              <a:rPr lang="en-US" sz="2400" dirty="0" err="1"/>
              <a:t>tuyên</a:t>
            </a:r>
            <a:r>
              <a:rPr lang="en-US" sz="2400" dirty="0"/>
              <a:t> </a:t>
            </a:r>
            <a:r>
              <a:rPr lang="en-US" sz="2400" dirty="0" err="1"/>
              <a:t>bố</a:t>
            </a:r>
            <a:r>
              <a:rPr lang="en-US" sz="2400" dirty="0"/>
              <a:t> </a:t>
            </a:r>
            <a:r>
              <a:rPr lang="en-US" sz="2400" dirty="0" err="1"/>
              <a:t>là</a:t>
            </a:r>
            <a:r>
              <a:rPr lang="en-US" sz="2400" dirty="0"/>
              <a:t> </a:t>
            </a:r>
            <a:r>
              <a:rPr lang="en-US" sz="2400" dirty="0" err="1"/>
              <a:t>có</a:t>
            </a:r>
            <a:r>
              <a:rPr lang="en-US" sz="2400" dirty="0"/>
              <a:t> </a:t>
            </a:r>
            <a:r>
              <a:rPr lang="en-US" sz="2400" dirty="0" err="1"/>
              <a:t>quyền</a:t>
            </a:r>
            <a:r>
              <a:rPr lang="en-US" sz="2400" dirty="0"/>
              <a:t> </a:t>
            </a:r>
            <a:r>
              <a:rPr lang="en-US" sz="2400" dirty="0" err="1"/>
              <a:t>sở</a:t>
            </a:r>
            <a:r>
              <a:rPr lang="en-US" sz="2400" dirty="0"/>
              <a:t> </a:t>
            </a:r>
            <a:r>
              <a:rPr lang="en-US" sz="2400" dirty="0" err="1"/>
              <a:t>hữu</a:t>
            </a:r>
            <a:r>
              <a:rPr lang="en-US" sz="2400" dirty="0"/>
              <a:t> </a:t>
            </a:r>
            <a:r>
              <a:rPr lang="en-US" sz="2400" dirty="0" err="1"/>
              <a:t>khoản</a:t>
            </a:r>
            <a:r>
              <a:rPr lang="en-US" sz="2400" dirty="0"/>
              <a:t> </a:t>
            </a:r>
            <a:r>
              <a:rPr lang="en-US" sz="2400" dirty="0" err="1"/>
              <a:t>thừa</a:t>
            </a:r>
            <a:r>
              <a:rPr lang="en-US" sz="2400" dirty="0"/>
              <a:t> </a:t>
            </a:r>
            <a:r>
              <a:rPr lang="en-US" sz="2400" dirty="0" err="1"/>
              <a:t>kế</a:t>
            </a:r>
            <a:r>
              <a:rPr lang="en-US" sz="2400" dirty="0"/>
              <a:t> </a:t>
            </a:r>
            <a:r>
              <a:rPr lang="en-US" sz="2400" dirty="0" err="1"/>
              <a:t>đáng</a:t>
            </a:r>
            <a:r>
              <a:rPr lang="en-US" sz="2400" dirty="0"/>
              <a:t> </a:t>
            </a:r>
            <a:r>
              <a:rPr lang="en-US" sz="2400" dirty="0" err="1"/>
              <a:t>kể</a:t>
            </a:r>
            <a:r>
              <a:rPr lang="en-US" sz="2400" dirty="0"/>
              <a:t> </a:t>
            </a:r>
            <a:r>
              <a:rPr lang="en-US" sz="2400" dirty="0" err="1"/>
              <a:t>mà</a:t>
            </a:r>
            <a:r>
              <a:rPr lang="en-US" sz="2400" dirty="0"/>
              <a:t> </a:t>
            </a:r>
            <a:r>
              <a:rPr lang="en-US" sz="2400" dirty="0" err="1"/>
              <a:t>ông</a:t>
            </a:r>
            <a:r>
              <a:rPr lang="en-US" sz="2400" dirty="0"/>
              <a:t> </a:t>
            </a:r>
            <a:r>
              <a:rPr lang="en-US" sz="2400" dirty="0" err="1"/>
              <a:t>để</a:t>
            </a:r>
            <a:r>
              <a:rPr lang="en-US" sz="2400" dirty="0"/>
              <a:t> </a:t>
            </a:r>
            <a:r>
              <a:rPr lang="en-US" sz="2400" dirty="0" err="1"/>
              <a:t>lại</a:t>
            </a:r>
            <a:r>
              <a:rPr lang="en-US" sz="2400" dirty="0"/>
              <a:t>.</a:t>
            </a:r>
          </a:p>
          <a:p>
            <a:r>
              <a:rPr lang="en-US" sz="2400" b="1" dirty="0"/>
              <a:t>Question 13: </a:t>
            </a:r>
            <a:r>
              <a:rPr lang="vi-VN" sz="2400" dirty="0"/>
              <a:t>Only one of our gifted students</a:t>
            </a:r>
            <a:r>
              <a:rPr lang="vi-VN" sz="2400" u="sng" dirty="0"/>
              <a:t>	</a:t>
            </a:r>
            <a:r>
              <a:rPr lang="vi-VN" sz="2400" dirty="0"/>
              <a:t>to participate in the final competition.</a:t>
            </a:r>
            <a:endParaRPr lang="en-US" sz="2400" dirty="0"/>
          </a:p>
          <a:p>
            <a:r>
              <a:rPr lang="vi-VN" sz="2400" dirty="0"/>
              <a:t>	</a:t>
            </a:r>
            <a:r>
              <a:rPr lang="en-US" sz="2400" b="1" dirty="0"/>
              <a:t>A. </a:t>
            </a:r>
            <a:r>
              <a:rPr lang="vi-VN" sz="2400" dirty="0"/>
              <a:t>was choosing	</a:t>
            </a:r>
            <a:r>
              <a:rPr lang="vi-VN" sz="2400" b="1" dirty="0"/>
              <a:t>B. </a:t>
            </a:r>
            <a:r>
              <a:rPr lang="vi-VN" sz="2400" dirty="0"/>
              <a:t>chosen		</a:t>
            </a:r>
            <a:endParaRPr lang="vi-VN" sz="2400" dirty="0" smtClean="0"/>
          </a:p>
          <a:p>
            <a:r>
              <a:rPr lang="vi-VN" sz="2400" b="1" dirty="0"/>
              <a:t>	</a:t>
            </a:r>
            <a:r>
              <a:rPr lang="vi-VN" sz="2400" b="1" dirty="0" smtClean="0"/>
              <a:t>C</a:t>
            </a:r>
            <a:r>
              <a:rPr lang="vi-VN" sz="2400" b="1" dirty="0"/>
              <a:t>. </a:t>
            </a:r>
            <a:r>
              <a:rPr lang="vi-VN" sz="2400" dirty="0"/>
              <a:t>has been chosen	</a:t>
            </a:r>
            <a:r>
              <a:rPr lang="vi-VN" sz="2400" b="1" dirty="0"/>
              <a:t>D. </a:t>
            </a:r>
            <a:r>
              <a:rPr lang="vi-VN" sz="2400" dirty="0"/>
              <a:t>have been chosen</a:t>
            </a:r>
            <a:endParaRPr lang="en-US" sz="2400" dirty="0"/>
          </a:p>
          <a:p>
            <a:endParaRPr lang="vi-VN" sz="2400" b="1" dirty="0" smtClean="0"/>
          </a:p>
          <a:p>
            <a:r>
              <a:rPr lang="en-US" sz="2400" dirty="0" err="1" smtClean="0"/>
              <a:t>Động</a:t>
            </a:r>
            <a:r>
              <a:rPr lang="en-US" sz="2400" dirty="0" smtClean="0"/>
              <a:t> </a:t>
            </a:r>
            <a:r>
              <a:rPr lang="en-US" sz="2400" dirty="0" err="1"/>
              <a:t>từ</a:t>
            </a:r>
            <a:r>
              <a:rPr lang="en-US" sz="2400" dirty="0"/>
              <a:t> chia </a:t>
            </a:r>
            <a:r>
              <a:rPr lang="en-US" sz="2400" dirty="0" err="1"/>
              <a:t>theo</a:t>
            </a:r>
            <a:r>
              <a:rPr lang="en-US" sz="2400" dirty="0"/>
              <a:t> </a:t>
            </a:r>
            <a:r>
              <a:rPr lang="en-US" sz="2400" dirty="0" err="1"/>
              <a:t>chủ</a:t>
            </a:r>
            <a:r>
              <a:rPr lang="en-US" sz="2400" dirty="0"/>
              <a:t> </a:t>
            </a:r>
            <a:r>
              <a:rPr lang="en-US" sz="2400" dirty="0" err="1"/>
              <a:t>ngữ</a:t>
            </a:r>
            <a:r>
              <a:rPr lang="en-US" sz="2400" dirty="0"/>
              <a:t> </a:t>
            </a:r>
            <a:r>
              <a:rPr lang="en-US" sz="2400" dirty="0" err="1"/>
              <a:t>số</a:t>
            </a:r>
            <a:r>
              <a:rPr lang="en-US" sz="2400" dirty="0"/>
              <a:t> </a:t>
            </a:r>
            <a:r>
              <a:rPr lang="en-US" sz="2400" dirty="0" err="1"/>
              <a:t>ít</a:t>
            </a:r>
            <a:r>
              <a:rPr lang="en-US" sz="2400" dirty="0"/>
              <a:t> (only one of...) </a:t>
            </a:r>
            <a:r>
              <a:rPr lang="en-US" sz="2400" dirty="0" err="1"/>
              <a:t>và</a:t>
            </a:r>
            <a:r>
              <a:rPr lang="en-US" sz="2400" dirty="0"/>
              <a:t> ở </a:t>
            </a:r>
            <a:r>
              <a:rPr lang="en-US" sz="2400" dirty="0" err="1"/>
              <a:t>dạng</a:t>
            </a:r>
            <a:r>
              <a:rPr lang="en-US" sz="2400" dirty="0"/>
              <a:t> </a:t>
            </a:r>
            <a:r>
              <a:rPr lang="en-US" sz="2400" dirty="0" err="1"/>
              <a:t>bị</a:t>
            </a:r>
            <a:r>
              <a:rPr lang="en-US" sz="2400" dirty="0"/>
              <a:t> </a:t>
            </a:r>
            <a:r>
              <a:rPr lang="en-US" sz="2400" dirty="0" err="1"/>
              <a:t>động</a:t>
            </a:r>
            <a:r>
              <a:rPr lang="en-US" sz="2400" dirty="0"/>
              <a:t>  </a:t>
            </a:r>
            <a:r>
              <a:rPr lang="en-US" sz="2400" dirty="0" err="1"/>
              <a:t>chỉ</a:t>
            </a:r>
            <a:r>
              <a:rPr lang="en-US" sz="2400" dirty="0"/>
              <a:t> </a:t>
            </a:r>
            <a:r>
              <a:rPr lang="en-US" sz="2400" dirty="0" err="1"/>
              <a:t>có</a:t>
            </a:r>
            <a:r>
              <a:rPr lang="en-US" sz="2400" dirty="0"/>
              <a:t> C </a:t>
            </a:r>
            <a:r>
              <a:rPr lang="en-US" sz="2400" dirty="0" err="1"/>
              <a:t>là</a:t>
            </a:r>
            <a:r>
              <a:rPr lang="en-US" sz="2400" dirty="0"/>
              <a:t> </a:t>
            </a:r>
            <a:r>
              <a:rPr lang="en-US" sz="2400" dirty="0" err="1"/>
              <a:t>đúng</a:t>
            </a:r>
            <a:r>
              <a:rPr lang="en-US" sz="2400" dirty="0"/>
              <a:t>.</a:t>
            </a:r>
          </a:p>
          <a:p>
            <a:r>
              <a:rPr lang="vi-VN" sz="2400" b="1" dirty="0"/>
              <a:t>Tạm dịch: </a:t>
            </a:r>
            <a:r>
              <a:rPr lang="vi-VN" sz="2400" dirty="0"/>
              <a:t>Chỉ một trong số những học sinh tài năng của chúng tôi là được chọn để tham gia vào cuộc thi cuối cùng.</a:t>
            </a:r>
            <a:endParaRPr lang="en-US" sz="2400" dirty="0"/>
          </a:p>
          <a:p>
            <a:endParaRPr lang="en-US" sz="2400" dirty="0"/>
          </a:p>
        </p:txBody>
      </p:sp>
      <p:sp>
        <p:nvSpPr>
          <p:cNvPr id="2" name="Oval 1"/>
          <p:cNvSpPr/>
          <p:nvPr/>
        </p:nvSpPr>
        <p:spPr>
          <a:xfrm>
            <a:off x="7772400" y="762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295400" y="4800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72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513"/>
            <a:ext cx="8763000" cy="8586966"/>
          </a:xfrm>
          <a:prstGeom prst="rect">
            <a:avLst/>
          </a:prstGeom>
          <a:noFill/>
        </p:spPr>
        <p:txBody>
          <a:bodyPr wrap="square" rtlCol="0">
            <a:spAutoFit/>
          </a:bodyPr>
          <a:lstStyle/>
          <a:p>
            <a:r>
              <a:rPr lang="en-US" sz="2400" b="1" dirty="0"/>
              <a:t>Question 14: </a:t>
            </a:r>
            <a:r>
              <a:rPr lang="vi-VN" sz="2400" dirty="0"/>
              <a:t>________ the distance was too far and the time was short, we decided to fly  there instead of going there by train.</a:t>
            </a:r>
            <a:endParaRPr lang="en-US" sz="2400" dirty="0"/>
          </a:p>
          <a:p>
            <a:r>
              <a:rPr lang="vi-VN" sz="2400" dirty="0"/>
              <a:t>	</a:t>
            </a:r>
            <a:r>
              <a:rPr lang="vi-VN" sz="2400" b="1" dirty="0"/>
              <a:t>A.</a:t>
            </a:r>
            <a:r>
              <a:rPr lang="vi-VN" sz="2400" dirty="0"/>
              <a:t> To discover				</a:t>
            </a:r>
            <a:r>
              <a:rPr lang="vi-VN" sz="2400" b="1" dirty="0"/>
              <a:t>B.</a:t>
            </a:r>
            <a:r>
              <a:rPr lang="vi-VN" sz="2400" dirty="0"/>
              <a:t> </a:t>
            </a:r>
            <a:r>
              <a:rPr lang="vi-VN" sz="2400" dirty="0" smtClean="0"/>
              <a:t>Discovered</a:t>
            </a:r>
            <a:endParaRPr lang="en-US" sz="2400" dirty="0"/>
          </a:p>
          <a:p>
            <a:r>
              <a:rPr lang="vi-VN" sz="2400" dirty="0"/>
              <a:t>	</a:t>
            </a:r>
            <a:r>
              <a:rPr lang="vi-VN" sz="2400" b="1" dirty="0"/>
              <a:t>C.</a:t>
            </a:r>
            <a:r>
              <a:rPr lang="vi-VN" sz="2400" dirty="0"/>
              <a:t> To have discovered  			</a:t>
            </a:r>
            <a:r>
              <a:rPr lang="vi-VN" sz="2400" b="1" dirty="0" smtClean="0"/>
              <a:t>D</a:t>
            </a:r>
            <a:r>
              <a:rPr lang="vi-VN" sz="2400" b="1" dirty="0"/>
              <a:t>.</a:t>
            </a:r>
            <a:r>
              <a:rPr lang="vi-VN" sz="2400" dirty="0"/>
              <a:t> Discovering</a:t>
            </a:r>
            <a:endParaRPr lang="en-US" sz="2400" dirty="0"/>
          </a:p>
          <a:p>
            <a:endParaRPr lang="vi-VN" sz="2400" b="1" dirty="0" smtClean="0"/>
          </a:p>
          <a:p>
            <a:r>
              <a:rPr lang="vi-VN" sz="2400" b="1" i="1" dirty="0" smtClean="0"/>
              <a:t>Kiến </a:t>
            </a:r>
            <a:r>
              <a:rPr lang="vi-VN" sz="2400" b="1" i="1" dirty="0"/>
              <a:t>thức về cấu trúc đồng chủ ngữ</a:t>
            </a:r>
            <a:endParaRPr lang="en-US" sz="2400" dirty="0"/>
          </a:p>
          <a:p>
            <a:r>
              <a:rPr lang="vi-VN" sz="2400" dirty="0"/>
              <a:t>Khi 2 vế của câu đồng chủ ngữ, ta có thể lược bỏ chủ ngữ của vế đầu và thay bằng:</a:t>
            </a:r>
            <a:endParaRPr lang="en-US" sz="2400" dirty="0"/>
          </a:p>
          <a:p>
            <a:r>
              <a:rPr lang="vi-VN" sz="2400" b="1" dirty="0"/>
              <a:t>- Ving:</a:t>
            </a:r>
            <a:r>
              <a:rPr lang="vi-VN" sz="2400" dirty="0"/>
              <a:t> khi muốn diễn tả những hành động xảy ra nối tiếp nhau</a:t>
            </a:r>
            <a:endParaRPr lang="en-US" sz="2400" dirty="0"/>
          </a:p>
          <a:p>
            <a:r>
              <a:rPr lang="vi-VN" sz="2400" dirty="0"/>
              <a:t>Eg: Feeling hungry, she went down to the kitchen.</a:t>
            </a:r>
            <a:endParaRPr lang="en-US" sz="2400" dirty="0"/>
          </a:p>
          <a:p>
            <a:r>
              <a:rPr lang="vi-VN" sz="2400" b="1" dirty="0"/>
              <a:t>- Having + Vpp:</a:t>
            </a:r>
            <a:r>
              <a:rPr lang="vi-VN" sz="2400" dirty="0"/>
              <a:t> khi muốn diễn tả một hành động đã xảy ra xong mới tới hành động khác</a:t>
            </a:r>
            <a:endParaRPr lang="en-US" sz="2400" dirty="0"/>
          </a:p>
          <a:p>
            <a:r>
              <a:rPr lang="vi-VN" sz="2400" dirty="0"/>
              <a:t>Eg: Having finished my homework, I went to bed.</a:t>
            </a:r>
            <a:endParaRPr lang="en-US" sz="2400" dirty="0"/>
          </a:p>
          <a:p>
            <a:r>
              <a:rPr lang="vi-VN" sz="2400" b="1" dirty="0"/>
              <a:t>- To + V(bare):</a:t>
            </a:r>
            <a:r>
              <a:rPr lang="vi-VN" sz="2400" dirty="0"/>
              <a:t> để chỉ mục đích</a:t>
            </a:r>
            <a:endParaRPr lang="en-US" sz="2400" dirty="0"/>
          </a:p>
          <a:p>
            <a:r>
              <a:rPr lang="vi-VN" sz="2400" dirty="0"/>
              <a:t>Eg: To pass the exam, you have to work harder.</a:t>
            </a:r>
            <a:endParaRPr lang="en-US" sz="2400" dirty="0"/>
          </a:p>
          <a:p>
            <a:r>
              <a:rPr lang="vi-VN" sz="2400" b="1" dirty="0"/>
              <a:t>- Vp2:</a:t>
            </a:r>
            <a:r>
              <a:rPr lang="vi-VN" sz="2400" dirty="0"/>
              <a:t> khi muốn diễn đạt ý nghĩa bị động</a:t>
            </a:r>
            <a:endParaRPr lang="en-US" sz="2400" dirty="0"/>
          </a:p>
          <a:p>
            <a:r>
              <a:rPr lang="vi-VN" sz="2400" dirty="0"/>
              <a:t>Eg: Written in 1988, the book became famous all over the world.</a:t>
            </a:r>
            <a:endParaRPr lang="en-US" sz="2400" dirty="0"/>
          </a:p>
          <a:p>
            <a:r>
              <a:rPr lang="vi-VN" sz="2400" b="1" dirty="0"/>
              <a:t>Tạm dịch:</a:t>
            </a:r>
            <a:r>
              <a:rPr lang="vi-VN" sz="2400" dirty="0"/>
              <a:t> Phát hiện ra khoảng cách quá xa mà thời gian lại ngắn, chúng tôi quyết định đi máy bay đến đây thay vì đi tàu hỏa.</a:t>
            </a:r>
            <a:endParaRPr lang="en-US" sz="2400" dirty="0"/>
          </a:p>
          <a:p>
            <a:endParaRPr lang="en-US" sz="2400" dirty="0"/>
          </a:p>
        </p:txBody>
      </p:sp>
      <p:sp>
        <p:nvSpPr>
          <p:cNvPr id="2" name="Oval 1"/>
          <p:cNvSpPr/>
          <p:nvPr/>
        </p:nvSpPr>
        <p:spPr>
          <a:xfrm>
            <a:off x="66294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20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534400" cy="3046988"/>
          </a:xfrm>
          <a:prstGeom prst="rect">
            <a:avLst/>
          </a:prstGeom>
          <a:noFill/>
        </p:spPr>
        <p:txBody>
          <a:bodyPr wrap="square" rtlCol="0">
            <a:spAutoFit/>
          </a:bodyPr>
          <a:lstStyle/>
          <a:p>
            <a:r>
              <a:rPr lang="en-US" sz="2400" b="1" dirty="0"/>
              <a:t>Question 15: </a:t>
            </a:r>
            <a:r>
              <a:rPr lang="en-US" sz="2400" dirty="0"/>
              <a:t>_____</a:t>
            </a:r>
            <a:r>
              <a:rPr lang="vi-VN" sz="2400" dirty="0"/>
              <a:t>the time passes, </a:t>
            </a:r>
            <a:r>
              <a:rPr lang="en-US" sz="2400" dirty="0"/>
              <a:t>_____</a:t>
            </a:r>
            <a:r>
              <a:rPr lang="vi-VN" sz="2400" dirty="0"/>
              <a:t>I feel ! The deadline of my thesis  is coming , but  I have just finished half of it.</a:t>
            </a:r>
            <a:endParaRPr lang="en-US" sz="2400" dirty="0"/>
          </a:p>
          <a:p>
            <a:r>
              <a:rPr lang="vi-VN" sz="2400" b="1" dirty="0" smtClean="0"/>
              <a:t>A</a:t>
            </a:r>
            <a:r>
              <a:rPr lang="vi-VN" sz="2400" b="1" dirty="0"/>
              <a:t>.</a:t>
            </a:r>
            <a:r>
              <a:rPr lang="vi-VN" sz="2400" dirty="0"/>
              <a:t> The faster / the nervous			</a:t>
            </a:r>
            <a:endParaRPr lang="vi-VN" sz="2400" dirty="0" smtClean="0"/>
          </a:p>
          <a:p>
            <a:r>
              <a:rPr lang="vi-VN" sz="2400" b="1" dirty="0" smtClean="0"/>
              <a:t>B</a:t>
            </a:r>
            <a:r>
              <a:rPr lang="vi-VN" sz="2400" b="1" dirty="0"/>
              <a:t>.</a:t>
            </a:r>
            <a:r>
              <a:rPr lang="vi-VN" sz="2400" dirty="0"/>
              <a:t> The more fast / the nervous</a:t>
            </a:r>
            <a:endParaRPr lang="en-US" sz="2400" dirty="0"/>
          </a:p>
          <a:p>
            <a:r>
              <a:rPr lang="vi-VN" sz="2400" b="1" dirty="0" smtClean="0"/>
              <a:t>C</a:t>
            </a:r>
            <a:r>
              <a:rPr lang="vi-VN" sz="2400" b="1" dirty="0"/>
              <a:t>.</a:t>
            </a:r>
            <a:r>
              <a:rPr lang="vi-VN" sz="2400" dirty="0"/>
              <a:t> The fast / the more nervous			</a:t>
            </a:r>
            <a:endParaRPr lang="vi-VN" sz="2400" dirty="0" smtClean="0"/>
          </a:p>
          <a:p>
            <a:r>
              <a:rPr lang="vi-VN" sz="2400" b="1" dirty="0" smtClean="0"/>
              <a:t>D</a:t>
            </a:r>
            <a:r>
              <a:rPr lang="vi-VN" sz="2400" b="1" dirty="0"/>
              <a:t>.</a:t>
            </a:r>
            <a:r>
              <a:rPr lang="vi-VN" sz="2400" dirty="0"/>
              <a:t> The faster / the more nervous</a:t>
            </a:r>
            <a:r>
              <a:rPr lang="vi-VN" sz="2400" b="1" dirty="0"/>
              <a:t>	</a:t>
            </a:r>
            <a:endParaRPr lang="en-US" sz="2400" dirty="0"/>
          </a:p>
          <a:p>
            <a:endParaRPr lang="vi-VN" sz="2400" b="1" dirty="0" smtClean="0"/>
          </a:p>
          <a:p>
            <a:endParaRPr lang="en-US" sz="2400" dirty="0"/>
          </a:p>
        </p:txBody>
      </p:sp>
      <p:sp>
        <p:nvSpPr>
          <p:cNvPr id="2" name="Oval 1"/>
          <p:cNvSpPr/>
          <p:nvPr/>
        </p:nvSpPr>
        <p:spPr>
          <a:xfrm>
            <a:off x="304800" y="2438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06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1436</Words>
  <Application>Microsoft Office PowerPoint</Application>
  <PresentationFormat>On-screen Show (4:3)</PresentationFormat>
  <Paragraphs>425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8</cp:revision>
  <dcterms:created xsi:type="dcterms:W3CDTF">2022-05-05T09:34:26Z</dcterms:created>
  <dcterms:modified xsi:type="dcterms:W3CDTF">2022-05-06T14:53:06Z</dcterms:modified>
</cp:coreProperties>
</file>