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AED9-F334-4CC5-B24A-FE5FB6EEF1B1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39A6-152A-4981-BEF6-BCD404F4B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9765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AED9-F334-4CC5-B24A-FE5FB6EEF1B1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39A6-152A-4981-BEF6-BCD404F4B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0203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AED9-F334-4CC5-B24A-FE5FB6EEF1B1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39A6-152A-4981-BEF6-BCD404F4B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088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AED9-F334-4CC5-B24A-FE5FB6EEF1B1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39A6-152A-4981-BEF6-BCD404F4B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680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AED9-F334-4CC5-B24A-FE5FB6EEF1B1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39A6-152A-4981-BEF6-BCD404F4B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460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AED9-F334-4CC5-B24A-FE5FB6EEF1B1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39A6-152A-4981-BEF6-BCD404F4B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996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AED9-F334-4CC5-B24A-FE5FB6EEF1B1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39A6-152A-4981-BEF6-BCD404F4B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0857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AED9-F334-4CC5-B24A-FE5FB6EEF1B1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39A6-152A-4981-BEF6-BCD404F4B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2184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AED9-F334-4CC5-B24A-FE5FB6EEF1B1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39A6-152A-4981-BEF6-BCD404F4B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2696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AED9-F334-4CC5-B24A-FE5FB6EEF1B1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39A6-152A-4981-BEF6-BCD404F4B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1416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AED9-F334-4CC5-B24A-FE5FB6EEF1B1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39A6-152A-4981-BEF6-BCD404F4B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651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BAED9-F334-4CC5-B24A-FE5FB6EEF1B1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039A6-152A-4981-BEF6-BCD404F4B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5089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1.bp.blogspot.com/-qVHxb4olikg/TznjRIZS24I/AAAAAAAAMRE/w5T0RYjv64s/s1600/2915505sr40phy77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1560"/>
            <a:ext cx="12192000" cy="686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62497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1610" y="-11629"/>
            <a:ext cx="103575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Activity 2. Put one of the words/phrases from the box in each gap. There is one extra.</a:t>
            </a:r>
            <a:endParaRPr lang="en-US" altLang="en-US" sz="3200" b="1" dirty="0">
              <a:solidFill>
                <a:srgbClr val="FF00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581855" y="1099179"/>
            <a:ext cx="85344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641121" y="1130703"/>
            <a:ext cx="2667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6699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science </a:t>
            </a:r>
            <a:r>
              <a:rPr lang="en-US" altLang="en-US" sz="2800" b="1" dirty="0">
                <a:solidFill>
                  <a:srgbClr val="FF6699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subjects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1793521" y="1598989"/>
            <a:ext cx="236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6699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machines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4990394" y="1153798"/>
            <a:ext cx="2057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6699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technology</a:t>
            </a: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4439355" y="1599859"/>
            <a:ext cx="2819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6699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scientific </a:t>
            </a:r>
            <a:r>
              <a:rPr lang="en-US" altLang="en-US" sz="2800" b="1" dirty="0">
                <a:solidFill>
                  <a:srgbClr val="FF6699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progress</a:t>
            </a: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7936088" y="1161157"/>
            <a:ext cx="1981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6699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technique</a:t>
            </a: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7936088" y="1598989"/>
            <a:ext cx="203764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6699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researchers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2206645"/>
            <a:ext cx="1176302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1. Her teacher said she was really good at ______________ , but she was not very good at English</a:t>
            </a:r>
          </a:p>
          <a:p>
            <a:pPr>
              <a:spcBef>
                <a:spcPct val="50000"/>
              </a:spcBef>
            </a:pPr>
            <a:r>
              <a:rPr lang="en-US" alt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2. Advances in __________ have improved crop yields by over 30%</a:t>
            </a:r>
          </a:p>
          <a:p>
            <a:pPr>
              <a:spcBef>
                <a:spcPct val="50000"/>
              </a:spcBef>
            </a:pPr>
            <a:r>
              <a:rPr lang="en-US" alt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3. Cancer ___________ have made great progress, but many aspects of this disease need further study.</a:t>
            </a:r>
          </a:p>
          <a:p>
            <a:pPr>
              <a:spcBef>
                <a:spcPct val="50000"/>
              </a:spcBef>
            </a:pPr>
            <a:r>
              <a:rPr lang="en-US" alt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4. Scientific will be trying to invent _______  to teach children at home.</a:t>
            </a:r>
          </a:p>
          <a:p>
            <a:pPr>
              <a:spcBef>
                <a:spcPct val="50000"/>
              </a:spcBef>
            </a:pPr>
            <a:r>
              <a:rPr lang="en-US" alt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5. Thanks to _________________. Our world will be transformed greatly.</a:t>
            </a:r>
            <a:endParaRPr lang="en-US" altLang="en-US" sz="3000" dirty="0">
              <a:solidFill>
                <a:schemeClr val="tx1">
                  <a:lumMod val="95000"/>
                  <a:lumOff val="5000"/>
                </a:schemeClr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40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4625 0.18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25" y="9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7 L 0.32083 0.416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20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7.40741E-7 L -0.2125 0.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1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1625 0.483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24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7 L -0.57917 0.305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15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289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6088" y="365125"/>
            <a:ext cx="113904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Activity 3. Give the opposite of the words in brackets, using the prefix “un-” or “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im</a:t>
            </a:r>
            <a:r>
              <a:rPr lang="en-US" altLang="en-US" sz="2800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-” </a:t>
            </a:r>
            <a:endParaRPr lang="en-US" altLang="en-US" sz="2800" b="1" dirty="0">
              <a:solidFill>
                <a:srgbClr val="FF00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6089" y="1190262"/>
            <a:ext cx="11875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AutoNum type="arabicPeriod"/>
            </a:pPr>
            <a:r>
              <a:rPr lang="en-US" altLang="en-US" sz="2800" i="1" dirty="0" smtClean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This </a:t>
            </a:r>
            <a:r>
              <a:rPr lang="en-US" altLang="en-US" sz="2800" i="1" dirty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is a species of insect previously (known) _______  to biologists</a:t>
            </a:r>
            <a:r>
              <a:rPr lang="en-US" altLang="en-US" sz="2800" i="1" dirty="0" smtClean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2800" i="1" dirty="0" smtClean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i="1" dirty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2. I don’t like science fiction novels much. T think they are (realistic) ___________.</a:t>
            </a:r>
          </a:p>
          <a:p>
            <a:pPr>
              <a:spcBef>
                <a:spcPct val="50000"/>
              </a:spcBef>
            </a:pPr>
            <a:r>
              <a:rPr lang="en-US" altLang="en-US" sz="2800" i="1" dirty="0" smtClean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3</a:t>
            </a:r>
            <a:r>
              <a:rPr lang="en-US" altLang="en-US" sz="2800" i="1" dirty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. It is almost (possible) __________ to keep up with the latest developments in computing. </a:t>
            </a:r>
          </a:p>
          <a:p>
            <a:pPr>
              <a:spcBef>
                <a:spcPct val="50000"/>
              </a:spcBef>
            </a:pPr>
            <a:r>
              <a:rPr lang="en-US" altLang="en-US" sz="2800" i="1" dirty="0" smtClean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4</a:t>
            </a:r>
            <a:r>
              <a:rPr lang="en-US" altLang="en-US" sz="2800" i="1" dirty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. The teacher said that accurate measurement was (important) ___________ this experiment. </a:t>
            </a:r>
          </a:p>
          <a:p>
            <a:pPr>
              <a:spcBef>
                <a:spcPct val="50000"/>
              </a:spcBef>
            </a:pPr>
            <a:r>
              <a:rPr lang="en-US" altLang="en-US" sz="2800" i="1" dirty="0" smtClean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5</a:t>
            </a:r>
            <a:r>
              <a:rPr lang="en-US" altLang="en-US" sz="2800" i="1" dirty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. Fortunately, the river flowing through our town is (polluted) __________.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7291388" y="1130886"/>
            <a:ext cx="17145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unknown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55967" y="2254215"/>
            <a:ext cx="21785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 dirty="0">
                <a:solidFill>
                  <a:srgbClr val="FF0000"/>
                </a:solidFill>
              </a:rPr>
              <a:t>  </a:t>
            </a:r>
            <a:r>
              <a:rPr lang="en-US" altLang="en-US" sz="2800" b="1" i="1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unrealistic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962398" y="2817346"/>
            <a:ext cx="20489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impossible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9488311" y="3917930"/>
            <a:ext cx="22477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 dirty="0">
                <a:solidFill>
                  <a:srgbClr val="FFC000"/>
                </a:solidFill>
              </a:rPr>
              <a:t> </a:t>
            </a:r>
            <a:r>
              <a:rPr lang="en-US" altLang="en-US" sz="2800" b="1" i="1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unimportant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9367131" y="4925655"/>
            <a:ext cx="20826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 dirty="0">
                <a:solidFill>
                  <a:srgbClr val="FFC000"/>
                </a:solidFill>
              </a:rPr>
              <a:t> </a:t>
            </a:r>
            <a:r>
              <a:rPr lang="en-US" altLang="en-US" sz="2800" b="1" i="1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unpolluted</a:t>
            </a:r>
          </a:p>
        </p:txBody>
      </p:sp>
    </p:spTree>
    <p:extLst>
      <p:ext uri="{BB962C8B-B14F-4D97-AF65-F5344CB8AC3E}">
        <p14:creationId xmlns:p14="http://schemas.microsoft.com/office/powerpoint/2010/main" xmlns="" val="182069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phunudep.com/wp-content/uploads/2016/01/mau-hinh-nen-dep-cho-slide-powerpoint-2010-anh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11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754893">
            <a:off x="1806223" y="557842"/>
            <a:ext cx="48768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.VnCooperH" pitchFamily="34" charset="0"/>
              </a:rPr>
              <a:t> 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AT HOME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3111" y="2724202"/>
            <a:ext cx="7732889" cy="175432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3600" dirty="0" smtClean="0">
                <a:solidFill>
                  <a:srgbClr val="00B05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Learn by heart new words.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3600" dirty="0" smtClean="0">
                <a:solidFill>
                  <a:srgbClr val="00B05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Prepare next lesson 2. A closer look 1 </a:t>
            </a:r>
            <a:endParaRPr lang="en-US" altLang="en-US" sz="3600" dirty="0">
              <a:solidFill>
                <a:srgbClr val="00B05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709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79111" cy="673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995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350" y="598430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fitnesstogether.com/files/frontend/original/warm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69124"/>
            <a:ext cx="12153900" cy="514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988279Barres_fleurs__16_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425" y="5165269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988279Barres_fleurs__16_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1589" y="5161980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988279Barres_fleurs__16_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3725" y="5161980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988279Barres_fleurs__16_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6725" y="5161980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988279Barres_fleurs__16_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5703" y="5208351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988279Barres_fleurs__16_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5798" y="5208351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988279Barres_fleurs__16_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9089" y="5140207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988279Barres_fleurs__16_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6539" y="5161980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4044" y="339724"/>
            <a:ext cx="56197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639763"/>
            <a:ext cx="56197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-487363"/>
            <a:ext cx="56197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75" y="-334963"/>
            <a:ext cx="56197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775" y="-182563"/>
            <a:ext cx="56197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175" y="-30163"/>
            <a:ext cx="56197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7575" y="122237"/>
            <a:ext cx="56197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0925" y="288591"/>
            <a:ext cx="56197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3325" y="440991"/>
            <a:ext cx="56197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5725" y="593391"/>
            <a:ext cx="56197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8125" y="745791"/>
            <a:ext cx="56197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42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0525" y="898191"/>
            <a:ext cx="56197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9394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00850">
            <a:off x="4189237" y="390239"/>
            <a:ext cx="4044650" cy="2275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83725">
            <a:off x="275957" y="1092605"/>
            <a:ext cx="3706367" cy="2275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64502">
            <a:off x="8274821" y="322073"/>
            <a:ext cx="3880758" cy="22407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29505">
            <a:off x="195785" y="3749542"/>
            <a:ext cx="4027714" cy="20138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4913" y="3477712"/>
            <a:ext cx="3826329" cy="26784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0545036">
            <a:off x="224811" y="325529"/>
            <a:ext cx="3088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FLYING CAR</a:t>
            </a:r>
            <a:endParaRPr lang="en-US" sz="3600" dirty="0">
              <a:solidFill>
                <a:srgbClr val="0070C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9284" y="2704827"/>
            <a:ext cx="2946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SPACESHIP</a:t>
            </a:r>
            <a:endParaRPr lang="en-US" sz="3600" dirty="0">
              <a:solidFill>
                <a:srgbClr val="FF00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818" y="5765116"/>
            <a:ext cx="3001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SMART CAR</a:t>
            </a:r>
            <a:endParaRPr lang="en-US" sz="3600" dirty="0">
              <a:solidFill>
                <a:srgbClr val="7030A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62020" y="2663449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ROBOT</a:t>
            </a:r>
            <a:endParaRPr lang="en-US" sz="3200" dirty="0">
              <a:solidFill>
                <a:srgbClr val="00206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7790" y="6119060"/>
            <a:ext cx="3945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FLYING CAMERA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47056">
            <a:off x="8176490" y="3312717"/>
            <a:ext cx="3720302" cy="247865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74961" y="5968099"/>
            <a:ext cx="2781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DRONES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87763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85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63646" y="2422178"/>
            <a:ext cx="2687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UNIT 11 :</a:t>
            </a:r>
            <a:endParaRPr lang="en-US" sz="3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93365" y="2467511"/>
            <a:ext cx="69429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SCIENCE AND TECHNOLOGY 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6483" y="3200291"/>
            <a:ext cx="6462717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LESSON 1 : GETTING STARTED </a:t>
            </a:r>
          </a:p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                   -At the science club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6646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678" y="3548743"/>
            <a:ext cx="4868636" cy="3293722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4278086" y="365125"/>
            <a:ext cx="3559628" cy="2704646"/>
          </a:xfrm>
          <a:prstGeom prst="cloudCallout">
            <a:avLst>
              <a:gd name="adj1" fmla="val -16464"/>
              <a:gd name="adj2" fmla="val 856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-73815" y="1037106"/>
            <a:ext cx="4278086" cy="2819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312" y="1402335"/>
            <a:ext cx="2949335" cy="1810417"/>
          </a:xfrm>
        </p:spPr>
      </p:pic>
      <p:sp>
        <p:nvSpPr>
          <p:cNvPr id="11" name="Cloud Callout 10"/>
          <p:cNvSpPr/>
          <p:nvPr/>
        </p:nvSpPr>
        <p:spPr>
          <a:xfrm>
            <a:off x="8523514" y="903514"/>
            <a:ext cx="3439886" cy="2677886"/>
          </a:xfrm>
          <a:prstGeom prst="cloudCallout">
            <a:avLst>
              <a:gd name="adj1" fmla="val -113029"/>
              <a:gd name="adj2" fmla="val 62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82743" y="1235530"/>
            <a:ext cx="2721428" cy="15308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0071" y="734862"/>
            <a:ext cx="2172332" cy="19116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9089" y="116340"/>
            <a:ext cx="4844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Activity 1. Listen and read</a:t>
            </a:r>
            <a:endParaRPr lang="en-US" sz="3200" dirty="0">
              <a:solidFill>
                <a:srgbClr val="FF00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2143" y="4234543"/>
            <a:ext cx="27105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What can you see in the pictures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?</a:t>
            </a:r>
          </a:p>
          <a:p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  <a:p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Do you know these characters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33657" y="4287663"/>
            <a:ext cx="39297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Where are they now?</a:t>
            </a:r>
          </a:p>
          <a:p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  <a:p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What are they talking about? ...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757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9717" y="153988"/>
            <a:ext cx="312777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200" b="1" u="sng" dirty="0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VOCABULARY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56122" y="1"/>
            <a:ext cx="3935877" cy="26232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617" y="721191"/>
            <a:ext cx="36599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effectLst/>
                <a:latin typeface="Times" panose="020B0500000000000000" pitchFamily="34" charset="0"/>
                <a:ea typeface="Calibri" panose="020F0502020204030204" pitchFamily="34" charset="0"/>
              </a:rPr>
              <a:t>1. Enormous (</a:t>
            </a:r>
            <a:r>
              <a:rPr lang="en-US" sz="3600" dirty="0" err="1" smtClean="0">
                <a:solidFill>
                  <a:srgbClr val="0070C0"/>
                </a:solidFill>
                <a:effectLst/>
                <a:latin typeface="Times" panose="020B0500000000000000" pitchFamily="34" charset="0"/>
                <a:ea typeface="Calibri" panose="020F0502020204030204" pitchFamily="34" charset="0"/>
              </a:rPr>
              <a:t>adj</a:t>
            </a:r>
            <a:r>
              <a:rPr lang="en-US" sz="3600" dirty="0" smtClean="0">
                <a:solidFill>
                  <a:srgbClr val="0070C0"/>
                </a:solidFill>
                <a:effectLst/>
                <a:latin typeface="Times" panose="020B0500000000000000" pitchFamily="34" charset="0"/>
                <a:ea typeface="Calibri" panose="020F0502020204030204" pitchFamily="34" charset="0"/>
              </a:rPr>
              <a:t>):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21916" y="717368"/>
            <a:ext cx="3118161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3600" dirty="0" err="1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600" dirty="0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khổng</a:t>
            </a:r>
            <a:r>
              <a:rPr lang="en-US" sz="3600" dirty="0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lồ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5464" y="1351697"/>
            <a:ext cx="3416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effectLst/>
                <a:latin typeface="Times" panose="020B0500000000000000" pitchFamily="34" charset="0"/>
                <a:ea typeface="Calibri" panose="020F0502020204030204" pitchFamily="34" charset="0"/>
              </a:rPr>
              <a:t>2. Spaceship (n):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7496" y="1339206"/>
            <a:ext cx="4660250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du </a:t>
            </a:r>
            <a:r>
              <a:rPr lang="en-US" sz="3600" dirty="0" err="1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thuyền</a:t>
            </a:r>
            <a:r>
              <a:rPr lang="en-US" sz="3600" dirty="0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39585" y="2773031"/>
            <a:ext cx="3923938" cy="343592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8522" y="1976931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effectLst/>
                <a:latin typeface="Times" panose="020B0500000000000000" pitchFamily="34" charset="0"/>
                <a:ea typeface="Calibri" panose="020F0502020204030204" pitchFamily="34" charset="0"/>
              </a:rPr>
              <a:t>3. Field (n):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75440" y="1950029"/>
            <a:ext cx="1685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effectLst/>
                <a:latin typeface="Times" panose="020B0500000000000000" pitchFamily="34" charset="0"/>
                <a:ea typeface="Calibri" panose="020F0502020204030204" pitchFamily="34" charset="0"/>
              </a:rPr>
              <a:t>lĩnh</a:t>
            </a:r>
            <a:r>
              <a:rPr lang="en-US" sz="3600" dirty="0" smtClean="0">
                <a:effectLst/>
                <a:latin typeface="Times" panose="020B0500000000000000" pitchFamily="34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effectLst/>
                <a:latin typeface="Times" panose="020B0500000000000000" pitchFamily="34" charset="0"/>
                <a:ea typeface="Calibri" panose="020F0502020204030204" pitchFamily="34" charset="0"/>
              </a:rPr>
              <a:t>vực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183326" y="2560165"/>
            <a:ext cx="34932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effectLst/>
                <a:latin typeface="Times" panose="020B0500000000000000" pitchFamily="34" charset="0"/>
                <a:ea typeface="Calibri" panose="020F0502020204030204" pitchFamily="34" charset="0"/>
              </a:rPr>
              <a:t>4. Technique (n):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75440" y="2540704"/>
            <a:ext cx="1685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effectLst/>
                <a:latin typeface="Times" panose="020B0500000000000000" pitchFamily="34" charset="0"/>
                <a:ea typeface="Calibri" panose="020F0502020204030204" pitchFamily="34" charset="0"/>
              </a:rPr>
              <a:t>kỹ</a:t>
            </a:r>
            <a:r>
              <a:rPr lang="en-US" sz="3600" dirty="0" smtClean="0">
                <a:effectLst/>
                <a:latin typeface="Times" panose="020B0500000000000000" pitchFamily="34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effectLst/>
                <a:latin typeface="Times" panose="020B0500000000000000" pitchFamily="34" charset="0"/>
                <a:ea typeface="Calibri" panose="020F0502020204030204" pitchFamily="34" charset="0"/>
              </a:rPr>
              <a:t>thuật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158100" y="3183543"/>
            <a:ext cx="33778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effectLst/>
                <a:latin typeface="Times" panose="020B0500000000000000" pitchFamily="34" charset="0"/>
                <a:ea typeface="Calibri" panose="020F0502020204030204" pitchFamily="34" charset="0"/>
              </a:rPr>
              <a:t>5. Crop </a:t>
            </a:r>
            <a:r>
              <a:rPr lang="en-US" sz="3600" dirty="0" err="1" smtClean="0">
                <a:solidFill>
                  <a:srgbClr val="0070C0"/>
                </a:solidFill>
                <a:effectLst/>
                <a:latin typeface="Times" panose="020B0500000000000000" pitchFamily="34" charset="0"/>
                <a:ea typeface="Calibri" panose="020F0502020204030204" pitchFamily="34" charset="0"/>
              </a:rPr>
              <a:t>yied</a:t>
            </a:r>
            <a:r>
              <a:rPr lang="en-US" sz="3600" dirty="0" smtClean="0">
                <a:solidFill>
                  <a:srgbClr val="0070C0"/>
                </a:solidFill>
                <a:effectLst/>
                <a:latin typeface="Times" panose="020B0500000000000000" pitchFamily="34" charset="0"/>
                <a:ea typeface="Calibri" panose="020F0502020204030204" pitchFamily="34" charset="0"/>
              </a:rPr>
              <a:t> (n):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38717" y="3193811"/>
            <a:ext cx="4019049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3600" dirty="0" err="1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ăng</a:t>
            </a:r>
            <a:r>
              <a:rPr lang="en-US" sz="3600" dirty="0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3600" dirty="0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7617" y="3810011"/>
            <a:ext cx="57887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effectLst/>
                <a:latin typeface="Times" panose="020B0500000000000000" pitchFamily="34" charset="0"/>
                <a:ea typeface="Calibri" panose="020F0502020204030204" pitchFamily="34" charset="0"/>
              </a:rPr>
              <a:t>6. Accurate measurement (n):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19731" y="4399081"/>
            <a:ext cx="6244017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600" dirty="0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600" dirty="0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3600" dirty="0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lường</a:t>
            </a:r>
            <a:r>
              <a:rPr lang="en-US" sz="3600" dirty="0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600" dirty="0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7617" y="5033177"/>
            <a:ext cx="5301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effectLst/>
                <a:latin typeface="Times" panose="020B0500000000000000" pitchFamily="34" charset="0"/>
                <a:ea typeface="Calibri" panose="020F0502020204030204" pitchFamily="34" charset="0"/>
              </a:rPr>
              <a:t>7. Telecommunications (n):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79339" y="5022813"/>
            <a:ext cx="2146742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viễn</a:t>
            </a:r>
            <a:r>
              <a:rPr lang="en-US" sz="3600" dirty="0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10202" y="172557"/>
            <a:ext cx="174782" cy="13425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369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8458200" cy="3659193"/>
        </p:xfrm>
        <a:graphic>
          <a:graphicData uri="http://schemas.openxmlformats.org/drawingml/2006/table">
            <a:tbl>
              <a:tblPr/>
              <a:tblGrid>
                <a:gridCol w="4306888"/>
                <a:gridCol w="4151312"/>
              </a:tblGrid>
              <a:tr h="7479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     A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   B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6400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1: Developments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a. The answers</a:t>
                      </a:r>
                    </a:p>
                    <a:p>
                      <a:endParaRPr lang="en-US" sz="18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2. Field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b. Area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48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3.Enormous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c. Progress (n)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4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4. Economic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d. Big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2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5.The keys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e. Money-making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7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6. Benefits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f. Help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39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0627" y="23148"/>
            <a:ext cx="11443504" cy="1775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solidFill>
                  <a:srgbClr val="FF0000"/>
                </a:solidFill>
                <a:effectLst/>
                <a:latin typeface="Times" panose="020B05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Activity 1.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solidFill>
                  <a:srgbClr val="FF0000"/>
                </a:solidFill>
                <a:effectLst/>
                <a:latin typeface="Times" panose="020B05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 Find the words in A in he conversation. Then match them to the words in B with similar meanings.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31365977"/>
              </p:ext>
            </p:extLst>
          </p:nvPr>
        </p:nvGraphicFramePr>
        <p:xfrm>
          <a:off x="838200" y="1770927"/>
          <a:ext cx="8514144" cy="4527370"/>
        </p:xfrm>
        <a:graphic>
          <a:graphicData uri="http://schemas.openxmlformats.org/drawingml/2006/table">
            <a:tbl>
              <a:tblPr/>
              <a:tblGrid>
                <a:gridCol w="4335375"/>
                <a:gridCol w="4178769"/>
              </a:tblGrid>
              <a:tr h="802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                     A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                   B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29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1.Developments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a. The answers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2. Field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b. Area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3.Enormous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c. Progress (n)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4. Economic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d. Big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5.The keys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e. Money-making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6. Benefits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f. Help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3026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740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3822" y="41627"/>
            <a:ext cx="59040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598" y="103515"/>
            <a:ext cx="61072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Activity 1. b)</a:t>
            </a:r>
            <a:r>
              <a:rPr lang="en-US" altLang="en-US" sz="2800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Answer the questions.</a:t>
            </a:r>
            <a:endParaRPr lang="en-US" altLang="en-US" sz="2800" b="1" dirty="0">
              <a:solidFill>
                <a:srgbClr val="FF00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7390" y="703679"/>
            <a:ext cx="6042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1. Where are Nick, Duong and Chau? </a:t>
            </a:r>
            <a:endParaRPr lang="en-US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3822" y="1119178"/>
            <a:ext cx="4439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 dirty="0" smtClean="0">
                <a:solidFill>
                  <a:srgbClr val="C0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They are at the Science Club</a:t>
            </a:r>
            <a:endParaRPr lang="en-US" altLang="en-US" sz="2800" b="1" i="1" dirty="0">
              <a:solidFill>
                <a:srgbClr val="C000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7390" y="1636828"/>
            <a:ext cx="66415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2. What is the subject of </a:t>
            </a:r>
            <a:r>
              <a:rPr lang="en-US" alt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Dr.Nelson’s</a:t>
            </a:r>
            <a:r>
              <a:rPr lang="en-US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talk?</a:t>
            </a:r>
            <a:endParaRPr lang="en-US" sz="2800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9561" y="2067383"/>
            <a:ext cx="89963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 smtClean="0">
                <a:solidFill>
                  <a:srgbClr val="FFC000"/>
                </a:solidFill>
              </a:rPr>
              <a:t> 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It is the roles of science and technology in the 21</a:t>
            </a:r>
            <a:r>
              <a:rPr lang="en-US" altLang="en-US" sz="2800" b="1" i="1" baseline="30000" dirty="0" smtClean="0">
                <a:solidFill>
                  <a:srgbClr val="C0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st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century. </a:t>
            </a:r>
            <a:endParaRPr lang="en-US" sz="2800" dirty="0">
              <a:solidFill>
                <a:srgbClr val="C000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7390" y="2558900"/>
            <a:ext cx="93987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3. What fields are science and technology greatly changing? </a:t>
            </a:r>
            <a:endParaRPr lang="en-US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9720" y="3007939"/>
            <a:ext cx="7460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 dirty="0" smtClean="0">
                <a:solidFill>
                  <a:srgbClr val="C0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Science and technology are changing everything</a:t>
            </a:r>
            <a:r>
              <a:rPr lang="en-US" alt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.</a:t>
            </a:r>
            <a:endParaRPr lang="en-US" altLang="en-US" sz="2800" b="1" i="1" dirty="0">
              <a:solidFill>
                <a:schemeClr val="accent6">
                  <a:lumMod val="50000"/>
                </a:schemeClr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7390" y="3496634"/>
            <a:ext cx="5219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92D050"/>
                </a:solidFill>
              </a:rPr>
              <a:t> </a:t>
            </a:r>
            <a:r>
              <a:rPr lang="en-US" alt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4</a:t>
            </a:r>
            <a:r>
              <a:rPr lang="en-US" altLang="en-US" sz="2800" b="1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. What did Nick’s dad tell him?</a:t>
            </a:r>
            <a:endParaRPr lang="en-US" sz="2800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3822" y="3957976"/>
            <a:ext cx="99552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 dirty="0" smtClean="0">
                <a:solidFill>
                  <a:srgbClr val="C0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He told Mick that only robots would work in factories and clean our homes in the future.</a:t>
            </a:r>
            <a:endParaRPr lang="en-US" altLang="en-US" sz="2800" b="1" i="1" dirty="0">
              <a:solidFill>
                <a:srgbClr val="C000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3989" y="4884958"/>
            <a:ext cx="64283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5</a:t>
            </a:r>
            <a:r>
              <a:rPr lang="en-US" altLang="en-US" sz="2800" b="1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. What did Chau’s science teacher say? </a:t>
            </a:r>
            <a:endParaRPr lang="en-US" altLang="en-US" sz="2800" b="1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3822" y="5340344"/>
            <a:ext cx="94939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 dirty="0" smtClean="0">
                <a:solidFill>
                  <a:srgbClr val="C0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Chau said that there would be no more schools: They’d just stay at home and learn on the internet.</a:t>
            </a:r>
            <a:endParaRPr lang="en-US" altLang="en-US" sz="2800" b="1" i="1" dirty="0">
              <a:solidFill>
                <a:srgbClr val="C000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130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5000" y="289983"/>
            <a:ext cx="9355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Activity 1. c) Put a word/phrase from the box in each blank.</a:t>
            </a:r>
            <a:endParaRPr lang="en-US" altLang="en-US" sz="2800" b="1" dirty="0">
              <a:solidFill>
                <a:srgbClr val="FF00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2057400" y="906414"/>
            <a:ext cx="6858000" cy="9906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FF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en-US" altLang="en-US" sz="1800" b="1" dirty="0">
              <a:solidFill>
                <a:srgbClr val="FF0000"/>
              </a:solidFill>
            </a:endParaRP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2057400" y="992188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Flying cars</a:t>
            </a: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5029200" y="992188"/>
            <a:ext cx="3429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Economic Development</a:t>
            </a: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2552700" y="1462088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Field</a:t>
            </a: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4305300" y="1436992"/>
            <a:ext cx="914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Space</a:t>
            </a: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6206827" y="1450230"/>
            <a:ext cx="1295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The key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8044" y="1946373"/>
            <a:ext cx="1171786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smtClean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1. Technology in the _____ of telecommunications has developed greatly over the last decade.</a:t>
            </a:r>
          </a:p>
          <a:p>
            <a:pPr>
              <a:spcBef>
                <a:spcPct val="50000"/>
              </a:spcBef>
            </a:pPr>
            <a:r>
              <a:rPr lang="en-US" altLang="en-US" sz="3000" b="1" dirty="0" smtClean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2. In the future, ordinary people may travel into _____  on spaceships. </a:t>
            </a:r>
          </a:p>
          <a:p>
            <a:pPr>
              <a:spcBef>
                <a:spcPct val="50000"/>
              </a:spcBef>
            </a:pPr>
            <a:r>
              <a:rPr lang="en-US" altLang="en-US" sz="3000" b="1" dirty="0" smtClean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3. He said he worked very hard and that was ______  to his success.  </a:t>
            </a:r>
          </a:p>
          <a:p>
            <a:pPr>
              <a:spcBef>
                <a:spcPct val="50000"/>
              </a:spcBef>
            </a:pPr>
            <a:r>
              <a:rPr lang="en-US" altLang="en-US" sz="3000" b="1" dirty="0" smtClean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4. An international meeting on ___________________  took place in Singapore last week.</a:t>
            </a:r>
          </a:p>
          <a:p>
            <a:pPr>
              <a:spcBef>
                <a:spcPct val="50000"/>
              </a:spcBef>
            </a:pPr>
            <a:r>
              <a:rPr lang="en-US" altLang="en-US" sz="3000" b="1" dirty="0" smtClean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5. If we had __________  now, we could solve the problem of traffic jams.</a:t>
            </a:r>
            <a:r>
              <a:rPr lang="en-US" altLang="en-US" sz="3000" dirty="0" smtClean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 </a:t>
            </a:r>
            <a:endParaRPr lang="en-US" altLang="en-US" sz="3000" dirty="0">
              <a:solidFill>
                <a:srgbClr val="00206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480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704</Words>
  <Application>Microsoft Office PowerPoint</Application>
  <PresentationFormat>Custom</PresentationFormat>
  <Paragraphs>110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Sky123.Org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</cp:lastModifiedBy>
  <cp:revision>35</cp:revision>
  <dcterms:created xsi:type="dcterms:W3CDTF">2018-03-22T12:05:49Z</dcterms:created>
  <dcterms:modified xsi:type="dcterms:W3CDTF">2020-02-03T14:02:44Z</dcterms:modified>
</cp:coreProperties>
</file>