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7" r:id="rId2"/>
    <p:sldId id="259" r:id="rId3"/>
    <p:sldId id="260" r:id="rId4"/>
    <p:sldId id="261" r:id="rId5"/>
    <p:sldId id="262" r:id="rId6"/>
    <p:sldId id="263" r:id="rId7"/>
    <p:sldId id="258" r:id="rId8"/>
    <p:sldId id="276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7" r:id="rId17"/>
    <p:sldId id="269" r:id="rId18"/>
    <p:sldId id="272" r:id="rId19"/>
    <p:sldId id="273" r:id="rId20"/>
    <p:sldId id="274" r:id="rId21"/>
    <p:sldId id="275" r:id="rId22"/>
    <p:sldId id="279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58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02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50C2E9-18B3-49DB-99DA-230E8A5586A5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BAAB4C-4665-4E76-82BF-51C4F04F0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77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Giáo</a:t>
            </a:r>
            <a:r>
              <a:rPr lang="en-US" baseline="0" dirty="0" smtClean="0"/>
              <a:t> viên chủ động giải thích từ khó, cho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luyện đọc từ. Từ khó có thể linh động theo vùng miền, không nhất thiết dạy theo giáo án soạn sẵn nhé.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AAB4C-4665-4E76-82BF-51C4F04F0D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01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Đây</a:t>
            </a:r>
            <a:r>
              <a:rPr lang="en-US" baseline="0" dirty="0" smtClean="0"/>
              <a:t> là câu hỏi mở theo hướng trải nghiệm GV nên linh động và làm cho HS PTNL PC  qua câu hỏi.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AAB4C-4665-4E76-82BF-51C4F04F0D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72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GV hướng</a:t>
            </a:r>
            <a:r>
              <a:rPr lang="en-US" baseline="0" dirty="0" smtClean="0"/>
              <a:t> dẫn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Tô chữ hoa </a:t>
            </a:r>
            <a:r>
              <a:rPr lang="en-US" baseline="0" dirty="0" smtClean="0"/>
              <a:t>T, R. </a:t>
            </a:r>
            <a:r>
              <a:rPr lang="en-US" baseline="0" dirty="0" smtClean="0"/>
              <a:t>GV hỏi để khai thác cho HS hiểu kĩ thuật viết (chữ đầu câu viết hoa, cuối câu có dấu chấm, khoảng cách các chữ bằng 1 con chữ o…)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AAB4C-4665-4E76-82BF-51C4F04F0D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27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105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22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075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10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82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643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264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439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125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651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491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33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" Target="slide7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4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4.png"/><Relationship Id="rId5" Type="http://schemas.openxmlformats.org/officeDocument/2006/relationships/image" Target="../media/image38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3.jpe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4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png"/><Relationship Id="rId18" Type="http://schemas.microsoft.com/office/2007/relationships/hdphoto" Target="../media/hdphoto33.wdp"/><Relationship Id="rId26" Type="http://schemas.openxmlformats.org/officeDocument/2006/relationships/image" Target="../media/image62.png"/><Relationship Id="rId3" Type="http://schemas.microsoft.com/office/2007/relationships/hdphoto" Target="../media/hdphoto26.wdp"/><Relationship Id="rId21" Type="http://schemas.openxmlformats.org/officeDocument/2006/relationships/image" Target="../media/image58.png"/><Relationship Id="rId7" Type="http://schemas.microsoft.com/office/2007/relationships/hdphoto" Target="../media/hdphoto28.wdp"/><Relationship Id="rId12" Type="http://schemas.microsoft.com/office/2007/relationships/hdphoto" Target="../media/hdphoto30.wdp"/><Relationship Id="rId17" Type="http://schemas.openxmlformats.org/officeDocument/2006/relationships/image" Target="../media/image56.png"/><Relationship Id="rId25" Type="http://schemas.microsoft.com/office/2007/relationships/hdphoto" Target="../media/hdphoto35.wdp"/><Relationship Id="rId2" Type="http://schemas.openxmlformats.org/officeDocument/2006/relationships/image" Target="../media/image48.png"/><Relationship Id="rId16" Type="http://schemas.microsoft.com/office/2007/relationships/hdphoto" Target="../media/hdphoto32.wdp"/><Relationship Id="rId20" Type="http://schemas.microsoft.com/office/2007/relationships/hdphoto" Target="../media/hdphoto34.wdp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24" Type="http://schemas.openxmlformats.org/officeDocument/2006/relationships/image" Target="../media/image61.png"/><Relationship Id="rId5" Type="http://schemas.microsoft.com/office/2007/relationships/hdphoto" Target="../media/hdphoto27.wdp"/><Relationship Id="rId15" Type="http://schemas.openxmlformats.org/officeDocument/2006/relationships/image" Target="../media/image55.png"/><Relationship Id="rId23" Type="http://schemas.openxmlformats.org/officeDocument/2006/relationships/image" Target="../media/image60.gif"/><Relationship Id="rId28" Type="http://schemas.openxmlformats.org/officeDocument/2006/relationships/image" Target="../media/image63.gif"/><Relationship Id="rId10" Type="http://schemas.openxmlformats.org/officeDocument/2006/relationships/image" Target="../media/image52.jpg"/><Relationship Id="rId19" Type="http://schemas.openxmlformats.org/officeDocument/2006/relationships/image" Target="../media/image57.png"/><Relationship Id="rId4" Type="http://schemas.openxmlformats.org/officeDocument/2006/relationships/image" Target="../media/image49.png"/><Relationship Id="rId9" Type="http://schemas.microsoft.com/office/2007/relationships/hdphoto" Target="../media/hdphoto29.wdp"/><Relationship Id="rId14" Type="http://schemas.microsoft.com/office/2007/relationships/hdphoto" Target="../media/hdphoto31.wdp"/><Relationship Id="rId22" Type="http://schemas.openxmlformats.org/officeDocument/2006/relationships/image" Target="../media/image59.jpeg"/><Relationship Id="rId27" Type="http://schemas.microsoft.com/office/2007/relationships/hdphoto" Target="../media/hdphoto36.wdp"/><Relationship Id="rId30" Type="http://schemas.microsoft.com/office/2007/relationships/hdphoto" Target="../media/hdphoto37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slide" Target="slide7.xml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6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slide" Target="slide7.xml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6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image" Target="../media/image4.png"/><Relationship Id="rId1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slide" Target="slide6.xml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9" Type="http://schemas.microsoft.com/office/2007/relationships/hdphoto" Target="../media/hdphoto17.wdp"/><Relationship Id="rId21" Type="http://schemas.microsoft.com/office/2007/relationships/hdphoto" Target="../media/hdphoto8.wdp"/><Relationship Id="rId34" Type="http://schemas.openxmlformats.org/officeDocument/2006/relationships/image" Target="../media/image24.png"/><Relationship Id="rId42" Type="http://schemas.openxmlformats.org/officeDocument/2006/relationships/image" Target="../media/image28.png"/><Relationship Id="rId47" Type="http://schemas.microsoft.com/office/2007/relationships/hdphoto" Target="../media/hdphoto21.wdp"/><Relationship Id="rId50" Type="http://schemas.openxmlformats.org/officeDocument/2006/relationships/image" Target="../media/image32.png"/><Relationship Id="rId55" Type="http://schemas.microsoft.com/office/2007/relationships/hdphoto" Target="../media/hdphoto25.wdp"/><Relationship Id="rId7" Type="http://schemas.microsoft.com/office/2007/relationships/hdphoto" Target="../media/hdphoto5.wdp"/><Relationship Id="rId2" Type="http://schemas.openxmlformats.org/officeDocument/2006/relationships/image" Target="../media/image11.png"/><Relationship Id="rId16" Type="http://schemas.openxmlformats.org/officeDocument/2006/relationships/image" Target="../media/image6.png"/><Relationship Id="rId29" Type="http://schemas.microsoft.com/office/2007/relationships/hdphoto" Target="../media/hdphoto12.wdp"/><Relationship Id="rId11" Type="http://schemas.openxmlformats.org/officeDocument/2006/relationships/slide" Target="slide3.xml"/><Relationship Id="rId24" Type="http://schemas.openxmlformats.org/officeDocument/2006/relationships/image" Target="../media/image19.png"/><Relationship Id="rId32" Type="http://schemas.openxmlformats.org/officeDocument/2006/relationships/image" Target="../media/image23.png"/><Relationship Id="rId37" Type="http://schemas.microsoft.com/office/2007/relationships/hdphoto" Target="../media/hdphoto16.wdp"/><Relationship Id="rId40" Type="http://schemas.openxmlformats.org/officeDocument/2006/relationships/image" Target="../media/image27.png"/><Relationship Id="rId45" Type="http://schemas.microsoft.com/office/2007/relationships/hdphoto" Target="../media/hdphoto20.wdp"/><Relationship Id="rId53" Type="http://schemas.microsoft.com/office/2007/relationships/hdphoto" Target="../media/hdphoto24.wdp"/><Relationship Id="rId5" Type="http://schemas.microsoft.com/office/2007/relationships/hdphoto" Target="../media/hdphoto4.wdp"/><Relationship Id="rId10" Type="http://schemas.openxmlformats.org/officeDocument/2006/relationships/slide" Target="slide5.xml"/><Relationship Id="rId19" Type="http://schemas.microsoft.com/office/2007/relationships/hdphoto" Target="../media/hdphoto7.wdp"/><Relationship Id="rId31" Type="http://schemas.microsoft.com/office/2007/relationships/hdphoto" Target="../media/hdphoto13.wdp"/><Relationship Id="rId44" Type="http://schemas.openxmlformats.org/officeDocument/2006/relationships/image" Target="../media/image29.png"/><Relationship Id="rId52" Type="http://schemas.openxmlformats.org/officeDocument/2006/relationships/image" Target="../media/image33.png"/><Relationship Id="rId4" Type="http://schemas.openxmlformats.org/officeDocument/2006/relationships/image" Target="../media/image12.png"/><Relationship Id="rId9" Type="http://schemas.openxmlformats.org/officeDocument/2006/relationships/slide" Target="slide4.xml"/><Relationship Id="rId14" Type="http://schemas.openxmlformats.org/officeDocument/2006/relationships/image" Target="../media/image15.png"/><Relationship Id="rId22" Type="http://schemas.openxmlformats.org/officeDocument/2006/relationships/image" Target="../media/image18.png"/><Relationship Id="rId27" Type="http://schemas.microsoft.com/office/2007/relationships/hdphoto" Target="../media/hdphoto11.wdp"/><Relationship Id="rId30" Type="http://schemas.openxmlformats.org/officeDocument/2006/relationships/image" Target="../media/image22.png"/><Relationship Id="rId35" Type="http://schemas.microsoft.com/office/2007/relationships/hdphoto" Target="../media/hdphoto15.wdp"/><Relationship Id="rId43" Type="http://schemas.microsoft.com/office/2007/relationships/hdphoto" Target="../media/hdphoto19.wdp"/><Relationship Id="rId48" Type="http://schemas.openxmlformats.org/officeDocument/2006/relationships/image" Target="../media/image31.png"/><Relationship Id="rId8" Type="http://schemas.openxmlformats.org/officeDocument/2006/relationships/slide" Target="slide2.xml"/><Relationship Id="rId51" Type="http://schemas.microsoft.com/office/2007/relationships/hdphoto" Target="../media/hdphoto23.wdp"/><Relationship Id="rId3" Type="http://schemas.microsoft.com/office/2007/relationships/hdphoto" Target="../media/hdphoto3.wdp"/><Relationship Id="rId12" Type="http://schemas.openxmlformats.org/officeDocument/2006/relationships/image" Target="../media/image14.gif"/><Relationship Id="rId17" Type="http://schemas.microsoft.com/office/2007/relationships/hdphoto" Target="../media/hdphoto2.wdp"/><Relationship Id="rId25" Type="http://schemas.microsoft.com/office/2007/relationships/hdphoto" Target="../media/hdphoto10.wdp"/><Relationship Id="rId33" Type="http://schemas.microsoft.com/office/2007/relationships/hdphoto" Target="../media/hdphoto14.wdp"/><Relationship Id="rId38" Type="http://schemas.openxmlformats.org/officeDocument/2006/relationships/image" Target="../media/image26.png"/><Relationship Id="rId46" Type="http://schemas.openxmlformats.org/officeDocument/2006/relationships/image" Target="../media/image30.png"/><Relationship Id="rId20" Type="http://schemas.openxmlformats.org/officeDocument/2006/relationships/image" Target="../media/image17.png"/><Relationship Id="rId41" Type="http://schemas.microsoft.com/office/2007/relationships/hdphoto" Target="../media/hdphoto18.wdp"/><Relationship Id="rId54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5" Type="http://schemas.microsoft.com/office/2007/relationships/hdphoto" Target="../media/hdphoto6.wdp"/><Relationship Id="rId23" Type="http://schemas.microsoft.com/office/2007/relationships/hdphoto" Target="../media/hdphoto9.wdp"/><Relationship Id="rId28" Type="http://schemas.openxmlformats.org/officeDocument/2006/relationships/image" Target="../media/image21.png"/><Relationship Id="rId36" Type="http://schemas.openxmlformats.org/officeDocument/2006/relationships/image" Target="../media/image25.png"/><Relationship Id="rId49" Type="http://schemas.microsoft.com/office/2007/relationships/hdphoto" Target="../media/hdphoto2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971800" y="3048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8600" y="2590801"/>
            <a:ext cx="4773168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>
              <a:defRPr/>
            </a:pP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Ôn và khởi động</a:t>
            </a:r>
            <a:endParaRPr lang="en-GB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69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">
              <a:schemeClr val="accent4">
                <a:lumMod val="5000"/>
                <a:lumOff val="9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97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17073" y="6502308"/>
            <a:ext cx="9144000" cy="38792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52400" y="13855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816420" y="-79921"/>
            <a:ext cx="10935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400" dirty="0"/>
          </a:p>
        </p:txBody>
      </p:sp>
      <p:pic>
        <p:nvPicPr>
          <p:cNvPr id="13" name="Picture 2" descr="C:\Users\Administrator.EPR5HADQQSBOGQY\Downloads\cd3 bai 5.1.png"/>
          <p:cNvPicPr>
            <a:picLocks noChangeAspect="1" noChangeArrowheads="1"/>
          </p:cNvPicPr>
          <p:nvPr/>
        </p:nvPicPr>
        <p:blipFill>
          <a:blip r:embed="rId2"/>
          <a:srcRect l="59457" t="64444"/>
          <a:stretch>
            <a:fillRect/>
          </a:stretch>
        </p:blipFill>
        <p:spPr bwMode="auto">
          <a:xfrm>
            <a:off x="8283330" y="1125976"/>
            <a:ext cx="2514600" cy="323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546" y="3198589"/>
            <a:ext cx="8657070" cy="27519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1982" y="1145022"/>
            <a:ext cx="6602540" cy="228442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24001" y="5934049"/>
            <a:ext cx="9137072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chia mấy câu?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547" y="304800"/>
            <a:ext cx="4145639" cy="817268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H="1">
            <a:off x="5638801" y="1178088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914883" y="1546653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130248" y="1924219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963038" y="225654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620001" y="2606697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441915" y="3540061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9705610" y="397220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8458201" y="506826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9312710" y="540214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30928" y="5925809"/>
            <a:ext cx="8984672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tiếp câu lần 1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4908" y="5546948"/>
            <a:ext cx="1353429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8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4">
                <a:lumMod val="5000"/>
                <a:lumOff val="9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97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0"/>
            <a:ext cx="9144000" cy="457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0" y="6400800"/>
            <a:ext cx="9144000" cy="457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17073" y="-90055"/>
            <a:ext cx="9144000" cy="2978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24000" y="6490855"/>
            <a:ext cx="9144000" cy="2978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056" y="-20783"/>
            <a:ext cx="4145639" cy="817268"/>
          </a:xfrm>
          <a:prstGeom prst="rect">
            <a:avLst/>
          </a:prstGeom>
        </p:spPr>
      </p:pic>
      <p:pic>
        <p:nvPicPr>
          <p:cNvPr id="9" name="Picture 2" descr="C:\Users\Administrator.EPR5HADQQSBOGQY\Downloads\cd3 bai 5.1.png"/>
          <p:cNvPicPr>
            <a:picLocks noChangeAspect="1" noChangeArrowheads="1"/>
          </p:cNvPicPr>
          <p:nvPr/>
        </p:nvPicPr>
        <p:blipFill>
          <a:blip r:embed="rId4"/>
          <a:srcRect l="59457" t="64444"/>
          <a:stretch>
            <a:fillRect/>
          </a:stretch>
        </p:blipFill>
        <p:spPr bwMode="auto">
          <a:xfrm>
            <a:off x="8283330" y="1125976"/>
            <a:ext cx="2514600" cy="2607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958562"/>
            <a:ext cx="6602540" cy="22844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4003" y="2874819"/>
            <a:ext cx="8657070" cy="27519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0718" y="5464231"/>
            <a:ext cx="1353429" cy="5364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7713" y="5822419"/>
            <a:ext cx="7773005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hãy tìm từ khó đọc, khó hiểu trong bài.</a:t>
            </a:r>
          </a:p>
        </p:txBody>
      </p:sp>
      <p:sp>
        <p:nvSpPr>
          <p:cNvPr id="14" name="Minus 13"/>
          <p:cNvSpPr/>
          <p:nvPr/>
        </p:nvSpPr>
        <p:spPr>
          <a:xfrm>
            <a:off x="4419767" y="2411597"/>
            <a:ext cx="1447800" cy="76200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inus 14"/>
          <p:cNvSpPr/>
          <p:nvPr/>
        </p:nvSpPr>
        <p:spPr>
          <a:xfrm flipV="1">
            <a:off x="2590800" y="1722120"/>
            <a:ext cx="38100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inus 15"/>
          <p:cNvSpPr/>
          <p:nvPr/>
        </p:nvSpPr>
        <p:spPr>
          <a:xfrm flipV="1">
            <a:off x="8283330" y="1376844"/>
            <a:ext cx="38100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inus 16"/>
          <p:cNvSpPr/>
          <p:nvPr/>
        </p:nvSpPr>
        <p:spPr>
          <a:xfrm>
            <a:off x="2247900" y="3645995"/>
            <a:ext cx="1447800" cy="76200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inus 17"/>
          <p:cNvSpPr/>
          <p:nvPr/>
        </p:nvSpPr>
        <p:spPr>
          <a:xfrm>
            <a:off x="2247900" y="3994917"/>
            <a:ext cx="72390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inus 18"/>
          <p:cNvSpPr/>
          <p:nvPr/>
        </p:nvSpPr>
        <p:spPr>
          <a:xfrm>
            <a:off x="4663663" y="1706878"/>
            <a:ext cx="1447800" cy="76200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inus 19"/>
          <p:cNvSpPr/>
          <p:nvPr/>
        </p:nvSpPr>
        <p:spPr>
          <a:xfrm>
            <a:off x="5722519" y="4017031"/>
            <a:ext cx="1447800" cy="76200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Minus 20"/>
          <p:cNvSpPr/>
          <p:nvPr/>
        </p:nvSpPr>
        <p:spPr>
          <a:xfrm>
            <a:off x="8447009" y="4700003"/>
            <a:ext cx="2207137" cy="125537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542095" y="5833668"/>
            <a:ext cx="7773005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tiếp câu lần 2.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0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4">
                <a:lumMod val="5000"/>
                <a:lumOff val="9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97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6629400"/>
            <a:ext cx="9144000" cy="228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74735" y="185073"/>
            <a:ext cx="3642531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 đọc câu dài:</a:t>
            </a:r>
          </a:p>
        </p:txBody>
      </p:sp>
      <p:sp>
        <p:nvSpPr>
          <p:cNvPr id="9" name="TextBox 24"/>
          <p:cNvSpPr txBox="1">
            <a:spLocks noChangeArrowheads="1"/>
          </p:cNvSpPr>
          <p:nvPr/>
        </p:nvSpPr>
        <p:spPr bwMode="auto">
          <a:xfrm>
            <a:off x="1517073" y="1498635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Ngày 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 trường, tiếng tôi dõng dạc  “tùng … tùng … tùng”, báo hiệu một năm học mới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24"/>
          <p:cNvSpPr txBox="1">
            <a:spLocks noChangeArrowheads="1"/>
          </p:cNvSpPr>
          <p:nvPr/>
        </p:nvSpPr>
        <p:spPr bwMode="auto">
          <a:xfrm>
            <a:off x="1649104" y="3322822"/>
            <a:ext cx="8763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Bây giờ 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thêm anh chuông điện,  thỉnh thoảng cũng “reng … reng….reng” báo giờ 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24"/>
          <p:cNvSpPr txBox="1">
            <a:spLocks noChangeArrowheads="1"/>
          </p:cNvSpPr>
          <p:nvPr/>
        </p:nvSpPr>
        <p:spPr bwMode="auto">
          <a:xfrm>
            <a:off x="1676399" y="5022671"/>
            <a:ext cx="8839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Nhưng  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vẫn là  người bạn thân thiết  của các cô cậu học trò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4953001" y="1411837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917266" y="1439924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438401" y="1990159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6705600" y="1909992"/>
            <a:ext cx="212678" cy="772313"/>
            <a:chOff x="2590800" y="2272159"/>
            <a:chExt cx="98712" cy="435617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 flipH="1">
            <a:off x="3352801" y="3224451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391401" y="3322821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9448801" y="3322821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950686" y="3764309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6896791" y="3699622"/>
            <a:ext cx="212678" cy="772313"/>
            <a:chOff x="2590800" y="2272159"/>
            <a:chExt cx="98712" cy="435617"/>
          </a:xfrm>
        </p:grpSpPr>
        <p:cxnSp>
          <p:nvCxnSpPr>
            <p:cNvPr id="23" name="Straight Connector 22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/>
          <p:cNvCxnSpPr/>
          <p:nvPr/>
        </p:nvCxnSpPr>
        <p:spPr>
          <a:xfrm flipH="1">
            <a:off x="3306763" y="5022670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854545" y="5029688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945590" y="5014876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819400" y="5432816"/>
            <a:ext cx="212678" cy="772313"/>
            <a:chOff x="2590800" y="2272159"/>
            <a:chExt cx="98712" cy="435617"/>
          </a:xfrm>
        </p:grpSpPr>
        <p:cxnSp>
          <p:nvCxnSpPr>
            <p:cNvPr id="29" name="Straight Connector 28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70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230" y="141293"/>
            <a:ext cx="4145639" cy="817268"/>
          </a:xfrm>
          <a:prstGeom prst="rect">
            <a:avLst/>
          </a:prstGeom>
        </p:spPr>
      </p:pic>
      <p:pic>
        <p:nvPicPr>
          <p:cNvPr id="5" name="Picture 2" descr="C:\Users\Administrator.EPR5HADQQSBOGQY\Downloads\cd3 bai 5.1.png"/>
          <p:cNvPicPr>
            <a:picLocks noChangeAspect="1" noChangeArrowheads="1"/>
          </p:cNvPicPr>
          <p:nvPr/>
        </p:nvPicPr>
        <p:blipFill>
          <a:blip r:embed="rId3"/>
          <a:srcRect l="59457" t="64444"/>
          <a:stretch>
            <a:fillRect/>
          </a:stretch>
        </p:blipFill>
        <p:spPr bwMode="auto">
          <a:xfrm>
            <a:off x="9814395" y="715106"/>
            <a:ext cx="2514600" cy="2607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194" y="1129005"/>
            <a:ext cx="9189200" cy="16716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519" y="2793014"/>
            <a:ext cx="10895254" cy="36021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3948" y="6269786"/>
            <a:ext cx="1353429" cy="5364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24201" y="6208174"/>
            <a:ext cx="5702270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Văn bản chia thành mấy đoạn?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61" y="504683"/>
            <a:ext cx="527050" cy="226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83" y="2637307"/>
            <a:ext cx="527050" cy="1777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19" y="4347490"/>
            <a:ext cx="527050" cy="1886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/>
          <p:nvPr/>
        </p:nvSpPr>
        <p:spPr>
          <a:xfrm>
            <a:off x="1855733" y="1011676"/>
            <a:ext cx="374650" cy="38100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9575007" y="2463642"/>
            <a:ext cx="439013" cy="427595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1422805" y="3043403"/>
            <a:ext cx="374650" cy="38100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9977431" y="3780395"/>
            <a:ext cx="374650" cy="38100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1406154" y="4921311"/>
            <a:ext cx="374650" cy="38100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18" name="Oval 17"/>
          <p:cNvSpPr/>
          <p:nvPr/>
        </p:nvSpPr>
        <p:spPr>
          <a:xfrm>
            <a:off x="10548217" y="5878314"/>
            <a:ext cx="459219" cy="32986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01019" y="6273261"/>
            <a:ext cx="5702270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đoạn nối tiếp 2 lần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/>
        </p:blipFill>
        <p:spPr>
          <a:xfrm>
            <a:off x="1748503" y="247211"/>
            <a:ext cx="1438133" cy="6026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/>
        </p:blipFill>
        <p:spPr>
          <a:xfrm>
            <a:off x="9075448" y="84727"/>
            <a:ext cx="1438133" cy="60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3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5600" y="228601"/>
            <a:ext cx="5702270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nghĩa của từ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2" descr="C:\Users\Administrator.EPR5HADQQSBOGQY\Downloads\cd3 bai 5.1.png"/>
          <p:cNvPicPr>
            <a:picLocks noChangeAspect="1" noChangeArrowheads="1"/>
          </p:cNvPicPr>
          <p:nvPr/>
        </p:nvPicPr>
        <p:blipFill>
          <a:blip r:embed="rId2"/>
          <a:srcRect l="59457" t="64444"/>
          <a:stretch>
            <a:fillRect/>
          </a:stretch>
        </p:blipFill>
        <p:spPr bwMode="auto">
          <a:xfrm>
            <a:off x="9809018" y="1066800"/>
            <a:ext cx="2514600" cy="2607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1905000" y="2196123"/>
            <a:ext cx="7924800" cy="185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9000"/>
              </a:lnSpc>
              <a:tabLst>
                <a:tab pos="383540" algn="l"/>
              </a:tabLst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Đẫy đà</a:t>
            </a:r>
            <a:r>
              <a:rPr lang="en-US" sz="3200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tròn, mập mạp.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19000"/>
              </a:lnSpc>
              <a:tabLst>
                <a:tab pos="383540" algn="l"/>
              </a:tabLst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b="1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 </a:t>
            </a:r>
            <a:r>
              <a:rPr lang="en-US" sz="3200" b="1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màu nâu có độ nhẵn, bóng.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19000"/>
              </a:lnSpc>
              <a:tabLst>
                <a:tab pos="383540" algn="l"/>
              </a:tabLst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b="1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 </a:t>
            </a:r>
            <a:r>
              <a:rPr lang="en-US" sz="3200" b="1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cho biết một điều gì đó sắp đến.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84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2">
                <a:lumMod val="5000"/>
                <a:lumOff val="95000"/>
              </a:schemeClr>
            </a:gs>
            <a:gs pos="100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230" y="141293"/>
            <a:ext cx="4145639" cy="817268"/>
          </a:xfrm>
          <a:prstGeom prst="rect">
            <a:avLst/>
          </a:prstGeom>
        </p:spPr>
      </p:pic>
      <p:pic>
        <p:nvPicPr>
          <p:cNvPr id="5" name="Picture 2" descr="C:\Users\Administrator.EPR5HADQQSBOGQY\Downloads\cd3 bai 5.1.png"/>
          <p:cNvPicPr>
            <a:picLocks noChangeAspect="1" noChangeArrowheads="1"/>
          </p:cNvPicPr>
          <p:nvPr/>
        </p:nvPicPr>
        <p:blipFill>
          <a:blip r:embed="rId3"/>
          <a:srcRect l="59457" t="64444"/>
          <a:stretch>
            <a:fillRect/>
          </a:stretch>
        </p:blipFill>
        <p:spPr bwMode="auto">
          <a:xfrm>
            <a:off x="8283330" y="1125976"/>
            <a:ext cx="3908670" cy="2607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958562"/>
            <a:ext cx="8202740" cy="2284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874819"/>
            <a:ext cx="10203873" cy="2751939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82" y="609601"/>
            <a:ext cx="527050" cy="226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16" y="2675604"/>
            <a:ext cx="527050" cy="1410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87" y="4053917"/>
            <a:ext cx="527050" cy="1410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0718" y="5464231"/>
            <a:ext cx="1353429" cy="5364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04004" y="6049391"/>
            <a:ext cx="7005851" cy="5231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 đọc nhóm 2.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04003" y="6077570"/>
            <a:ext cx="7005851" cy="5231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 đọc nhóm 2.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9785" y="6063481"/>
            <a:ext cx="7034284" cy="5231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 đọc toàn bài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83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5000">
              <a:schemeClr val="accent6">
                <a:lumMod val="5000"/>
                <a:lumOff val="95000"/>
              </a:schemeClr>
            </a:gs>
            <a:gs pos="100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71450" y="83895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1329" y="24873"/>
            <a:ext cx="3041072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484" y="545627"/>
            <a:ext cx="4145639" cy="817268"/>
          </a:xfrm>
          <a:prstGeom prst="rect">
            <a:avLst/>
          </a:prstGeom>
        </p:spPr>
      </p:pic>
      <p:pic>
        <p:nvPicPr>
          <p:cNvPr id="7" name="Picture 2" descr="C:\Users\Administrator.EPR5HADQQSBOGQY\Downloads\cd3 bai 5.1.png"/>
          <p:cNvPicPr>
            <a:picLocks noChangeAspect="1" noChangeArrowheads="1"/>
          </p:cNvPicPr>
          <p:nvPr/>
        </p:nvPicPr>
        <p:blipFill>
          <a:blip r:embed="rId3"/>
          <a:srcRect l="59457" t="64444"/>
          <a:stretch>
            <a:fillRect/>
          </a:stretch>
        </p:blipFill>
        <p:spPr bwMode="auto">
          <a:xfrm>
            <a:off x="8087568" y="1025058"/>
            <a:ext cx="4019844" cy="3927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528634"/>
            <a:ext cx="7932151" cy="22844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657601"/>
            <a:ext cx="9887220" cy="27519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5000" y="6293797"/>
            <a:ext cx="1353429" cy="536494"/>
          </a:xfrm>
          <a:prstGeom prst="rect">
            <a:avLst/>
          </a:prstGeom>
        </p:spPr>
      </p:pic>
      <p:sp>
        <p:nvSpPr>
          <p:cNvPr id="11" name="Cloud 10"/>
          <p:cNvSpPr/>
          <p:nvPr/>
        </p:nvSpPr>
        <p:spPr>
          <a:xfrm>
            <a:off x="7467600" y="238636"/>
            <a:ext cx="3200400" cy="550981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 thầm toàn bài</a:t>
            </a:r>
            <a:endParaRPr lang="en-US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10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chemeClr val="accent6">
                <a:lumMod val="5000"/>
                <a:lumOff val="95000"/>
              </a:schemeClr>
            </a:gs>
            <a:gs pos="100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564" y="0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-40656"/>
            <a:ext cx="3041072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pic>
        <p:nvPicPr>
          <p:cNvPr id="7" name="Picture 2" descr="Sách điện tử"/>
          <p:cNvPicPr>
            <a:picLocks noChangeAspect="1" noChangeArrowheads="1"/>
          </p:cNvPicPr>
          <p:nvPr/>
        </p:nvPicPr>
        <p:blipFill>
          <a:blip r:embed="rId2"/>
          <a:srcRect t="56000" b="9500"/>
          <a:stretch>
            <a:fillRect/>
          </a:stretch>
        </p:blipFill>
        <p:spPr bwMode="auto">
          <a:xfrm>
            <a:off x="1676400" y="4191000"/>
            <a:ext cx="8991600" cy="248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Administrator.EPR5HADQQSBOGQY\Downloads\cd3 bai 5.1.png"/>
          <p:cNvPicPr>
            <a:picLocks noChangeAspect="1" noChangeArrowheads="1"/>
          </p:cNvPicPr>
          <p:nvPr/>
        </p:nvPicPr>
        <p:blipFill>
          <a:blip r:embed="rId3"/>
          <a:srcRect l="59457" t="64444"/>
          <a:stretch>
            <a:fillRect/>
          </a:stretch>
        </p:blipFill>
        <p:spPr bwMode="auto">
          <a:xfrm>
            <a:off x="8932069" y="13855"/>
            <a:ext cx="3471862" cy="2889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 Placeholder 4"/>
          <p:cNvSpPr txBox="1">
            <a:spLocks/>
          </p:cNvSpPr>
          <p:nvPr/>
        </p:nvSpPr>
        <p:spPr bwMode="auto">
          <a:xfrm>
            <a:off x="838201" y="854279"/>
            <a:ext cx="6329364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Trống trường có vẻ ngoài như thế nào?</a:t>
            </a:r>
            <a:endParaRPr lang="en-US" alt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 Placeholder 4"/>
          <p:cNvSpPr txBox="1">
            <a:spLocks/>
          </p:cNvSpPr>
          <p:nvPr/>
        </p:nvSpPr>
        <p:spPr bwMode="auto">
          <a:xfrm>
            <a:off x="990600" y="2394638"/>
            <a:ext cx="6381063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 ngày, trống trường giúp học sinh việc gì</a:t>
            </a:r>
            <a:r>
              <a:rPr lang="vi-V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Placeholder 4"/>
          <p:cNvSpPr txBox="1">
            <a:spLocks/>
          </p:cNvSpPr>
          <p:nvPr/>
        </p:nvSpPr>
        <p:spPr bwMode="auto">
          <a:xfrm>
            <a:off x="990600" y="3368259"/>
            <a:ext cx="6372534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khai trường, tiếng trống báo hiệu điều gì</a:t>
            </a:r>
            <a:r>
              <a:rPr lang="vi-V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52400" y="1780216"/>
            <a:ext cx="7305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Học trò thường gọi trống là gì?</a:t>
            </a:r>
          </a:p>
        </p:txBody>
      </p:sp>
    </p:spTree>
    <p:extLst>
      <p:ext uri="{BB962C8B-B14F-4D97-AF65-F5344CB8AC3E}">
        <p14:creationId xmlns:p14="http://schemas.microsoft.com/office/powerpoint/2010/main" val="241926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49000">
              <a:schemeClr val="accent2">
                <a:lumMod val="5000"/>
                <a:lumOff val="95000"/>
              </a:schemeClr>
            </a:gs>
            <a:gs pos="100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95695" y="57383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1604" y="55855"/>
            <a:ext cx="3041072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pic>
        <p:nvPicPr>
          <p:cNvPr id="6" name="Picture 2" descr="C:\Users\Administrator.EPR5HADQQSBOGQY\Downloads\cd3 bai 5.1.png"/>
          <p:cNvPicPr>
            <a:picLocks noChangeAspect="1" noChangeArrowheads="1"/>
          </p:cNvPicPr>
          <p:nvPr/>
        </p:nvPicPr>
        <p:blipFill>
          <a:blip r:embed="rId4"/>
          <a:srcRect l="59457" t="64444"/>
          <a:stretch>
            <a:fillRect/>
          </a:stretch>
        </p:blipFill>
        <p:spPr bwMode="auto">
          <a:xfrm>
            <a:off x="8001000" y="725868"/>
            <a:ext cx="4272632" cy="389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192481" y="879653"/>
            <a:ext cx="6096000" cy="5231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thầm đoạn và thảo luận câu hỏi 1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9809" y="1752601"/>
            <a:ext cx="6602540" cy="2284427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7467600" y="238636"/>
            <a:ext cx="3200400" cy="550981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 luận nhóm 3</a:t>
            </a:r>
            <a:endParaRPr lang="en-US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2 Minute Timer (Nh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9666" y="22747"/>
            <a:ext cx="714375" cy="714989"/>
          </a:xfrm>
          <a:prstGeom prst="rect">
            <a:avLst/>
          </a:prstGeom>
        </p:spPr>
      </p:pic>
      <p:sp>
        <p:nvSpPr>
          <p:cNvPr id="11" name="Text Placeholder 4"/>
          <p:cNvSpPr txBox="1">
            <a:spLocks/>
          </p:cNvSpPr>
          <p:nvPr/>
        </p:nvSpPr>
        <p:spPr bwMode="auto">
          <a:xfrm>
            <a:off x="2582140" y="5238848"/>
            <a:ext cx="7543800" cy="5182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vi-VN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Trống trường có vẻ ngoài như thế nào?</a:t>
            </a:r>
          </a:p>
        </p:txBody>
      </p:sp>
      <p:sp>
        <p:nvSpPr>
          <p:cNvPr id="12" name="Minus 11"/>
          <p:cNvSpPr/>
          <p:nvPr/>
        </p:nvSpPr>
        <p:spPr>
          <a:xfrm flipV="1">
            <a:off x="5240481" y="2105410"/>
            <a:ext cx="1787092" cy="112193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/>
        </p:nvSpPr>
        <p:spPr>
          <a:xfrm flipV="1">
            <a:off x="7467600" y="2183030"/>
            <a:ext cx="533400" cy="45719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inus 13"/>
          <p:cNvSpPr/>
          <p:nvPr/>
        </p:nvSpPr>
        <p:spPr>
          <a:xfrm flipV="1">
            <a:off x="1692510" y="2514601"/>
            <a:ext cx="533400" cy="45719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inus 14"/>
          <p:cNvSpPr/>
          <p:nvPr/>
        </p:nvSpPr>
        <p:spPr>
          <a:xfrm flipV="1">
            <a:off x="2249869" y="2481362"/>
            <a:ext cx="3389796" cy="86003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57652" y="5238848"/>
            <a:ext cx="7507433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Học trò thường gọi trống là gì?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Minus 16"/>
          <p:cNvSpPr/>
          <p:nvPr/>
        </p:nvSpPr>
        <p:spPr>
          <a:xfrm flipV="1">
            <a:off x="3051221" y="2862554"/>
            <a:ext cx="1787092" cy="112193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6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1000">
              <a:schemeClr val="accent5">
                <a:lumMod val="5000"/>
                <a:lumOff val="95000"/>
              </a:schemeClr>
            </a:gs>
            <a:gs pos="33628">
              <a:schemeClr val="accent5">
                <a:lumMod val="5000"/>
                <a:lumOff val="95000"/>
                <a:alpha val="93000"/>
              </a:schemeClr>
            </a:gs>
            <a:gs pos="100000">
              <a:schemeClr val="bg1"/>
            </a:gs>
            <a:gs pos="100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1" y="859738"/>
            <a:ext cx="5423999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đoạn 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 và trả lời câu hỏi:</a:t>
            </a:r>
            <a:endParaRPr 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7985932" y="410449"/>
            <a:ext cx="2682068" cy="550981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 luận nhóm 3</a:t>
            </a:r>
            <a:endParaRPr lang="en-US" sz="16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2" descr="Sách điện tử"/>
          <p:cNvPicPr>
            <a:picLocks noChangeAspect="1" noChangeArrowheads="1"/>
          </p:cNvPicPr>
          <p:nvPr/>
        </p:nvPicPr>
        <p:blipFill>
          <a:blip r:embed="rId4"/>
          <a:srcRect t="56000" b="9500"/>
          <a:stretch>
            <a:fillRect/>
          </a:stretch>
        </p:blipFill>
        <p:spPr bwMode="auto">
          <a:xfrm>
            <a:off x="7460673" y="3886200"/>
            <a:ext cx="4724400" cy="1787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b="46967"/>
          <a:stretch/>
        </p:blipFill>
        <p:spPr>
          <a:xfrm>
            <a:off x="1752600" y="1898197"/>
            <a:ext cx="8229600" cy="2316203"/>
          </a:xfrm>
          <a:prstGeom prst="rect">
            <a:avLst/>
          </a:prstGeom>
        </p:spPr>
      </p:pic>
      <p:pic>
        <p:nvPicPr>
          <p:cNvPr id="9" name="2 Minute Timer (Nh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2758" y="47962"/>
            <a:ext cx="1019175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81200" y="5867401"/>
            <a:ext cx="8534400" cy="4246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Hằng ngày, trống trường giúp học sinh việc gì</a:t>
            </a:r>
            <a:r>
              <a:rPr lang="vi-VN" alt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Minus 10"/>
          <p:cNvSpPr/>
          <p:nvPr/>
        </p:nvSpPr>
        <p:spPr>
          <a:xfrm flipV="1">
            <a:off x="1588477" y="2551745"/>
            <a:ext cx="9308123" cy="133365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/>
        </p:nvSpPr>
        <p:spPr>
          <a:xfrm flipV="1">
            <a:off x="1715086" y="3138829"/>
            <a:ext cx="1916724" cy="63078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81200" y="5867400"/>
            <a:ext cx="8534400" cy="4246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Ngày khai trường, tiếng trống báo hiệu điều gì</a:t>
            </a:r>
            <a:r>
              <a:rPr lang="vi-VN" alt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Minus 13"/>
          <p:cNvSpPr/>
          <p:nvPr/>
        </p:nvSpPr>
        <p:spPr>
          <a:xfrm>
            <a:off x="4800601" y="3621877"/>
            <a:ext cx="4876799" cy="113410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6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0" y="4185814"/>
            <a:ext cx="3389267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 tươi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324601" y="4185814"/>
            <a:ext cx="4038599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</a:rPr>
              <a:t>B. 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Tán lá xòe và xanh mướt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0799" y="509349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 hoe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324601" y="5129495"/>
            <a:ext cx="3747034" cy="6283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</a:rPr>
              <a:t>D. 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Tán lá lớn và đỏ hoe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63" y="5160918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63" y="430053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8" y="512006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2" action="ppaction://hlinksldjump"/>
          </p:cNvPr>
          <p:cNvSpPr/>
          <p:nvPr/>
        </p:nvSpPr>
        <p:spPr>
          <a:xfrm>
            <a:off x="11148649" y="5979105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98081" y="778740"/>
            <a:ext cx="536396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GB" alt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thơ cây bàng và lớp 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cây bàng được miêu tả 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thế nào?</a:t>
            </a:r>
            <a:endParaRPr lang="en-US" altLang="en-US" sz="32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6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 Minute Timer (Nh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0413" y="76200"/>
            <a:ext cx="942975" cy="6096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7985932" y="410449"/>
            <a:ext cx="2682068" cy="550981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 luận nhóm 3</a:t>
            </a:r>
            <a:endParaRPr lang="en-US" sz="16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2656" y="859738"/>
            <a:ext cx="5807344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đoạn 3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và trả lời câu hỏi 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2" descr="Sách điện tử"/>
          <p:cNvPicPr>
            <a:picLocks noChangeAspect="1" noChangeArrowheads="1"/>
          </p:cNvPicPr>
          <p:nvPr/>
        </p:nvPicPr>
        <p:blipFill>
          <a:blip r:embed="rId6"/>
          <a:srcRect t="56000" b="9500"/>
          <a:stretch>
            <a:fillRect/>
          </a:stretch>
        </p:blipFill>
        <p:spPr bwMode="auto">
          <a:xfrm>
            <a:off x="5943601" y="4108223"/>
            <a:ext cx="4724400" cy="1225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1991970" y="2046120"/>
            <a:ext cx="844743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Bây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có thêm anh chuông điện, thỉnh thoảng cũng “reng….reng…..reng….” báo giờ học. Nhưng tôi vẫn là người bạn thân thiết của các cô cậu học trò.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02655" y="5939511"/>
            <a:ext cx="8534400" cy="8309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Bây giờ có thêm anh chuông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điện,vậy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anh trống có còn là người bạn thân thiết của học trò nữa không, vì sao?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40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2400" y="52931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70784"/>
            <a:ext cx="9989128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vào vở câu trả lời cho câu hỏi a ở mục 3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7200" y="1085791"/>
            <a:ext cx="106749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 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ngày, trống trường giúp học sinh 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(….)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2405617"/>
            <a:ext cx="12362381" cy="2634961"/>
            <a:chOff x="155314" y="3016169"/>
            <a:chExt cx="8858428" cy="263496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14" y="3016169"/>
              <a:ext cx="8743950" cy="2634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363795" y="3597913"/>
              <a:ext cx="8649947" cy="7463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250" b="1" dirty="0">
                  <a:solidFill>
                    <a:schemeClr val="tx2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Hằng ngày, trống trường giúp </a:t>
              </a:r>
              <a:r>
                <a:rPr lang="en-US" sz="4250" b="1" dirty="0" err="1" smtClean="0">
                  <a:solidFill>
                    <a:schemeClr val="tx2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hůc</a:t>
              </a:r>
              <a:r>
                <a:rPr lang="en-US" sz="4250" b="1" dirty="0" smtClean="0">
                  <a:solidFill>
                    <a:schemeClr val="tx2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ǧ</a:t>
              </a:r>
              <a:r>
                <a:rPr lang="el-GR" sz="4250" b="1" dirty="0" smtClean="0">
                  <a:solidFill>
                    <a:schemeClr val="tx2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΅</a:t>
              </a:r>
              <a:r>
                <a:rPr lang="en-US" sz="4250" b="1" dirty="0" err="1" smtClean="0">
                  <a:solidFill>
                    <a:schemeClr val="tx2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nh</a:t>
              </a:r>
              <a:r>
                <a:rPr lang="en-US" sz="4250" b="1" dirty="0" smtClean="0">
                  <a:solidFill>
                    <a:schemeClr val="tx2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250" b="1" dirty="0" err="1" smtClean="0">
                  <a:solidFill>
                    <a:schemeClr val="tx2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ǟa</a:t>
              </a:r>
              <a:r>
                <a:rPr lang="en-US" sz="4250" b="1" dirty="0" smtClean="0">
                  <a:solidFill>
                    <a:schemeClr val="tx2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vào</a:t>
              </a:r>
              <a:endParaRPr lang="en-US" sz="4250" b="1" dirty="0">
                <a:solidFill>
                  <a:schemeClr val="tx2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-609600" y="3806963"/>
            <a:ext cx="4535148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50" b="1" dirty="0">
                <a:solidFill>
                  <a:schemeClr val="tx2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4250" b="1" dirty="0" smtClean="0">
                <a:solidFill>
                  <a:schemeClr val="tx2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ớ↨ </a:t>
            </a:r>
            <a:r>
              <a:rPr lang="en-US" sz="4250" b="1" dirty="0">
                <a:solidFill>
                  <a:schemeClr val="tx2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đúng giờ.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40528" y="5451557"/>
            <a:ext cx="7536872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 chú ý gì khi viết chữ đầu câu?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49384" y="3325211"/>
            <a:ext cx="648250" cy="212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40528" y="5440078"/>
            <a:ext cx="7536872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 câu có dấu gì?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971800" y="3461632"/>
            <a:ext cx="275799" cy="6677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140528" y="5401048"/>
            <a:ext cx="7536872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Khoảng cách giữa các chữ như thế nào?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286000" y="2637560"/>
            <a:ext cx="0" cy="6229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733800" y="2637560"/>
            <a:ext cx="0" cy="6229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81600" y="2637560"/>
            <a:ext cx="0" cy="6229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858000" y="2621741"/>
            <a:ext cx="0" cy="6229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001000" y="2621741"/>
            <a:ext cx="0" cy="6229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04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 animBg="1"/>
      <p:bldP spid="13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0"/>
            <a:ext cx="12115800" cy="6858000"/>
          </a:xfrm>
          <a:prstGeom prst="rect">
            <a:avLst/>
          </a:prstGeom>
        </p:spPr>
      </p:pic>
      <p:pic>
        <p:nvPicPr>
          <p:cNvPr id="5" name="R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2400" y="0"/>
            <a:ext cx="12725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4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chemeClr val="accent3">
                <a:lumMod val="5000"/>
                <a:lumOff val="95000"/>
                <a:alpha val="94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/>
        </p:blipFill>
        <p:spPr>
          <a:xfrm>
            <a:off x="-8001" y="-406978"/>
            <a:ext cx="12420600" cy="2194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559" l="0" r="35400">
                        <a14:foregroundMark x1="14700" y1="18634" x2="17300" y2="19379"/>
                        <a14:foregroundMark x1="25800" y1="18634" x2="28400" y2="20994"/>
                        <a14:foregroundMark x1="13400" y1="37764" x2="22700" y2="56522"/>
                        <a14:foregroundMark x1="21500" y1="36522" x2="25000" y2="51553"/>
                        <a14:foregroundMark x1="16800" y1="47702" x2="17100" y2="57143"/>
                        <a14:foregroundMark x1="20100" y1="28323" x2="22500" y2="36398"/>
                        <a14:foregroundMark x1="22500" y1="36398" x2="22500" y2="36398"/>
                        <a14:foregroundMark x1="2400" y1="19752" x2="5300" y2="33913"/>
                        <a14:foregroundMark x1="11000" y1="78137" x2="8400" y2="87702"/>
                        <a14:foregroundMark x1="7100" y1="87702" x2="10200" y2="88323"/>
                        <a14:foregroundMark x1="22000" y1="78634" x2="21400" y2="84224"/>
                        <a14:foregroundMark x1="21500" y1="86460" x2="28200" y2="87329"/>
                        <a14:foregroundMark x1="24800" y1="84596" x2="28400" y2="85714"/>
                        <a14:foregroundMark x1="10000" y1="40248" x2="17300" y2="42236"/>
                        <a14:foregroundMark x1="27200" y1="37640" x2="29600" y2="44224"/>
                        <a14:foregroundMark x1="25700" y1="57640" x2="27000" y2="60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799" b="9899"/>
          <a:stretch/>
        </p:blipFill>
        <p:spPr>
          <a:xfrm>
            <a:off x="1623806" y="847668"/>
            <a:ext cx="799253" cy="16468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17" b="63850" l="54700" r="69700">
                        <a14:foregroundMark x1="62700" y1="36033" x2="62400" y2="39202"/>
                        <a14:foregroundMark x1="58700" y1="35681" x2="60500" y2="38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52" t="27446" r="30287" b="40533"/>
          <a:stretch/>
        </p:blipFill>
        <p:spPr>
          <a:xfrm>
            <a:off x="5256481" y="2362143"/>
            <a:ext cx="1295399" cy="15189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366" b="80134" l="13750" r="38523">
                        <a14:foregroundMark x1="24545" y1="33723" x2="25909" y2="33222"/>
                        <a14:foregroundMark x1="31705" y1="33556" x2="31591" y2="38063"/>
                        <a14:foregroundMark x1="28182" y1="44407" x2="31250" y2="57763"/>
                        <a14:foregroundMark x1="24659" y1="46411" x2="27841" y2="52755"/>
                        <a14:foregroundMark x1="32727" y1="46411" x2="33977" y2="50751"/>
                        <a14:foregroundMark x1="26250" y1="45075" x2="28068" y2="47412"/>
                        <a14:foregroundMark x1="24773" y1="48080" x2="19091" y2="57596"/>
                        <a14:foregroundMark x1="24545" y1="50083" x2="26932" y2="56093"/>
                        <a14:foregroundMark x1="31591" y1="70451" x2="33523" y2="77129"/>
                        <a14:foregroundMark x1="31023" y1="71285" x2="31250" y2="74791"/>
                        <a14:foregroundMark x1="26250" y1="68781" x2="25909" y2="75626"/>
                        <a14:foregroundMark x1="24773" y1="76127" x2="23409" y2="76628"/>
                        <a14:foregroundMark x1="30795" y1="45743" x2="31591" y2="4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16" t="18418" r="61069" b="19832"/>
          <a:stretch/>
        </p:blipFill>
        <p:spPr>
          <a:xfrm>
            <a:off x="8702256" y="1968711"/>
            <a:ext cx="914400" cy="14330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0628"/>
            <a:ext cx="12192000" cy="27611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47">
                        <a14:foregroundMark x1="42059" y1="33108" x2="46176" y2="32432"/>
                        <a14:foregroundMark x1="42647" y1="45946" x2="50882" y2="45946"/>
                        <a14:foregroundMark x1="42353" y1="56081" x2="49118" y2="54730"/>
                        <a14:foregroundMark x1="41471" y1="67568" x2="47941" y2="67568"/>
                        <a14:foregroundMark x1="40294" y1="77703" x2="46765" y2="78378"/>
                        <a14:foregroundMark x1="39706" y1="91216" x2="48235" y2="92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6" t="16707" r="34974"/>
          <a:stretch/>
        </p:blipFill>
        <p:spPr>
          <a:xfrm>
            <a:off x="2457646" y="4020628"/>
            <a:ext cx="1732280" cy="29186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62" b="94928" l="2573" r="97427">
                        <a14:foregroundMark x1="15437" y1="57488" x2="31904" y2="87923"/>
                        <a14:foregroundMark x1="70326" y1="67150" x2="77873" y2="89855"/>
                        <a14:foregroundMark x1="63979" y1="75604" x2="70840" y2="80676"/>
                        <a14:foregroundMark x1="20240" y1="71498" x2="21441" y2="79952"/>
                        <a14:foregroundMark x1="47170" y1="12802" x2="49743" y2="18599"/>
                        <a14:foregroundMark x1="11492" y1="57488" x2="12178" y2="60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053" y="4170116"/>
            <a:ext cx="2422941" cy="1022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61" t="16225" r="21001"/>
          <a:stretch/>
        </p:blipFill>
        <p:spPr>
          <a:xfrm>
            <a:off x="5912099" y="4571802"/>
            <a:ext cx="1878894" cy="15205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9104360" y="2147538"/>
            <a:ext cx="1551096" cy="16490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1043440" y="2557344"/>
            <a:ext cx="1162091" cy="15009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28398" y="420329"/>
            <a:ext cx="1551096" cy="16730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9402773" y="228600"/>
            <a:ext cx="1551096" cy="19982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3453080" y="1"/>
            <a:ext cx="1551096" cy="27950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7321238" y="1157590"/>
            <a:ext cx="1551096" cy="173640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509" b="97312" l="308" r="50154">
                        <a14:foregroundMark x1="26308" y1="47491" x2="38462" y2="80287"/>
                        <a14:foregroundMark x1="35231" y1="48387" x2="24769" y2="63799"/>
                        <a14:foregroundMark x1="22462" y1="52509" x2="26923" y2="62545"/>
                        <a14:foregroundMark x1="22615" y1="48566" x2="15846" y2="58244"/>
                        <a14:foregroundMark x1="31077" y1="47849" x2="31385" y2="52509"/>
                        <a14:foregroundMark x1="35231" y1="27419" x2="35692" y2="33513"/>
                        <a14:foregroundMark x1="21538" y1="27599" x2="26923" y2="30466"/>
                        <a14:foregroundMark x1="38154" y1="48925" x2="40769" y2="54301"/>
                        <a14:foregroundMark x1="40769" y1="85125" x2="43846" y2="94086"/>
                        <a14:foregroundMark x1="29538" y1="84229" x2="29846" y2="92652"/>
                        <a14:foregroundMark x1="23077" y1="94265" x2="31077" y2="93190"/>
                        <a14:foregroundMark x1="23538" y1="92832" x2="27846" y2="89606"/>
                        <a14:foregroundMark x1="25538" y1="90502" x2="26615" y2="89068"/>
                        <a14:foregroundMark x1="41077" y1="91039" x2="42154" y2="96237"/>
                        <a14:foregroundMark x1="43538" y1="89785" x2="45692" y2="94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222"/>
          <a:stretch/>
        </p:blipFill>
        <p:spPr>
          <a:xfrm>
            <a:off x="6130810" y="492229"/>
            <a:ext cx="1101803" cy="184967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77896" y="109564"/>
            <a:ext cx="2463424" cy="533840"/>
          </a:xfrm>
          <a:prstGeom prst="rect">
            <a:avLst/>
          </a:prstGeom>
        </p:spPr>
      </p:pic>
      <p:pic>
        <p:nvPicPr>
          <p:cNvPr id="24" name="Picture 2" descr="Sách điện tử"/>
          <p:cNvPicPr>
            <a:picLocks noChangeAspect="1" noChangeArrowheads="1"/>
          </p:cNvPicPr>
          <p:nvPr/>
        </p:nvPicPr>
        <p:blipFill rotWithShape="1">
          <a:blip r:embed="rId2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5" t="65282" r="16584" b="12723"/>
          <a:stretch/>
        </p:blipFill>
        <p:spPr bwMode="auto">
          <a:xfrm>
            <a:off x="3083043" y="2129724"/>
            <a:ext cx="914400" cy="1447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Sách điện tử"/>
          <p:cNvPicPr>
            <a:picLocks noChangeAspect="1" noChangeArrowheads="1"/>
          </p:cNvPicPr>
          <p:nvPr/>
        </p:nvPicPr>
        <p:blipFill rotWithShape="1">
          <a:blip r:embed="rId2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4" t="65282" r="64105" b="8501"/>
          <a:stretch/>
        </p:blipFill>
        <p:spPr bwMode="auto">
          <a:xfrm>
            <a:off x="10807507" y="2129724"/>
            <a:ext cx="990600" cy="1725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059" y="294"/>
            <a:ext cx="623381" cy="62338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26151" y="-148103"/>
            <a:ext cx="1039593" cy="10395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61870" y="-61475"/>
            <a:ext cx="1039593" cy="103959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1" y="-21788"/>
            <a:ext cx="623381" cy="62338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1a1 hẹn gặp lại các bạn ở bài sau nhé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012" y="2714248"/>
            <a:ext cx="1772408" cy="1440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618" y="2119404"/>
            <a:ext cx="874863" cy="5150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920" y="1615919"/>
            <a:ext cx="874863" cy="51503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861" y="1578340"/>
            <a:ext cx="874863" cy="51503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34" y="2114639"/>
            <a:ext cx="874863" cy="5150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106" y="-1222375"/>
            <a:ext cx="2944632" cy="22973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773" y="3118309"/>
            <a:ext cx="1181754" cy="79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2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771 0.02847 L -0.71111 0.0388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70" y="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021 -0.01111 L -0.80799 -0.01111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8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L 0.93268 -0.00764 " pathEditMode="relative" rAng="0" ptsTypes="AA">
                                      <p:cBhvr>
                                        <p:cTn id="4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28" y="-39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0.91706 -0.00047 " pathEditMode="relative" rAng="0" ptsTypes="AA">
                                      <p:cBhvr>
                                        <p:cTn id="48" dur="8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59" y="-2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91706 -0.00047 " pathEditMode="relative" rAng="0" ptsTypes="AA">
                                      <p:cBhvr>
                                        <p:cTn id="50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59" y="-2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0.93268 -0.00764 " pathEditMode="relative" rAng="0" ptsTypes="AA">
                                      <p:cBhvr>
                                        <p:cTn id="52" dur="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28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0.05312 1.48148E-6 C 0.07669 1.48148E-6 0.10625 0.34537 0.10625 0.62477 L 0.10625 1.24977 " pathEditMode="relative" rAng="0" ptsTypes="AAAA">
                                      <p:cBhvr>
                                        <p:cTn id="64" dur="5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6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972 L -0.10585 0.00972 C -0.14231 0.00972 -0.18684 0.36204 -0.18684 0.64746 L -0.18684 1.28496 " pathEditMode="relative" rAng="0" ptsTypes="AAAA">
                                      <p:cBhvr>
                                        <p:cTn id="69" dur="5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9" y="6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601 L -0.17044 0.00601 C -0.23581 0.00601 -0.31601 0.35671 -0.31601 0.64143 L -0.31601 1.27662 " pathEditMode="relative" rAng="0" ptsTypes="AAAA">
                                      <p:cBhvr>
                                        <p:cTn id="74" dur="4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57" y="6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7 -0.00139 L -0.24271 -0.00139 C -0.33282 -0.00139 -0.44362 0.28264 -0.44362 0.51343 L -0.44362 1.02986 " pathEditMode="relative" rAng="0" ptsTypes="AAAA">
                                      <p:cBhvr>
                                        <p:cTn id="79" dur="5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4" y="5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460034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đúc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13939" y="493812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D</a:t>
            </a:r>
            <a:r>
              <a:rPr lang="vi-VN" sz="3200" dirty="0">
                <a:solidFill>
                  <a:prstClr val="black"/>
                </a:solidFill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 bừng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460033" y="493813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 vẻ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13940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B</a:t>
            </a:r>
            <a:r>
              <a:rPr lang="vi-VN" sz="3200" dirty="0">
                <a:solidFill>
                  <a:prstClr val="black"/>
                </a:solidFill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ấp nập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62" y="4136982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346" y="5044220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48649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89637" y="549800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cuối bài thơ cây bàng và lớp học. Ngày thư hai, lớp học như thế nào?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89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 trường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673205" y="48756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</a:t>
            </a:r>
            <a:r>
              <a:rPr lang="en-US" sz="3200" dirty="0">
                <a:solidFill>
                  <a:prstClr val="black"/>
                </a:solidFill>
              </a:rPr>
              <a:t>.</a:t>
            </a:r>
            <a:r>
              <a:rPr lang="vi-VN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 giảng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 lớp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764774" y="493820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 báo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73" y="406832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5039296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4915868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66585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76400" y="990601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5 tháng 9 hàng năm là ngày gì?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39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762000" y="4505373"/>
            <a:ext cx="10363200" cy="20067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 hiệu trưởng đánh trống khai giảng, Đằng sau là phông chữ khai giảng năm học, Phía dưới có học sinh dự lễ khai giảng.</a:t>
            </a:r>
            <a:endParaRPr lang="vi-VN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ight Arrow 23">
            <a:hlinkClick r:id="rId2" action="ppaction://hlinksldjump"/>
          </p:cNvPr>
          <p:cNvSpPr/>
          <p:nvPr/>
        </p:nvSpPr>
        <p:spPr>
          <a:xfrm>
            <a:off x="11049000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981200" y="228600"/>
            <a:ext cx="8013679" cy="1447800"/>
            <a:chOff x="457199" y="228600"/>
            <a:chExt cx="8013679" cy="3455802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3589637" y="45889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thấy gì trong tranh? 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5" name="Picture 2" descr="Sách điện tử"/>
          <p:cNvPicPr>
            <a:picLocks noChangeAspect="1" noChangeArrowheads="1"/>
          </p:cNvPicPr>
          <p:nvPr/>
        </p:nvPicPr>
        <p:blipFill>
          <a:blip r:embed="rId8"/>
          <a:srcRect t="20500" b="45000"/>
          <a:stretch>
            <a:fillRect/>
          </a:stretch>
        </p:blipFill>
        <p:spPr bwMode="auto">
          <a:xfrm>
            <a:off x="990600" y="1705391"/>
            <a:ext cx="10134600" cy="2606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4288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843">
              <a:schemeClr val="tx2">
                <a:lumMod val="20000"/>
                <a:lumOff val="80000"/>
              </a:schemeClr>
            </a:gs>
            <a:gs pos="73687">
              <a:srgbClr val="B1DCE6"/>
            </a:gs>
            <a:gs pos="73375">
              <a:srgbClr val="B3DDE7"/>
            </a:gs>
            <a:gs pos="72750">
              <a:srgbClr val="B7DFE8"/>
            </a:gs>
            <a:gs pos="71500">
              <a:srgbClr val="C0E3EB"/>
            </a:gs>
            <a:gs pos="69000">
              <a:srgbClr val="D2EBF1"/>
            </a:gs>
            <a:gs pos="6400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1600201" y="4114800"/>
            <a:ext cx="4401640" cy="9244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cờ cầm tay đón học sinh mới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1600201" y="5245090"/>
            <a:ext cx="4389738" cy="10679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</a:t>
            </a:r>
            <a:r>
              <a:rPr lang="en-US" sz="3200" dirty="0">
                <a:solidFill>
                  <a:prstClr val="black"/>
                </a:solidFill>
              </a:rPr>
              <a:t>.</a:t>
            </a:r>
            <a:r>
              <a:rPr lang="vi-VN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để báo giờ ra vào lớp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704587" y="4109463"/>
            <a:ext cx="4954013" cy="8597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Ghế ngồi chào cờ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727159" y="5326049"/>
            <a:ext cx="4931441" cy="9291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để phát biểu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1" y="4648200"/>
            <a:ext cx="498873" cy="396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056" y="5556087"/>
            <a:ext cx="672129" cy="4459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058" y="5786576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802" y="4442051"/>
            <a:ext cx="672129" cy="496399"/>
          </a:xfrm>
          <a:prstGeom prst="rect">
            <a:avLst/>
          </a:prstGeom>
        </p:spPr>
      </p:pic>
      <p:sp>
        <p:nvSpPr>
          <p:cNvPr id="24" name="Right Arrow 23">
            <a:hlinkClick r:id="rId8" action="ppaction://hlinksldjump"/>
          </p:cNvPr>
          <p:cNvSpPr/>
          <p:nvPr/>
        </p:nvSpPr>
        <p:spPr>
          <a:xfrm>
            <a:off x="11160547" y="603432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2057400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621191" y="388720"/>
            <a:ext cx="480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tranh đồ vật nào quen thuộc với em nhất, nó được dùng để làm gì?</a:t>
            </a:r>
            <a:endParaRPr lang="en-US" sz="1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2" descr="Sách điện tử"/>
          <p:cNvPicPr>
            <a:picLocks noChangeAspect="1" noChangeArrowheads="1"/>
          </p:cNvPicPr>
          <p:nvPr/>
        </p:nvPicPr>
        <p:blipFill>
          <a:blip r:embed="rId14"/>
          <a:srcRect t="20500" b="45000"/>
          <a:stretch>
            <a:fillRect/>
          </a:stretch>
        </p:blipFill>
        <p:spPr bwMode="auto">
          <a:xfrm>
            <a:off x="1600200" y="2171690"/>
            <a:ext cx="9601200" cy="1794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1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5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3516" y1="19518" x2="55273" y2="19956"/>
                        <a14:foregroundMark x1="53320" y1="41228" x2="52930" y2="43421"/>
                        <a14:foregroundMark x1="81836" y1="35088" x2="83984" y2="39693"/>
                        <a14:foregroundMark x1="88281" y1="33772" x2="88672" y2="36623"/>
                        <a14:foregroundMark x1="87109" y1="38158" x2="87305" y2="43202"/>
                        <a14:foregroundMark x1="23438" y1="31140" x2="21289" y2="32895"/>
                        <a14:foregroundMark x1="50977" y1="25219" x2="48828" y2="26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16815" r="16324" b="53562"/>
          <a:stretch/>
        </p:blipFill>
        <p:spPr>
          <a:xfrm>
            <a:off x="1981200" y="-114407"/>
            <a:ext cx="8686800" cy="173209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>
            <a:off x="9296873" y="-273484"/>
            <a:ext cx="1851860" cy="30868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 rot="163765">
            <a:off x="637710" y="326556"/>
            <a:ext cx="2359139" cy="3932481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9865" y="199979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Cloud 20"/>
          <p:cNvSpPr/>
          <p:nvPr/>
        </p:nvSpPr>
        <p:spPr>
          <a:xfrm>
            <a:off x="4371838" y="139627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342579" y="79276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>
            <a:hlinkClick r:id="rId8" action="ppaction://hlinksldjump"/>
          </p:cNvPr>
          <p:cNvSpPr/>
          <p:nvPr/>
        </p:nvSpPr>
        <p:spPr>
          <a:xfrm>
            <a:off x="4610493" y="2432018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9" name="Oval 28">
            <a:hlinkClick r:id="rId9" action="ppaction://hlinksldjump"/>
          </p:cNvPr>
          <p:cNvSpPr/>
          <p:nvPr/>
        </p:nvSpPr>
        <p:spPr>
          <a:xfrm>
            <a:off x="9502917" y="2971799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1" name="Oval 30">
            <a:hlinkClick r:id="rId10" action="ppaction://hlinksldjump"/>
          </p:cNvPr>
          <p:cNvSpPr/>
          <p:nvPr/>
        </p:nvSpPr>
        <p:spPr>
          <a:xfrm>
            <a:off x="6068397" y="5650340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2" name="Oval 31">
            <a:hlinkClick r:id="rId11" action="ppaction://hlinksldjump"/>
          </p:cNvPr>
          <p:cNvSpPr/>
          <p:nvPr/>
        </p:nvSpPr>
        <p:spPr>
          <a:xfrm>
            <a:off x="2607561" y="6305336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139" y="1412586"/>
            <a:ext cx="600441" cy="371915"/>
          </a:xfrm>
          <a:prstGeom prst="rect">
            <a:avLst/>
          </a:prstGeom>
        </p:spPr>
      </p:pic>
      <p:sp>
        <p:nvSpPr>
          <p:cNvPr id="42" name="Oval 41">
            <a:hlinkClick r:id="rId13" action="ppaction://hlinksldjump"/>
          </p:cNvPr>
          <p:cNvSpPr/>
          <p:nvPr/>
        </p:nvSpPr>
        <p:spPr>
          <a:xfrm>
            <a:off x="9349149" y="6404190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538" b="97615" l="9953" r="98460">
                        <a14:foregroundMark x1="55332" y1="27077" x2="58649" y2="28846"/>
                        <a14:foregroundMark x1="71564" y1="28462" x2="75355" y2="31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3998" y="891200"/>
            <a:ext cx="725628" cy="1501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" b="90575" l="1438" r="96965">
                        <a14:foregroundMark x1="18850" y1="10863" x2="37700" y2="45687"/>
                        <a14:foregroundMark x1="31629" y1="41534" x2="37380" y2="67732"/>
                        <a14:foregroundMark x1="27157" y1="64696" x2="41374" y2="46805"/>
                        <a14:foregroundMark x1="29393" y1="22524" x2="30990" y2="27636"/>
                        <a14:foregroundMark x1="20767" y1="22045" x2="21246" y2="27796"/>
                        <a14:foregroundMark x1="19808" y1="13578" x2="16933" y2="21086"/>
                        <a14:foregroundMark x1="36741" y1="20767" x2="39617" y2="21086"/>
                        <a14:foregroundMark x1="36102" y1="26198" x2="37859" y2="32428"/>
                        <a14:foregroundMark x1="43291" y1="29393" x2="46805" y2="31310"/>
                        <a14:foregroundMark x1="44409" y1="45527" x2="48083" y2="43610"/>
                        <a14:foregroundMark x1="49042" y1="41534" x2="50479" y2="44089"/>
                        <a14:foregroundMark x1="27157" y1="80990" x2="30032" y2="84665"/>
                        <a14:foregroundMark x1="35623" y1="79233" x2="37061" y2="82907"/>
                        <a14:foregroundMark x1="55591" y1="65016" x2="57668" y2="64537"/>
                        <a14:foregroundMark x1="60224" y1="63099" x2="64217" y2="68211"/>
                        <a14:foregroundMark x1="57508" y1="74281" x2="62300" y2="74441"/>
                        <a14:foregroundMark x1="55751" y1="70288" x2="58307" y2="7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 t="3146" r="10901" b="9984"/>
          <a:stretch/>
        </p:blipFill>
        <p:spPr>
          <a:xfrm>
            <a:off x="1474081" y="3352800"/>
            <a:ext cx="1824781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759" b="96552" l="1250" r="92841">
                        <a14:foregroundMark x1="32159" y1="68448" x2="32500" y2="71724"/>
                        <a14:foregroundMark x1="81932" y1="65862" x2="81705" y2="67414"/>
                        <a14:foregroundMark x1="81250" y1="64655" x2="80227" y2="65172"/>
                        <a14:backgroundMark x1="21364" y1="48103" x2="21364" y2="49138"/>
                        <a14:backgroundMark x1="76591" y1="52931" x2="79205" y2="55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4464" r="10893"/>
          <a:stretch/>
        </p:blipFill>
        <p:spPr>
          <a:xfrm>
            <a:off x="5543714" y="2731775"/>
            <a:ext cx="2186690" cy="224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6385" r="99077">
                        <a14:foregroundMark x1="56615" y1="25385" x2="55846" y2="39308"/>
                        <a14:foregroundMark x1="43077" y1="30462" x2="50769" y2="40000"/>
                        <a14:foregroundMark x1="57692" y1="30462" x2="59538" y2="39308"/>
                        <a14:foregroundMark x1="45231" y1="88000" x2="41231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9395"/>
          <a:stretch/>
        </p:blipFill>
        <p:spPr>
          <a:xfrm flipH="1">
            <a:off x="4303258" y="1011179"/>
            <a:ext cx="737603" cy="11365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17" b="97312" l="2077" r="100000">
                        <a14:foregroundMark x1="24121" y1="6810" x2="30990" y2="64158"/>
                        <a14:foregroundMark x1="30990" y1="74552" x2="38019" y2="76703"/>
                        <a14:foregroundMark x1="40575" y1="46953" x2="41054" y2="65233"/>
                        <a14:foregroundMark x1="17572" y1="20430" x2="24920" y2="23477"/>
                        <a14:foregroundMark x1="73323" y1="22043" x2="77955" y2="27240"/>
                        <a14:foregroundMark x1="68051" y1="23118" x2="65335" y2="29749"/>
                        <a14:foregroundMark x1="59744" y1="26703" x2="57029" y2="28136"/>
                        <a14:foregroundMark x1="76038" y1="40860" x2="76038" y2="40860"/>
                        <a14:foregroundMark x1="85304" y1="75627" x2="83067" y2="78674"/>
                        <a14:foregroundMark x1="69489" y1="78853" x2="69489" y2="80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34" t="4909" r="6710" b="12232"/>
          <a:stretch/>
        </p:blipFill>
        <p:spPr>
          <a:xfrm flipH="1">
            <a:off x="8277223" y="3523998"/>
            <a:ext cx="2085977" cy="23160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8538" l="0" r="94308">
                        <a14:foregroundMark x1="10615" y1="13538" x2="35000" y2="58385"/>
                        <a14:foregroundMark x1="22154" y1="47154" x2="40308" y2="63308"/>
                        <a14:foregroundMark x1="30692" y1="61385" x2="36000" y2="67615"/>
                        <a14:foregroundMark x1="23769" y1="66615" x2="40923" y2="67923"/>
                        <a14:foregroundMark x1="35692" y1="70615" x2="37615" y2="76154"/>
                        <a14:foregroundMark x1="38923" y1="79846" x2="41923" y2="84462"/>
                        <a14:foregroundMark x1="29077" y1="39615" x2="34000" y2="41923"/>
                        <a14:foregroundMark x1="25769" y1="63308" x2="20154" y2="67308"/>
                        <a14:foregroundMark x1="17538" y1="77538" x2="17538" y2="79462"/>
                        <a14:foregroundMark x1="11615" y1="42923" x2="10308" y2="45231"/>
                        <a14:foregroundMark x1="77231" y1="38308" x2="77538" y2="45846"/>
                        <a14:foregroundMark x1="61692" y1="54769" x2="70615" y2="66000"/>
                        <a14:foregroundMark x1="70308" y1="58077" x2="65692" y2="72538"/>
                        <a14:foregroundMark x1="68308" y1="55077" x2="65692" y2="62692"/>
                        <a14:foregroundMark x1="59692" y1="65615" x2="67615" y2="71538"/>
                        <a14:foregroundMark x1="61077" y1="60000" x2="62385" y2="65615"/>
                        <a14:foregroundMark x1="71615" y1="60385" x2="68923" y2="70231"/>
                        <a14:foregroundMark x1="84462" y1="78462" x2="89077" y2="78846"/>
                        <a14:foregroundMark x1="17538" y1="42923" x2="24154" y2="64615"/>
                        <a14:foregroundMark x1="26462" y1="71538" x2="21462" y2="77846"/>
                        <a14:foregroundMark x1="19538" y1="76154" x2="19538" y2="78462"/>
                        <a14:backgroundMark x1="27769" y1="80769" x2="25769" y2="90000"/>
                        <a14:backgroundMark x1="30385" y1="84077" x2="37000" y2="98923"/>
                        <a14:backgroundMark x1="33385" y1="80154" x2="34692" y2="95308"/>
                        <a14:backgroundMark x1="52154" y1="79462" x2="53769" y2="97923"/>
                        <a14:backgroundMark x1="31692" y1="91385" x2="88769" y2="91692"/>
                        <a14:backgroundMark x1="77846" y1="85769" x2="91077" y2="92692"/>
                        <a14:backgroundMark x1="92385" y1="83462" x2="90385" y2="8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160" y="944661"/>
            <a:ext cx="1346044" cy="13460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74" b="89936" l="9904" r="95847">
                        <a14:backgroundMark x1="62300" y1="69329" x2="75399" y2="71086"/>
                        <a14:backgroundMark x1="60543" y1="65815" x2="72524" y2="87540"/>
                        <a14:backgroundMark x1="77157" y1="60703" x2="77157" y2="83546"/>
                        <a14:backgroundMark x1="59425" y1="64217" x2="80032" y2="59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4153" r="25046" b="9639"/>
          <a:stretch/>
        </p:blipFill>
        <p:spPr>
          <a:xfrm flipH="1">
            <a:off x="2813605" y="3226095"/>
            <a:ext cx="1273988" cy="21737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2610" l="36700" r="100000">
                        <a14:foregroundMark x1="52200" y1="51056" x2="55400" y2="69866"/>
                        <a14:foregroundMark x1="66900" y1="15643" x2="66700" y2="20345"/>
                        <a14:foregroundMark x1="72200" y1="14107" x2="75200" y2="21497"/>
                        <a14:foregroundMark x1="47400" y1="59789" x2="49000" y2="86084"/>
                        <a14:foregroundMark x1="43300" y1="63052" x2="46600" y2="86660"/>
                        <a14:foregroundMark x1="57500" y1="67083" x2="52600" y2="90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38" b="4406"/>
          <a:stretch/>
        </p:blipFill>
        <p:spPr>
          <a:xfrm flipH="1">
            <a:off x="8794783" y="1111479"/>
            <a:ext cx="1004181" cy="1507273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154233" y="5659007"/>
            <a:ext cx="1296366" cy="741793"/>
            <a:chOff x="268695" y="5485181"/>
            <a:chExt cx="1391225" cy="83576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5400000" flipV="1">
              <a:off x="656598" y="5656605"/>
              <a:ext cx="209549" cy="539225"/>
            </a:xfrm>
            <a:prstGeom prst="rect">
              <a:avLst/>
            </a:prstGeom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32" cstate="print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5273" b="98633" l="9961" r="972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2" t="3065" r="10979"/>
            <a:stretch/>
          </p:blipFill>
          <p:spPr bwMode="auto">
            <a:xfrm>
              <a:off x="1083561" y="5485181"/>
              <a:ext cx="576359" cy="835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2701250" flipH="1" flipV="1">
              <a:off x="571620" y="5390807"/>
              <a:ext cx="385090" cy="990939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365504" y="2102425"/>
            <a:ext cx="1428762" cy="432840"/>
            <a:chOff x="2841504" y="2102425"/>
            <a:chExt cx="1428762" cy="336984"/>
          </a:xfrm>
        </p:grpSpPr>
        <p:grpSp>
          <p:nvGrpSpPr>
            <p:cNvPr id="48" name="Group 47"/>
            <p:cNvGrpSpPr/>
            <p:nvPr/>
          </p:nvGrpSpPr>
          <p:grpSpPr>
            <a:xfrm>
              <a:off x="3515357" y="2148928"/>
              <a:ext cx="754909" cy="290481"/>
              <a:chOff x="3148058" y="2171641"/>
              <a:chExt cx="754909" cy="290481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38" cstate="print">
                <a:extLst>
                  <a:ext uri="{BEBA8EAE-BF5A-486C-A8C5-ECC9F3942E4B}">
                    <a14:imgProps xmlns:a14="http://schemas.microsoft.com/office/drawing/2010/main">
                      <a14:imgLayer r:embed="rId39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2841504" y="2102425"/>
              <a:ext cx="754909" cy="290481"/>
              <a:chOff x="3148058" y="2171641"/>
              <a:chExt cx="754909" cy="290481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38" cstate="print">
                <a:extLst>
                  <a:ext uri="{BEBA8EAE-BF5A-486C-A8C5-ECC9F3942E4B}">
                    <a14:imgProps xmlns:a14="http://schemas.microsoft.com/office/drawing/2010/main">
                      <a14:imgLayer r:embed="rId39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</p:grpSp>
      <p:grpSp>
        <p:nvGrpSpPr>
          <p:cNvPr id="55" name="Group 54"/>
          <p:cNvGrpSpPr/>
          <p:nvPr/>
        </p:nvGrpSpPr>
        <p:grpSpPr>
          <a:xfrm>
            <a:off x="5275208" y="4704323"/>
            <a:ext cx="1168745" cy="773532"/>
            <a:chOff x="4546255" y="4794241"/>
            <a:chExt cx="912992" cy="54083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0" cstate="print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31250" b="73125" l="1515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2" t="31361" r="12651" b="27196"/>
            <a:stretch/>
          </p:blipFill>
          <p:spPr bwMode="auto">
            <a:xfrm>
              <a:off x="4546255" y="4935629"/>
              <a:ext cx="324692" cy="188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42" cstate="print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6308" b="100000" l="10000" r="95846">
                          <a14:foregroundMark x1="36077" y1="36846" x2="37846" y2="44154"/>
                          <a14:foregroundMark x1="55462" y1="36385" x2="59308" y2="42385"/>
                          <a14:foregroundMark x1="62308" y1="38538" x2="61462" y2="42000"/>
                          <a14:foregroundMark x1="45538" y1="42385" x2="51154" y2="42846"/>
                          <a14:foregroundMark x1="60154" y1="12385" x2="49846" y2="18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1" t="7404" r="27681"/>
            <a:stretch/>
          </p:blipFill>
          <p:spPr bwMode="auto">
            <a:xfrm rot="17886312" flipH="1">
              <a:off x="5003292" y="4621062"/>
              <a:ext cx="282776" cy="629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Cloud 50"/>
            <p:cNvSpPr/>
            <p:nvPr/>
          </p:nvSpPr>
          <p:spPr>
            <a:xfrm>
              <a:off x="4821873" y="5081996"/>
              <a:ext cx="269224" cy="253079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9121488" y="5812891"/>
            <a:ext cx="751794" cy="576184"/>
            <a:chOff x="7730625" y="5654244"/>
            <a:chExt cx="510259" cy="308183"/>
          </a:xfrm>
        </p:grpSpPr>
        <p:grpSp>
          <p:nvGrpSpPr>
            <p:cNvPr id="47" name="Group 46"/>
            <p:cNvGrpSpPr/>
            <p:nvPr/>
          </p:nvGrpSpPr>
          <p:grpSpPr>
            <a:xfrm>
              <a:off x="7763139" y="5654244"/>
              <a:ext cx="477745" cy="160706"/>
              <a:chOff x="7385291" y="5900045"/>
              <a:chExt cx="804089" cy="413786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 rotWithShape="1">
              <a:blip r:embed="rId44" cstate="print">
                <a:extLst>
                  <a:ext uri="{BEBA8EAE-BF5A-486C-A8C5-ECC9F3942E4B}">
                    <a14:imgProps xmlns:a14="http://schemas.microsoft.com/office/drawing/2010/main">
                      <a14:imgLayer r:embed="rId45">
                        <a14:imgEffect>
                          <a14:backgroundRemoval t="4615" b="99308" l="10000" r="9515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40" t="7177" r="9824" b="6764"/>
              <a:stretch/>
            </p:blipFill>
            <p:spPr bwMode="auto">
              <a:xfrm>
                <a:off x="7833144" y="5934108"/>
                <a:ext cx="356236" cy="3797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 rotWithShape="1">
              <a:blip r:embed="rId46" cstate="print">
                <a:extLst>
                  <a:ext uri="{BEBA8EAE-BF5A-486C-A8C5-ECC9F3942E4B}">
                    <a14:imgProps xmlns:a14="http://schemas.microsoft.com/office/drawing/2010/main">
                      <a14:imgLayer r:embed="rId47">
                        <a14:imgEffect>
                          <a14:backgroundRemoval t="12615" b="7075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48" b="21983"/>
              <a:stretch/>
            </p:blipFill>
            <p:spPr bwMode="auto">
              <a:xfrm>
                <a:off x="7385291" y="5900045"/>
                <a:ext cx="483618" cy="351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7" name="Group 66"/>
            <p:cNvGrpSpPr/>
            <p:nvPr/>
          </p:nvGrpSpPr>
          <p:grpSpPr>
            <a:xfrm flipH="1">
              <a:off x="7730625" y="5801721"/>
              <a:ext cx="456046" cy="160706"/>
              <a:chOff x="7385291" y="5900045"/>
              <a:chExt cx="804089" cy="413786"/>
            </a:xfrm>
          </p:grpSpPr>
          <p:pic>
            <p:nvPicPr>
              <p:cNvPr id="68" name="Picture 4"/>
              <p:cNvPicPr>
                <a:picLocks noChangeAspect="1" noChangeArrowheads="1"/>
              </p:cNvPicPr>
              <p:nvPr/>
            </p:nvPicPr>
            <p:blipFill rotWithShape="1">
              <a:blip r:embed="rId48" cstate="print">
                <a:extLst>
                  <a:ext uri="{BEBA8EAE-BF5A-486C-A8C5-ECC9F3942E4B}">
                    <a14:imgProps xmlns:a14="http://schemas.microsoft.com/office/drawing/2010/main">
                      <a14:imgLayer r:embed="rId49">
                        <a14:imgEffect>
                          <a14:backgroundRemoval t="4615" b="99308" l="10000" r="9515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40" t="7177" r="9824" b="6764"/>
              <a:stretch/>
            </p:blipFill>
            <p:spPr bwMode="auto">
              <a:xfrm>
                <a:off x="7833144" y="5934108"/>
                <a:ext cx="356236" cy="3797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9" name="Picture 5"/>
              <p:cNvPicPr>
                <a:picLocks noChangeAspect="1" noChangeArrowheads="1"/>
              </p:cNvPicPr>
              <p:nvPr/>
            </p:nvPicPr>
            <p:blipFill rotWithShape="1">
              <a:blip r:embed="rId50" cstate="print">
                <a:extLst>
                  <a:ext uri="{BEBA8EAE-BF5A-486C-A8C5-ECC9F3942E4B}">
                    <a14:imgProps xmlns:a14="http://schemas.microsoft.com/office/drawing/2010/main">
                      <a14:imgLayer r:embed="rId51">
                        <a14:imgEffect>
                          <a14:backgroundRemoval t="12615" b="7075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48" b="21983"/>
              <a:stretch/>
            </p:blipFill>
            <p:spPr bwMode="auto">
              <a:xfrm>
                <a:off x="7385291" y="5900045"/>
                <a:ext cx="483618" cy="351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65" name="Group 64"/>
          <p:cNvGrpSpPr/>
          <p:nvPr/>
        </p:nvGrpSpPr>
        <p:grpSpPr>
          <a:xfrm>
            <a:off x="8687183" y="2581611"/>
            <a:ext cx="1111780" cy="390188"/>
            <a:chOff x="6629400" y="2640529"/>
            <a:chExt cx="958712" cy="306117"/>
          </a:xfrm>
        </p:grpSpPr>
        <p:grpSp>
          <p:nvGrpSpPr>
            <p:cNvPr id="49" name="Group 48"/>
            <p:cNvGrpSpPr/>
            <p:nvPr/>
          </p:nvGrpSpPr>
          <p:grpSpPr>
            <a:xfrm>
              <a:off x="7167587" y="2703864"/>
              <a:ext cx="420525" cy="242782"/>
              <a:chOff x="10049021" y="3553103"/>
              <a:chExt cx="990939" cy="385090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52" cstate="print">
                <a:extLst>
                  <a:ext uri="{BEBA8EAE-BF5A-486C-A8C5-ECC9F3942E4B}">
                    <a14:imgProps xmlns:a14="http://schemas.microsoft.com/office/drawing/2010/main">
                      <a14:imgLayer r:embed="rId53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5400000" flipV="1">
                <a:off x="10451839" y="3470353"/>
                <a:ext cx="209549" cy="539225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54" cstate="print">
                <a:extLst>
                  <a:ext uri="{BEBA8EAE-BF5A-486C-A8C5-ECC9F3942E4B}">
                    <a14:imgProps xmlns:a14="http://schemas.microsoft.com/office/drawing/2010/main">
                      <a14:imgLayer r:embed="rId55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2701250" flipH="1" flipV="1">
                <a:off x="10351946" y="3250178"/>
                <a:ext cx="385090" cy="990939"/>
              </a:xfrm>
              <a:prstGeom prst="rect">
                <a:avLst/>
              </a:prstGeom>
            </p:spPr>
          </p:pic>
        </p:grpSp>
        <p:grpSp>
          <p:nvGrpSpPr>
            <p:cNvPr id="64" name="Group 63"/>
            <p:cNvGrpSpPr/>
            <p:nvPr/>
          </p:nvGrpSpPr>
          <p:grpSpPr>
            <a:xfrm>
              <a:off x="6629400" y="2640529"/>
              <a:ext cx="724174" cy="242782"/>
              <a:chOff x="7426976" y="2692016"/>
              <a:chExt cx="724174" cy="242782"/>
            </a:xfrm>
          </p:grpSpPr>
          <p:sp>
            <p:nvSpPr>
              <p:cNvPr id="66" name="Cloud 65"/>
              <p:cNvSpPr/>
              <p:nvPr/>
            </p:nvSpPr>
            <p:spPr>
              <a:xfrm>
                <a:off x="7426976" y="2726968"/>
                <a:ext cx="139853" cy="126540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7730625" y="2692016"/>
                <a:ext cx="420525" cy="242782"/>
                <a:chOff x="10049021" y="3553103"/>
                <a:chExt cx="990939" cy="385090"/>
              </a:xfrm>
            </p:grpSpPr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 rotWithShape="1">
                <a:blip r:embed="rId52" cstate="print">
                  <a:extLst>
                    <a:ext uri="{BEBA8EAE-BF5A-486C-A8C5-ECC9F3942E4B}">
                      <a14:imgProps xmlns:a14="http://schemas.microsoft.com/office/drawing/2010/main">
                        <a14:imgLayer r:embed="rId53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5400000" flipV="1">
                  <a:off x="10451839" y="3470353"/>
                  <a:ext cx="209549" cy="539225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 rotWithShape="1">
                <a:blip r:embed="rId54" cstate="print">
                  <a:extLst>
                    <a:ext uri="{BEBA8EAE-BF5A-486C-A8C5-ECC9F3942E4B}">
                      <a14:imgProps xmlns:a14="http://schemas.microsoft.com/office/drawing/2010/main">
                        <a14:imgLayer r:embed="rId55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2701250" flipH="1" flipV="1">
                  <a:off x="10351946" y="3250178"/>
                  <a:ext cx="385090" cy="990939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78078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0.11389 -0.1199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0.0842 -0.1423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48148E-6 L -0.00538 -0.1046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4" presetClass="path" presetSubtype="0" ac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0.03924 -0.1097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4">
                <a:lumMod val="5000"/>
                <a:lumOff val="9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97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152400" y="-14642"/>
            <a:ext cx="12344400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5" name="Flowchart: Document 17"/>
          <p:cNvSpPr/>
          <p:nvPr/>
        </p:nvSpPr>
        <p:spPr>
          <a:xfrm>
            <a:off x="-152400" y="0"/>
            <a:ext cx="123443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-559034" y="-620331"/>
            <a:ext cx="2469633" cy="2296731"/>
            <a:chOff x="-2957976" y="-1125796"/>
            <a:chExt cx="2469633" cy="2296731"/>
          </a:xfrm>
        </p:grpSpPr>
        <p:sp>
          <p:nvSpPr>
            <p:cNvPr id="7" name="Oval 6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65236" y="234631"/>
            <a:ext cx="1341530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4">
                    <a:lumMod val="75000"/>
                  </a:schemeClr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3</a:t>
            </a:r>
            <a:endParaRPr lang="en-US" sz="6600" b="1" dirty="0">
              <a:solidFill>
                <a:schemeClr val="accent4">
                  <a:lumMod val="75000"/>
                </a:schemeClr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71800" y="313353"/>
            <a:ext cx="7294970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</a:t>
            </a:r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 MẾN YÊU</a:t>
            </a:r>
            <a:endParaRPr lang="en-US" sz="54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30"/>
          <p:cNvSpPr/>
          <p:nvPr/>
        </p:nvSpPr>
        <p:spPr>
          <a:xfrm>
            <a:off x="3064160" y="2121934"/>
            <a:ext cx="1884770" cy="1013650"/>
          </a:xfrm>
          <a:custGeom>
            <a:avLst/>
            <a:gdLst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094509 w 3359470"/>
              <a:gd name="connsiteY5" fmla="*/ 547841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108364 w 3359470"/>
              <a:gd name="connsiteY5" fmla="*/ 589405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253072 w 3518033"/>
              <a:gd name="connsiteY0" fmla="*/ 0 h 1014633"/>
              <a:gd name="connsiteX1" fmla="*/ 3518033 w 3518033"/>
              <a:gd name="connsiteY1" fmla="*/ 0 h 1014633"/>
              <a:gd name="connsiteX2" fmla="*/ 3518033 w 3518033"/>
              <a:gd name="connsiteY2" fmla="*/ 980416 h 1014633"/>
              <a:gd name="connsiteX3" fmla="*/ 2319872 w 3518033"/>
              <a:gd name="connsiteY3" fmla="*/ 963477 h 1014633"/>
              <a:gd name="connsiteX4" fmla="*/ 1253072 w 3518033"/>
              <a:gd name="connsiteY4" fmla="*/ 980416 h 1014633"/>
              <a:gd name="connsiteX5" fmla="*/ 1266927 w 3518033"/>
              <a:gd name="connsiteY5" fmla="*/ 589405 h 1014633"/>
              <a:gd name="connsiteX6" fmla="*/ 158563 w 3518033"/>
              <a:gd name="connsiteY6" fmla="*/ 90641 h 1014633"/>
              <a:gd name="connsiteX7" fmla="*/ 1253072 w 3518033"/>
              <a:gd name="connsiteY7" fmla="*/ 0 h 1014633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1302330 w 3553436"/>
              <a:gd name="connsiteY6" fmla="*/ 589405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983675 w 3553436"/>
              <a:gd name="connsiteY6" fmla="*/ 547842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13854 h 1013650"/>
              <a:gd name="connsiteX1" fmla="*/ 2680600 w 3553436"/>
              <a:gd name="connsiteY1" fmla="*/ 0 h 1013650"/>
              <a:gd name="connsiteX2" fmla="*/ 3553436 w 3553436"/>
              <a:gd name="connsiteY2" fmla="*/ 994270 h 1013650"/>
              <a:gd name="connsiteX3" fmla="*/ 2355275 w 3553436"/>
              <a:gd name="connsiteY3" fmla="*/ 977331 h 1013650"/>
              <a:gd name="connsiteX4" fmla="*/ 1288475 w 3553436"/>
              <a:gd name="connsiteY4" fmla="*/ 994270 h 1013650"/>
              <a:gd name="connsiteX5" fmla="*/ 3 w 3553436"/>
              <a:gd name="connsiteY5" fmla="*/ 991186 h 1013650"/>
              <a:gd name="connsiteX6" fmla="*/ 983675 w 3553436"/>
              <a:gd name="connsiteY6" fmla="*/ 561696 h 1013650"/>
              <a:gd name="connsiteX7" fmla="*/ 193966 w 3553436"/>
              <a:gd name="connsiteY7" fmla="*/ 104495 h 1013650"/>
              <a:gd name="connsiteX8" fmla="*/ 1288475 w 3553436"/>
              <a:gd name="connsiteY8" fmla="*/ 13854 h 1013650"/>
              <a:gd name="connsiteX0" fmla="*/ 1288475 w 2680600"/>
              <a:gd name="connsiteY0" fmla="*/ 13854 h 1013650"/>
              <a:gd name="connsiteX1" fmla="*/ 2680600 w 2680600"/>
              <a:gd name="connsiteY1" fmla="*/ 0 h 1013650"/>
              <a:gd name="connsiteX2" fmla="*/ 2348091 w 2680600"/>
              <a:gd name="connsiteY2" fmla="*/ 1008125 h 1013650"/>
              <a:gd name="connsiteX3" fmla="*/ 2355275 w 2680600"/>
              <a:gd name="connsiteY3" fmla="*/ 977331 h 1013650"/>
              <a:gd name="connsiteX4" fmla="*/ 1288475 w 2680600"/>
              <a:gd name="connsiteY4" fmla="*/ 994270 h 1013650"/>
              <a:gd name="connsiteX5" fmla="*/ 3 w 2680600"/>
              <a:gd name="connsiteY5" fmla="*/ 991186 h 1013650"/>
              <a:gd name="connsiteX6" fmla="*/ 983675 w 2680600"/>
              <a:gd name="connsiteY6" fmla="*/ 561696 h 1013650"/>
              <a:gd name="connsiteX7" fmla="*/ 193966 w 2680600"/>
              <a:gd name="connsiteY7" fmla="*/ 104495 h 1013650"/>
              <a:gd name="connsiteX8" fmla="*/ 1288475 w 2680600"/>
              <a:gd name="connsiteY8" fmla="*/ 13854 h 1013650"/>
              <a:gd name="connsiteX0" fmla="*/ 1288475 w 2459082"/>
              <a:gd name="connsiteY0" fmla="*/ 13854 h 1013650"/>
              <a:gd name="connsiteX1" fmla="*/ 2431219 w 2459082"/>
              <a:gd name="connsiteY1" fmla="*/ 0 h 1013650"/>
              <a:gd name="connsiteX2" fmla="*/ 2348091 w 2459082"/>
              <a:gd name="connsiteY2" fmla="*/ 1008125 h 1013650"/>
              <a:gd name="connsiteX3" fmla="*/ 2355275 w 2459082"/>
              <a:gd name="connsiteY3" fmla="*/ 977331 h 1013650"/>
              <a:gd name="connsiteX4" fmla="*/ 1288475 w 2459082"/>
              <a:gd name="connsiteY4" fmla="*/ 994270 h 1013650"/>
              <a:gd name="connsiteX5" fmla="*/ 3 w 2459082"/>
              <a:gd name="connsiteY5" fmla="*/ 991186 h 1013650"/>
              <a:gd name="connsiteX6" fmla="*/ 983675 w 2459082"/>
              <a:gd name="connsiteY6" fmla="*/ 561696 h 1013650"/>
              <a:gd name="connsiteX7" fmla="*/ 193966 w 2459082"/>
              <a:gd name="connsiteY7" fmla="*/ 104495 h 1013650"/>
              <a:gd name="connsiteX8" fmla="*/ 1288475 w 2459082"/>
              <a:gd name="connsiteY8" fmla="*/ 13854 h 101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9082" h="1013650">
                <a:moveTo>
                  <a:pt x="1288475" y="13854"/>
                </a:moveTo>
                <a:lnTo>
                  <a:pt x="2431219" y="0"/>
                </a:lnTo>
                <a:lnTo>
                  <a:pt x="2348091" y="1008125"/>
                </a:lnTo>
                <a:cubicBezTo>
                  <a:pt x="1985649" y="1016333"/>
                  <a:pt x="2717717" y="969123"/>
                  <a:pt x="2355275" y="977331"/>
                </a:cubicBezTo>
                <a:lnTo>
                  <a:pt x="1288475" y="994270"/>
                </a:lnTo>
                <a:cubicBezTo>
                  <a:pt x="1009075" y="955016"/>
                  <a:pt x="-2306" y="1056354"/>
                  <a:pt x="3" y="991186"/>
                </a:cubicBezTo>
                <a:cubicBezTo>
                  <a:pt x="2312" y="926018"/>
                  <a:pt x="1064493" y="667914"/>
                  <a:pt x="983675" y="561696"/>
                </a:cubicBezTo>
                <a:cubicBezTo>
                  <a:pt x="983675" y="445727"/>
                  <a:pt x="193966" y="195802"/>
                  <a:pt x="193966" y="104495"/>
                </a:cubicBezTo>
                <a:cubicBezTo>
                  <a:pt x="193966" y="13188"/>
                  <a:pt x="910982" y="61288"/>
                  <a:pt x="1288475" y="1385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30"/>
          <p:cNvSpPr/>
          <p:nvPr/>
        </p:nvSpPr>
        <p:spPr>
          <a:xfrm>
            <a:off x="3531369" y="2160514"/>
            <a:ext cx="1354228" cy="1013650"/>
          </a:xfrm>
          <a:custGeom>
            <a:avLst/>
            <a:gdLst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094509 w 3359470"/>
              <a:gd name="connsiteY5" fmla="*/ 547841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108364 w 3359470"/>
              <a:gd name="connsiteY5" fmla="*/ 589405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253072 w 3518033"/>
              <a:gd name="connsiteY0" fmla="*/ 0 h 1014633"/>
              <a:gd name="connsiteX1" fmla="*/ 3518033 w 3518033"/>
              <a:gd name="connsiteY1" fmla="*/ 0 h 1014633"/>
              <a:gd name="connsiteX2" fmla="*/ 3518033 w 3518033"/>
              <a:gd name="connsiteY2" fmla="*/ 980416 h 1014633"/>
              <a:gd name="connsiteX3" fmla="*/ 2319872 w 3518033"/>
              <a:gd name="connsiteY3" fmla="*/ 963477 h 1014633"/>
              <a:gd name="connsiteX4" fmla="*/ 1253072 w 3518033"/>
              <a:gd name="connsiteY4" fmla="*/ 980416 h 1014633"/>
              <a:gd name="connsiteX5" fmla="*/ 1266927 w 3518033"/>
              <a:gd name="connsiteY5" fmla="*/ 589405 h 1014633"/>
              <a:gd name="connsiteX6" fmla="*/ 158563 w 3518033"/>
              <a:gd name="connsiteY6" fmla="*/ 90641 h 1014633"/>
              <a:gd name="connsiteX7" fmla="*/ 1253072 w 3518033"/>
              <a:gd name="connsiteY7" fmla="*/ 0 h 1014633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1302330 w 3553436"/>
              <a:gd name="connsiteY6" fmla="*/ 589405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983675 w 3553436"/>
              <a:gd name="connsiteY6" fmla="*/ 547842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13854 h 1013650"/>
              <a:gd name="connsiteX1" fmla="*/ 2680600 w 3553436"/>
              <a:gd name="connsiteY1" fmla="*/ 0 h 1013650"/>
              <a:gd name="connsiteX2" fmla="*/ 3553436 w 3553436"/>
              <a:gd name="connsiteY2" fmla="*/ 994270 h 1013650"/>
              <a:gd name="connsiteX3" fmla="*/ 2355275 w 3553436"/>
              <a:gd name="connsiteY3" fmla="*/ 977331 h 1013650"/>
              <a:gd name="connsiteX4" fmla="*/ 1288475 w 3553436"/>
              <a:gd name="connsiteY4" fmla="*/ 994270 h 1013650"/>
              <a:gd name="connsiteX5" fmla="*/ 3 w 3553436"/>
              <a:gd name="connsiteY5" fmla="*/ 991186 h 1013650"/>
              <a:gd name="connsiteX6" fmla="*/ 983675 w 3553436"/>
              <a:gd name="connsiteY6" fmla="*/ 561696 h 1013650"/>
              <a:gd name="connsiteX7" fmla="*/ 193966 w 3553436"/>
              <a:gd name="connsiteY7" fmla="*/ 104495 h 1013650"/>
              <a:gd name="connsiteX8" fmla="*/ 1288475 w 3553436"/>
              <a:gd name="connsiteY8" fmla="*/ 13854 h 1013650"/>
              <a:gd name="connsiteX0" fmla="*/ 1288475 w 2680600"/>
              <a:gd name="connsiteY0" fmla="*/ 13854 h 1013650"/>
              <a:gd name="connsiteX1" fmla="*/ 2680600 w 2680600"/>
              <a:gd name="connsiteY1" fmla="*/ 0 h 1013650"/>
              <a:gd name="connsiteX2" fmla="*/ 2348091 w 2680600"/>
              <a:gd name="connsiteY2" fmla="*/ 1008125 h 1013650"/>
              <a:gd name="connsiteX3" fmla="*/ 2355275 w 2680600"/>
              <a:gd name="connsiteY3" fmla="*/ 977331 h 1013650"/>
              <a:gd name="connsiteX4" fmla="*/ 1288475 w 2680600"/>
              <a:gd name="connsiteY4" fmla="*/ 994270 h 1013650"/>
              <a:gd name="connsiteX5" fmla="*/ 3 w 2680600"/>
              <a:gd name="connsiteY5" fmla="*/ 991186 h 1013650"/>
              <a:gd name="connsiteX6" fmla="*/ 983675 w 2680600"/>
              <a:gd name="connsiteY6" fmla="*/ 561696 h 1013650"/>
              <a:gd name="connsiteX7" fmla="*/ 193966 w 2680600"/>
              <a:gd name="connsiteY7" fmla="*/ 104495 h 1013650"/>
              <a:gd name="connsiteX8" fmla="*/ 1288475 w 2680600"/>
              <a:gd name="connsiteY8" fmla="*/ 13854 h 1013650"/>
              <a:gd name="connsiteX0" fmla="*/ 1288475 w 2459082"/>
              <a:gd name="connsiteY0" fmla="*/ 13854 h 1013650"/>
              <a:gd name="connsiteX1" fmla="*/ 2431219 w 2459082"/>
              <a:gd name="connsiteY1" fmla="*/ 0 h 1013650"/>
              <a:gd name="connsiteX2" fmla="*/ 2348091 w 2459082"/>
              <a:gd name="connsiteY2" fmla="*/ 1008125 h 1013650"/>
              <a:gd name="connsiteX3" fmla="*/ 2355275 w 2459082"/>
              <a:gd name="connsiteY3" fmla="*/ 977331 h 1013650"/>
              <a:gd name="connsiteX4" fmla="*/ 1288475 w 2459082"/>
              <a:gd name="connsiteY4" fmla="*/ 994270 h 1013650"/>
              <a:gd name="connsiteX5" fmla="*/ 3 w 2459082"/>
              <a:gd name="connsiteY5" fmla="*/ 991186 h 1013650"/>
              <a:gd name="connsiteX6" fmla="*/ 983675 w 2459082"/>
              <a:gd name="connsiteY6" fmla="*/ 561696 h 1013650"/>
              <a:gd name="connsiteX7" fmla="*/ 193966 w 2459082"/>
              <a:gd name="connsiteY7" fmla="*/ 104495 h 1013650"/>
              <a:gd name="connsiteX8" fmla="*/ 1288475 w 2459082"/>
              <a:gd name="connsiteY8" fmla="*/ 13854 h 101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9082" h="1013650">
                <a:moveTo>
                  <a:pt x="1288475" y="13854"/>
                </a:moveTo>
                <a:lnTo>
                  <a:pt x="2431219" y="0"/>
                </a:lnTo>
                <a:lnTo>
                  <a:pt x="2348091" y="1008125"/>
                </a:lnTo>
                <a:cubicBezTo>
                  <a:pt x="1985649" y="1016333"/>
                  <a:pt x="2717717" y="969123"/>
                  <a:pt x="2355275" y="977331"/>
                </a:cubicBezTo>
                <a:lnTo>
                  <a:pt x="1288475" y="994270"/>
                </a:lnTo>
                <a:cubicBezTo>
                  <a:pt x="1009075" y="955016"/>
                  <a:pt x="-2306" y="1056354"/>
                  <a:pt x="3" y="991186"/>
                </a:cubicBezTo>
                <a:cubicBezTo>
                  <a:pt x="2312" y="926018"/>
                  <a:pt x="1064493" y="667914"/>
                  <a:pt x="983675" y="561696"/>
                </a:cubicBezTo>
                <a:cubicBezTo>
                  <a:pt x="983675" y="445727"/>
                  <a:pt x="193966" y="195802"/>
                  <a:pt x="193966" y="104495"/>
                </a:cubicBezTo>
                <a:cubicBezTo>
                  <a:pt x="193966" y="13188"/>
                  <a:pt x="910982" y="61288"/>
                  <a:pt x="1288475" y="1385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753746" y="1954973"/>
            <a:ext cx="6005096" cy="971720"/>
            <a:chOff x="9590210" y="966823"/>
            <a:chExt cx="5422018" cy="695802"/>
          </a:xfrm>
        </p:grpSpPr>
        <p:sp>
          <p:nvSpPr>
            <p:cNvPr id="15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0"/>
            <p:cNvSpPr/>
            <p:nvPr/>
          </p:nvSpPr>
          <p:spPr>
            <a:xfrm>
              <a:off x="9590210" y="971722"/>
              <a:ext cx="5195199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0"/>
            <p:cNvSpPr/>
            <p:nvPr/>
          </p:nvSpPr>
          <p:spPr>
            <a:xfrm>
              <a:off x="9662817" y="1003095"/>
              <a:ext cx="4705817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133879" y="1981869"/>
            <a:ext cx="992332" cy="992332"/>
            <a:chOff x="1212273" y="1084984"/>
            <a:chExt cx="992332" cy="992332"/>
          </a:xfrm>
          <a:solidFill>
            <a:srgbClr val="7030A0"/>
          </a:solidFill>
        </p:grpSpPr>
        <p:sp>
          <p:nvSpPr>
            <p:cNvPr id="20" name="Oval 19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154228" y="2001006"/>
            <a:ext cx="990600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47696" y="2104835"/>
            <a:ext cx="4297844" cy="646282"/>
          </a:xfrm>
          <a:prstGeom prst="rect">
            <a:avLst/>
          </a:prstGeom>
          <a:solidFill>
            <a:schemeClr val="bg1"/>
          </a:solidFill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TRỐNG TRƯỜNG</a:t>
            </a:r>
            <a:endParaRPr lang="en-US" sz="3600" b="1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video-161227676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236" y="3233450"/>
            <a:ext cx="11774364" cy="350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4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0" y="6553200"/>
            <a:ext cx="9144000" cy="30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52400" y="214209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82782" y="21996"/>
            <a:ext cx="10935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400" dirty="0"/>
          </a:p>
        </p:txBody>
      </p:sp>
      <p:sp>
        <p:nvSpPr>
          <p:cNvPr id="13" name="Rectangle 12"/>
          <p:cNvSpPr/>
          <p:nvPr/>
        </p:nvSpPr>
        <p:spPr>
          <a:xfrm>
            <a:off x="4662427" y="325583"/>
            <a:ext cx="37321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trống trường</a:t>
            </a:r>
          </a:p>
        </p:txBody>
      </p:sp>
      <p:pic>
        <p:nvPicPr>
          <p:cNvPr id="15" name="Picture 2" descr="C:\Users\Administrator.EPR5HADQQSBOGQY\Downloads\cd3 bai 5.1.png"/>
          <p:cNvPicPr>
            <a:picLocks noChangeAspect="1" noChangeArrowheads="1"/>
          </p:cNvPicPr>
          <p:nvPr/>
        </p:nvPicPr>
        <p:blipFill>
          <a:blip r:embed="rId2"/>
          <a:srcRect l="59457" t="64444"/>
          <a:stretch>
            <a:fillRect/>
          </a:stretch>
        </p:blipFill>
        <p:spPr bwMode="auto">
          <a:xfrm>
            <a:off x="8394539" y="835392"/>
            <a:ext cx="3664538" cy="3450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228601" y="1104834"/>
            <a:ext cx="81395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là trống trường. Thân hình tôi đẫy đà, nước da nâu bóng. Học trò thường gọi tôi là bác trống. Có lẽ vì các bạn thấy tôi ở trường lâu lắm rồi. Chính tôi cũng không biết mình đến đây tự bao giờ.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8601" y="3405217"/>
            <a:ext cx="989214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Hằng 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tôi giúp các bạn học trò ra vào lớp đúng giờ. Ngày khai trường, tiếng tôi dõng dạc “tùng…tùng….tùng….”, báo hiệu một năm học mới. 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Bây 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có thêm anh chuông điện, thỉnh thoảng cũng “reng….reng…..reng….” báo giờ học. Nhưng tôi vẫn là người bạn thân thiết của các cô cậu học trò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Cloud 17"/>
          <p:cNvSpPr/>
          <p:nvPr/>
        </p:nvSpPr>
        <p:spPr>
          <a:xfrm>
            <a:off x="8686799" y="105123"/>
            <a:ext cx="2493815" cy="73026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  <a:endParaRPr lang="en-US" sz="28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6265233"/>
            <a:ext cx="1353429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1244</TotalTime>
  <Words>917</Words>
  <PresentationFormat>Widescreen</PresentationFormat>
  <Paragraphs>112</Paragraphs>
  <Slides>23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 Rounded MT Bold</vt:lpstr>
      <vt:lpstr>Arial-Rounded</vt:lpstr>
      <vt:lpstr>Calibri</vt:lpstr>
      <vt:lpstr>HP001 4 hàng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2020-04-19T14:45:33Z</dcterms:created>
  <dcterms:modified xsi:type="dcterms:W3CDTF">2021-02-23T08:29:32Z</dcterms:modified>
</cp:coreProperties>
</file>