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7" r:id="rId3"/>
    <p:sldId id="340" r:id="rId4"/>
    <p:sldId id="341" r:id="rId5"/>
    <p:sldId id="342" r:id="rId6"/>
    <p:sldId id="343" r:id="rId7"/>
    <p:sldId id="322" r:id="rId8"/>
    <p:sldId id="344" r:id="rId9"/>
    <p:sldId id="325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20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92277" autoAdjust="0"/>
  </p:normalViewPr>
  <p:slideViewPr>
    <p:cSldViewPr>
      <p:cViewPr varScale="1">
        <p:scale>
          <a:sx n="31" d="100"/>
          <a:sy n="31" d="100"/>
        </p:scale>
        <p:origin x="288" y="4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1T01:17:29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686 284 660 0 0,'0'-20'1071'0'0,"-1"0"0"0"0,0-1 0 0 0,-4-10-1071 0 0,4 23 309 0 0,-1 1 0 0 0,0 0 0 0 0,1 4-162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𝑖^2 )^1008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𝑚∈𝑁^∗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𝑚∈{1;3;..;49}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49−1)/2+1=25.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8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vi-VN" sz="3200" i="1" dirty="0">
                  <a:effectLst/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Hiệu </a:t>
                </a:r>
                <a:r>
                  <a:rPr lang="en-US" dirty="0" err="1"/>
                  <a:t>ứng</a:t>
                </a:r>
                <a:r>
                  <a:rPr lang="en-US" dirty="0"/>
                  <a:t> 2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: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….</a:t>
                </a:r>
              </a:p>
              <a:p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tô</a:t>
                </a:r>
                <a:r>
                  <a:rPr lang="en-US" dirty="0"/>
                  <a:t> </a:t>
                </a:r>
                <a:r>
                  <a:rPr lang="en-US" dirty="0" err="1"/>
                  <a:t>màu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. (</a:t>
                </a:r>
                <a:r>
                  <a:rPr lang="en-US" dirty="0" err="1"/>
                  <a:t>Mình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hộ</a:t>
                </a:r>
                <a:r>
                  <a:rPr lang="en-US" dirty="0"/>
                  <a:t>).</a:t>
                </a:r>
              </a:p>
              <a:p>
                <a:r>
                  <a:rPr lang="en-US" dirty="0" err="1"/>
                  <a:t>Tên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(H)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màu</a:t>
                </a:r>
                <a:r>
                  <a:rPr lang="en-US" dirty="0"/>
                  <a:t> </a:t>
                </a:r>
                <a:r>
                  <a:rPr lang="en-US" dirty="0" err="1"/>
                  <a:t>vàng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sz="3200" i="0"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𝑆=1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^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2−𝜋.8</a:t>
                </a:r>
                <a:r>
                  <a:rPr lang="vi-VN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^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−2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4.𝜋.8</a:t>
                </a:r>
                <a:r>
                  <a:rPr lang="vi-VN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^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2−1</a:t>
                </a:r>
                <a:r>
                  <a:rPr lang="vi-VN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2.8.8)</a:t>
                </a:r>
                <a:endParaRPr lang="vi-VN" sz="3200" i="1" dirty="0">
                  <a:effectLst/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6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thành</a:t>
                </a:r>
                <a:r>
                  <a:rPr lang="en-US" dirty="0"/>
                  <a:t> 3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ở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̅……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Phần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1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w =z+1 ở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việc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2/(1−1)  </a:t>
                </a:r>
                <a:r>
                  <a:rPr lang="en-US" dirty="0"/>
                  <a:t> cũng </a:t>
                </a:r>
                <a:r>
                  <a:rPr lang="en-US" dirty="0" err="1"/>
                  <a:t>như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phép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nhân</a:t>
                </a:r>
                <a:r>
                  <a:rPr lang="en-US" baseline="0" dirty="0"/>
                  <a:t> 1-i </a:t>
                </a:r>
                <a:r>
                  <a:rPr lang="en-US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tách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thành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các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nhỏ</a:t>
                </a:r>
                <a:r>
                  <a:rPr lang="en-US" baseline="0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022370" y="333375"/>
            <a:ext cx="682744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PHÉP</a:t>
            </a:r>
            <a:r>
              <a:rPr lang="vi-VN" sz="51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CHIA SỐ PHỨC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67405" y="457200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3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7.png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63.emf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40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4.png"/><Relationship Id="rId7" Type="http://schemas.openxmlformats.org/officeDocument/2006/relationships/image" Target="../media/image690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0.png"/><Relationship Id="rId11" Type="http://schemas.openxmlformats.org/officeDocument/2006/relationships/image" Target="../media/image77.png"/><Relationship Id="rId5" Type="http://schemas.openxmlformats.org/officeDocument/2006/relationships/image" Target="../media/image670.png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9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0.png"/><Relationship Id="rId11" Type="http://schemas.openxmlformats.org/officeDocument/2006/relationships/image" Target="../media/image83.png"/><Relationship Id="rId5" Type="http://schemas.openxmlformats.org/officeDocument/2006/relationships/image" Target="../media/image770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80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3.png"/><Relationship Id="rId19" Type="http://schemas.openxmlformats.org/officeDocument/2006/relationships/image" Target="../media/image118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4.png"/><Relationship Id="rId3" Type="http://schemas.openxmlformats.org/officeDocument/2006/relationships/image" Target="../media/image1190.png"/><Relationship Id="rId7" Type="http://schemas.openxmlformats.org/officeDocument/2006/relationships/image" Target="../media/image107.png"/><Relationship Id="rId12" Type="http://schemas.openxmlformats.org/officeDocument/2006/relationships/image" Target="../media/image1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21.png"/><Relationship Id="rId5" Type="http://schemas.openxmlformats.org/officeDocument/2006/relationships/image" Target="../media/image105.png"/><Relationship Id="rId15" Type="http://schemas.openxmlformats.org/officeDocument/2006/relationships/image" Target="../media/image109.png"/><Relationship Id="rId10" Type="http://schemas.openxmlformats.org/officeDocument/2006/relationships/image" Target="../media/image120.png"/><Relationship Id="rId4" Type="http://schemas.openxmlformats.org/officeDocument/2006/relationships/image" Target="../media/image104.png"/><Relationship Id="rId9" Type="http://schemas.openxmlformats.org/officeDocument/2006/relationships/image" Target="../media/image1100.png"/><Relationship Id="rId14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3.png"/><Relationship Id="rId34" Type="http://schemas.openxmlformats.org/officeDocument/2006/relationships/image" Target="../media/image1350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.png"/><Relationship Id="rId37" Type="http://schemas.openxmlformats.org/officeDocument/2006/relationships/image" Target="../media/image137.png"/><Relationship Id="rId5" Type="http://schemas.openxmlformats.org/officeDocument/2006/relationships/image" Target="../media/image146.png"/><Relationship Id="rId36" Type="http://schemas.openxmlformats.org/officeDocument/2006/relationships/image" Target="../media/image136.png"/><Relationship Id="rId35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5.png"/><Relationship Id="rId7" Type="http://schemas.openxmlformats.org/officeDocument/2006/relationships/image" Target="../media/image141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11" Type="http://schemas.openxmlformats.org/officeDocument/2006/relationships/image" Target="../media/image143.png"/><Relationship Id="rId5" Type="http://schemas.openxmlformats.org/officeDocument/2006/relationships/image" Target="../media/image139.png"/><Relationship Id="rId15" Type="http://schemas.openxmlformats.org/officeDocument/2006/relationships/image" Target="../media/image147.png"/><Relationship Id="rId10" Type="http://schemas.openxmlformats.org/officeDocument/2006/relationships/image" Target="../media/image131.png"/><Relationship Id="rId4" Type="http://schemas.openxmlformats.org/officeDocument/2006/relationships/image" Target="../media/image124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90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42.png"/><Relationship Id="rId7" Type="http://schemas.openxmlformats.org/officeDocument/2006/relationships/image" Target="../media/image37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11" Type="http://schemas.openxmlformats.org/officeDocument/2006/relationships/image" Target="../media/image45.png"/><Relationship Id="rId5" Type="http://schemas.openxmlformats.org/officeDocument/2006/relationships/image" Target="../media/image350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30046"/>
            <a:ext cx="24381521" cy="1374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321034" y="3795222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1983" y="4730578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 PHỨC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9047" y="188312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2528" y="1965603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60087" y="9152562"/>
            <a:ext cx="16383000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902892"/>
              <a:chOff x="7483860" y="7543801"/>
              <a:chExt cx="1251657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800220"/>
                <a:chOff x="7493378" y="7646473"/>
                <a:chExt cx="1242139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79071" y="77665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CHIA SỐ PHỨC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505211" y="6014189"/>
            <a:ext cx="13721581" cy="1107965"/>
            <a:chOff x="5697826" y="4371559"/>
            <a:chExt cx="13721581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7826" y="4371559"/>
              <a:ext cx="13721581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3: 	PHÉP CHIA SỐ PHỨC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542578" y="7078210"/>
            <a:ext cx="17526000" cy="526619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160087" y="10552337"/>
            <a:ext cx="9688259" cy="1113708"/>
            <a:chOff x="739068" y="1515168"/>
            <a:chExt cx="9688259" cy="111370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663150" y="8153400"/>
                <a:ext cx="11353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ì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+3=3+2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GB" sz="4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4400" b="0" i="1" smtClean="0">
                          <a:latin typeface="Cambria Math"/>
                        </a:rPr>
                        <m:t>−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0" y="8153400"/>
                <a:ext cx="11353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62450" y="10907434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50" y="10907434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40186" y="2818058"/>
                <a:ext cx="8360824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4800" b="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48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4800" b="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ì 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8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6" y="2818058"/>
                <a:ext cx="8360824" cy="13474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368294" y="4495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0419" y="4304547"/>
                <a:ext cx="5486401" cy="12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5−12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19" y="4304547"/>
                <a:ext cx="5486401" cy="1288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98818" y="4387249"/>
                <a:ext cx="5486401" cy="12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5+12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18" y="4387249"/>
                <a:ext cx="5486401" cy="12884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40012" y="4362015"/>
                <a:ext cx="5486401" cy="127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12" y="4362015"/>
                <a:ext cx="5486401" cy="12725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112" y="4341076"/>
                <a:ext cx="5486401" cy="1284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5+6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000"/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112" y="4341076"/>
                <a:ext cx="5486401" cy="12841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520312" y="7445346"/>
            <a:ext cx="896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56439" y="9134203"/>
                <a:ext cx="407784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39" y="9134203"/>
                <a:ext cx="4077848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401010" y="13933151"/>
            <a:ext cx="1017431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w2a3+2bRT23+2b)=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8199" y="15589668"/>
            <a:ext cx="5288706" cy="26221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231767" y="9178830"/>
                <a:ext cx="5977662" cy="127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(3+2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)(3+2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9+4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/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5+12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67" y="9178830"/>
                <a:ext cx="5977662" cy="12751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5356" y="8229600"/>
            <a:ext cx="22139783" cy="5376843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5517633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255787" y="9114263"/>
                <a:ext cx="7879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(2−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̅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sz="4400" i="1">
                          <a:latin typeface="Cambria Math" panose="02040503050406030204" pitchFamily="18" charset="0"/>
                        </a:rPr>
                        <m:t>=4+3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87" y="9114263"/>
                <a:ext cx="787919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631117" y="12768962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117" y="12768962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85010" y="2577662"/>
                <a:ext cx="157256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(2−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̅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GB" sz="4800" i="1">
                          <a:latin typeface="Cambria Math" panose="02040503050406030204" pitchFamily="18" charset="0"/>
                        </a:rPr>
                        <m:t>=4+3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10" y="2577662"/>
                <a:ext cx="1572560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064101" y="695025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85010" y="5589455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10" y="5589455"/>
                <a:ext cx="548640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78787" y="5584083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87" y="5584083"/>
                <a:ext cx="548640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49527" y="6941403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27" y="6941403"/>
                <a:ext cx="548640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078787" y="693528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87" y="6935287"/>
                <a:ext cx="548640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844789" y="8439018"/>
            <a:ext cx="8969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47294" y="8420328"/>
            <a:ext cx="56753" cy="518611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528" y="9940382"/>
                <a:ext cx="7851573" cy="1382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⇔"/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r>
                        <m:rPr>
                          <m:nor/>
                        </m:rPr>
                        <a:rPr lang="en-GB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4+3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(4+3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)(2+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28" y="9940382"/>
                <a:ext cx="7851573" cy="13820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46938" y="3454110"/>
                <a:ext cx="1446144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di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ễ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GB" sz="480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đ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ể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4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trong</m:t>
                    </m:r>
                  </m:oMath>
                </a14:m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các điểm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ở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80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38" y="3454110"/>
                <a:ext cx="14461449" cy="3046988"/>
              </a:xfrm>
              <a:prstGeom prst="rect">
                <a:avLst/>
              </a:prstGeom>
              <a:blipFill>
                <a:blip r:embed="rId11"/>
                <a:stretch>
                  <a:fillRect t="-4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61896" y="11379105"/>
                <a:ext cx="437793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/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5+10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96" y="11379105"/>
                <a:ext cx="4377930" cy="126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339503" y="11693913"/>
                <a:ext cx="3331233" cy="94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GB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503" y="11693913"/>
                <a:ext cx="3331233" cy="9482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688857" y="14307464"/>
            <a:ext cx="102435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w2a4+3bR2pb=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66080" y="15521033"/>
            <a:ext cx="4286848" cy="208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/>
          <a:srcRect l="27451" t="10527" b="8559"/>
          <a:stretch/>
        </p:blipFill>
        <p:spPr>
          <a:xfrm>
            <a:off x="18365787" y="2667000"/>
            <a:ext cx="46319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5356" y="8277198"/>
            <a:ext cx="22139783" cy="5376843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5517633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0" y="8915400"/>
                <a:ext cx="78791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15400"/>
                <a:ext cx="787919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86896" y="12806523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96" y="12806523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34211" y="3155870"/>
                <a:ext cx="157256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=3−5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=(3−4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̅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11" y="3155870"/>
                <a:ext cx="1572560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512927" y="459832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9586" y="4191000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86" y="4191000"/>
                <a:ext cx="5486401" cy="14800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572365" y="4366014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65" y="4366014"/>
                <a:ext cx="5486401" cy="14800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781658" y="5943600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58" y="5943600"/>
                <a:ext cx="5486401" cy="14800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253811" y="5943600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811" y="5943600"/>
                <a:ext cx="5486401" cy="14800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844789" y="8700975"/>
            <a:ext cx="8969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47294" y="8467926"/>
            <a:ext cx="56753" cy="518611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528" y="9620945"/>
                <a:ext cx="8003858" cy="150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⇔"/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acc>
                        <m:accPr>
                          <m:chr m:val="̅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(3+5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)(3+4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(3−4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)(3+4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28" y="9620945"/>
                <a:ext cx="8003858" cy="1502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323656" y="11059668"/>
                <a:ext cx="345761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sz="40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40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000"/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56" y="11059668"/>
                <a:ext cx="3457613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731403" y="11164863"/>
                <a:ext cx="469263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03" y="11164863"/>
                <a:ext cx="4692631" cy="13354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761946" y="14063879"/>
            <a:ext cx="100234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SIO ClassWiz" pitchFamily="2" charset="0"/>
              </a:rPr>
              <a:t>w2a3+5bR3p4b=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587" y="15043769"/>
            <a:ext cx="5119601" cy="24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9" grpId="0"/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5356" y="7278700"/>
            <a:ext cx="22139783" cy="637534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4055731"/>
            <a:chOff x="992187" y="2564544"/>
            <a:chExt cx="22353091" cy="40557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532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076085" y="7848600"/>
                <a:ext cx="10210800" cy="160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2016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1+2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1008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85" y="7848600"/>
                <a:ext cx="10210800" cy="1606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49402" y="128846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02" y="12884600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74724" y="2773046"/>
                <a:ext cx="19180928" cy="173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ề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2016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1+2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24" y="2773046"/>
                <a:ext cx="19180928" cy="1739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128900" y="472368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1263" y="4397388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63" y="4397388"/>
                <a:ext cx="5486401" cy="14800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33940" y="4445836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0" y="4445836"/>
                <a:ext cx="5486401" cy="14800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752676" y="4484886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GB" sz="48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676" y="4484886"/>
                <a:ext cx="5486401" cy="1480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85994" y="4553569"/>
                <a:ext cx="5486401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994" y="4553569"/>
                <a:ext cx="5486401" cy="14800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914784" y="7936739"/>
            <a:ext cx="8969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47294" y="7504847"/>
            <a:ext cx="56753" cy="61491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605960" y="9627429"/>
                <a:ext cx="8698087" cy="2179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−3+4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1(−3−4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(−3+4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)(−3−4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/>
                        <m:t>.</m:t>
                      </m:r>
                    </m:oMath>
                  </m:oMathPara>
                </a14:m>
                <a:endParaRPr lang="vi-VN" sz="4400" dirty="0"/>
              </a:p>
              <a:p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60" y="9627429"/>
                <a:ext cx="8698087" cy="21792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714535" y="11329270"/>
                <a:ext cx="3068852" cy="1341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35" y="11329270"/>
                <a:ext cx="3068852" cy="1341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828271" y="13936477"/>
            <a:ext cx="952499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w2ab^2016R(1+2b)d=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4482" y="15769694"/>
            <a:ext cx="4650222" cy="22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6384" y="6331564"/>
            <a:ext cx="22702688" cy="739380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885858" cy="3721567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883817" y="7222608"/>
                <a:ext cx="10210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̄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sz="4400" i="1">
                          <a:latin typeface="Cambria Math" panose="02040503050406030204" pitchFamily="18" charset="0"/>
                        </a:rPr>
                        <m:t>+4−5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=−1+6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7" y="7222608"/>
                <a:ext cx="10210800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132731" y="12782285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31" y="12782285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74724" y="2773046"/>
                <a:ext cx="1990332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m:rPr>
                          <m:nor/>
                        </m:rPr>
                        <a:rPr lang="en-GB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̄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</a:rPr>
                        <m:t>+4−5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=−1+6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24" y="2773046"/>
                <a:ext cx="19903320" cy="847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2367234" y="4815856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=3.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=8.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90742" y="4878080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742" y="4878080"/>
                <a:ext cx="548640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2175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=−3.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757" y="4865157"/>
                <a:ext cx="548640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871725" y="6782425"/>
            <a:ext cx="8969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  <a:endCxn id="125" idx="2"/>
          </p:cNvCxnSpPr>
          <p:nvPr/>
        </p:nvCxnSpPr>
        <p:spPr>
          <a:xfrm>
            <a:off x="12619826" y="6593838"/>
            <a:ext cx="0" cy="71315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342523" y="8118534"/>
                <a:ext cx="49703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̄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sz="4400" i="1">
                          <a:latin typeface="Cambria Math" panose="02040503050406030204" pitchFamily="18" charset="0"/>
                        </a:rPr>
                        <m:t>=−5+11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23" y="8118534"/>
                <a:ext cx="497033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32737" y="8841141"/>
                <a:ext cx="9064341" cy="137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̄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−5+11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−5+11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.(−2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37" y="8841141"/>
                <a:ext cx="9064341" cy="13765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74724" y="3562099"/>
                <a:ext cx="402898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24" y="3562099"/>
                <a:ext cx="4028987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232737" y="9869696"/>
                <a:ext cx="4023666" cy="134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̄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fr-FR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37" y="9869696"/>
                <a:ext cx="4023666" cy="1344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314311" y="9981505"/>
                <a:ext cx="3987695" cy="13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GB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GB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311" y="9981505"/>
                <a:ext cx="3987695" cy="13737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347018" y="11603561"/>
                <a:ext cx="10248511" cy="137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đó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: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=3.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18" y="11603561"/>
                <a:ext cx="10248511" cy="13737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785428" y="7548159"/>
            <a:ext cx="1109261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w2ap1+6bp4+5bR(1+b)d=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42919" y="9118838"/>
            <a:ext cx="3934224" cy="18750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735442" y="9140703"/>
            <a:ext cx="3850433" cy="16762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751248" y="11222749"/>
            <a:ext cx="720742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JzT2Qz)=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2770878" y="12191129"/>
            <a:ext cx="77594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11R2$+ap5R2=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181589" y="11218340"/>
            <a:ext cx="3696455" cy="17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10" grpId="0"/>
      <p:bldP spid="11" grpId="0"/>
      <p:bldP spid="60" grpId="0"/>
      <p:bldP spid="13" grpId="0"/>
      <p:bldP spid="63" grpId="0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6384" y="6331564"/>
            <a:ext cx="22702688" cy="739380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2144" y="2566454"/>
            <a:ext cx="22885858" cy="3721567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2118141" y="7485889"/>
                <a:ext cx="5960646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2+6</m:t>
                                  </m:r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41" y="7485889"/>
                <a:ext cx="5960646" cy="1682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363787" y="12801643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2801643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42411" y="2586068"/>
                <a:ext cx="11786077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2+6</m:t>
                                  </m:r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11" y="2586068"/>
                <a:ext cx="11786077" cy="16826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929290" y="485366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24.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26.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90742" y="4878080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25.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742" y="4878080"/>
                <a:ext cx="548640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2175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vi-VN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50.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757" y="4865157"/>
                <a:ext cx="548640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37372" y="9204653"/>
                <a:ext cx="163593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≠0;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72" y="9204653"/>
                <a:ext cx="1635935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21565" y="4145960"/>
                <a:ext cx="126218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1;50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để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65" y="4145960"/>
                <a:ext cx="12621852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232737" y="10060580"/>
                <a:ext cx="1971507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1;50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⇒1≤2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+1≤50⇒0≤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25 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0;1;2;...;24</m:t>
                          </m:r>
                        </m:e>
                      </m:d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37" y="10060580"/>
                <a:ext cx="19715077" cy="13599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232737" y="11726385"/>
                <a:ext cx="96279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25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37" y="11726385"/>
                <a:ext cx="9627956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7392987" y="7993559"/>
                <a:ext cx="478030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vi-VN" sz="4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987" y="7993559"/>
                <a:ext cx="478030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5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10" grpId="0"/>
      <p:bldP spid="11" grpId="0"/>
      <p:bldP spid="60" grpId="0"/>
      <p:bldP spid="63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6384" y="6331564"/>
            <a:ext cx="22702688" cy="739380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2144" y="2566454"/>
            <a:ext cx="22885858" cy="3721567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373187" y="7303533"/>
                <a:ext cx="7315200" cy="135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7303533"/>
                <a:ext cx="7315200" cy="1355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37278" y="2697134"/>
                <a:ext cx="9032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78" y="2697134"/>
                <a:ext cx="903244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35356" y="4863240"/>
                <a:ext cx="548640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356" y="4863240"/>
                <a:ext cx="5486401" cy="9178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44880" y="4770993"/>
                <a:ext cx="548640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80" y="4770993"/>
                <a:ext cx="5486401" cy="9178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3587" y="6593838"/>
                <a:ext cx="124013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𝑦𝑖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;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;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593838"/>
                <a:ext cx="1240134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36866" y="3460935"/>
                <a:ext cx="8744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đó.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866" y="3460935"/>
                <a:ext cx="8744702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22924" y="8724549"/>
                <a:ext cx="10056535" cy="1373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fr-FR" sz="4400" i="1">
                          <a:latin typeface="Cambria Math" panose="02040503050406030204" pitchFamily="18" charset="0"/>
                        </a:rPr>
                        <m:t>=2⇔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fr-FR" sz="4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4" y="8724549"/>
                <a:ext cx="10056535" cy="13734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766719" y="10389094"/>
                <a:ext cx="8183860" cy="1598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𝑦𝑖</m:t>
                                  </m:r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fr-FR" sz="4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4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9" y="10389094"/>
                <a:ext cx="8183860" cy="15988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345768" y="2741025"/>
                <a:ext cx="1219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768" y="2741025"/>
                <a:ext cx="12192000" cy="7078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85989" y="3458094"/>
                <a:ext cx="90270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89" y="3458094"/>
                <a:ext cx="9027022" cy="7694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64587" y="7306571"/>
                <a:ext cx="4347985" cy="135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𝑦𝑖</m:t>
                          </m:r>
                          <m:r>
                            <a:rPr lang="en-GB" sz="4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4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587" y="7306571"/>
                <a:ext cx="4347985" cy="135530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32802" y="10807385"/>
                <a:ext cx="89643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+1−4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802" y="10807385"/>
                <a:ext cx="8964313" cy="76944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6854" y="12266378"/>
                <a:ext cx="86421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−3+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fr-FR" sz="44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54" y="12266378"/>
                <a:ext cx="8642109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180446" y="12382886"/>
                <a:ext cx="893584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446" y="12382886"/>
                <a:ext cx="8935844" cy="75405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  <p:bldP spid="10" grpId="0"/>
      <p:bldP spid="11" grpId="0"/>
      <p:bldP spid="60" grpId="0"/>
      <p:bldP spid="63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00977" y="6475800"/>
            <a:ext cx="22702688" cy="6249600"/>
            <a:chOff x="1205494" y="6947472"/>
            <a:chExt cx="22139783" cy="552786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29587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2144" y="2566454"/>
            <a:ext cx="22885858" cy="3721567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373187" y="7303533"/>
                <a:ext cx="19735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+9−2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+1+2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7303533"/>
                <a:ext cx="19735800" cy="784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37278" y="2697134"/>
                <a:ext cx="9032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78" y="2697134"/>
                <a:ext cx="903244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7905421" y="477113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7" y="4865157"/>
                <a:ext cx="5486401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16" y="4891984"/>
                <a:ext cx="548640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35356" y="4863240"/>
                <a:ext cx="548640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356" y="4863240"/>
                <a:ext cx="5486401" cy="917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44880" y="4770993"/>
                <a:ext cx="548640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80" y="4770993"/>
                <a:ext cx="5486401" cy="9178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29290" y="3487829"/>
                <a:ext cx="8744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đó.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290" y="3487829"/>
                <a:ext cx="874470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689839" y="8345503"/>
                <a:ext cx="80833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</a:rPr>
                        <m:t>⇔2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39" y="8345503"/>
                <a:ext cx="8083303" cy="7847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827502" y="9365159"/>
                <a:ext cx="158524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−3=0⇔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vi-VN" sz="4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02" y="9365159"/>
                <a:ext cx="15852485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345768" y="2794813"/>
                <a:ext cx="1219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768" y="2794813"/>
                <a:ext cx="12192000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85989" y="3458094"/>
                <a:ext cx="90270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89" y="3458094"/>
                <a:ext cx="9027022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565769" y="10442762"/>
                <a:ext cx="15852485" cy="152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smtClean="0"/>
                  <a:t>Do đó: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4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thuộc </a:t>
                </a:r>
                <a:r>
                  <a:rPr lang="vi-VN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a:rPr lang="en-GB" sz="4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fr-FR" sz="4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vi-VN" sz="4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69" y="10442762"/>
                <a:ext cx="15852485" cy="1529329"/>
              </a:xfrm>
              <a:prstGeom prst="rect">
                <a:avLst/>
              </a:prstGeom>
              <a:blipFill>
                <a:blip r:embed="rId14"/>
                <a:stretch>
                  <a:fillRect l="-1577" t="-4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2439987" y="11498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11498759"/>
                <a:ext cx="250089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4" grpId="0" animBg="1"/>
      <p:bldP spid="60" grpId="0"/>
      <p:bldP spid="63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052144" y="2566454"/>
            <a:ext cx="22885858" cy="4376251"/>
            <a:chOff x="992187" y="2564544"/>
            <a:chExt cx="22353091" cy="43762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2737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1222069" y="7086600"/>
            <a:ext cx="22702688" cy="6400800"/>
            <a:chOff x="1205494" y="6947472"/>
            <a:chExt cx="22139783" cy="492308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69109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614577" y="8578315"/>
                <a:ext cx="15379610" cy="148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  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577" y="8578315"/>
                <a:ext cx="15379610" cy="1480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37278" y="2697134"/>
                <a:ext cx="193625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độ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𝑂𝑥𝑦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78" y="2697134"/>
                <a:ext cx="1936250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1190" y="5715000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=32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90" y="5715000"/>
                <a:ext cx="548640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87012" y="5794522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4800">
                          <a:latin typeface="Cambria Math" panose="02040503050406030204" pitchFamily="18" charset="0"/>
                        </a:rPr>
                        <m:t>=16</m:t>
                      </m:r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12" y="5794522"/>
                <a:ext cx="548640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73413" y="5759306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vi-VN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=256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3" y="5759306"/>
                <a:ext cx="548640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95939" y="5753509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vi-VN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939" y="5753509"/>
                <a:ext cx="548640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1530630" y="10439400"/>
                <a:ext cx="1558772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ì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30" y="10439400"/>
                <a:ext cx="15587729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2731" y="3422950"/>
                <a:ext cx="2145955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31" y="3422950"/>
                <a:ext cx="21459550" cy="13644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9597" y="4776808"/>
                <a:ext cx="58905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diện tích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97" y="4776808"/>
                <a:ext cx="5890523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4141" t="-18254" r="-3416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984787" y="8468423"/>
                <a:ext cx="4343400" cy="509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f>
                                <m:f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f>
                                <m:f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f>
                                <m:f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4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&amp;0≤</m:t>
                              </m:r>
                              <m:f>
                                <m:f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4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4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4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787" y="8468423"/>
                <a:ext cx="4343400" cy="509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5183187" y="7516152"/>
                <a:ext cx="64724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𝑦𝑖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;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87" y="7516152"/>
                <a:ext cx="6472413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  <p:bldP spid="60" grpId="0"/>
      <p:bldP spid="5" grpId="0"/>
      <p:bldP spid="7" grpId="0"/>
      <p:bldP spid="10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3587" y="2475495"/>
            <a:ext cx="23143252" cy="10907995"/>
            <a:chOff x="1205494" y="6947472"/>
            <a:chExt cx="22139783" cy="820547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79734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3315456" y="3048000"/>
                <a:ext cx="6134931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≤16              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≤16              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0≤16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0≤16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56" y="3048000"/>
                <a:ext cx="6134931" cy="3144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6421" y="6301427"/>
                <a:ext cx="14649966" cy="242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4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Suy</a:t>
                </a:r>
                <a:r>
                  <a:rPr lang="en-GB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ra</a:t>
                </a:r>
                <a:r>
                  <a:rPr lang="en-GB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phẳng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giới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bởi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16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8;0</m:t>
                        </m:r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0;8</m:t>
                        </m:r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21" y="6301427"/>
                <a:ext cx="14649966" cy="2428357"/>
              </a:xfrm>
              <a:prstGeom prst="rect">
                <a:avLst/>
              </a:prstGeom>
              <a:blipFill rotWithShape="0">
                <a:blip r:embed="rId5"/>
                <a:stretch>
                  <a:fillRect t="-3769" r="-1706" b="-8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9787" y="9857550"/>
                <a:ext cx="11808392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9857550"/>
                <a:ext cx="11808392" cy="1752275"/>
              </a:xfrm>
              <a:prstGeom prst="rect">
                <a:avLst/>
              </a:prstGeom>
              <a:blipFill>
                <a:blip r:embed="rId6"/>
                <a:stretch>
                  <a:fillRect t="-4530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61AD720-7682-400F-90EF-DBDC4F6370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13" y="3134034"/>
            <a:ext cx="7896029" cy="6878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9F19016E-3105-4428-8D46-49E2FF46D172}"/>
                  </a:ext>
                </a:extLst>
              </p14:cNvPr>
              <p14:cNvContentPartPr/>
              <p14:nvPr/>
            </p14:nvContentPartPr>
            <p14:xfrm>
              <a:off x="-4030686" y="6657538"/>
              <a:ext cx="5400" cy="42480"/>
            </p14:xfrm>
          </p:contentPart>
        </mc:Choice>
        <mc:Fallback xmlns=""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9F19016E-3105-4428-8D46-49E2FF46D1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4048326" y="6639898"/>
                <a:ext cx="41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882853" y="8836363"/>
                <a:ext cx="1464996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Do đó ta có 2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bằng nhau  </a:t>
                </a:r>
                <a:endParaRPr lang="vi-VN" sz="4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53" y="8836363"/>
                <a:ext cx="14649966" cy="871008"/>
              </a:xfrm>
              <a:prstGeom prst="rect">
                <a:avLst/>
              </a:prstGeom>
              <a:blipFill rotWithShape="1">
                <a:blip r:embed="rId35"/>
                <a:stretch>
                  <a:fillRect t="-9859" b="-2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992187" y="11466693"/>
                <a:ext cx="11655992" cy="194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𝑂𝐸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𝜋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.8.8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11466693"/>
                <a:ext cx="11655992" cy="194450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9236188" y="3024963"/>
                <a:ext cx="7593377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≤16        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          (1)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≤16                  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(2)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≥64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    (3)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vi-VN" sz="4400" i="1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≥64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     (4)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188" y="3024963"/>
                <a:ext cx="7593377" cy="314451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8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  <p:bldP spid="9" grpId="0"/>
      <p:bldP spid="61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13686" y="10058401"/>
            <a:ext cx="12742101" cy="2123658"/>
            <a:chOff x="1813686" y="10058401"/>
            <a:chExt cx="12742101" cy="21236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/>
                <p:cNvSpPr/>
                <p:nvPr/>
              </p:nvSpPr>
              <p:spPr>
                <a:xfrm>
                  <a:off x="1813686" y="10058401"/>
                  <a:ext cx="12742101" cy="2123658"/>
                </a:xfrm>
                <a:prstGeom prst="rect">
                  <a:avLst/>
                </a:prstGeom>
                <a:solidFill>
                  <a:schemeClr val="bg1"/>
                </a:solidFill>
                <a:ln w="57150" cmpd="dbl">
                  <a:solidFill>
                    <a:srgbClr val="00800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571500" indent="-571500">
                    <a:buFont typeface="Wingdings" panose="05000000000000000000" pitchFamily="2" charset="2"/>
                    <a:buChar char="F"/>
                  </a:pPr>
                  <a:endParaRPr lang="fr-FR" sz="4400" b="1" smtClean="0"/>
                </a:p>
                <a:p>
                  <a:pPr marL="571500" indent="-571500">
                    <a:buFont typeface="Wingdings" panose="05000000000000000000" pitchFamily="2" charset="2"/>
                    <a:buChar char="F"/>
                  </a:pPr>
                  <a:r>
                    <a:rPr lang="fr-FR" sz="4400" b="1" smtClean="0"/>
                    <a:t>Lưu ý</a:t>
                  </a:r>
                  <a:r>
                    <a:rPr lang="fr-FR" sz="4400" smtClean="0"/>
                    <a:t>: </a:t>
                  </a:r>
                  <a:r>
                    <a:rPr lang="fr-FR" sz="4400" dirty="0" err="1"/>
                    <a:t>Số</a:t>
                  </a:r>
                  <a:r>
                    <a:rPr lang="fr-FR" sz="4400" dirty="0"/>
                    <a:t> </a:t>
                  </a:r>
                  <a:r>
                    <a:rPr lang="fr-FR" sz="4400" dirty="0" err="1"/>
                    <a:t>phức</a:t>
                  </a:r>
                  <a:r>
                    <a:rPr lang="fr-FR" sz="4400" dirty="0"/>
                    <a:t> </a:t>
                  </a:r>
                  <a:r>
                    <a:rPr lang="fr-FR" sz="4400" dirty="0" err="1"/>
                    <a:t>nghịch</a:t>
                  </a:r>
                  <a:r>
                    <a:rPr lang="fr-FR" sz="4400" dirty="0"/>
                    <a:t> </a:t>
                  </a:r>
                  <a:r>
                    <a:rPr lang="fr-FR" sz="4400" dirty="0" err="1"/>
                    <a:t>đảo</a:t>
                  </a:r>
                  <a:r>
                    <a:rPr lang="fr-FR" sz="4400" dirty="0"/>
                    <a:t> </a:t>
                  </a:r>
                  <a:r>
                    <a:rPr lang="fr-FR" sz="4400" dirty="0" err="1"/>
                    <a:t>của</a:t>
                  </a:r>
                  <a:r>
                    <a:rPr lang="fr-FR" sz="4400" dirty="0"/>
                    <a:t> </a:t>
                  </a:r>
                  <a14:m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fr-FR" sz="4400" dirty="0" smtClean="0"/>
                    <a:t>là</a:t>
                  </a:r>
                </a:p>
                <a:p>
                  <a:pPr marL="571500" indent="-571500">
                    <a:buFont typeface="Wingdings" panose="05000000000000000000" pitchFamily="2" charset="2"/>
                    <a:buChar char="F"/>
                  </a:pPr>
                  <a:endParaRPr lang="vi-VN" sz="4400" dirty="0"/>
                </a:p>
              </p:txBody>
            </p:sp>
          </mc:Choice>
          <mc:Fallback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686" y="10058401"/>
                  <a:ext cx="12742101" cy="2123658"/>
                </a:xfrm>
                <a:prstGeom prst="rect">
                  <a:avLst/>
                </a:prstGeom>
                <a:blipFill>
                  <a:blip r:embed="rId3"/>
                  <a:stretch>
                    <a:fillRect l="-1572"/>
                  </a:stretch>
                </a:blipFill>
                <a:ln w="57150" cmpd="dbl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11583987" y="10419454"/>
                  <a:ext cx="2592387" cy="1359988"/>
                </a:xfrm>
                <a:prstGeom prst="rect">
                  <a:avLst/>
                </a:prstGeom>
                <a:solidFill>
                  <a:schemeClr val="bg1"/>
                </a:solidFill>
                <a:ln w="57150" cmpd="dbl"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d>
                          <m:d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</m:oMath>
                    </m:oMathPara>
                  </a14:m>
                  <a:endParaRPr lang="vi-VN" sz="44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3987" y="10419454"/>
                  <a:ext cx="2592387" cy="13599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 cmpd="dbl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754186" y="3428510"/>
                <a:ext cx="13563601" cy="38190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𝑏𝑑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𝑎𝑑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𝑏𝑐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  <a:p>
                <a:r>
                  <a:rPr lang="vi-VN" sz="4800" dirty="0"/>
                  <a:t>                           </a:t>
                </a:r>
              </a:p>
              <a:p>
                <a:r>
                  <a:rPr lang="fr-FR" sz="4800" dirty="0" err="1"/>
                  <a:t>với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4800" dirty="0"/>
                  <a:t> là </a:t>
                </a:r>
                <a:r>
                  <a:rPr lang="fr-FR" sz="4800" dirty="0" err="1"/>
                  <a:t>các</a:t>
                </a:r>
                <a:r>
                  <a:rPr lang="fr-FR" sz="4800" dirty="0"/>
                  <a:t> </a:t>
                </a:r>
                <a:r>
                  <a:rPr lang="fr-FR" sz="4800" dirty="0" err="1"/>
                  <a:t>số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thực</a:t>
                </a:r>
                <a:r>
                  <a:rPr lang="fr-FR" sz="4800" dirty="0"/>
                  <a:t> </a:t>
                </a:r>
                <a:r>
                  <a:rPr lang="fr-FR" sz="4800" dirty="0" err="1"/>
                  <a:t>và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  <a:p>
                <a:endParaRPr lang="vi-VN" sz="40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6" y="3428510"/>
                <a:ext cx="13563601" cy="3819059"/>
              </a:xfrm>
              <a:prstGeom prst="rect">
                <a:avLst/>
              </a:prstGeom>
              <a:blipFill>
                <a:blip r:embed="rId5"/>
                <a:stretch>
                  <a:fillRect l="-1927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11187" y="2209800"/>
            <a:ext cx="8991600" cy="907202"/>
            <a:chOff x="7459670" y="7543799"/>
            <a:chExt cx="14851072" cy="90720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CHIA SỐ PHỨC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787841" y="7924800"/>
            <a:ext cx="19854546" cy="1661993"/>
            <a:chOff x="1787841" y="7924800"/>
            <a:chExt cx="19854546" cy="1661993"/>
          </a:xfrm>
        </p:grpSpPr>
        <p:sp>
          <p:nvSpPr>
            <p:cNvPr id="36" name="Rectangle 35"/>
            <p:cNvSpPr/>
            <p:nvPr/>
          </p:nvSpPr>
          <p:spPr>
            <a:xfrm>
              <a:off x="1787841" y="7924800"/>
              <a:ext cx="19854546" cy="1661993"/>
            </a:xfrm>
            <a:prstGeom prst="rect">
              <a:avLst/>
            </a:prstGeom>
            <a:solidFill>
              <a:schemeClr val="bg1"/>
            </a:solidFill>
            <a:ln w="57150" cmpd="dbl">
              <a:solidFill>
                <a:srgbClr val="008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1800" b="1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F"/>
              </a:pPr>
              <a:r>
                <a:rPr lang="fr-FR" sz="4400" b="1" smtClean="0"/>
                <a:t>Nhận xét:</a:t>
              </a:r>
            </a:p>
            <a:p>
              <a:pPr marL="571500" indent="-5715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F"/>
              </a:pPr>
              <a:endParaRPr lang="vi-VN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5183187" y="8066565"/>
                  <a:ext cx="16230600" cy="1389163"/>
                </a:xfrm>
                <a:prstGeom prst="rect">
                  <a:avLst/>
                </a:prstGeom>
                <a:solidFill>
                  <a:schemeClr val="bg1"/>
                </a:solidFill>
                <a:ln w="57150" cmpd="dbl"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i="0" smtClean="0"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ể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ta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ả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ử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ẫ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ớ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ph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ứ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ợ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ẫ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400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187" y="8066565"/>
                  <a:ext cx="16230600" cy="13891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 cmpd="dbl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00977" y="6549320"/>
            <a:ext cx="22702688" cy="6861882"/>
            <a:chOff x="1205494" y="6947472"/>
            <a:chExt cx="22139783" cy="466201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4300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2144" y="2566454"/>
            <a:ext cx="22885858" cy="3982865"/>
            <a:chOff x="992187" y="2564544"/>
            <a:chExt cx="22353091" cy="418612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08366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37278" y="2697134"/>
                <a:ext cx="193625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độ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𝑂𝑥𝑦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78" y="2697134"/>
                <a:ext cx="1936250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437293" y="5410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1190" y="5638800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=32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90" y="5638800"/>
                <a:ext cx="548640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87012" y="5718322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4800">
                          <a:latin typeface="Cambria Math" panose="02040503050406030204" pitchFamily="18" charset="0"/>
                        </a:rPr>
                        <m:t>=16</m:t>
                      </m:r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12" y="5718322"/>
                <a:ext cx="548640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73413" y="5683106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vi-VN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=256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413" y="5683106"/>
                <a:ext cx="548640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95939" y="5677309"/>
                <a:ext cx="54864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vi-VN" sz="4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939" y="5677309"/>
                <a:ext cx="548640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2731" y="3422950"/>
                <a:ext cx="2145955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den>
                      </m:f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31" y="3422950"/>
                <a:ext cx="21459550" cy="13644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9597" y="4776808"/>
                <a:ext cx="58905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diện tích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97" y="4776808"/>
                <a:ext cx="589052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4141" t="-18254" r="-3416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4651310" y="8610600"/>
                <a:ext cx="7458196" cy="804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GB" sz="4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GB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GB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4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vi-VN" sz="4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310" y="8610600"/>
                <a:ext cx="7458196" cy="804644"/>
              </a:xfrm>
              <a:prstGeom prst="rect">
                <a:avLst/>
              </a:prstGeom>
              <a:blipFill>
                <a:blip r:embed="rId11"/>
                <a:stretch>
                  <a:fillRect l="-3271" t="-11450" r="-2371" b="-35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4432923" y="9448800"/>
                <a:ext cx="10275264" cy="1841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+2.</m:t>
                      </m:r>
                      <m:d>
                        <m:dPr>
                          <m:ctrlP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.8.8</m:t>
                          </m:r>
                        </m:e>
                      </m:d>
                    </m:oMath>
                  </m:oMathPara>
                </a14:m>
                <a:endParaRPr lang="vi-VN" sz="4400" i="1" dirty="0">
                  <a:effectLst/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23" y="9448800"/>
                <a:ext cx="10275264" cy="1841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5447718" y="11367434"/>
                <a:ext cx="33168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0">
                          <a:latin typeface="Cambria Math" panose="02040503050406030204" pitchFamily="18" charset="0"/>
                        </a:rPr>
                        <m:t>32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i="0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18" y="11367434"/>
                <a:ext cx="331686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F61AD720-7682-400F-90EF-DBDC4F6370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36" y="6871854"/>
            <a:ext cx="7896029" cy="6878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4802187" y="124206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12420600"/>
                <a:ext cx="250089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4172790" y="6781800"/>
                <a:ext cx="11655992" cy="194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𝑂𝐸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𝜋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.8.8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90" y="6781800"/>
                <a:ext cx="11655992" cy="19445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86" grpId="0"/>
      <p:bldP spid="87" grpId="0"/>
      <p:bldP spid="88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3"/>
            <a:ext cx="16381276" cy="1645862"/>
            <a:chOff x="7483861" y="7543801"/>
            <a:chExt cx="14646001" cy="1645864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PHƯƠNG TRÌNH BẬC HAI VỚI HỆ SỐ THỰC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2"/>
            <a:ext cx="23512749" cy="2915828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6172200"/>
            <a:ext cx="23469600" cy="4343399"/>
            <a:chOff x="1222851" y="5331408"/>
            <a:chExt cx="23543736" cy="532897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25095" y="4239804"/>
                <a:ext cx="1222048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Tìm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phần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thực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và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phần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ảo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fr-FR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</m:oMath>
                </a14:m>
                <a:r>
                  <a:rPr lang="fr-FR" sz="48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, </a:t>
                </a:r>
                <a:r>
                  <a:rPr lang="fr-FR" sz="480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biết</a:t>
                </a:r>
                <a:endParaRPr lang="vi-VN" sz="4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95" y="4239804"/>
                <a:ext cx="12220481" cy="941796"/>
              </a:xfrm>
              <a:prstGeom prst="rect">
                <a:avLst/>
              </a:prstGeom>
              <a:blipFill>
                <a:blip r:embed="rId3"/>
                <a:stretch>
                  <a:fillRect l="-2244" t="-10390" b="-2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12513" y="6580552"/>
                <a:ext cx="5428474" cy="1822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=4−3</m:t>
                      </m:r>
                      <m:r>
                        <a:rPr lang="en-GB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5+4</m:t>
                          </m:r>
                          <m:r>
                            <a:rPr lang="en-GB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3+6</m:t>
                          </m:r>
                          <m:r>
                            <a:rPr lang="en-GB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13" y="6580552"/>
                <a:ext cx="5428474" cy="1822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540071" y="9213326"/>
            <a:ext cx="3012748" cy="86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80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fr-FR" sz="4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smtClean="0">
                <a:latin typeface="Cambria" panose="02040503050406030204" pitchFamily="18" charset="0"/>
                <a:ea typeface="Cambria" panose="02040503050406030204" pitchFamily="18" charset="0"/>
              </a:rPr>
              <a:t>thực:</a:t>
            </a:r>
            <a:endParaRPr lang="vi-VN" sz="4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20974" y="6828616"/>
                <a:ext cx="6984861" cy="150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4−3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5+4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)(3−6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3+6</m:t>
                          </m:r>
                          <m:r>
                            <a:rPr lang="en-GB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)(3−6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974" y="6828616"/>
                <a:ext cx="6984861" cy="15021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244727" y="6650182"/>
                <a:ext cx="3102260" cy="16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73</m:t>
                          </m:r>
                        </m:num>
                        <m:den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15</m:t>
                          </m:r>
                        </m:den>
                      </m:f>
                      <m:r>
                        <a:rPr lang="fr-F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fr-F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GB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27" y="6650182"/>
                <a:ext cx="3102260" cy="1657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904966" y="9239235"/>
            <a:ext cx="234070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400" smtClean="0">
                <a:latin typeface="Cambria" panose="02040503050406030204" pitchFamily="18" charset="0"/>
                <a:ea typeface="Cambria" panose="02040503050406030204" pitchFamily="18" charset="0"/>
              </a:rPr>
              <a:t>, phần ảo</a:t>
            </a:r>
            <a:endParaRPr lang="vi-VN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6155987" y="3646309"/>
                <a:ext cx="5943600" cy="182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=4−3</m:t>
                      </m:r>
                      <m:r>
                        <a:rPr lang="en-GB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5+4</m:t>
                          </m:r>
                          <m:r>
                            <a:rPr lang="en-GB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3+6</m:t>
                          </m:r>
                          <m:r>
                            <a:rPr lang="en-GB" sz="4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5987" y="3646309"/>
                <a:ext cx="5943600" cy="1822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506787" y="7131958"/>
            <a:ext cx="1537600" cy="86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480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vi-VN" sz="4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6498218" y="8735290"/>
                <a:ext cx="1003800" cy="1785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18" y="8735290"/>
                <a:ext cx="1003800" cy="1785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0245671" y="8812635"/>
                <a:ext cx="1660005" cy="16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671" y="8812635"/>
                <a:ext cx="1660005" cy="16578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4" grpId="0"/>
      <p:bldP spid="5" grpId="0"/>
      <p:bldP spid="6" grpId="0"/>
      <p:bldP spid="36" grpId="0"/>
      <p:bldP spid="37" grpId="0"/>
      <p:bldP spid="4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2"/>
            <a:ext cx="23512749" cy="2915828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72137" y="6271389"/>
            <a:ext cx="23469600" cy="5257799"/>
            <a:chOff x="1222851" y="5331408"/>
            <a:chExt cx="2354373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649787" y="3862877"/>
                <a:ext cx="15011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phức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=3+4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ìm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thực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ảo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4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phức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3862877"/>
                <a:ext cx="15011400" cy="830997"/>
              </a:xfrm>
              <a:prstGeom prst="rect">
                <a:avLst/>
              </a:prstGeom>
              <a:blipFill>
                <a:blip r:embed="rId3"/>
                <a:stretch>
                  <a:fillRect l="-1868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92347" y="6705600"/>
                <a:ext cx="3096040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BR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4800" i="1">
                              <a:latin typeface="Cambria Math" panose="02040503050406030204" pitchFamily="18" charset="0"/>
                            </a:rPr>
                            <m:t>3+4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347" y="6705600"/>
                <a:ext cx="3096040" cy="149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492067" y="6805439"/>
                <a:ext cx="7740120" cy="1502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(3−4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3+4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)(3−4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067" y="6805439"/>
                <a:ext cx="7740120" cy="1502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962865" y="7031078"/>
            <a:ext cx="1537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480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vi-VN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835" y="9088636"/>
            <a:ext cx="3012748" cy="86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80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fr-FR" sz="4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smtClean="0">
                <a:latin typeface="Cambria" panose="02040503050406030204" pitchFamily="18" charset="0"/>
                <a:ea typeface="Cambria" panose="02040503050406030204" pitchFamily="18" charset="0"/>
              </a:rPr>
              <a:t>thực:</a:t>
            </a:r>
            <a:endParaRPr lang="vi-VN" sz="4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54987" y="9114545"/>
            <a:ext cx="248978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400" smtClean="0">
                <a:latin typeface="Cambria" panose="02040503050406030204" pitchFamily="18" charset="0"/>
                <a:ea typeface="Cambria" panose="02040503050406030204" pitchFamily="18" charset="0"/>
              </a:rPr>
              <a:t>, phần ảo:</a:t>
            </a:r>
            <a:endParaRPr lang="vi-VN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996982" y="8610600"/>
                <a:ext cx="1003801" cy="179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82" y="8610600"/>
                <a:ext cx="1003801" cy="1790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0744435" y="8687945"/>
                <a:ext cx="1660006" cy="1654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435" y="8687945"/>
                <a:ext cx="1660006" cy="1654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9037734" y="3525982"/>
                <a:ext cx="114300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734" y="3525982"/>
                <a:ext cx="1143000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6" grpId="0"/>
      <p:bldP spid="37" grpId="0"/>
      <p:bldP spid="41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2"/>
            <a:ext cx="23512749" cy="2915828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72137" y="6271389"/>
            <a:ext cx="23469600" cy="6377811"/>
            <a:chOff x="1222851" y="5331408"/>
            <a:chExt cx="23543736" cy="7825024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75547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66992" y="4140856"/>
                <a:ext cx="20345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−5=7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ìm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thực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ảo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4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phức</a:t>
                </a:r>
                <a:r>
                  <a:rPr lang="fr-FR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92" y="4140856"/>
                <a:ext cx="20345400" cy="830997"/>
              </a:xfrm>
              <a:prstGeom prst="rect">
                <a:avLst/>
              </a:prstGeom>
              <a:blipFill>
                <a:blip r:embed="rId3"/>
                <a:stretch>
                  <a:fillRect l="-1348" t="-16788" r="-150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465" y="6878678"/>
                <a:ext cx="67206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−5=7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vi-VN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65" y="6878678"/>
                <a:ext cx="672062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4080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0295704" y="8502179"/>
                <a:ext cx="437241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704" y="8502179"/>
                <a:ext cx="4372414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829689" y="10826139"/>
                <a:ext cx="60294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p</a:t>
                </a:r>
                <a:r>
                  <a:rPr lang="fr-FR" sz="480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hần</a:t>
                </a:r>
                <a:r>
                  <a:rPr lang="fr-FR" sz="4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thực của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bar>
                  </m:oMath>
                </a14:m>
                <a:r>
                  <a:rPr lang="fr-FR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vi-VN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89" y="10826139"/>
                <a:ext cx="6029471" cy="830997"/>
              </a:xfrm>
              <a:prstGeom prst="rect">
                <a:avLst/>
              </a:prstGeom>
              <a:blipFill>
                <a:blip r:embed="rId6"/>
                <a:stretch>
                  <a:fillRect l="-4550" t="-16912" r="-3640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852435" y="10826139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smtClean="0">
                <a:latin typeface="Cambria" panose="02040503050406030204" pitchFamily="18" charset="0"/>
                <a:ea typeface="Cambria" panose="02040503050406030204" pitchFamily="18" charset="0"/>
              </a:rPr>
              <a:t>, phần ảo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249026" y="6651258"/>
                <a:ext cx="3562065" cy="138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5+7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026" y="6651258"/>
                <a:ext cx="3562065" cy="1389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9755187" y="10519742"/>
                <a:ext cx="1003801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87" y="10519742"/>
                <a:ext cx="1003801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3421647" y="10562272"/>
                <a:ext cx="662361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647" y="10562272"/>
                <a:ext cx="662361" cy="14773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3548231" y="6651258"/>
                <a:ext cx="7450886" cy="150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5+7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)(1−3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)(1−3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231" y="6651258"/>
                <a:ext cx="7450886" cy="1502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6" grpId="0"/>
      <p:bldP spid="4" grpId="0"/>
      <p:bldP spid="5" grpId="0"/>
      <p:bldP spid="37" grpId="0"/>
      <p:bldP spid="4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2"/>
            <a:ext cx="23512749" cy="2915828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72137" y="6271389"/>
            <a:ext cx="23469600" cy="6835011"/>
            <a:chOff x="1222851" y="5331408"/>
            <a:chExt cx="23543736" cy="8385969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8115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78387" y="3048000"/>
                <a:ext cx="15440060" cy="2773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phức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mãn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en-US" sz="480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môđun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phức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3048000"/>
                <a:ext cx="15440060" cy="2773003"/>
              </a:xfrm>
              <a:prstGeom prst="rect">
                <a:avLst/>
              </a:prstGeom>
              <a:blipFill>
                <a:blip r:embed="rId3"/>
                <a:stretch>
                  <a:fillRect l="-177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42099" y="6629400"/>
                <a:ext cx="18941852" cy="1664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fr-FR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fr-FR" sz="4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e>
                          </m:d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099" y="6629400"/>
                <a:ext cx="18941852" cy="1664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428605" y="9256565"/>
            <a:ext cx="1811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smtClean="0">
                <a:latin typeface="Cambria" panose="02040503050406030204" pitchFamily="18" charset="0"/>
                <a:ea typeface="Cambria" panose="02040503050406030204" pitchFamily="18" charset="0"/>
              </a:rPr>
              <a:t>Suy </a:t>
            </a:r>
            <a:r>
              <a:rPr lang="vi-VN" sz="4800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582987" y="10603138"/>
                <a:ext cx="11422166" cy="2274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</m:rad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vi-VN" sz="4800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4800" i="1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87" y="10603138"/>
                <a:ext cx="11422166" cy="2274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553805" y="8818836"/>
                <a:ext cx="6733190" cy="1518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e>
                          </m:d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805" y="8818836"/>
                <a:ext cx="6733190" cy="1518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373187" y="7170003"/>
            <a:ext cx="1537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vi-VN" sz="4800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3105005" y="8715377"/>
                <a:ext cx="9608271" cy="1647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e>
                          </m:d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05" y="8715377"/>
                <a:ext cx="9608271" cy="16478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373187" y="11589603"/>
                <a:ext cx="13846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11589603"/>
                <a:ext cx="138461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6" grpId="0"/>
      <p:bldP spid="4" grpId="0"/>
      <p:bldP spid="37" grpId="0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74056" y="2549498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018455" y="8229600"/>
                <a:ext cx="7750653" cy="1374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4+3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sz="40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55" y="8229600"/>
                <a:ext cx="7750653" cy="137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05740" y="119634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40" y="11963400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68102" y="2983012"/>
                <a:ext cx="21564411" cy="1456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i="0" smtClean="0"/>
                        <m:t>T</m:t>
                      </m:r>
                      <m:r>
                        <m:rPr>
                          <m:nor/>
                        </m:rPr>
                        <a:rPr lang="en-US" sz="4800" i="0" smtClean="0"/>
                        <m:t>í</m:t>
                      </m:r>
                      <m:r>
                        <m:rPr>
                          <m:nor/>
                        </m:rPr>
                        <a:rPr lang="en-US" sz="4800" i="0" smtClean="0"/>
                        <m:t>nh</m:t>
                      </m:r>
                      <m:r>
                        <m:rPr>
                          <m:nor/>
                        </m:rPr>
                        <a:rPr lang="en-US" sz="4800" i="0" smtClean="0"/>
                        <m:t> </m:t>
                      </m:r>
                      <m:r>
                        <m:rPr>
                          <m:nor/>
                        </m:rPr>
                        <a:rPr lang="en-US" sz="4800" i="0" smtClean="0"/>
                        <m:t>s</m:t>
                      </m:r>
                      <m:r>
                        <m:rPr>
                          <m:nor/>
                        </m:rPr>
                        <a:rPr lang="fr-FR" sz="4800"/>
                        <m:t>ố </m:t>
                      </m:r>
                      <m:r>
                        <m:rPr>
                          <m:nor/>
                        </m:rPr>
                        <a:rPr lang="fr-FR" sz="4800"/>
                        <m:t>ph</m:t>
                      </m:r>
                      <m:r>
                        <m:rPr>
                          <m:nor/>
                        </m:rPr>
                        <a:rPr lang="fr-FR" sz="4800"/>
                        <m:t>ứ</m:t>
                      </m:r>
                      <m:r>
                        <m:rPr>
                          <m:nor/>
                        </m:rPr>
                        <a:rPr lang="fr-FR" sz="4800"/>
                        <m:t>c</m:t>
                      </m:r>
                      <m:r>
                        <m:rPr>
                          <m:nor/>
                        </m:rPr>
                        <a:rPr lang="fr-FR" sz="4800"/>
                        <m:t>  </m:t>
                      </m:r>
                      <m:r>
                        <a:rPr lang="en-GB" sz="48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sz="4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4400" b="0" i="1">
                              <a:latin typeface="Cambria Math" panose="02040503050406030204" pitchFamily="18" charset="0"/>
                            </a:rPr>
                            <m:t>4+3</m:t>
                          </m:r>
                          <m:r>
                            <a:rPr lang="en-GB" sz="4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02" y="2983012"/>
                <a:ext cx="21564411" cy="1456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8191319" y="445006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50419" y="4304547"/>
                <a:ext cx="5486401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19" y="4304547"/>
                <a:ext cx="5486401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98818" y="4304547"/>
                <a:ext cx="5486401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18" y="4304547"/>
                <a:ext cx="5486401" cy="1248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40012" y="4362015"/>
                <a:ext cx="5486401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12" y="4362015"/>
                <a:ext cx="5486401" cy="12488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112" y="4341076"/>
                <a:ext cx="5486401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vi-VN" sz="4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4000" b="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112" y="4341076"/>
                <a:ext cx="5486401" cy="12488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350307" y="14218604"/>
            <a:ext cx="102435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w2a2+bR4+3b=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12520312" y="7445346"/>
            <a:ext cx="896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9157" y="15509952"/>
            <a:ext cx="5565345" cy="2701848"/>
          </a:xfrm>
          <a:prstGeom prst="rect">
            <a:avLst/>
          </a:prstGeom>
        </p:spPr>
      </p:pic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93903" y="9940862"/>
                <a:ext cx="753180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8+4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03" y="9940862"/>
                <a:ext cx="7531805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5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3" grpId="0"/>
      <p:bldP spid="5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677987" y="8534400"/>
                <a:ext cx="52995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ó: 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=1+3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8534400"/>
                <a:ext cx="529955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637043" y="1141765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43" y="11417650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27138" y="3166637"/>
                <a:ext cx="165008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đả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GB" sz="48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4800" b="0" i="1">
                          <a:latin typeface="Cambria Math" panose="02040503050406030204" pitchFamily="18" charset="0"/>
                        </a:rPr>
                        <m:t>=1+3</m:t>
                      </m:r>
                      <m:r>
                        <a:rPr lang="en-GB" sz="48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 :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38" y="3166637"/>
                <a:ext cx="16500849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083588" y="442965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0419" y="4304547"/>
                <a:ext cx="5486401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19" y="4304547"/>
                <a:ext cx="5486401" cy="12750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80991" y="4618401"/>
                <a:ext cx="54864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fr-FR" sz="4000" b="0" i="1">
                          <a:latin typeface="Cambria Math" panose="02040503050406030204" pitchFamily="18" charset="0"/>
                        </a:rPr>
                        <m:t>1−3</m:t>
                      </m:r>
                      <m:r>
                        <a:rPr lang="fr-FR" sz="4000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fr-FR" sz="4000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91" y="4618401"/>
                <a:ext cx="5486401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40012" y="4362015"/>
                <a:ext cx="5486401" cy="136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000" b="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m:rPr>
                          <m:nor/>
                        </m:rPr>
                        <a:rPr lang="fr-FR" sz="4000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12" y="4362015"/>
                <a:ext cx="5486401" cy="13639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112" y="4341076"/>
                <a:ext cx="5486401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fr-FR" sz="4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m:rPr>
                          <m:nor/>
                        </m:rPr>
                        <a:rPr lang="fr-FR" sz="4000"/>
                        <m:t>.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112" y="4341076"/>
                <a:ext cx="5486401" cy="1275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520312" y="7445346"/>
            <a:ext cx="896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Sử dụng máy tính fx- 580VNX</a:t>
            </a:r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94073" y="9593389"/>
                <a:ext cx="4108304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73" y="9593389"/>
                <a:ext cx="4108304" cy="1375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587962" y="13950840"/>
            <a:ext cx="859722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SIO ClassWiz" pitchFamily="2" charset="-93"/>
                <a:cs typeface="CASIO ClassWiz" pitchFamily="2" charset="-93"/>
              </a:rPr>
              <a:t>w2a1R1+3b=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91940" y="15284860"/>
            <a:ext cx="6004214" cy="2850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702377" y="9650229"/>
                <a:ext cx="5791393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m:rPr>
                          <m:nor/>
                        </m:rPr>
                        <a:rPr lang="pt-BR" sz="4000"/>
                        <m:t>.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77" y="9650229"/>
                <a:ext cx="5791393" cy="13358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3519</Words>
  <Application>Microsoft Office PowerPoint</Application>
  <PresentationFormat>Custom</PresentationFormat>
  <Paragraphs>297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AvantGarde</vt:lpstr>
      <vt:lpstr>AvantGarde-Demi</vt:lpstr>
      <vt:lpstr>Calibri</vt:lpstr>
      <vt:lpstr>Cambria</vt:lpstr>
      <vt:lpstr>Cambria Math</vt:lpstr>
      <vt:lpstr>CASIO ClassWiz</vt:lpstr>
      <vt:lpstr>Palatino Linotype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Mai Quốc Tuấn</cp:lastModifiedBy>
  <cp:revision>414</cp:revision>
  <dcterms:created xsi:type="dcterms:W3CDTF">2013-08-31T11:42:51Z</dcterms:created>
  <dcterms:modified xsi:type="dcterms:W3CDTF">2020-04-21T15:14:31Z</dcterms:modified>
</cp:coreProperties>
</file>