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359" r:id="rId3"/>
    <p:sldId id="345" r:id="rId4"/>
    <p:sldId id="360" r:id="rId5"/>
    <p:sldId id="361" r:id="rId6"/>
    <p:sldId id="366" r:id="rId7"/>
    <p:sldId id="369" r:id="rId8"/>
    <p:sldId id="375" r:id="rId9"/>
    <p:sldId id="373" r:id="rId10"/>
    <p:sldId id="376" r:id="rId11"/>
    <p:sldId id="374" r:id="rId12"/>
    <p:sldId id="378" r:id="rId13"/>
    <p:sldId id="363" r:id="rId14"/>
    <p:sldId id="379" r:id="rId15"/>
    <p:sldId id="372" r:id="rId16"/>
    <p:sldId id="377" r:id="rId17"/>
    <p:sldId id="371" r:id="rId18"/>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00CC"/>
    <a:srgbClr val="FF0066"/>
    <a:srgbClr val="006600"/>
    <a:srgbClr val="008000"/>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374" autoAdjust="0"/>
  </p:normalViewPr>
  <p:slideViewPr>
    <p:cSldViewPr>
      <p:cViewPr varScale="1">
        <p:scale>
          <a:sx n="37" d="100"/>
          <a:sy n="37" d="100"/>
        </p:scale>
        <p:origin x="558" y="54"/>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73459-3C5F-4D56-B75D-37FA3432D55A}" type="datetimeFigureOut">
              <a:rPr lang="vi-VN" smtClean="0"/>
              <a:t>25/08/2021</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7ADD8-99C5-4EAF-AF9F-B60B83F5871E}" type="slidenum">
              <a:rPr lang="vi-VN" smtClean="0"/>
              <a:t>‹#›</a:t>
            </a:fld>
            <a:endParaRPr lang="vi-VN"/>
          </a:p>
        </p:txBody>
      </p:sp>
    </p:spTree>
    <p:extLst>
      <p:ext uri="{BB962C8B-B14F-4D97-AF65-F5344CB8AC3E}">
        <p14:creationId xmlns:p14="http://schemas.microsoft.com/office/powerpoint/2010/main" val="60020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Hiệu</a:t>
            </a:r>
            <a:r>
              <a:rPr lang="en-US" dirty="0"/>
              <a:t> </a:t>
            </a:r>
            <a:r>
              <a:rPr lang="en-US" dirty="0" err="1"/>
              <a:t>ứng</a:t>
            </a:r>
            <a:r>
              <a:rPr lang="en-US" dirty="0"/>
              <a:t> </a:t>
            </a:r>
            <a:r>
              <a:rPr lang="en-US" dirty="0" err="1"/>
              <a:t>ch</a:t>
            </a:r>
            <a:r>
              <a:rPr lang="vi-VN" dirty="0"/>
              <a:t>ư</a:t>
            </a:r>
            <a:r>
              <a:rPr lang="en-US" dirty="0"/>
              <a:t>a </a:t>
            </a:r>
            <a:r>
              <a:rPr lang="en-US" dirty="0" err="1"/>
              <a:t>đồng</a:t>
            </a:r>
            <a:r>
              <a:rPr lang="en-US" dirty="0"/>
              <a:t> </a:t>
            </a:r>
            <a:r>
              <a:rPr lang="en-US" dirty="0" err="1"/>
              <a:t>nhất</a:t>
            </a:r>
            <a:r>
              <a:rPr lang="en-US" dirty="0"/>
              <a:t> </a:t>
            </a:r>
            <a:r>
              <a:rPr lang="en-US" dirty="0" err="1"/>
              <a:t>và</a:t>
            </a:r>
            <a:r>
              <a:rPr lang="en-US" dirty="0"/>
              <a:t> </a:t>
            </a:r>
            <a:r>
              <a:rPr lang="en-US" dirty="0" err="1"/>
              <a:t>hợp</a:t>
            </a:r>
            <a:r>
              <a:rPr lang="en-US" dirty="0"/>
              <a:t> </a:t>
            </a:r>
            <a:r>
              <a:rPr lang="en-US" dirty="0" err="1"/>
              <a:t>lí</a:t>
            </a:r>
            <a:r>
              <a:rPr lang="en-US" dirty="0"/>
              <a:t>. </a:t>
            </a:r>
            <a:r>
              <a:rPr lang="en-US" dirty="0" err="1"/>
              <a:t>Nên</a:t>
            </a:r>
            <a:r>
              <a:rPr lang="en-US" dirty="0"/>
              <a:t> </a:t>
            </a:r>
            <a:r>
              <a:rPr lang="en-US" dirty="0" err="1"/>
              <a:t>để</a:t>
            </a:r>
            <a:r>
              <a:rPr lang="en-US" dirty="0"/>
              <a:t> </a:t>
            </a:r>
            <a:r>
              <a:rPr lang="en-US" dirty="0" err="1"/>
              <a:t>khung</a:t>
            </a:r>
            <a:r>
              <a:rPr lang="en-US" dirty="0"/>
              <a:t> </a:t>
            </a:r>
            <a:r>
              <a:rPr lang="en-US" dirty="0" err="1"/>
              <a:t>xuất</a:t>
            </a:r>
            <a:r>
              <a:rPr lang="en-US" dirty="0"/>
              <a:t> </a:t>
            </a:r>
            <a:r>
              <a:rPr lang="en-US" dirty="0" err="1"/>
              <a:t>hiện</a:t>
            </a:r>
            <a:r>
              <a:rPr lang="en-US" dirty="0"/>
              <a:t> tr</a:t>
            </a:r>
            <a:r>
              <a:rPr lang="vi-VN" dirty="0"/>
              <a:t>ư</a:t>
            </a:r>
            <a:r>
              <a:rPr lang="en-US" dirty="0" err="1"/>
              <a:t>ớc</a:t>
            </a:r>
            <a:r>
              <a:rPr lang="en-US" dirty="0"/>
              <a:t>.</a:t>
            </a:r>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323497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58964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330619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35517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81033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164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264416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32624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43183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a:lstStyle>
            <a:lvl1pPr marL="0" indent="0" algn="ctr">
              <a:buNone/>
              <a:defRPr>
                <a:solidFill>
                  <a:schemeClr val="tx1">
                    <a:tint val="75000"/>
                  </a:schemeClr>
                </a:solidFill>
              </a:defRPr>
            </a:lvl1pPr>
            <a:lvl2pPr marL="1088530" indent="0" algn="ctr">
              <a:buNone/>
              <a:defRPr>
                <a:solidFill>
                  <a:schemeClr val="tx1">
                    <a:tint val="75000"/>
                  </a:schemeClr>
                </a:solidFill>
              </a:defRPr>
            </a:lvl2pPr>
            <a:lvl3pPr marL="2177060" indent="0" algn="ctr">
              <a:buNone/>
              <a:defRPr>
                <a:solidFill>
                  <a:schemeClr val="tx1">
                    <a:tint val="75000"/>
                  </a:schemeClr>
                </a:solidFill>
              </a:defRPr>
            </a:lvl3pPr>
            <a:lvl4pPr marL="3265590" indent="0" algn="ctr">
              <a:buNone/>
              <a:defRPr>
                <a:solidFill>
                  <a:schemeClr val="tx1">
                    <a:tint val="75000"/>
                  </a:schemeClr>
                </a:solidFill>
              </a:defRPr>
            </a:lvl4pPr>
            <a:lvl5pPr marL="4354121" indent="0" algn="ctr">
              <a:buNone/>
              <a:defRPr>
                <a:solidFill>
                  <a:schemeClr val="tx1">
                    <a:tint val="75000"/>
                  </a:schemeClr>
                </a:solidFill>
              </a:defRPr>
            </a:lvl5pPr>
            <a:lvl6pPr marL="5442651" indent="0" algn="ctr">
              <a:buNone/>
              <a:defRPr>
                <a:solidFill>
                  <a:schemeClr val="tx1">
                    <a:tint val="75000"/>
                  </a:schemeClr>
                </a:solidFill>
              </a:defRPr>
            </a:lvl6pPr>
            <a:lvl7pPr marL="6531181" indent="0" algn="ctr">
              <a:buNone/>
              <a:defRPr>
                <a:solidFill>
                  <a:schemeClr val="tx1">
                    <a:tint val="75000"/>
                  </a:schemeClr>
                </a:solidFill>
              </a:defRPr>
            </a:lvl7pPr>
            <a:lvl8pPr marL="7619710" indent="0" algn="ctr">
              <a:buNone/>
              <a:defRPr>
                <a:solidFill>
                  <a:schemeClr val="tx1">
                    <a:tint val="75000"/>
                  </a:schemeClr>
                </a:solidFill>
              </a:defRPr>
            </a:lvl8pPr>
            <a:lvl9pPr marL="87082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7"/>
            <a:ext cx="1605280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8/25/2021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66811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1"/>
            <a:ext cx="20726400" cy="2724150"/>
          </a:xfrm>
          <a:prstGeom prst="rect">
            <a:avLst/>
          </a:prstGeom>
        </p:spPr>
        <p:txBody>
          <a:bodyPr anchor="t"/>
          <a:lstStyle>
            <a:lvl1pPr algn="l">
              <a:defRPr sz="9499" b="1" cap="all"/>
            </a:lvl1pPr>
          </a:lstStyle>
          <a:p>
            <a:r>
              <a:rPr lang="en-US"/>
              <a:t>Click to edit Master title style</a:t>
            </a:r>
          </a:p>
        </p:txBody>
      </p:sp>
      <p:sp>
        <p:nvSpPr>
          <p:cNvPr id="3" name="Text Placeholder 2"/>
          <p:cNvSpPr>
            <a:spLocks noGrp="1"/>
          </p:cNvSpPr>
          <p:nvPr>
            <p:ph type="body" idx="1"/>
          </p:nvPr>
        </p:nvSpPr>
        <p:spPr>
          <a:xfrm>
            <a:off x="1926169" y="5813427"/>
            <a:ext cx="20726400" cy="3000374"/>
          </a:xfrm>
          <a:prstGeom prst="rect">
            <a:avLst/>
          </a:prstGeom>
        </p:spPr>
        <p:txBody>
          <a:bodyPr anchor="b"/>
          <a:lstStyle>
            <a:lvl1pPr marL="0" indent="0">
              <a:buNone/>
              <a:defRPr sz="4800">
                <a:solidFill>
                  <a:schemeClr val="tx1">
                    <a:tint val="75000"/>
                  </a:schemeClr>
                </a:solidFill>
              </a:defRPr>
            </a:lvl1pPr>
            <a:lvl2pPr marL="1088530" indent="0">
              <a:buNone/>
              <a:defRPr sz="4300">
                <a:solidFill>
                  <a:schemeClr val="tx1">
                    <a:tint val="75000"/>
                  </a:schemeClr>
                </a:solidFill>
              </a:defRPr>
            </a:lvl2pPr>
            <a:lvl3pPr marL="2177060" indent="0">
              <a:buNone/>
              <a:defRPr sz="3800">
                <a:solidFill>
                  <a:schemeClr val="tx1">
                    <a:tint val="75000"/>
                  </a:schemeClr>
                </a:solidFill>
              </a:defRPr>
            </a:lvl3pPr>
            <a:lvl4pPr marL="3265590" indent="0">
              <a:buNone/>
              <a:defRPr sz="3300">
                <a:solidFill>
                  <a:schemeClr val="tx1">
                    <a:tint val="75000"/>
                  </a:schemeClr>
                </a:solidFill>
              </a:defRPr>
            </a:lvl4pPr>
            <a:lvl5pPr marL="4354121" indent="0">
              <a:buNone/>
              <a:defRPr sz="3300">
                <a:solidFill>
                  <a:schemeClr val="tx1">
                    <a:tint val="75000"/>
                  </a:schemeClr>
                </a:solidFill>
              </a:defRPr>
            </a:lvl5pPr>
            <a:lvl6pPr marL="5442651" indent="0">
              <a:buNone/>
              <a:defRPr sz="3300">
                <a:solidFill>
                  <a:schemeClr val="tx1">
                    <a:tint val="75000"/>
                  </a:schemeClr>
                </a:solidFill>
              </a:defRPr>
            </a:lvl6pPr>
            <a:lvl7pPr marL="6531181" indent="0">
              <a:buNone/>
              <a:defRPr sz="3300">
                <a:solidFill>
                  <a:schemeClr val="tx1">
                    <a:tint val="75000"/>
                  </a:schemeClr>
                </a:solidFill>
              </a:defRPr>
            </a:lvl7pPr>
            <a:lvl8pPr marL="7619710" indent="0">
              <a:buNone/>
              <a:defRPr sz="3300">
                <a:solidFill>
                  <a:schemeClr val="tx1">
                    <a:tint val="75000"/>
                  </a:schemeClr>
                </a:solidFill>
              </a:defRPr>
            </a:lvl8pPr>
            <a:lvl9pPr marL="8708240"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8" name="Footer Placeholder 7"/>
          <p:cNvSpPr>
            <a:spLocks noGrp="1"/>
          </p:cNvSpPr>
          <p:nvPr>
            <p:ph type="ftr" sz="quarter" idx="11"/>
          </p:nvPr>
        </p:nvSpPr>
        <p:spPr>
          <a:xfrm>
            <a:off x="8331200" y="12712701"/>
            <a:ext cx="7721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4" name="Footer Placeholder 3"/>
          <p:cNvSpPr>
            <a:spLocks noGrp="1"/>
          </p:cNvSpPr>
          <p:nvPr>
            <p:ph type="ftr" sz="quarter" idx="11"/>
          </p:nvPr>
        </p:nvSpPr>
        <p:spPr>
          <a:xfrm>
            <a:off x="8331200" y="12712701"/>
            <a:ext cx="7721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2" y="2870201"/>
            <a:ext cx="8022168" cy="9382126"/>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a:prstGeom prst="rect">
            <a:avLst/>
          </a:prstGeom>
        </p:spPr>
        <p:txBody>
          <a:bodyPr/>
          <a:lstStyle>
            <a:lvl1pPr marL="0" indent="0">
              <a:buNone/>
              <a:defRPr sz="7599"/>
            </a:lvl1pPr>
            <a:lvl2pPr marL="1088530" indent="0">
              <a:buNone/>
              <a:defRPr sz="6699"/>
            </a:lvl2pPr>
            <a:lvl3pPr marL="2177060" indent="0">
              <a:buNone/>
              <a:defRPr sz="5699"/>
            </a:lvl3pPr>
            <a:lvl4pPr marL="3265590" indent="0">
              <a:buNone/>
              <a:defRPr sz="4800"/>
            </a:lvl4pPr>
            <a:lvl5pPr marL="4354121" indent="0">
              <a:buNone/>
              <a:defRPr sz="4800"/>
            </a:lvl5pPr>
            <a:lvl6pPr marL="5442651" indent="0">
              <a:buNone/>
              <a:defRPr sz="4800"/>
            </a:lvl6pPr>
            <a:lvl7pPr marL="6531181" indent="0">
              <a:buNone/>
              <a:defRPr sz="4800"/>
            </a:lvl7pPr>
            <a:lvl8pPr marL="7619710" indent="0">
              <a:buNone/>
              <a:defRPr sz="4800"/>
            </a:lvl8pPr>
            <a:lvl9pPr marL="8708240" indent="0">
              <a:buNone/>
              <a:defRPr sz="4800"/>
            </a:lvl9pPr>
          </a:lstStyle>
          <a:p>
            <a:endParaRPr lang="en-US"/>
          </a:p>
        </p:txBody>
      </p:sp>
      <p:sp>
        <p:nvSpPr>
          <p:cNvPr id="4" name="Text Placeholder 3"/>
          <p:cNvSpPr>
            <a:spLocks noGrp="1"/>
          </p:cNvSpPr>
          <p:nvPr>
            <p:ph type="body" sz="half" idx="2"/>
          </p:nvPr>
        </p:nvSpPr>
        <p:spPr>
          <a:xfrm>
            <a:off x="4779435" y="10734676"/>
            <a:ext cx="14630400" cy="1609724"/>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8/25/2021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duotone>
              <a:prstClr val="black"/>
              <a:srgbClr val="3333FF">
                <a:tint val="45000"/>
                <a:satMod val="400000"/>
              </a:srgbClr>
            </a:duotone>
            <a:extLst>
              <a:ext uri="{28A0092B-C50C-407E-A947-70E740481C1C}">
                <a14:useLocalDpi xmlns:a14="http://schemas.microsoft.com/office/drawing/2010/main" val="0"/>
              </a:ext>
            </a:extLst>
          </a:blip>
          <a:srcRect/>
          <a:stretch>
            <a:fillRect/>
          </a:stretch>
        </p:blipFill>
        <p:spPr bwMode="auto">
          <a:xfrm>
            <a:off x="2136" y="3523"/>
            <a:ext cx="24383873" cy="142891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9" name="TextBox 8"/>
          <p:cNvSpPr txBox="1"/>
          <p:nvPr userDrawn="1"/>
        </p:nvSpPr>
        <p:spPr>
          <a:xfrm>
            <a:off x="3470903" y="455251"/>
            <a:ext cx="1561123" cy="646331"/>
          </a:xfrm>
          <a:prstGeom prst="rect">
            <a:avLst/>
          </a:prstGeom>
          <a:noFill/>
        </p:spPr>
        <p:txBody>
          <a:bodyPr wrap="none" rtlCol="0">
            <a:spAutoFit/>
          </a:bodyPr>
          <a:lstStyle/>
          <a:p>
            <a:pPr algn="ctr"/>
            <a:r>
              <a:rPr lang="en-US" sz="3600" b="0" baseline="0" dirty="0">
                <a:solidFill>
                  <a:schemeClr val="bg1"/>
                </a:solidFill>
                <a:latin typeface="Chu Van An" panose="02020603050405020304" pitchFamily="18" charset="0"/>
                <a:ea typeface="AvantGarde-Demi" pitchFamily="18" charset="0"/>
                <a:cs typeface="Chu Van An" panose="02020603050405020304" pitchFamily="18" charset="0"/>
              </a:rPr>
              <a:t>TOÁN</a:t>
            </a:r>
            <a:endParaRPr lang="en-US" sz="3600" b="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0" name="TextBox 9"/>
          <p:cNvSpPr txBox="1"/>
          <p:nvPr userDrawn="1"/>
        </p:nvSpPr>
        <p:spPr>
          <a:xfrm>
            <a:off x="1879977" y="185947"/>
            <a:ext cx="1383712" cy="1246495"/>
          </a:xfrm>
          <a:prstGeom prst="rect">
            <a:avLst/>
          </a:prstGeom>
          <a:noFill/>
        </p:spPr>
        <p:txBody>
          <a:bodyPr wrap="none" rtlCol="0">
            <a:spAutoFit/>
          </a:bodyPr>
          <a:lstStyle/>
          <a:p>
            <a:pPr algn="ctr">
              <a:lnSpc>
                <a:spcPts val="4500"/>
              </a:lnSpc>
            </a:pPr>
            <a:r>
              <a:rPr lang="en-US" sz="3200" dirty="0">
                <a:solidFill>
                  <a:schemeClr val="bg1"/>
                </a:solidFill>
                <a:latin typeface="Chu Van An" panose="02020603050405020304" pitchFamily="18" charset="0"/>
                <a:ea typeface="AvantGarde-Demi" pitchFamily="18" charset="0"/>
                <a:cs typeface="Chu Van An" panose="02020603050405020304" pitchFamily="18" charset="0"/>
              </a:rPr>
              <a:t>GIÁO</a:t>
            </a: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 </a:t>
            </a:r>
          </a:p>
          <a:p>
            <a:pPr algn="ctr">
              <a:lnSpc>
                <a:spcPts val="4500"/>
              </a:lnSpc>
            </a:pP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DỤC</a:t>
            </a:r>
            <a:endParaRPr lang="en-US" sz="320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1" name="TextBox 10"/>
          <p:cNvSpPr txBox="1"/>
          <p:nvPr userDrawn="1"/>
        </p:nvSpPr>
        <p:spPr>
          <a:xfrm>
            <a:off x="5510395" y="457201"/>
            <a:ext cx="1511755" cy="646331"/>
          </a:xfrm>
          <a:prstGeom prst="rect">
            <a:avLst/>
          </a:prstGeom>
          <a:noFill/>
        </p:spPr>
        <p:txBody>
          <a:bodyPr wrap="none" rtlCol="0">
            <a:spAutoFit/>
          </a:bodyPr>
          <a:lstStyle/>
          <a:p>
            <a:pPr algn="ctr"/>
            <a:r>
              <a:rPr lang="vi-VN" sz="3600" b="0" baseline="0" dirty="0">
                <a:solidFill>
                  <a:schemeClr val="bg1"/>
                </a:solidFill>
                <a:latin typeface="Chu Van An" panose="02020603050405020304" pitchFamily="18" charset="0"/>
                <a:ea typeface="AvantGarde-Demi" pitchFamily="18" charset="0"/>
                <a:cs typeface="Chu Van An" panose="02020603050405020304" pitchFamily="18" charset="0"/>
              </a:rPr>
              <a:t>THPT</a:t>
            </a:r>
            <a:endParaRPr lang="en-US" sz="3600" b="1"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2" name="Title 2">
            <a:extLst>
              <a:ext uri="{FF2B5EF4-FFF2-40B4-BE49-F238E27FC236}">
                <a16:creationId xmlns:a16="http://schemas.microsoft.com/office/drawing/2014/main" id="{84F4051B-2BBE-412A-BD7D-D20EFA046DC9}"/>
              </a:ext>
            </a:extLst>
          </p:cNvPr>
          <p:cNvSpPr txBox="1">
            <a:spLocks/>
          </p:cNvSpPr>
          <p:nvPr userDrawn="1"/>
        </p:nvSpPr>
        <p:spPr bwMode="black">
          <a:xfrm>
            <a:off x="7248705" y="320913"/>
            <a:ext cx="17135295" cy="976561"/>
          </a:xfrm>
          <a:prstGeom prst="rect">
            <a:avLst/>
          </a:prstGeom>
          <a:pattFill prst="pct80">
            <a:fgClr>
              <a:schemeClr val="bg1">
                <a:lumMod val="95000"/>
              </a:schemeClr>
            </a:fgClr>
            <a:bgClr>
              <a:schemeClr val="accent4">
                <a:lumMod val="40000"/>
                <a:lumOff val="60000"/>
              </a:schemeClr>
            </a:bgClr>
          </a:pattFill>
          <a:ln w="9525">
            <a:solidFill>
              <a:srgbClr val="0000CC"/>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GIÁO</a:t>
            </a:r>
            <a:r>
              <a:rPr lang="en-US" sz="4800" kern="0" baseline="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 ÁN ĐIỆN TỬ - DIỄN ĐÀN GIÁO VIÊN TOÁN</a:t>
            </a:r>
            <a:endParaRPr lang="vi-VN" sz="4800" kern="0" dirty="0">
              <a:solidFill>
                <a:srgbClr val="FF0066"/>
              </a:solidFill>
              <a:latin typeface="Chu Van An" panose="02020603050405020304" pitchFamily="18" charset="0"/>
              <a:cs typeface="Chu Van 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77060" rtl="0" eaLnBrk="1" latinLnBrk="0" hangingPunct="1">
        <a:spcBef>
          <a:spcPct val="0"/>
        </a:spcBef>
        <a:buNone/>
        <a:defRPr sz="10499" kern="1200">
          <a:solidFill>
            <a:schemeClr val="tx1"/>
          </a:solidFill>
          <a:latin typeface="+mj-lt"/>
          <a:ea typeface="+mj-ea"/>
          <a:cs typeface="+mj-cs"/>
        </a:defRPr>
      </a:lvl1pPr>
    </p:titleStyle>
    <p:bodyStyle>
      <a:lvl1pPr marL="816397" indent="-816397" algn="l" defTabSz="2177060" rtl="0" eaLnBrk="1" latinLnBrk="0" hangingPunct="1">
        <a:spcBef>
          <a:spcPct val="20000"/>
        </a:spcBef>
        <a:buFont typeface="Arial" pitchFamily="34" charset="0"/>
        <a:buChar char="•"/>
        <a:defRPr sz="7599" kern="1200">
          <a:solidFill>
            <a:schemeClr val="tx1"/>
          </a:solidFill>
          <a:latin typeface="+mn-lt"/>
          <a:ea typeface="+mn-ea"/>
          <a:cs typeface="+mn-cs"/>
        </a:defRPr>
      </a:lvl1pPr>
      <a:lvl2pPr marL="1768861" indent="-680331" algn="l" defTabSz="2177060" rtl="0" eaLnBrk="1" latinLnBrk="0" hangingPunct="1">
        <a:spcBef>
          <a:spcPct val="20000"/>
        </a:spcBef>
        <a:buFont typeface="Arial" pitchFamily="34" charset="0"/>
        <a:buChar char="–"/>
        <a:defRPr sz="6699" kern="1200">
          <a:solidFill>
            <a:schemeClr val="tx1"/>
          </a:solidFill>
          <a:latin typeface="+mn-lt"/>
          <a:ea typeface="+mn-ea"/>
          <a:cs typeface="+mn-cs"/>
        </a:defRPr>
      </a:lvl2pPr>
      <a:lvl3pPr marL="2721325" indent="-544265" algn="l" defTabSz="2177060" rtl="0" eaLnBrk="1" latinLnBrk="0" hangingPunct="1">
        <a:spcBef>
          <a:spcPct val="20000"/>
        </a:spcBef>
        <a:buFont typeface="Arial" pitchFamily="34" charset="0"/>
        <a:buChar char="•"/>
        <a:defRPr sz="5699" kern="1200">
          <a:solidFill>
            <a:schemeClr val="tx1"/>
          </a:solidFill>
          <a:latin typeface="+mn-lt"/>
          <a:ea typeface="+mn-ea"/>
          <a:cs typeface="+mn-cs"/>
        </a:defRPr>
      </a:lvl3pPr>
      <a:lvl4pPr marL="380985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38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91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44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97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50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060" rtl="0" eaLnBrk="1" latinLnBrk="0" hangingPunct="1">
        <a:defRPr sz="4300" kern="1200">
          <a:solidFill>
            <a:schemeClr val="tx1"/>
          </a:solidFill>
          <a:latin typeface="+mn-lt"/>
          <a:ea typeface="+mn-ea"/>
          <a:cs typeface="+mn-cs"/>
        </a:defRPr>
      </a:lvl1pPr>
      <a:lvl2pPr marL="1088530" algn="l" defTabSz="2177060" rtl="0" eaLnBrk="1" latinLnBrk="0" hangingPunct="1">
        <a:defRPr sz="4300" kern="1200">
          <a:solidFill>
            <a:schemeClr val="tx1"/>
          </a:solidFill>
          <a:latin typeface="+mn-lt"/>
          <a:ea typeface="+mn-ea"/>
          <a:cs typeface="+mn-cs"/>
        </a:defRPr>
      </a:lvl2pPr>
      <a:lvl3pPr marL="2177060" algn="l" defTabSz="2177060" rtl="0" eaLnBrk="1" latinLnBrk="0" hangingPunct="1">
        <a:defRPr sz="4300" kern="1200">
          <a:solidFill>
            <a:schemeClr val="tx1"/>
          </a:solidFill>
          <a:latin typeface="+mn-lt"/>
          <a:ea typeface="+mn-ea"/>
          <a:cs typeface="+mn-cs"/>
        </a:defRPr>
      </a:lvl3pPr>
      <a:lvl4pPr marL="3265590" algn="l" defTabSz="2177060" rtl="0" eaLnBrk="1" latinLnBrk="0" hangingPunct="1">
        <a:defRPr sz="4300" kern="1200">
          <a:solidFill>
            <a:schemeClr val="tx1"/>
          </a:solidFill>
          <a:latin typeface="+mn-lt"/>
          <a:ea typeface="+mn-ea"/>
          <a:cs typeface="+mn-cs"/>
        </a:defRPr>
      </a:lvl4pPr>
      <a:lvl5pPr marL="4354121" algn="l" defTabSz="2177060" rtl="0" eaLnBrk="1" latinLnBrk="0" hangingPunct="1">
        <a:defRPr sz="4300" kern="1200">
          <a:solidFill>
            <a:schemeClr val="tx1"/>
          </a:solidFill>
          <a:latin typeface="+mn-lt"/>
          <a:ea typeface="+mn-ea"/>
          <a:cs typeface="+mn-cs"/>
        </a:defRPr>
      </a:lvl5pPr>
      <a:lvl6pPr marL="5442651" algn="l" defTabSz="2177060" rtl="0" eaLnBrk="1" latinLnBrk="0" hangingPunct="1">
        <a:defRPr sz="4300" kern="1200">
          <a:solidFill>
            <a:schemeClr val="tx1"/>
          </a:solidFill>
          <a:latin typeface="+mn-lt"/>
          <a:ea typeface="+mn-ea"/>
          <a:cs typeface="+mn-cs"/>
        </a:defRPr>
      </a:lvl6pPr>
      <a:lvl7pPr marL="6531181" algn="l" defTabSz="2177060" rtl="0" eaLnBrk="1" latinLnBrk="0" hangingPunct="1">
        <a:defRPr sz="4300" kern="1200">
          <a:solidFill>
            <a:schemeClr val="tx1"/>
          </a:solidFill>
          <a:latin typeface="+mn-lt"/>
          <a:ea typeface="+mn-ea"/>
          <a:cs typeface="+mn-cs"/>
        </a:defRPr>
      </a:lvl7pPr>
      <a:lvl8pPr marL="7619710" algn="l" defTabSz="2177060" rtl="0" eaLnBrk="1" latinLnBrk="0" hangingPunct="1">
        <a:defRPr sz="4300" kern="1200">
          <a:solidFill>
            <a:schemeClr val="tx1"/>
          </a:solidFill>
          <a:latin typeface="+mn-lt"/>
          <a:ea typeface="+mn-ea"/>
          <a:cs typeface="+mn-cs"/>
        </a:defRPr>
      </a:lvl8pPr>
      <a:lvl9pPr marL="8708240" algn="l" defTabSz="21770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00.png"/><Relationship Id="rId7" Type="http://schemas.openxmlformats.org/officeDocument/2006/relationships/image" Target="../media/image59.png"/><Relationship Id="rId12"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410.png"/><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70.png"/><Relationship Id="rId5" Type="http://schemas.openxmlformats.org/officeDocument/2006/relationships/image" Target="../media/image580.png"/><Relationship Id="rId4" Type="http://schemas.openxmlformats.org/officeDocument/2006/relationships/image" Target="../media/image500.png"/></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320.png"/><Relationship Id="rId1" Type="http://schemas.openxmlformats.org/officeDocument/2006/relationships/slideLayout" Target="../slideLayouts/slideLayout12.xml"/><Relationship Id="rId4" Type="http://schemas.openxmlformats.org/officeDocument/2006/relationships/image" Target="../media/image690.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0.png"/><Relationship Id="rId7" Type="http://schemas.openxmlformats.org/officeDocument/2006/relationships/image" Target="../media/image75.png"/><Relationship Id="rId2" Type="http://schemas.openxmlformats.org/officeDocument/2006/relationships/image" Target="../media/image700.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0.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70.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556225" y="3719346"/>
            <a:ext cx="2799079" cy="8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8" tIns="45699" rIns="91398" bIns="45699" rtlCol="0">
            <a:spAutoFit/>
          </a:bodyPr>
          <a:lstStyle/>
          <a:p>
            <a:pPr algn="ctr"/>
            <a:r>
              <a:rPr lang="en-US" sz="4800" b="1" dirty="0">
                <a:solidFill>
                  <a:srgbClr val="135F82"/>
                </a:solidFill>
                <a:latin typeface="Chu Van An" panose="02020603050405020304" pitchFamily="18" charset="0"/>
                <a:ea typeface="Tahoma" pitchFamily="34" charset="0"/>
                <a:cs typeface="Chu Van An" panose="02020603050405020304" pitchFamily="18" charset="0"/>
              </a:rPr>
              <a:t>HÌNH HỌC</a:t>
            </a:r>
          </a:p>
        </p:txBody>
      </p:sp>
      <p:sp>
        <p:nvSpPr>
          <p:cNvPr id="22" name="TextBox 21"/>
          <p:cNvSpPr txBox="1"/>
          <p:nvPr/>
        </p:nvSpPr>
        <p:spPr>
          <a:xfrm>
            <a:off x="3429000" y="4636794"/>
            <a:ext cx="18288000" cy="133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8" tIns="45699" rIns="91398" bIns="45699" rtlCol="0">
            <a:spAutoFit/>
          </a:bodyPr>
          <a:lstStyle/>
          <a:p>
            <a:pPr algn="ctr">
              <a:lnSpc>
                <a:spcPct val="150000"/>
              </a:lnSpc>
            </a:pP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Chương</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2: MẶT NÓN, MẶT TRỤ, MẶT CẦU.</a:t>
            </a:r>
          </a:p>
        </p:txBody>
      </p:sp>
      <p:grpSp>
        <p:nvGrpSpPr>
          <p:cNvPr id="5" name="Group 4"/>
          <p:cNvGrpSpPr/>
          <p:nvPr/>
        </p:nvGrpSpPr>
        <p:grpSpPr>
          <a:xfrm>
            <a:off x="12377436" y="1883773"/>
            <a:ext cx="1813892" cy="1828546"/>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398" tIns="45699" rIns="91398" bIns="45699" rtlCol="0">
              <a:spAutoFit/>
            </a:bodyPr>
            <a:lstStyle/>
            <a:p>
              <a:pPr algn="ctr"/>
              <a:r>
                <a:rPr lang="en-US" b="1" dirty="0">
                  <a:solidFill>
                    <a:srgbClr val="135F82"/>
                  </a:solidFill>
                  <a:latin typeface="Chu Van An" panose="02020603050405020304" pitchFamily="18" charset="0"/>
                  <a:ea typeface="AvantGarde" pitchFamily="2" charset="0"/>
                  <a:cs typeface="Chu Van An" panose="02020603050405020304" pitchFamily="18" charset="0"/>
                </a:rPr>
                <a:t>LỚP</a:t>
              </a:r>
            </a:p>
          </p:txBody>
        </p:sp>
        <p:sp>
          <p:nvSpPr>
            <p:cNvPr id="25" name="TextBox 24"/>
            <p:cNvSpPr txBox="1"/>
            <p:nvPr/>
          </p:nvSpPr>
          <p:spPr>
            <a:xfrm>
              <a:off x="13020903" y="1556787"/>
              <a:ext cx="1223351" cy="1338798"/>
            </a:xfrm>
            <a:prstGeom prst="rect">
              <a:avLst/>
            </a:prstGeom>
            <a:noFill/>
          </p:spPr>
          <p:txBody>
            <a:bodyPr wrap="none" lIns="91398" tIns="45699" rIns="91398" bIns="45699" rtlCol="0">
              <a:spAutoFit/>
            </a:bodyPr>
            <a:lstStyle/>
            <a:p>
              <a:r>
                <a:rPr lang="en-US" sz="8099" dirty="0">
                  <a:solidFill>
                    <a:srgbClr val="135F82"/>
                  </a:solidFill>
                  <a:latin typeface="Chu Van An" panose="02020603050405020304" pitchFamily="18" charset="0"/>
                  <a:ea typeface="AvantGarde" pitchFamily="2" charset="0"/>
                  <a:cs typeface="Chu Van An" panose="02020603050405020304" pitchFamily="18" charset="0"/>
                </a:rPr>
                <a:t>1</a:t>
              </a:r>
              <a:r>
                <a:rPr lang="vi-VN" sz="8099" dirty="0">
                  <a:solidFill>
                    <a:srgbClr val="135F82"/>
                  </a:solidFill>
                  <a:latin typeface="Chu Van An" panose="02020603050405020304" pitchFamily="18" charset="0"/>
                  <a:ea typeface="AvantGarde" pitchFamily="2" charset="0"/>
                  <a:cs typeface="Chu Van An" panose="02020603050405020304" pitchFamily="18" charset="0"/>
                </a:rPr>
                <a:t>2</a:t>
              </a:r>
              <a:endParaRPr lang="en-US" sz="8099" dirty="0">
                <a:solidFill>
                  <a:srgbClr val="135F82"/>
                </a:solidFill>
                <a:latin typeface="Chu Van An" panose="02020603050405020304" pitchFamily="18" charset="0"/>
                <a:ea typeface="AvantGarde" pitchFamily="2" charset="0"/>
                <a:cs typeface="Chu Van An" panose="02020603050405020304" pitchFamily="18" charset="0"/>
              </a:endParaRPr>
            </a:p>
          </p:txBody>
        </p:sp>
      </p:grpSp>
      <p:grpSp>
        <p:nvGrpSpPr>
          <p:cNvPr id="9" name="Group 8"/>
          <p:cNvGrpSpPr/>
          <p:nvPr/>
        </p:nvGrpSpPr>
        <p:grpSpPr>
          <a:xfrm>
            <a:off x="10651536" y="1883773"/>
            <a:ext cx="2238084" cy="1706805"/>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10472019" y="6101092"/>
            <a:ext cx="5624725" cy="110782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91398" tIns="45699" rIns="91398" bIns="45699" rtlCol="0">
            <a:spAutoFit/>
          </a:bodyPr>
          <a:lstStyle/>
          <a:p>
            <a:pPr algn="ctr"/>
            <a:r>
              <a:rPr lang="vi-VN" sz="6599" b="1" dirty="0">
                <a:solidFill>
                  <a:srgbClr val="135F82"/>
                </a:solidFill>
                <a:latin typeface="AvantGarde-Demi" pitchFamily="18" charset="0"/>
                <a:ea typeface="AvantGarde-Demi" pitchFamily="18" charset="0"/>
                <a:cs typeface="AvantGarde-Demi" pitchFamily="18" charset="0"/>
              </a:rPr>
              <a:t>Bài 2: MẶT CẦU</a:t>
            </a:r>
            <a:endParaRPr lang="en-US" sz="6599" b="1" dirty="0">
              <a:solidFill>
                <a:srgbClr val="135F82"/>
              </a:solidFill>
              <a:latin typeface="AvantGarde-Demi" pitchFamily="18" charset="0"/>
              <a:ea typeface="AvantGarde-Demi" pitchFamily="18" charset="0"/>
              <a:cs typeface="AvantGarde-Demi" pitchFamily="18" charset="0"/>
            </a:endParaRPr>
          </a:p>
        </p:txBody>
      </p:sp>
      <p:pic>
        <p:nvPicPr>
          <p:cNvPr id="52" name="Picture 34"/>
          <p:cNvPicPr/>
          <p:nvPr/>
        </p:nvPicPr>
        <p:blipFill>
          <a:blip r:embed="rId5">
            <a:extLst>
              <a:ext uri="{28A0092B-C50C-407E-A947-70E740481C1C}">
                <a14:useLocalDpi xmlns:a14="http://schemas.microsoft.com/office/drawing/2010/main" val="0"/>
              </a:ext>
            </a:extLst>
          </a:blip>
          <a:srcRect/>
          <a:stretch>
            <a:fillRect/>
          </a:stretch>
        </p:blipFill>
        <p:spPr bwMode="auto">
          <a:xfrm>
            <a:off x="528747" y="1407042"/>
            <a:ext cx="3154623" cy="3197789"/>
          </a:xfrm>
          <a:prstGeom prst="rect">
            <a:avLst/>
          </a:prstGeom>
          <a:noFill/>
        </p:spPr>
      </p:pic>
      <p:pic>
        <p:nvPicPr>
          <p:cNvPr id="53" name="Picture 27">
            <a:extLst>
              <a:ext uri="{FF2B5EF4-FFF2-40B4-BE49-F238E27FC236}">
                <a16:creationId xmlns:a16="http://schemas.microsoft.com/office/drawing/2014/main" id="{70E0D186-02F4-4066-B916-5BC17329F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9858" y="1432441"/>
            <a:ext cx="3384142" cy="3384583"/>
          </a:xfrm>
          <a:prstGeom prst="rect">
            <a:avLst/>
          </a:prstGeom>
        </p:spPr>
      </p:pic>
      <p:grpSp>
        <p:nvGrpSpPr>
          <p:cNvPr id="35" name="Group 26">
            <a:extLst>
              <a:ext uri="{FF2B5EF4-FFF2-40B4-BE49-F238E27FC236}">
                <a16:creationId xmlns:a16="http://schemas.microsoft.com/office/drawing/2014/main" id="{DEB8AD33-BAD9-440F-A15F-5C2DF8E6D6EE}"/>
              </a:ext>
            </a:extLst>
          </p:cNvPr>
          <p:cNvGrpSpPr/>
          <p:nvPr/>
        </p:nvGrpSpPr>
        <p:grpSpPr>
          <a:xfrm>
            <a:off x="7102119" y="7358105"/>
            <a:ext cx="17358081" cy="1817211"/>
            <a:chOff x="6702190" y="7399747"/>
            <a:chExt cx="17360341" cy="2317203"/>
          </a:xfrm>
        </p:grpSpPr>
        <p:sp>
          <p:nvSpPr>
            <p:cNvPr id="36" name="TextBox 35">
              <a:extLst>
                <a:ext uri="{FF2B5EF4-FFF2-40B4-BE49-F238E27FC236}">
                  <a16:creationId xmlns:a16="http://schemas.microsoft.com/office/drawing/2014/main" id="{63B8401A-B3FB-4DC8-BDEE-B10E717628FE}"/>
                </a:ext>
              </a:extLst>
            </p:cNvPr>
            <p:cNvSpPr txBox="1"/>
            <p:nvPr/>
          </p:nvSpPr>
          <p:spPr>
            <a:xfrm>
              <a:off x="10744976" y="7467864"/>
              <a:ext cx="13317555"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BÀI TẬP MẶT CẦU</a:t>
              </a:r>
            </a:p>
          </p:txBody>
        </p:sp>
        <p:grpSp>
          <p:nvGrpSpPr>
            <p:cNvPr id="37" name="Group 27">
              <a:extLst>
                <a:ext uri="{FF2B5EF4-FFF2-40B4-BE49-F238E27FC236}">
                  <a16:creationId xmlns:a16="http://schemas.microsoft.com/office/drawing/2014/main" id="{DEE11A08-93BF-4E3D-B8A0-AC7D677DB686}"/>
                </a:ext>
              </a:extLst>
            </p:cNvPr>
            <p:cNvGrpSpPr/>
            <p:nvPr/>
          </p:nvGrpSpPr>
          <p:grpSpPr>
            <a:xfrm>
              <a:off x="6702190" y="7399747"/>
              <a:ext cx="3466941" cy="2317203"/>
              <a:chOff x="6702189" y="7399748"/>
              <a:chExt cx="3466941" cy="2317203"/>
            </a:xfrm>
          </p:grpSpPr>
          <p:sp>
            <p:nvSpPr>
              <p:cNvPr id="38" name="Isosceles Triangle 44">
                <a:extLst>
                  <a:ext uri="{FF2B5EF4-FFF2-40B4-BE49-F238E27FC236}">
                    <a16:creationId xmlns:a16="http://schemas.microsoft.com/office/drawing/2014/main" id="{E40CA79D-F0CB-4E2F-B695-46CA003F938B}"/>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9">
                <a:extLst>
                  <a:ext uri="{FF2B5EF4-FFF2-40B4-BE49-F238E27FC236}">
                    <a16:creationId xmlns:a16="http://schemas.microsoft.com/office/drawing/2014/main" id="{50B5A406-C2F9-41CC-8769-D37D873ADAB5}"/>
                  </a:ext>
                </a:extLst>
              </p:cNvPr>
              <p:cNvGrpSpPr/>
              <p:nvPr/>
            </p:nvGrpSpPr>
            <p:grpSpPr>
              <a:xfrm>
                <a:off x="6702189" y="7399748"/>
                <a:ext cx="3466941" cy="2317203"/>
                <a:chOff x="6702189" y="7399748"/>
                <a:chExt cx="3466941" cy="2317203"/>
              </a:xfrm>
            </p:grpSpPr>
            <p:sp>
              <p:nvSpPr>
                <p:cNvPr id="40" name="Round Same Side Corner Rectangle 31">
                  <a:extLst>
                    <a:ext uri="{FF2B5EF4-FFF2-40B4-BE49-F238E27FC236}">
                      <a16:creationId xmlns:a16="http://schemas.microsoft.com/office/drawing/2014/main" id="{FEFBD642-3B5C-4EDF-8266-069DCD4A2E1F}"/>
                    </a:ext>
                  </a:extLst>
                </p:cNvPr>
                <p:cNvSpPr/>
                <p:nvPr/>
              </p:nvSpPr>
              <p:spPr>
                <a:xfrm>
                  <a:off x="6702189" y="7399748"/>
                  <a:ext cx="3466941" cy="967338"/>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Tiết</a:t>
                  </a:r>
                  <a:r>
                    <a:rPr lang="en-US" dirty="0"/>
                    <a:t> 20</a:t>
                  </a:r>
                </a:p>
              </p:txBody>
            </p:sp>
            <p:sp>
              <p:nvSpPr>
                <p:cNvPr id="41" name="TextBox 40">
                  <a:extLst>
                    <a:ext uri="{FF2B5EF4-FFF2-40B4-BE49-F238E27FC236}">
                      <a16:creationId xmlns:a16="http://schemas.microsoft.com/office/drawing/2014/main" id="{07DE9F63-485A-47FB-9FF1-E7EA11C38A57}"/>
                    </a:ext>
                  </a:extLst>
                </p:cNvPr>
                <p:cNvSpPr txBox="1"/>
                <p:nvPr/>
              </p:nvSpPr>
              <p:spPr>
                <a:xfrm>
                  <a:off x="8245298" y="8962799"/>
                  <a:ext cx="1923831" cy="754152"/>
                </a:xfrm>
                <a:prstGeom prst="rect">
                  <a:avLst/>
                </a:prstGeom>
                <a:noFill/>
              </p:spPr>
              <p:txBody>
                <a:bodyPr wrap="squar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grpSp>
        </p:grpSp>
      </p:grpSp>
      <p:grpSp>
        <p:nvGrpSpPr>
          <p:cNvPr id="42" name="Group 41">
            <a:extLst>
              <a:ext uri="{FF2B5EF4-FFF2-40B4-BE49-F238E27FC236}">
                <a16:creationId xmlns:a16="http://schemas.microsoft.com/office/drawing/2014/main" id="{FC71E7FC-CB47-48FB-BF76-DFEF5D61F9CA}"/>
              </a:ext>
            </a:extLst>
          </p:cNvPr>
          <p:cNvGrpSpPr/>
          <p:nvPr/>
        </p:nvGrpSpPr>
        <p:grpSpPr>
          <a:xfrm>
            <a:off x="4418762" y="11757082"/>
            <a:ext cx="9472086" cy="968318"/>
            <a:chOff x="739068" y="1515168"/>
            <a:chExt cx="9473319" cy="968444"/>
          </a:xfrm>
        </p:grpSpPr>
        <p:sp>
          <p:nvSpPr>
            <p:cNvPr id="43" name="Freeform 71">
              <a:extLst>
                <a:ext uri="{FF2B5EF4-FFF2-40B4-BE49-F238E27FC236}">
                  <a16:creationId xmlns:a16="http://schemas.microsoft.com/office/drawing/2014/main" id="{0BE72517-7439-4952-9B01-1880C0583A0B}"/>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39F63C0E-7BCB-4AD7-9058-D1521DFC7AC0}"/>
                </a:ext>
              </a:extLst>
            </p:cNvPr>
            <p:cNvGrpSpPr/>
            <p:nvPr/>
          </p:nvGrpSpPr>
          <p:grpSpPr>
            <a:xfrm>
              <a:off x="739068" y="1515168"/>
              <a:ext cx="8177919" cy="960327"/>
              <a:chOff x="739068" y="1515168"/>
              <a:chExt cx="8177919" cy="960327"/>
            </a:xfrm>
          </p:grpSpPr>
          <p:sp>
            <p:nvSpPr>
              <p:cNvPr id="45" name="Freeform 71">
                <a:extLst>
                  <a:ext uri="{FF2B5EF4-FFF2-40B4-BE49-F238E27FC236}">
                    <a16:creationId xmlns:a16="http://schemas.microsoft.com/office/drawing/2014/main" id="{DA6FBDDA-2D68-4CB8-A44A-43BAEC865899}"/>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46" name="Oval 72">
                <a:extLst>
                  <a:ext uri="{FF2B5EF4-FFF2-40B4-BE49-F238E27FC236}">
                    <a16:creationId xmlns:a16="http://schemas.microsoft.com/office/drawing/2014/main" id="{5ADC7A65-79E2-4351-8307-2A16F1058E38}"/>
                  </a:ext>
                </a:extLst>
              </p:cNvPr>
              <p:cNvSpPr>
                <a:spLocks noChangeArrowheads="1"/>
              </p:cNvSpPr>
              <p:nvPr/>
            </p:nvSpPr>
            <p:spPr bwMode="auto">
              <a:xfrm>
                <a:off x="1372407" y="1515168"/>
                <a:ext cx="285717" cy="280956"/>
              </a:xfrm>
              <a:prstGeom prst="ellipse">
                <a:avLst/>
              </a:pr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47" name="Freeform 73">
                <a:extLst>
                  <a:ext uri="{FF2B5EF4-FFF2-40B4-BE49-F238E27FC236}">
                    <a16:creationId xmlns:a16="http://schemas.microsoft.com/office/drawing/2014/main" id="{16534FC0-9F2C-4881-B2D9-90FF8A70BE4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48" name="Freeform 74">
                <a:extLst>
                  <a:ext uri="{FF2B5EF4-FFF2-40B4-BE49-F238E27FC236}">
                    <a16:creationId xmlns:a16="http://schemas.microsoft.com/office/drawing/2014/main" id="{A3E7BC63-FDEF-4EF1-827C-FFE7E575322E}"/>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49" name="Freeform 75">
                <a:extLst>
                  <a:ext uri="{FF2B5EF4-FFF2-40B4-BE49-F238E27FC236}">
                    <a16:creationId xmlns:a16="http://schemas.microsoft.com/office/drawing/2014/main" id="{9E0FCFE6-37A3-4BBF-8CB7-4236B356A48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50" name="Freeform 76">
                <a:extLst>
                  <a:ext uri="{FF2B5EF4-FFF2-40B4-BE49-F238E27FC236}">
                    <a16:creationId xmlns:a16="http://schemas.microsoft.com/office/drawing/2014/main" id="{B0E6A94A-6D9D-4402-9B28-42861BFFC105}"/>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51" name="Freeform 77">
                <a:extLst>
                  <a:ext uri="{FF2B5EF4-FFF2-40B4-BE49-F238E27FC236}">
                    <a16:creationId xmlns:a16="http://schemas.microsoft.com/office/drawing/2014/main" id="{055C1FE5-8AC6-47E9-A7EE-0AAF30235686}"/>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54" name="Freeform 78">
                <a:extLst>
                  <a:ext uri="{FF2B5EF4-FFF2-40B4-BE49-F238E27FC236}">
                    <a16:creationId xmlns:a16="http://schemas.microsoft.com/office/drawing/2014/main" id="{AE0CF51D-419A-4804-9BE0-7AB03DC046FD}"/>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58" name="Freeform 79">
                <a:extLst>
                  <a:ext uri="{FF2B5EF4-FFF2-40B4-BE49-F238E27FC236}">
                    <a16:creationId xmlns:a16="http://schemas.microsoft.com/office/drawing/2014/main" id="{DADBBC78-F94A-4E7B-B650-A19F553223A2}"/>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4" name="Freeform 80">
                <a:extLst>
                  <a:ext uri="{FF2B5EF4-FFF2-40B4-BE49-F238E27FC236}">
                    <a16:creationId xmlns:a16="http://schemas.microsoft.com/office/drawing/2014/main" id="{30739B9F-768F-4FD4-87B6-72389F810F8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5" name="Freeform 81">
                <a:extLst>
                  <a:ext uri="{FF2B5EF4-FFF2-40B4-BE49-F238E27FC236}">
                    <a16:creationId xmlns:a16="http://schemas.microsoft.com/office/drawing/2014/main" id="{702D599D-9889-472A-846E-9851EE492BB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6" name="Freeform 82">
                <a:extLst>
                  <a:ext uri="{FF2B5EF4-FFF2-40B4-BE49-F238E27FC236}">
                    <a16:creationId xmlns:a16="http://schemas.microsoft.com/office/drawing/2014/main" id="{F7727ACF-69EB-48EA-A739-91EDE30F648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7" name="TextBox 66">
                <a:extLst>
                  <a:ext uri="{FF2B5EF4-FFF2-40B4-BE49-F238E27FC236}">
                    <a16:creationId xmlns:a16="http://schemas.microsoft.com/office/drawing/2014/main" id="{D49C0493-A76B-46B0-B827-4C35D751DD46}"/>
                  </a:ext>
                </a:extLst>
              </p:cNvPr>
              <p:cNvSpPr txBox="1"/>
              <p:nvPr/>
            </p:nvSpPr>
            <p:spPr>
              <a:xfrm>
                <a:off x="2132731" y="1706054"/>
                <a:ext cx="6784256"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68" name="TextBox 67">
            <a:extLst>
              <a:ext uri="{FF2B5EF4-FFF2-40B4-BE49-F238E27FC236}">
                <a16:creationId xmlns:a16="http://schemas.microsoft.com/office/drawing/2014/main" id="{F0579E9B-42A3-490A-A28E-072DB1C05658}"/>
              </a:ext>
            </a:extLst>
          </p:cNvPr>
          <p:cNvSpPr txBox="1"/>
          <p:nvPr/>
        </p:nvSpPr>
        <p:spPr>
          <a:xfrm>
            <a:off x="4153410" y="8694003"/>
            <a:ext cx="15381416" cy="707886"/>
          </a:xfrm>
          <a:prstGeom prst="rect">
            <a:avLst/>
          </a:prstGeom>
          <a:noFill/>
        </p:spPr>
        <p:txBody>
          <a:bodyPr wrap="square" rtlCol="0">
            <a:spAutoFit/>
          </a:bodyPr>
          <a:lstStyle/>
          <a:p>
            <a:r>
              <a:rPr lang="en-US" sz="4000" b="1" dirty="0">
                <a:solidFill>
                  <a:srgbClr val="135F82"/>
                </a:solidFill>
                <a:latin typeface="Tahoma" pitchFamily="34" charset="0"/>
                <a:ea typeface="Tahoma" pitchFamily="34" charset="0"/>
                <a:cs typeface="Tahoma" pitchFamily="34" charset="0"/>
              </a:rPr>
              <a:t>XÁC ĐỊNH MẶT CẦU.</a:t>
            </a:r>
          </a:p>
        </p:txBody>
      </p:sp>
      <p:sp>
        <p:nvSpPr>
          <p:cNvPr id="7" name="TextBox 6">
            <a:extLst>
              <a:ext uri="{FF2B5EF4-FFF2-40B4-BE49-F238E27FC236}">
                <a16:creationId xmlns:a16="http://schemas.microsoft.com/office/drawing/2014/main" id="{36889565-2C18-43BB-BF30-E9DE522D51E1}"/>
              </a:ext>
            </a:extLst>
          </p:cNvPr>
          <p:cNvSpPr txBox="1"/>
          <p:nvPr/>
        </p:nvSpPr>
        <p:spPr>
          <a:xfrm>
            <a:off x="3962400" y="9481460"/>
            <a:ext cx="20254147" cy="830997"/>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 </a:t>
            </a:r>
            <a:r>
              <a:rPr lang="en-US" sz="4000" b="1" dirty="0">
                <a:solidFill>
                  <a:srgbClr val="135F82"/>
                </a:solidFill>
                <a:latin typeface="Tahoma" pitchFamily="34" charset="0"/>
                <a:ea typeface="Tahoma" pitchFamily="34" charset="0"/>
                <a:cs typeface="Tahoma" pitchFamily="34" charset="0"/>
              </a:rPr>
              <a:t>TÍNH DIỆN TÍCH MẶT CẦU,THỂ TÍCH KHỐI CẦU VÀ CÁC YẾU TỐ LIÊN QUAN.</a:t>
            </a:r>
          </a:p>
        </p:txBody>
      </p:sp>
      <p:sp>
        <p:nvSpPr>
          <p:cNvPr id="11" name="Round Same Side Corner Rectangle 47">
            <a:extLst>
              <a:ext uri="{FF2B5EF4-FFF2-40B4-BE49-F238E27FC236}">
                <a16:creationId xmlns:a16="http://schemas.microsoft.com/office/drawing/2014/main" id="{0C0BCBBC-23EB-4614-B54C-C8A0E828CE87}"/>
              </a:ext>
            </a:extLst>
          </p:cNvPr>
          <p:cNvSpPr/>
          <p:nvPr/>
        </p:nvSpPr>
        <p:spPr>
          <a:xfrm rot="5400000">
            <a:off x="3066913" y="8504296"/>
            <a:ext cx="830998" cy="1173623"/>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ame Side Corner Rectangle 47">
            <a:extLst>
              <a:ext uri="{FF2B5EF4-FFF2-40B4-BE49-F238E27FC236}">
                <a16:creationId xmlns:a16="http://schemas.microsoft.com/office/drawing/2014/main" id="{DCC46E96-555A-49A6-BFE6-C0FED8EE94CB}"/>
              </a:ext>
            </a:extLst>
          </p:cNvPr>
          <p:cNvSpPr/>
          <p:nvPr/>
        </p:nvSpPr>
        <p:spPr>
          <a:xfrm rot="5400000">
            <a:off x="3032558" y="9399036"/>
            <a:ext cx="731423" cy="1266577"/>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430DCFF-2537-43F4-ACF6-C60639A04A41}"/>
              </a:ext>
            </a:extLst>
          </p:cNvPr>
          <p:cNvSpPr txBox="1"/>
          <p:nvPr/>
        </p:nvSpPr>
        <p:spPr>
          <a:xfrm>
            <a:off x="3028575" y="9643982"/>
            <a:ext cx="889987"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sp>
        <p:nvSpPr>
          <p:cNvPr id="83" name="TextBox 82">
            <a:extLst>
              <a:ext uri="{FF2B5EF4-FFF2-40B4-BE49-F238E27FC236}">
                <a16:creationId xmlns:a16="http://schemas.microsoft.com/office/drawing/2014/main" id="{6A3625D1-66D9-4DCC-B087-74FA78E6B414}"/>
              </a:ext>
            </a:extLst>
          </p:cNvPr>
          <p:cNvSpPr txBox="1"/>
          <p:nvPr/>
        </p:nvSpPr>
        <p:spPr>
          <a:xfrm>
            <a:off x="3263423" y="8675610"/>
            <a:ext cx="623889"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spTree>
    <p:extLst>
      <p:ext uri="{BB962C8B-B14F-4D97-AF65-F5344CB8AC3E}">
        <p14:creationId xmlns:p14="http://schemas.microsoft.com/office/powerpoint/2010/main" val="128308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down)">
                                      <p:cBhvr>
                                        <p:cTn id="24" dur="500"/>
                                        <p:tgtEl>
                                          <p:spTgt spid="83"/>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down)">
                                      <p:cBhvr>
                                        <p:cTn id="28" dur="5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down)">
                                      <p:cBhvr>
                                        <p:cTn id="36" dur="500"/>
                                        <p:tgtEl>
                                          <p:spTgt spid="78"/>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68" grpId="0"/>
      <p:bldP spid="7" grpId="0"/>
      <p:bldP spid="11" grpId="0" animBg="1"/>
      <p:bldP spid="12" grpId="0" animBg="1"/>
      <p:bldP spid="78" grpId="0"/>
      <p:bldP spid="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A63530-B258-4D87-B8D0-E8A0F29B11F1}"/>
              </a:ext>
            </a:extLst>
          </p:cNvPr>
          <p:cNvSpPr/>
          <p:nvPr/>
        </p:nvSpPr>
        <p:spPr>
          <a:xfrm>
            <a:off x="9265173" y="4681282"/>
            <a:ext cx="184731" cy="754053"/>
          </a:xfrm>
          <a:prstGeom prst="rect">
            <a:avLst/>
          </a:prstGeom>
        </p:spPr>
        <p:txBody>
          <a:bodyPr wrap="none">
            <a:spAutoFit/>
          </a:bodyPr>
          <a:lstStyle/>
          <a:p>
            <a:endParaRPr lang="en-US" dirty="0"/>
          </a:p>
        </p:txBody>
      </p:sp>
      <p:grpSp>
        <p:nvGrpSpPr>
          <p:cNvPr id="3" name="Group 47">
            <a:extLst>
              <a:ext uri="{FF2B5EF4-FFF2-40B4-BE49-F238E27FC236}">
                <a16:creationId xmlns:a16="http://schemas.microsoft.com/office/drawing/2014/main" id="{85700446-A851-4D8F-A4F4-121D5D392DE9}"/>
              </a:ext>
            </a:extLst>
          </p:cNvPr>
          <p:cNvGrpSpPr/>
          <p:nvPr/>
        </p:nvGrpSpPr>
        <p:grpSpPr>
          <a:xfrm>
            <a:off x="909007" y="1567608"/>
            <a:ext cx="9472086" cy="968318"/>
            <a:chOff x="739068" y="1515168"/>
            <a:chExt cx="9473319" cy="968444"/>
          </a:xfrm>
        </p:grpSpPr>
        <p:sp>
          <p:nvSpPr>
            <p:cNvPr id="4" name="Freeform 71">
              <a:extLst>
                <a:ext uri="{FF2B5EF4-FFF2-40B4-BE49-F238E27FC236}">
                  <a16:creationId xmlns:a16="http://schemas.microsoft.com/office/drawing/2014/main" id="{1456AD06-0651-4249-A7C7-3855B102AAA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5" name="Group 30">
              <a:extLst>
                <a:ext uri="{FF2B5EF4-FFF2-40B4-BE49-F238E27FC236}">
                  <a16:creationId xmlns:a16="http://schemas.microsoft.com/office/drawing/2014/main" id="{92EB9D9C-1EA8-4F7D-88BE-367A21544AA8}"/>
                </a:ext>
              </a:extLst>
            </p:cNvPr>
            <p:cNvGrpSpPr/>
            <p:nvPr/>
          </p:nvGrpSpPr>
          <p:grpSpPr>
            <a:xfrm>
              <a:off x="739068" y="1515168"/>
              <a:ext cx="8177919" cy="960327"/>
              <a:chOff x="739068" y="1515168"/>
              <a:chExt cx="8177919" cy="960327"/>
            </a:xfrm>
          </p:grpSpPr>
          <p:sp>
            <p:nvSpPr>
              <p:cNvPr id="6" name="Freeform 71">
                <a:extLst>
                  <a:ext uri="{FF2B5EF4-FFF2-40B4-BE49-F238E27FC236}">
                    <a16:creationId xmlns:a16="http://schemas.microsoft.com/office/drawing/2014/main" id="{D8D58480-83D5-475E-9A3C-68A8757E1D2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 name="Oval 72">
                <a:extLst>
                  <a:ext uri="{FF2B5EF4-FFF2-40B4-BE49-F238E27FC236}">
                    <a16:creationId xmlns:a16="http://schemas.microsoft.com/office/drawing/2014/main" id="{C1CB92FB-481D-4A71-91F9-4F4727C3BE49}"/>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8" name="Freeform 73">
                <a:extLst>
                  <a:ext uri="{FF2B5EF4-FFF2-40B4-BE49-F238E27FC236}">
                    <a16:creationId xmlns:a16="http://schemas.microsoft.com/office/drawing/2014/main" id="{E5A354BA-6569-4FD2-9DB3-25DDA822509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Freeform 74">
                <a:extLst>
                  <a:ext uri="{FF2B5EF4-FFF2-40B4-BE49-F238E27FC236}">
                    <a16:creationId xmlns:a16="http://schemas.microsoft.com/office/drawing/2014/main" id="{11899B5A-C55B-438B-9342-C93C9AD566D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5">
                <a:extLst>
                  <a:ext uri="{FF2B5EF4-FFF2-40B4-BE49-F238E27FC236}">
                    <a16:creationId xmlns:a16="http://schemas.microsoft.com/office/drawing/2014/main" id="{88D9724D-0108-4A59-A18F-3BED0149285E}"/>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6">
                <a:extLst>
                  <a:ext uri="{FF2B5EF4-FFF2-40B4-BE49-F238E27FC236}">
                    <a16:creationId xmlns:a16="http://schemas.microsoft.com/office/drawing/2014/main" id="{63A44A34-D70A-44B6-BE89-073A382FF660}"/>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7">
                <a:extLst>
                  <a:ext uri="{FF2B5EF4-FFF2-40B4-BE49-F238E27FC236}">
                    <a16:creationId xmlns:a16="http://schemas.microsoft.com/office/drawing/2014/main" id="{A732B568-2EAB-4323-B4E4-09A34F3E1FA4}"/>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8">
                <a:extLst>
                  <a:ext uri="{FF2B5EF4-FFF2-40B4-BE49-F238E27FC236}">
                    <a16:creationId xmlns:a16="http://schemas.microsoft.com/office/drawing/2014/main" id="{24DF6323-4046-4FD0-9256-3F5F2B0EC28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79">
                <a:extLst>
                  <a:ext uri="{FF2B5EF4-FFF2-40B4-BE49-F238E27FC236}">
                    <a16:creationId xmlns:a16="http://schemas.microsoft.com/office/drawing/2014/main" id="{53688CC3-1C02-49BF-87BC-4B3BDA2F968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80">
                <a:extLst>
                  <a:ext uri="{FF2B5EF4-FFF2-40B4-BE49-F238E27FC236}">
                    <a16:creationId xmlns:a16="http://schemas.microsoft.com/office/drawing/2014/main" id="{17443C7F-8970-4792-9D07-B7A7341B8BA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81">
                <a:extLst>
                  <a:ext uri="{FF2B5EF4-FFF2-40B4-BE49-F238E27FC236}">
                    <a16:creationId xmlns:a16="http://schemas.microsoft.com/office/drawing/2014/main" id="{47836194-F402-41D8-8F3A-E3D1E656B02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Freeform 82">
                <a:extLst>
                  <a:ext uri="{FF2B5EF4-FFF2-40B4-BE49-F238E27FC236}">
                    <a16:creationId xmlns:a16="http://schemas.microsoft.com/office/drawing/2014/main" id="{678B55FA-3943-4B62-BF4F-EC44F9CF5EF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8" name="TextBox 43">
                <a:extLst>
                  <a:ext uri="{FF2B5EF4-FFF2-40B4-BE49-F238E27FC236}">
                    <a16:creationId xmlns:a16="http://schemas.microsoft.com/office/drawing/2014/main" id="{0F0AC9C7-74D9-4766-9350-AD46BD9A3333}"/>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grpSp>
        <p:nvGrpSpPr>
          <p:cNvPr id="32" name="Group 31">
            <a:extLst>
              <a:ext uri="{FF2B5EF4-FFF2-40B4-BE49-F238E27FC236}">
                <a16:creationId xmlns:a16="http://schemas.microsoft.com/office/drawing/2014/main" id="{95E60EA3-CA21-4ACC-AA9A-04669AA875C7}"/>
              </a:ext>
            </a:extLst>
          </p:cNvPr>
          <p:cNvGrpSpPr/>
          <p:nvPr/>
        </p:nvGrpSpPr>
        <p:grpSpPr>
          <a:xfrm>
            <a:off x="185303" y="2514600"/>
            <a:ext cx="23729576" cy="4675268"/>
            <a:chOff x="992187" y="2564544"/>
            <a:chExt cx="22353091" cy="4088087"/>
          </a:xfrm>
        </p:grpSpPr>
        <p:sp>
          <p:nvSpPr>
            <p:cNvPr id="33" name="Rounded Rectangle 133">
              <a:extLst>
                <a:ext uri="{FF2B5EF4-FFF2-40B4-BE49-F238E27FC236}">
                  <a16:creationId xmlns:a16="http://schemas.microsoft.com/office/drawing/2014/main" id="{327FA04C-F9F8-446E-BA15-8A27B0B1862F}"/>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34" name="Group 33">
              <a:extLst>
                <a:ext uri="{FF2B5EF4-FFF2-40B4-BE49-F238E27FC236}">
                  <a16:creationId xmlns:a16="http://schemas.microsoft.com/office/drawing/2014/main" id="{E566127E-E12B-4DED-942E-62D16DB58F97}"/>
                </a:ext>
              </a:extLst>
            </p:cNvPr>
            <p:cNvGrpSpPr/>
            <p:nvPr/>
          </p:nvGrpSpPr>
          <p:grpSpPr>
            <a:xfrm>
              <a:off x="992187" y="2564544"/>
              <a:ext cx="3124200" cy="1023459"/>
              <a:chOff x="534987" y="1647866"/>
              <a:chExt cx="4197167" cy="1176337"/>
            </a:xfrm>
          </p:grpSpPr>
          <p:sp>
            <p:nvSpPr>
              <p:cNvPr id="35" name="Isosceles Triangle 44">
                <a:extLst>
                  <a:ext uri="{FF2B5EF4-FFF2-40B4-BE49-F238E27FC236}">
                    <a16:creationId xmlns:a16="http://schemas.microsoft.com/office/drawing/2014/main" id="{E2EEE4E0-9D12-4E96-83CA-BB9E3FE9013A}"/>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36" name="Pentagon 136">
                <a:extLst>
                  <a:ext uri="{FF2B5EF4-FFF2-40B4-BE49-F238E27FC236}">
                    <a16:creationId xmlns:a16="http://schemas.microsoft.com/office/drawing/2014/main" id="{A2E88A16-D6F3-4D23-AFC3-3663145274C5}"/>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37" name="Group 11">
                <a:extLst>
                  <a:ext uri="{FF2B5EF4-FFF2-40B4-BE49-F238E27FC236}">
                    <a16:creationId xmlns:a16="http://schemas.microsoft.com/office/drawing/2014/main" id="{42F80BB5-76FF-4073-B42B-4B5D6FDAB24C}"/>
                  </a:ext>
                </a:extLst>
              </p:cNvPr>
              <p:cNvGrpSpPr/>
              <p:nvPr/>
            </p:nvGrpSpPr>
            <p:grpSpPr bwMode="auto">
              <a:xfrm>
                <a:off x="683775" y="1836907"/>
                <a:ext cx="582199" cy="537956"/>
                <a:chOff x="7440266" y="3398551"/>
                <a:chExt cx="757238" cy="765175"/>
              </a:xfrm>
              <a:solidFill>
                <a:schemeClr val="bg1">
                  <a:lumMod val="95000"/>
                </a:schemeClr>
              </a:solidFill>
            </p:grpSpPr>
            <p:sp>
              <p:nvSpPr>
                <p:cNvPr id="40" name="Freeform 140">
                  <a:extLst>
                    <a:ext uri="{FF2B5EF4-FFF2-40B4-BE49-F238E27FC236}">
                      <a16:creationId xmlns:a16="http://schemas.microsoft.com/office/drawing/2014/main" id="{42D47C69-A4D3-4C0F-A2DF-E02B75A7EB84}"/>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41" name="Freeform 141">
                  <a:extLst>
                    <a:ext uri="{FF2B5EF4-FFF2-40B4-BE49-F238E27FC236}">
                      <a16:creationId xmlns:a16="http://schemas.microsoft.com/office/drawing/2014/main" id="{F1C31641-C771-48ED-A1E6-204863FF5BBE}"/>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42" name="Freeform 142">
                  <a:extLst>
                    <a:ext uri="{FF2B5EF4-FFF2-40B4-BE49-F238E27FC236}">
                      <a16:creationId xmlns:a16="http://schemas.microsoft.com/office/drawing/2014/main" id="{09166D02-320F-496B-8630-5FF2606BBE29}"/>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43" name="Rectangle 42">
                  <a:extLst>
                    <a:ext uri="{FF2B5EF4-FFF2-40B4-BE49-F238E27FC236}">
                      <a16:creationId xmlns:a16="http://schemas.microsoft.com/office/drawing/2014/main" id="{1A533A57-8667-427B-A109-113F5D6F7784}"/>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44" name="Rectangle 43">
                  <a:extLst>
                    <a:ext uri="{FF2B5EF4-FFF2-40B4-BE49-F238E27FC236}">
                      <a16:creationId xmlns:a16="http://schemas.microsoft.com/office/drawing/2014/main" id="{236C2119-2905-4DD1-9FC9-A1B83B061BA4}"/>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45" name="Rectangle 44">
                  <a:extLst>
                    <a:ext uri="{FF2B5EF4-FFF2-40B4-BE49-F238E27FC236}">
                      <a16:creationId xmlns:a16="http://schemas.microsoft.com/office/drawing/2014/main" id="{6D6FAE88-A290-4A37-A5B5-46E35F11E330}"/>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46" name="Rectangle 45">
                  <a:extLst>
                    <a:ext uri="{FF2B5EF4-FFF2-40B4-BE49-F238E27FC236}">
                      <a16:creationId xmlns:a16="http://schemas.microsoft.com/office/drawing/2014/main" id="{0FE90F5C-6ED5-41BA-9D36-06FF8D214105}"/>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38" name="Chevron 138">
                <a:extLst>
                  <a:ext uri="{FF2B5EF4-FFF2-40B4-BE49-F238E27FC236}">
                    <a16:creationId xmlns:a16="http://schemas.microsoft.com/office/drawing/2014/main" id="{2680E821-0736-4AE2-B9EE-709E21AD5BCC}"/>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39" name="TextBox 13">
                <a:extLst>
                  <a:ext uri="{FF2B5EF4-FFF2-40B4-BE49-F238E27FC236}">
                    <a16:creationId xmlns:a16="http://schemas.microsoft.com/office/drawing/2014/main" id="{2E84A180-198D-4447-BF75-070B5078DE67}"/>
                  </a:ext>
                </a:extLst>
              </p:cNvPr>
              <p:cNvSpPr txBox="1">
                <a:spLocks noChangeArrowheads="1"/>
              </p:cNvSpPr>
              <p:nvPr/>
            </p:nvSpPr>
            <p:spPr bwMode="auto">
              <a:xfrm>
                <a:off x="1456316" y="1718346"/>
                <a:ext cx="3173468" cy="7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6.</a:t>
                </a:r>
              </a:p>
            </p:txBody>
          </p:sp>
        </p:grpSp>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D13F4A0-4B92-4A75-A74F-81744DDB50C8}"/>
                  </a:ext>
                </a:extLst>
              </p:cNvPr>
              <p:cNvSpPr txBox="1"/>
              <p:nvPr/>
            </p:nvSpPr>
            <p:spPr>
              <a:xfrm>
                <a:off x="1043054" y="3429000"/>
                <a:ext cx="21470491" cy="2354875"/>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Một cái bồn chứa nước gồm hai nửa hình cầu và một hình trụ (</a:t>
                </a:r>
                <a:r>
                  <a:rPr lang="nl-NL" i="1" dirty="0">
                    <a:latin typeface="Times New Roman" panose="02020603050405020304" pitchFamily="18" charset="0"/>
                    <a:cs typeface="Times New Roman" panose="02020603050405020304" pitchFamily="18" charset="0"/>
                  </a:rPr>
                  <a:t>như hình vẽ</a:t>
                </a:r>
                <a:r>
                  <a:rPr lang="nl-NL" dirty="0">
                    <a:latin typeface="Times New Roman" panose="02020603050405020304" pitchFamily="18" charset="0"/>
                    <a:cs typeface="Times New Roman" panose="02020603050405020304" pitchFamily="18" charset="0"/>
                  </a:rPr>
                  <a:t>). Đường sinh của hình trụ bằng hai lần đường kính của hình cầu. Biết thể tích của bồn chứa nước là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128</m:t>
                        </m:r>
                        <m:r>
                          <a:rPr lang="vi-VN" i="1">
                            <a:latin typeface="Cambria Math" panose="02040503050406030204" pitchFamily="18" charset="0"/>
                          </a:rPr>
                          <m:t>𝜋</m:t>
                        </m:r>
                      </m:num>
                      <m:den>
                        <m:r>
                          <a:rPr lang="vi-VN" i="1">
                            <a:latin typeface="Cambria Math" panose="02040503050406030204" pitchFamily="18" charset="0"/>
                          </a:rPr>
                          <m:t>3</m:t>
                        </m:r>
                      </m:den>
                    </m:f>
                  </m:oMath>
                </a14:m>
                <a:r>
                  <a:rPr lang="vi-VN" dirty="0">
                    <a:latin typeface="Times New Roman" panose="02020603050405020304" pitchFamily="18" charset="0"/>
                    <a:cs typeface="Times New Roman" panose="02020603050405020304" pitchFamily="18" charset="0"/>
                  </a:rPr>
                  <a:t> </a:t>
                </a:r>
                <a14:m>
                  <m:oMath xmlns:m="http://schemas.openxmlformats.org/officeDocument/2006/math">
                    <m:d>
                      <m:dPr>
                        <m:ctrlPr>
                          <a:rPr lang="vi-VN" i="1">
                            <a:latin typeface="Cambria Math" panose="02040503050406030204" pitchFamily="18" charset="0"/>
                          </a:rPr>
                        </m:ctrlPr>
                      </m:dPr>
                      <m:e>
                        <m:sSup>
                          <m:sSupPr>
                            <m:ctrlPr>
                              <a:rPr lang="vi-VN" i="1">
                                <a:latin typeface="Cambria Math" panose="02040503050406030204" pitchFamily="18" charset="0"/>
                              </a:rPr>
                            </m:ctrlPr>
                          </m:sSupPr>
                          <m:e>
                            <m:r>
                              <a:rPr lang="vi-VN" i="1">
                                <a:latin typeface="Cambria Math" panose="02040503050406030204" pitchFamily="18" charset="0"/>
                              </a:rPr>
                              <m:t>𝑚</m:t>
                            </m:r>
                          </m:e>
                          <m:sup>
                            <m:r>
                              <a:rPr lang="vi-VN" i="1">
                                <a:latin typeface="Cambria Math" panose="02040503050406030204" pitchFamily="18" charset="0"/>
                              </a:rPr>
                              <m:t>3</m:t>
                            </m:r>
                          </m:sup>
                        </m:sSup>
                      </m:e>
                    </m:d>
                  </m:oMath>
                </a14:m>
                <a:r>
                  <a:rPr lang="nl-NL" dirty="0">
                    <a:latin typeface="Times New Roman" panose="02020603050405020304" pitchFamily="18" charset="0"/>
                    <a:cs typeface="Times New Roman" panose="02020603050405020304" pitchFamily="18" charset="0"/>
                  </a:rPr>
                  <a:t> . Tính diện tích xung quanh của cái bồn chứa nước theo đơn vị </a:t>
                </a:r>
                <a14:m>
                  <m:oMath xmlns:m="http://schemas.openxmlformats.org/officeDocument/2006/math">
                    <m:sSup>
                      <m:sSupPr>
                        <m:ctrlPr>
                          <a:rPr lang="vi-VN" i="1">
                            <a:latin typeface="Cambria Math" panose="02040503050406030204" pitchFamily="18" charset="0"/>
                          </a:rPr>
                        </m:ctrlPr>
                      </m:sSupPr>
                      <m:e>
                        <m:r>
                          <a:rPr lang="vi-VN" i="1">
                            <a:latin typeface="Cambria Math" panose="02040503050406030204" pitchFamily="18" charset="0"/>
                          </a:rPr>
                          <m:t>𝑚</m:t>
                        </m:r>
                      </m:e>
                      <m:sup>
                        <m:r>
                          <a:rPr lang="vi-VN" i="1">
                            <a:latin typeface="Cambria Math" panose="02040503050406030204" pitchFamily="18" charset="0"/>
                          </a:rPr>
                          <m:t>2</m:t>
                        </m:r>
                      </m:sup>
                    </m:sSup>
                  </m:oMath>
                </a14:m>
                <a:r>
                  <a:rPr lang="nl-NL"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CD13F4A0-4B92-4A75-A74F-81744DDB50C8}"/>
                  </a:ext>
                </a:extLst>
              </p:cNvPr>
              <p:cNvSpPr txBox="1">
                <a:spLocks noRot="1" noChangeAspect="1" noMove="1" noResize="1" noEditPoints="1" noAdjustHandles="1" noChangeArrowheads="1" noChangeShapeType="1" noTextEdit="1"/>
              </p:cNvSpPr>
              <p:nvPr/>
            </p:nvSpPr>
            <p:spPr>
              <a:xfrm>
                <a:off x="1043054" y="3429000"/>
                <a:ext cx="21470491" cy="2354875"/>
              </a:xfrm>
              <a:prstGeom prst="rect">
                <a:avLst/>
              </a:prstGeom>
              <a:blipFill>
                <a:blip r:embed="rId2"/>
                <a:stretch>
                  <a:fillRect l="-1107" t="-5181" b="-1114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27E1B99-C814-4398-B7B7-F36E63F41AB4}"/>
                  </a:ext>
                </a:extLst>
              </p:cNvPr>
              <p:cNvSpPr txBox="1"/>
              <p:nvPr/>
            </p:nvSpPr>
            <p:spPr>
              <a:xfrm>
                <a:off x="2639167" y="5883308"/>
                <a:ext cx="17297400" cy="839269"/>
              </a:xfrm>
              <a:prstGeom prst="rect">
                <a:avLst/>
              </a:prstGeom>
              <a:noFill/>
            </p:spPr>
            <p:txBody>
              <a:bodyPr wrap="square" rtlCol="0">
                <a:spAutoFit/>
              </a:bodyPr>
              <a:lstStyle/>
              <a:p>
                <a:r>
                  <a:rPr lang="nl-NL" b="1" dirty="0">
                    <a:solidFill>
                      <a:srgbClr val="3333FF"/>
                    </a:solidFill>
                    <a:latin typeface="Times New Roman" panose="02020603050405020304" pitchFamily="18" charset="0"/>
                    <a:cs typeface="Times New Roman" panose="02020603050405020304" pitchFamily="18" charset="0"/>
                  </a:rPr>
                  <a:t>A. </a:t>
                </a:r>
                <a14:m>
                  <m:oMath xmlns:m="http://schemas.openxmlformats.org/officeDocument/2006/math">
                    <m:r>
                      <a:rPr lang="fr-FR" b="1" i="1">
                        <a:latin typeface="Cambria Math" panose="02040503050406030204" pitchFamily="18" charset="0"/>
                      </a:rPr>
                      <m:t>𝟓𝟎</m:t>
                    </m:r>
                    <m:r>
                      <a:rPr lang="fr-FR" b="1" i="1">
                        <a:latin typeface="Cambria Math" panose="02040503050406030204" pitchFamily="18" charset="0"/>
                      </a:rPr>
                      <m:t>𝝅</m:t>
                    </m:r>
                    <m:d>
                      <m:dPr>
                        <m:ctrlPr>
                          <a:rPr lang="vi-VN" b="1" i="1">
                            <a:latin typeface="Cambria Math" panose="02040503050406030204" pitchFamily="18" charset="0"/>
                          </a:rPr>
                        </m:ctrlPr>
                      </m:dPr>
                      <m:e>
                        <m:sSup>
                          <m:sSupPr>
                            <m:ctrlPr>
                              <a:rPr lang="vi-VN" b="1" i="1">
                                <a:latin typeface="Cambria Math" panose="02040503050406030204" pitchFamily="18" charset="0"/>
                              </a:rPr>
                            </m:ctrlPr>
                          </m:sSupPr>
                          <m:e>
                            <m:r>
                              <a:rPr lang="fr-FR" b="1" i="1">
                                <a:latin typeface="Cambria Math" panose="02040503050406030204" pitchFamily="18" charset="0"/>
                              </a:rPr>
                              <m:t>𝒎</m:t>
                            </m:r>
                          </m:e>
                          <m:sup>
                            <m:r>
                              <a:rPr lang="fr-FR" b="1" i="1">
                                <a:latin typeface="Cambria Math" panose="02040503050406030204" pitchFamily="18" charset="0"/>
                              </a:rPr>
                              <m:t>𝟐</m:t>
                            </m:r>
                          </m:sup>
                        </m:sSup>
                      </m:e>
                    </m:d>
                  </m:oMath>
                </a14:m>
                <a:r>
                  <a:rPr lang="nl-NL" dirty="0">
                    <a:latin typeface="Times New Roman" panose="02020603050405020304" pitchFamily="18" charset="0"/>
                    <a:cs typeface="Times New Roman" panose="02020603050405020304" pitchFamily="18" charset="0"/>
                  </a:rPr>
                  <a:t>.	</a:t>
                </a:r>
                <a:r>
                  <a:rPr lang="nl-NL" b="1" dirty="0">
                    <a:solidFill>
                      <a:srgbClr val="3333FF"/>
                    </a:solidFill>
                    <a:latin typeface="Times New Roman" panose="02020603050405020304" pitchFamily="18" charset="0"/>
                    <a:cs typeface="Times New Roman" panose="02020603050405020304" pitchFamily="18" charset="0"/>
                  </a:rPr>
                  <a:t>B. </a:t>
                </a:r>
                <a14:m>
                  <m:oMath xmlns:m="http://schemas.openxmlformats.org/officeDocument/2006/math">
                    <m:r>
                      <a:rPr lang="fr-FR" b="1" i="1">
                        <a:latin typeface="Cambria Math" panose="02040503050406030204" pitchFamily="18" charset="0"/>
                      </a:rPr>
                      <m:t>𝟔𝟒</m:t>
                    </m:r>
                    <m:r>
                      <a:rPr lang="fr-FR" b="1" i="1">
                        <a:latin typeface="Cambria Math" panose="02040503050406030204" pitchFamily="18" charset="0"/>
                      </a:rPr>
                      <m:t>𝝅</m:t>
                    </m:r>
                    <m:d>
                      <m:dPr>
                        <m:ctrlPr>
                          <a:rPr lang="vi-VN" b="1" i="1">
                            <a:latin typeface="Cambria Math" panose="02040503050406030204" pitchFamily="18" charset="0"/>
                          </a:rPr>
                        </m:ctrlPr>
                      </m:dPr>
                      <m:e>
                        <m:sSup>
                          <m:sSupPr>
                            <m:ctrlPr>
                              <a:rPr lang="vi-VN" b="1" i="1">
                                <a:latin typeface="Cambria Math" panose="02040503050406030204" pitchFamily="18" charset="0"/>
                              </a:rPr>
                            </m:ctrlPr>
                          </m:sSupPr>
                          <m:e>
                            <m:r>
                              <a:rPr lang="fr-FR" b="1" i="1">
                                <a:latin typeface="Cambria Math" panose="02040503050406030204" pitchFamily="18" charset="0"/>
                              </a:rPr>
                              <m:t>𝒎</m:t>
                            </m:r>
                          </m:e>
                          <m:sup>
                            <m:r>
                              <a:rPr lang="fr-FR" b="1" i="1">
                                <a:latin typeface="Cambria Math" panose="02040503050406030204" pitchFamily="18" charset="0"/>
                              </a:rPr>
                              <m:t>𝟐</m:t>
                            </m:r>
                          </m:sup>
                        </m:sSup>
                      </m:e>
                    </m:d>
                  </m:oMath>
                </a14:m>
                <a:r>
                  <a:rPr lang="fr-FR" dirty="0">
                    <a:latin typeface="Times New Roman" panose="02020603050405020304" pitchFamily="18" charset="0"/>
                    <a:cs typeface="Times New Roman" panose="02020603050405020304" pitchFamily="18" charset="0"/>
                  </a:rPr>
                  <a:t>.	</a:t>
                </a:r>
                <a:r>
                  <a:rPr lang="fr-FR" b="1" dirty="0">
                    <a:solidFill>
                      <a:srgbClr val="3333FF"/>
                    </a:solidFill>
                    <a:latin typeface="Times New Roman" panose="02020603050405020304" pitchFamily="18" charset="0"/>
                    <a:cs typeface="Times New Roman" panose="02020603050405020304" pitchFamily="18" charset="0"/>
                  </a:rPr>
                  <a:t>C. </a:t>
                </a:r>
                <a14:m>
                  <m:oMath xmlns:m="http://schemas.openxmlformats.org/officeDocument/2006/math">
                    <m:r>
                      <a:rPr lang="fr-FR" b="1" i="1">
                        <a:latin typeface="Cambria Math" panose="02040503050406030204" pitchFamily="18" charset="0"/>
                      </a:rPr>
                      <m:t>𝟒𝟎</m:t>
                    </m:r>
                    <m:r>
                      <a:rPr lang="fr-FR" b="1" i="1">
                        <a:latin typeface="Cambria Math" panose="02040503050406030204" pitchFamily="18" charset="0"/>
                      </a:rPr>
                      <m:t>𝝅</m:t>
                    </m:r>
                    <m:d>
                      <m:dPr>
                        <m:ctrlPr>
                          <a:rPr lang="vi-VN" b="1" i="1">
                            <a:latin typeface="Cambria Math" panose="02040503050406030204" pitchFamily="18" charset="0"/>
                          </a:rPr>
                        </m:ctrlPr>
                      </m:dPr>
                      <m:e>
                        <m:sSup>
                          <m:sSupPr>
                            <m:ctrlPr>
                              <a:rPr lang="vi-VN" b="1" i="1">
                                <a:latin typeface="Cambria Math" panose="02040503050406030204" pitchFamily="18" charset="0"/>
                              </a:rPr>
                            </m:ctrlPr>
                          </m:sSupPr>
                          <m:e>
                            <m:r>
                              <a:rPr lang="fr-FR" b="1" i="1">
                                <a:latin typeface="Cambria Math" panose="02040503050406030204" pitchFamily="18" charset="0"/>
                              </a:rPr>
                              <m:t>𝒎</m:t>
                            </m:r>
                          </m:e>
                          <m:sup>
                            <m:r>
                              <a:rPr lang="fr-FR" b="1" i="1">
                                <a:latin typeface="Cambria Math" panose="02040503050406030204" pitchFamily="18" charset="0"/>
                              </a:rPr>
                              <m:t>𝟐</m:t>
                            </m:r>
                          </m:sup>
                        </m:sSup>
                      </m:e>
                    </m:d>
                  </m:oMath>
                </a14:m>
                <a:r>
                  <a:rPr lang="fr-FR" dirty="0">
                    <a:latin typeface="Times New Roman" panose="02020603050405020304" pitchFamily="18" charset="0"/>
                    <a:cs typeface="Times New Roman" panose="02020603050405020304" pitchFamily="18" charset="0"/>
                  </a:rPr>
                  <a:t>.	</a:t>
                </a:r>
                <a:r>
                  <a:rPr lang="fr-FR" b="1" dirty="0">
                    <a:solidFill>
                      <a:srgbClr val="3333FF"/>
                    </a:solidFill>
                    <a:latin typeface="Times New Roman" panose="02020603050405020304" pitchFamily="18" charset="0"/>
                    <a:cs typeface="Times New Roman" panose="02020603050405020304" pitchFamily="18" charset="0"/>
                  </a:rPr>
                  <a:t>D.</a:t>
                </a:r>
                <a14:m>
                  <m:oMath xmlns:m="http://schemas.openxmlformats.org/officeDocument/2006/math">
                    <m:r>
                      <a:rPr lang="fr-FR" b="1" i="1">
                        <a:latin typeface="Cambria Math" panose="02040503050406030204" pitchFamily="18" charset="0"/>
                      </a:rPr>
                      <m:t>𝟒𝟖</m:t>
                    </m:r>
                    <m:r>
                      <a:rPr lang="fr-FR" b="1" i="1">
                        <a:latin typeface="Cambria Math" panose="02040503050406030204" pitchFamily="18" charset="0"/>
                      </a:rPr>
                      <m:t>𝝅</m:t>
                    </m:r>
                    <m:d>
                      <m:dPr>
                        <m:ctrlPr>
                          <a:rPr lang="vi-VN" b="1" i="1">
                            <a:latin typeface="Cambria Math" panose="02040503050406030204" pitchFamily="18" charset="0"/>
                          </a:rPr>
                        </m:ctrlPr>
                      </m:dPr>
                      <m:e>
                        <m:sSup>
                          <m:sSupPr>
                            <m:ctrlPr>
                              <a:rPr lang="vi-VN" b="1" i="1">
                                <a:latin typeface="Cambria Math" panose="02040503050406030204" pitchFamily="18" charset="0"/>
                              </a:rPr>
                            </m:ctrlPr>
                          </m:sSupPr>
                          <m:e>
                            <m:r>
                              <a:rPr lang="fr-FR" b="1" i="1">
                                <a:latin typeface="Cambria Math" panose="02040503050406030204" pitchFamily="18" charset="0"/>
                              </a:rPr>
                              <m:t>𝒎</m:t>
                            </m:r>
                          </m:e>
                          <m:sup>
                            <m:r>
                              <a:rPr lang="fr-FR" b="1" i="1">
                                <a:latin typeface="Cambria Math" panose="02040503050406030204" pitchFamily="18" charset="0"/>
                              </a:rPr>
                              <m:t>𝟐</m:t>
                            </m:r>
                          </m:sup>
                        </m:sSup>
                      </m:e>
                    </m:d>
                  </m:oMath>
                </a14:m>
                <a:endParaRPr lang="vi-VN" dirty="0">
                  <a:latin typeface="Times New Roman" panose="02020603050405020304" pitchFamily="18" charset="0"/>
                  <a:cs typeface="Times New Roman" panose="02020603050405020304" pitchFamily="18" charset="0"/>
                </a:endParaRPr>
              </a:p>
            </p:txBody>
          </p:sp>
        </mc:Choice>
        <mc:Fallback xmlns="">
          <p:sp>
            <p:nvSpPr>
              <p:cNvPr id="50" name="TextBox 49">
                <a:extLst>
                  <a:ext uri="{FF2B5EF4-FFF2-40B4-BE49-F238E27FC236}">
                    <a16:creationId xmlns:a16="http://schemas.microsoft.com/office/drawing/2014/main" id="{027E1B99-C814-4398-B7B7-F36E63F41AB4}"/>
                  </a:ext>
                </a:extLst>
              </p:cNvPr>
              <p:cNvSpPr txBox="1">
                <a:spLocks noRot="1" noChangeAspect="1" noMove="1" noResize="1" noEditPoints="1" noAdjustHandles="1" noChangeArrowheads="1" noChangeShapeType="1" noTextEdit="1"/>
              </p:cNvSpPr>
              <p:nvPr/>
            </p:nvSpPr>
            <p:spPr>
              <a:xfrm>
                <a:off x="2639167" y="5883308"/>
                <a:ext cx="17297400" cy="839269"/>
              </a:xfrm>
              <a:prstGeom prst="rect">
                <a:avLst/>
              </a:prstGeom>
              <a:blipFill>
                <a:blip r:embed="rId3"/>
                <a:stretch>
                  <a:fillRect l="-1410" t="-10145" b="-27536"/>
                </a:stretch>
              </a:blipFill>
            </p:spPr>
            <p:txBody>
              <a:bodyPr/>
              <a:lstStyle/>
              <a:p>
                <a:r>
                  <a:rPr lang="vi-VN">
                    <a:noFill/>
                  </a:rPr>
                  <a:t> </a:t>
                </a:r>
              </a:p>
            </p:txBody>
          </p:sp>
        </mc:Fallback>
      </mc:AlternateContent>
      <p:sp>
        <p:nvSpPr>
          <p:cNvPr id="63" name="Oval 62">
            <a:extLst>
              <a:ext uri="{FF2B5EF4-FFF2-40B4-BE49-F238E27FC236}">
                <a16:creationId xmlns:a16="http://schemas.microsoft.com/office/drawing/2014/main" id="{A58ABA98-E85C-4D03-A1E8-92E8C254650D}"/>
              </a:ext>
            </a:extLst>
          </p:cNvPr>
          <p:cNvSpPr/>
          <p:nvPr/>
        </p:nvSpPr>
        <p:spPr>
          <a:xfrm>
            <a:off x="15163800" y="5943600"/>
            <a:ext cx="998420" cy="884831"/>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rgbClr val="FF0000"/>
                </a:solidFill>
              </a:rPr>
              <a:t>D</a:t>
            </a:r>
          </a:p>
        </p:txBody>
      </p:sp>
      <p:grpSp>
        <p:nvGrpSpPr>
          <p:cNvPr id="60" name="Group 59">
            <a:extLst>
              <a:ext uri="{FF2B5EF4-FFF2-40B4-BE49-F238E27FC236}">
                <a16:creationId xmlns:a16="http://schemas.microsoft.com/office/drawing/2014/main" id="{2B6BEC38-9DD7-4FC0-AE7A-CDF21FA3B1C9}"/>
              </a:ext>
            </a:extLst>
          </p:cNvPr>
          <p:cNvGrpSpPr/>
          <p:nvPr/>
        </p:nvGrpSpPr>
        <p:grpSpPr>
          <a:xfrm>
            <a:off x="466493" y="7124905"/>
            <a:ext cx="22136901" cy="7036781"/>
            <a:chOff x="1205494" y="6941416"/>
            <a:chExt cx="22139783" cy="6545984"/>
          </a:xfrm>
        </p:grpSpPr>
        <p:sp>
          <p:nvSpPr>
            <p:cNvPr id="62" name="Rounded Rectangle 124">
              <a:extLst>
                <a:ext uri="{FF2B5EF4-FFF2-40B4-BE49-F238E27FC236}">
                  <a16:creationId xmlns:a16="http://schemas.microsoft.com/office/drawing/2014/main" id="{C48A63E2-52AE-4177-A72F-E2F8CC684E27}"/>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4" name="Group 63">
              <a:extLst>
                <a:ext uri="{FF2B5EF4-FFF2-40B4-BE49-F238E27FC236}">
                  <a16:creationId xmlns:a16="http://schemas.microsoft.com/office/drawing/2014/main" id="{9CFD1527-8E42-4A2A-8510-9FFD0015FD88}"/>
                </a:ext>
              </a:extLst>
            </p:cNvPr>
            <p:cNvGrpSpPr/>
            <p:nvPr/>
          </p:nvGrpSpPr>
          <p:grpSpPr>
            <a:xfrm>
              <a:off x="1205494" y="6941416"/>
              <a:ext cx="3493741" cy="831105"/>
              <a:chOff x="1205494" y="6941416"/>
              <a:chExt cx="3493741" cy="831105"/>
            </a:xfrm>
          </p:grpSpPr>
          <p:sp>
            <p:nvSpPr>
              <p:cNvPr id="65" name="Freeform 20">
                <a:extLst>
                  <a:ext uri="{FF2B5EF4-FFF2-40B4-BE49-F238E27FC236}">
                    <a16:creationId xmlns:a16="http://schemas.microsoft.com/office/drawing/2014/main" id="{D43C04C0-D4B2-495E-BB38-6AC031E12B7C}"/>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66" name="TextBox 65">
                <a:extLst>
                  <a:ext uri="{FF2B5EF4-FFF2-40B4-BE49-F238E27FC236}">
                    <a16:creationId xmlns:a16="http://schemas.microsoft.com/office/drawing/2014/main" id="{5C5829FC-6170-4D43-A491-783CEC29A7ED}"/>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67" name="Round Diagonal Corner Rectangle 128">
                <a:extLst>
                  <a:ext uri="{FF2B5EF4-FFF2-40B4-BE49-F238E27FC236}">
                    <a16:creationId xmlns:a16="http://schemas.microsoft.com/office/drawing/2014/main" id="{9D45E954-3838-45F9-A66F-B30D4CC6C614}"/>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8" name="Freeform 15">
                <a:extLst>
                  <a:ext uri="{FF2B5EF4-FFF2-40B4-BE49-F238E27FC236}">
                    <a16:creationId xmlns:a16="http://schemas.microsoft.com/office/drawing/2014/main" id="{CE4C68B2-F31F-489C-BFA6-2E55D46DA9CF}"/>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69" name="Group 68">
            <a:extLst>
              <a:ext uri="{FF2B5EF4-FFF2-40B4-BE49-F238E27FC236}">
                <a16:creationId xmlns:a16="http://schemas.microsoft.com/office/drawing/2014/main" id="{F1FAD0A0-2A6B-44B0-B309-FC7E2BEAE8C6}"/>
              </a:ext>
            </a:extLst>
          </p:cNvPr>
          <p:cNvGrpSpPr>
            <a:grpSpLocks/>
          </p:cNvGrpSpPr>
          <p:nvPr/>
        </p:nvGrpSpPr>
        <p:grpSpPr bwMode="auto">
          <a:xfrm>
            <a:off x="16889128" y="9301502"/>
            <a:ext cx="5474478" cy="2295944"/>
            <a:chOff x="2250" y="4410"/>
            <a:chExt cx="6090" cy="2320"/>
          </a:xfrm>
        </p:grpSpPr>
        <p:sp>
          <p:nvSpPr>
            <p:cNvPr id="70" name="Arc 3">
              <a:extLst>
                <a:ext uri="{FF2B5EF4-FFF2-40B4-BE49-F238E27FC236}">
                  <a16:creationId xmlns:a16="http://schemas.microsoft.com/office/drawing/2014/main" id="{D1C64D06-BCC4-4059-A6C2-50160D3CF79F}"/>
                </a:ext>
              </a:extLst>
            </p:cNvPr>
            <p:cNvSpPr>
              <a:spLocks/>
            </p:cNvSpPr>
            <p:nvPr/>
          </p:nvSpPr>
          <p:spPr bwMode="auto">
            <a:xfrm flipH="1">
              <a:off x="3000" y="4410"/>
              <a:ext cx="580" cy="2320"/>
            </a:xfrm>
            <a:custGeom>
              <a:avLst/>
              <a:gdLst>
                <a:gd name="G0" fmla="+- 0 0 0"/>
                <a:gd name="G1" fmla="+- 21600 0 0"/>
                <a:gd name="G2" fmla="+- 21600 0 0"/>
                <a:gd name="T0" fmla="*/ 0 w 21600"/>
                <a:gd name="T1" fmla="*/ 0 h 43196"/>
                <a:gd name="T2" fmla="*/ 436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1" y="0"/>
                  </a:moveTo>
                  <a:cubicBezTo>
                    <a:pt x="11929" y="0"/>
                    <a:pt x="21600" y="9670"/>
                    <a:pt x="21600" y="21600"/>
                  </a:cubicBezTo>
                  <a:cubicBezTo>
                    <a:pt x="21600" y="33359"/>
                    <a:pt x="12193" y="42958"/>
                    <a:pt x="435" y="43195"/>
                  </a:cubicBezTo>
                </a:path>
                <a:path w="21600" h="43196" stroke="0" extrusionOk="0">
                  <a:moveTo>
                    <a:pt x="-1" y="0"/>
                  </a:moveTo>
                  <a:cubicBezTo>
                    <a:pt x="11929" y="0"/>
                    <a:pt x="21600" y="9670"/>
                    <a:pt x="21600" y="21600"/>
                  </a:cubicBezTo>
                  <a:cubicBezTo>
                    <a:pt x="21600" y="33359"/>
                    <a:pt x="12193" y="42958"/>
                    <a:pt x="435" y="43195"/>
                  </a:cubicBezTo>
                  <a:lnTo>
                    <a:pt x="0" y="21600"/>
                  </a:lnTo>
                  <a:close/>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vi-VN"/>
            </a:p>
          </p:txBody>
        </p:sp>
        <p:sp>
          <p:nvSpPr>
            <p:cNvPr id="71" name="Arc 4">
              <a:extLst>
                <a:ext uri="{FF2B5EF4-FFF2-40B4-BE49-F238E27FC236}">
                  <a16:creationId xmlns:a16="http://schemas.microsoft.com/office/drawing/2014/main" id="{A3F5D9C6-4A06-4123-ABB3-94F2378DF24F}"/>
                </a:ext>
              </a:extLst>
            </p:cNvPr>
            <p:cNvSpPr>
              <a:spLocks/>
            </p:cNvSpPr>
            <p:nvPr/>
          </p:nvSpPr>
          <p:spPr bwMode="auto">
            <a:xfrm>
              <a:off x="3530" y="4410"/>
              <a:ext cx="580" cy="2320"/>
            </a:xfrm>
            <a:custGeom>
              <a:avLst/>
              <a:gdLst>
                <a:gd name="G0" fmla="+- 0 0 0"/>
                <a:gd name="G1" fmla="+- 21600 0 0"/>
                <a:gd name="G2" fmla="+- 21600 0 0"/>
                <a:gd name="T0" fmla="*/ 0 w 21600"/>
                <a:gd name="T1" fmla="*/ 0 h 43196"/>
                <a:gd name="T2" fmla="*/ 436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1" y="0"/>
                  </a:moveTo>
                  <a:cubicBezTo>
                    <a:pt x="11929" y="0"/>
                    <a:pt x="21600" y="9670"/>
                    <a:pt x="21600" y="21600"/>
                  </a:cubicBezTo>
                  <a:cubicBezTo>
                    <a:pt x="21600" y="33359"/>
                    <a:pt x="12193" y="42958"/>
                    <a:pt x="435" y="43195"/>
                  </a:cubicBezTo>
                </a:path>
                <a:path w="21600" h="43196" stroke="0" extrusionOk="0">
                  <a:moveTo>
                    <a:pt x="-1" y="0"/>
                  </a:moveTo>
                  <a:cubicBezTo>
                    <a:pt x="11929" y="0"/>
                    <a:pt x="21600" y="9670"/>
                    <a:pt x="21600" y="21600"/>
                  </a:cubicBezTo>
                  <a:cubicBezTo>
                    <a:pt x="21600" y="33359"/>
                    <a:pt x="12193" y="42958"/>
                    <a:pt x="435" y="43195"/>
                  </a:cubicBezTo>
                  <a:lnTo>
                    <a:pt x="0" y="2160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vi-VN"/>
            </a:p>
          </p:txBody>
        </p:sp>
        <p:cxnSp>
          <p:nvCxnSpPr>
            <p:cNvPr id="72" name="AutoShape 5">
              <a:extLst>
                <a:ext uri="{FF2B5EF4-FFF2-40B4-BE49-F238E27FC236}">
                  <a16:creationId xmlns:a16="http://schemas.microsoft.com/office/drawing/2014/main" id="{EFF7ACB3-3C0C-4C38-9939-B22418CDCA71}"/>
                </a:ext>
              </a:extLst>
            </p:cNvPr>
            <p:cNvCxnSpPr>
              <a:cxnSpLocks noChangeShapeType="1"/>
            </p:cNvCxnSpPr>
            <p:nvPr/>
          </p:nvCxnSpPr>
          <p:spPr bwMode="auto">
            <a:xfrm>
              <a:off x="3580" y="4410"/>
              <a:ext cx="3490" cy="0"/>
            </a:xfrm>
            <a:prstGeom prst="straightConnector1">
              <a:avLst/>
            </a:prstGeom>
            <a:noFill/>
            <a:ln w="12700">
              <a:solidFill>
                <a:srgbClr val="0000FF"/>
              </a:solidFill>
              <a:round/>
              <a:headEnd/>
              <a:tailEnd/>
            </a:ln>
            <a:extLst>
              <a:ext uri="{909E8E84-426E-40DD-AFC4-6F175D3DCCD1}">
                <a14:hiddenFill xmlns:a14="http://schemas.microsoft.com/office/drawing/2010/main">
                  <a:noFill/>
                </a14:hiddenFill>
              </a:ext>
            </a:extLst>
          </p:spPr>
        </p:cxnSp>
        <p:cxnSp>
          <p:nvCxnSpPr>
            <p:cNvPr id="73" name="AutoShape 6">
              <a:extLst>
                <a:ext uri="{FF2B5EF4-FFF2-40B4-BE49-F238E27FC236}">
                  <a16:creationId xmlns:a16="http://schemas.microsoft.com/office/drawing/2014/main" id="{77D43031-3473-4422-8C64-8F5CA06138A4}"/>
                </a:ext>
              </a:extLst>
            </p:cNvPr>
            <p:cNvCxnSpPr>
              <a:cxnSpLocks noChangeShapeType="1"/>
            </p:cNvCxnSpPr>
            <p:nvPr/>
          </p:nvCxnSpPr>
          <p:spPr bwMode="auto">
            <a:xfrm>
              <a:off x="3530" y="6730"/>
              <a:ext cx="3490" cy="0"/>
            </a:xfrm>
            <a:prstGeom prst="straightConnector1">
              <a:avLst/>
            </a:prstGeom>
            <a:noFill/>
            <a:ln w="12700">
              <a:solidFill>
                <a:srgbClr val="0000FF"/>
              </a:solidFill>
              <a:round/>
              <a:headEnd/>
              <a:tailEnd/>
            </a:ln>
            <a:extLst>
              <a:ext uri="{909E8E84-426E-40DD-AFC4-6F175D3DCCD1}">
                <a14:hiddenFill xmlns:a14="http://schemas.microsoft.com/office/drawing/2010/main">
                  <a:noFill/>
                </a14:hiddenFill>
              </a:ext>
            </a:extLst>
          </p:spPr>
        </p:cxnSp>
        <p:sp>
          <p:nvSpPr>
            <p:cNvPr id="74" name="Arc 7">
              <a:extLst>
                <a:ext uri="{FF2B5EF4-FFF2-40B4-BE49-F238E27FC236}">
                  <a16:creationId xmlns:a16="http://schemas.microsoft.com/office/drawing/2014/main" id="{0E9DA699-C7EF-44E9-86CD-571C3B86968C}"/>
                </a:ext>
              </a:extLst>
            </p:cNvPr>
            <p:cNvSpPr>
              <a:spLocks/>
            </p:cNvSpPr>
            <p:nvPr/>
          </p:nvSpPr>
          <p:spPr bwMode="auto">
            <a:xfrm flipH="1">
              <a:off x="6490" y="4410"/>
              <a:ext cx="580" cy="2320"/>
            </a:xfrm>
            <a:custGeom>
              <a:avLst/>
              <a:gdLst>
                <a:gd name="G0" fmla="+- 0 0 0"/>
                <a:gd name="G1" fmla="+- 21600 0 0"/>
                <a:gd name="G2" fmla="+- 21600 0 0"/>
                <a:gd name="T0" fmla="*/ 0 w 21600"/>
                <a:gd name="T1" fmla="*/ 0 h 43196"/>
                <a:gd name="T2" fmla="*/ 436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1" y="0"/>
                  </a:moveTo>
                  <a:cubicBezTo>
                    <a:pt x="11929" y="0"/>
                    <a:pt x="21600" y="9670"/>
                    <a:pt x="21600" y="21600"/>
                  </a:cubicBezTo>
                  <a:cubicBezTo>
                    <a:pt x="21600" y="33359"/>
                    <a:pt x="12193" y="42958"/>
                    <a:pt x="435" y="43195"/>
                  </a:cubicBezTo>
                </a:path>
                <a:path w="21600" h="43196" stroke="0" extrusionOk="0">
                  <a:moveTo>
                    <a:pt x="-1" y="0"/>
                  </a:moveTo>
                  <a:cubicBezTo>
                    <a:pt x="11929" y="0"/>
                    <a:pt x="21600" y="9670"/>
                    <a:pt x="21600" y="21600"/>
                  </a:cubicBezTo>
                  <a:cubicBezTo>
                    <a:pt x="21600" y="33359"/>
                    <a:pt x="12193" y="42958"/>
                    <a:pt x="435" y="43195"/>
                  </a:cubicBezTo>
                  <a:lnTo>
                    <a:pt x="0" y="21600"/>
                  </a:lnTo>
                  <a:close/>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vi-VN"/>
            </a:p>
          </p:txBody>
        </p:sp>
        <p:sp>
          <p:nvSpPr>
            <p:cNvPr id="75" name="Arc 8">
              <a:extLst>
                <a:ext uri="{FF2B5EF4-FFF2-40B4-BE49-F238E27FC236}">
                  <a16:creationId xmlns:a16="http://schemas.microsoft.com/office/drawing/2014/main" id="{66A1DE07-8D2C-43BD-AF19-5BB11724CD28}"/>
                </a:ext>
              </a:extLst>
            </p:cNvPr>
            <p:cNvSpPr>
              <a:spLocks/>
            </p:cNvSpPr>
            <p:nvPr/>
          </p:nvSpPr>
          <p:spPr bwMode="auto">
            <a:xfrm>
              <a:off x="7020" y="4410"/>
              <a:ext cx="580" cy="2320"/>
            </a:xfrm>
            <a:custGeom>
              <a:avLst/>
              <a:gdLst>
                <a:gd name="G0" fmla="+- 0 0 0"/>
                <a:gd name="G1" fmla="+- 21600 0 0"/>
                <a:gd name="G2" fmla="+- 21600 0 0"/>
                <a:gd name="T0" fmla="*/ 0 w 21600"/>
                <a:gd name="T1" fmla="*/ 0 h 43196"/>
                <a:gd name="T2" fmla="*/ 436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1" y="0"/>
                  </a:moveTo>
                  <a:cubicBezTo>
                    <a:pt x="11929" y="0"/>
                    <a:pt x="21600" y="9670"/>
                    <a:pt x="21600" y="21600"/>
                  </a:cubicBezTo>
                  <a:cubicBezTo>
                    <a:pt x="21600" y="33359"/>
                    <a:pt x="12193" y="42958"/>
                    <a:pt x="435" y="43195"/>
                  </a:cubicBezTo>
                </a:path>
                <a:path w="21600" h="43196" stroke="0" extrusionOk="0">
                  <a:moveTo>
                    <a:pt x="-1" y="0"/>
                  </a:moveTo>
                  <a:cubicBezTo>
                    <a:pt x="11929" y="0"/>
                    <a:pt x="21600" y="9670"/>
                    <a:pt x="21600" y="21600"/>
                  </a:cubicBezTo>
                  <a:cubicBezTo>
                    <a:pt x="21600" y="33359"/>
                    <a:pt x="12193" y="42958"/>
                    <a:pt x="435" y="43195"/>
                  </a:cubicBezTo>
                  <a:lnTo>
                    <a:pt x="0" y="2160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vi-VN"/>
            </a:p>
          </p:txBody>
        </p:sp>
        <p:sp>
          <p:nvSpPr>
            <p:cNvPr id="76" name="Arc 9">
              <a:extLst>
                <a:ext uri="{FF2B5EF4-FFF2-40B4-BE49-F238E27FC236}">
                  <a16:creationId xmlns:a16="http://schemas.microsoft.com/office/drawing/2014/main" id="{4CD279F9-C6D2-4AE0-9801-204F96686170}"/>
                </a:ext>
              </a:extLst>
            </p:cNvPr>
            <p:cNvSpPr>
              <a:spLocks/>
            </p:cNvSpPr>
            <p:nvPr/>
          </p:nvSpPr>
          <p:spPr bwMode="auto">
            <a:xfrm flipH="1">
              <a:off x="2250" y="4410"/>
              <a:ext cx="1280" cy="2320"/>
            </a:xfrm>
            <a:custGeom>
              <a:avLst/>
              <a:gdLst>
                <a:gd name="G0" fmla="+- 0 0 0"/>
                <a:gd name="G1" fmla="+- 21600 0 0"/>
                <a:gd name="G2" fmla="+- 21600 0 0"/>
                <a:gd name="T0" fmla="*/ 0 w 21600"/>
                <a:gd name="T1" fmla="*/ 0 h 43197"/>
                <a:gd name="T2" fmla="*/ 353 w 21600"/>
                <a:gd name="T3" fmla="*/ 43197 h 43197"/>
                <a:gd name="T4" fmla="*/ 0 w 21600"/>
                <a:gd name="T5" fmla="*/ 21600 h 43197"/>
              </a:gdLst>
              <a:ahLst/>
              <a:cxnLst>
                <a:cxn ang="0">
                  <a:pos x="T0" y="T1"/>
                </a:cxn>
                <a:cxn ang="0">
                  <a:pos x="T2" y="T3"/>
                </a:cxn>
                <a:cxn ang="0">
                  <a:pos x="T4" y="T5"/>
                </a:cxn>
              </a:cxnLst>
              <a:rect l="0" t="0" r="r" b="b"/>
              <a:pathLst>
                <a:path w="21600" h="43197" fill="none" extrusionOk="0">
                  <a:moveTo>
                    <a:pt x="-1" y="0"/>
                  </a:moveTo>
                  <a:cubicBezTo>
                    <a:pt x="11929" y="0"/>
                    <a:pt x="21600" y="9670"/>
                    <a:pt x="21600" y="21600"/>
                  </a:cubicBezTo>
                  <a:cubicBezTo>
                    <a:pt x="21600" y="33391"/>
                    <a:pt x="12143" y="43004"/>
                    <a:pt x="353" y="43197"/>
                  </a:cubicBezTo>
                </a:path>
                <a:path w="21600" h="43197" stroke="0" extrusionOk="0">
                  <a:moveTo>
                    <a:pt x="-1" y="0"/>
                  </a:moveTo>
                  <a:cubicBezTo>
                    <a:pt x="11929" y="0"/>
                    <a:pt x="21600" y="9670"/>
                    <a:pt x="21600" y="21600"/>
                  </a:cubicBezTo>
                  <a:cubicBezTo>
                    <a:pt x="21600" y="33391"/>
                    <a:pt x="12143" y="43004"/>
                    <a:pt x="353" y="43197"/>
                  </a:cubicBezTo>
                  <a:lnTo>
                    <a:pt x="0" y="21600"/>
                  </a:lnTo>
                  <a:close/>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vi-VN"/>
            </a:p>
          </p:txBody>
        </p:sp>
        <p:sp>
          <p:nvSpPr>
            <p:cNvPr id="77" name="Arc 10">
              <a:extLst>
                <a:ext uri="{FF2B5EF4-FFF2-40B4-BE49-F238E27FC236}">
                  <a16:creationId xmlns:a16="http://schemas.microsoft.com/office/drawing/2014/main" id="{EF252FEB-EF9C-47A2-A988-8FF40437C6BE}"/>
                </a:ext>
              </a:extLst>
            </p:cNvPr>
            <p:cNvSpPr>
              <a:spLocks/>
            </p:cNvSpPr>
            <p:nvPr/>
          </p:nvSpPr>
          <p:spPr bwMode="auto">
            <a:xfrm>
              <a:off x="7060" y="4410"/>
              <a:ext cx="1280" cy="2320"/>
            </a:xfrm>
            <a:custGeom>
              <a:avLst/>
              <a:gdLst>
                <a:gd name="G0" fmla="+- 0 0 0"/>
                <a:gd name="G1" fmla="+- 21600 0 0"/>
                <a:gd name="G2" fmla="+- 21600 0 0"/>
                <a:gd name="T0" fmla="*/ 0 w 21600"/>
                <a:gd name="T1" fmla="*/ 0 h 43197"/>
                <a:gd name="T2" fmla="*/ 353 w 21600"/>
                <a:gd name="T3" fmla="*/ 43197 h 43197"/>
                <a:gd name="T4" fmla="*/ 0 w 21600"/>
                <a:gd name="T5" fmla="*/ 21600 h 43197"/>
              </a:gdLst>
              <a:ahLst/>
              <a:cxnLst>
                <a:cxn ang="0">
                  <a:pos x="T0" y="T1"/>
                </a:cxn>
                <a:cxn ang="0">
                  <a:pos x="T2" y="T3"/>
                </a:cxn>
                <a:cxn ang="0">
                  <a:pos x="T4" y="T5"/>
                </a:cxn>
              </a:cxnLst>
              <a:rect l="0" t="0" r="r" b="b"/>
              <a:pathLst>
                <a:path w="21600" h="43197" fill="none" extrusionOk="0">
                  <a:moveTo>
                    <a:pt x="-1" y="0"/>
                  </a:moveTo>
                  <a:cubicBezTo>
                    <a:pt x="11929" y="0"/>
                    <a:pt x="21600" y="9670"/>
                    <a:pt x="21600" y="21600"/>
                  </a:cubicBezTo>
                  <a:cubicBezTo>
                    <a:pt x="21600" y="33391"/>
                    <a:pt x="12143" y="43004"/>
                    <a:pt x="353" y="43197"/>
                  </a:cubicBezTo>
                </a:path>
                <a:path w="21600" h="43197" stroke="0" extrusionOk="0">
                  <a:moveTo>
                    <a:pt x="-1" y="0"/>
                  </a:moveTo>
                  <a:cubicBezTo>
                    <a:pt x="11929" y="0"/>
                    <a:pt x="21600" y="9670"/>
                    <a:pt x="21600" y="21600"/>
                  </a:cubicBezTo>
                  <a:cubicBezTo>
                    <a:pt x="21600" y="33391"/>
                    <a:pt x="12143" y="43004"/>
                    <a:pt x="353" y="43197"/>
                  </a:cubicBezTo>
                  <a:lnTo>
                    <a:pt x="0" y="21600"/>
                  </a:lnTo>
                  <a:close/>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vi-VN"/>
            </a:p>
          </p:txBody>
        </p:sp>
      </p:grpSp>
      <p:cxnSp>
        <p:nvCxnSpPr>
          <p:cNvPr id="78" name="Straight Connector 77">
            <a:extLst>
              <a:ext uri="{FF2B5EF4-FFF2-40B4-BE49-F238E27FC236}">
                <a16:creationId xmlns:a16="http://schemas.microsoft.com/office/drawing/2014/main" id="{4DB1A0AB-D422-4D92-B10D-B1DD197F3A43}"/>
              </a:ext>
            </a:extLst>
          </p:cNvPr>
          <p:cNvCxnSpPr>
            <a:cxnSpLocks/>
          </p:cNvCxnSpPr>
          <p:nvPr/>
        </p:nvCxnSpPr>
        <p:spPr>
          <a:xfrm>
            <a:off x="16840200" y="7551386"/>
            <a:ext cx="0" cy="651453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4DAA6A-0050-4954-90C3-569CCCBEB80B}"/>
                  </a:ext>
                </a:extLst>
              </p:cNvPr>
              <p:cNvSpPr txBox="1"/>
              <p:nvPr/>
            </p:nvSpPr>
            <p:spPr>
              <a:xfrm>
                <a:off x="1374029" y="9020622"/>
                <a:ext cx="14049843" cy="743473"/>
              </a:xfrm>
              <a:prstGeom prst="rect">
                <a:avLst/>
              </a:prstGeom>
              <a:noFill/>
            </p:spPr>
            <p:txBody>
              <a:bodyPr wrap="square" rtlCol="0">
                <a:spAutoFit/>
              </a:bodyPr>
              <a:lstStyle/>
              <a:p>
                <a:pPr>
                  <a:lnSpc>
                    <a:spcPct val="115000"/>
                  </a:lnSpc>
                  <a:spcAft>
                    <a:spcPts val="1000"/>
                  </a:spcAft>
                </a:pPr>
                <a14:m>
                  <m:oMath xmlns:m="http://schemas.openxmlformats.org/officeDocument/2006/math">
                    <m:r>
                      <a:rPr lang="fr-FR" sz="4000" i="1" smtClean="0">
                        <a:effectLst/>
                        <a:latin typeface="Cambria Math" panose="02040503050406030204" pitchFamily="18" charset="0"/>
                        <a:ea typeface="Calibri" panose="020F0502020204030204" pitchFamily="34" charset="0"/>
                        <a:cs typeface="Cambria Math" panose="02040503050406030204" pitchFamily="18" charset="0"/>
                      </a:rPr>
                      <m:t>⇒</m:t>
                    </m:r>
                  </m:oMath>
                </a14:m>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vi-VN"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000" i="1">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004DAA6A-0050-4954-90C3-569CCCBEB80B}"/>
                  </a:ext>
                </a:extLst>
              </p:cNvPr>
              <p:cNvSpPr txBox="1">
                <a:spLocks noRot="1" noChangeAspect="1" noMove="1" noResize="1" noEditPoints="1" noAdjustHandles="1" noChangeArrowheads="1" noChangeShapeType="1" noTextEdit="1"/>
              </p:cNvSpPr>
              <p:nvPr/>
            </p:nvSpPr>
            <p:spPr>
              <a:xfrm>
                <a:off x="1374029" y="9020622"/>
                <a:ext cx="14049843" cy="743473"/>
              </a:xfrm>
              <a:prstGeom prst="rect">
                <a:avLst/>
              </a:prstGeom>
              <a:blipFill>
                <a:blip r:embed="rId4"/>
                <a:stretch>
                  <a:fillRect t="-9836" b="-344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D70783-C03B-4E9D-BCE9-0D8BC4C18BC1}"/>
                  </a:ext>
                </a:extLst>
              </p:cNvPr>
              <p:cNvSpPr txBox="1"/>
              <p:nvPr/>
            </p:nvSpPr>
            <p:spPr>
              <a:xfrm>
                <a:off x="1962847" y="8185449"/>
                <a:ext cx="8910662" cy="1369606"/>
              </a:xfrm>
              <a:prstGeom prst="rect">
                <a:avLst/>
              </a:prstGeom>
              <a:noFill/>
            </p:spPr>
            <p:txBody>
              <a:bodyPr wrap="square" rtlCol="0">
                <a:spAutoFit/>
              </a:bodyPr>
              <a:lstStyle/>
              <a:p>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000" i="1">
                        <a:effectLst/>
                        <a:latin typeface="Cambria Math" panose="02040503050406030204" pitchFamily="18" charset="0"/>
                        <a:ea typeface="Calibri" panose="020F0502020204030204" pitchFamily="34" charset="0"/>
                        <a:cs typeface="Times New Roman" panose="02020603050405020304" pitchFamily="18" charset="0"/>
                      </a:rPr>
                      <m:t>4</m:t>
                    </m:r>
                    <m:r>
                      <a:rPr lang="vi-VN"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000" i="1">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là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Times New Roman" panose="02020603050405020304" pitchFamily="18" charset="0"/>
                  <a:ea typeface="Arial" panose="020B0604020202020204" pitchFamily="34" charset="0"/>
                  <a:cs typeface="Times New Roman" panose="02020603050405020304" pitchFamily="18" charset="0"/>
                </a:endParaRPr>
              </a:p>
              <a:p>
                <a:endParaRPr lang="vi-VN" dirty="0"/>
              </a:p>
            </p:txBody>
          </p:sp>
        </mc:Choice>
        <mc:Fallback xmlns="">
          <p:sp>
            <p:nvSpPr>
              <p:cNvPr id="20" name="TextBox 19">
                <a:extLst>
                  <a:ext uri="{FF2B5EF4-FFF2-40B4-BE49-F238E27FC236}">
                    <a16:creationId xmlns:a16="http://schemas.microsoft.com/office/drawing/2014/main" id="{48D70783-C03B-4E9D-BCE9-0D8BC4C18BC1}"/>
                  </a:ext>
                </a:extLst>
              </p:cNvPr>
              <p:cNvSpPr txBox="1">
                <a:spLocks noRot="1" noChangeAspect="1" noMove="1" noResize="1" noEditPoints="1" noAdjustHandles="1" noChangeArrowheads="1" noChangeShapeType="1" noTextEdit="1"/>
              </p:cNvSpPr>
              <p:nvPr/>
            </p:nvSpPr>
            <p:spPr>
              <a:xfrm>
                <a:off x="1962847" y="8185449"/>
                <a:ext cx="8910662" cy="1369606"/>
              </a:xfrm>
              <a:prstGeom prst="rect">
                <a:avLst/>
              </a:prstGeom>
              <a:blipFill>
                <a:blip r:embed="rId5"/>
                <a:stretch>
                  <a:fillRect l="-2462" t="-803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F013E81-5341-4186-8C9D-2176AA1921F1}"/>
                  </a:ext>
                </a:extLst>
              </p:cNvPr>
              <p:cNvSpPr txBox="1"/>
              <p:nvPr/>
            </p:nvSpPr>
            <p:spPr>
              <a:xfrm>
                <a:off x="1660047" y="9915595"/>
                <a:ext cx="11319761" cy="2600712"/>
              </a:xfrm>
              <a:prstGeom prst="rect">
                <a:avLst/>
              </a:prstGeom>
              <a:noFill/>
            </p:spPr>
            <p:txBody>
              <a:bodyPr wrap="square" rtlCol="0">
                <a:spAutoFit/>
              </a:bodyPr>
              <a:lstStyle/>
              <a:p>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bồn</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là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𝑅</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𝑙</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h</m:t>
                    </m:r>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fr-FR"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𝑅</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Times New Roman" panose="02020603050405020304" pitchFamily="18" charset="0"/>
                  <a:ea typeface="Arial" panose="020B0604020202020204" pitchFamily="34" charset="0"/>
                  <a:cs typeface="Times New Roman" panose="02020603050405020304" pitchFamily="18" charset="0"/>
                </a:endParaRPr>
              </a:p>
              <a:p>
                <a:endParaRPr lang="vi-VN" dirty="0"/>
              </a:p>
            </p:txBody>
          </p:sp>
        </mc:Choice>
        <mc:Fallback xmlns="">
          <p:sp>
            <p:nvSpPr>
              <p:cNvPr id="22" name="TextBox 21">
                <a:extLst>
                  <a:ext uri="{FF2B5EF4-FFF2-40B4-BE49-F238E27FC236}">
                    <a16:creationId xmlns:a16="http://schemas.microsoft.com/office/drawing/2014/main" id="{4F013E81-5341-4186-8C9D-2176AA1921F1}"/>
                  </a:ext>
                </a:extLst>
              </p:cNvPr>
              <p:cNvSpPr txBox="1">
                <a:spLocks noRot="1" noChangeAspect="1" noMove="1" noResize="1" noEditPoints="1" noAdjustHandles="1" noChangeArrowheads="1" noChangeShapeType="1" noTextEdit="1"/>
              </p:cNvSpPr>
              <p:nvPr/>
            </p:nvSpPr>
            <p:spPr>
              <a:xfrm>
                <a:off x="1660047" y="9915595"/>
                <a:ext cx="11319761" cy="2600712"/>
              </a:xfrm>
              <a:prstGeom prst="rect">
                <a:avLst/>
              </a:prstGeom>
              <a:blipFill>
                <a:blip r:embed="rId6"/>
                <a:stretch>
                  <a:fillRect l="-1885" t="-4225" r="-5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4992E5A-C0A2-4103-B623-A2736D20F7D4}"/>
                  </a:ext>
                </a:extLst>
              </p:cNvPr>
              <p:cNvSpPr txBox="1"/>
              <p:nvPr/>
            </p:nvSpPr>
            <p:spPr>
              <a:xfrm>
                <a:off x="1759709" y="11889693"/>
                <a:ext cx="9581899" cy="1013547"/>
              </a:xfrm>
              <a:prstGeom prst="rect">
                <a:avLst/>
              </a:prstGeom>
              <a:noFill/>
            </p:spPr>
            <p:txBody>
              <a:bodyPr wrap="square" rtlCol="0">
                <a:spAutoFit/>
              </a:bodyPr>
              <a:lstStyle/>
              <a:p>
                <a:r>
                  <a:rPr lang="en-US" sz="4000" dirty="0">
                    <a:effectLst/>
                    <a:latin typeface="Times New Roman" panose="02020603050405020304" pitchFamily="18" charset="0"/>
                    <a:ea typeface="Calibri" panose="020F0502020204030204" pitchFamily="34" charset="0"/>
                    <a:cs typeface="Times New Roman" panose="02020603050405020304" pitchFamily="18" charset="0"/>
                  </a:rPr>
                  <a:t>Do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128</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vi-VN" sz="4000"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D4992E5A-C0A2-4103-B623-A2736D20F7D4}"/>
                  </a:ext>
                </a:extLst>
              </p:cNvPr>
              <p:cNvSpPr txBox="1">
                <a:spLocks noRot="1" noChangeAspect="1" noMove="1" noResize="1" noEditPoints="1" noAdjustHandles="1" noChangeArrowheads="1" noChangeShapeType="1" noTextEdit="1"/>
              </p:cNvSpPr>
              <p:nvPr/>
            </p:nvSpPr>
            <p:spPr>
              <a:xfrm>
                <a:off x="1759709" y="11889693"/>
                <a:ext cx="9581899" cy="1013547"/>
              </a:xfrm>
              <a:prstGeom prst="rect">
                <a:avLst/>
              </a:prstGeom>
              <a:blipFill>
                <a:blip r:embed="rId7"/>
                <a:stretch>
                  <a:fillRect l="-2290" b="-95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7F6E46-5A42-4544-865F-2EFFA71ABCE5}"/>
                  </a:ext>
                </a:extLst>
              </p:cNvPr>
              <p:cNvSpPr txBox="1"/>
              <p:nvPr/>
            </p:nvSpPr>
            <p:spPr>
              <a:xfrm>
                <a:off x="8740295" y="12020865"/>
                <a:ext cx="3790776" cy="707886"/>
              </a:xfrm>
              <a:prstGeom prst="rect">
                <a:avLst/>
              </a:prstGeom>
              <a:noFill/>
            </p:spPr>
            <p:txBody>
              <a:bodyPr wrap="square" rtlCol="0">
                <a:spAutoFit/>
              </a:bodyPr>
              <a:lstStyle/>
              <a:p>
                <a14:m>
                  <m:oMath xmlns:m="http://schemas.openxmlformats.org/officeDocument/2006/math">
                    <m:r>
                      <a:rPr lang="en-US" sz="4000" i="1" smtClean="0">
                        <a:effectLst/>
                        <a:latin typeface="Cambria Math" panose="02040503050406030204" pitchFamily="18" charset="0"/>
                        <a:ea typeface="Calibri" panose="020F0502020204030204" pitchFamily="34" charset="0"/>
                        <a:cs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E87F6E46-5A42-4544-865F-2EFFA71ABCE5}"/>
                  </a:ext>
                </a:extLst>
              </p:cNvPr>
              <p:cNvSpPr txBox="1">
                <a:spLocks noRot="1" noChangeAspect="1" noMove="1" noResize="1" noEditPoints="1" noAdjustHandles="1" noChangeArrowheads="1" noChangeShapeType="1" noTextEdit="1"/>
              </p:cNvSpPr>
              <p:nvPr/>
            </p:nvSpPr>
            <p:spPr>
              <a:xfrm>
                <a:off x="8740295" y="12020865"/>
                <a:ext cx="3790776" cy="707886"/>
              </a:xfrm>
              <a:prstGeom prst="rect">
                <a:avLst/>
              </a:prstGeom>
              <a:blipFill>
                <a:blip r:embed="rId8"/>
                <a:stretch>
                  <a:fillRect t="-15517" b="-362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1DBB265-51C3-4C9D-9D50-E1E5D3FC2379}"/>
                  </a:ext>
                </a:extLst>
              </p:cNvPr>
              <p:cNvSpPr txBox="1"/>
              <p:nvPr/>
            </p:nvSpPr>
            <p:spPr>
              <a:xfrm>
                <a:off x="1723141" y="12746504"/>
                <a:ext cx="16316616" cy="707886"/>
              </a:xfrm>
              <a:prstGeom prst="rect">
                <a:avLst/>
              </a:prstGeom>
              <a:noFill/>
            </p:spPr>
            <p:txBody>
              <a:bodyPr wrap="square" rtlCol="0">
                <a:spAutoFit/>
              </a:bodyPr>
              <a:lstStyle/>
              <a:p>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bồn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d>
                      <m:d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=48</m:t>
                    </m:r>
                    <m:r>
                      <a:rPr lang="fr-FR" sz="4000" i="1">
                        <a:effectLst/>
                        <a:latin typeface="Cambria Math" panose="02040503050406030204" pitchFamily="18" charset="0"/>
                        <a:ea typeface="Calibri" panose="020F0502020204030204" pitchFamily="34" charset="0"/>
                        <a:cs typeface="Times New Roman" panose="02020603050405020304" pitchFamily="18" charset="0"/>
                      </a:rPr>
                      <m:t>𝜋</m:t>
                    </m:r>
                    <m:d>
                      <m:d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vi-VN" sz="4000" dirty="0">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21DBB265-51C3-4C9D-9D50-E1E5D3FC2379}"/>
                  </a:ext>
                </a:extLst>
              </p:cNvPr>
              <p:cNvSpPr txBox="1">
                <a:spLocks noRot="1" noChangeAspect="1" noMove="1" noResize="1" noEditPoints="1" noAdjustHandles="1" noChangeArrowheads="1" noChangeShapeType="1" noTextEdit="1"/>
              </p:cNvSpPr>
              <p:nvPr/>
            </p:nvSpPr>
            <p:spPr>
              <a:xfrm>
                <a:off x="1723141" y="12746504"/>
                <a:ext cx="16316616" cy="707886"/>
              </a:xfrm>
              <a:prstGeom prst="rect">
                <a:avLst/>
              </a:prstGeom>
              <a:blipFill>
                <a:blip r:embed="rId9"/>
                <a:stretch>
                  <a:fillRect l="-1345" t="-14655" b="-37069"/>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0C1C2044-27A8-449D-8C17-8D1234E46CFC}"/>
              </a:ext>
            </a:extLst>
          </p:cNvPr>
          <p:cNvSpPr txBox="1"/>
          <p:nvPr/>
        </p:nvSpPr>
        <p:spPr>
          <a:xfrm>
            <a:off x="18897600" y="12728751"/>
            <a:ext cx="3615942" cy="754053"/>
          </a:xfrm>
          <a:prstGeom prst="rect">
            <a:avLst/>
          </a:prstGeom>
          <a:noFill/>
        </p:spPr>
        <p:txBody>
          <a:bodyPr wrap="square" rtlCol="0">
            <a:spAutoFit/>
          </a:bodyPr>
          <a:lstStyle/>
          <a:p>
            <a:endParaRPr lang="vi-VN" dirty="0"/>
          </a:p>
        </p:txBody>
      </p: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5013B48B-4CB7-4884-B3D7-27584E929532}"/>
                  </a:ext>
                </a:extLst>
              </p:cNvPr>
              <p:cNvSpPr/>
              <p:nvPr/>
            </p:nvSpPr>
            <p:spPr>
              <a:xfrm>
                <a:off x="18521864" y="12747907"/>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9" name="Rectangle 88">
                <a:extLst>
                  <a:ext uri="{FF2B5EF4-FFF2-40B4-BE49-F238E27FC236}">
                    <a16:creationId xmlns:a16="http://schemas.microsoft.com/office/drawing/2014/main" id="{5013B48B-4CB7-4884-B3D7-27584E929532}"/>
                  </a:ext>
                </a:extLst>
              </p:cNvPr>
              <p:cNvSpPr>
                <a:spLocks noRot="1" noChangeAspect="1" noMove="1" noResize="1" noEditPoints="1" noAdjustHandles="1" noChangeArrowheads="1" noChangeShapeType="1" noTextEdit="1"/>
              </p:cNvSpPr>
              <p:nvPr/>
            </p:nvSpPr>
            <p:spPr>
              <a:xfrm>
                <a:off x="18521864" y="12747907"/>
                <a:ext cx="2500565" cy="830997"/>
              </a:xfrm>
              <a:prstGeom prst="rect">
                <a:avLst/>
              </a:prstGeom>
              <a:blipFill>
                <a:blip r:embed="rId10"/>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5624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down)">
                                      <p:cBhvr>
                                        <p:cTn id="27" dur="500"/>
                                        <p:tgtEl>
                                          <p:spTgt spid="60"/>
                                        </p:tgtEl>
                                      </p:cBhvr>
                                    </p:animEffect>
                                  </p:childTnLst>
                                </p:cTn>
                              </p:par>
                              <p:par>
                                <p:cTn id="28" presetID="22" presetClass="entr" presetSubtype="4"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500"/>
                                        <p:tgtEl>
                                          <p:spTgt spid="69"/>
                                        </p:tgtEl>
                                      </p:cBhvr>
                                    </p:animEffect>
                                  </p:childTnLst>
                                </p:cTn>
                              </p:par>
                              <p:par>
                                <p:cTn id="31" presetID="22" presetClass="entr" presetSubtype="4"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down)">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wipe(down)">
                                      <p:cBhvr>
                                        <p:cTn id="68" dur="500"/>
                                        <p:tgtEl>
                                          <p:spTgt spid="89"/>
                                        </p:tgtEl>
                                      </p:cBhvr>
                                    </p:animEffect>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63" grpId="0" animBg="1"/>
      <p:bldP spid="19" grpId="0"/>
      <p:bldP spid="20" grpId="0"/>
      <p:bldP spid="22" grpId="0"/>
      <p:bldP spid="24" grpId="0"/>
      <p:bldP spid="26" grpId="0"/>
      <p:bldP spid="2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002911-7B6D-403E-9F9B-C34A7B919077}"/>
              </a:ext>
            </a:extLst>
          </p:cNvPr>
          <p:cNvSpPr/>
          <p:nvPr/>
        </p:nvSpPr>
        <p:spPr>
          <a:xfrm>
            <a:off x="9265173" y="4681282"/>
            <a:ext cx="184731" cy="754053"/>
          </a:xfrm>
          <a:prstGeom prst="rect">
            <a:avLst/>
          </a:prstGeom>
        </p:spPr>
        <p:txBody>
          <a:bodyPr wrap="none">
            <a:spAutoFit/>
          </a:bodyPr>
          <a:lstStyle/>
          <a:p>
            <a:endParaRPr lang="en-US" dirty="0"/>
          </a:p>
        </p:txBody>
      </p:sp>
      <p:grpSp>
        <p:nvGrpSpPr>
          <p:cNvPr id="5" name="Group 47">
            <a:extLst>
              <a:ext uri="{FF2B5EF4-FFF2-40B4-BE49-F238E27FC236}">
                <a16:creationId xmlns:a16="http://schemas.microsoft.com/office/drawing/2014/main" id="{04ADC6D4-F59A-43E5-BE89-931DB77F2739}"/>
              </a:ext>
            </a:extLst>
          </p:cNvPr>
          <p:cNvGrpSpPr/>
          <p:nvPr/>
        </p:nvGrpSpPr>
        <p:grpSpPr>
          <a:xfrm>
            <a:off x="909007" y="1567608"/>
            <a:ext cx="9472086" cy="968318"/>
            <a:chOff x="739068" y="1515168"/>
            <a:chExt cx="9473319" cy="968444"/>
          </a:xfrm>
        </p:grpSpPr>
        <p:sp>
          <p:nvSpPr>
            <p:cNvPr id="6" name="Freeform 71">
              <a:extLst>
                <a:ext uri="{FF2B5EF4-FFF2-40B4-BE49-F238E27FC236}">
                  <a16:creationId xmlns:a16="http://schemas.microsoft.com/office/drawing/2014/main" id="{6E04A696-966B-41BD-9865-CC04E36CF09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7" name="Group 30">
              <a:extLst>
                <a:ext uri="{FF2B5EF4-FFF2-40B4-BE49-F238E27FC236}">
                  <a16:creationId xmlns:a16="http://schemas.microsoft.com/office/drawing/2014/main" id="{63FCC95B-2F05-4332-8D07-84AA94F094FE}"/>
                </a:ext>
              </a:extLst>
            </p:cNvPr>
            <p:cNvGrpSpPr/>
            <p:nvPr/>
          </p:nvGrpSpPr>
          <p:grpSpPr>
            <a:xfrm>
              <a:off x="739068" y="1515168"/>
              <a:ext cx="8177919" cy="960327"/>
              <a:chOff x="739068" y="1515168"/>
              <a:chExt cx="8177919" cy="960327"/>
            </a:xfrm>
          </p:grpSpPr>
          <p:sp>
            <p:nvSpPr>
              <p:cNvPr id="8" name="Freeform 71">
                <a:extLst>
                  <a:ext uri="{FF2B5EF4-FFF2-40B4-BE49-F238E27FC236}">
                    <a16:creationId xmlns:a16="http://schemas.microsoft.com/office/drawing/2014/main" id="{BC57A385-9388-45B6-A83E-ACB8E837A7D5}"/>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Oval 72">
                <a:extLst>
                  <a:ext uri="{FF2B5EF4-FFF2-40B4-BE49-F238E27FC236}">
                    <a16:creationId xmlns:a16="http://schemas.microsoft.com/office/drawing/2014/main" id="{38C455FA-5EC4-46AB-A3ED-A78452E44670}"/>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3">
                <a:extLst>
                  <a:ext uri="{FF2B5EF4-FFF2-40B4-BE49-F238E27FC236}">
                    <a16:creationId xmlns:a16="http://schemas.microsoft.com/office/drawing/2014/main" id="{B2070FBC-89B0-411D-9077-A755E25497F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4">
                <a:extLst>
                  <a:ext uri="{FF2B5EF4-FFF2-40B4-BE49-F238E27FC236}">
                    <a16:creationId xmlns:a16="http://schemas.microsoft.com/office/drawing/2014/main" id="{DA109523-6DD7-43E8-8D28-DD4C8AC7A2A2}"/>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5">
                <a:extLst>
                  <a:ext uri="{FF2B5EF4-FFF2-40B4-BE49-F238E27FC236}">
                    <a16:creationId xmlns:a16="http://schemas.microsoft.com/office/drawing/2014/main" id="{07597D9F-56F6-4CF7-9117-D7A7008C566E}"/>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6">
                <a:extLst>
                  <a:ext uri="{FF2B5EF4-FFF2-40B4-BE49-F238E27FC236}">
                    <a16:creationId xmlns:a16="http://schemas.microsoft.com/office/drawing/2014/main" id="{2C9B20A9-B4C6-4D12-8EC9-9CAD9A48D50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77">
                <a:extLst>
                  <a:ext uri="{FF2B5EF4-FFF2-40B4-BE49-F238E27FC236}">
                    <a16:creationId xmlns:a16="http://schemas.microsoft.com/office/drawing/2014/main" id="{99D76394-55AA-4A7F-A606-AC48D8C49879}"/>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78">
                <a:extLst>
                  <a:ext uri="{FF2B5EF4-FFF2-40B4-BE49-F238E27FC236}">
                    <a16:creationId xmlns:a16="http://schemas.microsoft.com/office/drawing/2014/main" id="{4E115F6F-10C1-4712-8FE6-50AF7773189F}"/>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79">
                <a:extLst>
                  <a:ext uri="{FF2B5EF4-FFF2-40B4-BE49-F238E27FC236}">
                    <a16:creationId xmlns:a16="http://schemas.microsoft.com/office/drawing/2014/main" id="{213A383D-DE44-4D53-BC0D-1C7016043BD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Freeform 80">
                <a:extLst>
                  <a:ext uri="{FF2B5EF4-FFF2-40B4-BE49-F238E27FC236}">
                    <a16:creationId xmlns:a16="http://schemas.microsoft.com/office/drawing/2014/main" id="{F06E9A55-536C-4C92-9D96-4BD35A1BF3A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8" name="Freeform 81">
                <a:extLst>
                  <a:ext uri="{FF2B5EF4-FFF2-40B4-BE49-F238E27FC236}">
                    <a16:creationId xmlns:a16="http://schemas.microsoft.com/office/drawing/2014/main" id="{5927C863-39A5-4D37-A643-0968B52CE09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id="{031B4A57-DFF7-4BE4-90B3-4BE01CDC427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0" name="TextBox 43">
                <a:extLst>
                  <a:ext uri="{FF2B5EF4-FFF2-40B4-BE49-F238E27FC236}">
                    <a16:creationId xmlns:a16="http://schemas.microsoft.com/office/drawing/2014/main" id="{ECF2BC55-B142-4467-9F0B-A5871E8810B3}"/>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grpSp>
        <p:nvGrpSpPr>
          <p:cNvPr id="21" name="Group 20">
            <a:extLst>
              <a:ext uri="{FF2B5EF4-FFF2-40B4-BE49-F238E27FC236}">
                <a16:creationId xmlns:a16="http://schemas.microsoft.com/office/drawing/2014/main" id="{8A22F1B7-05F8-4ADF-B8CD-95E4529FECDA}"/>
              </a:ext>
            </a:extLst>
          </p:cNvPr>
          <p:cNvGrpSpPr/>
          <p:nvPr/>
        </p:nvGrpSpPr>
        <p:grpSpPr>
          <a:xfrm>
            <a:off x="327212" y="2481068"/>
            <a:ext cx="23729576" cy="4675268"/>
            <a:chOff x="992187" y="2564544"/>
            <a:chExt cx="22353091" cy="4088087"/>
          </a:xfrm>
        </p:grpSpPr>
        <p:sp>
          <p:nvSpPr>
            <p:cNvPr id="22" name="Rounded Rectangle 133">
              <a:extLst>
                <a:ext uri="{FF2B5EF4-FFF2-40B4-BE49-F238E27FC236}">
                  <a16:creationId xmlns:a16="http://schemas.microsoft.com/office/drawing/2014/main" id="{51F7155A-C54F-4023-A94D-66E6BED12107}"/>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23" name="Group 22">
              <a:extLst>
                <a:ext uri="{FF2B5EF4-FFF2-40B4-BE49-F238E27FC236}">
                  <a16:creationId xmlns:a16="http://schemas.microsoft.com/office/drawing/2014/main" id="{8E505BF0-FF5A-410D-BABD-5DE7BB69A7B9}"/>
                </a:ext>
              </a:extLst>
            </p:cNvPr>
            <p:cNvGrpSpPr/>
            <p:nvPr/>
          </p:nvGrpSpPr>
          <p:grpSpPr>
            <a:xfrm>
              <a:off x="992187" y="2564544"/>
              <a:ext cx="3124200" cy="1023459"/>
              <a:chOff x="534987" y="1647866"/>
              <a:chExt cx="4197167" cy="1176337"/>
            </a:xfrm>
          </p:grpSpPr>
          <p:sp>
            <p:nvSpPr>
              <p:cNvPr id="24" name="Isosceles Triangle 44">
                <a:extLst>
                  <a:ext uri="{FF2B5EF4-FFF2-40B4-BE49-F238E27FC236}">
                    <a16:creationId xmlns:a16="http://schemas.microsoft.com/office/drawing/2014/main" id="{1D5B7F70-A5C0-4306-9C9A-42A51F3D7002}"/>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25" name="Pentagon 136">
                <a:extLst>
                  <a:ext uri="{FF2B5EF4-FFF2-40B4-BE49-F238E27FC236}">
                    <a16:creationId xmlns:a16="http://schemas.microsoft.com/office/drawing/2014/main" id="{6F3FBDEA-5E70-4C4C-BA6E-5AF910B0F9A9}"/>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26" name="Group 11">
                <a:extLst>
                  <a:ext uri="{FF2B5EF4-FFF2-40B4-BE49-F238E27FC236}">
                    <a16:creationId xmlns:a16="http://schemas.microsoft.com/office/drawing/2014/main" id="{882D0788-CA16-4C28-809C-8312CDC45CEB}"/>
                  </a:ext>
                </a:extLst>
              </p:cNvPr>
              <p:cNvGrpSpPr/>
              <p:nvPr/>
            </p:nvGrpSpPr>
            <p:grpSpPr bwMode="auto">
              <a:xfrm>
                <a:off x="683775" y="1836907"/>
                <a:ext cx="582199" cy="537956"/>
                <a:chOff x="7440266" y="3398551"/>
                <a:chExt cx="757238" cy="765175"/>
              </a:xfrm>
              <a:solidFill>
                <a:schemeClr val="bg1">
                  <a:lumMod val="95000"/>
                </a:schemeClr>
              </a:solidFill>
            </p:grpSpPr>
            <p:sp>
              <p:nvSpPr>
                <p:cNvPr id="29" name="Freeform 140">
                  <a:extLst>
                    <a:ext uri="{FF2B5EF4-FFF2-40B4-BE49-F238E27FC236}">
                      <a16:creationId xmlns:a16="http://schemas.microsoft.com/office/drawing/2014/main" id="{12FD2940-CDC6-4BEA-A18C-CDF927C59CC3}"/>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30" name="Freeform 141">
                  <a:extLst>
                    <a:ext uri="{FF2B5EF4-FFF2-40B4-BE49-F238E27FC236}">
                      <a16:creationId xmlns:a16="http://schemas.microsoft.com/office/drawing/2014/main" id="{7E8CAA9F-74E4-4E45-A8F6-02B990613CDE}"/>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31" name="Freeform 142">
                  <a:extLst>
                    <a:ext uri="{FF2B5EF4-FFF2-40B4-BE49-F238E27FC236}">
                      <a16:creationId xmlns:a16="http://schemas.microsoft.com/office/drawing/2014/main" id="{4B780021-E43C-4462-9623-9AC87EBFBBC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32" name="Rectangle 31">
                  <a:extLst>
                    <a:ext uri="{FF2B5EF4-FFF2-40B4-BE49-F238E27FC236}">
                      <a16:creationId xmlns:a16="http://schemas.microsoft.com/office/drawing/2014/main" id="{33510990-16CF-4619-BD07-5975468A7D10}"/>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33" name="Rectangle 32">
                  <a:extLst>
                    <a:ext uri="{FF2B5EF4-FFF2-40B4-BE49-F238E27FC236}">
                      <a16:creationId xmlns:a16="http://schemas.microsoft.com/office/drawing/2014/main" id="{2AC87DFD-A8B8-453D-9278-3E82FF4D78C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34" name="Rectangle 33">
                  <a:extLst>
                    <a:ext uri="{FF2B5EF4-FFF2-40B4-BE49-F238E27FC236}">
                      <a16:creationId xmlns:a16="http://schemas.microsoft.com/office/drawing/2014/main" id="{EA4ECDB5-94E0-42EC-932C-19ADEC0C0A59}"/>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35" name="Rectangle 34">
                  <a:extLst>
                    <a:ext uri="{FF2B5EF4-FFF2-40B4-BE49-F238E27FC236}">
                      <a16:creationId xmlns:a16="http://schemas.microsoft.com/office/drawing/2014/main" id="{61F1FF1D-3E13-488C-B7F6-D4A61CE370F3}"/>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27" name="Chevron 138">
                <a:extLst>
                  <a:ext uri="{FF2B5EF4-FFF2-40B4-BE49-F238E27FC236}">
                    <a16:creationId xmlns:a16="http://schemas.microsoft.com/office/drawing/2014/main" id="{6A04BFD5-D83D-4667-986D-A79C32AA1D19}"/>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28" name="TextBox 13">
                <a:extLst>
                  <a:ext uri="{FF2B5EF4-FFF2-40B4-BE49-F238E27FC236}">
                    <a16:creationId xmlns:a16="http://schemas.microsoft.com/office/drawing/2014/main" id="{C13B384C-FB8F-474D-9D3B-2A132EF69544}"/>
                  </a:ext>
                </a:extLst>
              </p:cNvPr>
              <p:cNvSpPr txBox="1">
                <a:spLocks noChangeArrowheads="1"/>
              </p:cNvSpPr>
              <p:nvPr/>
            </p:nvSpPr>
            <p:spPr bwMode="auto">
              <a:xfrm>
                <a:off x="1456316" y="1718346"/>
                <a:ext cx="3173468" cy="7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7.</a:t>
                </a:r>
              </a:p>
            </p:txBody>
          </p:sp>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2950373-05A0-4F5F-868F-DA3E4BE209EE}"/>
                  </a:ext>
                </a:extLst>
              </p:cNvPr>
              <p:cNvSpPr txBox="1"/>
              <p:nvPr/>
            </p:nvSpPr>
            <p:spPr>
              <a:xfrm>
                <a:off x="1055243" y="3382785"/>
                <a:ext cx="22839087" cy="1491755"/>
              </a:xfrm>
              <a:prstGeom prst="rect">
                <a:avLst/>
              </a:prstGeom>
              <a:noFill/>
            </p:spPr>
            <p:txBody>
              <a:bodyPr wrap="square">
                <a:spAutoFit/>
              </a:bodyPr>
              <a:lstStyle/>
              <a:p>
                <a:pPr>
                  <a:lnSpc>
                    <a:spcPct val="107000"/>
                  </a:lnSpc>
                  <a:spcAft>
                    <a:spcPts val="800"/>
                  </a:spcAft>
                </a:pPr>
                <a:r>
                  <a:rPr lang="vi-VN" sz="4400" dirty="0">
                    <a:effectLst/>
                    <a:latin typeface="Times New Roman" panose="02020603050405020304" pitchFamily="18" charset="0"/>
                    <a:ea typeface="Arial" panose="020B0604020202020204" pitchFamily="34" charset="0"/>
                    <a:cs typeface="Times New Roman" panose="02020603050405020304" pitchFamily="18" charset="0"/>
                  </a:rPr>
                  <a:t>Mặt cầu tâm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𝑂</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bán kính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𝑅</m:t>
                    </m:r>
                    <m:r>
                      <a:rPr lang="vi-VN" sz="4400" i="1">
                        <a:effectLst/>
                        <a:latin typeface="Cambria Math" panose="02040503050406030204" pitchFamily="18" charset="0"/>
                        <a:ea typeface="Arial" panose="020B0604020202020204" pitchFamily="34" charset="0"/>
                        <a:cs typeface="Times New Roman" panose="02020603050405020304" pitchFamily="18" charset="0"/>
                      </a:rPr>
                      <m:t>=17</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Mặt phẳng </a:t>
                </a:r>
                <a14:m>
                  <m:oMath xmlns:m="http://schemas.openxmlformats.org/officeDocument/2006/math">
                    <m:d>
                      <m:dPr>
                        <m:ctrlPr>
                          <a:rPr lang="vi-VN" sz="44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400" i="1">
                            <a:effectLst/>
                            <a:latin typeface="Cambria Math" panose="02040503050406030204" pitchFamily="18" charset="0"/>
                            <a:ea typeface="Arial" panose="020B0604020202020204" pitchFamily="34" charset="0"/>
                            <a:cs typeface="Times New Roman" panose="02020603050405020304" pitchFamily="18" charset="0"/>
                          </a:rPr>
                          <m:t>𝑃</m:t>
                        </m:r>
                      </m:e>
                    </m:d>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cắt mặt cầu sao cho giao tuyến đi qua ba điểm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𝐴</m:t>
                    </m:r>
                    <m:r>
                      <a:rPr lang="vi-VN" sz="4400" i="1">
                        <a:effectLst/>
                        <a:latin typeface="Cambria Math" panose="02040503050406030204" pitchFamily="18" charset="0"/>
                        <a:ea typeface="Arial" panose="020B0604020202020204" pitchFamily="34" charset="0"/>
                        <a:cs typeface="Times New Roman" panose="02020603050405020304" pitchFamily="18" charset="0"/>
                      </a:rPr>
                      <m:t>,</m:t>
                    </m:r>
                    <m:r>
                      <a:rPr lang="vi-VN" sz="4400" i="1">
                        <a:effectLst/>
                        <a:latin typeface="Cambria Math" panose="02040503050406030204" pitchFamily="18" charset="0"/>
                        <a:ea typeface="Arial" panose="020B0604020202020204" pitchFamily="34" charset="0"/>
                        <a:cs typeface="Times New Roman" panose="02020603050405020304" pitchFamily="18" charset="0"/>
                      </a:rPr>
                      <m:t>𝐵</m:t>
                    </m:r>
                    <m:r>
                      <a:rPr lang="vi-VN" sz="4400" i="1">
                        <a:effectLst/>
                        <a:latin typeface="Cambria Math" panose="02040503050406030204" pitchFamily="18" charset="0"/>
                        <a:ea typeface="Arial" panose="020B0604020202020204" pitchFamily="34" charset="0"/>
                        <a:cs typeface="Times New Roman" panose="02020603050405020304" pitchFamily="18" charset="0"/>
                      </a:rPr>
                      <m:t>,</m:t>
                    </m:r>
                    <m:r>
                      <a:rPr lang="vi-VN" sz="4400" i="1">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mà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𝐴𝐵</m:t>
                    </m:r>
                    <m:r>
                      <a:rPr lang="vi-VN" sz="4400" i="1">
                        <a:effectLst/>
                        <a:latin typeface="Cambria Math" panose="02040503050406030204" pitchFamily="18" charset="0"/>
                        <a:ea typeface="Arial" panose="020B0604020202020204" pitchFamily="34" charset="0"/>
                        <a:cs typeface="Times New Roman" panose="02020603050405020304" pitchFamily="18" charset="0"/>
                      </a:rPr>
                      <m:t>=18</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r>
                      <a:rPr lang="vi-VN" sz="4400" i="1">
                        <a:effectLst/>
                        <a:latin typeface="Cambria Math" panose="02040503050406030204" pitchFamily="18" charset="0"/>
                        <a:ea typeface="Arial" panose="020B0604020202020204" pitchFamily="34" charset="0"/>
                        <a:cs typeface="Times New Roman" panose="02020603050405020304" pitchFamily="18" charset="0"/>
                      </a:rPr>
                      <m:t>,</m:t>
                    </m:r>
                    <m:r>
                      <a:rPr lang="vi-VN" sz="4400" i="1">
                        <a:effectLst/>
                        <a:latin typeface="Cambria Math" panose="02040503050406030204" pitchFamily="18" charset="0"/>
                        <a:ea typeface="Arial" panose="020B0604020202020204" pitchFamily="34" charset="0"/>
                        <a:cs typeface="Times New Roman" panose="02020603050405020304" pitchFamily="18" charset="0"/>
                      </a:rPr>
                      <m:t>𝐵𝐶</m:t>
                    </m:r>
                    <m:r>
                      <a:rPr lang="vi-VN" sz="4400" i="1">
                        <a:effectLst/>
                        <a:latin typeface="Cambria Math" panose="02040503050406030204" pitchFamily="18" charset="0"/>
                        <a:ea typeface="Arial" panose="020B0604020202020204" pitchFamily="34" charset="0"/>
                        <a:cs typeface="Times New Roman" panose="02020603050405020304" pitchFamily="18" charset="0"/>
                      </a:rPr>
                      <m:t>=24</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r>
                      <a:rPr lang="vi-VN" sz="4400" i="1">
                        <a:effectLst/>
                        <a:latin typeface="Cambria Math" panose="02040503050406030204" pitchFamily="18" charset="0"/>
                        <a:ea typeface="Arial" panose="020B0604020202020204" pitchFamily="34" charset="0"/>
                        <a:cs typeface="Times New Roman" panose="02020603050405020304" pitchFamily="18" charset="0"/>
                      </a:rPr>
                      <m:t>,</m:t>
                    </m:r>
                    <m:r>
                      <a:rPr lang="vi-VN" sz="4400" i="1">
                        <a:effectLst/>
                        <a:latin typeface="Cambria Math" panose="02040503050406030204" pitchFamily="18" charset="0"/>
                        <a:ea typeface="Arial" panose="020B0604020202020204" pitchFamily="34" charset="0"/>
                        <a:cs typeface="Times New Roman" panose="02020603050405020304" pitchFamily="18" charset="0"/>
                      </a:rPr>
                      <m:t>𝐶𝐴</m:t>
                    </m:r>
                    <m:r>
                      <a:rPr lang="vi-VN" sz="4400" i="1">
                        <a:effectLst/>
                        <a:latin typeface="Cambria Math" panose="02040503050406030204" pitchFamily="18" charset="0"/>
                        <a:ea typeface="Arial" panose="020B0604020202020204" pitchFamily="34" charset="0"/>
                        <a:cs typeface="Times New Roman" panose="02020603050405020304" pitchFamily="18" charset="0"/>
                      </a:rPr>
                      <m:t>=30</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Tính khoảng cách từ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𝑂</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đến </a:t>
                </a:r>
                <a14:m>
                  <m:oMath xmlns:m="http://schemas.openxmlformats.org/officeDocument/2006/math">
                    <m:d>
                      <m:dPr>
                        <m:ctrlPr>
                          <a:rPr lang="vi-VN" sz="44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400" i="1">
                            <a:effectLst/>
                            <a:latin typeface="Cambria Math" panose="02040503050406030204" pitchFamily="18" charset="0"/>
                            <a:ea typeface="Arial" panose="020B0604020202020204" pitchFamily="34" charset="0"/>
                            <a:cs typeface="Times New Roman" panose="02020603050405020304" pitchFamily="18" charset="0"/>
                          </a:rPr>
                          <m:t>𝑃</m:t>
                        </m:r>
                      </m:e>
                    </m:d>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72950373-05A0-4F5F-868F-DA3E4BE209EE}"/>
                  </a:ext>
                </a:extLst>
              </p:cNvPr>
              <p:cNvSpPr txBox="1">
                <a:spLocks noRot="1" noChangeAspect="1" noMove="1" noResize="1" noEditPoints="1" noAdjustHandles="1" noChangeArrowheads="1" noChangeShapeType="1" noTextEdit="1"/>
              </p:cNvSpPr>
              <p:nvPr/>
            </p:nvSpPr>
            <p:spPr>
              <a:xfrm>
                <a:off x="1055243" y="3382785"/>
                <a:ext cx="22839087" cy="1491755"/>
              </a:xfrm>
              <a:prstGeom prst="rect">
                <a:avLst/>
              </a:prstGeom>
              <a:blipFill>
                <a:blip r:embed="rId3"/>
                <a:stretch>
                  <a:fillRect l="-1068" t="-8571" b="-18776"/>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5EE523BA-340F-4C21-93FC-63BD4D08EE83}"/>
              </a:ext>
            </a:extLst>
          </p:cNvPr>
          <p:cNvSpPr txBox="1"/>
          <p:nvPr/>
        </p:nvSpPr>
        <p:spPr>
          <a:xfrm>
            <a:off x="-699857" y="10852590"/>
            <a:ext cx="17899823" cy="703078"/>
          </a:xfrm>
          <a:prstGeom prst="rect">
            <a:avLst/>
          </a:prstGeom>
          <a:noFill/>
        </p:spPr>
        <p:txBody>
          <a:bodyPr wrap="square">
            <a:spAutoFit/>
          </a:bodyPr>
          <a:lstStyle/>
          <a:p>
            <a:pPr marL="180340">
              <a:lnSpc>
                <a:spcPct val="107000"/>
              </a:lnSpc>
              <a:spcAft>
                <a:spcPts val="800"/>
              </a:spcAft>
              <a:tabLst>
                <a:tab pos="180340" algn="l"/>
              </a:tabLst>
            </a:pP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DA6D752-2985-4E8B-A3E9-560505F27744}"/>
                  </a:ext>
                </a:extLst>
              </p:cNvPr>
              <p:cNvSpPr txBox="1"/>
              <p:nvPr/>
            </p:nvSpPr>
            <p:spPr>
              <a:xfrm>
                <a:off x="3138693" y="5469606"/>
                <a:ext cx="17740106" cy="767261"/>
              </a:xfrm>
              <a:prstGeom prst="rect">
                <a:avLst/>
              </a:prstGeom>
              <a:noFill/>
            </p:spPr>
            <p:txBody>
              <a:bodyPr wrap="square">
                <a:spAutoFit/>
              </a:bodyPr>
              <a:lstStyle/>
              <a:p>
                <a:pPr>
                  <a:lnSpc>
                    <a:spcPct val="107000"/>
                  </a:lnSpc>
                  <a:spcAft>
                    <a:spcPts val="800"/>
                  </a:spcAft>
                  <a:tabLst>
                    <a:tab pos="180340" algn="l"/>
                    <a:tab pos="1620520" algn="l"/>
                    <a:tab pos="3060700" algn="l"/>
                    <a:tab pos="4500880" algn="l"/>
                  </a:tabLst>
                </a:pPr>
                <a:r>
                  <a:rPr lang="vi-VN" sz="4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7</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4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B.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8</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4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C.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14</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44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D.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16</m:t>
                    </m:r>
                    <m:r>
                      <a:rPr lang="vi-VN" sz="4400" i="1">
                        <a:effectLst/>
                        <a:latin typeface="Cambria Math" panose="02040503050406030204" pitchFamily="18" charset="0"/>
                        <a:ea typeface="Arial" panose="020B0604020202020204" pitchFamily="34" charset="0"/>
                        <a:cs typeface="Times New Roman" panose="02020603050405020304" pitchFamily="18" charset="0"/>
                      </a:rPr>
                      <m:t>𝑑𝑚</m:t>
                    </m:r>
                  </m:oMath>
                </a14:m>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3DA6D752-2985-4E8B-A3E9-560505F27744}"/>
                  </a:ext>
                </a:extLst>
              </p:cNvPr>
              <p:cNvSpPr txBox="1">
                <a:spLocks noRot="1" noChangeAspect="1" noMove="1" noResize="1" noEditPoints="1" noAdjustHandles="1" noChangeArrowheads="1" noChangeShapeType="1" noTextEdit="1"/>
              </p:cNvSpPr>
              <p:nvPr/>
            </p:nvSpPr>
            <p:spPr>
              <a:xfrm>
                <a:off x="3138693" y="5469606"/>
                <a:ext cx="17740106" cy="767261"/>
              </a:xfrm>
              <a:prstGeom prst="rect">
                <a:avLst/>
              </a:prstGeom>
              <a:blipFill>
                <a:blip r:embed="rId4"/>
                <a:stretch>
                  <a:fillRect l="-1409" t="-15873" b="-37302"/>
                </a:stretch>
              </a:blipFill>
            </p:spPr>
            <p:txBody>
              <a:bodyPr/>
              <a:lstStyle/>
              <a:p>
                <a:r>
                  <a:rPr lang="vi-VN">
                    <a:noFill/>
                  </a:rPr>
                  <a:t> </a:t>
                </a:r>
              </a:p>
            </p:txBody>
          </p:sp>
        </mc:Fallback>
      </mc:AlternateContent>
      <p:sp>
        <p:nvSpPr>
          <p:cNvPr id="66" name="Oval 65">
            <a:extLst>
              <a:ext uri="{FF2B5EF4-FFF2-40B4-BE49-F238E27FC236}">
                <a16:creationId xmlns:a16="http://schemas.microsoft.com/office/drawing/2014/main" id="{7B78293C-9690-4B73-A6C6-359D656485BA}"/>
              </a:ext>
            </a:extLst>
          </p:cNvPr>
          <p:cNvSpPr/>
          <p:nvPr/>
        </p:nvSpPr>
        <p:spPr>
          <a:xfrm>
            <a:off x="7251634" y="5390542"/>
            <a:ext cx="998420" cy="884831"/>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rgbClr val="FF0000"/>
                </a:solidFill>
              </a:rPr>
              <a:t>B</a:t>
            </a:r>
          </a:p>
        </p:txBody>
      </p:sp>
      <p:grpSp>
        <p:nvGrpSpPr>
          <p:cNvPr id="42" name="Group 41">
            <a:extLst>
              <a:ext uri="{FF2B5EF4-FFF2-40B4-BE49-F238E27FC236}">
                <a16:creationId xmlns:a16="http://schemas.microsoft.com/office/drawing/2014/main" id="{7EA34B05-A205-4177-AC96-41183C824CBC}"/>
              </a:ext>
            </a:extLst>
          </p:cNvPr>
          <p:cNvGrpSpPr/>
          <p:nvPr/>
        </p:nvGrpSpPr>
        <p:grpSpPr>
          <a:xfrm>
            <a:off x="532399" y="7150380"/>
            <a:ext cx="22136901" cy="7036781"/>
            <a:chOff x="1205494" y="6941416"/>
            <a:chExt cx="22139783" cy="6545984"/>
          </a:xfrm>
        </p:grpSpPr>
        <p:sp>
          <p:nvSpPr>
            <p:cNvPr id="43" name="Rounded Rectangle 124">
              <a:extLst>
                <a:ext uri="{FF2B5EF4-FFF2-40B4-BE49-F238E27FC236}">
                  <a16:creationId xmlns:a16="http://schemas.microsoft.com/office/drawing/2014/main" id="{6B767E03-DA75-4A6A-92CF-9B250CE5AD61}"/>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4" name="Group 43">
              <a:extLst>
                <a:ext uri="{FF2B5EF4-FFF2-40B4-BE49-F238E27FC236}">
                  <a16:creationId xmlns:a16="http://schemas.microsoft.com/office/drawing/2014/main" id="{596A0943-6E85-47F0-8DA2-D7A9CBD0367B}"/>
                </a:ext>
              </a:extLst>
            </p:cNvPr>
            <p:cNvGrpSpPr/>
            <p:nvPr/>
          </p:nvGrpSpPr>
          <p:grpSpPr>
            <a:xfrm>
              <a:off x="1205494" y="6941416"/>
              <a:ext cx="3493741" cy="831105"/>
              <a:chOff x="1205494" y="6941416"/>
              <a:chExt cx="3493741" cy="831105"/>
            </a:xfrm>
          </p:grpSpPr>
          <p:sp>
            <p:nvSpPr>
              <p:cNvPr id="45" name="Freeform 20">
                <a:extLst>
                  <a:ext uri="{FF2B5EF4-FFF2-40B4-BE49-F238E27FC236}">
                    <a16:creationId xmlns:a16="http://schemas.microsoft.com/office/drawing/2014/main" id="{D5450DC0-199D-4D81-8F4F-723E15B64571}"/>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6" name="TextBox 45">
                <a:extLst>
                  <a:ext uri="{FF2B5EF4-FFF2-40B4-BE49-F238E27FC236}">
                    <a16:creationId xmlns:a16="http://schemas.microsoft.com/office/drawing/2014/main" id="{AD980610-215A-4A6D-BF73-802F94E522B0}"/>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47" name="Round Diagonal Corner Rectangle 128">
                <a:extLst>
                  <a:ext uri="{FF2B5EF4-FFF2-40B4-BE49-F238E27FC236}">
                    <a16:creationId xmlns:a16="http://schemas.microsoft.com/office/drawing/2014/main" id="{B21E484B-1CA8-412A-AA1B-79447E31F317}"/>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8" name="Freeform 15">
                <a:extLst>
                  <a:ext uri="{FF2B5EF4-FFF2-40B4-BE49-F238E27FC236}">
                    <a16:creationId xmlns:a16="http://schemas.microsoft.com/office/drawing/2014/main" id="{A3546802-2538-47E0-902B-02B8294AE7B3}"/>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955291D-2883-4F67-B898-1A6F11273222}"/>
                  </a:ext>
                </a:extLst>
              </p:cNvPr>
              <p:cNvSpPr/>
              <p:nvPr/>
            </p:nvSpPr>
            <p:spPr>
              <a:xfrm>
                <a:off x="18821400" y="12410378"/>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id="{6955291D-2883-4F67-B898-1A6F11273222}"/>
                  </a:ext>
                </a:extLst>
              </p:cNvPr>
              <p:cNvSpPr>
                <a:spLocks noRot="1" noChangeAspect="1" noMove="1" noResize="1" noEditPoints="1" noAdjustHandles="1" noChangeArrowheads="1" noChangeShapeType="1" noTextEdit="1"/>
              </p:cNvSpPr>
              <p:nvPr/>
            </p:nvSpPr>
            <p:spPr>
              <a:xfrm>
                <a:off x="18821400" y="12410378"/>
                <a:ext cx="2500565" cy="830997"/>
              </a:xfrm>
              <a:prstGeom prst="rect">
                <a:avLst/>
              </a:prstGeom>
              <a:blipFill>
                <a:blip r:embed="rId5"/>
                <a:stretch>
                  <a:fillRect/>
                </a:stretch>
              </a:blipFill>
            </p:spPr>
            <p:txBody>
              <a:bodyPr/>
              <a:lstStyle/>
              <a:p>
                <a:r>
                  <a:rPr lang="vi-VN">
                    <a:noFill/>
                  </a:rPr>
                  <a:t> </a:t>
                </a:r>
              </a:p>
            </p:txBody>
          </p:sp>
        </mc:Fallback>
      </mc:AlternateContent>
      <p:pic>
        <p:nvPicPr>
          <p:cNvPr id="50" name="Picture 49">
            <a:extLst>
              <a:ext uri="{FF2B5EF4-FFF2-40B4-BE49-F238E27FC236}">
                <a16:creationId xmlns:a16="http://schemas.microsoft.com/office/drawing/2014/main" id="{18E58797-0B0F-4632-83FF-2AFB5BE889A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7574625" y="7876423"/>
            <a:ext cx="4546708" cy="3932102"/>
          </a:xfrm>
          <a:prstGeom prst="rect">
            <a:avLst/>
          </a:prstGeom>
          <a:noFill/>
          <a:ln>
            <a:noFill/>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C3A3244-BEC3-4E8E-A8BE-A9C2FFC4212D}"/>
                  </a:ext>
                </a:extLst>
              </p:cNvPr>
              <p:cNvSpPr txBox="1"/>
              <p:nvPr/>
            </p:nvSpPr>
            <p:spPr>
              <a:xfrm>
                <a:off x="1838259" y="7927244"/>
                <a:ext cx="14371232" cy="70788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rPr>
                  <a:t>Ta có giao tuyến của mặt phẳng  </a:t>
                </a:r>
                <a14:m>
                  <m:oMath xmlns:m="http://schemas.openxmlformats.org/officeDocument/2006/math">
                    <m:d>
                      <m:dPr>
                        <m:ctrlPr>
                          <a:rPr lang="vi-VN" sz="4000" i="1">
                            <a:effectLst/>
                            <a:latin typeface="Cambria Math" panose="02040503050406030204" pitchFamily="18"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𝑃</m:t>
                        </m:r>
                      </m:e>
                    </m:d>
                  </m:oMath>
                </a14:m>
                <a:r>
                  <a:rPr lang="vi-VN" sz="4000" dirty="0">
                    <a:effectLst/>
                    <a:latin typeface="Times New Roman" panose="02020603050405020304" pitchFamily="18" charset="0"/>
                    <a:ea typeface="Arial" panose="020B0604020202020204" pitchFamily="34" charset="0"/>
                  </a:rPr>
                  <a:t>với mặt cầu là một đường tròn. </a:t>
                </a:r>
                <a:endParaRPr lang="vi-VN" sz="4000" dirty="0"/>
              </a:p>
            </p:txBody>
          </p:sp>
        </mc:Choice>
        <mc:Fallback xmlns="">
          <p:sp>
            <p:nvSpPr>
              <p:cNvPr id="3" name="TextBox 2">
                <a:extLst>
                  <a:ext uri="{FF2B5EF4-FFF2-40B4-BE49-F238E27FC236}">
                    <a16:creationId xmlns:a16="http://schemas.microsoft.com/office/drawing/2014/main" id="{BC3A3244-BEC3-4E8E-A8BE-A9C2FFC4212D}"/>
                  </a:ext>
                </a:extLst>
              </p:cNvPr>
              <p:cNvSpPr txBox="1">
                <a:spLocks noRot="1" noChangeAspect="1" noMove="1" noResize="1" noEditPoints="1" noAdjustHandles="1" noChangeArrowheads="1" noChangeShapeType="1" noTextEdit="1"/>
              </p:cNvSpPr>
              <p:nvPr/>
            </p:nvSpPr>
            <p:spPr>
              <a:xfrm>
                <a:off x="1838259" y="7927244"/>
                <a:ext cx="14371232" cy="707886"/>
              </a:xfrm>
              <a:prstGeom prst="rect">
                <a:avLst/>
              </a:prstGeom>
              <a:blipFill>
                <a:blip r:embed="rId7"/>
                <a:stretch>
                  <a:fillRect l="-1527" t="-14530" b="-358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1DCC23-AD50-4418-8736-7B8F04072246}"/>
                  </a:ext>
                </a:extLst>
              </p:cNvPr>
              <p:cNvSpPr txBox="1"/>
              <p:nvPr/>
            </p:nvSpPr>
            <p:spPr>
              <a:xfrm>
                <a:off x="1985505" y="8743871"/>
                <a:ext cx="10886385" cy="70788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rPr>
                  <a:t>Khi đó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𝐴</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𝐵</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4000" dirty="0">
                    <a:effectLst/>
                    <a:latin typeface="Times New Roman" panose="02020603050405020304" pitchFamily="18" charset="0"/>
                    <a:ea typeface="Arial" panose="020B0604020202020204" pitchFamily="34" charset="0"/>
                  </a:rPr>
                  <a:t> nằm trên đường tròn này, </a:t>
                </a:r>
                <a:endParaRPr lang="vi-VN" sz="4000" dirty="0"/>
              </a:p>
            </p:txBody>
          </p:sp>
        </mc:Choice>
        <mc:Fallback xmlns="">
          <p:sp>
            <p:nvSpPr>
              <p:cNvPr id="39" name="TextBox 38">
                <a:extLst>
                  <a:ext uri="{FF2B5EF4-FFF2-40B4-BE49-F238E27FC236}">
                    <a16:creationId xmlns:a16="http://schemas.microsoft.com/office/drawing/2014/main" id="{AD1DCC23-AD50-4418-8736-7B8F04072246}"/>
                  </a:ext>
                </a:extLst>
              </p:cNvPr>
              <p:cNvSpPr txBox="1">
                <a:spLocks noRot="1" noChangeAspect="1" noMove="1" noResize="1" noEditPoints="1" noAdjustHandles="1" noChangeArrowheads="1" noChangeShapeType="1" noTextEdit="1"/>
              </p:cNvSpPr>
              <p:nvPr/>
            </p:nvSpPr>
            <p:spPr>
              <a:xfrm>
                <a:off x="1985505" y="8743871"/>
                <a:ext cx="10886385" cy="707886"/>
              </a:xfrm>
              <a:prstGeom prst="rect">
                <a:avLst/>
              </a:prstGeom>
              <a:blipFill>
                <a:blip r:embed="rId8"/>
                <a:stretch>
                  <a:fillRect l="-2016" t="-14655" b="-370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F5B9A92-3FB1-48BC-A593-40226864BBF3}"/>
                  </a:ext>
                </a:extLst>
              </p:cNvPr>
              <p:cNvSpPr txBox="1"/>
              <p:nvPr/>
            </p:nvSpPr>
            <p:spPr>
              <a:xfrm>
                <a:off x="2015864" y="9562538"/>
                <a:ext cx="10886385" cy="70788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rPr>
                  <a:t>nếu để ý kĩ ta thấy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𝐶</m:t>
                    </m:r>
                    <m:sSup>
                      <m:sSupPr>
                        <m:ctrlPr>
                          <a:rPr lang="vi-VN" sz="4000" i="1">
                            <a:effectLst/>
                            <a:latin typeface="Cambria Math" panose="02040503050406030204" pitchFamily="18"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𝐴</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𝐴</m:t>
                    </m:r>
                    <m:sSup>
                      <m:sSupPr>
                        <m:ctrlPr>
                          <a:rPr lang="vi-VN" sz="4000" i="1">
                            <a:effectLst/>
                            <a:latin typeface="Cambria Math" panose="02040503050406030204" pitchFamily="18"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𝐵</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𝐵</m:t>
                    </m:r>
                    <m:sSup>
                      <m:sSupPr>
                        <m:ctrlPr>
                          <a:rPr lang="vi-VN" sz="4000" i="1">
                            <a:effectLst/>
                            <a:latin typeface="Cambria Math" panose="02040503050406030204" pitchFamily="18"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𝐶</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4000" dirty="0">
                    <a:effectLst/>
                    <a:latin typeface="Times New Roman" panose="02020603050405020304" pitchFamily="18" charset="0"/>
                    <a:ea typeface="Arial" panose="020B0604020202020204" pitchFamily="34" charset="0"/>
                  </a:rPr>
                  <a:t>, </a:t>
                </a:r>
                <a:endParaRPr lang="vi-VN" sz="4000" dirty="0"/>
              </a:p>
            </p:txBody>
          </p:sp>
        </mc:Choice>
        <mc:Fallback xmlns="">
          <p:sp>
            <p:nvSpPr>
              <p:cNvPr id="51" name="TextBox 50">
                <a:extLst>
                  <a:ext uri="{FF2B5EF4-FFF2-40B4-BE49-F238E27FC236}">
                    <a16:creationId xmlns:a16="http://schemas.microsoft.com/office/drawing/2014/main" id="{9F5B9A92-3FB1-48BC-A593-40226864BBF3}"/>
                  </a:ext>
                </a:extLst>
              </p:cNvPr>
              <p:cNvSpPr txBox="1">
                <a:spLocks noRot="1" noChangeAspect="1" noMove="1" noResize="1" noEditPoints="1" noAdjustHandles="1" noChangeArrowheads="1" noChangeShapeType="1" noTextEdit="1"/>
              </p:cNvSpPr>
              <p:nvPr/>
            </p:nvSpPr>
            <p:spPr>
              <a:xfrm>
                <a:off x="2015864" y="9562538"/>
                <a:ext cx="10886385" cy="707886"/>
              </a:xfrm>
              <a:prstGeom prst="rect">
                <a:avLst/>
              </a:prstGeom>
              <a:blipFill>
                <a:blip r:embed="rId9"/>
                <a:stretch>
                  <a:fillRect l="-2016" t="-14655" b="-370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0938C29-2AFA-450B-8A58-F7B3D238C5D0}"/>
                  </a:ext>
                </a:extLst>
              </p:cNvPr>
              <p:cNvSpPr txBox="1"/>
              <p:nvPr/>
            </p:nvSpPr>
            <p:spPr>
              <a:xfrm>
                <a:off x="2015864" y="10503084"/>
                <a:ext cx="10305330" cy="1323439"/>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rPr>
                  <a:t>do vậy tam giác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vi-VN" sz="4000" dirty="0">
                    <a:effectLst/>
                    <a:latin typeface="Times New Roman" panose="02020603050405020304" pitchFamily="18" charset="0"/>
                    <a:ea typeface="Arial" panose="020B0604020202020204" pitchFamily="34" charset="0"/>
                  </a:rPr>
                  <a:t> vuông tại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4000" dirty="0">
                    <a:effectLst/>
                    <a:latin typeface="Times New Roman" panose="02020603050405020304" pitchFamily="18" charset="0"/>
                    <a:ea typeface="Arial" panose="020B0604020202020204" pitchFamily="34" charset="0"/>
                  </a:rPr>
                  <a:t>, tức là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𝐴𝐶</m:t>
                    </m:r>
                  </m:oMath>
                </a14:m>
                <a:r>
                  <a:rPr lang="vi-VN" sz="4000" dirty="0">
                    <a:effectLst/>
                    <a:latin typeface="Times New Roman" panose="02020603050405020304" pitchFamily="18" charset="0"/>
                    <a:ea typeface="Arial" panose="020B0604020202020204" pitchFamily="34" charset="0"/>
                  </a:rPr>
                  <a:t> chính là đường kính của đường tròn này, </a:t>
                </a:r>
                <a:endParaRPr lang="vi-VN" sz="4000" dirty="0"/>
              </a:p>
            </p:txBody>
          </p:sp>
        </mc:Choice>
        <mc:Fallback xmlns="">
          <p:sp>
            <p:nvSpPr>
              <p:cNvPr id="53" name="TextBox 52">
                <a:extLst>
                  <a:ext uri="{FF2B5EF4-FFF2-40B4-BE49-F238E27FC236}">
                    <a16:creationId xmlns:a16="http://schemas.microsoft.com/office/drawing/2014/main" id="{B0938C29-2AFA-450B-8A58-F7B3D238C5D0}"/>
                  </a:ext>
                </a:extLst>
              </p:cNvPr>
              <p:cNvSpPr txBox="1">
                <a:spLocks noRot="1" noChangeAspect="1" noMove="1" noResize="1" noEditPoints="1" noAdjustHandles="1" noChangeArrowheads="1" noChangeShapeType="1" noTextEdit="1"/>
              </p:cNvSpPr>
              <p:nvPr/>
            </p:nvSpPr>
            <p:spPr>
              <a:xfrm>
                <a:off x="2015864" y="10503084"/>
                <a:ext cx="10305330" cy="1323439"/>
              </a:xfrm>
              <a:prstGeom prst="rect">
                <a:avLst/>
              </a:prstGeom>
              <a:blipFill>
                <a:blip r:embed="rId10"/>
                <a:stretch>
                  <a:fillRect l="-2130" t="-8295" b="-1935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133E6D83-A49F-40B7-83ED-D65C486F42F3}"/>
                  </a:ext>
                </a:extLst>
              </p:cNvPr>
              <p:cNvSpPr txBox="1"/>
              <p:nvPr/>
            </p:nvSpPr>
            <p:spPr>
              <a:xfrm>
                <a:off x="10490548" y="11111539"/>
                <a:ext cx="8517911" cy="707886"/>
              </a:xfrm>
              <a:prstGeom prst="rect">
                <a:avLst/>
              </a:prstGeom>
              <a:noFill/>
            </p:spPr>
            <p:txBody>
              <a:bodyPr wrap="square" rtlCol="0">
                <a:spAutoFit/>
              </a:bodyPr>
              <a:lstStyle/>
              <a:p>
                <a:r>
                  <a:rPr lang="en-US" sz="4000" dirty="0" err="1">
                    <a:latin typeface="Times New Roman" panose="02020603050405020304" pitchFamily="18" charset="0"/>
                    <a:ea typeface="Arial" panose="020B0604020202020204" pitchFamily="34" charset="0"/>
                  </a:rPr>
                  <a:t>b</a:t>
                </a:r>
                <a:r>
                  <a:rPr lang="en-US" sz="4000" dirty="0" err="1">
                    <a:effectLst/>
                    <a:latin typeface="Times New Roman" panose="02020603050405020304" pitchFamily="18" charset="0"/>
                    <a:ea typeface="Arial" panose="020B0604020202020204" pitchFamily="34" charset="0"/>
                  </a:rPr>
                  <a:t>án</a:t>
                </a:r>
                <a:r>
                  <a:rPr lang="en-US" sz="4000" dirty="0">
                    <a:effectLst/>
                    <a:latin typeface="Times New Roman" panose="02020603050405020304" pitchFamily="18" charset="0"/>
                    <a:ea typeface="Arial" panose="020B0604020202020204" pitchFamily="34" charset="0"/>
                  </a:rPr>
                  <a:t> </a:t>
                </a:r>
                <a:r>
                  <a:rPr lang="en-US" sz="4000" dirty="0" err="1">
                    <a:effectLst/>
                    <a:latin typeface="Times New Roman" panose="02020603050405020304" pitchFamily="18" charset="0"/>
                    <a:ea typeface="Arial" panose="020B0604020202020204" pitchFamily="34" charset="0"/>
                  </a:rPr>
                  <a:t>kính</a:t>
                </a:r>
                <a:r>
                  <a:rPr lang="vi-VN" sz="4000" dirty="0">
                    <a:effectLst/>
                    <a:latin typeface="Times New Roman" panose="02020603050405020304" pitchFamily="18" charset="0"/>
                    <a:ea typeface="Arial" panose="020B0604020202020204" pitchFamily="34" charset="0"/>
                  </a:rPr>
                  <a:t>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𝑟</m:t>
                    </m:r>
                    <m:r>
                      <a:rPr lang="vi-VN" sz="4000" i="1">
                        <a:effectLst/>
                        <a:latin typeface="Cambria Math" panose="02040503050406030204" pitchFamily="18" charset="0"/>
                        <a:ea typeface="Arial" panose="020B0604020202020204" pitchFamily="34" charset="0"/>
                        <a:cs typeface="Times New Roman" panose="02020603050405020304" pitchFamily="18" charset="0"/>
                      </a:rPr>
                      <m:t>=15</m:t>
                    </m:r>
                    <m:r>
                      <a:rPr lang="vi-VN" sz="4000" i="1">
                        <a:effectLst/>
                        <a:latin typeface="Cambria Math" panose="02040503050406030204" pitchFamily="18" charset="0"/>
                        <a:ea typeface="Arial" panose="020B0604020202020204" pitchFamily="34" charset="0"/>
                        <a:cs typeface="Times New Roman" panose="02020603050405020304" pitchFamily="18" charset="0"/>
                      </a:rPr>
                      <m:t>𝑑𝑚</m:t>
                    </m:r>
                  </m:oMath>
                </a14:m>
                <a:r>
                  <a:rPr lang="vi-VN" sz="4000" dirty="0">
                    <a:effectLst/>
                    <a:latin typeface="Times New Roman" panose="02020603050405020304" pitchFamily="18" charset="0"/>
                    <a:ea typeface="Arial" panose="020B0604020202020204" pitchFamily="34" charset="0"/>
                  </a:rPr>
                  <a:t>. </a:t>
                </a:r>
                <a:endParaRPr lang="vi-VN" sz="4000" dirty="0"/>
              </a:p>
            </p:txBody>
          </p:sp>
        </mc:Choice>
        <mc:Fallback>
          <p:sp>
            <p:nvSpPr>
              <p:cNvPr id="55" name="TextBox 54">
                <a:extLst>
                  <a:ext uri="{FF2B5EF4-FFF2-40B4-BE49-F238E27FC236}">
                    <a16:creationId xmlns:a16="http://schemas.microsoft.com/office/drawing/2014/main" id="{133E6D83-A49F-40B7-83ED-D65C486F42F3}"/>
                  </a:ext>
                </a:extLst>
              </p:cNvPr>
              <p:cNvSpPr txBox="1">
                <a:spLocks noRot="1" noChangeAspect="1" noMove="1" noResize="1" noEditPoints="1" noAdjustHandles="1" noChangeArrowheads="1" noChangeShapeType="1" noTextEdit="1"/>
              </p:cNvSpPr>
              <p:nvPr/>
            </p:nvSpPr>
            <p:spPr>
              <a:xfrm>
                <a:off x="10490548" y="11111539"/>
                <a:ext cx="8517911" cy="707886"/>
              </a:xfrm>
              <a:prstGeom prst="rect">
                <a:avLst/>
              </a:prstGeom>
              <a:blipFill>
                <a:blip r:embed="rId11"/>
                <a:stretch>
                  <a:fillRect l="-2577" t="-14655" b="-37069"/>
                </a:stretch>
              </a:blipFill>
            </p:spPr>
            <p:txBody>
              <a:bodyPr/>
              <a:lstStyle/>
              <a:p>
                <a:r>
                  <a:rPr lang="en-US">
                    <a:noFill/>
                  </a:rPr>
                  <a:t> </a:t>
                </a:r>
              </a:p>
            </p:txBody>
          </p:sp>
        </mc:Fallback>
      </mc:AlternateContent>
      <p:sp>
        <p:nvSpPr>
          <p:cNvPr id="57" name="TextBox 56">
            <a:extLst>
              <a:ext uri="{FF2B5EF4-FFF2-40B4-BE49-F238E27FC236}">
                <a16:creationId xmlns:a16="http://schemas.microsoft.com/office/drawing/2014/main" id="{9F6C8B04-9F87-4002-8804-5051705D7B71}"/>
              </a:ext>
            </a:extLst>
          </p:cNvPr>
          <p:cNvSpPr txBox="1"/>
          <p:nvPr/>
        </p:nvSpPr>
        <p:spPr>
          <a:xfrm>
            <a:off x="1886665" y="11862043"/>
            <a:ext cx="7563235" cy="136960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Ta có hình vẽ minh họa sau:</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8621DBE-5560-4AEB-B693-A3F80F1F0EA4}"/>
                  </a:ext>
                </a:extLst>
              </p:cNvPr>
              <p:cNvSpPr txBox="1"/>
              <p:nvPr/>
            </p:nvSpPr>
            <p:spPr>
              <a:xfrm>
                <a:off x="1985505" y="12671763"/>
                <a:ext cx="15403671" cy="1501437"/>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Nhìn vào hình vẽ ta thấy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𝑑</m:t>
                    </m:r>
                    <m:d>
                      <m:d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𝑂</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𝑃</m:t>
                            </m:r>
                          </m:e>
                        </m:d>
                      </m:e>
                    </m:d>
                    <m:r>
                      <a:rPr lang="vi-VN" sz="4000" i="1">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𝑅</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4000" i="1">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4000" i="1">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7</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5</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4000" i="1">
                        <a:effectLst/>
                        <a:latin typeface="Cambria Math" panose="02040503050406030204" pitchFamily="18" charset="0"/>
                        <a:ea typeface="Arial" panose="020B0604020202020204" pitchFamily="34" charset="0"/>
                        <a:cs typeface="Times New Roman" panose="02020603050405020304" pitchFamily="18" charset="0"/>
                      </a:rPr>
                      <m:t>=8</m:t>
                    </m:r>
                  </m:oMath>
                </a14:m>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mc:Choice>
        <mc:Fallback xmlns="">
          <p:sp>
            <p:nvSpPr>
              <p:cNvPr id="59" name="TextBox 58">
                <a:extLst>
                  <a:ext uri="{FF2B5EF4-FFF2-40B4-BE49-F238E27FC236}">
                    <a16:creationId xmlns:a16="http://schemas.microsoft.com/office/drawing/2014/main" id="{E8621DBE-5560-4AEB-B693-A3F80F1F0EA4}"/>
                  </a:ext>
                </a:extLst>
              </p:cNvPr>
              <p:cNvSpPr txBox="1">
                <a:spLocks noRot="1" noChangeAspect="1" noMove="1" noResize="1" noEditPoints="1" noAdjustHandles="1" noChangeArrowheads="1" noChangeShapeType="1" noTextEdit="1"/>
              </p:cNvSpPr>
              <p:nvPr/>
            </p:nvSpPr>
            <p:spPr>
              <a:xfrm>
                <a:off x="1985505" y="12671763"/>
                <a:ext cx="15403671" cy="1501437"/>
              </a:xfrm>
              <a:prstGeom prst="rect">
                <a:avLst/>
              </a:prstGeom>
              <a:blipFill>
                <a:blip r:embed="rId12"/>
                <a:stretch>
                  <a:fillRect l="-1425" t="-1220"/>
                </a:stretch>
              </a:blipFill>
            </p:spPr>
            <p:txBody>
              <a:bodyPr/>
              <a:lstStyle/>
              <a:p>
                <a:r>
                  <a:rPr lang="vi-VN">
                    <a:noFill/>
                  </a:rPr>
                  <a:t> </a:t>
                </a:r>
              </a:p>
            </p:txBody>
          </p:sp>
        </mc:Fallback>
      </mc:AlternateContent>
      <p:cxnSp>
        <p:nvCxnSpPr>
          <p:cNvPr id="64" name="Straight Connector 63">
            <a:extLst>
              <a:ext uri="{FF2B5EF4-FFF2-40B4-BE49-F238E27FC236}">
                <a16:creationId xmlns:a16="http://schemas.microsoft.com/office/drawing/2014/main" id="{5EDE5613-835F-4F72-B4E6-804A7B87C071}"/>
              </a:ext>
            </a:extLst>
          </p:cNvPr>
          <p:cNvCxnSpPr>
            <a:cxnSpLocks/>
          </p:cNvCxnSpPr>
          <p:nvPr/>
        </p:nvCxnSpPr>
        <p:spPr>
          <a:xfrm>
            <a:off x="16764000" y="7876423"/>
            <a:ext cx="0" cy="58395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par>
                                <p:cTn id="33" presetID="22" presetClass="entr" presetSubtype="4"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down)">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down)">
                                      <p:cBhvr>
                                        <p:cTn id="60" dur="500"/>
                                        <p:tgtEl>
                                          <p:spTgt spid="5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5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down)">
                                      <p:cBhvr>
                                        <p:cTn id="70" dur="5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500"/>
                            </p:stCondLst>
                            <p:childTnLst>
                              <p:par>
                                <p:cTn id="77" presetID="22" presetClass="entr" presetSubtype="4"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3" grpId="0"/>
      <p:bldP spid="66" grpId="0" animBg="1"/>
      <p:bldP spid="49" grpId="0"/>
      <p:bldP spid="3" grpId="0"/>
      <p:bldP spid="39" grpId="0"/>
      <p:bldP spid="51" grpId="0"/>
      <p:bldP spid="53" grpId="0"/>
      <p:bldP spid="55" grpId="0"/>
      <p:bldP spid="57"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224832" y="2286000"/>
            <a:ext cx="23798163" cy="1844318"/>
            <a:chOff x="995733" y="1928349"/>
            <a:chExt cx="22396723" cy="3985630"/>
          </a:xfrm>
        </p:grpSpPr>
        <p:sp>
          <p:nvSpPr>
            <p:cNvPr id="134" name="Rounded Rectangle 133"/>
            <p:cNvSpPr/>
            <p:nvPr/>
          </p:nvSpPr>
          <p:spPr bwMode="auto">
            <a:xfrm>
              <a:off x="1192399" y="1928349"/>
              <a:ext cx="22200057" cy="398563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5733" y="2564542"/>
              <a:ext cx="3063776" cy="2159138"/>
              <a:chOff x="539751" y="1647864"/>
              <a:chExt cx="4115991" cy="248165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755650" y="1647864"/>
                <a:ext cx="3900092" cy="2481657"/>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62226"/>
                <a:chOff x="7440266" y="3398551"/>
                <a:chExt cx="757238" cy="799696"/>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flipV="1">
                  <a:off x="7840315" y="4036724"/>
                  <a:ext cx="357189" cy="161523"/>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78166" y="1718342"/>
                <a:ext cx="2673209" cy="175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1.</a:t>
                </a: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VỀ NHÀ</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CC6ACAD0-DA27-4241-A547-F02DD28212F6}"/>
                  </a:ext>
                </a:extLst>
              </p:cNvPr>
              <p:cNvSpPr txBox="1"/>
              <p:nvPr/>
            </p:nvSpPr>
            <p:spPr>
              <a:xfrm>
                <a:off x="3352800" y="2516336"/>
                <a:ext cx="20485303" cy="1689117"/>
              </a:xfrm>
              <a:prstGeom prst="rect">
                <a:avLst/>
              </a:prstGeom>
              <a:noFill/>
            </p:spPr>
            <p:txBody>
              <a:bodyPr wrap="square">
                <a:spAutoFit/>
              </a:bodyPr>
              <a:lstStyle/>
              <a:p>
                <a:pPr algn="just">
                  <a:lnSpc>
                    <a:spcPct val="115000"/>
                  </a:lnSpc>
                  <a:spcAft>
                    <a:spcPts val="800"/>
                  </a:spcAft>
                  <a:tabLst>
                    <a:tab pos="629920"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bán kính đáy,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𝑆</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là diện tích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mặt cầu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là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thể tích của khối cầu. </a:t>
                </a:r>
              </a:p>
              <a:p>
                <a:pPr algn="just">
                  <a:lnSpc>
                    <a:spcPct val="115000"/>
                  </a:lnSpc>
                  <a:spcAft>
                    <a:spcPts val="800"/>
                  </a:spcAft>
                  <a:tabLst>
                    <a:tab pos="629920" algn="l"/>
                  </a:tabLst>
                </a:pPr>
                <a:r>
                  <a:rPr lang="nl-NL" sz="4400" dirty="0">
                    <a:latin typeface="Times New Roman" panose="02020603050405020304" pitchFamily="18" charset="0"/>
                    <a:ea typeface="Calibri" panose="020F0502020204030204" pitchFamily="34" charset="0"/>
                    <a:cs typeface="Times New Roman" panose="02020603050405020304" pitchFamily="18" charset="0"/>
                  </a:rPr>
                  <a:t>C</a:t>
                </a:r>
                <a:r>
                  <a:rPr lang="vi-VN" sz="4400" dirty="0">
                    <a:latin typeface="Times New Roman" panose="02020603050405020304" pitchFamily="18" charset="0"/>
                    <a:ea typeface="Calibri" panose="020F0502020204030204" pitchFamily="34" charset="0"/>
                    <a:cs typeface="Times New Roman" panose="02020603050405020304" pitchFamily="18" charset="0"/>
                  </a:rPr>
                  <a:t>hứng minh rằng:</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5" name="TextBox 44">
                <a:extLst>
                  <a:ext uri="{FF2B5EF4-FFF2-40B4-BE49-F238E27FC236}">
                    <a16:creationId xmlns:a16="http://schemas.microsoft.com/office/drawing/2014/main" id="{CC6ACAD0-DA27-4241-A547-F02DD28212F6}"/>
                  </a:ext>
                </a:extLst>
              </p:cNvPr>
              <p:cNvSpPr txBox="1">
                <a:spLocks noRot="1" noChangeAspect="1" noMove="1" noResize="1" noEditPoints="1" noAdjustHandles="1" noChangeArrowheads="1" noChangeShapeType="1" noTextEdit="1"/>
              </p:cNvSpPr>
              <p:nvPr/>
            </p:nvSpPr>
            <p:spPr>
              <a:xfrm>
                <a:off x="3352800" y="2516336"/>
                <a:ext cx="20485303" cy="1689117"/>
              </a:xfrm>
              <a:prstGeom prst="rect">
                <a:avLst/>
              </a:prstGeom>
              <a:blipFill>
                <a:blip r:embed="rId3"/>
                <a:stretch>
                  <a:fillRect l="-1190" t="-5054" b="-166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C4A4C433-C6D3-4CFB-9182-161BDBAF5521}"/>
                  </a:ext>
                </a:extLst>
              </p:cNvPr>
              <p:cNvSpPr txBox="1"/>
              <p:nvPr/>
            </p:nvSpPr>
            <p:spPr>
              <a:xfrm>
                <a:off x="7857006" y="3413736"/>
                <a:ext cx="17534969" cy="807850"/>
              </a:xfrm>
              <a:prstGeom prst="rect">
                <a:avLst/>
              </a:prstGeom>
              <a:noFill/>
            </p:spPr>
            <p:txBody>
              <a:bodyPr wrap="square">
                <a:spAutoFit/>
              </a:bodyPr>
              <a:lstStyle/>
              <a:p>
                <a:pPr algn="just">
                  <a:lnSpc>
                    <a:spcPct val="115000"/>
                  </a:lnSpc>
                  <a:spcAft>
                    <a:spcPts val="800"/>
                  </a:spcAft>
                  <a:tabLst>
                    <a:tab pos="3599815" algn="l"/>
                    <a:tab pos="5039995" algn="l"/>
                  </a:tabLs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𝑽</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𝑹</m:t>
                    </m:r>
                  </m:oMath>
                </a14:m>
                <a:r>
                  <a:rPr lang="nl-NL" sz="4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47" name="TextBox 46">
                <a:extLst>
                  <a:ext uri="{FF2B5EF4-FFF2-40B4-BE49-F238E27FC236}">
                    <a16:creationId xmlns:a16="http://schemas.microsoft.com/office/drawing/2014/main" id="{C4A4C433-C6D3-4CFB-9182-161BDBAF5521}"/>
                  </a:ext>
                </a:extLst>
              </p:cNvPr>
              <p:cNvSpPr txBox="1">
                <a:spLocks noRot="1" noChangeAspect="1" noMove="1" noResize="1" noEditPoints="1" noAdjustHandles="1" noChangeArrowheads="1" noChangeShapeType="1" noTextEdit="1"/>
              </p:cNvSpPr>
              <p:nvPr/>
            </p:nvSpPr>
            <p:spPr>
              <a:xfrm>
                <a:off x="7857006" y="3413736"/>
                <a:ext cx="17534969" cy="807850"/>
              </a:xfrm>
              <a:prstGeom prst="rect">
                <a:avLst/>
              </a:prstGeom>
              <a:blipFill>
                <a:blip r:embed="rId4"/>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4C44527B-2FE3-4B01-AE0A-73310C259CA3}"/>
              </a:ext>
            </a:extLst>
          </p:cNvPr>
          <p:cNvGrpSpPr/>
          <p:nvPr/>
        </p:nvGrpSpPr>
        <p:grpSpPr>
          <a:xfrm>
            <a:off x="-76200" y="7307660"/>
            <a:ext cx="23597232" cy="2674540"/>
            <a:chOff x="828476" y="2224047"/>
            <a:chExt cx="21931176" cy="3239973"/>
          </a:xfrm>
        </p:grpSpPr>
        <p:sp>
          <p:nvSpPr>
            <p:cNvPr id="38" name="Rounded Rectangle 133">
              <a:extLst>
                <a:ext uri="{FF2B5EF4-FFF2-40B4-BE49-F238E27FC236}">
                  <a16:creationId xmlns:a16="http://schemas.microsoft.com/office/drawing/2014/main" id="{0E36E96C-F2B0-4B82-B7E1-6F4BBC41B8B5}"/>
                </a:ext>
              </a:extLst>
            </p:cNvPr>
            <p:cNvSpPr/>
            <p:nvPr/>
          </p:nvSpPr>
          <p:spPr bwMode="auto">
            <a:xfrm>
              <a:off x="899295" y="2224047"/>
              <a:ext cx="21860357" cy="323997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39" name="Group 38">
              <a:extLst>
                <a:ext uri="{FF2B5EF4-FFF2-40B4-BE49-F238E27FC236}">
                  <a16:creationId xmlns:a16="http://schemas.microsoft.com/office/drawing/2014/main" id="{C92B31FF-4BD6-4A99-B6E5-A230E2B1AD57}"/>
                </a:ext>
              </a:extLst>
            </p:cNvPr>
            <p:cNvGrpSpPr/>
            <p:nvPr/>
          </p:nvGrpSpPr>
          <p:grpSpPr>
            <a:xfrm>
              <a:off x="828476" y="2564544"/>
              <a:ext cx="3211712" cy="1044665"/>
              <a:chOff x="315051" y="1647866"/>
              <a:chExt cx="4314733" cy="1200710"/>
            </a:xfrm>
          </p:grpSpPr>
          <p:sp>
            <p:nvSpPr>
              <p:cNvPr id="40" name="Isosceles Triangle 44">
                <a:extLst>
                  <a:ext uri="{FF2B5EF4-FFF2-40B4-BE49-F238E27FC236}">
                    <a16:creationId xmlns:a16="http://schemas.microsoft.com/office/drawing/2014/main" id="{BE773C17-FB40-4F14-8691-1E907FB465B0}"/>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41" name="Pentagon 136">
                <a:extLst>
                  <a:ext uri="{FF2B5EF4-FFF2-40B4-BE49-F238E27FC236}">
                    <a16:creationId xmlns:a16="http://schemas.microsoft.com/office/drawing/2014/main" id="{57B71DAB-B632-44F2-8D46-C9ABFCB83B04}"/>
                  </a:ext>
                </a:extLst>
              </p:cNvPr>
              <p:cNvSpPr/>
              <p:nvPr/>
            </p:nvSpPr>
            <p:spPr bwMode="auto">
              <a:xfrm>
                <a:off x="315051" y="1647866"/>
                <a:ext cx="3879173" cy="1200710"/>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42" name="Group 11">
                <a:extLst>
                  <a:ext uri="{FF2B5EF4-FFF2-40B4-BE49-F238E27FC236}">
                    <a16:creationId xmlns:a16="http://schemas.microsoft.com/office/drawing/2014/main" id="{33E1FCEB-0A1A-4595-B8FE-770A6D2C49CB}"/>
                  </a:ext>
                </a:extLst>
              </p:cNvPr>
              <p:cNvGrpSpPr/>
              <p:nvPr/>
            </p:nvGrpSpPr>
            <p:grpSpPr bwMode="auto">
              <a:xfrm>
                <a:off x="683775" y="1836907"/>
                <a:ext cx="582199" cy="537956"/>
                <a:chOff x="7440266" y="3398551"/>
                <a:chExt cx="757238" cy="765175"/>
              </a:xfrm>
              <a:solidFill>
                <a:schemeClr val="bg1">
                  <a:lumMod val="95000"/>
                </a:schemeClr>
              </a:solidFill>
            </p:grpSpPr>
            <p:sp>
              <p:nvSpPr>
                <p:cNvPr id="46" name="Freeform 140">
                  <a:extLst>
                    <a:ext uri="{FF2B5EF4-FFF2-40B4-BE49-F238E27FC236}">
                      <a16:creationId xmlns:a16="http://schemas.microsoft.com/office/drawing/2014/main" id="{F6DA3921-A1BF-430E-8121-2277A8016290}"/>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48" name="Freeform 141">
                  <a:extLst>
                    <a:ext uri="{FF2B5EF4-FFF2-40B4-BE49-F238E27FC236}">
                      <a16:creationId xmlns:a16="http://schemas.microsoft.com/office/drawing/2014/main" id="{64BB4529-785B-47AD-AE7C-7AB370581319}"/>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50" name="Freeform 142">
                  <a:extLst>
                    <a:ext uri="{FF2B5EF4-FFF2-40B4-BE49-F238E27FC236}">
                      <a16:creationId xmlns:a16="http://schemas.microsoft.com/office/drawing/2014/main" id="{85558521-DC30-4E03-AB3F-7E24C38A4E3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51" name="Rectangle 50">
                  <a:extLst>
                    <a:ext uri="{FF2B5EF4-FFF2-40B4-BE49-F238E27FC236}">
                      <a16:creationId xmlns:a16="http://schemas.microsoft.com/office/drawing/2014/main" id="{74D9BF0C-732D-4776-BC52-A40FABE07237}"/>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52" name="Rectangle 51">
                  <a:extLst>
                    <a:ext uri="{FF2B5EF4-FFF2-40B4-BE49-F238E27FC236}">
                      <a16:creationId xmlns:a16="http://schemas.microsoft.com/office/drawing/2014/main" id="{969698BC-6D34-478B-BEFC-DAC6CB8C4A68}"/>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53" name="Rectangle 52">
                  <a:extLst>
                    <a:ext uri="{FF2B5EF4-FFF2-40B4-BE49-F238E27FC236}">
                      <a16:creationId xmlns:a16="http://schemas.microsoft.com/office/drawing/2014/main" id="{82FF81C1-85AD-447C-B0E8-D7305A19393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54" name="Rectangle 53">
                  <a:extLst>
                    <a:ext uri="{FF2B5EF4-FFF2-40B4-BE49-F238E27FC236}">
                      <a16:creationId xmlns:a16="http://schemas.microsoft.com/office/drawing/2014/main" id="{865B9105-CF1F-4A43-9CD0-E95AAE03D8DD}"/>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43" name="Chevron 138">
                <a:extLst>
                  <a:ext uri="{FF2B5EF4-FFF2-40B4-BE49-F238E27FC236}">
                    <a16:creationId xmlns:a16="http://schemas.microsoft.com/office/drawing/2014/main" id="{E2248E5C-68B3-407B-9FBA-4084207E029A}"/>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44" name="TextBox 13">
                <a:extLst>
                  <a:ext uri="{FF2B5EF4-FFF2-40B4-BE49-F238E27FC236}">
                    <a16:creationId xmlns:a16="http://schemas.microsoft.com/office/drawing/2014/main" id="{F89BCE0A-182F-413C-8E1A-CA71410552B7}"/>
                  </a:ext>
                </a:extLst>
              </p:cNvPr>
              <p:cNvSpPr txBox="1">
                <a:spLocks noChangeArrowheads="1"/>
              </p:cNvSpPr>
              <p:nvPr/>
            </p:nvSpPr>
            <p:spPr bwMode="auto">
              <a:xfrm>
                <a:off x="1456316" y="1718346"/>
                <a:ext cx="3173468" cy="9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3.</a:t>
                </a:r>
              </a:p>
            </p:txBody>
          </p:sp>
        </p:grpSp>
      </p:grpSp>
      <p:sp>
        <p:nvSpPr>
          <p:cNvPr id="55" name="TextBox 54">
            <a:extLst>
              <a:ext uri="{FF2B5EF4-FFF2-40B4-BE49-F238E27FC236}">
                <a16:creationId xmlns:a16="http://schemas.microsoft.com/office/drawing/2014/main" id="{0B5363AA-C31D-4A6C-81E7-98AB018333EC}"/>
              </a:ext>
            </a:extLst>
          </p:cNvPr>
          <p:cNvSpPr txBox="1"/>
          <p:nvPr/>
        </p:nvSpPr>
        <p:spPr>
          <a:xfrm>
            <a:off x="3659646" y="7524752"/>
            <a:ext cx="12370526" cy="3712051"/>
          </a:xfrm>
          <a:prstGeom prst="rect">
            <a:avLst/>
          </a:prstGeom>
          <a:noFill/>
        </p:spPr>
        <p:txBody>
          <a:bodyPr wrap="square">
            <a:spAutoFit/>
          </a:bodyPr>
          <a:lstStyle/>
          <a:p>
            <a:pPr algn="just">
              <a:lnSpc>
                <a:spcPct val="115000"/>
              </a:lnSpc>
              <a:spcAft>
                <a:spcPts val="800"/>
              </a:spcAft>
              <a:tabLst>
                <a:tab pos="629920"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Khối cầu có thể tích bằng 36</a:t>
            </a:r>
            <a:r>
              <a:rPr lang="nl-NL" sz="4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cm</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có bán kính là:</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C5E039E2-57EA-465E-8742-32DE62A638AE}"/>
                  </a:ext>
                </a:extLst>
              </p:cNvPr>
              <p:cNvSpPr txBox="1"/>
              <p:nvPr/>
            </p:nvSpPr>
            <p:spPr>
              <a:xfrm>
                <a:off x="3200398" y="8340238"/>
                <a:ext cx="18351397" cy="862352"/>
              </a:xfrm>
              <a:prstGeom prst="rect">
                <a:avLst/>
              </a:prstGeom>
              <a:noFill/>
            </p:spPr>
            <p:txBody>
              <a:bodyPr wrap="square">
                <a:spAutoFit/>
              </a:bodyPr>
              <a:lstStyle/>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rad>
                      <m:radPr>
                        <m:degHide m:val="on"/>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e>
                    </m:rad>
                  </m:oMath>
                </a14:m>
                <a:r>
                  <a:rPr lang="vi-VN"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𝟐𝟕</m:t>
                    </m:r>
                  </m:oMath>
                </a14:m>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4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56" name="TextBox 55">
                <a:extLst>
                  <a:ext uri="{FF2B5EF4-FFF2-40B4-BE49-F238E27FC236}">
                    <a16:creationId xmlns:a16="http://schemas.microsoft.com/office/drawing/2014/main" id="{C5E039E2-57EA-465E-8742-32DE62A638AE}"/>
                  </a:ext>
                </a:extLst>
              </p:cNvPr>
              <p:cNvSpPr txBox="1">
                <a:spLocks noRot="1" noChangeAspect="1" noMove="1" noResize="1" noEditPoints="1" noAdjustHandles="1" noChangeArrowheads="1" noChangeShapeType="1" noTextEdit="1"/>
              </p:cNvSpPr>
              <p:nvPr/>
            </p:nvSpPr>
            <p:spPr>
              <a:xfrm>
                <a:off x="3200398" y="8340238"/>
                <a:ext cx="18351397" cy="862352"/>
              </a:xfrm>
              <a:prstGeom prst="rect">
                <a:avLst/>
              </a:prstGeom>
              <a:blipFill>
                <a:blip r:embed="rId5"/>
                <a:stretch>
                  <a:fillRect l="-1329" t="-2817" b="-33099"/>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CC7333E5-687B-433F-833F-67FCB2B4C291}"/>
              </a:ext>
            </a:extLst>
          </p:cNvPr>
          <p:cNvGrpSpPr/>
          <p:nvPr/>
        </p:nvGrpSpPr>
        <p:grpSpPr>
          <a:xfrm>
            <a:off x="-204779" y="9998133"/>
            <a:ext cx="23725812" cy="3641667"/>
            <a:chOff x="995733" y="2564544"/>
            <a:chExt cx="22349545" cy="4088087"/>
          </a:xfrm>
        </p:grpSpPr>
        <p:sp>
          <p:nvSpPr>
            <p:cNvPr id="58" name="Rounded Rectangle 133">
              <a:extLst>
                <a:ext uri="{FF2B5EF4-FFF2-40B4-BE49-F238E27FC236}">
                  <a16:creationId xmlns:a16="http://schemas.microsoft.com/office/drawing/2014/main" id="{8CAEFD1C-5082-441A-A629-0649C56D6DDF}"/>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62" name="Group 61">
              <a:extLst>
                <a:ext uri="{FF2B5EF4-FFF2-40B4-BE49-F238E27FC236}">
                  <a16:creationId xmlns:a16="http://schemas.microsoft.com/office/drawing/2014/main" id="{BE9606D1-CF6A-4096-831E-CB62EE5C822D}"/>
                </a:ext>
              </a:extLst>
            </p:cNvPr>
            <p:cNvGrpSpPr/>
            <p:nvPr/>
          </p:nvGrpSpPr>
          <p:grpSpPr>
            <a:xfrm>
              <a:off x="995733" y="2564544"/>
              <a:ext cx="3207653" cy="1023459"/>
              <a:chOff x="539751" y="1647866"/>
              <a:chExt cx="4309281" cy="1176337"/>
            </a:xfrm>
          </p:grpSpPr>
          <p:sp>
            <p:nvSpPr>
              <p:cNvPr id="76" name="Isosceles Triangle 44">
                <a:extLst>
                  <a:ext uri="{FF2B5EF4-FFF2-40B4-BE49-F238E27FC236}">
                    <a16:creationId xmlns:a16="http://schemas.microsoft.com/office/drawing/2014/main" id="{73E829B5-E873-4D84-B9C1-F8FCF11E6A41}"/>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77" name="Pentagon 136">
                <a:extLst>
                  <a:ext uri="{FF2B5EF4-FFF2-40B4-BE49-F238E27FC236}">
                    <a16:creationId xmlns:a16="http://schemas.microsoft.com/office/drawing/2014/main" id="{FE21A24E-97BD-412F-92FE-B70D9F74684A}"/>
                  </a:ext>
                </a:extLst>
              </p:cNvPr>
              <p:cNvSpPr/>
              <p:nvPr/>
            </p:nvSpPr>
            <p:spPr bwMode="auto">
              <a:xfrm>
                <a:off x="730474" y="1647866"/>
                <a:ext cx="3903746" cy="98384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78" name="Group 11">
                <a:extLst>
                  <a:ext uri="{FF2B5EF4-FFF2-40B4-BE49-F238E27FC236}">
                    <a16:creationId xmlns:a16="http://schemas.microsoft.com/office/drawing/2014/main" id="{0F152CEB-5F8A-46CF-BC9F-490342D09917}"/>
                  </a:ext>
                </a:extLst>
              </p:cNvPr>
              <p:cNvGrpSpPr/>
              <p:nvPr/>
            </p:nvGrpSpPr>
            <p:grpSpPr bwMode="auto">
              <a:xfrm>
                <a:off x="683775" y="1836907"/>
                <a:ext cx="582199" cy="537956"/>
                <a:chOff x="7440266" y="3398551"/>
                <a:chExt cx="757238" cy="765175"/>
              </a:xfrm>
              <a:solidFill>
                <a:schemeClr val="bg1">
                  <a:lumMod val="95000"/>
                </a:schemeClr>
              </a:solidFill>
            </p:grpSpPr>
            <p:sp>
              <p:nvSpPr>
                <p:cNvPr id="81" name="Freeform 140">
                  <a:extLst>
                    <a:ext uri="{FF2B5EF4-FFF2-40B4-BE49-F238E27FC236}">
                      <a16:creationId xmlns:a16="http://schemas.microsoft.com/office/drawing/2014/main" id="{E30ABC93-2B23-4CAA-90E7-D7CD9EC3E3D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82" name="Freeform 141">
                  <a:extLst>
                    <a:ext uri="{FF2B5EF4-FFF2-40B4-BE49-F238E27FC236}">
                      <a16:creationId xmlns:a16="http://schemas.microsoft.com/office/drawing/2014/main" id="{E2E44BCF-3844-4B6D-92BD-3C197C3593E5}"/>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83" name="Freeform 142">
                  <a:extLst>
                    <a:ext uri="{FF2B5EF4-FFF2-40B4-BE49-F238E27FC236}">
                      <a16:creationId xmlns:a16="http://schemas.microsoft.com/office/drawing/2014/main" id="{459C7D4C-2BD5-4594-91A4-F6276D88804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84" name="Rectangle 83">
                  <a:extLst>
                    <a:ext uri="{FF2B5EF4-FFF2-40B4-BE49-F238E27FC236}">
                      <a16:creationId xmlns:a16="http://schemas.microsoft.com/office/drawing/2014/main" id="{F3F9C63E-BEA6-4558-A3FC-79004A8FDB62}"/>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85" name="Rectangle 84">
                  <a:extLst>
                    <a:ext uri="{FF2B5EF4-FFF2-40B4-BE49-F238E27FC236}">
                      <a16:creationId xmlns:a16="http://schemas.microsoft.com/office/drawing/2014/main" id="{D4EED230-756A-4739-ABE6-3469439F7F13}"/>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86" name="Rectangle 85">
                  <a:extLst>
                    <a:ext uri="{FF2B5EF4-FFF2-40B4-BE49-F238E27FC236}">
                      <a16:creationId xmlns:a16="http://schemas.microsoft.com/office/drawing/2014/main" id="{30BC5025-6612-4142-AF3D-423170F1DCAE}"/>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87" name="Rectangle 86">
                  <a:extLst>
                    <a:ext uri="{FF2B5EF4-FFF2-40B4-BE49-F238E27FC236}">
                      <a16:creationId xmlns:a16="http://schemas.microsoft.com/office/drawing/2014/main" id="{350FB768-C254-4BB7-B7E4-CB126F23E7E6}"/>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79" name="Chevron 138">
                <a:extLst>
                  <a:ext uri="{FF2B5EF4-FFF2-40B4-BE49-F238E27FC236}">
                    <a16:creationId xmlns:a16="http://schemas.microsoft.com/office/drawing/2014/main" id="{B0331869-36BF-4A15-8952-ED861C0F1150}"/>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80" name="TextBox 13">
                <a:extLst>
                  <a:ext uri="{FF2B5EF4-FFF2-40B4-BE49-F238E27FC236}">
                    <a16:creationId xmlns:a16="http://schemas.microsoft.com/office/drawing/2014/main" id="{A2F54CF7-B44F-4BCE-8B45-33E06A0CE4D3}"/>
                  </a:ext>
                </a:extLst>
              </p:cNvPr>
              <p:cNvSpPr txBox="1">
                <a:spLocks noChangeArrowheads="1"/>
              </p:cNvSpPr>
              <p:nvPr/>
            </p:nvSpPr>
            <p:spPr bwMode="auto">
              <a:xfrm>
                <a:off x="1675564" y="1718346"/>
                <a:ext cx="3173468" cy="9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4.</a:t>
                </a:r>
              </a:p>
            </p:txBody>
          </p:sp>
        </p:grpSp>
      </p:grpSp>
      <mc:AlternateContent xmlns:mc="http://schemas.openxmlformats.org/markup-compatibility/2006">
        <mc:Choice xmlns:a14="http://schemas.microsoft.com/office/drawing/2010/main" Requires="a14">
          <p:sp>
            <p:nvSpPr>
              <p:cNvPr id="88" name="TextBox 87">
                <a:extLst>
                  <a:ext uri="{FF2B5EF4-FFF2-40B4-BE49-F238E27FC236}">
                    <a16:creationId xmlns:a16="http://schemas.microsoft.com/office/drawing/2014/main" id="{FF5D4B9E-C706-46B3-A138-1624128CDF91}"/>
                  </a:ext>
                </a:extLst>
              </p:cNvPr>
              <p:cNvSpPr txBox="1"/>
              <p:nvPr/>
            </p:nvSpPr>
            <p:spPr>
              <a:xfrm>
                <a:off x="1152940" y="10701524"/>
                <a:ext cx="22520300" cy="1446550"/>
              </a:xfrm>
              <a:prstGeom prst="rect">
                <a:avLst/>
              </a:prstGeom>
              <a:noFill/>
            </p:spPr>
            <p:txBody>
              <a:bodyPr wrap="square">
                <a:spAutoFit/>
              </a:bodyPr>
              <a:lstStyle/>
              <a:p>
                <a:r>
                  <a:rPr lang="vi-VN" sz="4400" dirty="0"/>
                  <a:t>Cho mặt cầu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𝑆</m:t>
                        </m:r>
                      </m:e>
                    </m:d>
                  </m:oMath>
                </a14:m>
                <a:r>
                  <a:rPr lang="vi-VN" sz="4400" dirty="0"/>
                  <a:t> tâm </a:t>
                </a:r>
                <a14:m>
                  <m:oMath xmlns:m="http://schemas.openxmlformats.org/officeDocument/2006/math">
                    <m:r>
                      <a:rPr lang="vi-VN" sz="4400" i="1">
                        <a:latin typeface="Cambria Math" panose="02040503050406030204" pitchFamily="18" charset="0"/>
                      </a:rPr>
                      <m:t>𝑂</m:t>
                    </m:r>
                  </m:oMath>
                </a14:m>
                <a:r>
                  <a:rPr lang="vi-VN" sz="4400" dirty="0"/>
                  <a:t> bán kính </a:t>
                </a:r>
                <a14:m>
                  <m:oMath xmlns:m="http://schemas.openxmlformats.org/officeDocument/2006/math">
                    <m:r>
                      <a:rPr lang="vi-VN" sz="4400" i="1">
                        <a:latin typeface="Cambria Math" panose="02040503050406030204" pitchFamily="18" charset="0"/>
                      </a:rPr>
                      <m:t>𝑅</m:t>
                    </m:r>
                  </m:oMath>
                </a14:m>
                <a:r>
                  <a:rPr lang="vi-VN" sz="4400" dirty="0"/>
                  <a:t> và điểm </a:t>
                </a:r>
                <a14:m>
                  <m:oMath xmlns:m="http://schemas.openxmlformats.org/officeDocument/2006/math">
                    <m:r>
                      <a:rPr lang="vi-VN" sz="4400" i="1">
                        <a:latin typeface="Cambria Math" panose="02040503050406030204" pitchFamily="18" charset="0"/>
                      </a:rPr>
                      <m:t>𝐴</m:t>
                    </m:r>
                  </m:oMath>
                </a14:m>
                <a:r>
                  <a:rPr lang="vi-VN" sz="4400" dirty="0"/>
                  <a:t> nằm trên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𝑆</m:t>
                        </m:r>
                      </m:e>
                    </m:d>
                  </m:oMath>
                </a14:m>
                <a:r>
                  <a:rPr lang="vi-VN" sz="4400" dirty="0"/>
                  <a:t> . Mặt phẳng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𝑃</m:t>
                        </m:r>
                      </m:e>
                    </m:d>
                  </m:oMath>
                </a14:m>
                <a:r>
                  <a:rPr lang="vi-VN" sz="4400" dirty="0"/>
                  <a:t> qua </a:t>
                </a:r>
                <a14:m>
                  <m:oMath xmlns:m="http://schemas.openxmlformats.org/officeDocument/2006/math">
                    <m:r>
                      <a:rPr lang="vi-VN" sz="4400" i="1">
                        <a:latin typeface="Cambria Math" panose="02040503050406030204" pitchFamily="18" charset="0"/>
                      </a:rPr>
                      <m:t>𝐴</m:t>
                    </m:r>
                  </m:oMath>
                </a14:m>
                <a:r>
                  <a:rPr lang="vi-VN" sz="4400" dirty="0"/>
                  <a:t> tạo với </a:t>
                </a:r>
                <a14:m>
                  <m:oMath xmlns:m="http://schemas.openxmlformats.org/officeDocument/2006/math">
                    <m:r>
                      <a:rPr lang="vi-VN" sz="4400" i="1">
                        <a:latin typeface="Cambria Math" panose="02040503050406030204" pitchFamily="18" charset="0"/>
                      </a:rPr>
                      <m:t>𝑂𝐴</m:t>
                    </m:r>
                  </m:oMath>
                </a14:m>
                <a:r>
                  <a:rPr lang="vi-VN" sz="4400" dirty="0"/>
                  <a:t> một góc </a:t>
                </a:r>
                <a14:m>
                  <m:oMath xmlns:m="http://schemas.openxmlformats.org/officeDocument/2006/math">
                    <m:r>
                      <a:rPr lang="vi-VN" sz="4400" i="1">
                        <a:latin typeface="Cambria Math" panose="02040503050406030204" pitchFamily="18" charset="0"/>
                      </a:rPr>
                      <m:t>6</m:t>
                    </m:r>
                    <m:sSup>
                      <m:sSupPr>
                        <m:ctrlPr>
                          <a:rPr lang="vi-VN" sz="4400" i="1">
                            <a:latin typeface="Cambria Math" panose="02040503050406030204" pitchFamily="18" charset="0"/>
                          </a:rPr>
                        </m:ctrlPr>
                      </m:sSupPr>
                      <m:e>
                        <m:r>
                          <a:rPr lang="vi-VN" sz="4400" i="1">
                            <a:latin typeface="Cambria Math" panose="02040503050406030204" pitchFamily="18" charset="0"/>
                          </a:rPr>
                          <m:t>0</m:t>
                        </m:r>
                      </m:e>
                      <m:sup>
                        <m:r>
                          <a:rPr lang="vi-VN" sz="4400" i="1">
                            <a:latin typeface="Cambria Math" panose="02040503050406030204" pitchFamily="18" charset="0"/>
                          </a:rPr>
                          <m:t>𝑜</m:t>
                        </m:r>
                      </m:sup>
                    </m:sSup>
                  </m:oMath>
                </a14:m>
                <a:r>
                  <a:rPr lang="vi-VN" sz="4400" dirty="0"/>
                  <a:t>và cắt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𝑆</m:t>
                        </m:r>
                      </m:e>
                    </m:d>
                  </m:oMath>
                </a14:m>
                <a:r>
                  <a:rPr lang="vi-VN" sz="4400" dirty="0"/>
                  <a:t> theo một đường tròn có diện tích bằng:</a:t>
                </a:r>
              </a:p>
            </p:txBody>
          </p:sp>
        </mc:Choice>
        <mc:Fallback>
          <p:sp>
            <p:nvSpPr>
              <p:cNvPr id="88" name="TextBox 87">
                <a:extLst>
                  <a:ext uri="{FF2B5EF4-FFF2-40B4-BE49-F238E27FC236}">
                    <a16:creationId xmlns:a16="http://schemas.microsoft.com/office/drawing/2014/main" id="{FF5D4B9E-C706-46B3-A138-1624128CDF91}"/>
                  </a:ext>
                </a:extLst>
              </p:cNvPr>
              <p:cNvSpPr txBox="1">
                <a:spLocks noRot="1" noChangeAspect="1" noMove="1" noResize="1" noEditPoints="1" noAdjustHandles="1" noChangeArrowheads="1" noChangeShapeType="1" noTextEdit="1"/>
              </p:cNvSpPr>
              <p:nvPr/>
            </p:nvSpPr>
            <p:spPr>
              <a:xfrm>
                <a:off x="1152940" y="10701524"/>
                <a:ext cx="22520300" cy="1446550"/>
              </a:xfrm>
              <a:prstGeom prst="rect">
                <a:avLst/>
              </a:prstGeom>
              <a:blipFill>
                <a:blip r:embed="rId6"/>
                <a:stretch>
                  <a:fillRect l="-1083" t="-8824" r="-406" b="-18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9" name="TextBox 88">
                <a:extLst>
                  <a:ext uri="{FF2B5EF4-FFF2-40B4-BE49-F238E27FC236}">
                    <a16:creationId xmlns:a16="http://schemas.microsoft.com/office/drawing/2014/main" id="{57039697-99B4-41F1-8EBB-A0D4F39C1CB3}"/>
                  </a:ext>
                </a:extLst>
              </p:cNvPr>
              <p:cNvSpPr txBox="1"/>
              <p:nvPr/>
            </p:nvSpPr>
            <p:spPr>
              <a:xfrm>
                <a:off x="3200399" y="12148074"/>
                <a:ext cx="18351397" cy="1143839"/>
              </a:xfrm>
              <a:prstGeom prst="rect">
                <a:avLst/>
              </a:prstGeom>
              <a:noFill/>
            </p:spPr>
            <p:txBody>
              <a:bodyPr wrap="square">
                <a:spAutoFit/>
              </a:bodyPr>
              <a:lstStyle/>
              <a:p>
                <a:r>
                  <a:rPr lang="vi-VN" b="1" dirty="0">
                    <a:solidFill>
                      <a:srgbClr val="0000FF"/>
                    </a:solidFill>
                  </a:rPr>
                  <a:t>A.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3</m:t>
                        </m:r>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4</m:t>
                        </m:r>
                      </m:den>
                    </m:f>
                  </m:oMath>
                </a14:m>
                <a:r>
                  <a:rPr lang="vi-VN" dirty="0"/>
                  <a:t>	         </a:t>
                </a:r>
                <a:r>
                  <a:rPr lang="vi-VN" dirty="0">
                    <a:solidFill>
                      <a:srgbClr val="0000FF"/>
                    </a:solidFill>
                  </a:rPr>
                  <a:t> </a:t>
                </a:r>
                <a:r>
                  <a:rPr lang="en-US" dirty="0">
                    <a:solidFill>
                      <a:srgbClr val="0000FF"/>
                    </a:solidFill>
                  </a:rPr>
                  <a:t>         </a:t>
                </a:r>
                <a:r>
                  <a:rPr lang="vi-VN" b="1" dirty="0">
                    <a:solidFill>
                      <a:srgbClr val="0000FF"/>
                    </a:solidFill>
                  </a:rPr>
                  <a:t>B.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2</m:t>
                        </m:r>
                      </m:den>
                    </m:f>
                  </m:oMath>
                </a14:m>
                <a:r>
                  <a:rPr lang="vi-VN" dirty="0"/>
                  <a:t>	</a:t>
                </a:r>
                <a:r>
                  <a:rPr lang="vi-VN" dirty="0">
                    <a:solidFill>
                      <a:srgbClr val="0000FF"/>
                    </a:solidFill>
                  </a:rPr>
                  <a:t>    </a:t>
                </a:r>
                <a:r>
                  <a:rPr lang="en-US" dirty="0">
                    <a:solidFill>
                      <a:srgbClr val="0000FF"/>
                    </a:solidFill>
                  </a:rPr>
                  <a:t>           </a:t>
                </a:r>
                <a:r>
                  <a:rPr lang="vi-VN" dirty="0">
                    <a:solidFill>
                      <a:srgbClr val="0000FF"/>
                    </a:solidFill>
                  </a:rPr>
                  <a:t> </a:t>
                </a:r>
                <a:r>
                  <a:rPr lang="vi-VN" b="1" dirty="0">
                    <a:solidFill>
                      <a:srgbClr val="0000FF"/>
                    </a:solidFill>
                  </a:rPr>
                  <a:t>C.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3</m:t>
                        </m:r>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2</m:t>
                        </m:r>
                      </m:den>
                    </m:f>
                  </m:oMath>
                </a14:m>
                <a:r>
                  <a:rPr lang="vi-VN" dirty="0"/>
                  <a:t>	        </a:t>
                </a:r>
                <a:r>
                  <a:rPr lang="vi-VN" dirty="0">
                    <a:solidFill>
                      <a:srgbClr val="0000FF"/>
                    </a:solidFill>
                  </a:rPr>
                  <a:t> </a:t>
                </a:r>
                <a:r>
                  <a:rPr lang="en-US" dirty="0">
                    <a:solidFill>
                      <a:srgbClr val="0000FF"/>
                    </a:solidFill>
                  </a:rPr>
                  <a:t>      </a:t>
                </a:r>
                <a:r>
                  <a:rPr lang="vi-VN" b="1" dirty="0">
                    <a:solidFill>
                      <a:srgbClr val="0000FF"/>
                    </a:solidFill>
                  </a:rPr>
                  <a:t>D.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4</m:t>
                        </m:r>
                      </m:den>
                    </m:f>
                  </m:oMath>
                </a14:m>
                <a:endParaRPr lang="vi-VN" dirty="0"/>
              </a:p>
            </p:txBody>
          </p:sp>
        </mc:Choice>
        <mc:Fallback>
          <p:sp>
            <p:nvSpPr>
              <p:cNvPr id="89" name="TextBox 88">
                <a:extLst>
                  <a:ext uri="{FF2B5EF4-FFF2-40B4-BE49-F238E27FC236}">
                    <a16:creationId xmlns:a16="http://schemas.microsoft.com/office/drawing/2014/main" id="{57039697-99B4-41F1-8EBB-A0D4F39C1CB3}"/>
                  </a:ext>
                </a:extLst>
              </p:cNvPr>
              <p:cNvSpPr txBox="1">
                <a:spLocks noRot="1" noChangeAspect="1" noMove="1" noResize="1" noEditPoints="1" noAdjustHandles="1" noChangeArrowheads="1" noChangeShapeType="1" noTextEdit="1"/>
              </p:cNvSpPr>
              <p:nvPr/>
            </p:nvSpPr>
            <p:spPr>
              <a:xfrm>
                <a:off x="3200399" y="12148074"/>
                <a:ext cx="18351397" cy="1143839"/>
              </a:xfrm>
              <a:prstGeom prst="rect">
                <a:avLst/>
              </a:prstGeom>
              <a:blipFill>
                <a:blip r:embed="rId7"/>
                <a:stretch>
                  <a:fillRect l="-1296" b="-9626"/>
                </a:stretch>
              </a:blipFill>
            </p:spPr>
            <p:txBody>
              <a:bodyPr/>
              <a:lstStyle/>
              <a:p>
                <a:r>
                  <a:rPr lang="en-US">
                    <a:noFill/>
                  </a:rPr>
                  <a:t> </a:t>
                </a:r>
              </a:p>
            </p:txBody>
          </p:sp>
        </mc:Fallback>
      </mc:AlternateContent>
      <p:grpSp>
        <p:nvGrpSpPr>
          <p:cNvPr id="90" name="Group 89">
            <a:extLst>
              <a:ext uri="{FF2B5EF4-FFF2-40B4-BE49-F238E27FC236}">
                <a16:creationId xmlns:a16="http://schemas.microsoft.com/office/drawing/2014/main" id="{59AB2690-C3F1-4473-91F4-BF051F576A85}"/>
              </a:ext>
            </a:extLst>
          </p:cNvPr>
          <p:cNvGrpSpPr/>
          <p:nvPr/>
        </p:nvGrpSpPr>
        <p:grpSpPr>
          <a:xfrm>
            <a:off x="-224832" y="4266819"/>
            <a:ext cx="23798163" cy="2974027"/>
            <a:chOff x="995733" y="1928349"/>
            <a:chExt cx="22396723" cy="3985630"/>
          </a:xfrm>
        </p:grpSpPr>
        <p:sp>
          <p:nvSpPr>
            <p:cNvPr id="91" name="Rounded Rectangle 133">
              <a:extLst>
                <a:ext uri="{FF2B5EF4-FFF2-40B4-BE49-F238E27FC236}">
                  <a16:creationId xmlns:a16="http://schemas.microsoft.com/office/drawing/2014/main" id="{E5FC21E5-F9D2-48D9-A2EF-F0C4EA2B8DDE}"/>
                </a:ext>
              </a:extLst>
            </p:cNvPr>
            <p:cNvSpPr/>
            <p:nvPr/>
          </p:nvSpPr>
          <p:spPr bwMode="auto">
            <a:xfrm>
              <a:off x="1192399" y="1928349"/>
              <a:ext cx="22200057" cy="398563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92" name="Group 91">
              <a:extLst>
                <a:ext uri="{FF2B5EF4-FFF2-40B4-BE49-F238E27FC236}">
                  <a16:creationId xmlns:a16="http://schemas.microsoft.com/office/drawing/2014/main" id="{8B44E491-5D35-4280-922E-8808F42641A4}"/>
                </a:ext>
              </a:extLst>
            </p:cNvPr>
            <p:cNvGrpSpPr/>
            <p:nvPr/>
          </p:nvGrpSpPr>
          <p:grpSpPr>
            <a:xfrm>
              <a:off x="995733" y="2564546"/>
              <a:ext cx="3063776" cy="1369950"/>
              <a:chOff x="539751" y="1647868"/>
              <a:chExt cx="4115991" cy="1574585"/>
            </a:xfrm>
          </p:grpSpPr>
          <p:sp>
            <p:nvSpPr>
              <p:cNvPr id="93" name="Isosceles Triangle 44">
                <a:extLst>
                  <a:ext uri="{FF2B5EF4-FFF2-40B4-BE49-F238E27FC236}">
                    <a16:creationId xmlns:a16="http://schemas.microsoft.com/office/drawing/2014/main" id="{46A89489-23B8-46DC-8A4C-88B0F45A579E}"/>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94" name="Pentagon 136">
                <a:extLst>
                  <a:ext uri="{FF2B5EF4-FFF2-40B4-BE49-F238E27FC236}">
                    <a16:creationId xmlns:a16="http://schemas.microsoft.com/office/drawing/2014/main" id="{0290E71F-8284-4D82-A005-CE535E417A23}"/>
                  </a:ext>
                </a:extLst>
              </p:cNvPr>
              <p:cNvSpPr/>
              <p:nvPr/>
            </p:nvSpPr>
            <p:spPr bwMode="auto">
              <a:xfrm>
                <a:off x="824012" y="1647868"/>
                <a:ext cx="3831730" cy="157458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95" name="Group 11">
                <a:extLst>
                  <a:ext uri="{FF2B5EF4-FFF2-40B4-BE49-F238E27FC236}">
                    <a16:creationId xmlns:a16="http://schemas.microsoft.com/office/drawing/2014/main" id="{D3ACB01F-8FAB-4C00-99D3-27079E7D48B6}"/>
                  </a:ext>
                </a:extLst>
              </p:cNvPr>
              <p:cNvGrpSpPr/>
              <p:nvPr/>
            </p:nvGrpSpPr>
            <p:grpSpPr bwMode="auto">
              <a:xfrm>
                <a:off x="683775" y="1836907"/>
                <a:ext cx="582199" cy="537956"/>
                <a:chOff x="7440266" y="3398551"/>
                <a:chExt cx="757238" cy="765175"/>
              </a:xfrm>
              <a:solidFill>
                <a:schemeClr val="bg1">
                  <a:lumMod val="95000"/>
                </a:schemeClr>
              </a:solidFill>
            </p:grpSpPr>
            <p:sp>
              <p:nvSpPr>
                <p:cNvPr id="98" name="Freeform 140">
                  <a:extLst>
                    <a:ext uri="{FF2B5EF4-FFF2-40B4-BE49-F238E27FC236}">
                      <a16:creationId xmlns:a16="http://schemas.microsoft.com/office/drawing/2014/main" id="{233DA0E7-4311-4B21-AD11-A461E52D19EA}"/>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99" name="Freeform 141">
                  <a:extLst>
                    <a:ext uri="{FF2B5EF4-FFF2-40B4-BE49-F238E27FC236}">
                      <a16:creationId xmlns:a16="http://schemas.microsoft.com/office/drawing/2014/main" id="{203EF0C6-2CBE-4157-A1B7-2BA253CD007B}"/>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00" name="Freeform 142">
                  <a:extLst>
                    <a:ext uri="{FF2B5EF4-FFF2-40B4-BE49-F238E27FC236}">
                      <a16:creationId xmlns:a16="http://schemas.microsoft.com/office/drawing/2014/main" id="{15C4A4EE-AE89-45F8-B092-0E2DCE93D2E6}"/>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01" name="Rectangle 100">
                  <a:extLst>
                    <a:ext uri="{FF2B5EF4-FFF2-40B4-BE49-F238E27FC236}">
                      <a16:creationId xmlns:a16="http://schemas.microsoft.com/office/drawing/2014/main" id="{D03EE8CD-53D9-4763-AB1C-D81E0975B08E}"/>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02" name="Rectangle 101">
                  <a:extLst>
                    <a:ext uri="{FF2B5EF4-FFF2-40B4-BE49-F238E27FC236}">
                      <a16:creationId xmlns:a16="http://schemas.microsoft.com/office/drawing/2014/main" id="{7C3CE54A-3864-44D1-81D9-77FCD2AE03D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03" name="Rectangle 102">
                  <a:extLst>
                    <a:ext uri="{FF2B5EF4-FFF2-40B4-BE49-F238E27FC236}">
                      <a16:creationId xmlns:a16="http://schemas.microsoft.com/office/drawing/2014/main" id="{CB2AB4A8-118B-436C-B1DE-6349AF5DCF63}"/>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04" name="Rectangle 103">
                  <a:extLst>
                    <a:ext uri="{FF2B5EF4-FFF2-40B4-BE49-F238E27FC236}">
                      <a16:creationId xmlns:a16="http://schemas.microsoft.com/office/drawing/2014/main" id="{85F3F10D-113C-4D7D-B3B1-9C0D08911B5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96" name="Chevron 138">
                <a:extLst>
                  <a:ext uri="{FF2B5EF4-FFF2-40B4-BE49-F238E27FC236}">
                    <a16:creationId xmlns:a16="http://schemas.microsoft.com/office/drawing/2014/main" id="{F24C5DA8-54FD-464A-951F-D378275FCF1F}"/>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97" name="TextBox 13">
                <a:extLst>
                  <a:ext uri="{FF2B5EF4-FFF2-40B4-BE49-F238E27FC236}">
                    <a16:creationId xmlns:a16="http://schemas.microsoft.com/office/drawing/2014/main" id="{637A905B-4C9A-499D-826C-D6A63FF1FAFF}"/>
                  </a:ext>
                </a:extLst>
              </p:cNvPr>
              <p:cNvSpPr txBox="1">
                <a:spLocks noChangeArrowheads="1"/>
              </p:cNvSpPr>
              <p:nvPr/>
            </p:nvSpPr>
            <p:spPr bwMode="auto">
              <a:xfrm>
                <a:off x="1478167" y="1718342"/>
                <a:ext cx="2673209" cy="109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2.</a:t>
                </a:r>
              </a:p>
            </p:txBody>
          </p:sp>
        </p:grpSp>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8D235EC-586C-4B76-AF98-84717C3179E7}"/>
                  </a:ext>
                </a:extLst>
              </p:cNvPr>
              <p:cNvSpPr txBox="1"/>
              <p:nvPr/>
            </p:nvSpPr>
            <p:spPr>
              <a:xfrm>
                <a:off x="3659646" y="4681282"/>
                <a:ext cx="18819354" cy="141577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Cho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ABC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thỏa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mãn</a:t>
                </a:r>
                <a:r>
                  <a:rPr lang="en-US" dirty="0">
                    <a:latin typeface="Times New Roman" panose="02020603050405020304" pitchFamily="18" charset="0"/>
                    <a:cs typeface="Times New Roman" panose="02020603050405020304" pitchFamily="18" charset="0"/>
                  </a:rPr>
                  <a:t>: </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𝑀𝐴</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𝑀</m:t>
                        </m:r>
                        <m:r>
                          <a:rPr lang="en-US" b="0" i="1" smtClean="0">
                            <a:latin typeface="Cambria Math" panose="02040503050406030204" pitchFamily="18" charset="0"/>
                          </a:rPr>
                          <m:t>𝐵</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r>
                          <a:rPr lang="en-US" b="0" i="1" smtClean="0">
                            <a:latin typeface="Cambria Math" panose="02040503050406030204" pitchFamily="18" charset="0"/>
                          </a:rPr>
                          <m:t>𝐶</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=48.</a:t>
                </a:r>
              </a:p>
            </p:txBody>
          </p:sp>
        </mc:Choice>
        <mc:Fallback>
          <p:sp>
            <p:nvSpPr>
              <p:cNvPr id="2" name="TextBox 1">
                <a:extLst>
                  <a:ext uri="{FF2B5EF4-FFF2-40B4-BE49-F238E27FC236}">
                    <a16:creationId xmlns:a16="http://schemas.microsoft.com/office/drawing/2014/main" id="{48D235EC-586C-4B76-AF98-84717C3179E7}"/>
                  </a:ext>
                </a:extLst>
              </p:cNvPr>
              <p:cNvSpPr txBox="1">
                <a:spLocks noRot="1" noChangeAspect="1" noMove="1" noResize="1" noEditPoints="1" noAdjustHandles="1" noChangeArrowheads="1" noChangeShapeType="1" noTextEdit="1"/>
              </p:cNvSpPr>
              <p:nvPr/>
            </p:nvSpPr>
            <p:spPr>
              <a:xfrm>
                <a:off x="3659646" y="4681282"/>
                <a:ext cx="18819354" cy="1415772"/>
              </a:xfrm>
              <a:prstGeom prst="rect">
                <a:avLst/>
              </a:prstGeom>
              <a:blipFill>
                <a:blip r:embed="rId8"/>
                <a:stretch>
                  <a:fillRect l="-1263" t="-8621" r="-1069" b="-19397"/>
                </a:stretch>
              </a:blipFill>
            </p:spPr>
            <p:txBody>
              <a:bodyPr/>
              <a:lstStyle/>
              <a:p>
                <a:r>
                  <a:rPr lang="en-US">
                    <a:noFill/>
                  </a:rPr>
                  <a:t> </a:t>
                </a:r>
              </a:p>
            </p:txBody>
          </p:sp>
        </mc:Fallback>
      </mc:AlternateContent>
    </p:spTree>
    <p:extLst>
      <p:ext uri="{BB962C8B-B14F-4D97-AF65-F5344CB8AC3E}">
        <p14:creationId xmlns:p14="http://schemas.microsoft.com/office/powerpoint/2010/main" val="11470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wipe(left)">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down)">
                                      <p:cBhvr>
                                        <p:cTn id="47" dur="500"/>
                                        <p:tgtEl>
                                          <p:spTgt spid="8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wipe(down)">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left)">
                                      <p:cBhvr>
                                        <p:cTn id="5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55" grpId="0"/>
      <p:bldP spid="56" grpId="0"/>
      <p:bldP spid="88"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98611" y="2399336"/>
            <a:ext cx="23391942" cy="3035999"/>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1.</a:t>
                </a: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VỀ NHÀ</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C6ACAD0-DA27-4241-A547-F02DD28212F6}"/>
                  </a:ext>
                </a:extLst>
              </p:cNvPr>
              <p:cNvSpPr txBox="1"/>
              <p:nvPr/>
            </p:nvSpPr>
            <p:spPr>
              <a:xfrm>
                <a:off x="1575591" y="3257180"/>
                <a:ext cx="20485303" cy="1689117"/>
              </a:xfrm>
              <a:prstGeom prst="rect">
                <a:avLst/>
              </a:prstGeom>
              <a:noFill/>
            </p:spPr>
            <p:txBody>
              <a:bodyPr wrap="square">
                <a:spAutoFit/>
              </a:bodyPr>
              <a:lstStyle/>
              <a:p>
                <a:pPr algn="just">
                  <a:lnSpc>
                    <a:spcPct val="115000"/>
                  </a:lnSpc>
                  <a:spcAft>
                    <a:spcPts val="800"/>
                  </a:spcAft>
                  <a:tabLst>
                    <a:tab pos="629920"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bán kính đáy,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𝑆</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là diện tích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mặt cầu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là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thể tích của khối cầu. </a:t>
                </a:r>
              </a:p>
              <a:p>
                <a:pPr algn="just">
                  <a:lnSpc>
                    <a:spcPct val="115000"/>
                  </a:lnSpc>
                  <a:spcAft>
                    <a:spcPts val="800"/>
                  </a:spcAft>
                  <a:tabLst>
                    <a:tab pos="629920" algn="l"/>
                  </a:tabLst>
                </a:pPr>
                <a:r>
                  <a:rPr lang="nl-NL" sz="4400" dirty="0">
                    <a:latin typeface="Times New Roman" panose="02020603050405020304" pitchFamily="18" charset="0"/>
                    <a:ea typeface="Calibri" panose="020F0502020204030204" pitchFamily="34" charset="0"/>
                    <a:cs typeface="Times New Roman" panose="02020603050405020304" pitchFamily="18" charset="0"/>
                  </a:rPr>
                  <a:t>C</a:t>
                </a:r>
                <a:r>
                  <a:rPr lang="vi-VN" sz="4400" dirty="0">
                    <a:latin typeface="Times New Roman" panose="02020603050405020304" pitchFamily="18" charset="0"/>
                    <a:ea typeface="Calibri" panose="020F0502020204030204" pitchFamily="34" charset="0"/>
                    <a:cs typeface="Times New Roman" panose="02020603050405020304" pitchFamily="18" charset="0"/>
                  </a:rPr>
                  <a:t>hứng minh rằng:</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CC6ACAD0-DA27-4241-A547-F02DD28212F6}"/>
                  </a:ext>
                </a:extLst>
              </p:cNvPr>
              <p:cNvSpPr txBox="1">
                <a:spLocks noRot="1" noChangeAspect="1" noMove="1" noResize="1" noEditPoints="1" noAdjustHandles="1" noChangeArrowheads="1" noChangeShapeType="1" noTextEdit="1"/>
              </p:cNvSpPr>
              <p:nvPr/>
            </p:nvSpPr>
            <p:spPr>
              <a:xfrm>
                <a:off x="1575591" y="3257180"/>
                <a:ext cx="20485303" cy="1689117"/>
              </a:xfrm>
              <a:prstGeom prst="rect">
                <a:avLst/>
              </a:prstGeom>
              <a:blipFill>
                <a:blip r:embed="rId3"/>
                <a:stretch>
                  <a:fillRect l="-1190" t="-4693" b="-166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4A4C433-C6D3-4CFB-9182-161BDBAF5521}"/>
                  </a:ext>
                </a:extLst>
              </p:cNvPr>
              <p:cNvSpPr txBox="1"/>
              <p:nvPr/>
            </p:nvSpPr>
            <p:spPr>
              <a:xfrm>
                <a:off x="5926748" y="4179578"/>
                <a:ext cx="17534969" cy="807850"/>
              </a:xfrm>
              <a:prstGeom prst="rect">
                <a:avLst/>
              </a:prstGeom>
              <a:noFill/>
            </p:spPr>
            <p:txBody>
              <a:bodyPr wrap="square">
                <a:spAutoFit/>
              </a:bodyPr>
              <a:lstStyle/>
              <a:p>
                <a:pPr algn="just">
                  <a:lnSpc>
                    <a:spcPct val="115000"/>
                  </a:lnSpc>
                  <a:spcAft>
                    <a:spcPts val="800"/>
                  </a:spcAft>
                  <a:tabLst>
                    <a:tab pos="3599815" algn="l"/>
                    <a:tab pos="5039995" algn="l"/>
                  </a:tabLs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𝑽</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𝑹</m:t>
                    </m:r>
                  </m:oMath>
                </a14:m>
                <a:r>
                  <a:rPr lang="nl-NL" sz="4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C4A4C433-C6D3-4CFB-9182-161BDBAF5521}"/>
                  </a:ext>
                </a:extLst>
              </p:cNvPr>
              <p:cNvSpPr txBox="1">
                <a:spLocks noRot="1" noChangeAspect="1" noMove="1" noResize="1" noEditPoints="1" noAdjustHandles="1" noChangeArrowheads="1" noChangeShapeType="1" noTextEdit="1"/>
              </p:cNvSpPr>
              <p:nvPr/>
            </p:nvSpPr>
            <p:spPr>
              <a:xfrm>
                <a:off x="5926748" y="4179578"/>
                <a:ext cx="17534969" cy="807850"/>
              </a:xfrm>
              <a:prstGeom prst="rect">
                <a:avLst/>
              </a:prstGeom>
              <a:blipFill>
                <a:blip r:embed="rId4"/>
                <a:stretch>
                  <a:fillRect/>
                </a:stretch>
              </a:blipFill>
            </p:spPr>
            <p:txBody>
              <a:bodyPr/>
              <a:lstStyle/>
              <a:p>
                <a:r>
                  <a:rPr lang="vi-VN">
                    <a:noFill/>
                  </a:rPr>
                  <a:t> </a:t>
                </a:r>
              </a:p>
            </p:txBody>
          </p:sp>
        </mc:Fallback>
      </mc:AlternateContent>
      <p:grpSp>
        <p:nvGrpSpPr>
          <p:cNvPr id="40" name="Group 39">
            <a:extLst>
              <a:ext uri="{FF2B5EF4-FFF2-40B4-BE49-F238E27FC236}">
                <a16:creationId xmlns:a16="http://schemas.microsoft.com/office/drawing/2014/main" id="{7F55D901-B0DD-40F2-90AC-5755608EE488}"/>
              </a:ext>
            </a:extLst>
          </p:cNvPr>
          <p:cNvGrpSpPr/>
          <p:nvPr/>
        </p:nvGrpSpPr>
        <p:grpSpPr>
          <a:xfrm>
            <a:off x="272834" y="5752781"/>
            <a:ext cx="22136901" cy="7036781"/>
            <a:chOff x="1205494" y="6941416"/>
            <a:chExt cx="22139783" cy="6545984"/>
          </a:xfrm>
        </p:grpSpPr>
        <p:sp>
          <p:nvSpPr>
            <p:cNvPr id="41" name="Rounded Rectangle 124">
              <a:extLst>
                <a:ext uri="{FF2B5EF4-FFF2-40B4-BE49-F238E27FC236}">
                  <a16:creationId xmlns:a16="http://schemas.microsoft.com/office/drawing/2014/main" id="{58BBFF43-32FA-4B4E-9297-49232002D24F}"/>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AE2F0191-8F68-418E-BF0F-770D32859E35}"/>
                </a:ext>
              </a:extLst>
            </p:cNvPr>
            <p:cNvGrpSpPr/>
            <p:nvPr/>
          </p:nvGrpSpPr>
          <p:grpSpPr>
            <a:xfrm>
              <a:off x="1205494" y="6941416"/>
              <a:ext cx="3493741" cy="831105"/>
              <a:chOff x="1205494" y="6941416"/>
              <a:chExt cx="3493741" cy="831105"/>
            </a:xfrm>
          </p:grpSpPr>
          <p:sp>
            <p:nvSpPr>
              <p:cNvPr id="43" name="Freeform 20">
                <a:extLst>
                  <a:ext uri="{FF2B5EF4-FFF2-40B4-BE49-F238E27FC236}">
                    <a16:creationId xmlns:a16="http://schemas.microsoft.com/office/drawing/2014/main" id="{55850C1B-F58A-4322-B1B2-D901EA1062D8}"/>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4" name="TextBox 43">
                <a:extLst>
                  <a:ext uri="{FF2B5EF4-FFF2-40B4-BE49-F238E27FC236}">
                    <a16:creationId xmlns:a16="http://schemas.microsoft.com/office/drawing/2014/main" id="{6DBC64FA-6D44-418D-9396-08146E94AED1}"/>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46" name="Round Diagonal Corner Rectangle 128">
                <a:extLst>
                  <a:ext uri="{FF2B5EF4-FFF2-40B4-BE49-F238E27FC236}">
                    <a16:creationId xmlns:a16="http://schemas.microsoft.com/office/drawing/2014/main" id="{8949DEDE-1EB8-4432-8EF0-9D55EA15051D}"/>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8" name="Freeform 15">
                <a:extLst>
                  <a:ext uri="{FF2B5EF4-FFF2-40B4-BE49-F238E27FC236}">
                    <a16:creationId xmlns:a16="http://schemas.microsoft.com/office/drawing/2014/main" id="{3C9F4FE6-FE12-4D12-AD7C-F75D0532F5B3}"/>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1802C1-0E33-40FD-A6CF-58CFFE0D9D41}"/>
                  </a:ext>
                </a:extLst>
              </p:cNvPr>
              <p:cNvSpPr txBox="1"/>
              <p:nvPr/>
            </p:nvSpPr>
            <p:spPr>
              <a:xfrm>
                <a:off x="2302489" y="7069801"/>
                <a:ext cx="17033001" cy="2254015"/>
              </a:xfrm>
              <a:prstGeom prst="rect">
                <a:avLst/>
              </a:prstGeom>
              <a:noFill/>
            </p:spPr>
            <p:txBody>
              <a:bodyPr wrap="square" rtlCol="0">
                <a:spAutoFit/>
              </a:bodyPr>
              <a:lstStyle/>
              <a:p>
                <a:r>
                  <a:rPr lang="nl-NL" sz="4400" dirty="0">
                    <a:effectLst/>
                    <a:latin typeface="Times New Roman" panose="02020603050405020304" pitchFamily="18" charset="0"/>
                    <a:ea typeface="Times New Roman" panose="02020603050405020304" pitchFamily="18" charset="0"/>
                    <a:cs typeface="Times New Roman" panose="02020603050405020304" pitchFamily="18" charset="0"/>
                  </a:rPr>
                  <a:t>Công thức diện tích mặt cầu và thể tích khối cầu lần lượt là</a:t>
                </a:r>
                <a:r>
                  <a:rPr lang="vi-VN" sz="4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e>
                        </m:eqArr>
                      </m:e>
                    </m:d>
                  </m:oMath>
                </a14:m>
                <a:endParaRPr lang="vi-VN" sz="44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01802C1-0E33-40FD-A6CF-58CFFE0D9D41}"/>
                  </a:ext>
                </a:extLst>
              </p:cNvPr>
              <p:cNvSpPr txBox="1">
                <a:spLocks noRot="1" noChangeAspect="1" noMove="1" noResize="1" noEditPoints="1" noAdjustHandles="1" noChangeArrowheads="1" noChangeShapeType="1" noTextEdit="1"/>
              </p:cNvSpPr>
              <p:nvPr/>
            </p:nvSpPr>
            <p:spPr>
              <a:xfrm>
                <a:off x="2302489" y="7069801"/>
                <a:ext cx="17033001" cy="2254015"/>
              </a:xfrm>
              <a:prstGeom prst="rect">
                <a:avLst/>
              </a:prstGeom>
              <a:blipFill>
                <a:blip r:embed="rId5"/>
                <a:stretch>
                  <a:fillRect l="-14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489EB4-F55B-41C4-A387-0767340F135E}"/>
                  </a:ext>
                </a:extLst>
              </p:cNvPr>
              <p:cNvSpPr txBox="1"/>
              <p:nvPr/>
            </p:nvSpPr>
            <p:spPr>
              <a:xfrm>
                <a:off x="3456486" y="9579705"/>
                <a:ext cx="11478658" cy="14510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smtClean="0">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𝑅</m:t>
                          </m:r>
                        </m:num>
                        <m:den>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𝑆𝑅</m:t>
                          </m:r>
                        </m:num>
                        <m:den>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44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𝑅</m:t>
                      </m:r>
                    </m:oMath>
                  </m:oMathPara>
                </a14:m>
                <a:endParaRPr lang="vi-VN" dirty="0"/>
              </a:p>
            </p:txBody>
          </p:sp>
        </mc:Choice>
        <mc:Fallback xmlns="">
          <p:sp>
            <p:nvSpPr>
              <p:cNvPr id="6" name="TextBox 5">
                <a:extLst>
                  <a:ext uri="{FF2B5EF4-FFF2-40B4-BE49-F238E27FC236}">
                    <a16:creationId xmlns:a16="http://schemas.microsoft.com/office/drawing/2014/main" id="{E3489EB4-F55B-41C4-A387-0767340F135E}"/>
                  </a:ext>
                </a:extLst>
              </p:cNvPr>
              <p:cNvSpPr txBox="1">
                <a:spLocks noRot="1" noChangeAspect="1" noMove="1" noResize="1" noEditPoints="1" noAdjustHandles="1" noChangeArrowheads="1" noChangeShapeType="1" noTextEdit="1"/>
              </p:cNvSpPr>
              <p:nvPr/>
            </p:nvSpPr>
            <p:spPr>
              <a:xfrm>
                <a:off x="3456486" y="9579705"/>
                <a:ext cx="11478658" cy="1451038"/>
              </a:xfrm>
              <a:prstGeom prst="rect">
                <a:avLst/>
              </a:prstGeom>
              <a:blipFill>
                <a:blip r:embed="rId6"/>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8118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wipe(left)">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FB16D2D1-32C6-466C-A2F4-1F56A2F6D071}"/>
              </a:ext>
            </a:extLst>
          </p:cNvPr>
          <p:cNvSpPr txBox="1">
            <a:spLocks noChangeArrowheads="1"/>
          </p:cNvSpPr>
          <p:nvPr/>
        </p:nvSpPr>
        <p:spPr bwMode="auto">
          <a:xfrm>
            <a:off x="517395" y="2273075"/>
            <a:ext cx="21143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2.</a:t>
            </a:r>
          </a:p>
        </p:txBody>
      </p:sp>
      <p:grpSp>
        <p:nvGrpSpPr>
          <p:cNvPr id="4" name="Group 3">
            <a:extLst>
              <a:ext uri="{FF2B5EF4-FFF2-40B4-BE49-F238E27FC236}">
                <a16:creationId xmlns:a16="http://schemas.microsoft.com/office/drawing/2014/main" id="{A948AE44-68CC-4DCB-9705-B5E53C32A27D}"/>
              </a:ext>
            </a:extLst>
          </p:cNvPr>
          <p:cNvGrpSpPr/>
          <p:nvPr/>
        </p:nvGrpSpPr>
        <p:grpSpPr>
          <a:xfrm>
            <a:off x="-224832" y="1752600"/>
            <a:ext cx="23798163" cy="2974027"/>
            <a:chOff x="995733" y="1928349"/>
            <a:chExt cx="22396723" cy="3985630"/>
          </a:xfrm>
        </p:grpSpPr>
        <p:sp>
          <p:nvSpPr>
            <p:cNvPr id="5" name="Rounded Rectangle 133">
              <a:extLst>
                <a:ext uri="{FF2B5EF4-FFF2-40B4-BE49-F238E27FC236}">
                  <a16:creationId xmlns:a16="http://schemas.microsoft.com/office/drawing/2014/main" id="{30B6A270-266F-4A11-84EC-7286FEBCEE5F}"/>
                </a:ext>
              </a:extLst>
            </p:cNvPr>
            <p:cNvSpPr/>
            <p:nvPr/>
          </p:nvSpPr>
          <p:spPr bwMode="auto">
            <a:xfrm>
              <a:off x="1192399" y="1928349"/>
              <a:ext cx="22200057" cy="398563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6" name="Group 5">
              <a:extLst>
                <a:ext uri="{FF2B5EF4-FFF2-40B4-BE49-F238E27FC236}">
                  <a16:creationId xmlns:a16="http://schemas.microsoft.com/office/drawing/2014/main" id="{12DFB4A7-B016-4EE7-B0FE-DF272C8A26CA}"/>
                </a:ext>
              </a:extLst>
            </p:cNvPr>
            <p:cNvGrpSpPr/>
            <p:nvPr/>
          </p:nvGrpSpPr>
          <p:grpSpPr>
            <a:xfrm>
              <a:off x="995733" y="2338848"/>
              <a:ext cx="3223525" cy="1529764"/>
              <a:chOff x="539751" y="1388456"/>
              <a:chExt cx="4330604" cy="1758271"/>
            </a:xfrm>
          </p:grpSpPr>
          <p:sp>
            <p:nvSpPr>
              <p:cNvPr id="7" name="Isosceles Triangle 44">
                <a:extLst>
                  <a:ext uri="{FF2B5EF4-FFF2-40B4-BE49-F238E27FC236}">
                    <a16:creationId xmlns:a16="http://schemas.microsoft.com/office/drawing/2014/main" id="{9B2F14D5-5F03-4EBF-A14B-470BEE2B3A6A}"/>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8" name="Pentagon 136">
                <a:extLst>
                  <a:ext uri="{FF2B5EF4-FFF2-40B4-BE49-F238E27FC236}">
                    <a16:creationId xmlns:a16="http://schemas.microsoft.com/office/drawing/2014/main" id="{6374929C-B904-4090-8791-CB0B0EE37AD7}"/>
                  </a:ext>
                </a:extLst>
              </p:cNvPr>
              <p:cNvSpPr/>
              <p:nvPr/>
            </p:nvSpPr>
            <p:spPr bwMode="auto">
              <a:xfrm>
                <a:off x="749600" y="1388456"/>
                <a:ext cx="4120755" cy="1758271"/>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9" name="Group 11">
                <a:extLst>
                  <a:ext uri="{FF2B5EF4-FFF2-40B4-BE49-F238E27FC236}">
                    <a16:creationId xmlns:a16="http://schemas.microsoft.com/office/drawing/2014/main" id="{DDFD47A2-1018-47D2-8E44-E23100CCF119}"/>
                  </a:ext>
                </a:extLst>
              </p:cNvPr>
              <p:cNvGrpSpPr/>
              <p:nvPr/>
            </p:nvGrpSpPr>
            <p:grpSpPr bwMode="auto">
              <a:xfrm>
                <a:off x="683775" y="1836907"/>
                <a:ext cx="582199" cy="537956"/>
                <a:chOff x="7440266" y="3398551"/>
                <a:chExt cx="757238" cy="765175"/>
              </a:xfrm>
              <a:solidFill>
                <a:schemeClr val="bg1">
                  <a:lumMod val="95000"/>
                </a:schemeClr>
              </a:solidFill>
            </p:grpSpPr>
            <p:sp>
              <p:nvSpPr>
                <p:cNvPr id="12" name="Freeform 140">
                  <a:extLst>
                    <a:ext uri="{FF2B5EF4-FFF2-40B4-BE49-F238E27FC236}">
                      <a16:creationId xmlns:a16="http://schemas.microsoft.com/office/drawing/2014/main" id="{7DF82039-12D5-4379-B90F-831EFF5AF841}"/>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3" name="Freeform 141">
                  <a:extLst>
                    <a:ext uri="{FF2B5EF4-FFF2-40B4-BE49-F238E27FC236}">
                      <a16:creationId xmlns:a16="http://schemas.microsoft.com/office/drawing/2014/main" id="{EA729E23-72EF-4009-BEC8-7DE54D3255AE}"/>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 name="Freeform 142">
                  <a:extLst>
                    <a:ext uri="{FF2B5EF4-FFF2-40B4-BE49-F238E27FC236}">
                      <a16:creationId xmlns:a16="http://schemas.microsoft.com/office/drawing/2014/main" id="{9433B018-D113-4036-AD89-6479A0CE2F1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5" name="Rectangle 14">
                  <a:extLst>
                    <a:ext uri="{FF2B5EF4-FFF2-40B4-BE49-F238E27FC236}">
                      <a16:creationId xmlns:a16="http://schemas.microsoft.com/office/drawing/2014/main" id="{FFB4D73C-DF54-4E58-BB32-976C3A040A9A}"/>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6" name="Rectangle 15">
                  <a:extLst>
                    <a:ext uri="{FF2B5EF4-FFF2-40B4-BE49-F238E27FC236}">
                      <a16:creationId xmlns:a16="http://schemas.microsoft.com/office/drawing/2014/main" id="{0A590069-E011-472F-950B-AA865FF9111B}"/>
                    </a:ext>
                  </a:extLst>
                </p:cNvPr>
                <p:cNvSpPr>
                  <a:spLocks noChangeArrowheads="1"/>
                </p:cNvSpPr>
                <p:nvPr/>
              </p:nvSpPr>
              <p:spPr bwMode="auto">
                <a:xfrm>
                  <a:off x="7840315" y="3592123"/>
                  <a:ext cx="357189" cy="63499"/>
                </a:xfrm>
                <a:prstGeom prst="rect">
                  <a:avLst/>
                </a:prstGeom>
                <a:grpFill/>
                <a:ln w="9525">
                  <a:noFill/>
                  <a:miter lim="800000"/>
                  <a:headEnd/>
                  <a:tailEnd/>
                </a:ln>
              </p:spPr>
              <p:txBody>
                <a:bodyPr/>
                <a:lstStyle/>
                <a:p>
                  <a:pPr defTabSz="2177060">
                    <a:defRPr/>
                  </a:pPr>
                  <a:endParaRPr lang="en-US" sz="3200"/>
                </a:p>
              </p:txBody>
            </p:sp>
            <p:sp>
              <p:nvSpPr>
                <p:cNvPr id="17" name="Rectangle 16">
                  <a:extLst>
                    <a:ext uri="{FF2B5EF4-FFF2-40B4-BE49-F238E27FC236}">
                      <a16:creationId xmlns:a16="http://schemas.microsoft.com/office/drawing/2014/main" id="{11300885-7DFE-4A0E-9F3C-F71EF43F9D5D}"/>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8" name="Rectangle 17">
                  <a:extLst>
                    <a:ext uri="{FF2B5EF4-FFF2-40B4-BE49-F238E27FC236}">
                      <a16:creationId xmlns:a16="http://schemas.microsoft.com/office/drawing/2014/main" id="{B378AE4B-4D6E-4CB9-814F-DF8E82C70C1B}"/>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0" name="Chevron 138">
                <a:extLst>
                  <a:ext uri="{FF2B5EF4-FFF2-40B4-BE49-F238E27FC236}">
                    <a16:creationId xmlns:a16="http://schemas.microsoft.com/office/drawing/2014/main" id="{F0A3DF95-6884-4BC3-BF80-13AA2FB8DE3F}"/>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1" name="TextBox 13">
                <a:extLst>
                  <a:ext uri="{FF2B5EF4-FFF2-40B4-BE49-F238E27FC236}">
                    <a16:creationId xmlns:a16="http://schemas.microsoft.com/office/drawing/2014/main" id="{162B8AD5-3EAC-461A-B3A4-C561B71DC774}"/>
                  </a:ext>
                </a:extLst>
              </p:cNvPr>
              <p:cNvSpPr txBox="1">
                <a:spLocks noChangeArrowheads="1"/>
              </p:cNvSpPr>
              <p:nvPr/>
            </p:nvSpPr>
            <p:spPr bwMode="auto">
              <a:xfrm>
                <a:off x="1429858" y="1796271"/>
                <a:ext cx="2673209" cy="109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2.</a:t>
                </a:r>
              </a:p>
            </p:txBody>
          </p:sp>
        </p:grp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1D4AC79-AE0B-4633-846C-C152FE5F0A31}"/>
                  </a:ext>
                </a:extLst>
              </p:cNvPr>
              <p:cNvSpPr txBox="1"/>
              <p:nvPr/>
            </p:nvSpPr>
            <p:spPr>
              <a:xfrm>
                <a:off x="3659646" y="2167063"/>
                <a:ext cx="18819354" cy="141577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Cho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ABC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thỏa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mãn</a:t>
                </a:r>
                <a:r>
                  <a:rPr lang="en-US" dirty="0">
                    <a:latin typeface="Times New Roman" panose="02020603050405020304" pitchFamily="18" charset="0"/>
                    <a:cs typeface="Times New Roman" panose="02020603050405020304" pitchFamily="18" charset="0"/>
                  </a:rPr>
                  <a:t>: </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𝑀𝐴</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𝑀</m:t>
                        </m:r>
                        <m:r>
                          <a:rPr lang="en-US" b="0" i="1" smtClean="0">
                            <a:latin typeface="Cambria Math" panose="02040503050406030204" pitchFamily="18" charset="0"/>
                          </a:rPr>
                          <m:t>𝐵</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r>
                          <a:rPr lang="en-US" b="0" i="1" smtClean="0">
                            <a:latin typeface="Cambria Math" panose="02040503050406030204" pitchFamily="18" charset="0"/>
                          </a:rPr>
                          <m:t>𝐶</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=48.</a:t>
                </a:r>
              </a:p>
            </p:txBody>
          </p:sp>
        </mc:Choice>
        <mc:Fallback>
          <p:sp>
            <p:nvSpPr>
              <p:cNvPr id="19" name="TextBox 18">
                <a:extLst>
                  <a:ext uri="{FF2B5EF4-FFF2-40B4-BE49-F238E27FC236}">
                    <a16:creationId xmlns:a16="http://schemas.microsoft.com/office/drawing/2014/main" id="{01D4AC79-AE0B-4633-846C-C152FE5F0A31}"/>
                  </a:ext>
                </a:extLst>
              </p:cNvPr>
              <p:cNvSpPr txBox="1">
                <a:spLocks noRot="1" noChangeAspect="1" noMove="1" noResize="1" noEditPoints="1" noAdjustHandles="1" noChangeArrowheads="1" noChangeShapeType="1" noTextEdit="1"/>
              </p:cNvSpPr>
              <p:nvPr/>
            </p:nvSpPr>
            <p:spPr>
              <a:xfrm>
                <a:off x="3659646" y="2167063"/>
                <a:ext cx="18819354" cy="1415772"/>
              </a:xfrm>
              <a:prstGeom prst="rect">
                <a:avLst/>
              </a:prstGeom>
              <a:blipFill>
                <a:blip r:embed="rId2"/>
                <a:stretch>
                  <a:fillRect l="-1263" t="-8584" r="-1069" b="-1888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8B77310-5C67-47DC-95D4-8D39E59E5D33}"/>
              </a:ext>
            </a:extLst>
          </p:cNvPr>
          <p:cNvSpPr txBox="1"/>
          <p:nvPr/>
        </p:nvSpPr>
        <p:spPr>
          <a:xfrm>
            <a:off x="1124896" y="5752781"/>
            <a:ext cx="2641224" cy="893419"/>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21" name="Freeform 15">
            <a:extLst>
              <a:ext uri="{FF2B5EF4-FFF2-40B4-BE49-F238E27FC236}">
                <a16:creationId xmlns:a16="http://schemas.microsoft.com/office/drawing/2014/main" id="{693041BF-0835-4772-80C3-8C670C30509D}"/>
              </a:ext>
            </a:extLst>
          </p:cNvPr>
          <p:cNvSpPr>
            <a:spLocks noEditPoints="1"/>
          </p:cNvSpPr>
          <p:nvPr/>
        </p:nvSpPr>
        <p:spPr bwMode="auto">
          <a:xfrm>
            <a:off x="442550" y="5834938"/>
            <a:ext cx="501779" cy="688648"/>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C9E31B56-E910-429D-9EB6-6CF71DFDA8A3}"/>
              </a:ext>
            </a:extLst>
          </p:cNvPr>
          <p:cNvGrpSpPr/>
          <p:nvPr/>
        </p:nvGrpSpPr>
        <p:grpSpPr>
          <a:xfrm>
            <a:off x="0" y="4876800"/>
            <a:ext cx="23573331" cy="7036781"/>
            <a:chOff x="946251" y="6941416"/>
            <a:chExt cx="22399026" cy="6545984"/>
          </a:xfrm>
        </p:grpSpPr>
        <p:sp>
          <p:nvSpPr>
            <p:cNvPr id="23" name="Rounded Rectangle 124">
              <a:extLst>
                <a:ext uri="{FF2B5EF4-FFF2-40B4-BE49-F238E27FC236}">
                  <a16:creationId xmlns:a16="http://schemas.microsoft.com/office/drawing/2014/main" id="{486A8435-2432-4EBF-B855-CF87B2C9C4C1}"/>
                </a:ext>
              </a:extLst>
            </p:cNvPr>
            <p:cNvSpPr/>
            <p:nvPr/>
          </p:nvSpPr>
          <p:spPr>
            <a:xfrm>
              <a:off x="946251" y="7179457"/>
              <a:ext cx="22399026"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id="{D17B2D86-D6DD-4160-9442-F59F102F9694}"/>
                </a:ext>
              </a:extLst>
            </p:cNvPr>
            <p:cNvGrpSpPr/>
            <p:nvPr/>
          </p:nvGrpSpPr>
          <p:grpSpPr>
            <a:xfrm>
              <a:off x="1205494" y="6941416"/>
              <a:ext cx="3493741" cy="831105"/>
              <a:chOff x="1205494" y="6941416"/>
              <a:chExt cx="3493741" cy="831105"/>
            </a:xfrm>
          </p:grpSpPr>
          <p:sp>
            <p:nvSpPr>
              <p:cNvPr id="25" name="Freeform 20">
                <a:extLst>
                  <a:ext uri="{FF2B5EF4-FFF2-40B4-BE49-F238E27FC236}">
                    <a16:creationId xmlns:a16="http://schemas.microsoft.com/office/drawing/2014/main" id="{AFCCD336-CF91-4EC4-B6B0-13567B9017AF}"/>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26" name="TextBox 25">
                <a:extLst>
                  <a:ext uri="{FF2B5EF4-FFF2-40B4-BE49-F238E27FC236}">
                    <a16:creationId xmlns:a16="http://schemas.microsoft.com/office/drawing/2014/main" id="{604F6C3E-8961-4CE4-A196-4EB935A789AA}"/>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27" name="Round Diagonal Corner Rectangle 128">
                <a:extLst>
                  <a:ext uri="{FF2B5EF4-FFF2-40B4-BE49-F238E27FC236}">
                    <a16:creationId xmlns:a16="http://schemas.microsoft.com/office/drawing/2014/main" id="{904DEE3C-5903-4B2A-B455-4F64F54A1E22}"/>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Freeform 15">
                <a:extLst>
                  <a:ext uri="{FF2B5EF4-FFF2-40B4-BE49-F238E27FC236}">
                    <a16:creationId xmlns:a16="http://schemas.microsoft.com/office/drawing/2014/main" id="{3D64D7ED-3832-4F27-A965-0476E6C1C052}"/>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2D08D252-9BF8-482D-8BEC-ABD9CC487995}"/>
                  </a:ext>
                </a:extLst>
              </p:cNvPr>
              <p:cNvSpPr txBox="1"/>
              <p:nvPr/>
            </p:nvSpPr>
            <p:spPr>
              <a:xfrm>
                <a:off x="1536355" y="6179262"/>
                <a:ext cx="21323645" cy="357623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Gọi G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a:t>
                </a:r>
              </a:p>
              <a:p>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𝑀𝐴</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𝑀𝐴</m:t>
                        </m:r>
                      </m:e>
                      <m:sup>
                        <m:r>
                          <a:rPr lang="en-US" i="1">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𝑀𝐴</m:t>
                        </m:r>
                      </m:e>
                      <m:sup>
                        <m:r>
                          <a:rPr lang="en-US" i="1">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m:t>
                        </m:r>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𝑀𝐺</m:t>
                            </m:r>
                          </m:e>
                        </m:acc>
                        <m:r>
                          <a:rPr lang="en-US" b="0" i="1" smtClean="0">
                            <a:latin typeface="Cambria Math" panose="02040503050406030204" pitchFamily="18" charset="0"/>
                            <a:cs typeface="Times New Roman" panose="02020603050405020304" pitchFamily="18" charset="0"/>
                          </a:rPr>
                          <m:t>+</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𝐺</m:t>
                            </m:r>
                            <m:r>
                              <a:rPr lang="en-US" b="0" i="1" smtClean="0">
                                <a:latin typeface="Cambria Math" panose="02040503050406030204" pitchFamily="18" charset="0"/>
                                <a:cs typeface="Times New Roman" panose="02020603050405020304" pitchFamily="18" charset="0"/>
                              </a:rPr>
                              <m:t>𝐴</m:t>
                            </m:r>
                          </m:e>
                        </m:acc>
                        <m:r>
                          <a:rPr lang="en-US" b="0" i="1" smtClean="0">
                            <a:latin typeface="Cambria Math" panose="02040503050406030204" pitchFamily="18" charset="0"/>
                            <a:cs typeface="Times New Roman" panose="02020603050405020304" pitchFamily="18" charset="0"/>
                          </a:rPr>
                          <m:t>)</m:t>
                        </m:r>
                      </m:e>
                      <m:sup>
                        <m:r>
                          <a:rPr lang="en-US" b="0" i="1" smtClean="0">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𝑀𝐺</m:t>
                            </m:r>
                          </m:e>
                        </m:acc>
                        <m:r>
                          <a:rPr lang="en-US" i="1">
                            <a:latin typeface="Cambria Math" panose="02040503050406030204" pitchFamily="18" charset="0"/>
                            <a:cs typeface="Times New Roman" panose="02020603050405020304" pitchFamily="18" charset="0"/>
                          </a:rPr>
                          <m:t>+</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𝐺</m:t>
                            </m:r>
                            <m:r>
                              <a:rPr lang="en-US" b="0" i="1" smtClean="0">
                                <a:latin typeface="Cambria Math" panose="02040503050406030204" pitchFamily="18" charset="0"/>
                                <a:cs typeface="Times New Roman" panose="02020603050405020304" pitchFamily="18" charset="0"/>
                              </a:rPr>
                              <m:t>𝐵</m:t>
                            </m:r>
                          </m:e>
                        </m:acc>
                        <m:r>
                          <a:rPr lang="en-US" i="1">
                            <a:latin typeface="Cambria Math" panose="02040503050406030204" pitchFamily="18" charset="0"/>
                            <a:cs typeface="Times New Roman" panose="02020603050405020304" pitchFamily="18" charset="0"/>
                          </a:rPr>
                          <m:t>)</m:t>
                        </m:r>
                      </m:e>
                      <m:sup>
                        <m:r>
                          <a:rPr lang="en-US" i="1">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𝑀𝐺</m:t>
                            </m:r>
                          </m:e>
                        </m:acc>
                        <m:r>
                          <a:rPr lang="en-US" i="1">
                            <a:latin typeface="Cambria Math" panose="02040503050406030204" pitchFamily="18" charset="0"/>
                            <a:cs typeface="Times New Roman" panose="02020603050405020304" pitchFamily="18" charset="0"/>
                          </a:rPr>
                          <m:t>+</m:t>
                        </m:r>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𝐺</m:t>
                            </m:r>
                            <m:r>
                              <a:rPr lang="en-US" b="0" i="1" smtClean="0">
                                <a:latin typeface="Cambria Math" panose="02040503050406030204" pitchFamily="18" charset="0"/>
                                <a:cs typeface="Times New Roman" panose="02020603050405020304" pitchFamily="18" charset="0"/>
                              </a:rPr>
                              <m:t>𝐶</m:t>
                            </m:r>
                          </m:e>
                        </m:acc>
                        <m:r>
                          <a:rPr lang="en-US" i="1">
                            <a:latin typeface="Cambria Math" panose="02040503050406030204" pitchFamily="18" charset="0"/>
                            <a:cs typeface="Times New Roman" panose="02020603050405020304" pitchFamily="18" charset="0"/>
                          </a:rPr>
                          <m:t>)</m:t>
                        </m:r>
                      </m:e>
                      <m:sup>
                        <m:r>
                          <a:rPr lang="en-US" i="1">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=3</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𝑀𝐺</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3</m:t>
                    </m:r>
                    <m:sSup>
                      <m:sSupPr>
                        <m:ctrlPr>
                          <a:rPr lang="en-US" i="1">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𝐴</m:t>
                        </m:r>
                        <m:r>
                          <a:rPr lang="en-US" i="1">
                            <a:latin typeface="Cambria Math" panose="02040503050406030204" pitchFamily="18" charset="0"/>
                            <a:cs typeface="Times New Roman" panose="02020603050405020304" pitchFamily="18" charset="0"/>
                          </a:rPr>
                          <m:t>𝐺</m:t>
                        </m:r>
                      </m:e>
                      <m:sup>
                        <m:r>
                          <a:rPr lang="en-US" i="1">
                            <a:latin typeface="Cambria Math" panose="02040503050406030204" pitchFamily="18" charset="0"/>
                            <a:cs typeface="Times New Roman" panose="02020603050405020304" pitchFamily="18" charset="0"/>
                          </a:rPr>
                          <m:t>2</m:t>
                        </m:r>
                      </m:sup>
                    </m:sSup>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𝐴𝐺</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𝐵𝐺</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𝐶𝐺</m:t>
                    </m:r>
                    <m:r>
                      <a:rPr lang="en-US" b="0" i="1" smtClean="0">
                        <a:latin typeface="Cambria Math" panose="02040503050406030204" pitchFamily="18" charset="0"/>
                        <a:cs typeface="Times New Roman" panose="02020603050405020304" pitchFamily="18" charset="0"/>
                      </a:rPr>
                      <m:t>=2</m:t>
                    </m:r>
                    <m:rad>
                      <m:radPr>
                        <m:degHide m:val="on"/>
                        <m:ctrlPr>
                          <a:rPr lang="en-US" b="0" i="1" smtClean="0">
                            <a:latin typeface="Cambria Math" panose="02040503050406030204" pitchFamily="18" charset="0"/>
                            <a:cs typeface="Times New Roman" panose="02020603050405020304" pitchFamily="18" charset="0"/>
                          </a:rPr>
                        </m:ctrlPr>
                      </m:radPr>
                      <m:deg/>
                      <m:e>
                        <m:r>
                          <a:rPr lang="en-US" b="0" i="1" smtClean="0">
                            <a:latin typeface="Cambria Math" panose="02040503050406030204" pitchFamily="18" charset="0"/>
                            <a:cs typeface="Times New Roman" panose="02020603050405020304" pitchFamily="18" charset="0"/>
                          </a:rPr>
                          <m:t>3</m:t>
                        </m:r>
                      </m:e>
                    </m:rad>
                  </m:oMath>
                </a14:m>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𝑀𝐴</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𝑀</m:t>
                        </m:r>
                        <m:r>
                          <a:rPr lang="en-US" i="1">
                            <a:latin typeface="Cambria Math" panose="02040503050406030204" pitchFamily="18" charset="0"/>
                          </a:rPr>
                          <m:t>𝐵</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r>
                          <a:rPr lang="en-US" i="1">
                            <a:latin typeface="Cambria Math" panose="02040503050406030204" pitchFamily="18" charset="0"/>
                          </a:rPr>
                          <m:t>𝐶</m:t>
                        </m:r>
                      </m:e>
                      <m:sup>
                        <m:r>
                          <a:rPr lang="en-US" i="1">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=48 </a:t>
                </a:r>
                <a14:m>
                  <m:oMath xmlns:m="http://schemas.openxmlformats.org/officeDocument/2006/math">
                    <m:r>
                      <a:rPr lang="nl-NL" sz="4000" i="1">
                        <a:latin typeface="Cambria Math" panose="02040503050406030204" pitchFamily="18" charset="0"/>
                        <a:ea typeface="Calibri" panose="020F0502020204030204" pitchFamily="34" charset="0"/>
                        <a:cs typeface="Cambria Math" panose="020405030504060302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𝑀𝐺</m:t>
                        </m:r>
                      </m:e>
                      <m:sup>
                        <m:r>
                          <a:rPr lang="en-US" i="1">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 =4 </a:t>
                </a:r>
                <a14:m>
                  <m:oMath xmlns:m="http://schemas.openxmlformats.org/officeDocument/2006/math">
                    <m:r>
                      <a:rPr lang="nl-NL" sz="4000" i="1">
                        <a:latin typeface="Cambria Math" panose="02040503050406030204" pitchFamily="18" charset="0"/>
                        <a:ea typeface="Calibri" panose="020F0502020204030204" pitchFamily="34" charset="0"/>
                        <a:cs typeface="Cambria Math" panose="020405030504060302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𝑀𝐺</m:t>
                        </m:r>
                      </m:e>
                      <m:sup/>
                    </m:sSup>
                  </m:oMath>
                </a14:m>
                <a:r>
                  <a:rPr lang="en-US" dirty="0">
                    <a:latin typeface="Times New Roman" panose="02020603050405020304" pitchFamily="18" charset="0"/>
                    <a:cs typeface="Times New Roman" panose="02020603050405020304" pitchFamily="18" charset="0"/>
                  </a:rPr>
                  <a:t> = 2</a:t>
                </a:r>
              </a:p>
              <a:p>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G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kính</a:t>
                </a:r>
                <a:r>
                  <a:rPr lang="en-US" dirty="0">
                    <a:latin typeface="Times New Roman" panose="02020603050405020304" pitchFamily="18" charset="0"/>
                    <a:cs typeface="Times New Roman" panose="02020603050405020304" pitchFamily="18" charset="0"/>
                  </a:rPr>
                  <a:t> 2</a:t>
                </a:r>
              </a:p>
            </p:txBody>
          </p:sp>
        </mc:Choice>
        <mc:Fallback>
          <p:sp>
            <p:nvSpPr>
              <p:cNvPr id="29" name="TextBox 28">
                <a:extLst>
                  <a:ext uri="{FF2B5EF4-FFF2-40B4-BE49-F238E27FC236}">
                    <a16:creationId xmlns:a16="http://schemas.microsoft.com/office/drawing/2014/main" id="{2D08D252-9BF8-482D-8BEC-ABD9CC487995}"/>
                  </a:ext>
                </a:extLst>
              </p:cNvPr>
              <p:cNvSpPr txBox="1">
                <a:spLocks noRot="1" noChangeAspect="1" noMove="1" noResize="1" noEditPoints="1" noAdjustHandles="1" noChangeArrowheads="1" noChangeShapeType="1" noTextEdit="1"/>
              </p:cNvSpPr>
              <p:nvPr/>
            </p:nvSpPr>
            <p:spPr>
              <a:xfrm>
                <a:off x="1536355" y="6179262"/>
                <a:ext cx="21323645" cy="3576235"/>
              </a:xfrm>
              <a:prstGeom prst="rect">
                <a:avLst/>
              </a:prstGeom>
              <a:blipFill>
                <a:blip r:embed="rId3"/>
                <a:stretch>
                  <a:fillRect l="-1115" t="-3413" b="-7167"/>
                </a:stretch>
              </a:blipFill>
            </p:spPr>
            <p:txBody>
              <a:bodyPr/>
              <a:lstStyle/>
              <a:p>
                <a:r>
                  <a:rPr lang="en-US">
                    <a:noFill/>
                  </a:rPr>
                  <a:t> </a:t>
                </a:r>
              </a:p>
            </p:txBody>
          </p:sp>
        </mc:Fallback>
      </mc:AlternateContent>
    </p:spTree>
    <p:extLst>
      <p:ext uri="{BB962C8B-B14F-4D97-AF65-F5344CB8AC3E}">
        <p14:creationId xmlns:p14="http://schemas.microsoft.com/office/powerpoint/2010/main" val="23924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E20786-85A2-42FA-AF77-387A7F60AF51}"/>
              </a:ext>
            </a:extLst>
          </p:cNvPr>
          <p:cNvGrpSpPr/>
          <p:nvPr/>
        </p:nvGrpSpPr>
        <p:grpSpPr>
          <a:xfrm>
            <a:off x="327212" y="2658910"/>
            <a:ext cx="23729576" cy="4675268"/>
            <a:chOff x="992187" y="2564544"/>
            <a:chExt cx="22353091" cy="4088087"/>
          </a:xfrm>
        </p:grpSpPr>
        <p:sp>
          <p:nvSpPr>
            <p:cNvPr id="3" name="Rounded Rectangle 133">
              <a:extLst>
                <a:ext uri="{FF2B5EF4-FFF2-40B4-BE49-F238E27FC236}">
                  <a16:creationId xmlns:a16="http://schemas.microsoft.com/office/drawing/2014/main" id="{A667A3C1-60D6-4560-ACB4-C58FAF6A8D43}"/>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4" name="Group 3">
              <a:extLst>
                <a:ext uri="{FF2B5EF4-FFF2-40B4-BE49-F238E27FC236}">
                  <a16:creationId xmlns:a16="http://schemas.microsoft.com/office/drawing/2014/main" id="{22C612A0-7047-43FF-98AF-FC94B75F5AB4}"/>
                </a:ext>
              </a:extLst>
            </p:cNvPr>
            <p:cNvGrpSpPr/>
            <p:nvPr/>
          </p:nvGrpSpPr>
          <p:grpSpPr>
            <a:xfrm>
              <a:off x="992187" y="2564544"/>
              <a:ext cx="3124200" cy="1023459"/>
              <a:chOff x="534987" y="1647866"/>
              <a:chExt cx="4197167" cy="1176337"/>
            </a:xfrm>
          </p:grpSpPr>
          <p:sp>
            <p:nvSpPr>
              <p:cNvPr id="5" name="Isosceles Triangle 44">
                <a:extLst>
                  <a:ext uri="{FF2B5EF4-FFF2-40B4-BE49-F238E27FC236}">
                    <a16:creationId xmlns:a16="http://schemas.microsoft.com/office/drawing/2014/main" id="{BD69A061-F154-45B6-90CD-9674367D1FD5}"/>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6" name="Pentagon 136">
                <a:extLst>
                  <a:ext uri="{FF2B5EF4-FFF2-40B4-BE49-F238E27FC236}">
                    <a16:creationId xmlns:a16="http://schemas.microsoft.com/office/drawing/2014/main" id="{2C98855F-0BAC-4B7A-9A9D-96A00EC70D53}"/>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7" name="Group 11">
                <a:extLst>
                  <a:ext uri="{FF2B5EF4-FFF2-40B4-BE49-F238E27FC236}">
                    <a16:creationId xmlns:a16="http://schemas.microsoft.com/office/drawing/2014/main" id="{30561BFE-0FCA-4491-96F6-622B0AAF7C20}"/>
                  </a:ext>
                </a:extLst>
              </p:cNvPr>
              <p:cNvGrpSpPr/>
              <p:nvPr/>
            </p:nvGrpSpPr>
            <p:grpSpPr bwMode="auto">
              <a:xfrm>
                <a:off x="683775" y="1836907"/>
                <a:ext cx="582199" cy="537956"/>
                <a:chOff x="7440266" y="3398551"/>
                <a:chExt cx="757238" cy="765175"/>
              </a:xfrm>
              <a:solidFill>
                <a:schemeClr val="bg1">
                  <a:lumMod val="95000"/>
                </a:schemeClr>
              </a:solidFill>
            </p:grpSpPr>
            <p:sp>
              <p:nvSpPr>
                <p:cNvPr id="10" name="Freeform 140">
                  <a:extLst>
                    <a:ext uri="{FF2B5EF4-FFF2-40B4-BE49-F238E27FC236}">
                      <a16:creationId xmlns:a16="http://schemas.microsoft.com/office/drawing/2014/main" id="{48C7545D-4FD1-46C2-A4DB-CC0C2C680A74}"/>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1" name="Freeform 141">
                  <a:extLst>
                    <a:ext uri="{FF2B5EF4-FFF2-40B4-BE49-F238E27FC236}">
                      <a16:creationId xmlns:a16="http://schemas.microsoft.com/office/drawing/2014/main" id="{24A5C70F-FC40-4089-8C51-227BF50F3C9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2" name="Freeform 142">
                  <a:extLst>
                    <a:ext uri="{FF2B5EF4-FFF2-40B4-BE49-F238E27FC236}">
                      <a16:creationId xmlns:a16="http://schemas.microsoft.com/office/drawing/2014/main" id="{400D319D-AC4D-43EB-AE1A-7D3973AB4E10}"/>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3" name="Rectangle 12">
                  <a:extLst>
                    <a:ext uri="{FF2B5EF4-FFF2-40B4-BE49-F238E27FC236}">
                      <a16:creationId xmlns:a16="http://schemas.microsoft.com/office/drawing/2014/main" id="{AC905564-9FD2-4988-AD35-B487066558D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 name="Rectangle 13">
                  <a:extLst>
                    <a:ext uri="{FF2B5EF4-FFF2-40B4-BE49-F238E27FC236}">
                      <a16:creationId xmlns:a16="http://schemas.microsoft.com/office/drawing/2014/main" id="{347D9A89-5796-4105-B037-E8494236FF14}"/>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5" name="Rectangle 14">
                  <a:extLst>
                    <a:ext uri="{FF2B5EF4-FFF2-40B4-BE49-F238E27FC236}">
                      <a16:creationId xmlns:a16="http://schemas.microsoft.com/office/drawing/2014/main" id="{9EAAE960-0B14-4829-9CAD-A5C10EEDF48C}"/>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6" name="Rectangle 15">
                  <a:extLst>
                    <a:ext uri="{FF2B5EF4-FFF2-40B4-BE49-F238E27FC236}">
                      <a16:creationId xmlns:a16="http://schemas.microsoft.com/office/drawing/2014/main" id="{EC002F2C-E05E-498F-9E17-F296325921F4}"/>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8" name="Chevron 138">
                <a:extLst>
                  <a:ext uri="{FF2B5EF4-FFF2-40B4-BE49-F238E27FC236}">
                    <a16:creationId xmlns:a16="http://schemas.microsoft.com/office/drawing/2014/main" id="{3DF514FA-729C-440C-A39A-BDA61E504BBB}"/>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9" name="TextBox 13">
                <a:extLst>
                  <a:ext uri="{FF2B5EF4-FFF2-40B4-BE49-F238E27FC236}">
                    <a16:creationId xmlns:a16="http://schemas.microsoft.com/office/drawing/2014/main" id="{96600605-4339-4E29-8EBC-C8491F020296}"/>
                  </a:ext>
                </a:extLst>
              </p:cNvPr>
              <p:cNvSpPr txBox="1">
                <a:spLocks noChangeArrowheads="1"/>
              </p:cNvSpPr>
              <p:nvPr/>
            </p:nvSpPr>
            <p:spPr bwMode="auto">
              <a:xfrm>
                <a:off x="1456316" y="1718346"/>
                <a:ext cx="3173468" cy="7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3.</a:t>
                </a:r>
              </a:p>
            </p:txBody>
          </p:sp>
        </p:grpSp>
      </p:grpSp>
      <p:sp>
        <p:nvSpPr>
          <p:cNvPr id="17" name="Rectangle 16">
            <a:extLst>
              <a:ext uri="{FF2B5EF4-FFF2-40B4-BE49-F238E27FC236}">
                <a16:creationId xmlns:a16="http://schemas.microsoft.com/office/drawing/2014/main" id="{F3523697-0D42-4BE8-8BDD-3C52BF0C5AB0}"/>
              </a:ext>
            </a:extLst>
          </p:cNvPr>
          <p:cNvSpPr/>
          <p:nvPr/>
        </p:nvSpPr>
        <p:spPr>
          <a:xfrm>
            <a:off x="9265173" y="4681282"/>
            <a:ext cx="184731" cy="754053"/>
          </a:xfrm>
          <a:prstGeom prst="rect">
            <a:avLst/>
          </a:prstGeom>
        </p:spPr>
        <p:txBody>
          <a:bodyPr wrap="none">
            <a:spAutoFit/>
          </a:bodyPr>
          <a:lstStyle/>
          <a:p>
            <a:endParaRPr lang="en-US" dirty="0"/>
          </a:p>
        </p:txBody>
      </p:sp>
      <p:sp>
        <p:nvSpPr>
          <p:cNvPr id="21" name="TextBox 20">
            <a:extLst>
              <a:ext uri="{FF2B5EF4-FFF2-40B4-BE49-F238E27FC236}">
                <a16:creationId xmlns:a16="http://schemas.microsoft.com/office/drawing/2014/main" id="{F1836AB3-B317-4AC1-8250-102B4FE26748}"/>
              </a:ext>
            </a:extLst>
          </p:cNvPr>
          <p:cNvSpPr txBox="1"/>
          <p:nvPr/>
        </p:nvSpPr>
        <p:spPr>
          <a:xfrm>
            <a:off x="3172275" y="3873432"/>
            <a:ext cx="12370526" cy="807850"/>
          </a:xfrm>
          <a:prstGeom prst="rect">
            <a:avLst/>
          </a:prstGeom>
          <a:noFill/>
        </p:spPr>
        <p:txBody>
          <a:bodyPr wrap="square">
            <a:spAutoFit/>
          </a:bodyPr>
          <a:lstStyle/>
          <a:p>
            <a:pPr algn="just">
              <a:lnSpc>
                <a:spcPct val="115000"/>
              </a:lnSpc>
              <a:spcAft>
                <a:spcPts val="800"/>
              </a:spcAft>
              <a:tabLst>
                <a:tab pos="629920"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Khối cầu có thể tích bằng 36</a:t>
            </a:r>
            <a:r>
              <a:rPr lang="nl-NL" sz="40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cm</a:t>
            </a:r>
            <a:r>
              <a:rPr lang="nl-NL" sz="4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có bán kính là:</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A2A251F-63B0-4A28-84C7-1801199647EF}"/>
                  </a:ext>
                </a:extLst>
              </p:cNvPr>
              <p:cNvSpPr txBox="1"/>
              <p:nvPr/>
            </p:nvSpPr>
            <p:spPr>
              <a:xfrm>
                <a:off x="3822802" y="5121331"/>
                <a:ext cx="18351397" cy="862352"/>
              </a:xfrm>
              <a:prstGeom prst="rect">
                <a:avLst/>
              </a:prstGeom>
              <a:noFill/>
            </p:spPr>
            <p:txBody>
              <a:bodyPr wrap="square">
                <a:spAutoFit/>
              </a:bodyPr>
              <a:lstStyle/>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rad>
                      <m:radPr>
                        <m:degHide m:val="on"/>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e>
                    </m:rad>
                  </m:oMath>
                </a14:m>
                <a:r>
                  <a:rPr lang="vi-VN"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𝟐𝟕</m:t>
                    </m:r>
                  </m:oMath>
                </a14:m>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44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𝒄𝒎</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7A2A251F-63B0-4A28-84C7-1801199647EF}"/>
                  </a:ext>
                </a:extLst>
              </p:cNvPr>
              <p:cNvSpPr txBox="1">
                <a:spLocks noRot="1" noChangeAspect="1" noMove="1" noResize="1" noEditPoints="1" noAdjustHandles="1" noChangeArrowheads="1" noChangeShapeType="1" noTextEdit="1"/>
              </p:cNvSpPr>
              <p:nvPr/>
            </p:nvSpPr>
            <p:spPr>
              <a:xfrm>
                <a:off x="3822802" y="5121331"/>
                <a:ext cx="18351397" cy="862352"/>
              </a:xfrm>
              <a:prstGeom prst="rect">
                <a:avLst/>
              </a:prstGeom>
              <a:blipFill>
                <a:blip r:embed="rId2"/>
                <a:stretch>
                  <a:fillRect l="-1329" t="-2817" b="-33099"/>
                </a:stretch>
              </a:blipFill>
            </p:spPr>
            <p:txBody>
              <a:bodyPr/>
              <a:lstStyle/>
              <a:p>
                <a:r>
                  <a:rPr lang="vi-VN">
                    <a:noFill/>
                  </a:rPr>
                  <a:t> </a:t>
                </a:r>
              </a:p>
            </p:txBody>
          </p:sp>
        </mc:Fallback>
      </mc:AlternateContent>
      <p:sp>
        <p:nvSpPr>
          <p:cNvPr id="24" name="Oval 23">
            <a:extLst>
              <a:ext uri="{FF2B5EF4-FFF2-40B4-BE49-F238E27FC236}">
                <a16:creationId xmlns:a16="http://schemas.microsoft.com/office/drawing/2014/main" id="{8EFAE255-727E-4E94-B721-A8E8F70EAF2B}"/>
              </a:ext>
            </a:extLst>
          </p:cNvPr>
          <p:cNvSpPr/>
          <p:nvPr/>
        </p:nvSpPr>
        <p:spPr>
          <a:xfrm>
            <a:off x="12344400" y="5098852"/>
            <a:ext cx="998420" cy="884831"/>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rgbClr val="FF0000"/>
                </a:solidFill>
              </a:rPr>
              <a:t>C</a:t>
            </a:r>
          </a:p>
        </p:txBody>
      </p:sp>
      <p:grpSp>
        <p:nvGrpSpPr>
          <p:cNvPr id="28" name="Group 47">
            <a:extLst>
              <a:ext uri="{FF2B5EF4-FFF2-40B4-BE49-F238E27FC236}">
                <a16:creationId xmlns:a16="http://schemas.microsoft.com/office/drawing/2014/main" id="{E452318E-38AE-41DD-B4A4-853ABBFDF3BC}"/>
              </a:ext>
            </a:extLst>
          </p:cNvPr>
          <p:cNvGrpSpPr/>
          <p:nvPr/>
        </p:nvGrpSpPr>
        <p:grpSpPr>
          <a:xfrm>
            <a:off x="909007" y="1567608"/>
            <a:ext cx="9472086" cy="968318"/>
            <a:chOff x="739068" y="1515168"/>
            <a:chExt cx="9473319" cy="968444"/>
          </a:xfrm>
        </p:grpSpPr>
        <p:sp>
          <p:nvSpPr>
            <p:cNvPr id="29" name="Freeform 71">
              <a:extLst>
                <a:ext uri="{FF2B5EF4-FFF2-40B4-BE49-F238E27FC236}">
                  <a16:creationId xmlns:a16="http://schemas.microsoft.com/office/drawing/2014/main" id="{A7AC5DBA-752D-4422-90D3-BCFABE29F7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30" name="Group 30">
              <a:extLst>
                <a:ext uri="{FF2B5EF4-FFF2-40B4-BE49-F238E27FC236}">
                  <a16:creationId xmlns:a16="http://schemas.microsoft.com/office/drawing/2014/main" id="{A66F03AB-A9D7-4C41-BF59-6B02B8E2CEFE}"/>
                </a:ext>
              </a:extLst>
            </p:cNvPr>
            <p:cNvGrpSpPr/>
            <p:nvPr/>
          </p:nvGrpSpPr>
          <p:grpSpPr>
            <a:xfrm>
              <a:off x="739068" y="1515168"/>
              <a:ext cx="8177919" cy="960327"/>
              <a:chOff x="739068" y="1515168"/>
              <a:chExt cx="8177919" cy="960327"/>
            </a:xfrm>
          </p:grpSpPr>
          <p:sp>
            <p:nvSpPr>
              <p:cNvPr id="31" name="Freeform 71">
                <a:extLst>
                  <a:ext uri="{FF2B5EF4-FFF2-40B4-BE49-F238E27FC236}">
                    <a16:creationId xmlns:a16="http://schemas.microsoft.com/office/drawing/2014/main" id="{9A4B39A6-4448-4584-B0EB-73D8528EF37D}"/>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Oval 72">
                <a:extLst>
                  <a:ext uri="{FF2B5EF4-FFF2-40B4-BE49-F238E27FC236}">
                    <a16:creationId xmlns:a16="http://schemas.microsoft.com/office/drawing/2014/main" id="{BD72A042-E793-4A3F-B3BC-A874DAC7ED0E}"/>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3">
                <a:extLst>
                  <a:ext uri="{FF2B5EF4-FFF2-40B4-BE49-F238E27FC236}">
                    <a16:creationId xmlns:a16="http://schemas.microsoft.com/office/drawing/2014/main" id="{604EB9A8-9A98-4221-BE83-161B5B530E8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4">
                <a:extLst>
                  <a:ext uri="{FF2B5EF4-FFF2-40B4-BE49-F238E27FC236}">
                    <a16:creationId xmlns:a16="http://schemas.microsoft.com/office/drawing/2014/main" id="{382AD3FA-014C-4700-BFAD-36F9AEDE91B2}"/>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75">
                <a:extLst>
                  <a:ext uri="{FF2B5EF4-FFF2-40B4-BE49-F238E27FC236}">
                    <a16:creationId xmlns:a16="http://schemas.microsoft.com/office/drawing/2014/main" id="{1124EC1A-2DDB-475F-A02F-24934F1D8C2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76">
                <a:extLst>
                  <a:ext uri="{FF2B5EF4-FFF2-40B4-BE49-F238E27FC236}">
                    <a16:creationId xmlns:a16="http://schemas.microsoft.com/office/drawing/2014/main" id="{2D114F18-B85B-48D0-9D73-E2688E73B45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77">
                <a:extLst>
                  <a:ext uri="{FF2B5EF4-FFF2-40B4-BE49-F238E27FC236}">
                    <a16:creationId xmlns:a16="http://schemas.microsoft.com/office/drawing/2014/main" id="{A1EE8C35-24B7-4C79-911A-86B99394164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78">
                <a:extLst>
                  <a:ext uri="{FF2B5EF4-FFF2-40B4-BE49-F238E27FC236}">
                    <a16:creationId xmlns:a16="http://schemas.microsoft.com/office/drawing/2014/main" id="{A0DC42F8-51FE-463E-A769-5C6932C2D25A}"/>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79">
                <a:extLst>
                  <a:ext uri="{FF2B5EF4-FFF2-40B4-BE49-F238E27FC236}">
                    <a16:creationId xmlns:a16="http://schemas.microsoft.com/office/drawing/2014/main" id="{58091D14-0CF2-4D6B-BBBC-6352C90C5FB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Freeform 80">
                <a:extLst>
                  <a:ext uri="{FF2B5EF4-FFF2-40B4-BE49-F238E27FC236}">
                    <a16:creationId xmlns:a16="http://schemas.microsoft.com/office/drawing/2014/main" id="{7B47D81C-4B6A-400D-9706-6292B6B8E02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1" name="Freeform 81">
                <a:extLst>
                  <a:ext uri="{FF2B5EF4-FFF2-40B4-BE49-F238E27FC236}">
                    <a16:creationId xmlns:a16="http://schemas.microsoft.com/office/drawing/2014/main" id="{95B5E2B5-C0C7-4655-884C-DDAD6D98184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67499AF2-87AD-4102-9E5C-6671BE2449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3" name="TextBox 43">
                <a:extLst>
                  <a:ext uri="{FF2B5EF4-FFF2-40B4-BE49-F238E27FC236}">
                    <a16:creationId xmlns:a16="http://schemas.microsoft.com/office/drawing/2014/main" id="{60B93A2A-82D6-493F-81EB-4C35D54FFC3A}"/>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VỀ NHÀ</a:t>
                </a:r>
              </a:p>
            </p:txBody>
          </p:sp>
        </p:grpSp>
      </p:grpSp>
      <p:grpSp>
        <p:nvGrpSpPr>
          <p:cNvPr id="44" name="Group 43">
            <a:extLst>
              <a:ext uri="{FF2B5EF4-FFF2-40B4-BE49-F238E27FC236}">
                <a16:creationId xmlns:a16="http://schemas.microsoft.com/office/drawing/2014/main" id="{A6A51BA8-48B7-4820-99F1-B0B9B4EC051A}"/>
              </a:ext>
            </a:extLst>
          </p:cNvPr>
          <p:cNvGrpSpPr/>
          <p:nvPr/>
        </p:nvGrpSpPr>
        <p:grpSpPr>
          <a:xfrm>
            <a:off x="575834" y="7553748"/>
            <a:ext cx="22136901" cy="5560240"/>
            <a:chOff x="1205494" y="6941416"/>
            <a:chExt cx="22139783" cy="6545984"/>
          </a:xfrm>
        </p:grpSpPr>
        <p:sp>
          <p:nvSpPr>
            <p:cNvPr id="45" name="Rounded Rectangle 124">
              <a:extLst>
                <a:ext uri="{FF2B5EF4-FFF2-40B4-BE49-F238E27FC236}">
                  <a16:creationId xmlns:a16="http://schemas.microsoft.com/office/drawing/2014/main" id="{24A4B9CA-1DF0-4B6A-B3A2-0848A607CD14}"/>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6" name="Group 45">
              <a:extLst>
                <a:ext uri="{FF2B5EF4-FFF2-40B4-BE49-F238E27FC236}">
                  <a16:creationId xmlns:a16="http://schemas.microsoft.com/office/drawing/2014/main" id="{8313A754-E7DC-4D6C-A0E8-F9FFCDBF769F}"/>
                </a:ext>
              </a:extLst>
            </p:cNvPr>
            <p:cNvGrpSpPr/>
            <p:nvPr/>
          </p:nvGrpSpPr>
          <p:grpSpPr>
            <a:xfrm>
              <a:off x="1205494" y="6941416"/>
              <a:ext cx="3493741" cy="831105"/>
              <a:chOff x="1205494" y="6941416"/>
              <a:chExt cx="3493741" cy="831105"/>
            </a:xfrm>
          </p:grpSpPr>
          <p:sp>
            <p:nvSpPr>
              <p:cNvPr id="47" name="Freeform 20">
                <a:extLst>
                  <a:ext uri="{FF2B5EF4-FFF2-40B4-BE49-F238E27FC236}">
                    <a16:creationId xmlns:a16="http://schemas.microsoft.com/office/drawing/2014/main" id="{22809972-09AA-4D26-8F86-884F3D4F5C37}"/>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8" name="TextBox 47">
                <a:extLst>
                  <a:ext uri="{FF2B5EF4-FFF2-40B4-BE49-F238E27FC236}">
                    <a16:creationId xmlns:a16="http://schemas.microsoft.com/office/drawing/2014/main" id="{6790C861-5A8A-4FB5-9CD6-09C845A649BF}"/>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49" name="Round Diagonal Corner Rectangle 128">
                <a:extLst>
                  <a:ext uri="{FF2B5EF4-FFF2-40B4-BE49-F238E27FC236}">
                    <a16:creationId xmlns:a16="http://schemas.microsoft.com/office/drawing/2014/main" id="{9ABAC819-62C4-4742-9E50-9D7BA903E7F3}"/>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0" name="Freeform 15">
                <a:extLst>
                  <a:ext uri="{FF2B5EF4-FFF2-40B4-BE49-F238E27FC236}">
                    <a16:creationId xmlns:a16="http://schemas.microsoft.com/office/drawing/2014/main" id="{E1972B4D-44F3-4171-9EB1-B2937EB8B548}"/>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D00C0D-EFD4-4191-BF71-B3AA20948036}"/>
                  </a:ext>
                </a:extLst>
              </p:cNvPr>
              <p:cNvSpPr txBox="1"/>
              <p:nvPr/>
            </p:nvSpPr>
            <p:spPr>
              <a:xfrm>
                <a:off x="3897866" y="9378770"/>
                <a:ext cx="14237733" cy="1194109"/>
              </a:xfrm>
              <a:prstGeom prst="rect">
                <a:avLst/>
              </a:prstGeom>
              <a:noFill/>
            </p:spPr>
            <p:txBody>
              <a:bodyPr wrap="square" rtlCol="0">
                <a:spAutoFit/>
              </a:bodyPr>
              <a:lstStyle/>
              <a:p>
                <a:pPr algn="just">
                  <a:lnSpc>
                    <a:spcPct val="115000"/>
                  </a:lnSpc>
                  <a:spcAft>
                    <a:spcPts val="800"/>
                  </a:spcAft>
                  <a:tabLst>
                    <a:tab pos="3599815" algn="l"/>
                    <a:tab pos="5039995"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𝑉</m:t>
                    </m:r>
                    <m:r>
                      <a:rPr lang="nl-NL"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400" i="1">
                        <a:effectLst/>
                        <a:latin typeface="Cambria Math" panose="02040503050406030204" pitchFamily="18" charset="0"/>
                        <a:ea typeface="Calibri" panose="020F0502020204030204" pitchFamily="34" charset="0"/>
                        <a:cs typeface="Cambria Math" panose="02040503050406030204" pitchFamily="18" charset="0"/>
                      </a:rPr>
                      <m:t>⇔</m:t>
                    </m:r>
                    <m:r>
                      <a:rPr lang="nl-NL" sz="4400" i="1">
                        <a:effectLst/>
                        <a:latin typeface="Cambria Math" panose="02040503050406030204" pitchFamily="18" charset="0"/>
                        <a:ea typeface="Calibri" panose="020F0502020204030204" pitchFamily="34" charset="0"/>
                        <a:cs typeface="Times New Roman" panose="02020603050405020304" pitchFamily="18" charset="0"/>
                      </a:rPr>
                      <m:t>36</m:t>
                    </m:r>
                    <m:r>
                      <a:rPr lang="nl-NL" sz="4400" i="1">
                        <a:effectLst/>
                        <a:latin typeface="Cambria Math" panose="02040503050406030204" pitchFamily="18" charset="0"/>
                        <a:ea typeface="Calibri" panose="020F0502020204030204" pitchFamily="34" charset="0"/>
                        <a:cs typeface="Times New Roman" panose="02020603050405020304" pitchFamily="18" charset="0"/>
                      </a:rPr>
                      <m:t>𝜋</m:t>
                    </m:r>
                    <m:r>
                      <a:rPr lang="nl-NL"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4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400" i="1">
                        <a:effectLst/>
                        <a:latin typeface="Cambria Math" panose="02040503050406030204" pitchFamily="18" charset="0"/>
                        <a:ea typeface="Calibri" panose="020F0502020204030204" pitchFamily="34" charset="0"/>
                        <a:cs typeface="Times New Roman" panose="02020603050405020304" pitchFamily="18" charset="0"/>
                      </a:rPr>
                      <m:t>=27</m:t>
                    </m:r>
                    <m:r>
                      <a:rPr lang="nl-NL" sz="4400" i="1">
                        <a:effectLst/>
                        <a:latin typeface="Cambria Math" panose="02040503050406030204" pitchFamily="18" charset="0"/>
                        <a:ea typeface="Calibri" panose="020F0502020204030204" pitchFamily="34" charset="0"/>
                        <a:cs typeface="Cambria Math" panose="02040503050406030204" pitchFamily="18" charset="0"/>
                      </a:rPr>
                      <m:t>⇔</m:t>
                    </m:r>
                    <m:r>
                      <a:rPr lang="nl-NL" sz="4400" i="1">
                        <a:effectLst/>
                        <a:latin typeface="Cambria Math" panose="02040503050406030204" pitchFamily="18" charset="0"/>
                        <a:ea typeface="Calibri" panose="020F0502020204030204" pitchFamily="34" charset="0"/>
                        <a:cs typeface="Times New Roman" panose="02020603050405020304" pitchFamily="18" charset="0"/>
                      </a:rPr>
                      <m:t>𝑅</m:t>
                    </m:r>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4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0D00C0D-EFD4-4191-BF71-B3AA20948036}"/>
                  </a:ext>
                </a:extLst>
              </p:cNvPr>
              <p:cNvSpPr txBox="1">
                <a:spLocks noRot="1" noChangeAspect="1" noMove="1" noResize="1" noEditPoints="1" noAdjustHandles="1" noChangeArrowheads="1" noChangeShapeType="1" noTextEdit="1"/>
              </p:cNvSpPr>
              <p:nvPr/>
            </p:nvSpPr>
            <p:spPr>
              <a:xfrm>
                <a:off x="3897866" y="9378770"/>
                <a:ext cx="14237733" cy="1194109"/>
              </a:xfrm>
              <a:prstGeom prst="rect">
                <a:avLst/>
              </a:prstGeom>
              <a:blipFill>
                <a:blip r:embed="rId3"/>
                <a:stretch>
                  <a:fillRect l="-1712" b="-112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D02F8BA-D3C5-4939-8B77-EACF19369A12}"/>
                  </a:ext>
                </a:extLst>
              </p:cNvPr>
              <p:cNvSpPr txBox="1"/>
              <p:nvPr/>
            </p:nvSpPr>
            <p:spPr>
              <a:xfrm>
                <a:off x="18973800" y="11506200"/>
                <a:ext cx="4191000" cy="7694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4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C</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 name="TextBox 18">
                <a:extLst>
                  <a:ext uri="{FF2B5EF4-FFF2-40B4-BE49-F238E27FC236}">
                    <a16:creationId xmlns:a16="http://schemas.microsoft.com/office/drawing/2014/main" id="{2D02F8BA-D3C5-4939-8B77-EACF19369A12}"/>
                  </a:ext>
                </a:extLst>
              </p:cNvPr>
              <p:cNvSpPr txBox="1">
                <a:spLocks noRot="1" noChangeAspect="1" noMove="1" noResize="1" noEditPoints="1" noAdjustHandles="1" noChangeArrowheads="1" noChangeShapeType="1" noTextEdit="1"/>
              </p:cNvSpPr>
              <p:nvPr/>
            </p:nvSpPr>
            <p:spPr>
              <a:xfrm>
                <a:off x="18973800" y="11506200"/>
                <a:ext cx="4191000" cy="769441"/>
              </a:xfrm>
              <a:prstGeom prst="rect">
                <a:avLst/>
              </a:prstGeom>
              <a:blipFill>
                <a:blip r:embed="rId4"/>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44424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E20786-85A2-42FA-AF77-387A7F60AF51}"/>
              </a:ext>
            </a:extLst>
          </p:cNvPr>
          <p:cNvGrpSpPr/>
          <p:nvPr/>
        </p:nvGrpSpPr>
        <p:grpSpPr>
          <a:xfrm>
            <a:off x="327212" y="2658910"/>
            <a:ext cx="23729576" cy="4675268"/>
            <a:chOff x="992187" y="2564544"/>
            <a:chExt cx="22353091" cy="4088087"/>
          </a:xfrm>
        </p:grpSpPr>
        <p:sp>
          <p:nvSpPr>
            <p:cNvPr id="3" name="Rounded Rectangle 133">
              <a:extLst>
                <a:ext uri="{FF2B5EF4-FFF2-40B4-BE49-F238E27FC236}">
                  <a16:creationId xmlns:a16="http://schemas.microsoft.com/office/drawing/2014/main" id="{A667A3C1-60D6-4560-ACB4-C58FAF6A8D43}"/>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4" name="Group 3">
              <a:extLst>
                <a:ext uri="{FF2B5EF4-FFF2-40B4-BE49-F238E27FC236}">
                  <a16:creationId xmlns:a16="http://schemas.microsoft.com/office/drawing/2014/main" id="{22C612A0-7047-43FF-98AF-FC94B75F5AB4}"/>
                </a:ext>
              </a:extLst>
            </p:cNvPr>
            <p:cNvGrpSpPr/>
            <p:nvPr/>
          </p:nvGrpSpPr>
          <p:grpSpPr>
            <a:xfrm>
              <a:off x="992187" y="2564544"/>
              <a:ext cx="3124200" cy="1023459"/>
              <a:chOff x="534987" y="1647866"/>
              <a:chExt cx="4197167" cy="1176337"/>
            </a:xfrm>
          </p:grpSpPr>
          <p:sp>
            <p:nvSpPr>
              <p:cNvPr id="5" name="Isosceles Triangle 44">
                <a:extLst>
                  <a:ext uri="{FF2B5EF4-FFF2-40B4-BE49-F238E27FC236}">
                    <a16:creationId xmlns:a16="http://schemas.microsoft.com/office/drawing/2014/main" id="{BD69A061-F154-45B6-90CD-9674367D1FD5}"/>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6" name="Pentagon 136">
                <a:extLst>
                  <a:ext uri="{FF2B5EF4-FFF2-40B4-BE49-F238E27FC236}">
                    <a16:creationId xmlns:a16="http://schemas.microsoft.com/office/drawing/2014/main" id="{2C98855F-0BAC-4B7A-9A9D-96A00EC70D53}"/>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7" name="Group 11">
                <a:extLst>
                  <a:ext uri="{FF2B5EF4-FFF2-40B4-BE49-F238E27FC236}">
                    <a16:creationId xmlns:a16="http://schemas.microsoft.com/office/drawing/2014/main" id="{30561BFE-0FCA-4491-96F6-622B0AAF7C20}"/>
                  </a:ext>
                </a:extLst>
              </p:cNvPr>
              <p:cNvGrpSpPr/>
              <p:nvPr/>
            </p:nvGrpSpPr>
            <p:grpSpPr bwMode="auto">
              <a:xfrm>
                <a:off x="683775" y="1836907"/>
                <a:ext cx="582199" cy="537956"/>
                <a:chOff x="7440266" y="3398551"/>
                <a:chExt cx="757238" cy="765175"/>
              </a:xfrm>
              <a:solidFill>
                <a:schemeClr val="bg1">
                  <a:lumMod val="95000"/>
                </a:schemeClr>
              </a:solidFill>
            </p:grpSpPr>
            <p:sp>
              <p:nvSpPr>
                <p:cNvPr id="10" name="Freeform 140">
                  <a:extLst>
                    <a:ext uri="{FF2B5EF4-FFF2-40B4-BE49-F238E27FC236}">
                      <a16:creationId xmlns:a16="http://schemas.microsoft.com/office/drawing/2014/main" id="{48C7545D-4FD1-46C2-A4DB-CC0C2C680A74}"/>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1" name="Freeform 141">
                  <a:extLst>
                    <a:ext uri="{FF2B5EF4-FFF2-40B4-BE49-F238E27FC236}">
                      <a16:creationId xmlns:a16="http://schemas.microsoft.com/office/drawing/2014/main" id="{24A5C70F-FC40-4089-8C51-227BF50F3C9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2" name="Freeform 142">
                  <a:extLst>
                    <a:ext uri="{FF2B5EF4-FFF2-40B4-BE49-F238E27FC236}">
                      <a16:creationId xmlns:a16="http://schemas.microsoft.com/office/drawing/2014/main" id="{400D319D-AC4D-43EB-AE1A-7D3973AB4E10}"/>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3" name="Rectangle 12">
                  <a:extLst>
                    <a:ext uri="{FF2B5EF4-FFF2-40B4-BE49-F238E27FC236}">
                      <a16:creationId xmlns:a16="http://schemas.microsoft.com/office/drawing/2014/main" id="{AC905564-9FD2-4988-AD35-B487066558D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 name="Rectangle 13">
                  <a:extLst>
                    <a:ext uri="{FF2B5EF4-FFF2-40B4-BE49-F238E27FC236}">
                      <a16:creationId xmlns:a16="http://schemas.microsoft.com/office/drawing/2014/main" id="{347D9A89-5796-4105-B037-E8494236FF14}"/>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5" name="Rectangle 14">
                  <a:extLst>
                    <a:ext uri="{FF2B5EF4-FFF2-40B4-BE49-F238E27FC236}">
                      <a16:creationId xmlns:a16="http://schemas.microsoft.com/office/drawing/2014/main" id="{9EAAE960-0B14-4829-9CAD-A5C10EEDF48C}"/>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6" name="Rectangle 15">
                  <a:extLst>
                    <a:ext uri="{FF2B5EF4-FFF2-40B4-BE49-F238E27FC236}">
                      <a16:creationId xmlns:a16="http://schemas.microsoft.com/office/drawing/2014/main" id="{EC002F2C-E05E-498F-9E17-F296325921F4}"/>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8" name="Chevron 138">
                <a:extLst>
                  <a:ext uri="{FF2B5EF4-FFF2-40B4-BE49-F238E27FC236}">
                    <a16:creationId xmlns:a16="http://schemas.microsoft.com/office/drawing/2014/main" id="{3DF514FA-729C-440C-A39A-BDA61E504BBB}"/>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9" name="TextBox 13">
                <a:extLst>
                  <a:ext uri="{FF2B5EF4-FFF2-40B4-BE49-F238E27FC236}">
                    <a16:creationId xmlns:a16="http://schemas.microsoft.com/office/drawing/2014/main" id="{96600605-4339-4E29-8EBC-C8491F020296}"/>
                  </a:ext>
                </a:extLst>
              </p:cNvPr>
              <p:cNvSpPr txBox="1">
                <a:spLocks noChangeArrowheads="1"/>
              </p:cNvSpPr>
              <p:nvPr/>
            </p:nvSpPr>
            <p:spPr bwMode="auto">
              <a:xfrm>
                <a:off x="1456316" y="1718346"/>
                <a:ext cx="3173468" cy="7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4.</a:t>
                </a:r>
              </a:p>
            </p:txBody>
          </p:sp>
        </p:grpSp>
      </p:grpSp>
      <p:sp>
        <p:nvSpPr>
          <p:cNvPr id="17" name="Rectangle 16">
            <a:extLst>
              <a:ext uri="{FF2B5EF4-FFF2-40B4-BE49-F238E27FC236}">
                <a16:creationId xmlns:a16="http://schemas.microsoft.com/office/drawing/2014/main" id="{F3523697-0D42-4BE8-8BDD-3C52BF0C5AB0}"/>
              </a:ext>
            </a:extLst>
          </p:cNvPr>
          <p:cNvSpPr/>
          <p:nvPr/>
        </p:nvSpPr>
        <p:spPr>
          <a:xfrm>
            <a:off x="9265173" y="4681282"/>
            <a:ext cx="184731" cy="754053"/>
          </a:xfrm>
          <a:prstGeom prst="rect">
            <a:avLst/>
          </a:prstGeom>
        </p:spPr>
        <p:txBody>
          <a:bodyPr wrap="none">
            <a:spAutoFit/>
          </a:bodyPr>
          <a:lstStyle/>
          <a:p>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1836AB3-B317-4AC1-8250-102B4FE26748}"/>
                  </a:ext>
                </a:extLst>
              </p:cNvPr>
              <p:cNvSpPr txBox="1"/>
              <p:nvPr/>
            </p:nvSpPr>
            <p:spPr>
              <a:xfrm>
                <a:off x="1374030" y="3873432"/>
                <a:ext cx="22520300" cy="1446550"/>
              </a:xfrm>
              <a:prstGeom prst="rect">
                <a:avLst/>
              </a:prstGeom>
              <a:noFill/>
            </p:spPr>
            <p:txBody>
              <a:bodyPr wrap="square">
                <a:spAutoFit/>
              </a:bodyPr>
              <a:lstStyle/>
              <a:p>
                <a:r>
                  <a:rPr lang="vi-VN" sz="4400" dirty="0">
                    <a:latin typeface="+mj-lt"/>
                  </a:rPr>
                  <a:t>Cho mặt cầu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𝑆</m:t>
                        </m:r>
                      </m:e>
                    </m:d>
                  </m:oMath>
                </a14:m>
                <a:r>
                  <a:rPr lang="vi-VN" sz="4400" dirty="0">
                    <a:latin typeface="+mj-lt"/>
                  </a:rPr>
                  <a:t> tâm </a:t>
                </a:r>
                <a14:m>
                  <m:oMath xmlns:m="http://schemas.openxmlformats.org/officeDocument/2006/math">
                    <m:r>
                      <a:rPr lang="vi-VN" sz="4400" i="1">
                        <a:latin typeface="Cambria Math" panose="02040503050406030204" pitchFamily="18" charset="0"/>
                      </a:rPr>
                      <m:t>𝑂</m:t>
                    </m:r>
                  </m:oMath>
                </a14:m>
                <a:r>
                  <a:rPr lang="vi-VN" sz="4400" dirty="0">
                    <a:latin typeface="+mj-lt"/>
                  </a:rPr>
                  <a:t> bán kính </a:t>
                </a:r>
                <a14:m>
                  <m:oMath xmlns:m="http://schemas.openxmlformats.org/officeDocument/2006/math">
                    <m:r>
                      <a:rPr lang="vi-VN" sz="4400" i="1">
                        <a:latin typeface="Cambria Math" panose="02040503050406030204" pitchFamily="18" charset="0"/>
                      </a:rPr>
                      <m:t>𝑅</m:t>
                    </m:r>
                  </m:oMath>
                </a14:m>
                <a:r>
                  <a:rPr lang="vi-VN" sz="4400" dirty="0">
                    <a:latin typeface="+mj-lt"/>
                  </a:rPr>
                  <a:t> và điểm </a:t>
                </a:r>
                <a14:m>
                  <m:oMath xmlns:m="http://schemas.openxmlformats.org/officeDocument/2006/math">
                    <m:r>
                      <a:rPr lang="vi-VN" sz="4400" i="1">
                        <a:latin typeface="Cambria Math" panose="02040503050406030204" pitchFamily="18" charset="0"/>
                      </a:rPr>
                      <m:t>𝐴</m:t>
                    </m:r>
                  </m:oMath>
                </a14:m>
                <a:r>
                  <a:rPr lang="vi-VN" sz="4400" dirty="0">
                    <a:latin typeface="+mj-lt"/>
                  </a:rPr>
                  <a:t> nằm trên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𝑆</m:t>
                        </m:r>
                      </m:e>
                    </m:d>
                  </m:oMath>
                </a14:m>
                <a:r>
                  <a:rPr lang="vi-VN" sz="4400" dirty="0">
                    <a:latin typeface="+mj-lt"/>
                  </a:rPr>
                  <a:t> . Mặt phẳng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𝑃</m:t>
                        </m:r>
                      </m:e>
                    </m:d>
                  </m:oMath>
                </a14:m>
                <a:r>
                  <a:rPr lang="vi-VN" sz="4400" dirty="0">
                    <a:latin typeface="+mj-lt"/>
                  </a:rPr>
                  <a:t> qua </a:t>
                </a:r>
                <a14:m>
                  <m:oMath xmlns:m="http://schemas.openxmlformats.org/officeDocument/2006/math">
                    <m:r>
                      <a:rPr lang="vi-VN" sz="4400" i="1">
                        <a:latin typeface="Cambria Math" panose="02040503050406030204" pitchFamily="18" charset="0"/>
                      </a:rPr>
                      <m:t>𝐴</m:t>
                    </m:r>
                  </m:oMath>
                </a14:m>
                <a:r>
                  <a:rPr lang="vi-VN" sz="4400" dirty="0">
                    <a:latin typeface="+mj-lt"/>
                  </a:rPr>
                  <a:t> tạo với </a:t>
                </a:r>
                <a14:m>
                  <m:oMath xmlns:m="http://schemas.openxmlformats.org/officeDocument/2006/math">
                    <m:r>
                      <a:rPr lang="vi-VN" sz="4400" i="1">
                        <a:latin typeface="Cambria Math" panose="02040503050406030204" pitchFamily="18" charset="0"/>
                      </a:rPr>
                      <m:t>𝑂𝐴</m:t>
                    </m:r>
                  </m:oMath>
                </a14:m>
                <a:r>
                  <a:rPr lang="vi-VN" sz="4400" dirty="0">
                    <a:latin typeface="+mj-lt"/>
                  </a:rPr>
                  <a:t> một góc </a:t>
                </a:r>
                <a14:m>
                  <m:oMath xmlns:m="http://schemas.openxmlformats.org/officeDocument/2006/math">
                    <m:r>
                      <a:rPr lang="vi-VN" sz="4400" i="1">
                        <a:latin typeface="Cambria Math" panose="02040503050406030204" pitchFamily="18" charset="0"/>
                      </a:rPr>
                      <m:t>6</m:t>
                    </m:r>
                    <m:sSup>
                      <m:sSupPr>
                        <m:ctrlPr>
                          <a:rPr lang="vi-VN" sz="4400" i="1">
                            <a:latin typeface="Cambria Math" panose="02040503050406030204" pitchFamily="18" charset="0"/>
                          </a:rPr>
                        </m:ctrlPr>
                      </m:sSupPr>
                      <m:e>
                        <m:r>
                          <a:rPr lang="vi-VN" sz="4400" i="1">
                            <a:latin typeface="Cambria Math" panose="02040503050406030204" pitchFamily="18" charset="0"/>
                          </a:rPr>
                          <m:t>0</m:t>
                        </m:r>
                      </m:e>
                      <m:sup>
                        <m:r>
                          <a:rPr lang="vi-VN" sz="4400" i="1">
                            <a:latin typeface="Cambria Math" panose="02040503050406030204" pitchFamily="18" charset="0"/>
                          </a:rPr>
                          <m:t>𝑜</m:t>
                        </m:r>
                      </m:sup>
                    </m:sSup>
                  </m:oMath>
                </a14:m>
                <a:r>
                  <a:rPr lang="vi-VN" sz="4400" dirty="0">
                    <a:latin typeface="+mj-lt"/>
                  </a:rPr>
                  <a:t>và cắt </a:t>
                </a:r>
                <a14:m>
                  <m:oMath xmlns:m="http://schemas.openxmlformats.org/officeDocument/2006/math">
                    <m:d>
                      <m:dPr>
                        <m:ctrlPr>
                          <a:rPr lang="vi-VN" sz="4400" i="1">
                            <a:latin typeface="Cambria Math" panose="02040503050406030204" pitchFamily="18" charset="0"/>
                          </a:rPr>
                        </m:ctrlPr>
                      </m:dPr>
                      <m:e>
                        <m:r>
                          <a:rPr lang="vi-VN" sz="4400" i="1">
                            <a:latin typeface="Cambria Math" panose="02040503050406030204" pitchFamily="18" charset="0"/>
                          </a:rPr>
                          <m:t>𝑆</m:t>
                        </m:r>
                      </m:e>
                    </m:d>
                  </m:oMath>
                </a14:m>
                <a:r>
                  <a:rPr lang="vi-VN" sz="4400" dirty="0">
                    <a:latin typeface="+mj-lt"/>
                  </a:rPr>
                  <a:t> theo một đường tròn có diện tích bằng:</a:t>
                </a:r>
              </a:p>
            </p:txBody>
          </p:sp>
        </mc:Choice>
        <mc:Fallback xmlns="">
          <p:sp>
            <p:nvSpPr>
              <p:cNvPr id="21" name="TextBox 20">
                <a:extLst>
                  <a:ext uri="{FF2B5EF4-FFF2-40B4-BE49-F238E27FC236}">
                    <a16:creationId xmlns:a16="http://schemas.microsoft.com/office/drawing/2014/main" id="{F1836AB3-B317-4AC1-8250-102B4FE26748}"/>
                  </a:ext>
                </a:extLst>
              </p:cNvPr>
              <p:cNvSpPr txBox="1">
                <a:spLocks noRot="1" noChangeAspect="1" noMove="1" noResize="1" noEditPoints="1" noAdjustHandles="1" noChangeArrowheads="1" noChangeShapeType="1" noTextEdit="1"/>
              </p:cNvSpPr>
              <p:nvPr/>
            </p:nvSpPr>
            <p:spPr>
              <a:xfrm>
                <a:off x="1374030" y="3873432"/>
                <a:ext cx="22520300" cy="1446550"/>
              </a:xfrm>
              <a:prstGeom prst="rect">
                <a:avLst/>
              </a:prstGeom>
              <a:blipFill>
                <a:blip r:embed="rId2"/>
                <a:stretch>
                  <a:fillRect l="-1083" t="-7983" r="-595" b="-19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A2A251F-63B0-4A28-84C7-1801199647EF}"/>
                  </a:ext>
                </a:extLst>
              </p:cNvPr>
              <p:cNvSpPr txBox="1"/>
              <p:nvPr/>
            </p:nvSpPr>
            <p:spPr>
              <a:xfrm>
                <a:off x="3903695" y="5880060"/>
                <a:ext cx="18351397" cy="1143839"/>
              </a:xfrm>
              <a:prstGeom prst="rect">
                <a:avLst/>
              </a:prstGeom>
              <a:noFill/>
            </p:spPr>
            <p:txBody>
              <a:bodyPr wrap="square">
                <a:spAutoFit/>
              </a:bodyPr>
              <a:lstStyle/>
              <a:p>
                <a:r>
                  <a:rPr lang="vi-VN" b="1" dirty="0">
                    <a:solidFill>
                      <a:srgbClr val="0000FF"/>
                    </a:solidFill>
                    <a:latin typeface="+mj-lt"/>
                  </a:rPr>
                  <a:t>A.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3</m:t>
                        </m:r>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4</m:t>
                        </m:r>
                      </m:den>
                    </m:f>
                  </m:oMath>
                </a14:m>
                <a:r>
                  <a:rPr lang="vi-VN" dirty="0">
                    <a:latin typeface="+mj-lt"/>
                  </a:rPr>
                  <a:t>	          </a:t>
                </a:r>
                <a:r>
                  <a:rPr lang="vi-VN" b="1" dirty="0">
                    <a:solidFill>
                      <a:srgbClr val="0000FF"/>
                    </a:solidFill>
                    <a:latin typeface="+mj-lt"/>
                  </a:rPr>
                  <a:t>B.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2</m:t>
                        </m:r>
                      </m:den>
                    </m:f>
                  </m:oMath>
                </a14:m>
                <a:r>
                  <a:rPr lang="vi-VN" dirty="0">
                    <a:latin typeface="+mj-lt"/>
                  </a:rPr>
                  <a:t>	    </a:t>
                </a:r>
                <a:r>
                  <a:rPr lang="vi-VN" dirty="0">
                    <a:solidFill>
                      <a:srgbClr val="0000FF"/>
                    </a:solidFill>
                    <a:latin typeface="+mj-lt"/>
                  </a:rPr>
                  <a:t> </a:t>
                </a:r>
                <a:r>
                  <a:rPr lang="vi-VN" b="1" dirty="0">
                    <a:solidFill>
                      <a:srgbClr val="0000FF"/>
                    </a:solidFill>
                    <a:latin typeface="+mj-lt"/>
                  </a:rPr>
                  <a:t>C.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3</m:t>
                        </m:r>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2</m:t>
                        </m:r>
                      </m:den>
                    </m:f>
                  </m:oMath>
                </a14:m>
                <a:r>
                  <a:rPr lang="vi-VN" dirty="0">
                    <a:latin typeface="+mj-lt"/>
                  </a:rPr>
                  <a:t>	         </a:t>
                </a:r>
                <a:r>
                  <a:rPr lang="vi-VN" b="1" dirty="0">
                    <a:solidFill>
                      <a:srgbClr val="0000FF"/>
                    </a:solidFill>
                    <a:latin typeface="+mj-lt"/>
                  </a:rPr>
                  <a:t>D. </a:t>
                </a:r>
                <a14:m>
                  <m:oMath xmlns:m="http://schemas.openxmlformats.org/officeDocument/2006/math">
                    <m:f>
                      <m:fPr>
                        <m:ctrlPr>
                          <a:rPr lang="vi-VN" i="1">
                            <a:latin typeface="Cambria Math" panose="02040503050406030204" pitchFamily="18" charset="0"/>
                          </a:rPr>
                        </m:ctrlPr>
                      </m:fPr>
                      <m:num>
                        <m:r>
                          <a:rPr lang="vi-VN" i="1">
                            <a:latin typeface="Cambria Math" panose="02040503050406030204" pitchFamily="18" charset="0"/>
                          </a:rPr>
                          <m:t>𝜋</m:t>
                        </m:r>
                        <m:sSup>
                          <m:sSupPr>
                            <m:ctrlPr>
                              <a:rPr lang="vi-VN" i="1">
                                <a:latin typeface="Cambria Math" panose="02040503050406030204" pitchFamily="18" charset="0"/>
                              </a:rPr>
                            </m:ctrlPr>
                          </m:sSupPr>
                          <m:e>
                            <m:r>
                              <a:rPr lang="vi-VN" i="1">
                                <a:latin typeface="Cambria Math" panose="02040503050406030204" pitchFamily="18" charset="0"/>
                              </a:rPr>
                              <m:t>𝑅</m:t>
                            </m:r>
                          </m:e>
                          <m:sup>
                            <m:r>
                              <a:rPr lang="vi-VN" i="1">
                                <a:latin typeface="Cambria Math" panose="02040503050406030204" pitchFamily="18" charset="0"/>
                              </a:rPr>
                              <m:t>2</m:t>
                            </m:r>
                          </m:sup>
                        </m:sSup>
                      </m:num>
                      <m:den>
                        <m:r>
                          <a:rPr lang="vi-VN" i="1">
                            <a:latin typeface="Cambria Math" panose="02040503050406030204" pitchFamily="18" charset="0"/>
                          </a:rPr>
                          <m:t>4</m:t>
                        </m:r>
                      </m:den>
                    </m:f>
                  </m:oMath>
                </a14:m>
                <a:endParaRPr lang="vi-VN" dirty="0">
                  <a:latin typeface="+mj-lt"/>
                </a:endParaRPr>
              </a:p>
            </p:txBody>
          </p:sp>
        </mc:Choice>
        <mc:Fallback xmlns="">
          <p:sp>
            <p:nvSpPr>
              <p:cNvPr id="23" name="TextBox 22">
                <a:extLst>
                  <a:ext uri="{FF2B5EF4-FFF2-40B4-BE49-F238E27FC236}">
                    <a16:creationId xmlns:a16="http://schemas.microsoft.com/office/drawing/2014/main" id="{7A2A251F-63B0-4A28-84C7-1801199647EF}"/>
                  </a:ext>
                </a:extLst>
              </p:cNvPr>
              <p:cNvSpPr txBox="1">
                <a:spLocks noRot="1" noChangeAspect="1" noMove="1" noResize="1" noEditPoints="1" noAdjustHandles="1" noChangeArrowheads="1" noChangeShapeType="1" noTextEdit="1"/>
              </p:cNvSpPr>
              <p:nvPr/>
            </p:nvSpPr>
            <p:spPr>
              <a:xfrm>
                <a:off x="3903695" y="5880060"/>
                <a:ext cx="18351397" cy="1143839"/>
              </a:xfrm>
              <a:prstGeom prst="rect">
                <a:avLst/>
              </a:prstGeom>
              <a:blipFill>
                <a:blip r:embed="rId3"/>
                <a:stretch>
                  <a:fillRect l="-1295" b="-11765"/>
                </a:stretch>
              </a:blipFill>
            </p:spPr>
            <p:txBody>
              <a:bodyPr/>
              <a:lstStyle/>
              <a:p>
                <a:r>
                  <a:rPr lang="vi-VN">
                    <a:noFill/>
                  </a:rPr>
                  <a:t> </a:t>
                </a:r>
              </a:p>
            </p:txBody>
          </p:sp>
        </mc:Fallback>
      </mc:AlternateContent>
      <p:sp>
        <p:nvSpPr>
          <p:cNvPr id="24" name="Oval 23">
            <a:extLst>
              <a:ext uri="{FF2B5EF4-FFF2-40B4-BE49-F238E27FC236}">
                <a16:creationId xmlns:a16="http://schemas.microsoft.com/office/drawing/2014/main" id="{8EFAE255-727E-4E94-B721-A8E8F70EAF2B}"/>
              </a:ext>
            </a:extLst>
          </p:cNvPr>
          <p:cNvSpPr/>
          <p:nvPr/>
        </p:nvSpPr>
        <p:spPr>
          <a:xfrm>
            <a:off x="15697200" y="6064157"/>
            <a:ext cx="998420" cy="884831"/>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rgbClr val="FF0000"/>
                </a:solidFill>
              </a:rPr>
              <a:t>D</a:t>
            </a:r>
          </a:p>
        </p:txBody>
      </p:sp>
      <p:grpSp>
        <p:nvGrpSpPr>
          <p:cNvPr id="28" name="Group 47">
            <a:extLst>
              <a:ext uri="{FF2B5EF4-FFF2-40B4-BE49-F238E27FC236}">
                <a16:creationId xmlns:a16="http://schemas.microsoft.com/office/drawing/2014/main" id="{E452318E-38AE-41DD-B4A4-853ABBFDF3BC}"/>
              </a:ext>
            </a:extLst>
          </p:cNvPr>
          <p:cNvGrpSpPr/>
          <p:nvPr/>
        </p:nvGrpSpPr>
        <p:grpSpPr>
          <a:xfrm>
            <a:off x="909007" y="1567608"/>
            <a:ext cx="9472086" cy="968318"/>
            <a:chOff x="739068" y="1515168"/>
            <a:chExt cx="9473319" cy="968444"/>
          </a:xfrm>
        </p:grpSpPr>
        <p:sp>
          <p:nvSpPr>
            <p:cNvPr id="29" name="Freeform 71">
              <a:extLst>
                <a:ext uri="{FF2B5EF4-FFF2-40B4-BE49-F238E27FC236}">
                  <a16:creationId xmlns:a16="http://schemas.microsoft.com/office/drawing/2014/main" id="{A7AC5DBA-752D-4422-90D3-BCFABE29F7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30" name="Group 30">
              <a:extLst>
                <a:ext uri="{FF2B5EF4-FFF2-40B4-BE49-F238E27FC236}">
                  <a16:creationId xmlns:a16="http://schemas.microsoft.com/office/drawing/2014/main" id="{A66F03AB-A9D7-4C41-BF59-6B02B8E2CEFE}"/>
                </a:ext>
              </a:extLst>
            </p:cNvPr>
            <p:cNvGrpSpPr/>
            <p:nvPr/>
          </p:nvGrpSpPr>
          <p:grpSpPr>
            <a:xfrm>
              <a:off x="739068" y="1515168"/>
              <a:ext cx="8177919" cy="960327"/>
              <a:chOff x="739068" y="1515168"/>
              <a:chExt cx="8177919" cy="960327"/>
            </a:xfrm>
          </p:grpSpPr>
          <p:sp>
            <p:nvSpPr>
              <p:cNvPr id="31" name="Freeform 71">
                <a:extLst>
                  <a:ext uri="{FF2B5EF4-FFF2-40B4-BE49-F238E27FC236}">
                    <a16:creationId xmlns:a16="http://schemas.microsoft.com/office/drawing/2014/main" id="{9A4B39A6-4448-4584-B0EB-73D8528EF37D}"/>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Oval 72">
                <a:extLst>
                  <a:ext uri="{FF2B5EF4-FFF2-40B4-BE49-F238E27FC236}">
                    <a16:creationId xmlns:a16="http://schemas.microsoft.com/office/drawing/2014/main" id="{BD72A042-E793-4A3F-B3BC-A874DAC7ED0E}"/>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3">
                <a:extLst>
                  <a:ext uri="{FF2B5EF4-FFF2-40B4-BE49-F238E27FC236}">
                    <a16:creationId xmlns:a16="http://schemas.microsoft.com/office/drawing/2014/main" id="{604EB9A8-9A98-4221-BE83-161B5B530E8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4">
                <a:extLst>
                  <a:ext uri="{FF2B5EF4-FFF2-40B4-BE49-F238E27FC236}">
                    <a16:creationId xmlns:a16="http://schemas.microsoft.com/office/drawing/2014/main" id="{382AD3FA-014C-4700-BFAD-36F9AEDE91B2}"/>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75">
                <a:extLst>
                  <a:ext uri="{FF2B5EF4-FFF2-40B4-BE49-F238E27FC236}">
                    <a16:creationId xmlns:a16="http://schemas.microsoft.com/office/drawing/2014/main" id="{1124EC1A-2DDB-475F-A02F-24934F1D8C2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76">
                <a:extLst>
                  <a:ext uri="{FF2B5EF4-FFF2-40B4-BE49-F238E27FC236}">
                    <a16:creationId xmlns:a16="http://schemas.microsoft.com/office/drawing/2014/main" id="{2D114F18-B85B-48D0-9D73-E2688E73B45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77">
                <a:extLst>
                  <a:ext uri="{FF2B5EF4-FFF2-40B4-BE49-F238E27FC236}">
                    <a16:creationId xmlns:a16="http://schemas.microsoft.com/office/drawing/2014/main" id="{A1EE8C35-24B7-4C79-911A-86B99394164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78">
                <a:extLst>
                  <a:ext uri="{FF2B5EF4-FFF2-40B4-BE49-F238E27FC236}">
                    <a16:creationId xmlns:a16="http://schemas.microsoft.com/office/drawing/2014/main" id="{A0DC42F8-51FE-463E-A769-5C6932C2D25A}"/>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79">
                <a:extLst>
                  <a:ext uri="{FF2B5EF4-FFF2-40B4-BE49-F238E27FC236}">
                    <a16:creationId xmlns:a16="http://schemas.microsoft.com/office/drawing/2014/main" id="{58091D14-0CF2-4D6B-BBBC-6352C90C5FB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Freeform 80">
                <a:extLst>
                  <a:ext uri="{FF2B5EF4-FFF2-40B4-BE49-F238E27FC236}">
                    <a16:creationId xmlns:a16="http://schemas.microsoft.com/office/drawing/2014/main" id="{7B47D81C-4B6A-400D-9706-6292B6B8E02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1" name="Freeform 81">
                <a:extLst>
                  <a:ext uri="{FF2B5EF4-FFF2-40B4-BE49-F238E27FC236}">
                    <a16:creationId xmlns:a16="http://schemas.microsoft.com/office/drawing/2014/main" id="{95B5E2B5-C0C7-4655-884C-DDAD6D98184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67499AF2-87AD-4102-9E5C-6671BE2449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3" name="TextBox 43">
                <a:extLst>
                  <a:ext uri="{FF2B5EF4-FFF2-40B4-BE49-F238E27FC236}">
                    <a16:creationId xmlns:a16="http://schemas.microsoft.com/office/drawing/2014/main" id="{60B93A2A-82D6-493F-81EB-4C35D54FFC3A}"/>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VỀ NHÀ</a:t>
                </a:r>
              </a:p>
            </p:txBody>
          </p:sp>
        </p:grpSp>
      </p:grpSp>
      <p:grpSp>
        <p:nvGrpSpPr>
          <p:cNvPr id="44" name="Group 43">
            <a:extLst>
              <a:ext uri="{FF2B5EF4-FFF2-40B4-BE49-F238E27FC236}">
                <a16:creationId xmlns:a16="http://schemas.microsoft.com/office/drawing/2014/main" id="{7921BB03-B97D-4318-8364-869153320A4F}"/>
              </a:ext>
            </a:extLst>
          </p:cNvPr>
          <p:cNvGrpSpPr/>
          <p:nvPr/>
        </p:nvGrpSpPr>
        <p:grpSpPr>
          <a:xfrm>
            <a:off x="873305" y="7448628"/>
            <a:ext cx="22136901" cy="6267372"/>
            <a:chOff x="1205494" y="6941416"/>
            <a:chExt cx="22139783" cy="6545984"/>
          </a:xfrm>
        </p:grpSpPr>
        <p:sp>
          <p:nvSpPr>
            <p:cNvPr id="45" name="Rounded Rectangle 124">
              <a:extLst>
                <a:ext uri="{FF2B5EF4-FFF2-40B4-BE49-F238E27FC236}">
                  <a16:creationId xmlns:a16="http://schemas.microsoft.com/office/drawing/2014/main" id="{86701CC0-D425-4555-883E-FFDB12E24636}"/>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7" name="Group 46">
              <a:extLst>
                <a:ext uri="{FF2B5EF4-FFF2-40B4-BE49-F238E27FC236}">
                  <a16:creationId xmlns:a16="http://schemas.microsoft.com/office/drawing/2014/main" id="{FF0CF8C6-BDDB-4C62-838B-4E143EDDBBFF}"/>
                </a:ext>
              </a:extLst>
            </p:cNvPr>
            <p:cNvGrpSpPr/>
            <p:nvPr/>
          </p:nvGrpSpPr>
          <p:grpSpPr>
            <a:xfrm>
              <a:off x="1205494" y="6941416"/>
              <a:ext cx="3493741" cy="831105"/>
              <a:chOff x="1205494" y="6941416"/>
              <a:chExt cx="3493741" cy="831105"/>
            </a:xfrm>
          </p:grpSpPr>
          <p:sp>
            <p:nvSpPr>
              <p:cNvPr id="49" name="Freeform 20">
                <a:extLst>
                  <a:ext uri="{FF2B5EF4-FFF2-40B4-BE49-F238E27FC236}">
                    <a16:creationId xmlns:a16="http://schemas.microsoft.com/office/drawing/2014/main" id="{15CB1780-C481-4420-9E82-30D184BEB171}"/>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50" name="TextBox 49">
                <a:extLst>
                  <a:ext uri="{FF2B5EF4-FFF2-40B4-BE49-F238E27FC236}">
                    <a16:creationId xmlns:a16="http://schemas.microsoft.com/office/drawing/2014/main" id="{802A87FA-61E4-45DC-B029-C525AF88E376}"/>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51" name="Round Diagonal Corner Rectangle 128">
                <a:extLst>
                  <a:ext uri="{FF2B5EF4-FFF2-40B4-BE49-F238E27FC236}">
                    <a16:creationId xmlns:a16="http://schemas.microsoft.com/office/drawing/2014/main" id="{E97F8708-FC0D-44B1-B1FF-3F34510B3AD6}"/>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2" name="Freeform 15">
                <a:extLst>
                  <a:ext uri="{FF2B5EF4-FFF2-40B4-BE49-F238E27FC236}">
                    <a16:creationId xmlns:a16="http://schemas.microsoft.com/office/drawing/2014/main" id="{E4374CCC-DD67-4C1A-99CB-15361E73F8F2}"/>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pic>
        <p:nvPicPr>
          <p:cNvPr id="53" name="Picture 52">
            <a:extLst>
              <a:ext uri="{FF2B5EF4-FFF2-40B4-BE49-F238E27FC236}">
                <a16:creationId xmlns:a16="http://schemas.microsoft.com/office/drawing/2014/main" id="{B3BFA552-1023-45A7-BA5E-8C1740F9E23B}"/>
              </a:ext>
            </a:extLst>
          </p:cNvPr>
          <p:cNvPicPr/>
          <p:nvPr/>
        </p:nvPicPr>
        <p:blipFill>
          <a:blip r:embed="rId4"/>
          <a:stretch>
            <a:fillRect/>
          </a:stretch>
        </p:blipFill>
        <p:spPr>
          <a:xfrm>
            <a:off x="18275080" y="8283428"/>
            <a:ext cx="4495800" cy="3908572"/>
          </a:xfrm>
          <a:prstGeom prst="rect">
            <a:avLst/>
          </a:prstGeom>
        </p:spPr>
      </p:pic>
      <p:cxnSp>
        <p:nvCxnSpPr>
          <p:cNvPr id="54" name="Straight Connector 53">
            <a:extLst>
              <a:ext uri="{FF2B5EF4-FFF2-40B4-BE49-F238E27FC236}">
                <a16:creationId xmlns:a16="http://schemas.microsoft.com/office/drawing/2014/main" id="{D1546950-6D7A-4624-A629-2F6238F2C2B0}"/>
              </a:ext>
            </a:extLst>
          </p:cNvPr>
          <p:cNvCxnSpPr/>
          <p:nvPr/>
        </p:nvCxnSpPr>
        <p:spPr>
          <a:xfrm>
            <a:off x="17568042" y="7831960"/>
            <a:ext cx="0" cy="55792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463FB01B-2564-4036-8470-4E5CC74E0CEA}"/>
                  </a:ext>
                </a:extLst>
              </p:cNvPr>
              <p:cNvSpPr txBox="1"/>
              <p:nvPr/>
            </p:nvSpPr>
            <p:spPr>
              <a:xfrm>
                <a:off x="2095825" y="8539947"/>
                <a:ext cx="11616157" cy="1587294"/>
              </a:xfrm>
              <a:prstGeom prst="rect">
                <a:avLst/>
              </a:prstGeom>
              <a:noFill/>
            </p:spPr>
            <p:txBody>
              <a:bodyPr wrap="square" rtlCol="0">
                <a:spAutoFit/>
              </a:bodyPr>
              <a:lstStyle/>
              <a:p>
                <a:pPr marL="629920" algn="just">
                  <a:lnSpc>
                    <a:spcPct val="115000"/>
                  </a:lnSpc>
                  <a:spcAft>
                    <a:spcPts val="800"/>
                  </a:spcAft>
                  <a:tabLst>
                    <a:tab pos="3599815" algn="l"/>
                    <a:tab pos="5039995" algn="l"/>
                  </a:tabLst>
                </a:pPr>
                <a:r>
                  <a:rPr lang="vi-VN" sz="4400" dirty="0">
                    <a:effectLst/>
                    <a:latin typeface="+mj-lt"/>
                    <a:ea typeface="Microsoft Yi Baiti" panose="03000500000000000000" pitchFamily="66" charset="0"/>
                    <a:cs typeface="Times New Roman" panose="02020603050405020304" pitchFamily="18" charset="0"/>
                  </a:rPr>
                  <a:t>Gọi </a:t>
                </a:r>
                <a14:m>
                  <m:oMath xmlns:m="http://schemas.openxmlformats.org/officeDocument/2006/math">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𝑟</m:t>
                    </m:r>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 </m:t>
                    </m:r>
                  </m:oMath>
                </a14:m>
                <a:r>
                  <a:rPr lang="vi-VN" sz="4400" dirty="0">
                    <a:effectLst/>
                    <a:latin typeface="+mj-lt"/>
                    <a:ea typeface="Microsoft Yi Baiti" panose="03000500000000000000" pitchFamily="66" charset="0"/>
                    <a:cs typeface="Times New Roman" panose="02020603050405020304" pitchFamily="18" charset="0"/>
                  </a:rPr>
                  <a:t>là bán kính </a:t>
                </a:r>
                <a:r>
                  <a:rPr lang="en-US" sz="4400" dirty="0" err="1">
                    <a:effectLst/>
                    <a:latin typeface="Times New Roman" panose="02020603050405020304" pitchFamily="18" charset="0"/>
                    <a:ea typeface="Microsoft Yi Baiti" panose="03000500000000000000" pitchFamily="66" charset="0"/>
                    <a:cs typeface="Times New Roman" panose="02020603050405020304" pitchFamily="18" charset="0"/>
                  </a:rPr>
                  <a:t>và</a:t>
                </a:r>
                <a:r>
                  <a:rPr lang="en-US" sz="4400" dirty="0">
                    <a:effectLst/>
                    <a:latin typeface="Times New Roman" panose="02020603050405020304" pitchFamily="18" charset="0"/>
                    <a:ea typeface="Microsoft Yi Baiti" panose="03000500000000000000" pitchFamily="66" charset="0"/>
                    <a:cs typeface="Times New Roman" panose="02020603050405020304" pitchFamily="18" charset="0"/>
                  </a:rPr>
                  <a:t> H </a:t>
                </a:r>
                <a:r>
                  <a:rPr lang="en-US" sz="4400" dirty="0" err="1">
                    <a:effectLst/>
                    <a:latin typeface="Times New Roman" panose="02020603050405020304" pitchFamily="18" charset="0"/>
                    <a:ea typeface="Microsoft Yi Baiti" panose="03000500000000000000" pitchFamily="66" charset="0"/>
                    <a:cs typeface="Times New Roman" panose="02020603050405020304" pitchFamily="18" charset="0"/>
                  </a:rPr>
                  <a:t>là</a:t>
                </a:r>
                <a:r>
                  <a:rPr lang="en-US" sz="4400" dirty="0">
                    <a:effectLst/>
                    <a:latin typeface="Times New Roman" panose="02020603050405020304" pitchFamily="18" charset="0"/>
                    <a:ea typeface="Microsoft Yi Baiti" panose="03000500000000000000" pitchFamily="66" charset="0"/>
                    <a:cs typeface="Times New Roman" panose="02020603050405020304" pitchFamily="18" charset="0"/>
                  </a:rPr>
                  <a:t> </a:t>
                </a:r>
                <a:r>
                  <a:rPr lang="en-US" sz="4400" dirty="0" err="1">
                    <a:effectLst/>
                    <a:latin typeface="Times New Roman" panose="02020603050405020304" pitchFamily="18" charset="0"/>
                    <a:ea typeface="Microsoft Yi Baiti" panose="03000500000000000000" pitchFamily="66" charset="0"/>
                    <a:cs typeface="Times New Roman" panose="02020603050405020304" pitchFamily="18" charset="0"/>
                  </a:rPr>
                  <a:t>tâm</a:t>
                </a:r>
                <a:r>
                  <a:rPr lang="en-US" sz="4400" dirty="0">
                    <a:effectLst/>
                    <a:latin typeface="Times New Roman" panose="02020603050405020304" pitchFamily="18" charset="0"/>
                    <a:ea typeface="Microsoft Yi Baiti" panose="03000500000000000000" pitchFamily="66" charset="0"/>
                    <a:cs typeface="Times New Roman" panose="02020603050405020304" pitchFamily="18" charset="0"/>
                  </a:rPr>
                  <a:t> </a:t>
                </a:r>
                <a:r>
                  <a:rPr lang="vi-VN" sz="4400" dirty="0">
                    <a:effectLst/>
                    <a:latin typeface="+mj-lt"/>
                    <a:ea typeface="Microsoft Yi Baiti" panose="03000500000000000000" pitchFamily="66" charset="0"/>
                    <a:cs typeface="Times New Roman" panose="02020603050405020304" pitchFamily="18" charset="0"/>
                  </a:rPr>
                  <a:t>của đường tròn giao tuyến.</a:t>
                </a:r>
                <a:endParaRPr lang="vi-VN" sz="4400" dirty="0">
                  <a:effectLst/>
                  <a:latin typeface="+mj-lt"/>
                  <a:ea typeface="Arial" panose="020B0604020202020204" pitchFamily="34" charset="0"/>
                  <a:cs typeface="Times New Roman" panose="02020603050405020304" pitchFamily="18" charset="0"/>
                </a:endParaRPr>
              </a:p>
            </p:txBody>
          </p:sp>
        </mc:Choice>
        <mc:Fallback>
          <p:sp>
            <p:nvSpPr>
              <p:cNvPr id="18" name="TextBox 17">
                <a:extLst>
                  <a:ext uri="{FF2B5EF4-FFF2-40B4-BE49-F238E27FC236}">
                    <a16:creationId xmlns:a16="http://schemas.microsoft.com/office/drawing/2014/main" id="{463FB01B-2564-4036-8470-4E5CC74E0CEA}"/>
                  </a:ext>
                </a:extLst>
              </p:cNvPr>
              <p:cNvSpPr txBox="1">
                <a:spLocks noRot="1" noChangeAspect="1" noMove="1" noResize="1" noEditPoints="1" noAdjustHandles="1" noChangeArrowheads="1" noChangeShapeType="1" noTextEdit="1"/>
              </p:cNvSpPr>
              <p:nvPr/>
            </p:nvSpPr>
            <p:spPr>
              <a:xfrm>
                <a:off x="2095825" y="8539947"/>
                <a:ext cx="11616157" cy="1587294"/>
              </a:xfrm>
              <a:prstGeom prst="rect">
                <a:avLst/>
              </a:prstGeom>
              <a:blipFill>
                <a:blip r:embed="rId5"/>
                <a:stretch>
                  <a:fillRect t="-5385" r="-2152" b="-1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F1280A0-926B-48E6-B3B4-4EA926D5E653}"/>
                  </a:ext>
                </a:extLst>
              </p:cNvPr>
              <p:cNvSpPr txBox="1"/>
              <p:nvPr/>
            </p:nvSpPr>
            <p:spPr>
              <a:xfrm>
                <a:off x="2145142" y="9041264"/>
                <a:ext cx="13348632" cy="2105513"/>
              </a:xfrm>
              <a:prstGeom prst="rect">
                <a:avLst/>
              </a:prstGeom>
              <a:noFill/>
            </p:spPr>
            <p:txBody>
              <a:bodyPr wrap="square" rtlCol="0">
                <a:spAutoFit/>
              </a:bodyPr>
              <a:lstStyle/>
              <a:p>
                <a:pPr marL="629920" algn="just">
                  <a:lnSpc>
                    <a:spcPct val="115000"/>
                  </a:lnSpc>
                  <a:spcAft>
                    <a:spcPts val="800"/>
                  </a:spcAft>
                  <a:tabLst>
                    <a:tab pos="3599815" algn="l"/>
                    <a:tab pos="5039995" algn="l"/>
                  </a:tabLst>
                </a:pPr>
                <a:endParaRPr lang="en-US" sz="4400" dirty="0">
                  <a:effectLst/>
                  <a:latin typeface="+mj-lt"/>
                  <a:ea typeface="Microsoft Yi Baiti" panose="03000500000000000000" pitchFamily="66" charset="0"/>
                  <a:cs typeface="Times New Roman" panose="02020603050405020304" pitchFamily="18" charset="0"/>
                </a:endParaRPr>
              </a:p>
              <a:p>
                <a:pPr marL="629920" algn="just">
                  <a:lnSpc>
                    <a:spcPct val="115000"/>
                  </a:lnSpc>
                  <a:spcAft>
                    <a:spcPts val="800"/>
                  </a:spcAft>
                  <a:tabLst>
                    <a:tab pos="3599815" algn="l"/>
                    <a:tab pos="5039995" algn="l"/>
                  </a:tabLst>
                </a:pPr>
                <a:r>
                  <a:rPr lang="vi-VN" sz="4400" dirty="0">
                    <a:effectLst/>
                    <a:latin typeface="+mj-lt"/>
                    <a:ea typeface="Microsoft Yi Baiti" panose="03000500000000000000" pitchFamily="66" charset="0"/>
                    <a:cs typeface="Times New Roman" panose="02020603050405020304" pitchFamily="18" charset="0"/>
                  </a:rPr>
                  <a:t>Ta có: </a:t>
                </a:r>
                <a14:m>
                  <m:oMath xmlns:m="http://schemas.openxmlformats.org/officeDocument/2006/math">
                    <m:func>
                      <m:funcPr>
                        <m:ctrlPr>
                          <a:rPr lang="vi-VN" sz="4400" i="1" dirty="0" smtClean="0">
                            <a:effectLst/>
                            <a:latin typeface="Cambria Math" panose="02040503050406030204" pitchFamily="18" charset="0"/>
                            <a:ea typeface="Microsoft Yi Baiti" panose="03000500000000000000" pitchFamily="66" charset="0"/>
                            <a:cs typeface="Times New Roman" panose="02020603050405020304" pitchFamily="18" charset="0"/>
                          </a:rPr>
                        </m:ctrlPr>
                      </m:funcPr>
                      <m:fName>
                        <m:r>
                          <m:rPr>
                            <m:sty m:val="p"/>
                          </m:rPr>
                          <a:rPr lang="vi-VN" sz="4400" i="0" dirty="0" smtClean="0">
                            <a:effectLst/>
                            <a:latin typeface="Cambria Math" panose="02040503050406030204" pitchFamily="18" charset="0"/>
                            <a:ea typeface="Microsoft Yi Baiti" panose="03000500000000000000" pitchFamily="66" charset="0"/>
                            <a:cs typeface="Times New Roman" panose="02020603050405020304" pitchFamily="18" charset="0"/>
                          </a:rPr>
                          <m:t>cos</m:t>
                        </m:r>
                      </m:fName>
                      <m:e>
                        <m:r>
                          <a:rPr lang="en-US" sz="4400" b="0" i="1" dirty="0" smtClean="0">
                            <a:effectLst/>
                            <a:latin typeface="Cambria Math" panose="02040503050406030204" pitchFamily="18" charset="0"/>
                            <a:ea typeface="Microsoft Yi Baiti" panose="03000500000000000000" pitchFamily="66" charset="0"/>
                            <a:cs typeface="Times New Roman" panose="02020603050405020304" pitchFamily="18" charset="0"/>
                          </a:rPr>
                          <m:t>60</m:t>
                        </m:r>
                        <m:r>
                          <a:rPr lang="en-US" sz="4400" b="0" i="1" dirty="0"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b="0" i="1" dirty="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400" b="0" i="1" dirty="0" smtClean="0">
                                <a:effectLst/>
                                <a:latin typeface="Cambria Math" panose="02040503050406030204" pitchFamily="18" charset="0"/>
                                <a:ea typeface="Cambria Math" panose="02040503050406030204" pitchFamily="18" charset="0"/>
                                <a:cs typeface="Times New Roman" panose="02020603050405020304" pitchFamily="18" charset="0"/>
                              </a:rPr>
                              <m:t>𝑟</m:t>
                            </m:r>
                          </m:num>
                          <m:den>
                            <m:r>
                              <a:rPr lang="en-US" sz="4400" b="0" i="1" dirty="0" smtClean="0">
                                <a:effectLst/>
                                <a:latin typeface="Cambria Math" panose="02040503050406030204" pitchFamily="18" charset="0"/>
                                <a:ea typeface="Cambria Math" panose="02040503050406030204" pitchFamily="18" charset="0"/>
                                <a:cs typeface="Times New Roman" panose="02020603050405020304" pitchFamily="18" charset="0"/>
                              </a:rPr>
                              <m:t>𝑅</m:t>
                            </m:r>
                          </m:den>
                        </m:f>
                      </m:e>
                    </m:func>
                  </m:oMath>
                </a14:m>
                <a:r>
                  <a:rPr lang="en-US" sz="4400" dirty="0">
                    <a:ea typeface="Times New Roman" panose="02020603050405020304" pitchFamily="18" charset="0"/>
                    <a:cs typeface="Cambria Math" panose="020405030504060302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Cambria Math" panose="02040503050406030204" pitchFamily="18" charset="0"/>
                      </a:rPr>
                      <m:t>⇒</m:t>
                    </m:r>
                    <m:r>
                      <a:rPr lang="en-US" sz="4400" b="0" i="1" smtClean="0">
                        <a:latin typeface="Cambria Math" panose="02040503050406030204" pitchFamily="18" charset="0"/>
                        <a:ea typeface="Times New Roman" panose="02020603050405020304" pitchFamily="18" charset="0"/>
                        <a:cs typeface="Cambria Math" panose="02040503050406030204" pitchFamily="18" charset="0"/>
                      </a:rPr>
                      <m:t>𝑟</m:t>
                    </m:r>
                    <m:r>
                      <a:rPr lang="en-US" sz="4400" b="0" i="1" smtClean="0">
                        <a:latin typeface="Cambria Math" panose="02040503050406030204" pitchFamily="18" charset="0"/>
                        <a:ea typeface="Times New Roman" panose="02020603050405020304" pitchFamily="18" charset="0"/>
                        <a:cs typeface="Cambria Math" panose="02040503050406030204" pitchFamily="18" charset="0"/>
                      </a:rPr>
                      <m:t>=</m:t>
                    </m:r>
                    <m:f>
                      <m:fPr>
                        <m:ctrlPr>
                          <a:rPr lang="en-US" sz="4400" i="1" smtClean="0">
                            <a:latin typeface="Cambria Math" panose="02040503050406030204" pitchFamily="18" charset="0"/>
                          </a:rPr>
                        </m:ctrlPr>
                      </m:fPr>
                      <m:num>
                        <m:r>
                          <a:rPr lang="en-US" sz="4400" b="0" i="1" smtClean="0">
                            <a:latin typeface="Cambria Math" panose="02040503050406030204" pitchFamily="18" charset="0"/>
                          </a:rPr>
                          <m:t>𝑅</m:t>
                        </m:r>
                      </m:num>
                      <m:den>
                        <m:r>
                          <a:rPr lang="en-US" sz="4400" b="0" i="1" smtClean="0">
                            <a:latin typeface="Cambria Math" panose="02040503050406030204" pitchFamily="18" charset="0"/>
                          </a:rPr>
                          <m:t>2</m:t>
                        </m:r>
                      </m:den>
                    </m:f>
                  </m:oMath>
                </a14:m>
                <a:r>
                  <a:rPr lang="vi-VN" sz="4400" dirty="0">
                    <a:effectLst/>
                    <a:latin typeface="+mj-lt"/>
                    <a:ea typeface="Microsoft Yi Baiti" panose="03000500000000000000" pitchFamily="66" charset="0"/>
                    <a:cs typeface="Times New Roman" panose="02020603050405020304" pitchFamily="18" charset="0"/>
                  </a:rPr>
                  <a:t>.</a:t>
                </a:r>
                <a:endParaRPr lang="vi-VN" sz="4400" dirty="0">
                  <a:effectLst/>
                  <a:latin typeface="+mj-lt"/>
                  <a:ea typeface="Arial" panose="020B060402020202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4F1280A0-926B-48E6-B3B4-4EA926D5E653}"/>
                  </a:ext>
                </a:extLst>
              </p:cNvPr>
              <p:cNvSpPr txBox="1">
                <a:spLocks noRot="1" noChangeAspect="1" noMove="1" noResize="1" noEditPoints="1" noAdjustHandles="1" noChangeArrowheads="1" noChangeShapeType="1" noTextEdit="1"/>
              </p:cNvSpPr>
              <p:nvPr/>
            </p:nvSpPr>
            <p:spPr>
              <a:xfrm>
                <a:off x="2145142" y="9041264"/>
                <a:ext cx="13348632" cy="2105513"/>
              </a:xfrm>
              <a:prstGeom prst="rect">
                <a:avLst/>
              </a:prstGeom>
              <a:blipFill>
                <a:blip r:embed="rId6"/>
                <a:stretch>
                  <a:fillRect b="-4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6866CF-B131-4431-902E-FDAF863A0184}"/>
                  </a:ext>
                </a:extLst>
              </p:cNvPr>
              <p:cNvSpPr txBox="1"/>
              <p:nvPr/>
            </p:nvSpPr>
            <p:spPr>
              <a:xfrm>
                <a:off x="2019296" y="11346478"/>
                <a:ext cx="13600324" cy="1387688"/>
              </a:xfrm>
              <a:prstGeom prst="rect">
                <a:avLst/>
              </a:prstGeom>
              <a:noFill/>
            </p:spPr>
            <p:txBody>
              <a:bodyPr wrap="square" rtlCol="0">
                <a:spAutoFit/>
              </a:bodyPr>
              <a:lstStyle/>
              <a:p>
                <a:pPr marL="629920" algn="just">
                  <a:lnSpc>
                    <a:spcPct val="115000"/>
                  </a:lnSpc>
                  <a:spcAft>
                    <a:spcPts val="800"/>
                  </a:spcAft>
                  <a:tabLst>
                    <a:tab pos="3599815" algn="l"/>
                    <a:tab pos="5039995" algn="l"/>
                  </a:tabLst>
                </a:pPr>
                <a:r>
                  <a:rPr lang="vi-VN" sz="4400" dirty="0">
                    <a:effectLst/>
                    <a:latin typeface="+mj-lt"/>
                    <a:ea typeface="Microsoft Yi Baiti" panose="03000500000000000000" pitchFamily="66" charset="0"/>
                    <a:cs typeface="Times New Roman" panose="02020603050405020304" pitchFamily="18" charset="0"/>
                  </a:rPr>
                  <a:t>Vậy diện tích đường tròn là </a:t>
                </a:r>
                <a14:m>
                  <m:oMath xmlns:m="http://schemas.openxmlformats.org/officeDocument/2006/math">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𝑆</m:t>
                    </m:r>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m:t>
                    </m:r>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𝜋</m:t>
                    </m:r>
                    <m:sSup>
                      <m:sSupPr>
                        <m:ctrlP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ctrlPr>
                      </m:sSupPr>
                      <m:e>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𝑟</m:t>
                        </m:r>
                      </m:e>
                      <m:sup>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2</m:t>
                        </m:r>
                      </m:sup>
                    </m:sSup>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m:t>
                    </m:r>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𝜋</m:t>
                    </m:r>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m:t>
                    </m:r>
                    <m:sSup>
                      <m:sSupPr>
                        <m:ctrlP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ctrlPr>
                      </m:sSupPr>
                      <m:e>
                        <m:d>
                          <m:dPr>
                            <m:ctrlP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ctrlPr>
                          </m:dPr>
                          <m:e>
                            <m:f>
                              <m:fPr>
                                <m:ctrlP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ctrlPr>
                              </m:fPr>
                              <m:num>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𝑅</m:t>
                                </m:r>
                              </m:num>
                              <m:den>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2</m:t>
                                </m:r>
                              </m:den>
                            </m:f>
                          </m:e>
                        </m:d>
                      </m:e>
                      <m:sup>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2</m:t>
                        </m:r>
                      </m:sup>
                    </m:sSup>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m:t>
                    </m:r>
                    <m:f>
                      <m:fPr>
                        <m:ctrlP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ctrlPr>
                      </m:fPr>
                      <m:num>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𝜋</m:t>
                        </m:r>
                        <m:sSup>
                          <m:sSupPr>
                            <m:ctrlP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ctrlPr>
                          </m:sSupPr>
                          <m:e>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𝑅</m:t>
                            </m:r>
                          </m:e>
                          <m:sup>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2</m:t>
                            </m:r>
                          </m:sup>
                        </m:sSup>
                      </m:num>
                      <m:den>
                        <m:r>
                          <a:rPr lang="vi-VN" sz="4400" i="1">
                            <a:effectLst/>
                            <a:latin typeface="Cambria Math" panose="02040503050406030204" pitchFamily="18" charset="0"/>
                            <a:ea typeface="Microsoft Yi Baiti" panose="03000500000000000000" pitchFamily="66" charset="0"/>
                            <a:cs typeface="Times New Roman" panose="02020603050405020304" pitchFamily="18" charset="0"/>
                          </a:rPr>
                          <m:t>4</m:t>
                        </m:r>
                      </m:den>
                    </m:f>
                  </m:oMath>
                </a14:m>
                <a:endParaRPr lang="vi-VN" sz="4400" dirty="0">
                  <a:effectLst/>
                  <a:latin typeface="+mj-lt"/>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836866CF-B131-4431-902E-FDAF863A0184}"/>
                  </a:ext>
                </a:extLst>
              </p:cNvPr>
              <p:cNvSpPr txBox="1">
                <a:spLocks noRot="1" noChangeAspect="1" noMove="1" noResize="1" noEditPoints="1" noAdjustHandles="1" noChangeArrowheads="1" noChangeShapeType="1" noTextEdit="1"/>
              </p:cNvSpPr>
              <p:nvPr/>
            </p:nvSpPr>
            <p:spPr>
              <a:xfrm>
                <a:off x="2019296" y="11346478"/>
                <a:ext cx="13600324" cy="1387688"/>
              </a:xfrm>
              <a:prstGeom prst="rect">
                <a:avLst/>
              </a:prstGeom>
              <a:blipFill>
                <a:blip r:embed="rId7"/>
                <a:stretch>
                  <a:fillRect b="-78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6236E7F-A515-40F0-A634-D2BA216C5BAC}"/>
                  </a:ext>
                </a:extLst>
              </p:cNvPr>
              <p:cNvSpPr txBox="1"/>
              <p:nvPr/>
            </p:nvSpPr>
            <p:spPr>
              <a:xfrm>
                <a:off x="18819206" y="12641759"/>
                <a:ext cx="4191000" cy="7694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4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400" b="1" spc="-150" smtClean="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C6236E7F-A515-40F0-A634-D2BA216C5BAC}"/>
                  </a:ext>
                </a:extLst>
              </p:cNvPr>
              <p:cNvSpPr txBox="1">
                <a:spLocks noRot="1" noChangeAspect="1" noMove="1" noResize="1" noEditPoints="1" noAdjustHandles="1" noChangeArrowheads="1" noChangeShapeType="1" noTextEdit="1"/>
              </p:cNvSpPr>
              <p:nvPr/>
            </p:nvSpPr>
            <p:spPr>
              <a:xfrm>
                <a:off x="18819206" y="12641759"/>
                <a:ext cx="4191000" cy="769441"/>
              </a:xfrm>
              <a:prstGeom prst="rect">
                <a:avLst/>
              </a:prstGeom>
              <a:blipFill>
                <a:blip r:embed="rId8"/>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1213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down)">
                                      <p:cBhvr>
                                        <p:cTn id="32" dur="500"/>
                                        <p:tgtEl>
                                          <p:spTgt spid="53"/>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down)">
                                      <p:cBhvr>
                                        <p:cTn id="36" dur="5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18" grpId="0"/>
      <p:bldP spid="20" grpId="0"/>
      <p:bldP spid="22"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1143000" y="2402233"/>
            <a:ext cx="23567119" cy="4558096"/>
            <a:chOff x="134375" y="2370447"/>
            <a:chExt cx="22200057" cy="3985631"/>
          </a:xfrm>
        </p:grpSpPr>
        <p:sp>
          <p:nvSpPr>
            <p:cNvPr id="134" name="Rounded Rectangle 133"/>
            <p:cNvSpPr/>
            <p:nvPr/>
          </p:nvSpPr>
          <p:spPr bwMode="auto">
            <a:xfrm>
              <a:off x="134375" y="2370447"/>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r>
                <a:rPr lang="en-US" sz="6600" dirty="0" err="1">
                  <a:solidFill>
                    <a:srgbClr val="FF0000"/>
                  </a:solidFill>
                </a:rPr>
                <a:t>TIẾT</a:t>
              </a:r>
              <a:r>
                <a:rPr lang="en-US" sz="6600" dirty="0">
                  <a:solidFill>
                    <a:srgbClr val="FF0000"/>
                  </a:solidFill>
                </a:rPr>
                <a:t> </a:t>
              </a:r>
              <a:r>
                <a:rPr lang="en-US" sz="6600" dirty="0" err="1">
                  <a:solidFill>
                    <a:srgbClr val="FF0000"/>
                  </a:solidFill>
                </a:rPr>
                <a:t>HỌC</a:t>
              </a:r>
              <a:r>
                <a:rPr lang="en-US" sz="6600" dirty="0">
                  <a:solidFill>
                    <a:srgbClr val="FF0000"/>
                  </a:solidFill>
                </a:rPr>
                <a:t> </a:t>
              </a:r>
              <a:r>
                <a:rPr lang="en-US" sz="6600" dirty="0" err="1">
                  <a:solidFill>
                    <a:srgbClr val="FF0000"/>
                  </a:solidFill>
                </a:rPr>
                <a:t>KẾT</a:t>
              </a:r>
              <a:r>
                <a:rPr lang="en-US" sz="6600" dirty="0">
                  <a:solidFill>
                    <a:srgbClr val="FF0000"/>
                  </a:solidFill>
                </a:rPr>
                <a:t> </a:t>
              </a:r>
              <a:r>
                <a:rPr lang="en-US" sz="6600" dirty="0" err="1">
                  <a:solidFill>
                    <a:srgbClr val="FF0000"/>
                  </a:solidFill>
                </a:rPr>
                <a:t>THÚC</a:t>
              </a:r>
              <a:r>
                <a:rPr lang="en-US" sz="6600" dirty="0">
                  <a:solidFill>
                    <a:srgbClr val="FF0000"/>
                  </a:solidFill>
                </a:rPr>
                <a:t> </a:t>
              </a:r>
            </a:p>
            <a:p>
              <a:pPr algn="ctr" defTabSz="2177060">
                <a:defRPr/>
              </a:pPr>
              <a:r>
                <a:rPr lang="en-US" sz="6600" dirty="0" err="1">
                  <a:solidFill>
                    <a:srgbClr val="FF0000"/>
                  </a:solidFill>
                </a:rPr>
                <a:t>TRÂN</a:t>
              </a:r>
              <a:r>
                <a:rPr lang="en-US" sz="6600" dirty="0">
                  <a:solidFill>
                    <a:srgbClr val="FF0000"/>
                  </a:solidFill>
                </a:rPr>
                <a:t> </a:t>
              </a:r>
              <a:r>
                <a:rPr lang="en-US" sz="6600" dirty="0" err="1">
                  <a:solidFill>
                    <a:srgbClr val="FF0000"/>
                  </a:solidFill>
                </a:rPr>
                <a:t>TRỌNG</a:t>
              </a:r>
              <a:r>
                <a:rPr lang="en-US" sz="6600" dirty="0">
                  <a:solidFill>
                    <a:srgbClr val="FF0000"/>
                  </a:solidFill>
                </a:rPr>
                <a:t> </a:t>
              </a:r>
              <a:r>
                <a:rPr lang="en-US" sz="6600" dirty="0" err="1">
                  <a:solidFill>
                    <a:srgbClr val="FF0000"/>
                  </a:solidFill>
                </a:rPr>
                <a:t>CÁM</a:t>
              </a:r>
              <a:r>
                <a:rPr lang="en-US" sz="6600" dirty="0">
                  <a:solidFill>
                    <a:srgbClr val="FF0000"/>
                  </a:solidFill>
                </a:rPr>
                <a:t> </a:t>
              </a:r>
              <a:r>
                <a:rPr lang="en-US" sz="6600" dirty="0" err="1">
                  <a:solidFill>
                    <a:srgbClr val="FF0000"/>
                  </a:solidFill>
                </a:rPr>
                <a:t>ƠN</a:t>
              </a:r>
              <a:r>
                <a:rPr lang="en-US" sz="6600" dirty="0">
                  <a:solidFill>
                    <a:srgbClr val="FF0000"/>
                  </a:solidFill>
                </a:rPr>
                <a:t> </a:t>
              </a:r>
              <a:r>
                <a:rPr lang="en-US" sz="6600" dirty="0" err="1">
                  <a:solidFill>
                    <a:srgbClr val="FF0000"/>
                  </a:solidFill>
                </a:rPr>
                <a:t>CÁC</a:t>
              </a:r>
              <a:r>
                <a:rPr lang="en-US" sz="6600" dirty="0">
                  <a:solidFill>
                    <a:srgbClr val="FF0000"/>
                  </a:solidFill>
                </a:rPr>
                <a:t> EM </a:t>
              </a:r>
              <a:r>
                <a:rPr lang="en-US" sz="6600" dirty="0" err="1">
                  <a:solidFill>
                    <a:srgbClr val="FF0000"/>
                  </a:solidFill>
                </a:rPr>
                <a:t>HỌC</a:t>
              </a:r>
              <a:r>
                <a:rPr lang="en-US" sz="6600" dirty="0">
                  <a:solidFill>
                    <a:srgbClr val="FF0000"/>
                  </a:solidFill>
                </a:rPr>
                <a:t> </a:t>
              </a:r>
              <a:r>
                <a:rPr lang="en-US" sz="6600" dirty="0" err="1">
                  <a:solidFill>
                    <a:srgbClr val="FF0000"/>
                  </a:solidFill>
                </a:rPr>
                <a:t>SINH</a:t>
              </a:r>
              <a:r>
                <a:rPr lang="en-US" sz="6600" dirty="0">
                  <a:solidFill>
                    <a:srgbClr val="FF0000"/>
                  </a:solidFill>
                </a:rPr>
                <a:t> </a:t>
              </a:r>
              <a:r>
                <a:rPr lang="en-US" sz="6600" dirty="0" err="1">
                  <a:solidFill>
                    <a:srgbClr val="FF0000"/>
                  </a:solidFill>
                </a:rPr>
                <a:t>ĐÃ</a:t>
              </a:r>
              <a:r>
                <a:rPr lang="en-US" sz="6600" dirty="0">
                  <a:solidFill>
                    <a:srgbClr val="FF0000"/>
                  </a:solidFill>
                </a:rPr>
                <a:t> THEO </a:t>
              </a:r>
              <a:r>
                <a:rPr lang="en-US" sz="6600" dirty="0" err="1">
                  <a:solidFill>
                    <a:srgbClr val="FF0000"/>
                  </a:solidFill>
                </a:rPr>
                <a:t>DÕI</a:t>
              </a:r>
              <a:endParaRPr lang="en-US" sz="6600" dirty="0">
                <a:solidFill>
                  <a:srgbClr val="FF0000"/>
                </a:solidFill>
              </a:endParaRPr>
            </a:p>
          </p:txBody>
        </p:sp>
        <p:grpSp>
          <p:nvGrpSpPr>
            <p:cNvPr id="135" name="Group 134"/>
            <p:cNvGrpSpPr/>
            <p:nvPr/>
          </p:nvGrpSpPr>
          <p:grpSpPr>
            <a:xfrm>
              <a:off x="995733" y="2729017"/>
              <a:ext cx="540571" cy="858986"/>
              <a:chOff x="539751" y="1836907"/>
              <a:chExt cx="726223" cy="987296"/>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742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447800"/>
            <a:ext cx="16381492" cy="907192"/>
            <a:chOff x="7459670" y="7543799"/>
            <a:chExt cx="27060191" cy="907311"/>
          </a:xfrm>
        </p:grpSpPr>
        <p:sp>
          <p:nvSpPr>
            <p:cNvPr id="44" name="TextBox 43"/>
            <p:cNvSpPr txBox="1"/>
            <p:nvPr/>
          </p:nvSpPr>
          <p:spPr>
            <a:xfrm>
              <a:off x="9119059" y="7620004"/>
              <a:ext cx="25400802"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BÀI TẬP</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790908" y="7640053"/>
                  <a:ext cx="744606"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grpSp>
        </p:grpSp>
      </p:grpSp>
      <p:sp>
        <p:nvSpPr>
          <p:cNvPr id="17" name="TextBox 16">
            <a:extLst>
              <a:ext uri="{FF2B5EF4-FFF2-40B4-BE49-F238E27FC236}">
                <a16:creationId xmlns:a16="http://schemas.microsoft.com/office/drawing/2014/main" id="{301BF300-5089-4910-94AA-5DE995988AB6}"/>
              </a:ext>
            </a:extLst>
          </p:cNvPr>
          <p:cNvSpPr txBox="1"/>
          <p:nvPr/>
        </p:nvSpPr>
        <p:spPr>
          <a:xfrm>
            <a:off x="445331" y="3059813"/>
            <a:ext cx="24059856" cy="1431161"/>
          </a:xfrm>
          <a:prstGeom prst="rect">
            <a:avLst/>
          </a:prstGeom>
          <a:noFill/>
        </p:spPr>
        <p:txBody>
          <a:bodyPr wrap="square" rtlCol="0">
            <a:spAutoFit/>
          </a:bodyPr>
          <a:lstStyle/>
          <a:p>
            <a:pPr>
              <a:spcBef>
                <a:spcPts val="600"/>
              </a:spcBef>
              <a:spcAft>
                <a:spcPts val="600"/>
              </a:spcAft>
            </a:pPr>
            <a:r>
              <a:rPr lang="en-US" sz="4000" b="1" dirty="0">
                <a:latin typeface="Arial" panose="020B0604020202020204" pitchFamily="34" charset="0"/>
                <a:cs typeface="Arial" panose="020B0604020202020204" pitchFamily="34" charset="0"/>
              </a:rPr>
              <a:t>PH</a:t>
            </a:r>
            <a:r>
              <a:rPr lang="vi-VN" sz="4000" b="1" dirty="0">
                <a:cs typeface="Arial" panose="020B0604020202020204" pitchFamily="34" charset="0"/>
              </a:rPr>
              <a:t>ƯƠNG PHÁP GIẢI: </a:t>
            </a:r>
            <a:r>
              <a:rPr lang="en-US" dirty="0" err="1"/>
              <a:t>Muốn</a:t>
            </a:r>
            <a:r>
              <a:rPr lang="en-US" dirty="0"/>
              <a:t> </a:t>
            </a:r>
            <a:r>
              <a:rPr lang="en-US" dirty="0" err="1"/>
              <a:t>xác</a:t>
            </a:r>
            <a:r>
              <a:rPr lang="en-US" dirty="0"/>
              <a:t> </a:t>
            </a:r>
            <a:r>
              <a:rPr lang="en-US" dirty="0" err="1"/>
              <a:t>định</a:t>
            </a:r>
            <a:r>
              <a:rPr lang="en-US" dirty="0"/>
              <a:t> </a:t>
            </a:r>
            <a:r>
              <a:rPr lang="en-US" dirty="0" err="1"/>
              <a:t>tâm</a:t>
            </a:r>
            <a:r>
              <a:rPr lang="en-US" dirty="0"/>
              <a:t> </a:t>
            </a:r>
            <a:r>
              <a:rPr lang="en-US" dirty="0" err="1"/>
              <a:t>và</a:t>
            </a:r>
            <a:r>
              <a:rPr lang="en-US" dirty="0"/>
              <a:t> </a:t>
            </a:r>
            <a:r>
              <a:rPr lang="en-US" dirty="0" err="1"/>
              <a:t>bán</a:t>
            </a:r>
            <a:r>
              <a:rPr lang="en-US" dirty="0"/>
              <a:t> </a:t>
            </a:r>
            <a:r>
              <a:rPr lang="en-US" dirty="0" err="1"/>
              <a:t>kính</a:t>
            </a:r>
            <a:r>
              <a:rPr lang="en-US" dirty="0"/>
              <a:t> </a:t>
            </a:r>
            <a:r>
              <a:rPr lang="en-US" dirty="0" err="1"/>
              <a:t>của</a:t>
            </a:r>
            <a:r>
              <a:rPr lang="en-US" dirty="0"/>
              <a:t> </a:t>
            </a:r>
            <a:r>
              <a:rPr lang="en-US" dirty="0" err="1"/>
              <a:t>mặt</a:t>
            </a:r>
            <a:r>
              <a:rPr lang="en-US" dirty="0"/>
              <a:t> </a:t>
            </a:r>
            <a:r>
              <a:rPr lang="en-US" dirty="0" err="1"/>
              <a:t>cầu</a:t>
            </a:r>
            <a:r>
              <a:rPr lang="en-US" dirty="0"/>
              <a:t> </a:t>
            </a:r>
            <a:r>
              <a:rPr lang="en-US" dirty="0" err="1"/>
              <a:t>chúng</a:t>
            </a:r>
            <a:r>
              <a:rPr lang="en-US" dirty="0"/>
              <a:t> ta </a:t>
            </a:r>
            <a:r>
              <a:rPr lang="en-US" dirty="0" err="1"/>
              <a:t>cần</a:t>
            </a:r>
            <a:r>
              <a:rPr lang="en-US" dirty="0"/>
              <a:t> </a:t>
            </a:r>
            <a:r>
              <a:rPr lang="en-US" dirty="0" err="1"/>
              <a:t>dựa</a:t>
            </a:r>
            <a:r>
              <a:rPr lang="en-US" dirty="0"/>
              <a:t> </a:t>
            </a:r>
            <a:r>
              <a:rPr lang="en-US" dirty="0" err="1"/>
              <a:t>vào</a:t>
            </a:r>
            <a:r>
              <a:rPr lang="en-US" dirty="0"/>
              <a:t> </a:t>
            </a:r>
            <a:r>
              <a:rPr lang="en-US" dirty="0" err="1"/>
              <a:t>các</a:t>
            </a:r>
            <a:r>
              <a:rPr lang="en-US" dirty="0"/>
              <a:t> </a:t>
            </a:r>
            <a:r>
              <a:rPr lang="en-US" dirty="0" err="1"/>
              <a:t>mệnh</a:t>
            </a:r>
            <a:r>
              <a:rPr lang="en-US" dirty="0"/>
              <a:t> </a:t>
            </a:r>
            <a:r>
              <a:rPr lang="en-US" dirty="0" err="1"/>
              <a:t>đề</a:t>
            </a:r>
            <a:r>
              <a:rPr lang="en-US" dirty="0"/>
              <a:t> </a:t>
            </a:r>
            <a:r>
              <a:rPr lang="en-US" dirty="0" err="1"/>
              <a:t>sau</a:t>
            </a:r>
            <a:r>
              <a:rPr lang="en-US" dirty="0"/>
              <a:t> </a:t>
            </a:r>
            <a:r>
              <a:rPr lang="en-US" dirty="0" err="1"/>
              <a:t>đây</a:t>
            </a:r>
            <a:r>
              <a:rPr lang="en-US" dirty="0"/>
              <a:t>:</a:t>
            </a:r>
            <a:endParaRPr lang="vi-VN" dirty="0"/>
          </a:p>
        </p:txBody>
      </p:sp>
      <p:sp>
        <p:nvSpPr>
          <p:cNvPr id="18" name="TextBox 17">
            <a:extLst>
              <a:ext uri="{FF2B5EF4-FFF2-40B4-BE49-F238E27FC236}">
                <a16:creationId xmlns:a16="http://schemas.microsoft.com/office/drawing/2014/main" id="{0E650553-CD0D-4E8D-B84B-7AB25EC9C317}"/>
              </a:ext>
            </a:extLst>
          </p:cNvPr>
          <p:cNvSpPr txBox="1"/>
          <p:nvPr/>
        </p:nvSpPr>
        <p:spPr>
          <a:xfrm>
            <a:off x="1517826" y="2244234"/>
            <a:ext cx="9454974" cy="1600438"/>
          </a:xfrm>
          <a:prstGeom prst="rect">
            <a:avLst/>
          </a:prstGeom>
          <a:noFill/>
        </p:spPr>
        <p:txBody>
          <a:bodyPr wrap="square" rtlCol="0">
            <a:spAutoFit/>
          </a:bodyPr>
          <a:lstStyle/>
          <a:p>
            <a:pPr>
              <a:spcBef>
                <a:spcPts val="600"/>
              </a:spcBef>
              <a:spcAft>
                <a:spcPts val="600"/>
              </a:spcAft>
            </a:pPr>
            <a:r>
              <a:rPr lang="fr-FR" sz="4400" b="1" dirty="0">
                <a:solidFill>
                  <a:srgbClr val="0000FF"/>
                </a:solidFill>
              </a:rPr>
              <a:t>VẤN ĐỀ 1: </a:t>
            </a:r>
            <a:r>
              <a:rPr lang="en-US" b="1" dirty="0">
                <a:solidFill>
                  <a:srgbClr val="3333FF"/>
                </a:solidFill>
              </a:rPr>
              <a:t>XÁC ĐỊNH MẶT CẦU.</a:t>
            </a:r>
            <a:endParaRPr lang="vi-VN" dirty="0">
              <a:solidFill>
                <a:srgbClr val="3333FF"/>
              </a:solidFill>
            </a:endParaRPr>
          </a:p>
          <a:p>
            <a:pPr>
              <a:spcBef>
                <a:spcPts val="600"/>
              </a:spcBef>
              <a:spcAft>
                <a:spcPts val="600"/>
              </a:spcAft>
            </a:pP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350A9A1C-3910-409A-A762-BF9FF4D78B47}"/>
                  </a:ext>
                </a:extLst>
              </p:cNvPr>
              <p:cNvSpPr txBox="1"/>
              <p:nvPr/>
            </p:nvSpPr>
            <p:spPr>
              <a:xfrm>
                <a:off x="611108" y="4876800"/>
                <a:ext cx="22782292" cy="2108269"/>
              </a:xfrm>
              <a:prstGeom prst="rect">
                <a:avLst/>
              </a:prstGeom>
              <a:noFill/>
            </p:spPr>
            <p:txBody>
              <a:bodyPr wrap="square" rtlCol="0">
                <a:spAutoFit/>
              </a:bodyPr>
              <a:lstStyle/>
              <a:p>
                <a:r>
                  <a:rPr lang="vi-VN" dirty="0">
                    <a:latin typeface="+mj-lt"/>
                  </a:rPr>
                  <a:t>a)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mc:Choice>
        <mc:Fallback xmlns="">
          <p:sp>
            <p:nvSpPr>
              <p:cNvPr id="144" name="TextBox 143">
                <a:extLst>
                  <a:ext uri="{FF2B5EF4-FFF2-40B4-BE49-F238E27FC236}">
                    <a16:creationId xmlns:a16="http://schemas.microsoft.com/office/drawing/2014/main" id="{350A9A1C-3910-409A-A762-BF9FF4D78B47}"/>
                  </a:ext>
                </a:extLst>
              </p:cNvPr>
              <p:cNvSpPr txBox="1">
                <a:spLocks noRot="1" noChangeAspect="1" noMove="1" noResize="1" noEditPoints="1" noAdjustHandles="1" noChangeArrowheads="1" noChangeShapeType="1" noTextEdit="1"/>
              </p:cNvSpPr>
              <p:nvPr/>
            </p:nvSpPr>
            <p:spPr>
              <a:xfrm>
                <a:off x="611108" y="4876800"/>
                <a:ext cx="22782292" cy="2108269"/>
              </a:xfrm>
              <a:prstGeom prst="rect">
                <a:avLst/>
              </a:prstGeom>
              <a:blipFill>
                <a:blip r:embed="rId3"/>
                <a:stretch>
                  <a:fillRect l="-1070" t="-5491"/>
                </a:stretch>
              </a:blipFill>
            </p:spPr>
            <p:txBody>
              <a:bodyPr/>
              <a:lstStyle/>
              <a:p>
                <a:r>
                  <a:rPr lang="vi-VN">
                    <a:noFill/>
                  </a:rPr>
                  <a:t> </a:t>
                </a:r>
              </a:p>
            </p:txBody>
          </p:sp>
        </mc:Fallback>
      </mc:AlternateContent>
      <p:pic>
        <p:nvPicPr>
          <p:cNvPr id="6262" name="Picture 118">
            <a:extLst>
              <a:ext uri="{FF2B5EF4-FFF2-40B4-BE49-F238E27FC236}">
                <a16:creationId xmlns:a16="http://schemas.microsoft.com/office/drawing/2014/main" id="{70E72CB1-4F46-4130-B3A5-E9F3EF6E40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4763"/>
            <a:ext cx="2000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3" name="Picture 119">
            <a:extLst>
              <a:ext uri="{FF2B5EF4-FFF2-40B4-BE49-F238E27FC236}">
                <a16:creationId xmlns:a16="http://schemas.microsoft.com/office/drawing/2014/main" id="{47BB651D-5C17-4123-97AA-0B50D8856A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3" y="4763"/>
            <a:ext cx="152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BBA06BC9-E7E3-4384-BCB7-19876F20516B}"/>
                  </a:ext>
                </a:extLst>
              </p:cNvPr>
              <p:cNvSpPr txBox="1"/>
              <p:nvPr/>
            </p:nvSpPr>
            <p:spPr>
              <a:xfrm>
                <a:off x="710525" y="6629400"/>
                <a:ext cx="22883398" cy="2123658"/>
              </a:xfrm>
              <a:prstGeom prst="rect">
                <a:avLst/>
              </a:prstGeom>
              <a:noFill/>
            </p:spPr>
            <p:txBody>
              <a:bodyPr wrap="square" rtlCol="0">
                <a:spAutoFit/>
              </a:bodyPr>
              <a:lstStyle/>
              <a:p>
                <a:r>
                  <a:rPr lang="vi-VN" dirty="0">
                    <a:latin typeface="+mj-lt"/>
                  </a:rPr>
                  <a:t>b)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a:p>
                <a:r>
                  <a:rPr lang="vi-VN" sz="4400" dirty="0"/>
                  <a:t>	</a:t>
                </a:r>
              </a:p>
            </p:txBody>
          </p:sp>
        </mc:Choice>
        <mc:Fallback xmlns="">
          <p:sp>
            <p:nvSpPr>
              <p:cNvPr id="153" name="TextBox 152">
                <a:extLst>
                  <a:ext uri="{FF2B5EF4-FFF2-40B4-BE49-F238E27FC236}">
                    <a16:creationId xmlns:a16="http://schemas.microsoft.com/office/drawing/2014/main" id="{BBA06BC9-E7E3-4384-BCB7-19876F20516B}"/>
                  </a:ext>
                </a:extLst>
              </p:cNvPr>
              <p:cNvSpPr txBox="1">
                <a:spLocks noRot="1" noChangeAspect="1" noMove="1" noResize="1" noEditPoints="1" noAdjustHandles="1" noChangeArrowheads="1" noChangeShapeType="1" noTextEdit="1"/>
              </p:cNvSpPr>
              <p:nvPr/>
            </p:nvSpPr>
            <p:spPr>
              <a:xfrm>
                <a:off x="710525" y="6629400"/>
                <a:ext cx="22883398" cy="2123658"/>
              </a:xfrm>
              <a:prstGeom prst="rect">
                <a:avLst/>
              </a:prstGeom>
              <a:blipFill>
                <a:blip r:embed="rId6"/>
                <a:stretch>
                  <a:fillRect l="-1092" t="-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8E4F3B0-EE1E-4FC5-BAD2-946E1939334C}"/>
                  </a:ext>
                </a:extLst>
              </p:cNvPr>
              <p:cNvSpPr txBox="1"/>
              <p:nvPr/>
            </p:nvSpPr>
            <p:spPr>
              <a:xfrm>
                <a:off x="811631" y="8534400"/>
                <a:ext cx="20448169" cy="2749214"/>
              </a:xfrm>
              <a:prstGeom prst="rect">
                <a:avLst/>
              </a:prstGeom>
              <a:noFill/>
            </p:spPr>
            <p:txBody>
              <a:bodyPr wrap="square" rtlCol="0">
                <a:spAutoFit/>
              </a:bodyPr>
              <a:lstStyle/>
              <a:p>
                <a:pPr lvl="0">
                  <a:lnSpc>
                    <a:spcPct val="115000"/>
                  </a:lnSpc>
                  <a:spcAft>
                    <a:spcPts val="80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𝐴</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hằng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𝑘</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𝑟</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𝑘</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8E4F3B0-EE1E-4FC5-BAD2-946E1939334C}"/>
                  </a:ext>
                </a:extLst>
              </p:cNvPr>
              <p:cNvSpPr txBox="1">
                <a:spLocks noRot="1" noChangeAspect="1" noMove="1" noResize="1" noEditPoints="1" noAdjustHandles="1" noChangeArrowheads="1" noChangeShapeType="1" noTextEdit="1"/>
              </p:cNvSpPr>
              <p:nvPr/>
            </p:nvSpPr>
            <p:spPr>
              <a:xfrm>
                <a:off x="811631" y="8534400"/>
                <a:ext cx="20448169" cy="2749214"/>
              </a:xfrm>
              <a:prstGeom prst="rect">
                <a:avLst/>
              </a:prstGeom>
              <a:blipFill>
                <a:blip r:embed="rId7"/>
                <a:stretch>
                  <a:fillRect l="-1192" t="-2882" b="-443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682A7D-7E4C-4175-BA0C-97D51B3E87B3}"/>
                  </a:ext>
                </a:extLst>
              </p:cNvPr>
              <p:cNvSpPr txBox="1"/>
              <p:nvPr/>
            </p:nvSpPr>
            <p:spPr>
              <a:xfrm>
                <a:off x="811631" y="11658600"/>
                <a:ext cx="20143369" cy="1586525"/>
              </a:xfrm>
              <a:prstGeom prst="rect">
                <a:avLst/>
              </a:prstGeom>
              <a:noFill/>
            </p:spPr>
            <p:txBody>
              <a:bodyPr wrap="square" rtlCol="0">
                <a:spAutoFit/>
              </a:bodyPr>
              <a:lstStyle/>
              <a:p>
                <a:pPr lvl="0">
                  <a:lnSpc>
                    <a:spcPct val="115000"/>
                  </a:lnSpc>
                  <a:spcAft>
                    <a:spcPts val="80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d</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xoay</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nửa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trục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nửa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D682A7D-7E4C-4175-BA0C-97D51B3E87B3}"/>
                  </a:ext>
                </a:extLst>
              </p:cNvPr>
              <p:cNvSpPr txBox="1">
                <a:spLocks noRot="1" noChangeAspect="1" noMove="1" noResize="1" noEditPoints="1" noAdjustHandles="1" noChangeArrowheads="1" noChangeShapeType="1" noTextEdit="1"/>
              </p:cNvSpPr>
              <p:nvPr/>
            </p:nvSpPr>
            <p:spPr>
              <a:xfrm>
                <a:off x="811631" y="11658600"/>
                <a:ext cx="20143369" cy="1586525"/>
              </a:xfrm>
              <a:prstGeom prst="rect">
                <a:avLst/>
              </a:prstGeom>
              <a:blipFill>
                <a:blip r:embed="rId8"/>
                <a:stretch>
                  <a:fillRect l="-1210" t="-5385" b="-17308"/>
                </a:stretch>
              </a:blipFill>
            </p:spPr>
            <p:txBody>
              <a:bodyPr/>
              <a:lstStyle/>
              <a:p>
                <a:r>
                  <a:rPr lang="vi-VN">
                    <a:noFill/>
                  </a:rPr>
                  <a:t> </a:t>
                </a:r>
              </a:p>
            </p:txBody>
          </p:sp>
        </mc:Fallback>
      </mc:AlternateContent>
    </p:spTree>
    <p:extLst>
      <p:ext uri="{BB962C8B-B14F-4D97-AF65-F5344CB8AC3E}">
        <p14:creationId xmlns:p14="http://schemas.microsoft.com/office/powerpoint/2010/main" val="28596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wipe(down)">
                                      <p:cBhvr>
                                        <p:cTn id="22" dur="500"/>
                                        <p:tgtEl>
                                          <p:spTgt spid="1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wipe(down)">
                                      <p:cBhvr>
                                        <p:cTn id="27" dur="5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44" grpId="0"/>
      <p:bldP spid="15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1205338" y="5631984"/>
            <a:ext cx="22136901" cy="785455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1000" y="2362201"/>
            <a:ext cx="23391942" cy="3048000"/>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Bài</a:t>
                </a:r>
                <a:r>
                  <a:rPr lang="en-US" sz="4000" b="1" dirty="0">
                    <a:solidFill>
                      <a:schemeClr val="bg1"/>
                    </a:solidFill>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8D825CB-E494-4A5E-897C-DD8F0938A597}"/>
                  </a:ext>
                </a:extLst>
              </p:cNvPr>
              <p:cNvSpPr txBox="1"/>
              <p:nvPr/>
            </p:nvSpPr>
            <p:spPr>
              <a:xfrm>
                <a:off x="736487" y="3203915"/>
                <a:ext cx="22605752" cy="1586525"/>
              </a:xfrm>
              <a:prstGeom prst="rect">
                <a:avLst/>
              </a:prstGeom>
              <a:noFill/>
            </p:spPr>
            <p:txBody>
              <a:bodyPr wrap="square">
                <a:spAutoFit/>
              </a:bodyPr>
              <a:lstStyle/>
              <a:p>
                <a:pPr marL="228600">
                  <a:lnSpc>
                    <a:spcPct val="115000"/>
                  </a:lnSpc>
                  <a:spcAft>
                    <a:spcPts val="800"/>
                  </a:spcAft>
                  <a:tabLst>
                    <a:tab pos="630555" algn="l"/>
                  </a:tabLst>
                </a:pPr>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tập hợp tất cả các điểm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không gian luôn luôn nhìn một đoạn thẳng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cố định dưới một góc vuông.</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1" name="TextBox 50">
                <a:extLst>
                  <a:ext uri="{FF2B5EF4-FFF2-40B4-BE49-F238E27FC236}">
                    <a16:creationId xmlns:a16="http://schemas.microsoft.com/office/drawing/2014/main" id="{28D825CB-E494-4A5E-897C-DD8F0938A597}"/>
                  </a:ext>
                </a:extLst>
              </p:cNvPr>
              <p:cNvSpPr txBox="1">
                <a:spLocks noRot="1" noChangeAspect="1" noMove="1" noResize="1" noEditPoints="1" noAdjustHandles="1" noChangeArrowheads="1" noChangeShapeType="1" noTextEdit="1"/>
              </p:cNvSpPr>
              <p:nvPr/>
            </p:nvSpPr>
            <p:spPr>
              <a:xfrm>
                <a:off x="736487" y="3203915"/>
                <a:ext cx="22605752" cy="1586525"/>
              </a:xfrm>
              <a:prstGeom prst="rect">
                <a:avLst/>
              </a:prstGeom>
              <a:blipFill>
                <a:blip r:embed="rId3"/>
                <a:stretch>
                  <a:fillRect l="-81" t="-5385" b="-1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EBFCD51-5ECD-4248-9A1C-B7219C6C9E6F}"/>
                  </a:ext>
                </a:extLst>
              </p:cNvPr>
              <p:cNvSpPr txBox="1"/>
              <p:nvPr/>
            </p:nvSpPr>
            <p:spPr>
              <a:xfrm>
                <a:off x="1752600" y="6498308"/>
                <a:ext cx="17842570" cy="1197892"/>
              </a:xfrm>
              <a:prstGeom prst="rect">
                <a:avLst/>
              </a:prstGeom>
              <a:noFill/>
            </p:spPr>
            <p:txBody>
              <a:bodyPr wrap="square">
                <a:spAutoFit/>
              </a:bodyPr>
              <a:lstStyle/>
              <a:p>
                <a:pPr>
                  <a:lnSpc>
                    <a:spcPct val="115000"/>
                  </a:lnSpc>
                  <a:spcAft>
                    <a:spcPts val="800"/>
                  </a:spcAft>
                </a:pPr>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trung điểm của đoạn thẳng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ta có: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(vì </a:t>
                </a:r>
                <a14:m>
                  <m:oMath xmlns:m="http://schemas.openxmlformats.org/officeDocument/2006/math">
                    <m:acc>
                      <m:accPr>
                        <m:chr m:val="̂"/>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BEBFCD51-5ECD-4248-9A1C-B7219C6C9E6F}"/>
                  </a:ext>
                </a:extLst>
              </p:cNvPr>
              <p:cNvSpPr txBox="1">
                <a:spLocks noRot="1" noChangeAspect="1" noMove="1" noResize="1" noEditPoints="1" noAdjustHandles="1" noChangeArrowheads="1" noChangeShapeType="1" noTextEdit="1"/>
              </p:cNvSpPr>
              <p:nvPr/>
            </p:nvSpPr>
            <p:spPr>
              <a:xfrm>
                <a:off x="1752600" y="6498308"/>
                <a:ext cx="17842570" cy="1197892"/>
              </a:xfrm>
              <a:prstGeom prst="rect">
                <a:avLst/>
              </a:prstGeom>
              <a:blipFill>
                <a:blip r:embed="rId4"/>
                <a:stretch>
                  <a:fillRect l="-1401" b="-111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D1A17F8-219E-4794-93C1-ABEC49FBC16A}"/>
                  </a:ext>
                </a:extLst>
              </p:cNvPr>
              <p:cNvSpPr txBox="1"/>
              <p:nvPr/>
            </p:nvSpPr>
            <p:spPr>
              <a:xfrm>
                <a:off x="1845357" y="7696200"/>
                <a:ext cx="16823643" cy="1197892"/>
              </a:xfrm>
              <a:prstGeom prst="rect">
                <a:avLst/>
              </a:prstGeom>
              <a:noFill/>
            </p:spPr>
            <p:txBody>
              <a:bodyPr wrap="square">
                <a:spAutoFit/>
              </a:bodyPr>
              <a:lstStyle/>
              <a:p>
                <a:pPr>
                  <a:lnSpc>
                    <a:spcPct val="115000"/>
                  </a:lnSpc>
                  <a:spcAft>
                    <a:spcPts val="800"/>
                  </a:spcAft>
                </a:pPr>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đó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thuộc mặt cầu có tâm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bán kính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𝑅</m:t>
                    </m:r>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1D1A17F8-219E-4794-93C1-ABEC49FBC16A}"/>
                  </a:ext>
                </a:extLst>
              </p:cNvPr>
              <p:cNvSpPr txBox="1">
                <a:spLocks noRot="1" noChangeAspect="1" noMove="1" noResize="1" noEditPoints="1" noAdjustHandles="1" noChangeArrowheads="1" noChangeShapeType="1" noTextEdit="1"/>
              </p:cNvSpPr>
              <p:nvPr/>
            </p:nvSpPr>
            <p:spPr>
              <a:xfrm>
                <a:off x="1845357" y="7696200"/>
                <a:ext cx="16823643" cy="1197892"/>
              </a:xfrm>
              <a:prstGeom prst="rect">
                <a:avLst/>
              </a:prstGeom>
              <a:blipFill>
                <a:blip r:embed="rId5"/>
                <a:stretch>
                  <a:fillRect l="-1486" b="-1122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99B7BA8-114E-41B0-B85D-B03BE0729102}"/>
                  </a:ext>
                </a:extLst>
              </p:cNvPr>
              <p:cNvSpPr txBox="1"/>
              <p:nvPr/>
            </p:nvSpPr>
            <p:spPr>
              <a:xfrm>
                <a:off x="1699487" y="9243506"/>
                <a:ext cx="21465313" cy="1805494"/>
              </a:xfrm>
              <a:prstGeom prst="rect">
                <a:avLst/>
              </a:prstGeom>
              <a:noFill/>
            </p:spPr>
            <p:txBody>
              <a:bodyPr wrap="square">
                <a:spAutoFit/>
              </a:bodyPr>
              <a:lstStyle/>
              <a:p>
                <a:r>
                  <a:rPr lang="vi-VN" sz="4400" dirty="0">
                    <a:solidFill>
                      <a:srgbClr val="000000"/>
                    </a:solidFill>
                    <a:effectLst/>
                    <a:latin typeface="Times New Roman" panose="02020603050405020304" pitchFamily="18" charset="0"/>
                    <a:ea typeface="Calibri" panose="020F0502020204030204" pitchFamily="34" charset="0"/>
                  </a:rPr>
                  <a:t>Ngược lại, lấy điểm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4400" dirty="0">
                    <a:solidFill>
                      <a:srgbClr val="000000"/>
                    </a:solidFill>
                    <a:effectLst/>
                    <a:latin typeface="Times New Roman" panose="02020603050405020304" pitchFamily="18" charset="0"/>
                    <a:ea typeface="Calibri" panose="020F0502020204030204" pitchFamily="34" charset="0"/>
                  </a:rPr>
                  <a:t> thuộc mặt cầu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vi-VN" sz="4400" dirty="0">
                    <a:solidFill>
                      <a:srgbClr val="000000"/>
                    </a:solidFill>
                    <a:effectLst/>
                    <a:latin typeface="Times New Roman" panose="02020603050405020304" pitchFamily="18" charset="0"/>
                    <a:ea typeface="Calibri" panose="020F0502020204030204" pitchFamily="34" charset="0"/>
                  </a:rPr>
                  <a:t> , ta có: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4400" dirty="0">
                    <a:solidFill>
                      <a:srgbClr val="000000"/>
                    </a:solidFill>
                    <a:effectLst/>
                    <a:latin typeface="Times New Roman" panose="02020603050405020304" pitchFamily="18" charset="0"/>
                    <a:ea typeface="Calibri" panose="020F0502020204030204" pitchFamily="34" charset="0"/>
                  </a:rPr>
                  <a:t>  suy ra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oMath>
                </a14:m>
                <a:r>
                  <a:rPr lang="vi-VN" sz="4400" dirty="0">
                    <a:solidFill>
                      <a:srgbClr val="000000"/>
                    </a:solidFill>
                    <a:effectLst/>
                    <a:latin typeface="Times New Roman" panose="02020603050405020304" pitchFamily="18" charset="0"/>
                    <a:ea typeface="Calibri" panose="020F0502020204030204" pitchFamily="34" charset="0"/>
                  </a:rPr>
                  <a:t>  vuông tại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4400" dirty="0">
                    <a:solidFill>
                      <a:srgbClr val="000000"/>
                    </a:solidFill>
                    <a:effectLst/>
                    <a:latin typeface="Times New Roman" panose="02020603050405020304" pitchFamily="18" charset="0"/>
                    <a:ea typeface="Calibri" panose="020F0502020204030204" pitchFamily="34" charset="0"/>
                  </a:rPr>
                  <a:t>  hay </a:t>
                </a:r>
                <a14:m>
                  <m:oMath xmlns:m="http://schemas.openxmlformats.org/officeDocument/2006/math">
                    <m:acc>
                      <m:accPr>
                        <m:chr m:val="̂"/>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vi-VN" sz="4400" dirty="0">
                    <a:solidFill>
                      <a:srgbClr val="000000"/>
                    </a:solidFill>
                    <a:effectLst/>
                    <a:latin typeface="Times New Roman" panose="02020603050405020304" pitchFamily="18" charset="0"/>
                    <a:ea typeface="Calibri" panose="020F0502020204030204" pitchFamily="34" charset="0"/>
                  </a:rPr>
                  <a:t> </a:t>
                </a:r>
                <a:endParaRPr lang="vi-VN" dirty="0"/>
              </a:p>
            </p:txBody>
          </p:sp>
        </mc:Choice>
        <mc:Fallback xmlns="">
          <p:sp>
            <p:nvSpPr>
              <p:cNvPr id="58" name="TextBox 57">
                <a:extLst>
                  <a:ext uri="{FF2B5EF4-FFF2-40B4-BE49-F238E27FC236}">
                    <a16:creationId xmlns:a16="http://schemas.microsoft.com/office/drawing/2014/main" id="{299B7BA8-114E-41B0-B85D-B03BE0729102}"/>
                  </a:ext>
                </a:extLst>
              </p:cNvPr>
              <p:cNvSpPr txBox="1">
                <a:spLocks noRot="1" noChangeAspect="1" noMove="1" noResize="1" noEditPoints="1" noAdjustHandles="1" noChangeArrowheads="1" noChangeShapeType="1" noTextEdit="1"/>
              </p:cNvSpPr>
              <p:nvPr/>
            </p:nvSpPr>
            <p:spPr>
              <a:xfrm>
                <a:off x="1699487" y="9243506"/>
                <a:ext cx="21465313" cy="1805494"/>
              </a:xfrm>
              <a:prstGeom prst="rect">
                <a:avLst/>
              </a:prstGeom>
              <a:blipFill>
                <a:blip r:embed="rId6"/>
                <a:stretch>
                  <a:fillRect l="-1164" b="-151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13E5E61-C43C-4B7F-83F7-E2E179965281}"/>
                  </a:ext>
                </a:extLst>
              </p:cNvPr>
              <p:cNvSpPr txBox="1"/>
              <p:nvPr/>
            </p:nvSpPr>
            <p:spPr>
              <a:xfrm>
                <a:off x="1613517" y="11430000"/>
                <a:ext cx="21703683" cy="1586525"/>
              </a:xfrm>
              <a:prstGeom prst="rect">
                <a:avLst/>
              </a:prstGeom>
              <a:noFill/>
            </p:spPr>
            <p:txBody>
              <a:bodyPr wrap="square">
                <a:spAutoFit/>
              </a:bodyPr>
              <a:lstStyle/>
              <a:p>
                <a:pPr>
                  <a:lnSpc>
                    <a:spcPct val="115000"/>
                  </a:lnSpc>
                  <a:spcAft>
                    <a:spcPts val="800"/>
                  </a:spcAft>
                </a:pP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Vậy tập hợp tất cả những điểm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nhìn đoạn thẳng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cố định dưới một góc vuông là mặt cầu đường kính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A13E5E61-C43C-4B7F-83F7-E2E179965281}"/>
                  </a:ext>
                </a:extLst>
              </p:cNvPr>
              <p:cNvSpPr txBox="1">
                <a:spLocks noRot="1" noChangeAspect="1" noMove="1" noResize="1" noEditPoints="1" noAdjustHandles="1" noChangeArrowheads="1" noChangeShapeType="1" noTextEdit="1"/>
              </p:cNvSpPr>
              <p:nvPr/>
            </p:nvSpPr>
            <p:spPr>
              <a:xfrm>
                <a:off x="1613517" y="11430000"/>
                <a:ext cx="21703683" cy="1586525"/>
              </a:xfrm>
              <a:prstGeom prst="rect">
                <a:avLst/>
              </a:prstGeom>
              <a:blipFill>
                <a:blip r:embed="rId7"/>
                <a:stretch>
                  <a:fillRect l="-1152" t="-5000" b="-17692"/>
                </a:stretch>
              </a:blipFill>
            </p:spPr>
            <p:txBody>
              <a:bodyPr/>
              <a:lstStyle/>
              <a:p>
                <a:r>
                  <a:rPr lang="vi-VN">
                    <a:noFill/>
                  </a:rPr>
                  <a:t> </a:t>
                </a:r>
              </a:p>
            </p:txBody>
          </p:sp>
        </mc:Fallback>
      </mc:AlternateContent>
    </p:spTree>
    <p:extLst>
      <p:ext uri="{BB962C8B-B14F-4D97-AF65-F5344CB8AC3E}">
        <p14:creationId xmlns:p14="http://schemas.microsoft.com/office/powerpoint/2010/main" val="34118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wipe(down)">
                                      <p:cBhvr>
                                        <p:cTn id="17" dur="500"/>
                                        <p:tgtEl>
                                          <p:spTgt spid="1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7" grpId="0"/>
      <p:bldP spid="58"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764790" y="6888480"/>
            <a:ext cx="22136901"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Bài</a:t>
                </a:r>
                <a:r>
                  <a:rPr lang="en-US" sz="4000" b="1" dirty="0">
                    <a:solidFill>
                      <a:schemeClr val="bg1"/>
                    </a:solidFill>
                    <a:latin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5E3D704-B035-4E3E-AB07-2A67E52F9710}"/>
                  </a:ext>
                </a:extLst>
              </p:cNvPr>
              <p:cNvSpPr txBox="1"/>
              <p:nvPr/>
            </p:nvSpPr>
            <p:spPr>
              <a:xfrm>
                <a:off x="1000278" y="3445367"/>
                <a:ext cx="19649922" cy="1587422"/>
              </a:xfrm>
              <a:prstGeom prst="rect">
                <a:avLst/>
              </a:prstGeom>
              <a:noFill/>
            </p:spPr>
            <p:txBody>
              <a:bodyPr wrap="square">
                <a:spAutoFit/>
              </a:bodyPr>
              <a:lstStyle/>
              <a:p>
                <a:r>
                  <a:rPr lang="vi-VN" sz="4400" dirty="0">
                    <a:effectLst/>
                    <a:latin typeface="Times New Roman" panose="02020603050405020304" pitchFamily="18" charset="0"/>
                    <a:ea typeface="Calibri" panose="020F0502020204030204" pitchFamily="34" charset="0"/>
                  </a:rPr>
                  <a:t>Cho tứ diện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vi-VN" sz="4400" dirty="0">
                    <a:effectLst/>
                    <a:latin typeface="Times New Roman" panose="02020603050405020304" pitchFamily="18" charset="0"/>
                    <a:ea typeface="Calibri" panose="020F0502020204030204" pitchFamily="34" charset="0"/>
                  </a:rPr>
                  <a:t>. Chứng minh rằng tập hợp các điểm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4400" dirty="0">
                    <a:effectLst/>
                    <a:latin typeface="Times New Roman" panose="02020603050405020304" pitchFamily="18" charset="0"/>
                    <a:ea typeface="Calibri" panose="020F0502020204030204" pitchFamily="34" charset="0"/>
                  </a:rPr>
                  <a:t>  trong không gian sao cho </a:t>
                </a:r>
                <a14:m>
                  <m:oMath xmlns:m="http://schemas.openxmlformats.org/officeDocument/2006/math">
                    <m:d>
                      <m:dPr>
                        <m:begChr m:val="|"/>
                        <m:end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𝑀𝐴</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𝑀𝐶</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𝑀𝐷</m:t>
                            </m:r>
                          </m:e>
                        </m:acc>
                      </m:e>
                    </m:d>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vi-VN" sz="4400" dirty="0">
                    <a:effectLst/>
                    <a:latin typeface="Times New Roman" panose="02020603050405020304" pitchFamily="18" charset="0"/>
                    <a:ea typeface="Calibri" panose="020F0502020204030204" pitchFamily="34" charset="0"/>
                  </a:rPr>
                  <a:t>  là một mặt cầu.</a:t>
                </a:r>
                <a:endParaRPr lang="vi-VN" dirty="0"/>
              </a:p>
            </p:txBody>
          </p:sp>
        </mc:Choice>
        <mc:Fallback xmlns="">
          <p:sp>
            <p:nvSpPr>
              <p:cNvPr id="58" name="TextBox 57">
                <a:extLst>
                  <a:ext uri="{FF2B5EF4-FFF2-40B4-BE49-F238E27FC236}">
                    <a16:creationId xmlns:a16="http://schemas.microsoft.com/office/drawing/2014/main" id="{E5E3D704-B035-4E3E-AB07-2A67E52F9710}"/>
                  </a:ext>
                </a:extLst>
              </p:cNvPr>
              <p:cNvSpPr txBox="1">
                <a:spLocks noRot="1" noChangeAspect="1" noMove="1" noResize="1" noEditPoints="1" noAdjustHandles="1" noChangeArrowheads="1" noChangeShapeType="1" noTextEdit="1"/>
              </p:cNvSpPr>
              <p:nvPr/>
            </p:nvSpPr>
            <p:spPr>
              <a:xfrm>
                <a:off x="1000278" y="3445367"/>
                <a:ext cx="19649922" cy="1587422"/>
              </a:xfrm>
              <a:prstGeom prst="rect">
                <a:avLst/>
              </a:prstGeom>
              <a:blipFill>
                <a:blip r:embed="rId3"/>
                <a:stretch>
                  <a:fillRect l="-1241" t="-7280" b="-1455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37C4DF9-9458-409C-A59F-DE9F256BC367}"/>
                  </a:ext>
                </a:extLst>
              </p:cNvPr>
              <p:cNvSpPr txBox="1"/>
              <p:nvPr/>
            </p:nvSpPr>
            <p:spPr>
              <a:xfrm>
                <a:off x="1715008" y="8205519"/>
                <a:ext cx="20763991" cy="1642501"/>
              </a:xfrm>
              <a:prstGeom prst="rect">
                <a:avLst/>
              </a:prstGeom>
              <a:noFill/>
            </p:spPr>
            <p:txBody>
              <a:bodyPr wrap="square">
                <a:spAutoFit/>
              </a:bodyPr>
              <a:lstStyle/>
              <a:p>
                <a:pPr algn="just">
                  <a:lnSpc>
                    <a:spcPct val="107000"/>
                  </a:lnSpc>
                  <a:spcAft>
                    <a:spcPts val="1000"/>
                  </a:spcAft>
                  <a:tabLst>
                    <a:tab pos="540385" algn="l"/>
                  </a:tabLst>
                </a:pP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d>
                      <m:dPr>
                        <m:begChr m:val="|"/>
                        <m:end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𝑀𝐴</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𝑀𝐶</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𝑀𝐷</m:t>
                            </m:r>
                          </m:e>
                        </m:acc>
                      </m:e>
                    </m:d>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r>
                      <a:rPr lang="vi-VN" sz="4400" i="1">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𝑀𝐺</m:t>
                            </m:r>
                          </m:e>
                        </m:acc>
                      </m:e>
                    </m:d>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r>
                      <a:rPr lang="vi-VN" sz="4400" i="1">
                        <a:effectLst/>
                        <a:latin typeface="Cambria Math" panose="02040503050406030204" pitchFamily="18" charset="0"/>
                        <a:ea typeface="Calibri" panose="020F0502020204030204" pitchFamily="34" charset="0"/>
                        <a:cs typeface="Cambria Math" panose="020405030504060302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𝑀𝐺</m:t>
                    </m:r>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effectLst/>
                    <a:latin typeface="+mj-lt"/>
                    <a:ea typeface="Calibri" panose="020F0502020204030204" pitchFamily="34" charset="0"/>
                    <a:cs typeface="Times New Roman" panose="02020603050405020304" pitchFamily="18" charset="0"/>
                  </a:rPr>
                  <a:t>(Với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𝐺</m:t>
                    </m:r>
                  </m:oMath>
                </a14:m>
                <a:r>
                  <a:rPr lang="vi-VN" sz="4400" dirty="0">
                    <a:effectLst/>
                    <a:latin typeface="+mj-lt"/>
                    <a:ea typeface="Calibri" panose="020F0502020204030204" pitchFamily="34" charset="0"/>
                    <a:cs typeface="Times New Roman" panose="02020603050405020304" pitchFamily="18" charset="0"/>
                  </a:rPr>
                  <a:t>là trọng tâm tứ diện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vi-VN" sz="4400" dirty="0">
                    <a:effectLst/>
                    <a:latin typeface="+mj-lt"/>
                    <a:ea typeface="Calibri" panose="020F0502020204030204" pitchFamily="34" charset="0"/>
                    <a:cs typeface="Times New Roman" panose="02020603050405020304" pitchFamily="18" charset="0"/>
                  </a:rPr>
                  <a:t>).</a:t>
                </a:r>
                <a:endParaRPr lang="vi-VN" sz="4000" dirty="0">
                  <a:effectLst/>
                  <a:latin typeface="+mj-lt"/>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237C4DF9-9458-409C-A59F-DE9F256BC367}"/>
                  </a:ext>
                </a:extLst>
              </p:cNvPr>
              <p:cNvSpPr txBox="1">
                <a:spLocks noRot="1" noChangeAspect="1" noMove="1" noResize="1" noEditPoints="1" noAdjustHandles="1" noChangeArrowheads="1" noChangeShapeType="1" noTextEdit="1"/>
              </p:cNvSpPr>
              <p:nvPr/>
            </p:nvSpPr>
            <p:spPr>
              <a:xfrm>
                <a:off x="1715008" y="8205519"/>
                <a:ext cx="20763991" cy="1642501"/>
              </a:xfrm>
              <a:prstGeom prst="rect">
                <a:avLst/>
              </a:prstGeom>
              <a:blipFill>
                <a:blip r:embed="rId4"/>
                <a:stretch>
                  <a:fillRect l="-1174" t="-372" r="-1204" b="-171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2E00C937-8EED-432F-8AB9-1C873BE44461}"/>
                  </a:ext>
                </a:extLst>
              </p:cNvPr>
              <p:cNvSpPr txBox="1"/>
              <p:nvPr/>
            </p:nvSpPr>
            <p:spPr>
              <a:xfrm>
                <a:off x="1639069" y="10290199"/>
                <a:ext cx="20839930" cy="1491755"/>
              </a:xfrm>
              <a:prstGeom prst="rect">
                <a:avLst/>
              </a:prstGeom>
              <a:noFill/>
            </p:spPr>
            <p:txBody>
              <a:bodyPr wrap="square">
                <a:spAutoFit/>
              </a:bodyPr>
              <a:lstStyle/>
              <a:p>
                <a:pPr algn="just">
                  <a:lnSpc>
                    <a:spcPct val="107000"/>
                  </a:lnSpc>
                  <a:spcAft>
                    <a:spcPts val="1000"/>
                  </a:spcAft>
                  <a:tabLst>
                    <a:tab pos="540385" algn="l"/>
                  </a:tabLst>
                </a:pP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Vậy tập hợp các điểm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trong không gian cách trọng tâm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𝐺</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một khoảng bằng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là mặt cầu tâm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𝐺</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bán kính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2E00C937-8EED-432F-8AB9-1C873BE44461}"/>
                  </a:ext>
                </a:extLst>
              </p:cNvPr>
              <p:cNvSpPr txBox="1">
                <a:spLocks noRot="1" noChangeAspect="1" noMove="1" noResize="1" noEditPoints="1" noAdjustHandles="1" noChangeArrowheads="1" noChangeShapeType="1" noTextEdit="1"/>
              </p:cNvSpPr>
              <p:nvPr/>
            </p:nvSpPr>
            <p:spPr>
              <a:xfrm>
                <a:off x="1639069" y="10290199"/>
                <a:ext cx="20839930" cy="1491755"/>
              </a:xfrm>
              <a:prstGeom prst="rect">
                <a:avLst/>
              </a:prstGeom>
              <a:blipFill>
                <a:blip r:embed="rId5"/>
                <a:stretch>
                  <a:fillRect l="-1200" t="-8163" r="-1200" b="-18776"/>
                </a:stretch>
              </a:blipFill>
            </p:spPr>
            <p:txBody>
              <a:bodyPr/>
              <a:lstStyle/>
              <a:p>
                <a:r>
                  <a:rPr lang="vi-VN">
                    <a:noFill/>
                  </a:rPr>
                  <a:t> </a:t>
                </a:r>
              </a:p>
            </p:txBody>
          </p:sp>
        </mc:Fallback>
      </mc:AlternateContent>
    </p:spTree>
    <p:extLst>
      <p:ext uri="{BB962C8B-B14F-4D97-AF65-F5344CB8AC3E}">
        <p14:creationId xmlns:p14="http://schemas.microsoft.com/office/powerpoint/2010/main" val="211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wipe(left)">
                                      <p:cBhvr>
                                        <p:cTn id="17" dur="500"/>
                                        <p:tgtEl>
                                          <p:spTgt spid="1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down)">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6"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0" y="2034555"/>
            <a:ext cx="23388231" cy="3985112"/>
            <a:chOff x="995733" y="2667000"/>
            <a:chExt cx="22349545" cy="3985631"/>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5733" y="2729017"/>
              <a:ext cx="540571" cy="858986"/>
              <a:chOff x="539751" y="1836907"/>
              <a:chExt cx="726223" cy="987296"/>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grpSp>
      </p:grpSp>
      <p:sp>
        <p:nvSpPr>
          <p:cNvPr id="58" name="TextBox 57">
            <a:extLst>
              <a:ext uri="{FF2B5EF4-FFF2-40B4-BE49-F238E27FC236}">
                <a16:creationId xmlns:a16="http://schemas.microsoft.com/office/drawing/2014/main" id="{C8F45225-6A27-48D5-B512-D7AF972BEDE7}"/>
              </a:ext>
            </a:extLst>
          </p:cNvPr>
          <p:cNvSpPr txBox="1"/>
          <p:nvPr/>
        </p:nvSpPr>
        <p:spPr>
          <a:xfrm>
            <a:off x="859040" y="1401950"/>
            <a:ext cx="23753559" cy="807850"/>
          </a:xfrm>
          <a:prstGeom prst="rect">
            <a:avLst/>
          </a:prstGeom>
          <a:noFill/>
        </p:spPr>
        <p:txBody>
          <a:bodyPr wrap="square">
            <a:spAutoFit/>
          </a:bodyPr>
          <a:lstStyle/>
          <a:p>
            <a:pPr>
              <a:lnSpc>
                <a:spcPct val="115000"/>
              </a:lnSpc>
              <a:spcBef>
                <a:spcPts val="600"/>
              </a:spcBef>
              <a:spcAft>
                <a:spcPts val="600"/>
              </a:spcAft>
            </a:pPr>
            <a:r>
              <a:rPr lang="vi-VN" sz="44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VẤN ĐỀ 2: TÍNH DIỆN TÍCH VÀ THỂ TÍCH KHỐI CẦU VÀ CÁC YẾU TỐ LIÊN QUAN</a:t>
            </a:r>
            <a:endParaRPr lang="vi-VN" sz="4000" dirty="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9D682C65-D3B9-408B-8FA8-6C4527955216}"/>
              </a:ext>
            </a:extLst>
          </p:cNvPr>
          <p:cNvSpPr txBox="1"/>
          <p:nvPr/>
        </p:nvSpPr>
        <p:spPr>
          <a:xfrm>
            <a:off x="615629" y="2057400"/>
            <a:ext cx="12318274" cy="807850"/>
          </a:xfrm>
          <a:prstGeom prst="rect">
            <a:avLst/>
          </a:prstGeom>
          <a:noFill/>
        </p:spPr>
        <p:txBody>
          <a:bodyPr wrap="square">
            <a:spAutoFit/>
          </a:bodyPr>
          <a:lstStyle/>
          <a:p>
            <a:pPr lvl="0" algn="just">
              <a:lnSpc>
                <a:spcPct val="115000"/>
              </a:lnSpc>
              <a:spcAft>
                <a:spcPts val="800"/>
              </a:spcAft>
            </a:pPr>
            <a:r>
              <a:rPr lang="nl-NL" sz="4400" b="1" dirty="0">
                <a:effectLst/>
                <a:latin typeface="Times New Roman" panose="02020603050405020304" pitchFamily="18" charset="0"/>
                <a:ea typeface="Calibri" panose="020F0502020204030204" pitchFamily="34" charset="0"/>
                <a:cs typeface="Times New Roman" panose="02020603050405020304" pitchFamily="18" charset="0"/>
              </a:rPr>
              <a:t>   Phương pháp giải:</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9A1C04EE-B671-4DC0-BAD3-9D45137258C3}"/>
                  </a:ext>
                </a:extLst>
              </p:cNvPr>
              <p:cNvSpPr txBox="1"/>
              <p:nvPr/>
            </p:nvSpPr>
            <p:spPr>
              <a:xfrm>
                <a:off x="2590800" y="2667000"/>
                <a:ext cx="12318274" cy="3110532"/>
              </a:xfrm>
              <a:prstGeom prst="rect">
                <a:avLst/>
              </a:prstGeom>
              <a:noFill/>
            </p:spPr>
            <p:txBody>
              <a:bodyPr wrap="square">
                <a:spAutoFit/>
              </a:bodyPr>
              <a:lstStyle/>
              <a:p>
                <a:pPr algn="just">
                  <a:lnSpc>
                    <a:spcPct val="115000"/>
                  </a:lnSpc>
                  <a:spcBef>
                    <a:spcPts val="600"/>
                  </a:spcBef>
                  <a:spcAft>
                    <a:spcPts val="800"/>
                  </a:spcAf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Sử dụng công thức: Cho mặt cầu bán kính R</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600"/>
                  </a:spcBef>
                  <a:spcAft>
                    <a:spcPts val="800"/>
                  </a:spcAf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Diện tích mặt cầu: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𝑆</m:t>
                    </m:r>
                    <m:r>
                      <a:rPr lang="nl-NL" sz="4400" i="1">
                        <a:effectLst/>
                        <a:latin typeface="Cambria Math" panose="02040503050406030204" pitchFamily="18" charset="0"/>
                        <a:ea typeface="Calibri" panose="020F0502020204030204" pitchFamily="34" charset="0"/>
                        <a:cs typeface="Times New Roman" panose="02020603050405020304" pitchFamily="18" charset="0"/>
                      </a:rPr>
                      <m:t>=4</m:t>
                    </m:r>
                    <m:r>
                      <a:rPr lang="nl-NL"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nl-NL" sz="4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600"/>
                  </a:spcBef>
                  <a:spcAft>
                    <a:spcPts val="800"/>
                  </a:spcAf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Thể tích khối cầu: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𝑉</m:t>
                    </m:r>
                    <m:r>
                      <a:rPr lang="nl-NL"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nl-NL" sz="44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78" name="TextBox 77">
                <a:extLst>
                  <a:ext uri="{FF2B5EF4-FFF2-40B4-BE49-F238E27FC236}">
                    <a16:creationId xmlns:a16="http://schemas.microsoft.com/office/drawing/2014/main" id="{9A1C04EE-B671-4DC0-BAD3-9D45137258C3}"/>
                  </a:ext>
                </a:extLst>
              </p:cNvPr>
              <p:cNvSpPr txBox="1">
                <a:spLocks noRot="1" noChangeAspect="1" noMove="1" noResize="1" noEditPoints="1" noAdjustHandles="1" noChangeArrowheads="1" noChangeShapeType="1" noTextEdit="1"/>
              </p:cNvSpPr>
              <p:nvPr/>
            </p:nvSpPr>
            <p:spPr>
              <a:xfrm>
                <a:off x="2590800" y="2667000"/>
                <a:ext cx="12318274" cy="3110532"/>
              </a:xfrm>
              <a:prstGeom prst="rect">
                <a:avLst/>
              </a:prstGeom>
              <a:blipFill>
                <a:blip r:embed="rId3"/>
                <a:stretch>
                  <a:fillRect l="-1979" t="-2745" b="-3529"/>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DC5E162D-687D-4E43-87E5-0431E5CA2E11}"/>
              </a:ext>
            </a:extLst>
          </p:cNvPr>
          <p:cNvGrpSpPr/>
          <p:nvPr/>
        </p:nvGrpSpPr>
        <p:grpSpPr>
          <a:xfrm>
            <a:off x="309969" y="7010401"/>
            <a:ext cx="23388231" cy="6508116"/>
            <a:chOff x="995733" y="2310336"/>
            <a:chExt cx="22349545" cy="4342295"/>
          </a:xfrm>
        </p:grpSpPr>
        <p:sp>
          <p:nvSpPr>
            <p:cNvPr id="80" name="Rounded Rectangle 133">
              <a:extLst>
                <a:ext uri="{FF2B5EF4-FFF2-40B4-BE49-F238E27FC236}">
                  <a16:creationId xmlns:a16="http://schemas.microsoft.com/office/drawing/2014/main" id="{6C737EA7-92AD-4290-A62E-DD19FA102489}"/>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81" name="Group 80">
              <a:extLst>
                <a:ext uri="{FF2B5EF4-FFF2-40B4-BE49-F238E27FC236}">
                  <a16:creationId xmlns:a16="http://schemas.microsoft.com/office/drawing/2014/main" id="{56118696-BD14-4BC9-B776-2606F6404519}"/>
                </a:ext>
              </a:extLst>
            </p:cNvPr>
            <p:cNvGrpSpPr/>
            <p:nvPr/>
          </p:nvGrpSpPr>
          <p:grpSpPr>
            <a:xfrm>
              <a:off x="995733" y="2310336"/>
              <a:ext cx="3490224" cy="1277668"/>
              <a:chOff x="539751" y="1355685"/>
              <a:chExt cx="4688898" cy="1468518"/>
            </a:xfrm>
          </p:grpSpPr>
          <p:sp>
            <p:nvSpPr>
              <p:cNvPr id="82" name="Isosceles Triangle 44">
                <a:extLst>
                  <a:ext uri="{FF2B5EF4-FFF2-40B4-BE49-F238E27FC236}">
                    <a16:creationId xmlns:a16="http://schemas.microsoft.com/office/drawing/2014/main" id="{CE346481-7216-41FF-813D-B72AC8C83B4E}"/>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83" name="Pentagon 136">
                <a:extLst>
                  <a:ext uri="{FF2B5EF4-FFF2-40B4-BE49-F238E27FC236}">
                    <a16:creationId xmlns:a16="http://schemas.microsoft.com/office/drawing/2014/main" id="{726D65BA-6494-4290-BDAD-652F84B47316}"/>
                  </a:ext>
                </a:extLst>
              </p:cNvPr>
              <p:cNvSpPr/>
              <p:nvPr/>
            </p:nvSpPr>
            <p:spPr bwMode="auto">
              <a:xfrm>
                <a:off x="1031482" y="1355685"/>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84" name="Group 11">
                <a:extLst>
                  <a:ext uri="{FF2B5EF4-FFF2-40B4-BE49-F238E27FC236}">
                    <a16:creationId xmlns:a16="http://schemas.microsoft.com/office/drawing/2014/main" id="{C2FD9C6B-3320-4836-A02E-F94160657CF5}"/>
                  </a:ext>
                </a:extLst>
              </p:cNvPr>
              <p:cNvGrpSpPr/>
              <p:nvPr/>
            </p:nvGrpSpPr>
            <p:grpSpPr bwMode="auto">
              <a:xfrm>
                <a:off x="683775" y="1836907"/>
                <a:ext cx="582199" cy="537956"/>
                <a:chOff x="7440266" y="3398551"/>
                <a:chExt cx="757238" cy="765175"/>
              </a:xfrm>
              <a:solidFill>
                <a:schemeClr val="bg1">
                  <a:lumMod val="95000"/>
                </a:schemeClr>
              </a:solidFill>
            </p:grpSpPr>
            <p:sp>
              <p:nvSpPr>
                <p:cNvPr id="87" name="Freeform 140">
                  <a:extLst>
                    <a:ext uri="{FF2B5EF4-FFF2-40B4-BE49-F238E27FC236}">
                      <a16:creationId xmlns:a16="http://schemas.microsoft.com/office/drawing/2014/main" id="{E79D7B99-BBB6-46FE-B211-CB9F18B8529A}"/>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88" name="Freeform 141">
                  <a:extLst>
                    <a:ext uri="{FF2B5EF4-FFF2-40B4-BE49-F238E27FC236}">
                      <a16:creationId xmlns:a16="http://schemas.microsoft.com/office/drawing/2014/main" id="{99FDBA83-1C44-46EE-91A6-32EC37C2103C}"/>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89" name="Freeform 142">
                  <a:extLst>
                    <a:ext uri="{FF2B5EF4-FFF2-40B4-BE49-F238E27FC236}">
                      <a16:creationId xmlns:a16="http://schemas.microsoft.com/office/drawing/2014/main" id="{A03848C9-DA28-48CD-988C-3549D431BC04}"/>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90" name="Rectangle 89">
                  <a:extLst>
                    <a:ext uri="{FF2B5EF4-FFF2-40B4-BE49-F238E27FC236}">
                      <a16:creationId xmlns:a16="http://schemas.microsoft.com/office/drawing/2014/main" id="{6040978F-DA76-457B-B82F-5F8FBE9144C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91" name="Rectangle 90">
                  <a:extLst>
                    <a:ext uri="{FF2B5EF4-FFF2-40B4-BE49-F238E27FC236}">
                      <a16:creationId xmlns:a16="http://schemas.microsoft.com/office/drawing/2014/main" id="{C180CD51-F9CE-4D2E-8477-867E07CD9798}"/>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92" name="Rectangle 91">
                  <a:extLst>
                    <a:ext uri="{FF2B5EF4-FFF2-40B4-BE49-F238E27FC236}">
                      <a16:creationId xmlns:a16="http://schemas.microsoft.com/office/drawing/2014/main" id="{4C10DF9E-D85C-414C-91B5-99D37992659F}"/>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93" name="Rectangle 92">
                  <a:extLst>
                    <a:ext uri="{FF2B5EF4-FFF2-40B4-BE49-F238E27FC236}">
                      <a16:creationId xmlns:a16="http://schemas.microsoft.com/office/drawing/2014/main" id="{63009117-8A83-41AF-85E4-5C6CA085104F}"/>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85" name="Chevron 138">
                <a:extLst>
                  <a:ext uri="{FF2B5EF4-FFF2-40B4-BE49-F238E27FC236}">
                    <a16:creationId xmlns:a16="http://schemas.microsoft.com/office/drawing/2014/main" id="{37B4401A-C458-4594-BE4B-A418AC276E7E}"/>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86" name="TextBox 13">
                <a:extLst>
                  <a:ext uri="{FF2B5EF4-FFF2-40B4-BE49-F238E27FC236}">
                    <a16:creationId xmlns:a16="http://schemas.microsoft.com/office/drawing/2014/main" id="{48A5C46E-44A8-4A17-B654-182D567C5BA4}"/>
                  </a:ext>
                </a:extLst>
              </p:cNvPr>
              <p:cNvSpPr txBox="1">
                <a:spLocks noChangeArrowheads="1"/>
              </p:cNvSpPr>
              <p:nvPr/>
            </p:nvSpPr>
            <p:spPr bwMode="auto">
              <a:xfrm>
                <a:off x="2055180" y="1530992"/>
                <a:ext cx="3173469" cy="54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1.</a:t>
                </a:r>
              </a:p>
            </p:txBody>
          </p:sp>
        </p:grpSp>
      </p:grpSp>
      <p:sp>
        <p:nvSpPr>
          <p:cNvPr id="7" name="Pentagon 136">
            <a:extLst>
              <a:ext uri="{FF2B5EF4-FFF2-40B4-BE49-F238E27FC236}">
                <a16:creationId xmlns:a16="http://schemas.microsoft.com/office/drawing/2014/main" id="{CD69B6C5-DB27-4E8E-B7D6-81CD6B637853}"/>
              </a:ext>
            </a:extLst>
          </p:cNvPr>
          <p:cNvSpPr/>
          <p:nvPr/>
        </p:nvSpPr>
        <p:spPr bwMode="auto">
          <a:xfrm>
            <a:off x="458658" y="6172200"/>
            <a:ext cx="3884742" cy="78604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r>
              <a:rPr lang="en-US" sz="5400" b="1" dirty="0" err="1">
                <a:solidFill>
                  <a:prstClr val="white"/>
                </a:solidFill>
                <a:latin typeface="Times New Roman" panose="02020603050405020304" pitchFamily="18" charset="0"/>
                <a:cs typeface="Times New Roman" panose="02020603050405020304" pitchFamily="18" charset="0"/>
              </a:rPr>
              <a:t>Bài</a:t>
            </a:r>
            <a:r>
              <a:rPr lang="en-US" sz="5400" b="1" dirty="0">
                <a:solidFill>
                  <a:prstClr val="white"/>
                </a:solidFill>
                <a:latin typeface="Times New Roman" panose="02020603050405020304" pitchFamily="18" charset="0"/>
                <a:cs typeface="Times New Roman" panose="02020603050405020304" pitchFamily="18" charset="0"/>
              </a:rPr>
              <a:t> 3</a:t>
            </a:r>
            <a:r>
              <a:rPr lang="en-US" sz="5400" dirty="0">
                <a:solidFill>
                  <a:prstClr val="white"/>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EA79F87-69D1-421F-B110-89CA92255B72}"/>
                  </a:ext>
                </a:extLst>
              </p:cNvPr>
              <p:cNvSpPr txBox="1"/>
              <p:nvPr/>
            </p:nvSpPr>
            <p:spPr>
              <a:xfrm>
                <a:off x="1036634" y="8202006"/>
                <a:ext cx="22661566" cy="4980594"/>
              </a:xfrm>
              <a:prstGeom prst="rect">
                <a:avLst/>
              </a:prstGeom>
              <a:noFill/>
            </p:spPr>
            <p:txBody>
              <a:bodyPr wrap="square">
                <a:spAutoFit/>
              </a:bodyPr>
              <a:lstStyle/>
              <a:p>
                <a:pPr algn="just">
                  <a:lnSpc>
                    <a:spcPct val="115000"/>
                  </a:lnSpc>
                  <a:spcAft>
                    <a:spcPts val="800"/>
                  </a:spcAft>
                  <a:tabLst>
                    <a:tab pos="629920"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Khẳng định nào sau đây </a:t>
                </a:r>
                <a:r>
                  <a:rPr lang="nl-NL" sz="4400" b="1" dirty="0">
                    <a:effectLst/>
                    <a:latin typeface="Times New Roman" panose="02020603050405020304" pitchFamily="18" charset="0"/>
                    <a:ea typeface="Calibri" panose="020F0502020204030204" pitchFamily="34" charset="0"/>
                    <a:cs typeface="Times New Roman" panose="02020603050405020304" pitchFamily="18" charset="0"/>
                  </a:rPr>
                  <a:t>sai</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Thể tích của khối cầu có bán kính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𝑉</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Diện tích mặt cầu có bán kính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Thể tích của khối nón có bán kính đáy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và chiều cao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𝑉</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Thể tích của khối trụ có bán kính đáy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và chiều cao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𝑉</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9EA79F87-69D1-421F-B110-89CA92255B72}"/>
                  </a:ext>
                </a:extLst>
              </p:cNvPr>
              <p:cNvSpPr txBox="1">
                <a:spLocks noRot="1" noChangeAspect="1" noMove="1" noResize="1" noEditPoints="1" noAdjustHandles="1" noChangeArrowheads="1" noChangeShapeType="1" noTextEdit="1"/>
              </p:cNvSpPr>
              <p:nvPr/>
            </p:nvSpPr>
            <p:spPr>
              <a:xfrm>
                <a:off x="1036634" y="8202006"/>
                <a:ext cx="22661566" cy="4980594"/>
              </a:xfrm>
              <a:prstGeom prst="rect">
                <a:avLst/>
              </a:prstGeom>
              <a:blipFill>
                <a:blip r:embed="rId4"/>
                <a:stretch>
                  <a:fillRect l="-1076" t="-1589" b="-4890"/>
                </a:stretch>
              </a:blipFill>
            </p:spPr>
            <p:txBody>
              <a:bodyPr/>
              <a:lstStyle/>
              <a:p>
                <a:r>
                  <a:rPr lang="vi-VN">
                    <a:noFill/>
                  </a:rPr>
                  <a:t> </a:t>
                </a:r>
              </a:p>
            </p:txBody>
          </p:sp>
        </mc:Fallback>
      </mc:AlternateContent>
      <p:grpSp>
        <p:nvGrpSpPr>
          <p:cNvPr id="35" name="Group 47">
            <a:extLst>
              <a:ext uri="{FF2B5EF4-FFF2-40B4-BE49-F238E27FC236}">
                <a16:creationId xmlns:a16="http://schemas.microsoft.com/office/drawing/2014/main" id="{AA30DC14-780E-4816-A1EC-7DFE32E2E43A}"/>
              </a:ext>
            </a:extLst>
          </p:cNvPr>
          <p:cNvGrpSpPr/>
          <p:nvPr/>
        </p:nvGrpSpPr>
        <p:grpSpPr>
          <a:xfrm>
            <a:off x="4320114" y="5889682"/>
            <a:ext cx="9472086" cy="968318"/>
            <a:chOff x="739068" y="1515168"/>
            <a:chExt cx="9473319" cy="968444"/>
          </a:xfrm>
        </p:grpSpPr>
        <p:sp>
          <p:nvSpPr>
            <p:cNvPr id="36" name="Freeform 71">
              <a:extLst>
                <a:ext uri="{FF2B5EF4-FFF2-40B4-BE49-F238E27FC236}">
                  <a16:creationId xmlns:a16="http://schemas.microsoft.com/office/drawing/2014/main" id="{726A3529-2FB2-4EE3-997D-72523B8978E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37" name="Group 30">
              <a:extLst>
                <a:ext uri="{FF2B5EF4-FFF2-40B4-BE49-F238E27FC236}">
                  <a16:creationId xmlns:a16="http://schemas.microsoft.com/office/drawing/2014/main" id="{E811F8E9-CE27-4161-9A4E-436DC51B11F9}"/>
                </a:ext>
              </a:extLst>
            </p:cNvPr>
            <p:cNvGrpSpPr/>
            <p:nvPr/>
          </p:nvGrpSpPr>
          <p:grpSpPr>
            <a:xfrm>
              <a:off x="739068" y="1515168"/>
              <a:ext cx="8177919" cy="960327"/>
              <a:chOff x="739068" y="1515168"/>
              <a:chExt cx="8177919" cy="960327"/>
            </a:xfrm>
          </p:grpSpPr>
          <p:sp>
            <p:nvSpPr>
              <p:cNvPr id="38" name="Freeform 71">
                <a:extLst>
                  <a:ext uri="{FF2B5EF4-FFF2-40B4-BE49-F238E27FC236}">
                    <a16:creationId xmlns:a16="http://schemas.microsoft.com/office/drawing/2014/main" id="{97D64D60-266C-4D93-B86F-41354D1C4A00}"/>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Oval 72">
                <a:extLst>
                  <a:ext uri="{FF2B5EF4-FFF2-40B4-BE49-F238E27FC236}">
                    <a16:creationId xmlns:a16="http://schemas.microsoft.com/office/drawing/2014/main" id="{A18F5CB7-F397-4DF6-8BFE-70D5A0EEE977}"/>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Freeform 73">
                <a:extLst>
                  <a:ext uri="{FF2B5EF4-FFF2-40B4-BE49-F238E27FC236}">
                    <a16:creationId xmlns:a16="http://schemas.microsoft.com/office/drawing/2014/main" id="{E602A50A-DB57-49FE-9C1A-90BD7ABCCF5C}"/>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1" name="Freeform 74">
                <a:extLst>
                  <a:ext uri="{FF2B5EF4-FFF2-40B4-BE49-F238E27FC236}">
                    <a16:creationId xmlns:a16="http://schemas.microsoft.com/office/drawing/2014/main" id="{C7C2C011-1A1C-44DD-9414-62FC7BB33AA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2" name="Freeform 75">
                <a:extLst>
                  <a:ext uri="{FF2B5EF4-FFF2-40B4-BE49-F238E27FC236}">
                    <a16:creationId xmlns:a16="http://schemas.microsoft.com/office/drawing/2014/main" id="{B4F5783A-AEE0-49F9-9DA0-6AF0BF2EDE0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3" name="Freeform 76">
                <a:extLst>
                  <a:ext uri="{FF2B5EF4-FFF2-40B4-BE49-F238E27FC236}">
                    <a16:creationId xmlns:a16="http://schemas.microsoft.com/office/drawing/2014/main" id="{868CD806-6197-427C-A410-E3ED9CDA9F0F}"/>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4" name="Freeform 77">
                <a:extLst>
                  <a:ext uri="{FF2B5EF4-FFF2-40B4-BE49-F238E27FC236}">
                    <a16:creationId xmlns:a16="http://schemas.microsoft.com/office/drawing/2014/main" id="{69B7748B-1FCC-470A-B668-FFB96D9FF7FC}"/>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5" name="Freeform 78">
                <a:extLst>
                  <a:ext uri="{FF2B5EF4-FFF2-40B4-BE49-F238E27FC236}">
                    <a16:creationId xmlns:a16="http://schemas.microsoft.com/office/drawing/2014/main" id="{645906C0-2E82-460F-8DBC-48D53957D8C5}"/>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6" name="Freeform 79">
                <a:extLst>
                  <a:ext uri="{FF2B5EF4-FFF2-40B4-BE49-F238E27FC236}">
                    <a16:creationId xmlns:a16="http://schemas.microsoft.com/office/drawing/2014/main" id="{BA9DCE8E-0928-4820-B6E8-B16DBAB1338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7" name="Freeform 80">
                <a:extLst>
                  <a:ext uri="{FF2B5EF4-FFF2-40B4-BE49-F238E27FC236}">
                    <a16:creationId xmlns:a16="http://schemas.microsoft.com/office/drawing/2014/main" id="{5544ADEA-E887-4EAB-8D48-175CAA2D8F2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8" name="Freeform 81">
                <a:extLst>
                  <a:ext uri="{FF2B5EF4-FFF2-40B4-BE49-F238E27FC236}">
                    <a16:creationId xmlns:a16="http://schemas.microsoft.com/office/drawing/2014/main" id="{FE32FD17-55AA-42E1-8676-C40C54DF9B0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9" name="Freeform 82">
                <a:extLst>
                  <a:ext uri="{FF2B5EF4-FFF2-40B4-BE49-F238E27FC236}">
                    <a16:creationId xmlns:a16="http://schemas.microsoft.com/office/drawing/2014/main" id="{A7E6218B-3F17-4E4E-96B1-3F159F299C3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50" name="TextBox 43">
                <a:extLst>
                  <a:ext uri="{FF2B5EF4-FFF2-40B4-BE49-F238E27FC236}">
                    <a16:creationId xmlns:a16="http://schemas.microsoft.com/office/drawing/2014/main" id="{6F88B932-B012-497F-9C29-87C816B09E7B}"/>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51" name="Oval 50">
            <a:extLst>
              <a:ext uri="{FF2B5EF4-FFF2-40B4-BE49-F238E27FC236}">
                <a16:creationId xmlns:a16="http://schemas.microsoft.com/office/drawing/2014/main" id="{3BA154F7-0399-46A3-A321-41989487807F}"/>
              </a:ext>
            </a:extLst>
          </p:cNvPr>
          <p:cNvSpPr/>
          <p:nvPr/>
        </p:nvSpPr>
        <p:spPr>
          <a:xfrm>
            <a:off x="907308" y="11354826"/>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C</a:t>
            </a:r>
          </a:p>
        </p:txBody>
      </p:sp>
    </p:spTree>
    <p:extLst>
      <p:ext uri="{BB962C8B-B14F-4D97-AF65-F5344CB8AC3E}">
        <p14:creationId xmlns:p14="http://schemas.microsoft.com/office/powerpoint/2010/main" val="2745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down)">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dow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wipe(left)">
                                      <p:cBhvr>
                                        <p:cTn id="22" dur="500"/>
                                        <p:tgtEl>
                                          <p:spTgt spid="1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down)">
                                      <p:cBhvr>
                                        <p:cTn id="36" dur="500"/>
                                        <p:tgtEl>
                                          <p:spTgt spid="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6" grpId="0"/>
      <p:bldP spid="78" grpId="0"/>
      <p:bldP spid="7" grpId="0" animBg="1"/>
      <p:bldP spid="34"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98611" y="2399336"/>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2.</a:t>
                </a: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
        <p:nvSpPr>
          <p:cNvPr id="49" name="Oval 48"/>
          <p:cNvSpPr/>
          <p:nvPr/>
        </p:nvSpPr>
        <p:spPr>
          <a:xfrm>
            <a:off x="16535400" y="4522031"/>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D</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1E32239-B25E-49E2-A682-30740AE01D9F}"/>
                  </a:ext>
                </a:extLst>
              </p:cNvPr>
              <p:cNvSpPr txBox="1"/>
              <p:nvPr/>
            </p:nvSpPr>
            <p:spPr>
              <a:xfrm>
                <a:off x="1396250" y="3554170"/>
                <a:ext cx="12344400" cy="833113"/>
              </a:xfrm>
              <a:prstGeom prst="rect">
                <a:avLst/>
              </a:prstGeom>
              <a:noFill/>
            </p:spPr>
            <p:txBody>
              <a:bodyPr wrap="square">
                <a:spAutoFit/>
              </a:bodyPr>
              <a:lstStyle/>
              <a:p>
                <a:r>
                  <a:rPr lang="nl-NL" sz="4400" dirty="0">
                    <a:effectLst/>
                    <a:latin typeface="Times New Roman" panose="02020603050405020304" pitchFamily="18" charset="0"/>
                    <a:ea typeface="Calibri" panose="020F0502020204030204" pitchFamily="34" charset="0"/>
                  </a:rPr>
                  <a:t>Mặt cầu có bán kính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rad>
                      <m:radPr>
                        <m:degHide m:val="on"/>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nl-NL" sz="4400" dirty="0">
                    <a:effectLst/>
                    <a:latin typeface="Times New Roman" panose="02020603050405020304" pitchFamily="18" charset="0"/>
                    <a:ea typeface="Calibri" panose="020F0502020204030204" pitchFamily="34" charset="0"/>
                  </a:rPr>
                  <a:t>  có diện tích là:</a:t>
                </a:r>
                <a:endParaRPr lang="vi-VN" dirty="0"/>
              </a:p>
            </p:txBody>
          </p:sp>
        </mc:Choice>
        <mc:Fallback xmlns="">
          <p:sp>
            <p:nvSpPr>
              <p:cNvPr id="45" name="TextBox 44">
                <a:extLst>
                  <a:ext uri="{FF2B5EF4-FFF2-40B4-BE49-F238E27FC236}">
                    <a16:creationId xmlns:a16="http://schemas.microsoft.com/office/drawing/2014/main" id="{31E32239-B25E-49E2-A682-30740AE01D9F}"/>
                  </a:ext>
                </a:extLst>
              </p:cNvPr>
              <p:cNvSpPr txBox="1">
                <a:spLocks noRot="1" noChangeAspect="1" noMove="1" noResize="1" noEditPoints="1" noAdjustHandles="1" noChangeArrowheads="1" noChangeShapeType="1" noTextEdit="1"/>
              </p:cNvSpPr>
              <p:nvPr/>
            </p:nvSpPr>
            <p:spPr>
              <a:xfrm>
                <a:off x="1396250" y="3554170"/>
                <a:ext cx="12344400" cy="833113"/>
              </a:xfrm>
              <a:prstGeom prst="rect">
                <a:avLst/>
              </a:prstGeom>
              <a:blipFill>
                <a:blip r:embed="rId4"/>
                <a:stretch>
                  <a:fillRect l="-1975" t="-6569" b="-343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E3188F1-9AB7-435B-87B3-6183D7550465}"/>
                  </a:ext>
                </a:extLst>
              </p:cNvPr>
              <p:cNvSpPr txBox="1"/>
              <p:nvPr/>
            </p:nvSpPr>
            <p:spPr>
              <a:xfrm>
                <a:off x="2477362" y="4599080"/>
                <a:ext cx="17944238" cy="862352"/>
              </a:xfrm>
              <a:prstGeom prst="rect">
                <a:avLst/>
              </a:prstGeom>
              <a:noFill/>
            </p:spPr>
            <p:txBody>
              <a:bodyPr wrap="square">
                <a:spAutoFit/>
              </a:bodyPr>
              <a:lstStyle/>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rad>
                      <m:radPr>
                        <m:degHide m:val="on"/>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e>
                    </m:rad>
                    <m:r>
                      <a:rPr lang="vi-VN"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nl-NL"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4E3188F1-9AB7-435B-87B3-6183D7550465}"/>
                  </a:ext>
                </a:extLst>
              </p:cNvPr>
              <p:cNvSpPr txBox="1">
                <a:spLocks noRot="1" noChangeAspect="1" noMove="1" noResize="1" noEditPoints="1" noAdjustHandles="1" noChangeArrowheads="1" noChangeShapeType="1" noTextEdit="1"/>
              </p:cNvSpPr>
              <p:nvPr/>
            </p:nvSpPr>
            <p:spPr>
              <a:xfrm>
                <a:off x="2477362" y="4599080"/>
                <a:ext cx="17944238" cy="862352"/>
              </a:xfrm>
              <a:prstGeom prst="rect">
                <a:avLst/>
              </a:prstGeom>
              <a:blipFill>
                <a:blip r:embed="rId5"/>
                <a:stretch>
                  <a:fillRect l="-1359" t="-2817" b="-33099"/>
                </a:stretch>
              </a:blipFill>
            </p:spPr>
            <p:txBody>
              <a:bodyPr/>
              <a:lstStyle/>
              <a:p>
                <a:r>
                  <a:rPr lang="vi-VN">
                    <a:noFill/>
                  </a:rPr>
                  <a:t> </a:t>
                </a:r>
              </a:p>
            </p:txBody>
          </p:sp>
        </mc:Fallback>
      </mc:AlternateContent>
      <p:grpSp>
        <p:nvGrpSpPr>
          <p:cNvPr id="78" name="Group 77">
            <a:extLst>
              <a:ext uri="{FF2B5EF4-FFF2-40B4-BE49-F238E27FC236}">
                <a16:creationId xmlns:a16="http://schemas.microsoft.com/office/drawing/2014/main" id="{D0FE8224-D7A0-4E52-A780-E52562AB80D7}"/>
              </a:ext>
            </a:extLst>
          </p:cNvPr>
          <p:cNvGrpSpPr/>
          <p:nvPr/>
        </p:nvGrpSpPr>
        <p:grpSpPr>
          <a:xfrm>
            <a:off x="540036" y="6528995"/>
            <a:ext cx="22136901" cy="7036781"/>
            <a:chOff x="1205494" y="6941416"/>
            <a:chExt cx="22139783" cy="6545984"/>
          </a:xfrm>
        </p:grpSpPr>
        <p:sp>
          <p:nvSpPr>
            <p:cNvPr id="79" name="Rounded Rectangle 124">
              <a:extLst>
                <a:ext uri="{FF2B5EF4-FFF2-40B4-BE49-F238E27FC236}">
                  <a16:creationId xmlns:a16="http://schemas.microsoft.com/office/drawing/2014/main" id="{B315C403-7ED0-4988-BE35-6EFFE1C4D20D}"/>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80" name="Group 79">
              <a:extLst>
                <a:ext uri="{FF2B5EF4-FFF2-40B4-BE49-F238E27FC236}">
                  <a16:creationId xmlns:a16="http://schemas.microsoft.com/office/drawing/2014/main" id="{02B01DA9-499D-4456-A522-7D336182C361}"/>
                </a:ext>
              </a:extLst>
            </p:cNvPr>
            <p:cNvGrpSpPr/>
            <p:nvPr/>
          </p:nvGrpSpPr>
          <p:grpSpPr>
            <a:xfrm>
              <a:off x="1205494" y="6941416"/>
              <a:ext cx="3493741" cy="831105"/>
              <a:chOff x="1205494" y="6941416"/>
              <a:chExt cx="3493741" cy="831105"/>
            </a:xfrm>
          </p:grpSpPr>
          <p:sp>
            <p:nvSpPr>
              <p:cNvPr id="81" name="Freeform 20">
                <a:extLst>
                  <a:ext uri="{FF2B5EF4-FFF2-40B4-BE49-F238E27FC236}">
                    <a16:creationId xmlns:a16="http://schemas.microsoft.com/office/drawing/2014/main" id="{00F29301-8834-4144-B399-419D59539C81}"/>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82" name="TextBox 81">
                <a:extLst>
                  <a:ext uri="{FF2B5EF4-FFF2-40B4-BE49-F238E27FC236}">
                    <a16:creationId xmlns:a16="http://schemas.microsoft.com/office/drawing/2014/main" id="{1B661052-D66C-41D5-A9C4-907282A25AD2}"/>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83" name="Round Diagonal Corner Rectangle 128">
                <a:extLst>
                  <a:ext uri="{FF2B5EF4-FFF2-40B4-BE49-F238E27FC236}">
                    <a16:creationId xmlns:a16="http://schemas.microsoft.com/office/drawing/2014/main" id="{9E6CD815-7DD3-456A-9BAD-322342F23678}"/>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4" name="Freeform 15">
                <a:extLst>
                  <a:ext uri="{FF2B5EF4-FFF2-40B4-BE49-F238E27FC236}">
                    <a16:creationId xmlns:a16="http://schemas.microsoft.com/office/drawing/2014/main" id="{0B4F7D67-622B-417D-AFD2-4706C32F62A3}"/>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872314A-5DC7-42F2-A2A3-55C40CF6B8EB}"/>
                  </a:ext>
                </a:extLst>
              </p:cNvPr>
              <p:cNvSpPr txBox="1"/>
              <p:nvPr/>
            </p:nvSpPr>
            <p:spPr>
              <a:xfrm>
                <a:off x="2070197" y="9301172"/>
                <a:ext cx="15831153" cy="1682768"/>
              </a:xfrm>
              <a:prstGeom prst="rect">
                <a:avLst/>
              </a:prstGeom>
              <a:noFill/>
            </p:spPr>
            <p:txBody>
              <a:bodyPr wrap="square" rtlCol="0">
                <a:spAutoFit/>
              </a:bodyPr>
              <a:lstStyle/>
              <a:p>
                <a:r>
                  <a:rPr lang="nl-NL" sz="4400" dirty="0">
                    <a:effectLst/>
                    <a:latin typeface="Times New Roman" panose="02020603050405020304" pitchFamily="18" charset="0"/>
                    <a:ea typeface="Calibri" panose="020F0502020204030204" pitchFamily="34" charset="0"/>
                    <a:cs typeface="Times New Roman" panose="02020603050405020304" pitchFamily="18" charset="0"/>
                  </a:rPr>
                  <a:t>Diện tích mặt cầu có bán kính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rad>
                      <m:radPr>
                        <m:degHide m:val="on"/>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dirty="0">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rad>
                              <m:radPr>
                                <m:degHide m:val="on"/>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i="1">
                        <a:effectLst/>
                        <a:latin typeface="Cambria Math" panose="02040503050406030204" pitchFamily="18" charset="0"/>
                        <a:ea typeface="Calibri" panose="020F0502020204030204" pitchFamily="34" charset="0"/>
                        <a:cs typeface="Times New Roman" panose="02020603050405020304" pitchFamily="18" charset="0"/>
                      </a:rPr>
                      <m:t>=12</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nl-NL"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mc:Choice>
        <mc:Fallback xmlns="">
          <p:sp>
            <p:nvSpPr>
              <p:cNvPr id="85" name="TextBox 84">
                <a:extLst>
                  <a:ext uri="{FF2B5EF4-FFF2-40B4-BE49-F238E27FC236}">
                    <a16:creationId xmlns:a16="http://schemas.microsoft.com/office/drawing/2014/main" id="{D872314A-5DC7-42F2-A2A3-55C40CF6B8EB}"/>
                  </a:ext>
                </a:extLst>
              </p:cNvPr>
              <p:cNvSpPr txBox="1">
                <a:spLocks noRot="1" noChangeAspect="1" noMove="1" noResize="1" noEditPoints="1" noAdjustHandles="1" noChangeArrowheads="1" noChangeShapeType="1" noTextEdit="1"/>
              </p:cNvSpPr>
              <p:nvPr/>
            </p:nvSpPr>
            <p:spPr>
              <a:xfrm>
                <a:off x="2070197" y="9301172"/>
                <a:ext cx="15831153" cy="1682768"/>
              </a:xfrm>
              <a:prstGeom prst="rect">
                <a:avLst/>
              </a:prstGeom>
              <a:blipFill>
                <a:blip r:embed="rId6"/>
                <a:stretch>
                  <a:fillRect l="-157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89A1B2B-CEBC-4FAF-97D2-50E86A2A2FC1}"/>
                  </a:ext>
                </a:extLst>
              </p:cNvPr>
              <p:cNvSpPr txBox="1"/>
              <p:nvPr/>
            </p:nvSpPr>
            <p:spPr>
              <a:xfrm>
                <a:off x="1991415" y="8256590"/>
                <a:ext cx="17796712" cy="807657"/>
              </a:xfrm>
              <a:prstGeom prst="rect">
                <a:avLst/>
              </a:prstGeom>
              <a:noFill/>
            </p:spPr>
            <p:txBody>
              <a:bodyPr wrap="square">
                <a:spAutoFit/>
              </a:bodyPr>
              <a:lstStyle/>
              <a:p>
                <a:pPr>
                  <a:lnSpc>
                    <a:spcPct val="115000"/>
                  </a:lnSpc>
                  <a:spcAft>
                    <a:spcPts val="800"/>
                  </a:spcAft>
                  <a:tabLst>
                    <a:tab pos="3599815" algn="l"/>
                    <a:tab pos="5039995"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Áp dụng công thức: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r>
                      <a:rPr lang="vi-VN" sz="4400" i="1">
                        <a:effectLst/>
                        <a:latin typeface="Cambria Math" panose="02040503050406030204" pitchFamily="18" charset="0"/>
                        <a:ea typeface="Calibri" panose="020F0502020204030204" pitchFamily="34" charset="0"/>
                        <a:cs typeface="Times New Roman" panose="02020603050405020304" pitchFamily="18" charset="0"/>
                      </a:rPr>
                      <m:t>=4</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86" name="TextBox 85">
                <a:extLst>
                  <a:ext uri="{FF2B5EF4-FFF2-40B4-BE49-F238E27FC236}">
                    <a16:creationId xmlns:a16="http://schemas.microsoft.com/office/drawing/2014/main" id="{589A1B2B-CEBC-4FAF-97D2-50E86A2A2FC1}"/>
                  </a:ext>
                </a:extLst>
              </p:cNvPr>
              <p:cNvSpPr txBox="1">
                <a:spLocks noRot="1" noChangeAspect="1" noMove="1" noResize="1" noEditPoints="1" noAdjustHandles="1" noChangeArrowheads="1" noChangeShapeType="1" noTextEdit="1"/>
              </p:cNvSpPr>
              <p:nvPr/>
            </p:nvSpPr>
            <p:spPr>
              <a:xfrm>
                <a:off x="1991415" y="8256590"/>
                <a:ext cx="17796712" cy="807657"/>
              </a:xfrm>
              <a:prstGeom prst="rect">
                <a:avLst/>
              </a:prstGeom>
              <a:blipFill>
                <a:blip r:embed="rId7"/>
                <a:stretch>
                  <a:fillRect l="-1405" t="-9774" b="-3533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F5E6B91A-3711-4143-BC0F-111CD6A7ACCE}"/>
                  </a:ext>
                </a:extLst>
              </p:cNvPr>
              <p:cNvSpPr/>
              <p:nvPr/>
            </p:nvSpPr>
            <p:spPr>
              <a:xfrm>
                <a:off x="18537844" y="11474166"/>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7" name="Rectangle 86">
                <a:extLst>
                  <a:ext uri="{FF2B5EF4-FFF2-40B4-BE49-F238E27FC236}">
                    <a16:creationId xmlns:a16="http://schemas.microsoft.com/office/drawing/2014/main" id="{F5E6B91A-3711-4143-BC0F-111CD6A7ACCE}"/>
                  </a:ext>
                </a:extLst>
              </p:cNvPr>
              <p:cNvSpPr>
                <a:spLocks noRot="1" noChangeAspect="1" noMove="1" noResize="1" noEditPoints="1" noAdjustHandles="1" noChangeArrowheads="1" noChangeShapeType="1" noTextEdit="1"/>
              </p:cNvSpPr>
              <p:nvPr/>
            </p:nvSpPr>
            <p:spPr>
              <a:xfrm>
                <a:off x="18537844" y="11474166"/>
                <a:ext cx="2500565" cy="830997"/>
              </a:xfrm>
              <a:prstGeom prst="rect">
                <a:avLst/>
              </a:prstGeom>
              <a:blipFill>
                <a:blip r:embed="rId8"/>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565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wipe(left)">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down)">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down)">
                                      <p:cBhvr>
                                        <p:cTn id="42" dur="500"/>
                                        <p:tgtEl>
                                          <p:spTgt spid="8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down)">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5" grpId="0"/>
      <p:bldP spid="47"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587109" y="2702632"/>
            <a:ext cx="23729576" cy="4675268"/>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7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3.</a:t>
                </a: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
        <p:nvSpPr>
          <p:cNvPr id="58" name="Oval 57"/>
          <p:cNvSpPr/>
          <p:nvPr/>
        </p:nvSpPr>
        <p:spPr>
          <a:xfrm>
            <a:off x="7743383" y="5058308"/>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solidFill>
                    <a:schemeClr val="accent2"/>
                  </a:solidFill>
                  <a:prstDash val="solid"/>
                </a:ln>
                <a:solidFill>
                  <a:srgbClr val="FF0000"/>
                </a:solidFill>
              </a:rPr>
              <a:t>B</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8D7248B-C9E1-445D-9326-3B29C4CB60BE}"/>
                  </a:ext>
                </a:extLst>
              </p:cNvPr>
              <p:cNvSpPr txBox="1"/>
              <p:nvPr/>
            </p:nvSpPr>
            <p:spPr>
              <a:xfrm>
                <a:off x="2245402" y="3853115"/>
                <a:ext cx="12370526" cy="862352"/>
              </a:xfrm>
              <a:prstGeom prst="rect">
                <a:avLst/>
              </a:prstGeom>
              <a:noFill/>
            </p:spPr>
            <p:txBody>
              <a:bodyPr wrap="square">
                <a:spAutoFit/>
              </a:bodyPr>
              <a:lstStyle/>
              <a:p>
                <a:pPr algn="just">
                  <a:lnSpc>
                    <a:spcPct val="115000"/>
                  </a:lnSpc>
                  <a:spcAft>
                    <a:spcPts val="800"/>
                  </a:spcAft>
                  <a:tabLst>
                    <a:tab pos="629920"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Mặt cầu có bán kính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𝑅</m:t>
                    </m:r>
                    <m:rad>
                      <m:radPr>
                        <m:degHide m:val="on"/>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i="1">
                            <a:effectLst/>
                            <a:latin typeface="Cambria Math" panose="02040503050406030204" pitchFamily="18" charset="0"/>
                            <a:ea typeface="Calibri" panose="020F0502020204030204" pitchFamily="34" charset="0"/>
                            <a:cs typeface="Times New Roman" panose="02020603050405020304" pitchFamily="18" charset="0"/>
                          </a:rPr>
                          <m:t>6</m:t>
                        </m:r>
                      </m:e>
                    </m:rad>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có thể tích là:</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C8D7248B-C9E1-445D-9326-3B29C4CB60BE}"/>
                  </a:ext>
                </a:extLst>
              </p:cNvPr>
              <p:cNvSpPr txBox="1">
                <a:spLocks noRot="1" noChangeAspect="1" noMove="1" noResize="1" noEditPoints="1" noAdjustHandles="1" noChangeArrowheads="1" noChangeShapeType="1" noTextEdit="1"/>
              </p:cNvSpPr>
              <p:nvPr/>
            </p:nvSpPr>
            <p:spPr>
              <a:xfrm>
                <a:off x="2245402" y="3853115"/>
                <a:ext cx="12370526" cy="862352"/>
              </a:xfrm>
              <a:prstGeom prst="rect">
                <a:avLst/>
              </a:prstGeom>
              <a:blipFill>
                <a:blip r:embed="rId4"/>
                <a:stretch>
                  <a:fillRect l="-1970" t="-2817" b="-3309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D7D9D1-5A52-46F3-B72A-78EDFA382449}"/>
                  </a:ext>
                </a:extLst>
              </p:cNvPr>
              <p:cNvSpPr txBox="1"/>
              <p:nvPr/>
            </p:nvSpPr>
            <p:spPr>
              <a:xfrm>
                <a:off x="2703397" y="4869680"/>
                <a:ext cx="20309003" cy="1304075"/>
              </a:xfrm>
              <a:prstGeom prst="rect">
                <a:avLst/>
              </a:prstGeom>
              <a:noFill/>
            </p:spPr>
            <p:txBody>
              <a:bodyPr wrap="square">
                <a:spAutoFit/>
              </a:bodyPr>
              <a:lstStyle/>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f>
                      <m:f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ad>
                          <m:radPr>
                            <m:degHide m:val="on"/>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e>
                        </m:rad>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rad>
                      <m:radPr>
                        <m:degHide m:val="on"/>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e>
                    </m:rad>
                    <m:r>
                      <a:rPr lang="nl-NL"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ad>
                      <m:radPr>
                        <m:degHide m:val="on"/>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e>
                    </m:rad>
                    <m:r>
                      <a:rPr lang="nl-NL"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𝝅</m:t>
                    </m:r>
                    <m:sSup>
                      <m:sSup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42D7D9D1-5A52-46F3-B72A-78EDFA382449}"/>
                  </a:ext>
                </a:extLst>
              </p:cNvPr>
              <p:cNvSpPr txBox="1">
                <a:spLocks noRot="1" noChangeAspect="1" noMove="1" noResize="1" noEditPoints="1" noAdjustHandles="1" noChangeArrowheads="1" noChangeShapeType="1" noTextEdit="1"/>
              </p:cNvSpPr>
              <p:nvPr/>
            </p:nvSpPr>
            <p:spPr>
              <a:xfrm>
                <a:off x="2703397" y="4869680"/>
                <a:ext cx="20309003" cy="1304075"/>
              </a:xfrm>
              <a:prstGeom prst="rect">
                <a:avLst/>
              </a:prstGeom>
              <a:blipFill>
                <a:blip r:embed="rId5"/>
                <a:stretch>
                  <a:fillRect l="-1200" b="-9813"/>
                </a:stretch>
              </a:blipFill>
            </p:spPr>
            <p:txBody>
              <a:bodyPr/>
              <a:lstStyle/>
              <a:p>
                <a:r>
                  <a:rPr lang="vi-VN">
                    <a:noFill/>
                  </a:rPr>
                  <a:t> </a:t>
                </a:r>
              </a:p>
            </p:txBody>
          </p:sp>
        </mc:Fallback>
      </mc:AlternateContent>
      <p:grpSp>
        <p:nvGrpSpPr>
          <p:cNvPr id="39" name="Group 38">
            <a:extLst>
              <a:ext uri="{FF2B5EF4-FFF2-40B4-BE49-F238E27FC236}">
                <a16:creationId xmlns:a16="http://schemas.microsoft.com/office/drawing/2014/main" id="{EC1B4190-D68E-43E6-8665-921820DE8202}"/>
              </a:ext>
            </a:extLst>
          </p:cNvPr>
          <p:cNvGrpSpPr/>
          <p:nvPr/>
        </p:nvGrpSpPr>
        <p:grpSpPr>
          <a:xfrm>
            <a:off x="947727" y="7448825"/>
            <a:ext cx="22136901" cy="7036781"/>
            <a:chOff x="1205494" y="6941416"/>
            <a:chExt cx="22139783" cy="6545984"/>
          </a:xfrm>
        </p:grpSpPr>
        <p:sp>
          <p:nvSpPr>
            <p:cNvPr id="40" name="Rounded Rectangle 124">
              <a:extLst>
                <a:ext uri="{FF2B5EF4-FFF2-40B4-BE49-F238E27FC236}">
                  <a16:creationId xmlns:a16="http://schemas.microsoft.com/office/drawing/2014/main" id="{D609EBD2-152F-4ACD-B266-3450827CD9D7}"/>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1" name="Group 40">
              <a:extLst>
                <a:ext uri="{FF2B5EF4-FFF2-40B4-BE49-F238E27FC236}">
                  <a16:creationId xmlns:a16="http://schemas.microsoft.com/office/drawing/2014/main" id="{46C10DBC-9799-429E-ABF5-F7E2E307BB14}"/>
                </a:ext>
              </a:extLst>
            </p:cNvPr>
            <p:cNvGrpSpPr/>
            <p:nvPr/>
          </p:nvGrpSpPr>
          <p:grpSpPr>
            <a:xfrm>
              <a:off x="1205494" y="6941416"/>
              <a:ext cx="3493741" cy="831105"/>
              <a:chOff x="1205494" y="6941416"/>
              <a:chExt cx="3493741" cy="831105"/>
            </a:xfrm>
          </p:grpSpPr>
          <p:sp>
            <p:nvSpPr>
              <p:cNvPr id="42" name="Freeform 20">
                <a:extLst>
                  <a:ext uri="{FF2B5EF4-FFF2-40B4-BE49-F238E27FC236}">
                    <a16:creationId xmlns:a16="http://schemas.microsoft.com/office/drawing/2014/main" id="{E600B216-FB5D-41F7-9D35-1FAC19EE2AC0}"/>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4" name="TextBox 43">
                <a:extLst>
                  <a:ext uri="{FF2B5EF4-FFF2-40B4-BE49-F238E27FC236}">
                    <a16:creationId xmlns:a16="http://schemas.microsoft.com/office/drawing/2014/main" id="{6FD8F4B0-D728-47F6-8AA3-1A29EC8055C4}"/>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46" name="Round Diagonal Corner Rectangle 128">
                <a:extLst>
                  <a:ext uri="{FF2B5EF4-FFF2-40B4-BE49-F238E27FC236}">
                    <a16:creationId xmlns:a16="http://schemas.microsoft.com/office/drawing/2014/main" id="{17CF5EDA-300E-4D55-8B05-46FC8BF9671A}"/>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8" name="Freeform 15">
                <a:extLst>
                  <a:ext uri="{FF2B5EF4-FFF2-40B4-BE49-F238E27FC236}">
                    <a16:creationId xmlns:a16="http://schemas.microsoft.com/office/drawing/2014/main" id="{756DB654-E4FF-4E80-ABDC-B0B582A6A9E2}"/>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6AFB43B-7604-4328-B44A-3FC1A84C5DFF}"/>
                  </a:ext>
                </a:extLst>
              </p:cNvPr>
              <p:cNvSpPr txBox="1"/>
              <p:nvPr/>
            </p:nvSpPr>
            <p:spPr>
              <a:xfrm>
                <a:off x="3518809" y="8051688"/>
                <a:ext cx="16108262" cy="1625060"/>
              </a:xfrm>
              <a:prstGeom prst="rect">
                <a:avLst/>
              </a:prstGeom>
              <a:noFill/>
            </p:spPr>
            <p:txBody>
              <a:bodyPr wrap="square" rtlCol="0">
                <a:spAutoFit/>
              </a:bodyPr>
              <a:lstStyle/>
              <a:p>
                <a:r>
                  <a:rPr lang="nl-NL" sz="4000" dirty="0">
                    <a:effectLst/>
                    <a:latin typeface="Times New Roman" panose="02020603050405020304" pitchFamily="18" charset="0"/>
                    <a:ea typeface="Calibri" panose="020F0502020204030204" pitchFamily="34" charset="0"/>
                    <a:cs typeface="Times New Roman" panose="02020603050405020304" pitchFamily="18" charset="0"/>
                  </a:rPr>
                  <a:t>Áp dụng công thức: </a:t>
                </a:r>
                <a14:m>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𝑉</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vi-VN" sz="36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mc:Choice>
        <mc:Fallback xmlns="">
          <p:sp>
            <p:nvSpPr>
              <p:cNvPr id="4" name="TextBox 3">
                <a:extLst>
                  <a:ext uri="{FF2B5EF4-FFF2-40B4-BE49-F238E27FC236}">
                    <a16:creationId xmlns:a16="http://schemas.microsoft.com/office/drawing/2014/main" id="{96AFB43B-7604-4328-B44A-3FC1A84C5DFF}"/>
                  </a:ext>
                </a:extLst>
              </p:cNvPr>
              <p:cNvSpPr txBox="1">
                <a:spLocks noRot="1" noChangeAspect="1" noMove="1" noResize="1" noEditPoints="1" noAdjustHandles="1" noChangeArrowheads="1" noChangeShapeType="1" noTextEdit="1"/>
              </p:cNvSpPr>
              <p:nvPr/>
            </p:nvSpPr>
            <p:spPr>
              <a:xfrm>
                <a:off x="3518809" y="8051688"/>
                <a:ext cx="16108262" cy="1625060"/>
              </a:xfrm>
              <a:prstGeom prst="rect">
                <a:avLst/>
              </a:prstGeom>
              <a:blipFill>
                <a:blip r:embed="rId6"/>
                <a:stretch>
                  <a:fillRect l="-132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A8398D-7AC5-4C8D-828C-6E9D16EC3038}"/>
                  </a:ext>
                </a:extLst>
              </p:cNvPr>
              <p:cNvSpPr txBox="1"/>
              <p:nvPr/>
            </p:nvSpPr>
            <p:spPr>
              <a:xfrm>
                <a:off x="3518809" y="9492588"/>
                <a:ext cx="14279462" cy="1034579"/>
              </a:xfrm>
              <a:prstGeom prst="rect">
                <a:avLst/>
              </a:prstGeom>
              <a:noFill/>
            </p:spPr>
            <p:txBody>
              <a:bodyPr wrap="square" rtlCol="0">
                <a:spAutoFit/>
              </a:bodyPr>
              <a:lstStyle/>
              <a:p>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Thể tích khối cầu có bán kính </a:t>
                </a:r>
                <a14:m>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𝑅</m:t>
                    </m:r>
                    <m:rad>
                      <m:radPr>
                        <m:degHide m:val="on"/>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000" i="1">
                            <a:effectLst/>
                            <a:latin typeface="Cambria Math" panose="02040503050406030204" pitchFamily="18" charset="0"/>
                            <a:ea typeface="Calibri" panose="020F0502020204030204" pitchFamily="34" charset="0"/>
                            <a:cs typeface="Times New Roman" panose="02020603050405020304" pitchFamily="18" charset="0"/>
                          </a:rPr>
                          <m:t>6</m:t>
                        </m:r>
                      </m:e>
                    </m:rad>
                  </m:oMath>
                </a14:m>
                <a:r>
                  <a:rPr lang="nl-NL"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𝑉</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𝑅</m:t>
                            </m:r>
                            <m:rad>
                              <m:radPr>
                                <m:degHide m:val="on"/>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000" i="1">
                                    <a:effectLst/>
                                    <a:latin typeface="Cambria Math" panose="02040503050406030204" pitchFamily="18" charset="0"/>
                                    <a:ea typeface="Calibri" panose="020F0502020204030204" pitchFamily="34" charset="0"/>
                                    <a:cs typeface="Times New Roman" panose="02020603050405020304" pitchFamily="18" charset="0"/>
                                  </a:rPr>
                                  <m:t>6</m:t>
                                </m:r>
                              </m:e>
                            </m:rad>
                          </m:e>
                        </m:d>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effectLst/>
                        <a:latin typeface="Cambria Math" panose="02040503050406030204" pitchFamily="18" charset="0"/>
                        <a:ea typeface="Calibri" panose="020F0502020204030204" pitchFamily="34" charset="0"/>
                        <a:cs typeface="Times New Roman" panose="02020603050405020304" pitchFamily="18" charset="0"/>
                      </a:rPr>
                      <m:t>=8</m:t>
                    </m:r>
                    <m:rad>
                      <m:radPr>
                        <m:degHide m:val="on"/>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000" i="1">
                            <a:effectLst/>
                            <a:latin typeface="Cambria Math" panose="02040503050406030204" pitchFamily="18" charset="0"/>
                            <a:ea typeface="Calibri" panose="020F0502020204030204" pitchFamily="34" charset="0"/>
                            <a:cs typeface="Times New Roman" panose="02020603050405020304" pitchFamily="18" charset="0"/>
                          </a:rPr>
                          <m:t>6</m:t>
                        </m:r>
                      </m:e>
                    </m:rad>
                    <m:r>
                      <a:rPr lang="nl-NL" sz="40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vi-VN"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vi-VN" dirty="0"/>
              </a:p>
            </p:txBody>
          </p:sp>
        </mc:Choice>
        <mc:Fallback xmlns="">
          <p:sp>
            <p:nvSpPr>
              <p:cNvPr id="5" name="TextBox 4">
                <a:extLst>
                  <a:ext uri="{FF2B5EF4-FFF2-40B4-BE49-F238E27FC236}">
                    <a16:creationId xmlns:a16="http://schemas.microsoft.com/office/drawing/2014/main" id="{2AA8398D-7AC5-4C8D-828C-6E9D16EC3038}"/>
                  </a:ext>
                </a:extLst>
              </p:cNvPr>
              <p:cNvSpPr txBox="1">
                <a:spLocks noRot="1" noChangeAspect="1" noMove="1" noResize="1" noEditPoints="1" noAdjustHandles="1" noChangeArrowheads="1" noChangeShapeType="1" noTextEdit="1"/>
              </p:cNvSpPr>
              <p:nvPr/>
            </p:nvSpPr>
            <p:spPr>
              <a:xfrm>
                <a:off x="3518809" y="9492588"/>
                <a:ext cx="14279462" cy="1034579"/>
              </a:xfrm>
              <a:prstGeom prst="rect">
                <a:avLst/>
              </a:prstGeom>
              <a:blipFill>
                <a:blip r:embed="rId7"/>
                <a:stretch>
                  <a:fillRect l="-1494" b="-11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D47530D8-1C84-44B4-AEDB-DC01D5F9EA67}"/>
                  </a:ext>
                </a:extLst>
              </p:cNvPr>
              <p:cNvSpPr/>
              <p:nvPr/>
            </p:nvSpPr>
            <p:spPr>
              <a:xfrm>
                <a:off x="16085831" y="12090888"/>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a:extLst>
                  <a:ext uri="{FF2B5EF4-FFF2-40B4-BE49-F238E27FC236}">
                    <a16:creationId xmlns:a16="http://schemas.microsoft.com/office/drawing/2014/main" id="{D47530D8-1C84-44B4-AEDB-DC01D5F9EA67}"/>
                  </a:ext>
                </a:extLst>
              </p:cNvPr>
              <p:cNvSpPr>
                <a:spLocks noRot="1" noChangeAspect="1" noMove="1" noResize="1" noEditPoints="1" noAdjustHandles="1" noChangeArrowheads="1" noChangeShapeType="1" noTextEdit="1"/>
              </p:cNvSpPr>
              <p:nvPr/>
            </p:nvSpPr>
            <p:spPr>
              <a:xfrm>
                <a:off x="16085831" y="12090888"/>
                <a:ext cx="2500565" cy="830997"/>
              </a:xfrm>
              <a:prstGeom prst="rect">
                <a:avLst/>
              </a:prstGeom>
              <a:blipFill>
                <a:blip r:embed="rId8"/>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5618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wipe(left)">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down)">
                                      <p:cBhvr>
                                        <p:cTn id="4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3" grpId="0"/>
      <p:bldP spid="45" grpId="0"/>
      <p:bldP spid="4" grpId="0"/>
      <p:bldP spid="5"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0E6F36-3ABD-49B7-AF3B-0AC4E2B5867B}"/>
              </a:ext>
            </a:extLst>
          </p:cNvPr>
          <p:cNvGrpSpPr/>
          <p:nvPr/>
        </p:nvGrpSpPr>
        <p:grpSpPr>
          <a:xfrm>
            <a:off x="850869" y="2476018"/>
            <a:ext cx="23729576" cy="4675268"/>
            <a:chOff x="992187" y="2564544"/>
            <a:chExt cx="22353091" cy="4088087"/>
          </a:xfrm>
        </p:grpSpPr>
        <p:sp>
          <p:nvSpPr>
            <p:cNvPr id="3" name="Rounded Rectangle 133">
              <a:extLst>
                <a:ext uri="{FF2B5EF4-FFF2-40B4-BE49-F238E27FC236}">
                  <a16:creationId xmlns:a16="http://schemas.microsoft.com/office/drawing/2014/main" id="{B18187A1-FABF-41E6-874B-7639CFE5F8AB}"/>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4" name="Group 3">
              <a:extLst>
                <a:ext uri="{FF2B5EF4-FFF2-40B4-BE49-F238E27FC236}">
                  <a16:creationId xmlns:a16="http://schemas.microsoft.com/office/drawing/2014/main" id="{C9192F45-C9A3-4581-A62A-C738D3659034}"/>
                </a:ext>
              </a:extLst>
            </p:cNvPr>
            <p:cNvGrpSpPr/>
            <p:nvPr/>
          </p:nvGrpSpPr>
          <p:grpSpPr>
            <a:xfrm>
              <a:off x="992187" y="2564544"/>
              <a:ext cx="3124200" cy="1023459"/>
              <a:chOff x="534987" y="1647866"/>
              <a:chExt cx="4197167" cy="1176337"/>
            </a:xfrm>
          </p:grpSpPr>
          <p:sp>
            <p:nvSpPr>
              <p:cNvPr id="5" name="Isosceles Triangle 44">
                <a:extLst>
                  <a:ext uri="{FF2B5EF4-FFF2-40B4-BE49-F238E27FC236}">
                    <a16:creationId xmlns:a16="http://schemas.microsoft.com/office/drawing/2014/main" id="{2E7E3240-F9C5-4395-96E1-074334222F97}"/>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6" name="Pentagon 136">
                <a:extLst>
                  <a:ext uri="{FF2B5EF4-FFF2-40B4-BE49-F238E27FC236}">
                    <a16:creationId xmlns:a16="http://schemas.microsoft.com/office/drawing/2014/main" id="{A22EC09F-3A1F-4574-B339-D6968695FB04}"/>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7" name="Group 11">
                <a:extLst>
                  <a:ext uri="{FF2B5EF4-FFF2-40B4-BE49-F238E27FC236}">
                    <a16:creationId xmlns:a16="http://schemas.microsoft.com/office/drawing/2014/main" id="{BC1EC98B-9106-4DBC-8A9D-58068891FCB4}"/>
                  </a:ext>
                </a:extLst>
              </p:cNvPr>
              <p:cNvGrpSpPr/>
              <p:nvPr/>
            </p:nvGrpSpPr>
            <p:grpSpPr bwMode="auto">
              <a:xfrm>
                <a:off x="683775" y="1836907"/>
                <a:ext cx="582199" cy="537956"/>
                <a:chOff x="7440266" y="3398551"/>
                <a:chExt cx="757238" cy="765175"/>
              </a:xfrm>
              <a:solidFill>
                <a:schemeClr val="bg1">
                  <a:lumMod val="95000"/>
                </a:schemeClr>
              </a:solidFill>
            </p:grpSpPr>
            <p:sp>
              <p:nvSpPr>
                <p:cNvPr id="10" name="Freeform 140">
                  <a:extLst>
                    <a:ext uri="{FF2B5EF4-FFF2-40B4-BE49-F238E27FC236}">
                      <a16:creationId xmlns:a16="http://schemas.microsoft.com/office/drawing/2014/main" id="{DD93D1E4-8B4A-45B9-BC72-23230649498D}"/>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1" name="Freeform 141">
                  <a:extLst>
                    <a:ext uri="{FF2B5EF4-FFF2-40B4-BE49-F238E27FC236}">
                      <a16:creationId xmlns:a16="http://schemas.microsoft.com/office/drawing/2014/main" id="{BCB6B214-214D-4758-88ED-F2F5F3332C31}"/>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2" name="Freeform 142">
                  <a:extLst>
                    <a:ext uri="{FF2B5EF4-FFF2-40B4-BE49-F238E27FC236}">
                      <a16:creationId xmlns:a16="http://schemas.microsoft.com/office/drawing/2014/main" id="{F676FED0-62D3-498F-9A40-221F5E6D95D1}"/>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3" name="Rectangle 12">
                  <a:extLst>
                    <a:ext uri="{FF2B5EF4-FFF2-40B4-BE49-F238E27FC236}">
                      <a16:creationId xmlns:a16="http://schemas.microsoft.com/office/drawing/2014/main" id="{F7E04546-D18E-4CD2-8C25-0E5445C3C8F2}"/>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 name="Rectangle 13">
                  <a:extLst>
                    <a:ext uri="{FF2B5EF4-FFF2-40B4-BE49-F238E27FC236}">
                      <a16:creationId xmlns:a16="http://schemas.microsoft.com/office/drawing/2014/main" id="{E1F12E52-C218-4A07-B19C-0F492EBADF76}"/>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5" name="Rectangle 14">
                  <a:extLst>
                    <a:ext uri="{FF2B5EF4-FFF2-40B4-BE49-F238E27FC236}">
                      <a16:creationId xmlns:a16="http://schemas.microsoft.com/office/drawing/2014/main" id="{CB1238D6-D943-494C-B6B4-AB2F94F51B39}"/>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6" name="Rectangle 15">
                  <a:extLst>
                    <a:ext uri="{FF2B5EF4-FFF2-40B4-BE49-F238E27FC236}">
                      <a16:creationId xmlns:a16="http://schemas.microsoft.com/office/drawing/2014/main" id="{03E51AA0-62A5-4EDA-9A62-2774C48F42C9}"/>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8" name="Chevron 138">
                <a:extLst>
                  <a:ext uri="{FF2B5EF4-FFF2-40B4-BE49-F238E27FC236}">
                    <a16:creationId xmlns:a16="http://schemas.microsoft.com/office/drawing/2014/main" id="{D86C7CD7-27B8-400F-A1C2-71677E486986}"/>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9" name="TextBox 13">
                <a:extLst>
                  <a:ext uri="{FF2B5EF4-FFF2-40B4-BE49-F238E27FC236}">
                    <a16:creationId xmlns:a16="http://schemas.microsoft.com/office/drawing/2014/main" id="{183EFC7C-C623-4D13-8AAC-D3F78A542B07}"/>
                  </a:ext>
                </a:extLst>
              </p:cNvPr>
              <p:cNvSpPr txBox="1">
                <a:spLocks noChangeArrowheads="1"/>
              </p:cNvSpPr>
              <p:nvPr/>
            </p:nvSpPr>
            <p:spPr bwMode="auto">
              <a:xfrm>
                <a:off x="1456316" y="1718346"/>
                <a:ext cx="3173468" cy="7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4.</a:t>
                </a:r>
              </a:p>
            </p:txBody>
          </p:sp>
        </p:grpSp>
      </p:grpSp>
      <p:sp>
        <p:nvSpPr>
          <p:cNvPr id="17" name="Rectangle 16">
            <a:extLst>
              <a:ext uri="{FF2B5EF4-FFF2-40B4-BE49-F238E27FC236}">
                <a16:creationId xmlns:a16="http://schemas.microsoft.com/office/drawing/2014/main" id="{911762F5-9528-446F-9A63-DEBAB942EB93}"/>
              </a:ext>
            </a:extLst>
          </p:cNvPr>
          <p:cNvSpPr/>
          <p:nvPr/>
        </p:nvSpPr>
        <p:spPr>
          <a:xfrm>
            <a:off x="9265173" y="4681282"/>
            <a:ext cx="184731" cy="754053"/>
          </a:xfrm>
          <a:prstGeom prst="rect">
            <a:avLst/>
          </a:prstGeom>
        </p:spPr>
        <p:txBody>
          <a:bodyPr wrap="none">
            <a:spAutoFit/>
          </a:bodyPr>
          <a:lstStyle/>
          <a:p>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0544624-F432-4EFD-A52C-F24832EAA627}"/>
                  </a:ext>
                </a:extLst>
              </p:cNvPr>
              <p:cNvSpPr txBox="1"/>
              <p:nvPr/>
            </p:nvSpPr>
            <p:spPr>
              <a:xfrm>
                <a:off x="1962848" y="3873432"/>
                <a:ext cx="21278152" cy="1586525"/>
              </a:xfrm>
              <a:prstGeom prst="rect">
                <a:avLst/>
              </a:prstGeom>
              <a:noFill/>
            </p:spPr>
            <p:txBody>
              <a:bodyPr wrap="square">
                <a:spAutoFit/>
              </a:bodyPr>
              <a:lstStyle/>
              <a:p>
                <a:pPr algn="just">
                  <a:lnSpc>
                    <a:spcPct val="115000"/>
                  </a:lnSpc>
                  <a:spcAft>
                    <a:spcPts val="800"/>
                  </a:spcAft>
                  <a:tabLst>
                    <a:tab pos="629920" algn="l"/>
                  </a:tabLs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Cho mặt cầu </a:t>
                </a:r>
                <a14:m>
                  <m:oMath xmlns:m="http://schemas.openxmlformats.org/officeDocument/2006/math">
                    <m:d>
                      <m:d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sub>
                        </m:sSub>
                      </m:e>
                    </m:d>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có bán kính </a:t>
                </a:r>
                <a14:m>
                  <m:oMath xmlns:m="http://schemas.openxmlformats.org/officeDocument/2006/math">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mặt cầu </a:t>
                </a:r>
                <a14:m>
                  <m:oMath xmlns:m="http://schemas.openxmlformats.org/officeDocument/2006/math">
                    <m:d>
                      <m:d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có bán kính </a:t>
                </a:r>
                <a14:m>
                  <m:oMath xmlns:m="http://schemas.openxmlformats.org/officeDocument/2006/math">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Tỉ số diện tích của mặt cầu </a:t>
                </a:r>
                <a14:m>
                  <m:oMath xmlns:m="http://schemas.openxmlformats.org/officeDocument/2006/math">
                    <m:d>
                      <m:d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và mặt cầu </a:t>
                </a:r>
                <a14:m>
                  <m:oMath xmlns:m="http://schemas.openxmlformats.org/officeDocument/2006/math">
                    <m:d>
                      <m:d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vi-VN"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sub>
                        </m:sSub>
                      </m:e>
                    </m:d>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bằng:</a:t>
                </a:r>
                <a:endParaRPr lang="vi-VN" sz="44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E0544624-F432-4EFD-A52C-F24832EAA627}"/>
                  </a:ext>
                </a:extLst>
              </p:cNvPr>
              <p:cNvSpPr txBox="1">
                <a:spLocks noRot="1" noChangeAspect="1" noMove="1" noResize="1" noEditPoints="1" noAdjustHandles="1" noChangeArrowheads="1" noChangeShapeType="1" noTextEdit="1"/>
              </p:cNvSpPr>
              <p:nvPr/>
            </p:nvSpPr>
            <p:spPr>
              <a:xfrm>
                <a:off x="1962848" y="3873432"/>
                <a:ext cx="21278152" cy="1586525"/>
              </a:xfrm>
              <a:prstGeom prst="rect">
                <a:avLst/>
              </a:prstGeom>
              <a:blipFill>
                <a:blip r:embed="rId2"/>
                <a:stretch>
                  <a:fillRect l="-1174" t="-4981" r="-1117" b="-17241"/>
                </a:stretch>
              </a:blipFill>
            </p:spPr>
            <p:txBody>
              <a:bodyPr/>
              <a:lstStyle/>
              <a:p>
                <a:r>
                  <a:rPr lang="vi-VN">
                    <a:noFill/>
                  </a:rPr>
                  <a:t> </a:t>
                </a:r>
              </a:p>
            </p:txBody>
          </p:sp>
        </mc:Fallback>
      </mc:AlternateContent>
      <p:grpSp>
        <p:nvGrpSpPr>
          <p:cNvPr id="23" name="Group 47">
            <a:extLst>
              <a:ext uri="{FF2B5EF4-FFF2-40B4-BE49-F238E27FC236}">
                <a16:creationId xmlns:a16="http://schemas.microsoft.com/office/drawing/2014/main" id="{C3FEFDE0-9EA1-4C12-BC7B-A89BEAD4F15C}"/>
              </a:ext>
            </a:extLst>
          </p:cNvPr>
          <p:cNvGrpSpPr/>
          <p:nvPr/>
        </p:nvGrpSpPr>
        <p:grpSpPr>
          <a:xfrm>
            <a:off x="909007" y="1567608"/>
            <a:ext cx="9472086" cy="968318"/>
            <a:chOff x="739068" y="1515168"/>
            <a:chExt cx="9473319" cy="968444"/>
          </a:xfrm>
        </p:grpSpPr>
        <p:sp>
          <p:nvSpPr>
            <p:cNvPr id="24" name="Freeform 71">
              <a:extLst>
                <a:ext uri="{FF2B5EF4-FFF2-40B4-BE49-F238E27FC236}">
                  <a16:creationId xmlns:a16="http://schemas.microsoft.com/office/drawing/2014/main" id="{F7A7B8A7-F107-45F2-97E6-0E93F51992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5" name="Group 30">
              <a:extLst>
                <a:ext uri="{FF2B5EF4-FFF2-40B4-BE49-F238E27FC236}">
                  <a16:creationId xmlns:a16="http://schemas.microsoft.com/office/drawing/2014/main" id="{CDE72AC3-F399-4FBF-AD2F-977B9F83F906}"/>
                </a:ext>
              </a:extLst>
            </p:cNvPr>
            <p:cNvGrpSpPr/>
            <p:nvPr/>
          </p:nvGrpSpPr>
          <p:grpSpPr>
            <a:xfrm>
              <a:off x="739068" y="1515168"/>
              <a:ext cx="8177919" cy="960327"/>
              <a:chOff x="739068" y="1515168"/>
              <a:chExt cx="8177919" cy="960327"/>
            </a:xfrm>
          </p:grpSpPr>
          <p:sp>
            <p:nvSpPr>
              <p:cNvPr id="26" name="Freeform 71">
                <a:extLst>
                  <a:ext uri="{FF2B5EF4-FFF2-40B4-BE49-F238E27FC236}">
                    <a16:creationId xmlns:a16="http://schemas.microsoft.com/office/drawing/2014/main" id="{A4F3366F-800B-43EA-B0E0-42C407BFA6BC}"/>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Oval 72">
                <a:extLst>
                  <a:ext uri="{FF2B5EF4-FFF2-40B4-BE49-F238E27FC236}">
                    <a16:creationId xmlns:a16="http://schemas.microsoft.com/office/drawing/2014/main" id="{AF05A138-4EB7-4F1C-8612-A8833508D2B9}"/>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3">
                <a:extLst>
                  <a:ext uri="{FF2B5EF4-FFF2-40B4-BE49-F238E27FC236}">
                    <a16:creationId xmlns:a16="http://schemas.microsoft.com/office/drawing/2014/main" id="{3D975898-5676-4360-AAF7-C17E9543C54B}"/>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4">
                <a:extLst>
                  <a:ext uri="{FF2B5EF4-FFF2-40B4-BE49-F238E27FC236}">
                    <a16:creationId xmlns:a16="http://schemas.microsoft.com/office/drawing/2014/main" id="{31E385E5-3BDF-4F8C-8D9C-8C2BEC7E2AF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5">
                <a:extLst>
                  <a:ext uri="{FF2B5EF4-FFF2-40B4-BE49-F238E27FC236}">
                    <a16:creationId xmlns:a16="http://schemas.microsoft.com/office/drawing/2014/main" id="{0AB54E42-C0C2-48EC-AEE1-7F524406A232}"/>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6">
                <a:extLst>
                  <a:ext uri="{FF2B5EF4-FFF2-40B4-BE49-F238E27FC236}">
                    <a16:creationId xmlns:a16="http://schemas.microsoft.com/office/drawing/2014/main" id="{2413C9B6-6C7D-4E2F-AE9A-7327EE69D51C}"/>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7">
                <a:extLst>
                  <a:ext uri="{FF2B5EF4-FFF2-40B4-BE49-F238E27FC236}">
                    <a16:creationId xmlns:a16="http://schemas.microsoft.com/office/drawing/2014/main" id="{040E7611-0121-4E79-A918-60257BB3DEC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66D0DADB-92A6-473F-AA9D-C88C43522EA7}"/>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9">
                <a:extLst>
                  <a:ext uri="{FF2B5EF4-FFF2-40B4-BE49-F238E27FC236}">
                    <a16:creationId xmlns:a16="http://schemas.microsoft.com/office/drawing/2014/main" id="{35EF8526-6E2F-4E7D-9C00-212DC8276F0C}"/>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0">
                <a:extLst>
                  <a:ext uri="{FF2B5EF4-FFF2-40B4-BE49-F238E27FC236}">
                    <a16:creationId xmlns:a16="http://schemas.microsoft.com/office/drawing/2014/main" id="{CB9C5334-7943-4D49-ADD2-6364B0E6CAE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1">
                <a:extLst>
                  <a:ext uri="{FF2B5EF4-FFF2-40B4-BE49-F238E27FC236}">
                    <a16:creationId xmlns:a16="http://schemas.microsoft.com/office/drawing/2014/main" id="{4880EFF7-83C7-4EAE-B67C-64C221B65E05}"/>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82">
                <a:extLst>
                  <a:ext uri="{FF2B5EF4-FFF2-40B4-BE49-F238E27FC236}">
                    <a16:creationId xmlns:a16="http://schemas.microsoft.com/office/drawing/2014/main" id="{DD3D4132-AC72-4624-93D5-14269BD0EE3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TextBox 43">
                <a:extLst>
                  <a:ext uri="{FF2B5EF4-FFF2-40B4-BE49-F238E27FC236}">
                    <a16:creationId xmlns:a16="http://schemas.microsoft.com/office/drawing/2014/main" id="{79F92FB1-09DF-45AC-9433-D2CB134FD59C}"/>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EECF600-3CF4-418B-A275-BAB1DA32DBCD}"/>
                  </a:ext>
                </a:extLst>
              </p:cNvPr>
              <p:cNvSpPr txBox="1"/>
              <p:nvPr/>
            </p:nvSpPr>
            <p:spPr>
              <a:xfrm>
                <a:off x="3264640" y="5607989"/>
                <a:ext cx="12813559" cy="1213345"/>
              </a:xfrm>
              <a:prstGeom prst="rect">
                <a:avLst/>
              </a:prstGeom>
              <a:noFill/>
            </p:spPr>
            <p:txBody>
              <a:bodyPr wrap="square">
                <a:spAutoFit/>
              </a:bodyPr>
              <a:lstStyle/>
              <a:p>
                <a:pPr algn="just">
                  <a:lnSpc>
                    <a:spcPct val="115000"/>
                  </a:lnSpc>
                  <a:spcAft>
                    <a:spcPts val="800"/>
                  </a:spcAft>
                  <a:tabLst>
                    <a:tab pos="3599815" algn="l"/>
                    <a:tab pos="5039995" algn="l"/>
                  </a:tabLst>
                </a:pP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vi-VN"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vi-VN"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nl-NL" sz="4400" i="1">
                        <a:effectLst/>
                        <a:latin typeface="Cambria Math" panose="02040503050406030204" pitchFamily="18" charset="0"/>
                        <a:ea typeface="Calibri" panose="020F0502020204030204" pitchFamily="34" charset="0"/>
                        <a:cs typeface="Times New Roman" panose="02020603050405020304" pitchFamily="18" charset="0"/>
                      </a:rPr>
                      <m:t>4</m:t>
                    </m:r>
                    <m:r>
                      <a:rPr lang="vi-VN" sz="44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7EECF600-3CF4-418B-A275-BAB1DA32DBCD}"/>
                  </a:ext>
                </a:extLst>
              </p:cNvPr>
              <p:cNvSpPr txBox="1">
                <a:spLocks noRot="1" noChangeAspect="1" noMove="1" noResize="1" noEditPoints="1" noAdjustHandles="1" noChangeArrowheads="1" noChangeShapeType="1" noTextEdit="1"/>
              </p:cNvSpPr>
              <p:nvPr/>
            </p:nvSpPr>
            <p:spPr>
              <a:xfrm>
                <a:off x="3264640" y="5607989"/>
                <a:ext cx="12813559" cy="1213345"/>
              </a:xfrm>
              <a:prstGeom prst="rect">
                <a:avLst/>
              </a:prstGeom>
              <a:blipFill>
                <a:blip r:embed="rId3"/>
                <a:stretch>
                  <a:fillRect l="-1951" b="-11055"/>
                </a:stretch>
              </a:blipFill>
            </p:spPr>
            <p:txBody>
              <a:bodyPr/>
              <a:lstStyle/>
              <a:p>
                <a:r>
                  <a:rPr lang="vi-VN">
                    <a:noFill/>
                  </a:rPr>
                  <a:t> </a:t>
                </a:r>
              </a:p>
            </p:txBody>
          </p:sp>
        </mc:Fallback>
      </mc:AlternateContent>
      <p:sp>
        <p:nvSpPr>
          <p:cNvPr id="43" name="Oval 42">
            <a:extLst>
              <a:ext uri="{FF2B5EF4-FFF2-40B4-BE49-F238E27FC236}">
                <a16:creationId xmlns:a16="http://schemas.microsoft.com/office/drawing/2014/main" id="{692D525D-5198-4989-85D8-0D665BF1EA34}"/>
              </a:ext>
            </a:extLst>
          </p:cNvPr>
          <p:cNvSpPr/>
          <p:nvPr/>
        </p:nvSpPr>
        <p:spPr>
          <a:xfrm>
            <a:off x="14089180" y="5791200"/>
            <a:ext cx="998420" cy="884831"/>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rgbClr val="FF0000"/>
                </a:solidFill>
              </a:rPr>
              <a:t>D</a:t>
            </a:r>
          </a:p>
        </p:txBody>
      </p:sp>
      <p:grpSp>
        <p:nvGrpSpPr>
          <p:cNvPr id="39" name="Group 38">
            <a:extLst>
              <a:ext uri="{FF2B5EF4-FFF2-40B4-BE49-F238E27FC236}">
                <a16:creationId xmlns:a16="http://schemas.microsoft.com/office/drawing/2014/main" id="{3613BCB8-B439-4DFF-936E-2B9A1207B9E0}"/>
              </a:ext>
            </a:extLst>
          </p:cNvPr>
          <p:cNvGrpSpPr/>
          <p:nvPr/>
        </p:nvGrpSpPr>
        <p:grpSpPr>
          <a:xfrm>
            <a:off x="850869" y="7406528"/>
            <a:ext cx="22136901" cy="7036781"/>
            <a:chOff x="1205494" y="6941416"/>
            <a:chExt cx="22139783" cy="6545984"/>
          </a:xfrm>
        </p:grpSpPr>
        <p:sp>
          <p:nvSpPr>
            <p:cNvPr id="41" name="Rounded Rectangle 124">
              <a:extLst>
                <a:ext uri="{FF2B5EF4-FFF2-40B4-BE49-F238E27FC236}">
                  <a16:creationId xmlns:a16="http://schemas.microsoft.com/office/drawing/2014/main" id="{E55D11B7-64CD-48B9-9095-B0934E1C8501}"/>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4" name="Group 43">
              <a:extLst>
                <a:ext uri="{FF2B5EF4-FFF2-40B4-BE49-F238E27FC236}">
                  <a16:creationId xmlns:a16="http://schemas.microsoft.com/office/drawing/2014/main" id="{30042153-D2C8-4C0E-8356-C91E41F560C1}"/>
                </a:ext>
              </a:extLst>
            </p:cNvPr>
            <p:cNvGrpSpPr/>
            <p:nvPr/>
          </p:nvGrpSpPr>
          <p:grpSpPr>
            <a:xfrm>
              <a:off x="1205494" y="6941416"/>
              <a:ext cx="3493741" cy="831105"/>
              <a:chOff x="1205494" y="6941416"/>
              <a:chExt cx="3493741" cy="831105"/>
            </a:xfrm>
          </p:grpSpPr>
          <p:sp>
            <p:nvSpPr>
              <p:cNvPr id="45" name="Freeform 20">
                <a:extLst>
                  <a:ext uri="{FF2B5EF4-FFF2-40B4-BE49-F238E27FC236}">
                    <a16:creationId xmlns:a16="http://schemas.microsoft.com/office/drawing/2014/main" id="{394B9EA4-F1DF-4CD2-8CF2-76B363C951C4}"/>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6" name="TextBox 45">
                <a:extLst>
                  <a:ext uri="{FF2B5EF4-FFF2-40B4-BE49-F238E27FC236}">
                    <a16:creationId xmlns:a16="http://schemas.microsoft.com/office/drawing/2014/main" id="{E1D14A31-00DF-4A46-8B19-2FB8EAE69361}"/>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47" name="Round Diagonal Corner Rectangle 128">
                <a:extLst>
                  <a:ext uri="{FF2B5EF4-FFF2-40B4-BE49-F238E27FC236}">
                    <a16:creationId xmlns:a16="http://schemas.microsoft.com/office/drawing/2014/main" id="{110B35D4-52E6-4060-8351-C4AA60439AE2}"/>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8" name="Freeform 15">
                <a:extLst>
                  <a:ext uri="{FF2B5EF4-FFF2-40B4-BE49-F238E27FC236}">
                    <a16:creationId xmlns:a16="http://schemas.microsoft.com/office/drawing/2014/main" id="{5590127E-84DE-4C82-89EC-8032394FA896}"/>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4F159F-5A25-4542-B314-072F6BFA706A}"/>
                  </a:ext>
                </a:extLst>
              </p:cNvPr>
              <p:cNvSpPr txBox="1"/>
              <p:nvPr/>
            </p:nvSpPr>
            <p:spPr>
              <a:xfrm>
                <a:off x="4232488" y="8704799"/>
                <a:ext cx="11057969" cy="707886"/>
              </a:xfrm>
              <a:prstGeom prst="rect">
                <a:avLst/>
              </a:prstGeom>
              <a:noFill/>
            </p:spPr>
            <p:txBody>
              <a:bodyPr wrap="square" rtlCol="0">
                <a:spAutoFit/>
              </a:bodyPr>
              <a:lstStyle/>
              <a:p>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Công thức diện tích mặt cầu </a:t>
                </a:r>
                <a14:m>
                  <m:oMath xmlns:m="http://schemas.openxmlformats.org/officeDocument/2006/math">
                    <m:r>
                      <a:rPr lang="vi-VN" sz="40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vi-VN" sz="4000" i="1">
                        <a:effectLst/>
                        <a:latin typeface="Cambria Math" panose="02040503050406030204" pitchFamily="18" charset="0"/>
                        <a:ea typeface="Times New Roman" panose="02020603050405020304" pitchFamily="18" charset="0"/>
                        <a:cs typeface="Times New Roman" panose="02020603050405020304" pitchFamily="18" charset="0"/>
                      </a:rPr>
                      <m:t>=4</m:t>
                    </m:r>
                    <m:r>
                      <a:rPr lang="vi-VN" sz="4000" i="1">
                        <a:effectLst/>
                        <a:latin typeface="Cambria Math" panose="02040503050406030204" pitchFamily="18" charset="0"/>
                        <a:ea typeface="Times New Roman" panose="02020603050405020304" pitchFamily="18" charset="0"/>
                        <a:cs typeface="Times New Roman" panose="02020603050405020304" pitchFamily="18" charset="0"/>
                      </a:rPr>
                      <m:t>𝜋</m:t>
                    </m:r>
                    <m:sSup>
                      <m:sSup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vi-VN"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vi-VN" dirty="0"/>
              </a:p>
            </p:txBody>
          </p:sp>
        </mc:Choice>
        <mc:Fallback xmlns="">
          <p:sp>
            <p:nvSpPr>
              <p:cNvPr id="19" name="TextBox 18">
                <a:extLst>
                  <a:ext uri="{FF2B5EF4-FFF2-40B4-BE49-F238E27FC236}">
                    <a16:creationId xmlns:a16="http://schemas.microsoft.com/office/drawing/2014/main" id="{374F159F-5A25-4542-B314-072F6BFA706A}"/>
                  </a:ext>
                </a:extLst>
              </p:cNvPr>
              <p:cNvSpPr txBox="1">
                <a:spLocks noRot="1" noChangeAspect="1" noMove="1" noResize="1" noEditPoints="1" noAdjustHandles="1" noChangeArrowheads="1" noChangeShapeType="1" noTextEdit="1"/>
              </p:cNvSpPr>
              <p:nvPr/>
            </p:nvSpPr>
            <p:spPr>
              <a:xfrm>
                <a:off x="4232488" y="8704799"/>
                <a:ext cx="11057969" cy="707886"/>
              </a:xfrm>
              <a:prstGeom prst="rect">
                <a:avLst/>
              </a:prstGeom>
              <a:blipFill>
                <a:blip r:embed="rId4"/>
                <a:stretch>
                  <a:fillRect l="-1929" t="-14655" b="-370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4F8B725-6ADE-495D-A7D7-0563D91131ED}"/>
                  </a:ext>
                </a:extLst>
              </p:cNvPr>
              <p:cNvSpPr txBox="1"/>
              <p:nvPr/>
            </p:nvSpPr>
            <p:spPr>
              <a:xfrm>
                <a:off x="4375187" y="10569643"/>
                <a:ext cx="8153400" cy="1043106"/>
              </a:xfrm>
              <a:prstGeom prst="rect">
                <a:avLst/>
              </a:prstGeom>
              <a:noFill/>
            </p:spPr>
            <p:txBody>
              <a:bodyPr wrap="square" rtlCol="0">
                <a:spAutoFit/>
              </a:bodyPr>
              <a:lstStyle/>
              <a:p>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nên ta có tỉ lệ </a:t>
                </a:r>
                <a14:m>
                  <m:oMath xmlns:m="http://schemas.openxmlformats.org/officeDocument/2006/math">
                    <m:f>
                      <m:f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dirty="0"/>
              </a:p>
            </p:txBody>
          </p:sp>
        </mc:Choice>
        <mc:Fallback xmlns="">
          <p:sp>
            <p:nvSpPr>
              <p:cNvPr id="20" name="TextBox 19">
                <a:extLst>
                  <a:ext uri="{FF2B5EF4-FFF2-40B4-BE49-F238E27FC236}">
                    <a16:creationId xmlns:a16="http://schemas.microsoft.com/office/drawing/2014/main" id="{44F8B725-6ADE-495D-A7D7-0563D91131ED}"/>
                  </a:ext>
                </a:extLst>
              </p:cNvPr>
              <p:cNvSpPr txBox="1">
                <a:spLocks noRot="1" noChangeAspect="1" noMove="1" noResize="1" noEditPoints="1" noAdjustHandles="1" noChangeArrowheads="1" noChangeShapeType="1" noTextEdit="1"/>
              </p:cNvSpPr>
              <p:nvPr/>
            </p:nvSpPr>
            <p:spPr>
              <a:xfrm>
                <a:off x="4375187" y="10569643"/>
                <a:ext cx="8153400" cy="1043106"/>
              </a:xfrm>
              <a:prstGeom prst="rect">
                <a:avLst/>
              </a:prstGeom>
              <a:blipFill>
                <a:blip r:embed="rId5"/>
                <a:stretch>
                  <a:fillRect l="-2693" b="-40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84189A5-968B-415F-9140-E57CB02B9159}"/>
                  </a:ext>
                </a:extLst>
              </p:cNvPr>
              <p:cNvSpPr txBox="1"/>
              <p:nvPr/>
            </p:nvSpPr>
            <p:spPr>
              <a:xfrm>
                <a:off x="8285307" y="10493922"/>
                <a:ext cx="1959731" cy="1164678"/>
              </a:xfrm>
              <a:prstGeom prst="rect">
                <a:avLst/>
              </a:prstGeom>
              <a:noFill/>
            </p:spPr>
            <p:txBody>
              <a:bodyPr wrap="square" rtlCol="0">
                <a:spAutoFit/>
              </a:bodyPr>
              <a:lstStyle/>
              <a:p>
                <a14:m>
                  <m:oMath xmlns:m="http://schemas.openxmlformats.org/officeDocument/2006/math">
                    <m:f>
                      <m:fPr>
                        <m:ctrlPr>
                          <a:rPr lang="vi-VN" sz="40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sSubSup>
                          <m:sSubSup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sSubSup>
                          <m:sSubSup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oMath>
                </a14:m>
                <a:r>
                  <a:rPr lang="en-US" dirty="0"/>
                  <a:t> =</a:t>
                </a:r>
                <a:endParaRPr lang="vi-VN" dirty="0"/>
              </a:p>
            </p:txBody>
          </p:sp>
        </mc:Choice>
        <mc:Fallback xmlns="">
          <p:sp>
            <p:nvSpPr>
              <p:cNvPr id="22" name="TextBox 21">
                <a:extLst>
                  <a:ext uri="{FF2B5EF4-FFF2-40B4-BE49-F238E27FC236}">
                    <a16:creationId xmlns:a16="http://schemas.microsoft.com/office/drawing/2014/main" id="{E84189A5-968B-415F-9140-E57CB02B9159}"/>
                  </a:ext>
                </a:extLst>
              </p:cNvPr>
              <p:cNvSpPr txBox="1">
                <a:spLocks noRot="1" noChangeAspect="1" noMove="1" noResize="1" noEditPoints="1" noAdjustHandles="1" noChangeArrowheads="1" noChangeShapeType="1" noTextEdit="1"/>
              </p:cNvSpPr>
              <p:nvPr/>
            </p:nvSpPr>
            <p:spPr>
              <a:xfrm>
                <a:off x="8285307" y="10493922"/>
                <a:ext cx="1959731" cy="1164678"/>
              </a:xfrm>
              <a:prstGeom prst="rect">
                <a:avLst/>
              </a:prstGeom>
              <a:blipFill>
                <a:blip r:embed="rId6"/>
                <a:stretch>
                  <a:fillRect b="-5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D28C327-84FD-44BC-ADE2-281778098E1E}"/>
                  </a:ext>
                </a:extLst>
              </p:cNvPr>
              <p:cNvSpPr txBox="1"/>
              <p:nvPr/>
            </p:nvSpPr>
            <p:spPr>
              <a:xfrm>
                <a:off x="9677400" y="10363200"/>
                <a:ext cx="3030107" cy="1854675"/>
              </a:xfrm>
              <a:prstGeom prst="rect">
                <a:avLst/>
              </a:prstGeom>
              <a:noFill/>
            </p:spPr>
            <p:txBody>
              <a:bodyPr wrap="square" rtlCol="0">
                <a:spAutoFit/>
              </a:bodyPr>
              <a:lstStyle/>
              <a:p>
                <a14:m>
                  <m:oMath xmlns:m="http://schemas.openxmlformats.org/officeDocument/2006/math">
                    <m:sSup>
                      <m:sSupPr>
                        <m:ctrlPr>
                          <a:rPr lang="vi-VN" sz="40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vi-VN"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e>
                        </m:d>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nl-NL" sz="4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mc:Choice>
        <mc:Fallback xmlns="">
          <p:sp>
            <p:nvSpPr>
              <p:cNvPr id="49" name="TextBox 48">
                <a:extLst>
                  <a:ext uri="{FF2B5EF4-FFF2-40B4-BE49-F238E27FC236}">
                    <a16:creationId xmlns:a16="http://schemas.microsoft.com/office/drawing/2014/main" id="{0D28C327-84FD-44BC-ADE2-281778098E1E}"/>
                  </a:ext>
                </a:extLst>
              </p:cNvPr>
              <p:cNvSpPr txBox="1">
                <a:spLocks noRot="1" noChangeAspect="1" noMove="1" noResize="1" noEditPoints="1" noAdjustHandles="1" noChangeArrowheads="1" noChangeShapeType="1" noTextEdit="1"/>
              </p:cNvSpPr>
              <p:nvPr/>
            </p:nvSpPr>
            <p:spPr>
              <a:xfrm>
                <a:off x="9677400" y="10363200"/>
                <a:ext cx="3030107" cy="185467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FC5A5E79-04E8-41AA-9131-E7C766D4C84F}"/>
                  </a:ext>
                </a:extLst>
              </p:cNvPr>
              <p:cNvSpPr/>
              <p:nvPr/>
            </p:nvSpPr>
            <p:spPr>
              <a:xfrm>
                <a:off x="17908037" y="1089660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FC5A5E79-04E8-41AA-9131-E7C766D4C84F}"/>
                  </a:ext>
                </a:extLst>
              </p:cNvPr>
              <p:cNvSpPr>
                <a:spLocks noRot="1" noChangeAspect="1" noMove="1" noResize="1" noEditPoints="1" noAdjustHandles="1" noChangeArrowheads="1" noChangeShapeType="1" noTextEdit="1"/>
              </p:cNvSpPr>
              <p:nvPr/>
            </p:nvSpPr>
            <p:spPr>
              <a:xfrm>
                <a:off x="17908037" y="10896600"/>
                <a:ext cx="2500565" cy="830997"/>
              </a:xfrm>
              <a:prstGeom prst="rect">
                <a:avLst/>
              </a:prstGeom>
              <a:blipFill>
                <a:blip r:embed="rId8"/>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7413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P spid="43" grpId="0" animBg="1"/>
      <p:bldP spid="19" grpId="0"/>
      <p:bldP spid="20" grpId="0"/>
      <p:bldP spid="22" grpId="0"/>
      <p:bldP spid="49"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4F17B-7570-46E4-BCC0-F9AF7D04F7FF}"/>
              </a:ext>
            </a:extLst>
          </p:cNvPr>
          <p:cNvSpPr/>
          <p:nvPr/>
        </p:nvSpPr>
        <p:spPr>
          <a:xfrm>
            <a:off x="9265173" y="4681282"/>
            <a:ext cx="184731" cy="754053"/>
          </a:xfrm>
          <a:prstGeom prst="rect">
            <a:avLst/>
          </a:prstGeom>
        </p:spPr>
        <p:txBody>
          <a:bodyPr wrap="none">
            <a:spAutoFit/>
          </a:bodyPr>
          <a:lstStyle/>
          <a:p>
            <a:endParaRPr lang="en-US" dirty="0"/>
          </a:p>
        </p:txBody>
      </p:sp>
      <p:grpSp>
        <p:nvGrpSpPr>
          <p:cNvPr id="8" name="Group 47">
            <a:extLst>
              <a:ext uri="{FF2B5EF4-FFF2-40B4-BE49-F238E27FC236}">
                <a16:creationId xmlns:a16="http://schemas.microsoft.com/office/drawing/2014/main" id="{181D4743-286F-4F09-BC7B-566C8FD1EE10}"/>
              </a:ext>
            </a:extLst>
          </p:cNvPr>
          <p:cNvGrpSpPr/>
          <p:nvPr/>
        </p:nvGrpSpPr>
        <p:grpSpPr>
          <a:xfrm>
            <a:off x="909007" y="1567608"/>
            <a:ext cx="9472086" cy="968318"/>
            <a:chOff x="739068" y="1515168"/>
            <a:chExt cx="9473319" cy="968444"/>
          </a:xfrm>
        </p:grpSpPr>
        <p:sp>
          <p:nvSpPr>
            <p:cNvPr id="9" name="Freeform 71">
              <a:extLst>
                <a:ext uri="{FF2B5EF4-FFF2-40B4-BE49-F238E27FC236}">
                  <a16:creationId xmlns:a16="http://schemas.microsoft.com/office/drawing/2014/main" id="{53C9B7F6-1D69-4B4D-9889-91901BD19F5A}"/>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10" name="Group 30">
              <a:extLst>
                <a:ext uri="{FF2B5EF4-FFF2-40B4-BE49-F238E27FC236}">
                  <a16:creationId xmlns:a16="http://schemas.microsoft.com/office/drawing/2014/main" id="{1DE06E38-4822-4FFB-BAA9-EB0FEB6FBBC8}"/>
                </a:ext>
              </a:extLst>
            </p:cNvPr>
            <p:cNvGrpSpPr/>
            <p:nvPr/>
          </p:nvGrpSpPr>
          <p:grpSpPr>
            <a:xfrm>
              <a:off x="739068" y="1515168"/>
              <a:ext cx="8177919" cy="960327"/>
              <a:chOff x="739068" y="1515168"/>
              <a:chExt cx="8177919" cy="960327"/>
            </a:xfrm>
          </p:grpSpPr>
          <p:sp>
            <p:nvSpPr>
              <p:cNvPr id="11" name="Freeform 71">
                <a:extLst>
                  <a:ext uri="{FF2B5EF4-FFF2-40B4-BE49-F238E27FC236}">
                    <a16:creationId xmlns:a16="http://schemas.microsoft.com/office/drawing/2014/main" id="{0D215379-F49D-47A6-B618-2EA93645DC9E}"/>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Oval 72">
                <a:extLst>
                  <a:ext uri="{FF2B5EF4-FFF2-40B4-BE49-F238E27FC236}">
                    <a16:creationId xmlns:a16="http://schemas.microsoft.com/office/drawing/2014/main" id="{D3394BDD-D124-4EB6-85BF-E903E5BC7209}"/>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3">
                <a:extLst>
                  <a:ext uri="{FF2B5EF4-FFF2-40B4-BE49-F238E27FC236}">
                    <a16:creationId xmlns:a16="http://schemas.microsoft.com/office/drawing/2014/main" id="{B47480D3-0053-4F8D-941A-ECD82319970F}"/>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74">
                <a:extLst>
                  <a:ext uri="{FF2B5EF4-FFF2-40B4-BE49-F238E27FC236}">
                    <a16:creationId xmlns:a16="http://schemas.microsoft.com/office/drawing/2014/main" id="{1C27EB7F-F576-405D-8C27-50108636CCE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75">
                <a:extLst>
                  <a:ext uri="{FF2B5EF4-FFF2-40B4-BE49-F238E27FC236}">
                    <a16:creationId xmlns:a16="http://schemas.microsoft.com/office/drawing/2014/main" id="{E2ECB1FC-3653-4385-A81D-A5B0B66C1E7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76">
                <a:extLst>
                  <a:ext uri="{FF2B5EF4-FFF2-40B4-BE49-F238E27FC236}">
                    <a16:creationId xmlns:a16="http://schemas.microsoft.com/office/drawing/2014/main" id="{0FDF691C-2415-4E0A-AA17-3C1ECF96C36F}"/>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Freeform 77">
                <a:extLst>
                  <a:ext uri="{FF2B5EF4-FFF2-40B4-BE49-F238E27FC236}">
                    <a16:creationId xmlns:a16="http://schemas.microsoft.com/office/drawing/2014/main" id="{F40A6D8D-42EB-4546-A56B-3FF07ACFA5AE}"/>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8" name="Freeform 78">
                <a:extLst>
                  <a:ext uri="{FF2B5EF4-FFF2-40B4-BE49-F238E27FC236}">
                    <a16:creationId xmlns:a16="http://schemas.microsoft.com/office/drawing/2014/main" id="{3F782D3B-3CAF-4DF3-9655-407CEC2E45E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9" name="Freeform 79">
                <a:extLst>
                  <a:ext uri="{FF2B5EF4-FFF2-40B4-BE49-F238E27FC236}">
                    <a16:creationId xmlns:a16="http://schemas.microsoft.com/office/drawing/2014/main" id="{FAEE2642-2E6D-4814-9A8E-AA5CF4EC9D7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0" name="Freeform 80">
                <a:extLst>
                  <a:ext uri="{FF2B5EF4-FFF2-40B4-BE49-F238E27FC236}">
                    <a16:creationId xmlns:a16="http://schemas.microsoft.com/office/drawing/2014/main" id="{5098E99C-A98A-47F2-8A93-FCD679198E8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1" name="Freeform 81">
                <a:extLst>
                  <a:ext uri="{FF2B5EF4-FFF2-40B4-BE49-F238E27FC236}">
                    <a16:creationId xmlns:a16="http://schemas.microsoft.com/office/drawing/2014/main" id="{17387854-FF20-4382-9BC8-EB0316BA65E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2" name="Freeform 82">
                <a:extLst>
                  <a:ext uri="{FF2B5EF4-FFF2-40B4-BE49-F238E27FC236}">
                    <a16:creationId xmlns:a16="http://schemas.microsoft.com/office/drawing/2014/main" id="{0D7FB3D8-3AE9-488B-B4BE-35F371415F0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3" name="TextBox 43">
                <a:extLst>
                  <a:ext uri="{FF2B5EF4-FFF2-40B4-BE49-F238E27FC236}">
                    <a16:creationId xmlns:a16="http://schemas.microsoft.com/office/drawing/2014/main" id="{B9CE8930-EC94-410F-96C7-677B7AED7183}"/>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grpSp>
        <p:nvGrpSpPr>
          <p:cNvPr id="26" name="Group 25">
            <a:extLst>
              <a:ext uri="{FF2B5EF4-FFF2-40B4-BE49-F238E27FC236}">
                <a16:creationId xmlns:a16="http://schemas.microsoft.com/office/drawing/2014/main" id="{CB0CD2C3-0021-4DA4-8554-BEC3D96657A0}"/>
              </a:ext>
            </a:extLst>
          </p:cNvPr>
          <p:cNvGrpSpPr/>
          <p:nvPr/>
        </p:nvGrpSpPr>
        <p:grpSpPr>
          <a:xfrm>
            <a:off x="64099" y="2700545"/>
            <a:ext cx="23729576" cy="4675268"/>
            <a:chOff x="992187" y="2564544"/>
            <a:chExt cx="22353091" cy="4088087"/>
          </a:xfrm>
        </p:grpSpPr>
        <p:sp>
          <p:nvSpPr>
            <p:cNvPr id="27" name="Rounded Rectangle 133">
              <a:extLst>
                <a:ext uri="{FF2B5EF4-FFF2-40B4-BE49-F238E27FC236}">
                  <a16:creationId xmlns:a16="http://schemas.microsoft.com/office/drawing/2014/main" id="{60667B6B-8AAE-40E4-8776-A0A98B1E8AD7}"/>
                </a:ext>
              </a:extLst>
            </p:cNvPr>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28" name="Group 27">
              <a:extLst>
                <a:ext uri="{FF2B5EF4-FFF2-40B4-BE49-F238E27FC236}">
                  <a16:creationId xmlns:a16="http://schemas.microsoft.com/office/drawing/2014/main" id="{E263DFF8-C09E-4308-9791-1C104156EFF5}"/>
                </a:ext>
              </a:extLst>
            </p:cNvPr>
            <p:cNvGrpSpPr/>
            <p:nvPr/>
          </p:nvGrpSpPr>
          <p:grpSpPr>
            <a:xfrm>
              <a:off x="992187" y="2564544"/>
              <a:ext cx="3124200" cy="1023459"/>
              <a:chOff x="534987" y="1647866"/>
              <a:chExt cx="4197167" cy="1176337"/>
            </a:xfrm>
          </p:grpSpPr>
          <p:sp>
            <p:nvSpPr>
              <p:cNvPr id="29" name="Isosceles Triangle 44">
                <a:extLst>
                  <a:ext uri="{FF2B5EF4-FFF2-40B4-BE49-F238E27FC236}">
                    <a16:creationId xmlns:a16="http://schemas.microsoft.com/office/drawing/2014/main" id="{4B8B93A1-6AB2-4314-A36B-ABA3549BBBA5}"/>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30" name="Pentagon 136">
                <a:extLst>
                  <a:ext uri="{FF2B5EF4-FFF2-40B4-BE49-F238E27FC236}">
                    <a16:creationId xmlns:a16="http://schemas.microsoft.com/office/drawing/2014/main" id="{A5984FB1-D0FA-402F-B5D3-09B2995D2D14}"/>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31" name="Group 11">
                <a:extLst>
                  <a:ext uri="{FF2B5EF4-FFF2-40B4-BE49-F238E27FC236}">
                    <a16:creationId xmlns:a16="http://schemas.microsoft.com/office/drawing/2014/main" id="{5B869C2B-7E75-42D5-B3E4-35109C2F5730}"/>
                  </a:ext>
                </a:extLst>
              </p:cNvPr>
              <p:cNvGrpSpPr/>
              <p:nvPr/>
            </p:nvGrpSpPr>
            <p:grpSpPr bwMode="auto">
              <a:xfrm>
                <a:off x="683775" y="1836907"/>
                <a:ext cx="582199" cy="537956"/>
                <a:chOff x="7440266" y="3398551"/>
                <a:chExt cx="757238" cy="765175"/>
              </a:xfrm>
              <a:solidFill>
                <a:schemeClr val="bg1">
                  <a:lumMod val="95000"/>
                </a:schemeClr>
              </a:solidFill>
            </p:grpSpPr>
            <p:sp>
              <p:nvSpPr>
                <p:cNvPr id="34" name="Freeform 140">
                  <a:extLst>
                    <a:ext uri="{FF2B5EF4-FFF2-40B4-BE49-F238E27FC236}">
                      <a16:creationId xmlns:a16="http://schemas.microsoft.com/office/drawing/2014/main" id="{8C1C47E6-808C-4A5C-855C-B029FD97777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35" name="Freeform 141">
                  <a:extLst>
                    <a:ext uri="{FF2B5EF4-FFF2-40B4-BE49-F238E27FC236}">
                      <a16:creationId xmlns:a16="http://schemas.microsoft.com/office/drawing/2014/main" id="{92783D26-D769-45BF-BC80-38697E08635C}"/>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36" name="Freeform 142">
                  <a:extLst>
                    <a:ext uri="{FF2B5EF4-FFF2-40B4-BE49-F238E27FC236}">
                      <a16:creationId xmlns:a16="http://schemas.microsoft.com/office/drawing/2014/main" id="{CA2468C5-3996-4473-A190-CAEB479325E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37" name="Rectangle 36">
                  <a:extLst>
                    <a:ext uri="{FF2B5EF4-FFF2-40B4-BE49-F238E27FC236}">
                      <a16:creationId xmlns:a16="http://schemas.microsoft.com/office/drawing/2014/main" id="{B640120B-D2E5-46B9-90DC-78552F51229E}"/>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38" name="Rectangle 37">
                  <a:extLst>
                    <a:ext uri="{FF2B5EF4-FFF2-40B4-BE49-F238E27FC236}">
                      <a16:creationId xmlns:a16="http://schemas.microsoft.com/office/drawing/2014/main" id="{514A4082-765F-4DC0-BB7F-F449ED62700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39" name="Rectangle 38">
                  <a:extLst>
                    <a:ext uri="{FF2B5EF4-FFF2-40B4-BE49-F238E27FC236}">
                      <a16:creationId xmlns:a16="http://schemas.microsoft.com/office/drawing/2014/main" id="{D7C1803D-F7FF-4CF2-8EE0-766D1A6CF163}"/>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40" name="Rectangle 39">
                  <a:extLst>
                    <a:ext uri="{FF2B5EF4-FFF2-40B4-BE49-F238E27FC236}">
                      <a16:creationId xmlns:a16="http://schemas.microsoft.com/office/drawing/2014/main" id="{28BB9F12-48C2-4287-886C-39BD62E3C3E8}"/>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32" name="Chevron 138">
                <a:extLst>
                  <a:ext uri="{FF2B5EF4-FFF2-40B4-BE49-F238E27FC236}">
                    <a16:creationId xmlns:a16="http://schemas.microsoft.com/office/drawing/2014/main" id="{543BEC0A-B508-4B2A-8479-79175D6CB5A8}"/>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33" name="TextBox 13">
                <a:extLst>
                  <a:ext uri="{FF2B5EF4-FFF2-40B4-BE49-F238E27FC236}">
                    <a16:creationId xmlns:a16="http://schemas.microsoft.com/office/drawing/2014/main" id="{42945AAB-2D1B-4268-9E7B-766B63816EBB}"/>
                  </a:ext>
                </a:extLst>
              </p:cNvPr>
              <p:cNvSpPr txBox="1">
                <a:spLocks noChangeArrowheads="1"/>
              </p:cNvSpPr>
              <p:nvPr/>
            </p:nvSpPr>
            <p:spPr bwMode="auto">
              <a:xfrm>
                <a:off x="1456316" y="1718346"/>
                <a:ext cx="3173468" cy="7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1E09231-30FC-48AC-8A90-722496D08B5C}"/>
                  </a:ext>
                </a:extLst>
              </p:cNvPr>
              <p:cNvSpPr txBox="1"/>
              <p:nvPr/>
            </p:nvSpPr>
            <p:spPr>
              <a:xfrm>
                <a:off x="772314" y="3789022"/>
                <a:ext cx="22839087" cy="2660280"/>
              </a:xfrm>
              <a:prstGeom prst="rect">
                <a:avLst/>
              </a:prstGeom>
              <a:noFill/>
            </p:spPr>
            <p:txBody>
              <a:bodyPr wrap="square">
                <a:spAutoFit/>
              </a:bodyPr>
              <a:lstStyle/>
              <a:p>
                <a:pPr>
                  <a:lnSpc>
                    <a:spcPct val="107000"/>
                  </a:lnSpc>
                  <a:spcAft>
                    <a:spcPts val="800"/>
                  </a:spcAft>
                </a:pPr>
                <a:r>
                  <a:rPr lang="vi-VN" sz="4400" dirty="0">
                    <a:effectLst/>
                    <a:latin typeface="Times New Roman" panose="02020603050405020304" pitchFamily="18" charset="0"/>
                    <a:ea typeface="Arial" panose="020B0604020202020204" pitchFamily="34" charset="0"/>
                    <a:cs typeface="Times New Roman" panose="02020603050405020304" pitchFamily="18" charset="0"/>
                  </a:rPr>
                  <a:t>Người ta bỏ 3 quả bóng bàn cùng kích thước vào trong một chiếc hộp hình trụ có đáy bằng hình tròn lớn của quả bóng bàn và chiều cao bằng ba lần đường kính của quả bóng bàn. Gọi </a:t>
                </a:r>
                <a14:m>
                  <m:oMath xmlns:m="http://schemas.openxmlformats.org/officeDocument/2006/math">
                    <m:sSub>
                      <m:sSubPr>
                        <m:ctrlPr>
                          <a:rPr lang="vi-VN" sz="44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4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400" i="1">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là  tổng diện tích của 3 quả bóng bàn, </a:t>
                </a:r>
                <a14:m>
                  <m:oMath xmlns:m="http://schemas.openxmlformats.org/officeDocument/2006/math">
                    <m:sSub>
                      <m:sSubPr>
                        <m:ctrlPr>
                          <a:rPr lang="vi-VN" sz="44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4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400" i="1">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là diện tích xung quanh của hình trụ. Tỉ số </a:t>
                </a:r>
                <a14:m>
                  <m:oMath xmlns:m="http://schemas.openxmlformats.org/officeDocument/2006/math">
                    <m:f>
                      <m:fPr>
                        <m:ctrlPr>
                          <a:rPr lang="vi-VN" sz="4400"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44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4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400" i="1">
                                <a:effectLst/>
                                <a:latin typeface="Cambria Math" panose="02040503050406030204" pitchFamily="18" charset="0"/>
                                <a:ea typeface="Arial" panose="020B0604020202020204" pitchFamily="34" charset="0"/>
                                <a:cs typeface="Times New Roman" panose="02020603050405020304" pitchFamily="18" charset="0"/>
                              </a:rPr>
                              <m:t>1</m:t>
                            </m:r>
                          </m:sub>
                        </m:sSub>
                      </m:num>
                      <m:den>
                        <m:sSub>
                          <m:sSubPr>
                            <m:ctrlPr>
                              <a:rPr lang="vi-VN" sz="44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4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400" i="1">
                                <a:effectLst/>
                                <a:latin typeface="Cambria Math" panose="02040503050406030204" pitchFamily="18" charset="0"/>
                                <a:ea typeface="Arial" panose="020B0604020202020204" pitchFamily="34" charset="0"/>
                                <a:cs typeface="Times New Roman" panose="02020603050405020304" pitchFamily="18" charset="0"/>
                              </a:rPr>
                              <m:t>2</m:t>
                            </m:r>
                          </m:sub>
                        </m:sSub>
                      </m:den>
                    </m:f>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bằng:</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81E09231-30FC-48AC-8A90-722496D08B5C}"/>
                  </a:ext>
                </a:extLst>
              </p:cNvPr>
              <p:cNvSpPr txBox="1">
                <a:spLocks noRot="1" noChangeAspect="1" noMove="1" noResize="1" noEditPoints="1" noAdjustHandles="1" noChangeArrowheads="1" noChangeShapeType="1" noTextEdit="1"/>
              </p:cNvSpPr>
              <p:nvPr/>
            </p:nvSpPr>
            <p:spPr>
              <a:xfrm>
                <a:off x="772314" y="3789022"/>
                <a:ext cx="22839087" cy="2660280"/>
              </a:xfrm>
              <a:prstGeom prst="rect">
                <a:avLst/>
              </a:prstGeom>
              <a:blipFill>
                <a:blip r:embed="rId2"/>
                <a:stretch>
                  <a:fillRect l="-1095" t="-4817" r="-881" b="-13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87022A-CCE7-48A2-BB8E-062B5F13EAC5}"/>
                  </a:ext>
                </a:extLst>
              </p:cNvPr>
              <p:cNvSpPr txBox="1"/>
              <p:nvPr/>
            </p:nvSpPr>
            <p:spPr>
              <a:xfrm>
                <a:off x="3516965" y="6316115"/>
                <a:ext cx="13576018" cy="767261"/>
              </a:xfrm>
              <a:prstGeom prst="rect">
                <a:avLst/>
              </a:prstGeom>
              <a:noFill/>
            </p:spPr>
            <p:txBody>
              <a:bodyPr wrap="square">
                <a:spAutoFit/>
              </a:bodyPr>
              <a:lstStyle/>
              <a:p>
                <a:pPr>
                  <a:lnSpc>
                    <a:spcPct val="107000"/>
                  </a:lnSpc>
                  <a:spcAft>
                    <a:spcPts val="800"/>
                  </a:spcAft>
                  <a:tabLst>
                    <a:tab pos="180340" algn="l"/>
                    <a:tab pos="1620520" algn="l"/>
                    <a:tab pos="3060700" algn="l"/>
                    <a:tab pos="4500880" algn="l"/>
                  </a:tabLst>
                </a:pPr>
                <a:r>
                  <a:rPr lang="vi-VN" sz="44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a:t>
                </a:r>
                <a:r>
                  <a:rPr lang="vi-VN" sz="44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44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B.</a:t>
                </a:r>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44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a:t>
                </a:r>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44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D.</a:t>
                </a:r>
                <a:r>
                  <a:rPr lang="vi-VN" sz="44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4400" i="1">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1487022A-CCE7-48A2-BB8E-062B5F13EAC5}"/>
                  </a:ext>
                </a:extLst>
              </p:cNvPr>
              <p:cNvSpPr txBox="1">
                <a:spLocks noRot="1" noChangeAspect="1" noMove="1" noResize="1" noEditPoints="1" noAdjustHandles="1" noChangeArrowheads="1" noChangeShapeType="1" noTextEdit="1"/>
              </p:cNvSpPr>
              <p:nvPr/>
            </p:nvSpPr>
            <p:spPr>
              <a:xfrm>
                <a:off x="3516965" y="6316115"/>
                <a:ext cx="13576018" cy="767261"/>
              </a:xfrm>
              <a:prstGeom prst="rect">
                <a:avLst/>
              </a:prstGeom>
              <a:blipFill>
                <a:blip r:embed="rId4"/>
                <a:stretch>
                  <a:fillRect l="-1841" t="-15873" b="-37302"/>
                </a:stretch>
              </a:blipFill>
            </p:spPr>
            <p:txBody>
              <a:bodyPr/>
              <a:lstStyle/>
              <a:p>
                <a:r>
                  <a:rPr lang="vi-VN">
                    <a:noFill/>
                  </a:rPr>
                  <a:t> </a:t>
                </a:r>
              </a:p>
            </p:txBody>
          </p:sp>
        </mc:Fallback>
      </mc:AlternateContent>
      <p:sp>
        <p:nvSpPr>
          <p:cNvPr id="47" name="Oval 46">
            <a:extLst>
              <a:ext uri="{FF2B5EF4-FFF2-40B4-BE49-F238E27FC236}">
                <a16:creationId xmlns:a16="http://schemas.microsoft.com/office/drawing/2014/main" id="{EB1E5761-15C6-4D47-8D67-E1ED694E47F0}"/>
              </a:ext>
            </a:extLst>
          </p:cNvPr>
          <p:cNvSpPr/>
          <p:nvPr/>
        </p:nvSpPr>
        <p:spPr>
          <a:xfrm>
            <a:off x="3276145" y="6331483"/>
            <a:ext cx="998420" cy="884831"/>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rgbClr val="FF0000"/>
                </a:solidFill>
              </a:rPr>
              <a:t>A</a:t>
            </a:r>
          </a:p>
        </p:txBody>
      </p:sp>
      <p:grpSp>
        <p:nvGrpSpPr>
          <p:cNvPr id="41" name="Group 40">
            <a:extLst>
              <a:ext uri="{FF2B5EF4-FFF2-40B4-BE49-F238E27FC236}">
                <a16:creationId xmlns:a16="http://schemas.microsoft.com/office/drawing/2014/main" id="{7B1F56FC-E831-45D4-B833-7EE2DD97F3F1}"/>
              </a:ext>
            </a:extLst>
          </p:cNvPr>
          <p:cNvGrpSpPr/>
          <p:nvPr/>
        </p:nvGrpSpPr>
        <p:grpSpPr>
          <a:xfrm>
            <a:off x="398844" y="7298399"/>
            <a:ext cx="22136901" cy="7036781"/>
            <a:chOff x="1205494" y="6941416"/>
            <a:chExt cx="22139783" cy="6545984"/>
          </a:xfrm>
        </p:grpSpPr>
        <p:sp>
          <p:nvSpPr>
            <p:cNvPr id="43" name="Rounded Rectangle 124">
              <a:extLst>
                <a:ext uri="{FF2B5EF4-FFF2-40B4-BE49-F238E27FC236}">
                  <a16:creationId xmlns:a16="http://schemas.microsoft.com/office/drawing/2014/main" id="{36374FBE-611D-4C96-B869-461FE621BD4C}"/>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5" name="Group 44">
              <a:extLst>
                <a:ext uri="{FF2B5EF4-FFF2-40B4-BE49-F238E27FC236}">
                  <a16:creationId xmlns:a16="http://schemas.microsoft.com/office/drawing/2014/main" id="{22C67B0F-9E83-4DD0-A509-83BD8ACBB020}"/>
                </a:ext>
              </a:extLst>
            </p:cNvPr>
            <p:cNvGrpSpPr/>
            <p:nvPr/>
          </p:nvGrpSpPr>
          <p:grpSpPr>
            <a:xfrm>
              <a:off x="1205494" y="6941416"/>
              <a:ext cx="3493741" cy="831105"/>
              <a:chOff x="1205494" y="6941416"/>
              <a:chExt cx="3493741" cy="831105"/>
            </a:xfrm>
          </p:grpSpPr>
          <p:sp>
            <p:nvSpPr>
              <p:cNvPr id="48" name="Freeform 20">
                <a:extLst>
                  <a:ext uri="{FF2B5EF4-FFF2-40B4-BE49-F238E27FC236}">
                    <a16:creationId xmlns:a16="http://schemas.microsoft.com/office/drawing/2014/main" id="{310BE53A-B5DC-46F4-A2E2-96D0E0D6D3EB}"/>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9" name="TextBox 48">
                <a:extLst>
                  <a:ext uri="{FF2B5EF4-FFF2-40B4-BE49-F238E27FC236}">
                    <a16:creationId xmlns:a16="http://schemas.microsoft.com/office/drawing/2014/main" id="{3B4C21AF-3316-4578-A9FD-0FCDBB9BBDA9}"/>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50" name="Round Diagonal Corner Rectangle 128">
                <a:extLst>
                  <a:ext uri="{FF2B5EF4-FFF2-40B4-BE49-F238E27FC236}">
                    <a16:creationId xmlns:a16="http://schemas.microsoft.com/office/drawing/2014/main" id="{E9B030C8-3FFA-44D1-9A44-BB57B32C158A}"/>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1" name="Freeform 15">
                <a:extLst>
                  <a:ext uri="{FF2B5EF4-FFF2-40B4-BE49-F238E27FC236}">
                    <a16:creationId xmlns:a16="http://schemas.microsoft.com/office/drawing/2014/main" id="{D9096973-717C-4055-8157-4A29FD76E326}"/>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4E8BC768-91C1-4798-9052-E557DA797B25}"/>
                  </a:ext>
                </a:extLst>
              </p:cNvPr>
              <p:cNvSpPr/>
              <p:nvPr/>
            </p:nvSpPr>
            <p:spPr>
              <a:xfrm>
                <a:off x="16413739" y="1263472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Rectangle 51">
                <a:extLst>
                  <a:ext uri="{FF2B5EF4-FFF2-40B4-BE49-F238E27FC236}">
                    <a16:creationId xmlns:a16="http://schemas.microsoft.com/office/drawing/2014/main" id="{4E8BC768-91C1-4798-9052-E557DA797B25}"/>
                  </a:ext>
                </a:extLst>
              </p:cNvPr>
              <p:cNvSpPr>
                <a:spLocks noRot="1" noChangeAspect="1" noMove="1" noResize="1" noEditPoints="1" noAdjustHandles="1" noChangeArrowheads="1" noChangeShapeType="1" noTextEdit="1"/>
              </p:cNvSpPr>
              <p:nvPr/>
            </p:nvSpPr>
            <p:spPr>
              <a:xfrm>
                <a:off x="16413739" y="12634720"/>
                <a:ext cx="2500565" cy="83099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7451FA-63EF-4215-ACF4-A9B0E68171D5}"/>
                  </a:ext>
                </a:extLst>
              </p:cNvPr>
              <p:cNvSpPr txBox="1"/>
              <p:nvPr/>
            </p:nvSpPr>
            <p:spPr>
              <a:xfrm>
                <a:off x="3579274" y="8240863"/>
                <a:ext cx="9213024" cy="136960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Gọi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𝑅</m:t>
                    </m:r>
                  </m:oMath>
                </a14:m>
                <a:r>
                  <a:rPr lang="vi-VN" sz="4000" dirty="0">
                    <a:effectLst/>
                    <a:latin typeface="Times New Roman" panose="02020603050405020304" pitchFamily="18" charset="0"/>
                    <a:ea typeface="Arial" panose="020B0604020202020204" pitchFamily="34" charset="0"/>
                    <a:cs typeface="Times New Roman" panose="02020603050405020304" pitchFamily="18" charset="0"/>
                  </a:rPr>
                  <a:t> là bán kính của quả bóng.</a:t>
                </a:r>
                <a:endParaRPr lang="vi-VN" sz="36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mc:Choice>
        <mc:Fallback xmlns="">
          <p:sp>
            <p:nvSpPr>
              <p:cNvPr id="4" name="TextBox 3">
                <a:extLst>
                  <a:ext uri="{FF2B5EF4-FFF2-40B4-BE49-F238E27FC236}">
                    <a16:creationId xmlns:a16="http://schemas.microsoft.com/office/drawing/2014/main" id="{727451FA-63EF-4215-ACF4-A9B0E68171D5}"/>
                  </a:ext>
                </a:extLst>
              </p:cNvPr>
              <p:cNvSpPr txBox="1">
                <a:spLocks noRot="1" noChangeAspect="1" noMove="1" noResize="1" noEditPoints="1" noAdjustHandles="1" noChangeArrowheads="1" noChangeShapeType="1" noTextEdit="1"/>
              </p:cNvSpPr>
              <p:nvPr/>
            </p:nvSpPr>
            <p:spPr>
              <a:xfrm>
                <a:off x="3579274" y="8240863"/>
                <a:ext cx="9213024" cy="1369606"/>
              </a:xfrm>
              <a:prstGeom prst="rect">
                <a:avLst/>
              </a:prstGeom>
              <a:blipFill>
                <a:blip r:embed="rId6"/>
                <a:stretch>
                  <a:fillRect l="-2316" t="-75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39ACD1-93EE-4F6F-9855-4A66B5DFB3ED}"/>
                  </a:ext>
                </a:extLst>
              </p:cNvPr>
              <p:cNvSpPr txBox="1"/>
              <p:nvPr/>
            </p:nvSpPr>
            <p:spPr>
              <a:xfrm>
                <a:off x="3579274" y="9276174"/>
                <a:ext cx="8832024" cy="70788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Diện tích của một quả bóng là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𝑆</m:t>
                    </m:r>
                    <m:r>
                      <a:rPr lang="vi-VN" sz="4000" i="1">
                        <a:effectLst/>
                        <a:latin typeface="Cambria Math" panose="02040503050406030204" pitchFamily="18" charset="0"/>
                        <a:ea typeface="Arial" panose="020B0604020202020204" pitchFamily="34" charset="0"/>
                        <a:cs typeface="Times New Roman" panose="02020603050405020304" pitchFamily="18" charset="0"/>
                      </a:rPr>
                      <m:t>=4</m:t>
                    </m:r>
                    <m:r>
                      <a:rPr lang="vi-VN" sz="4000" i="1">
                        <a:effectLst/>
                        <a:latin typeface="Cambria Math" panose="02040503050406030204" pitchFamily="18" charset="0"/>
                        <a:ea typeface="Arial" panose="020B0604020202020204" pitchFamily="34" charset="0"/>
                        <a:cs typeface="Times New Roman" panose="02020603050405020304" pitchFamily="18" charset="0"/>
                      </a:rPr>
                      <m:t>𝜋</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𝑅</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lang="vi-VN" dirty="0"/>
              </a:p>
            </p:txBody>
          </p:sp>
        </mc:Choice>
        <mc:Fallback xmlns="">
          <p:sp>
            <p:nvSpPr>
              <p:cNvPr id="5" name="TextBox 4">
                <a:extLst>
                  <a:ext uri="{FF2B5EF4-FFF2-40B4-BE49-F238E27FC236}">
                    <a16:creationId xmlns:a16="http://schemas.microsoft.com/office/drawing/2014/main" id="{4639ACD1-93EE-4F6F-9855-4A66B5DFB3ED}"/>
                  </a:ext>
                </a:extLst>
              </p:cNvPr>
              <p:cNvSpPr txBox="1">
                <a:spLocks noRot="1" noChangeAspect="1" noMove="1" noResize="1" noEditPoints="1" noAdjustHandles="1" noChangeArrowheads="1" noChangeShapeType="1" noTextEdit="1"/>
              </p:cNvSpPr>
              <p:nvPr/>
            </p:nvSpPr>
            <p:spPr>
              <a:xfrm>
                <a:off x="3579274" y="9276174"/>
                <a:ext cx="8832024" cy="707886"/>
              </a:xfrm>
              <a:prstGeom prst="rect">
                <a:avLst/>
              </a:prstGeom>
              <a:blipFill>
                <a:blip r:embed="rId7"/>
                <a:stretch>
                  <a:fillRect l="-2415" t="-14655" b="-370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9A4841-69BA-4DC1-BA47-AB80C83DDC9D}"/>
                  </a:ext>
                </a:extLst>
              </p:cNvPr>
              <p:cNvSpPr txBox="1"/>
              <p:nvPr/>
            </p:nvSpPr>
            <p:spPr>
              <a:xfrm>
                <a:off x="12191857" y="9243869"/>
                <a:ext cx="6400800" cy="70788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 suy ra </a:t>
                </a:r>
                <a14:m>
                  <m:oMath xmlns:m="http://schemas.openxmlformats.org/officeDocument/2006/math">
                    <m:sSub>
                      <m:sSub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0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000" i="1">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4000" i="1">
                        <a:effectLst/>
                        <a:latin typeface="Cambria Math" panose="02040503050406030204" pitchFamily="18" charset="0"/>
                        <a:ea typeface="Arial" panose="020B0604020202020204" pitchFamily="34" charset="0"/>
                        <a:cs typeface="Times New Roman" panose="02020603050405020304" pitchFamily="18" charset="0"/>
                      </a:rPr>
                      <m:t>=3.4</m:t>
                    </m:r>
                    <m:r>
                      <a:rPr lang="vi-VN" sz="4000" i="1">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effectLst/>
                            <a:latin typeface="Cambria Math" panose="02040503050406030204" pitchFamily="18" charset="0"/>
                            <a:ea typeface="Arial" panose="020B0604020202020204" pitchFamily="34" charset="0"/>
                            <a:cs typeface="Times New Roman" panose="02020603050405020304" pitchFamily="18" charset="0"/>
                          </a:rPr>
                          <m:t>𝑅</m:t>
                        </m:r>
                      </m:e>
                      <m:sup>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lang="vi-VN" dirty="0"/>
              </a:p>
            </p:txBody>
          </p:sp>
        </mc:Choice>
        <mc:Fallback xmlns="">
          <p:sp>
            <p:nvSpPr>
              <p:cNvPr id="7" name="TextBox 6">
                <a:extLst>
                  <a:ext uri="{FF2B5EF4-FFF2-40B4-BE49-F238E27FC236}">
                    <a16:creationId xmlns:a16="http://schemas.microsoft.com/office/drawing/2014/main" id="{AD9A4841-69BA-4DC1-BA47-AB80C83DDC9D}"/>
                  </a:ext>
                </a:extLst>
              </p:cNvPr>
              <p:cNvSpPr txBox="1">
                <a:spLocks noRot="1" noChangeAspect="1" noMove="1" noResize="1" noEditPoints="1" noAdjustHandles="1" noChangeArrowheads="1" noChangeShapeType="1" noTextEdit="1"/>
              </p:cNvSpPr>
              <p:nvPr/>
            </p:nvSpPr>
            <p:spPr>
              <a:xfrm>
                <a:off x="12191857" y="9243869"/>
                <a:ext cx="6400800" cy="707886"/>
              </a:xfrm>
              <a:prstGeom prst="rect">
                <a:avLst/>
              </a:prstGeom>
              <a:blipFill>
                <a:blip r:embed="rId8"/>
                <a:stretch>
                  <a:fillRect l="-3429" t="-14530" b="-358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123BB27-8263-48AE-B7F8-BB857E880E1E}"/>
                  </a:ext>
                </a:extLst>
              </p:cNvPr>
              <p:cNvSpPr txBox="1"/>
              <p:nvPr/>
            </p:nvSpPr>
            <p:spPr>
              <a:xfrm>
                <a:off x="3420031" y="10464234"/>
                <a:ext cx="17831710" cy="70788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Chiều cao của chiếc hộp hình trụ bằng 3 lần đường kính quả bóng bàn nên </a:t>
                </a:r>
                <a14:m>
                  <m:oMath xmlns:m="http://schemas.openxmlformats.org/officeDocument/2006/math">
                    <m:r>
                      <a:rPr lang="vi-VN" sz="4000" i="1">
                        <a:effectLst/>
                        <a:latin typeface="Cambria Math" panose="02040503050406030204" pitchFamily="18" charset="0"/>
                        <a:ea typeface="Arial" panose="020B0604020202020204" pitchFamily="34" charset="0"/>
                        <a:cs typeface="Times New Roman" panose="02020603050405020304" pitchFamily="18" charset="0"/>
                      </a:rPr>
                      <m:t>h</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dirty="0"/>
              </a:p>
            </p:txBody>
          </p:sp>
        </mc:Choice>
        <mc:Fallback xmlns="">
          <p:sp>
            <p:nvSpPr>
              <p:cNvPr id="24" name="TextBox 23">
                <a:extLst>
                  <a:ext uri="{FF2B5EF4-FFF2-40B4-BE49-F238E27FC236}">
                    <a16:creationId xmlns:a16="http://schemas.microsoft.com/office/drawing/2014/main" id="{A123BB27-8263-48AE-B7F8-BB857E880E1E}"/>
                  </a:ext>
                </a:extLst>
              </p:cNvPr>
              <p:cNvSpPr txBox="1">
                <a:spLocks noRot="1" noChangeAspect="1" noMove="1" noResize="1" noEditPoints="1" noAdjustHandles="1" noChangeArrowheads="1" noChangeShapeType="1" noTextEdit="1"/>
              </p:cNvSpPr>
              <p:nvPr/>
            </p:nvSpPr>
            <p:spPr>
              <a:xfrm>
                <a:off x="3420031" y="10464234"/>
                <a:ext cx="17831710" cy="707886"/>
              </a:xfrm>
              <a:prstGeom prst="rect">
                <a:avLst/>
              </a:prstGeom>
              <a:blipFill>
                <a:blip r:embed="rId9"/>
                <a:stretch>
                  <a:fillRect l="-1197" t="-14655" b="-370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8ECF8B-976D-49DF-B1BE-2B6546EAE49F}"/>
                  </a:ext>
                </a:extLst>
              </p:cNvPr>
              <p:cNvSpPr txBox="1"/>
              <p:nvPr/>
            </p:nvSpPr>
            <p:spPr>
              <a:xfrm>
                <a:off x="19275796" y="10464234"/>
                <a:ext cx="19812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000" i="1" smtClean="0">
                          <a:effectLst/>
                          <a:latin typeface="Cambria Math" panose="02040503050406030204" pitchFamily="18" charset="0"/>
                          <a:ea typeface="Arial" panose="020B0604020202020204" pitchFamily="34" charset="0"/>
                          <a:cs typeface="Times New Roman" panose="02020603050405020304" pitchFamily="18" charset="0"/>
                        </a:rPr>
                        <m:t>3.2</m:t>
                      </m:r>
                      <m:r>
                        <a:rPr lang="vi-VN" sz="4000" i="1" smtClean="0">
                          <a:effectLst/>
                          <a:latin typeface="Cambria Math" panose="02040503050406030204" pitchFamily="18" charset="0"/>
                          <a:ea typeface="Arial" panose="020B0604020202020204" pitchFamily="34" charset="0"/>
                          <a:cs typeface="Times New Roman" panose="02020603050405020304" pitchFamily="18" charset="0"/>
                        </a:rPr>
                        <m:t>𝑅</m:t>
                      </m:r>
                    </m:oMath>
                  </m:oMathPara>
                </a14:m>
                <a:endParaRPr lang="vi-VN" dirty="0"/>
              </a:p>
            </p:txBody>
          </p:sp>
        </mc:Choice>
        <mc:Fallback xmlns="">
          <p:sp>
            <p:nvSpPr>
              <p:cNvPr id="25" name="TextBox 24">
                <a:extLst>
                  <a:ext uri="{FF2B5EF4-FFF2-40B4-BE49-F238E27FC236}">
                    <a16:creationId xmlns:a16="http://schemas.microsoft.com/office/drawing/2014/main" id="{AB8ECF8B-976D-49DF-B1BE-2B6546EAE49F}"/>
                  </a:ext>
                </a:extLst>
              </p:cNvPr>
              <p:cNvSpPr txBox="1">
                <a:spLocks noRot="1" noChangeAspect="1" noMove="1" noResize="1" noEditPoints="1" noAdjustHandles="1" noChangeArrowheads="1" noChangeShapeType="1" noTextEdit="1"/>
              </p:cNvSpPr>
              <p:nvPr/>
            </p:nvSpPr>
            <p:spPr>
              <a:xfrm>
                <a:off x="19275796" y="10464234"/>
                <a:ext cx="1981200" cy="70788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91B947C-A5AE-462A-BDE7-722C52527DEA}"/>
                  </a:ext>
                </a:extLst>
              </p:cNvPr>
              <p:cNvSpPr txBox="1"/>
              <p:nvPr/>
            </p:nvSpPr>
            <p:spPr>
              <a:xfrm>
                <a:off x="3516965" y="11528942"/>
                <a:ext cx="7247969" cy="70788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Suy ra </a:t>
                </a:r>
                <a14:m>
                  <m:oMath xmlns:m="http://schemas.openxmlformats.org/officeDocument/2006/math">
                    <m:sSub>
                      <m:sSub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0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4000" i="1">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dirty="0"/>
              </a:p>
            </p:txBody>
          </p:sp>
        </mc:Choice>
        <mc:Fallback xmlns="">
          <p:sp>
            <p:nvSpPr>
              <p:cNvPr id="53" name="TextBox 52">
                <a:extLst>
                  <a:ext uri="{FF2B5EF4-FFF2-40B4-BE49-F238E27FC236}">
                    <a16:creationId xmlns:a16="http://schemas.microsoft.com/office/drawing/2014/main" id="{291B947C-A5AE-462A-BDE7-722C52527DEA}"/>
                  </a:ext>
                </a:extLst>
              </p:cNvPr>
              <p:cNvSpPr txBox="1">
                <a:spLocks noRot="1" noChangeAspect="1" noMove="1" noResize="1" noEditPoints="1" noAdjustHandles="1" noChangeArrowheads="1" noChangeShapeType="1" noTextEdit="1"/>
              </p:cNvSpPr>
              <p:nvPr/>
            </p:nvSpPr>
            <p:spPr>
              <a:xfrm>
                <a:off x="3516965" y="11528942"/>
                <a:ext cx="7247969" cy="707886"/>
              </a:xfrm>
              <a:prstGeom prst="rect">
                <a:avLst/>
              </a:prstGeom>
              <a:blipFill>
                <a:blip r:embed="rId11"/>
                <a:stretch>
                  <a:fillRect l="-3028" t="-14655" b="-370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4CEB93D-785A-4ABD-8B21-4973F3F5E79C}"/>
                  </a:ext>
                </a:extLst>
              </p:cNvPr>
              <p:cNvSpPr txBox="1"/>
              <p:nvPr/>
            </p:nvSpPr>
            <p:spPr>
              <a:xfrm>
                <a:off x="6145821" y="11498173"/>
                <a:ext cx="2761262" cy="707886"/>
              </a:xfrm>
              <a:prstGeom prst="rect">
                <a:avLst/>
              </a:prstGeom>
              <a:noFill/>
            </p:spPr>
            <p:txBody>
              <a:bodyPr wrap="square" rtlCol="0">
                <a:spAutoFit/>
              </a:bodyPr>
              <a:lstStyle/>
              <a:p>
                <a14:m>
                  <m:oMath xmlns:m="http://schemas.openxmlformats.org/officeDocument/2006/math">
                    <m:r>
                      <a:rPr lang="vi-VN" sz="400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4000" i="1" smtClean="0">
                        <a:effectLst/>
                        <a:latin typeface="Cambria Math" panose="02040503050406030204" pitchFamily="18" charset="0"/>
                        <a:ea typeface="Arial" panose="020B0604020202020204" pitchFamily="34" charset="0"/>
                        <a:cs typeface="Times New Roman" panose="02020603050405020304" pitchFamily="18" charset="0"/>
                      </a:rPr>
                      <m:t>𝜋</m:t>
                    </m:r>
                    <m:r>
                      <a:rPr lang="vi-VN" sz="4000" i="1" smtClean="0">
                        <a:effectLst/>
                        <a:latin typeface="Cambria Math" panose="02040503050406030204" pitchFamily="18" charset="0"/>
                        <a:ea typeface="Arial" panose="020B0604020202020204" pitchFamily="34" charset="0"/>
                        <a:cs typeface="Times New Roman" panose="02020603050405020304" pitchFamily="18" charset="0"/>
                      </a:rPr>
                      <m:t>𝑅</m:t>
                    </m:r>
                    <m:r>
                      <a:rPr lang="vi-VN" sz="4000" i="1" smtClean="0">
                        <a:effectLst/>
                        <a:latin typeface="Cambria Math" panose="02040503050406030204" pitchFamily="18" charset="0"/>
                        <a:ea typeface="Arial" panose="020B0604020202020204" pitchFamily="34" charset="0"/>
                        <a:cs typeface="Times New Roman" panose="02020603050405020304" pitchFamily="18" charset="0"/>
                      </a:rPr>
                      <m:t>.3.2</m:t>
                    </m:r>
                    <m:r>
                      <a:rPr lang="vi-VN" sz="4000" i="1" smtClean="0">
                        <a:effectLst/>
                        <a:latin typeface="Cambria Math" panose="02040503050406030204" pitchFamily="18" charset="0"/>
                        <a:ea typeface="Arial" panose="020B0604020202020204" pitchFamily="34" charset="0"/>
                        <a:cs typeface="Times New Roman" panose="02020603050405020304" pitchFamily="18" charset="0"/>
                      </a:rPr>
                      <m:t>𝑅</m:t>
                    </m:r>
                  </m:oMath>
                </a14:m>
                <a:r>
                  <a:rPr lang="vi-VN" sz="4000"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dirty="0"/>
              </a:p>
            </p:txBody>
          </p:sp>
        </mc:Choice>
        <mc:Fallback xmlns="">
          <p:sp>
            <p:nvSpPr>
              <p:cNvPr id="54" name="TextBox 53">
                <a:extLst>
                  <a:ext uri="{FF2B5EF4-FFF2-40B4-BE49-F238E27FC236}">
                    <a16:creationId xmlns:a16="http://schemas.microsoft.com/office/drawing/2014/main" id="{64CEB93D-785A-4ABD-8B21-4973F3F5E79C}"/>
                  </a:ext>
                </a:extLst>
              </p:cNvPr>
              <p:cNvSpPr txBox="1">
                <a:spLocks noRot="1" noChangeAspect="1" noMove="1" noResize="1" noEditPoints="1" noAdjustHandles="1" noChangeArrowheads="1" noChangeShapeType="1" noTextEdit="1"/>
              </p:cNvSpPr>
              <p:nvPr/>
            </p:nvSpPr>
            <p:spPr>
              <a:xfrm>
                <a:off x="6145821" y="11498173"/>
                <a:ext cx="2761262" cy="707886"/>
              </a:xfrm>
              <a:prstGeom prst="rect">
                <a:avLst/>
              </a:prstGeom>
              <a:blipFill>
                <a:blip r:embed="rId12"/>
                <a:stretch>
                  <a:fillRect t="-14655" b="-370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C514E03-4786-4D31-B49C-B2BE2532605E}"/>
                  </a:ext>
                </a:extLst>
              </p:cNvPr>
              <p:cNvSpPr txBox="1"/>
              <p:nvPr/>
            </p:nvSpPr>
            <p:spPr>
              <a:xfrm>
                <a:off x="8822326" y="11430000"/>
                <a:ext cx="3885215" cy="1043106"/>
              </a:xfrm>
              <a:prstGeom prst="rect">
                <a:avLst/>
              </a:prstGeom>
              <a:noFill/>
            </p:spPr>
            <p:txBody>
              <a:bodyPr wrap="square" rtlCol="0">
                <a:spAutoFit/>
              </a:bodyPr>
              <a:lstStyle/>
              <a:p>
                <a:r>
                  <a:rPr lang="vi-VN" sz="4000" dirty="0">
                    <a:effectLst/>
                    <a:latin typeface="Times New Roman" panose="02020603050405020304" pitchFamily="18" charset="0"/>
                    <a:ea typeface="Arial" panose="020B0604020202020204" pitchFamily="34" charset="0"/>
                    <a:cs typeface="Times New Roman" panose="02020603050405020304" pitchFamily="18" charset="0"/>
                  </a:rPr>
                  <a:t>Do đó </a:t>
                </a:r>
                <a14:m>
                  <m:oMath xmlns:m="http://schemas.openxmlformats.org/officeDocument/2006/math">
                    <m:f>
                      <m:f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0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000" i="1">
                                <a:effectLst/>
                                <a:latin typeface="Cambria Math" panose="02040503050406030204" pitchFamily="18" charset="0"/>
                                <a:ea typeface="Arial" panose="020B0604020202020204" pitchFamily="34" charset="0"/>
                                <a:cs typeface="Times New Roman" panose="02020603050405020304" pitchFamily="18" charset="0"/>
                              </a:rPr>
                              <m:t>1</m:t>
                            </m:r>
                          </m:sub>
                        </m:sSub>
                      </m:num>
                      <m:den>
                        <m:sSub>
                          <m:sSub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000" i="1">
                                <a:effectLst/>
                                <a:latin typeface="Cambria Math" panose="02040503050406030204" pitchFamily="18" charset="0"/>
                                <a:ea typeface="Arial" panose="020B0604020202020204" pitchFamily="34" charset="0"/>
                                <a:cs typeface="Times New Roman" panose="02020603050405020304" pitchFamily="18" charset="0"/>
                              </a:rPr>
                              <m:t>𝑆</m:t>
                            </m:r>
                          </m:e>
                          <m:sub>
                            <m:r>
                              <a:rPr lang="vi-VN" sz="4000" i="1">
                                <a:effectLst/>
                                <a:latin typeface="Cambria Math" panose="02040503050406030204" pitchFamily="18" charset="0"/>
                                <a:ea typeface="Arial" panose="020B0604020202020204" pitchFamily="34" charset="0"/>
                                <a:cs typeface="Times New Roman" panose="02020603050405020304" pitchFamily="18" charset="0"/>
                              </a:rPr>
                              <m:t>2</m:t>
                            </m:r>
                          </m:sub>
                        </m:sSub>
                      </m:den>
                    </m:f>
                    <m:r>
                      <a:rPr lang="vi-VN" sz="4000" i="1">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dirty="0"/>
              </a:p>
            </p:txBody>
          </p:sp>
        </mc:Choice>
        <mc:Fallback xmlns="">
          <p:sp>
            <p:nvSpPr>
              <p:cNvPr id="55" name="TextBox 54">
                <a:extLst>
                  <a:ext uri="{FF2B5EF4-FFF2-40B4-BE49-F238E27FC236}">
                    <a16:creationId xmlns:a16="http://schemas.microsoft.com/office/drawing/2014/main" id="{CC514E03-4786-4D31-B49C-B2BE2532605E}"/>
                  </a:ext>
                </a:extLst>
              </p:cNvPr>
              <p:cNvSpPr txBox="1">
                <a:spLocks noRot="1" noChangeAspect="1" noMove="1" noResize="1" noEditPoints="1" noAdjustHandles="1" noChangeArrowheads="1" noChangeShapeType="1" noTextEdit="1"/>
              </p:cNvSpPr>
              <p:nvPr/>
            </p:nvSpPr>
            <p:spPr>
              <a:xfrm>
                <a:off x="8822326" y="11430000"/>
                <a:ext cx="3885215" cy="1043106"/>
              </a:xfrm>
              <a:prstGeom prst="rect">
                <a:avLst/>
              </a:prstGeom>
              <a:blipFill>
                <a:blip r:embed="rId13"/>
                <a:stretch>
                  <a:fillRect l="-5486" b="-4094"/>
                </a:stretch>
              </a:blipFill>
            </p:spPr>
            <p:txBody>
              <a:bodyPr/>
              <a:lstStyle/>
              <a:p>
                <a:r>
                  <a:rPr lang="vi-VN">
                    <a:noFill/>
                  </a:rPr>
                  <a:t> </a:t>
                </a:r>
              </a:p>
            </p:txBody>
          </p:sp>
        </mc:Fallback>
      </mc:AlternateContent>
    </p:spTree>
    <p:extLst>
      <p:ext uri="{BB962C8B-B14F-4D97-AF65-F5344CB8AC3E}">
        <p14:creationId xmlns:p14="http://schemas.microsoft.com/office/powerpoint/2010/main" val="42564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down)">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down)">
                                      <p:cBhvr>
                                        <p:cTn id="72" dur="500"/>
                                        <p:tgtEl>
                                          <p:spTgt spid="52"/>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down)">
                                      <p:cBhvr>
                                        <p:cTn id="7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7" grpId="0" animBg="1"/>
      <p:bldP spid="52" grpId="0"/>
      <p:bldP spid="4" grpId="0"/>
      <p:bldP spid="5" grpId="0"/>
      <p:bldP spid="7" grpId="0"/>
      <p:bldP spid="24" grpId="0"/>
      <p:bldP spid="25" grpId="0"/>
      <p:bldP spid="53" grpId="0"/>
      <p:bldP spid="54"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5309</TotalTime>
  <Words>2327</Words>
  <Application>Microsoft Office PowerPoint</Application>
  <PresentationFormat>Custom</PresentationFormat>
  <Paragraphs>210</Paragraphs>
  <Slides>17</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MS Mincho</vt:lpstr>
      <vt:lpstr>Arial</vt:lpstr>
      <vt:lpstr>AvantGarde</vt:lpstr>
      <vt:lpstr>AvantGarde-Demi</vt:lpstr>
      <vt:lpstr>Calibri</vt:lpstr>
      <vt:lpstr>Cambria Math</vt:lpstr>
      <vt:lpstr>Chu Van An</vt:lpstr>
      <vt:lpstr>Microsoft Yi Baiti</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Ong Thế Hải</cp:lastModifiedBy>
  <cp:revision>507</cp:revision>
  <dcterms:created xsi:type="dcterms:W3CDTF">2013-08-31T11:42:51Z</dcterms:created>
  <dcterms:modified xsi:type="dcterms:W3CDTF">2021-08-25T02:15:05Z</dcterms:modified>
</cp:coreProperties>
</file>