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75" r:id="rId4"/>
    <p:sldId id="274" r:id="rId5"/>
    <p:sldId id="276" r:id="rId6"/>
    <p:sldId id="258" r:id="rId7"/>
    <p:sldId id="259" r:id="rId8"/>
    <p:sldId id="375" r:id="rId9"/>
    <p:sldId id="376" r:id="rId10"/>
    <p:sldId id="377" r:id="rId11"/>
    <p:sldId id="378" r:id="rId12"/>
    <p:sldId id="379" r:id="rId13"/>
    <p:sldId id="380" r:id="rId14"/>
    <p:sldId id="381" r:id="rId15"/>
    <p:sldId id="288" r:id="rId16"/>
    <p:sldId id="289" r:id="rId17"/>
    <p:sldId id="260" r:id="rId18"/>
    <p:sldId id="352" r:id="rId19"/>
    <p:sldId id="353" r:id="rId20"/>
    <p:sldId id="354" r:id="rId21"/>
    <p:sldId id="355" r:id="rId22"/>
    <p:sldId id="356" r:id="rId23"/>
    <p:sldId id="357" r:id="rId24"/>
    <p:sldId id="358" r:id="rId25"/>
    <p:sldId id="359" r:id="rId26"/>
    <p:sldId id="277" r:id="rId27"/>
    <p:sldId id="278" r:id="rId28"/>
    <p:sldId id="279" r:id="rId29"/>
    <p:sldId id="280" r:id="rId30"/>
    <p:sldId id="282" r:id="rId31"/>
    <p:sldId id="261" r:id="rId32"/>
    <p:sldId id="283" r:id="rId33"/>
    <p:sldId id="285" r:id="rId34"/>
    <p:sldId id="286" r:id="rId35"/>
    <p:sldId id="281" r:id="rId36"/>
    <p:sldId id="284" r:id="rId37"/>
    <p:sldId id="287" r:id="rId38"/>
    <p:sldId id="262" r:id="rId39"/>
    <p:sldId id="266" r:id="rId40"/>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3" autoAdjust="0"/>
    <p:restoredTop sz="94580" autoAdjust="0"/>
  </p:normalViewPr>
  <p:slideViewPr>
    <p:cSldViewPr>
      <p:cViewPr varScale="1">
        <p:scale>
          <a:sx n="63" d="100"/>
          <a:sy n="63" d="100"/>
        </p:scale>
        <p:origin x="440" y="10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77CB9-DCCC-6447-9B28-CC97C1B223F9}" type="datetimeFigureOut">
              <a:rPr lang="en-VN" smtClean="0"/>
              <a:t>6/5/24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7EF670-A775-5048-B6E6-2B11C137F8F7}" type="slidenum">
              <a:rPr lang="en-VN" smtClean="0"/>
              <a:t>‹#›</a:t>
            </a:fld>
            <a:endParaRPr lang="en-VN"/>
          </a:p>
        </p:txBody>
      </p:sp>
    </p:spTree>
    <p:extLst>
      <p:ext uri="{BB962C8B-B14F-4D97-AF65-F5344CB8AC3E}">
        <p14:creationId xmlns:p14="http://schemas.microsoft.com/office/powerpoint/2010/main" val="176779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Nhấn vào hình bánh chưng, bánh tét để quay trở lại slide trò chơi (slide 2)</a:t>
            </a:r>
            <a:endParaRPr/>
          </a:p>
        </p:txBody>
      </p:sp>
      <p:sp>
        <p:nvSpPr>
          <p:cNvPr id="208" name="Google Shape;2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Nhấn vào hình bánh chưng, bánh tét để quay trở lại slide trò chơi (slide 2)</a:t>
            </a:r>
            <a:endParaRPr/>
          </a:p>
          <a:p>
            <a:pPr marL="0" lvl="0" indent="0" algn="l" rtl="0">
              <a:spcBef>
                <a:spcPts val="0"/>
              </a:spcBef>
              <a:spcAft>
                <a:spcPts val="0"/>
              </a:spcAft>
              <a:buNone/>
            </a:pPr>
            <a:endParaRPr/>
          </a:p>
        </p:txBody>
      </p:sp>
      <p:sp>
        <p:nvSpPr>
          <p:cNvPr id="222" name="Google Shape;2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Nhấn vào hình bánh chưng, bánh tét để quay trở lại slide trò chơi (slide 2)</a:t>
            </a:r>
            <a:endParaRPr/>
          </a:p>
          <a:p>
            <a:pPr marL="0" lvl="0" indent="0" algn="l" rtl="0">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Nhấn vào hình bánh chưng, bánh tét để quay trở lại slide trò chơi (slide 2)</a:t>
            </a:r>
            <a:endParaRPr/>
          </a:p>
          <a:p>
            <a:pPr marL="0" lvl="0" indent="0" algn="l" rtl="0">
              <a:spcBef>
                <a:spcPts val="0"/>
              </a:spcBef>
              <a:spcAft>
                <a:spcPts val="0"/>
              </a:spcAft>
              <a:buNone/>
            </a:pPr>
            <a:endParaRPr/>
          </a:p>
        </p:txBody>
      </p:sp>
      <p:sp>
        <p:nvSpPr>
          <p:cNvPr id="250" name="Google Shape;25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Nhấn vào hình bánh chưng, bánh tét để quay trở lại slide trò chơi (slide 2)</a:t>
            </a:r>
            <a:endParaRPr/>
          </a:p>
          <a:p>
            <a:pPr marL="0" lvl="0" indent="0" algn="l" rtl="0">
              <a:spcBef>
                <a:spcPts val="0"/>
              </a:spcBef>
              <a:spcAft>
                <a:spcPts val="0"/>
              </a:spcAft>
              <a:buNone/>
            </a:pPr>
            <a:endParaRPr/>
          </a:p>
        </p:txBody>
      </p:sp>
      <p:sp>
        <p:nvSpPr>
          <p:cNvPr id="264" name="Google Shape;26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Nhấn vào hình bánh chưng, bánh tét để quay trở lại slide trò chơi (slide 2)</a:t>
            </a:r>
            <a:endParaRPr/>
          </a:p>
          <a:p>
            <a:pPr marL="0" lvl="0" indent="0" algn="l" rtl="0">
              <a:spcBef>
                <a:spcPts val="0"/>
              </a:spcBef>
              <a:spcAft>
                <a:spcPts val="0"/>
              </a:spcAft>
              <a:buNone/>
            </a:pPr>
            <a:endParaRPr/>
          </a:p>
        </p:txBody>
      </p:sp>
      <p:sp>
        <p:nvSpPr>
          <p:cNvPr id="278" name="Google Shape;27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Nhấn vào ô BẮT ĐẦU để chuyển sang slide 2 bắt đầu trò chơi</a:t>
            </a:r>
            <a:endParaRPr/>
          </a:p>
        </p:txBody>
      </p:sp>
      <p:sp>
        <p:nvSpPr>
          <p:cNvPr id="162" name="Google Shape;16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US"/>
              <a:t>Nhấn lần 1 vào lì xì đỏ để chuyển sang các câu hỏi.</a:t>
            </a:r>
            <a:endParaRPr/>
          </a:p>
          <a:p>
            <a:pPr marL="171450" lvl="0" indent="-171450" algn="l" rtl="0">
              <a:spcBef>
                <a:spcPts val="0"/>
              </a:spcBef>
              <a:spcAft>
                <a:spcPts val="0"/>
              </a:spcAft>
              <a:buClr>
                <a:schemeClr val="dk1"/>
              </a:buClr>
              <a:buSzPts val="1200"/>
              <a:buFont typeface="Calibri"/>
              <a:buChar char="-"/>
            </a:pPr>
            <a:r>
              <a:rPr lang="en-US"/>
              <a:t>Sau khi trở về, nhấn lần 2 vào lì xì đỏ để làm lì xì biến mất.</a:t>
            </a:r>
            <a:endParaRPr/>
          </a:p>
          <a:p>
            <a:pPr marL="171450" lvl="0" indent="-171450" algn="l" rtl="0">
              <a:spcBef>
                <a:spcPts val="0"/>
              </a:spcBef>
              <a:spcAft>
                <a:spcPts val="0"/>
              </a:spcAft>
              <a:buClr>
                <a:schemeClr val="dk1"/>
              </a:buClr>
              <a:buSzPts val="1200"/>
              <a:buFont typeface="Calibri"/>
              <a:buChar char="-"/>
            </a:pPr>
            <a:r>
              <a:rPr lang="en-US"/>
              <a:t>Nhấn vào hình xu để chuyển sang slide nội dung bài học tiếp theo.</a:t>
            </a:r>
            <a:endParaRPr/>
          </a:p>
        </p:txBody>
      </p:sp>
      <p:sp>
        <p:nvSpPr>
          <p:cNvPr id="176" name="Google Shape;17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image" Target="../media/image25.png"/><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0.png"/><Relationship Id="rId10" Type="http://schemas.openxmlformats.org/officeDocument/2006/relationships/slide" Target="slide9.xml"/><Relationship Id="rId4" Type="http://schemas.openxmlformats.org/officeDocument/2006/relationships/image" Target="../media/image520.pn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7.png"/><Relationship Id="rId3" Type="http://schemas.openxmlformats.org/officeDocument/2006/relationships/image" Target="../media/image25.png"/><Relationship Id="rId7" Type="http://schemas.openxmlformats.org/officeDocument/2006/relationships/image" Target="../media/image64.png"/><Relationship Id="rId12"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59.png"/><Relationship Id="rId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61.png"/><Relationship Id="rId9" Type="http://schemas.openxmlformats.org/officeDocument/2006/relationships/slide" Target="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5.png"/><Relationship Id="rId7" Type="http://schemas.openxmlformats.org/officeDocument/2006/relationships/image" Target="../media/image71.png"/><Relationship Id="rId12"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58.png"/><Relationship Id="rId5" Type="http://schemas.openxmlformats.org/officeDocument/2006/relationships/image" Target="../media/image69.png"/><Relationship Id="rId10" Type="http://schemas.openxmlformats.org/officeDocument/2006/relationships/slide" Target="slide9.xml"/><Relationship Id="rId4" Type="http://schemas.openxmlformats.org/officeDocument/2006/relationships/image" Target="../media/image68.pn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5.png"/><Relationship Id="rId7" Type="http://schemas.openxmlformats.org/officeDocument/2006/relationships/image" Target="../media/image77.png"/><Relationship Id="rId12"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slide" Target="slide9.xml"/><Relationship Id="rId5" Type="http://schemas.openxmlformats.org/officeDocument/2006/relationships/image" Target="../media/image75.png"/><Relationship Id="rId10" Type="http://schemas.openxmlformats.org/officeDocument/2006/relationships/image" Target="../media/image59.png"/><Relationship Id="rId4" Type="http://schemas.openxmlformats.org/officeDocument/2006/relationships/image" Target="../media/image74.png"/><Relationship Id="rId9"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5.png"/><Relationship Id="rId7"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58.png"/><Relationship Id="rId5" Type="http://schemas.openxmlformats.org/officeDocument/2006/relationships/image" Target="../media/image81.png"/><Relationship Id="rId10" Type="http://schemas.openxmlformats.org/officeDocument/2006/relationships/slide" Target="slide9.xml"/><Relationship Id="rId4" Type="http://schemas.openxmlformats.org/officeDocument/2006/relationships/image" Target="../media/image80.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85.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86.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2.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8.svg"/><Relationship Id="rId1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slide" Target="slide19.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gif"/></Relationships>
</file>

<file path=ppt/slides/_rels/slide1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slide" Target="slide24.xml"/><Relationship Id="rId3" Type="http://schemas.openxmlformats.org/officeDocument/2006/relationships/image" Target="../media/image92.png"/><Relationship Id="rId7" Type="http://schemas.openxmlformats.org/officeDocument/2006/relationships/slide" Target="slide26.xml"/><Relationship Id="rId12" Type="http://schemas.openxmlformats.org/officeDocument/2006/relationships/image" Target="../media/image100.png"/><Relationship Id="rId17" Type="http://schemas.openxmlformats.org/officeDocument/2006/relationships/slide" Target="slide23.xml"/><Relationship Id="rId2" Type="http://schemas.openxmlformats.org/officeDocument/2006/relationships/notesSlide" Target="../notesSlides/notesSlide9.xml"/><Relationship Id="rId16" Type="http://schemas.openxmlformats.org/officeDocument/2006/relationships/slide" Target="slide22.xml"/><Relationship Id="rId20" Type="http://schemas.openxmlformats.org/officeDocument/2006/relationships/slide" Target="slide25.xml"/><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png"/><Relationship Id="rId15" Type="http://schemas.openxmlformats.org/officeDocument/2006/relationships/slide" Target="slide21.xml"/><Relationship Id="rId10" Type="http://schemas.openxmlformats.org/officeDocument/2006/relationships/image" Target="../media/image98.png"/><Relationship Id="rId19" Type="http://schemas.openxmlformats.org/officeDocument/2006/relationships/image" Target="../media/image102.png"/><Relationship Id="rId4" Type="http://schemas.openxmlformats.org/officeDocument/2006/relationships/image" Target="../media/image93.png"/><Relationship Id="rId9" Type="http://schemas.openxmlformats.org/officeDocument/2006/relationships/image" Target="../media/image97.png"/><Relationship Id="rId14" Type="http://schemas.openxmlformats.org/officeDocument/2006/relationships/slide" Target="slide20.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2.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8.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slide" Target="slide19.xml"/><Relationship Id="rId9" Type="http://schemas.openxmlformats.org/officeDocument/2006/relationships/image" Target="../media/image108.png"/></Relationships>
</file>

<file path=ppt/slides/_rels/slide2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3.png"/><Relationship Id="rId7" Type="http://schemas.openxmlformats.org/officeDocument/2006/relationships/slide" Target="slide19.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03.png"/><Relationship Id="rId7"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04.png"/><Relationship Id="rId5" Type="http://schemas.openxmlformats.org/officeDocument/2006/relationships/image" Target="../media/image115.png"/><Relationship Id="rId10" Type="http://schemas.openxmlformats.org/officeDocument/2006/relationships/slide" Target="slide19.xml"/><Relationship Id="rId4" Type="http://schemas.openxmlformats.org/officeDocument/2006/relationships/image" Target="../media/image114.png"/><Relationship Id="rId9" Type="http://schemas.openxmlformats.org/officeDocument/2006/relationships/image" Target="../media/image119.png"/></Relationships>
</file>

<file path=ppt/slides/_rels/slide2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03.png"/><Relationship Id="rId7" Type="http://schemas.openxmlformats.org/officeDocument/2006/relationships/image" Target="../media/image12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04.png"/><Relationship Id="rId4" Type="http://schemas.openxmlformats.org/officeDocument/2006/relationships/image" Target="../media/image120.png"/><Relationship Id="rId9" Type="http://schemas.openxmlformats.org/officeDocument/2006/relationships/slide" Target="slide19.xml"/></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3.png"/><Relationship Id="rId7" Type="http://schemas.openxmlformats.org/officeDocument/2006/relationships/slide" Target="slide19.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03.png"/><Relationship Id="rId7" Type="http://schemas.openxmlformats.org/officeDocument/2006/relationships/image" Target="../media/image1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04.png"/><Relationship Id="rId5" Type="http://schemas.openxmlformats.org/officeDocument/2006/relationships/image" Target="../media/image129.png"/><Relationship Id="rId10" Type="http://schemas.openxmlformats.org/officeDocument/2006/relationships/slide" Target="slide19.xml"/><Relationship Id="rId4" Type="http://schemas.openxmlformats.org/officeDocument/2006/relationships/image" Target="../media/image128.png"/><Relationship Id="rId9" Type="http://schemas.openxmlformats.org/officeDocument/2006/relationships/image" Target="../media/image133.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34.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35.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5" Type="http://schemas.openxmlformats.org/officeDocument/2006/relationships/image" Target="../media/image137.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36.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5" Type="http://schemas.openxmlformats.org/officeDocument/2006/relationships/image" Target="../media/image140.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3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41.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2.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8.svg"/><Relationship Id="rId14"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5" Type="http://schemas.openxmlformats.org/officeDocument/2006/relationships/image" Target="../media/image143.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42.pn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5" Type="http://schemas.openxmlformats.org/officeDocument/2006/relationships/image" Target="../media/image145.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44.pn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5" Type="http://schemas.openxmlformats.org/officeDocument/2006/relationships/image" Target="../media/image147.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46.png"/></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48.png"/></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151.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5" Type="http://schemas.openxmlformats.org/officeDocument/2006/relationships/image" Target="../media/image150.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49.png"/></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5" Type="http://schemas.openxmlformats.org/officeDocument/2006/relationships/image" Target="../media/image23.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1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2.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10.svg"/><Relationship Id="rId4" Type="http://schemas.openxmlformats.org/officeDocument/2006/relationships/image" Target="../media/image1.png"/><Relationship Id="rId9" Type="http://schemas.openxmlformats.org/officeDocument/2006/relationships/image" Target="../media/image8.sv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image" Target="../media/image25.png"/><Relationship Id="rId21" Type="http://schemas.openxmlformats.org/officeDocument/2006/relationships/image" Target="../media/image42.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8.png"/><Relationship Id="rId2" Type="http://schemas.openxmlformats.org/officeDocument/2006/relationships/notesSlide" Target="../notesSlides/notesSlide1.xml"/><Relationship Id="rId16" Type="http://schemas.openxmlformats.org/officeDocument/2006/relationships/slide" Target="slide9.xml"/><Relationship Id="rId20"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4.gif"/><Relationship Id="rId10" Type="http://schemas.openxmlformats.org/officeDocument/2006/relationships/image" Target="../media/image32.png"/><Relationship Id="rId19" Type="http://schemas.openxmlformats.org/officeDocument/2006/relationships/image" Target="../media/image40.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3.gif"/></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1.png"/><Relationship Id="rId18" Type="http://schemas.openxmlformats.org/officeDocument/2006/relationships/slide" Target="slide11.xml"/><Relationship Id="rId3" Type="http://schemas.openxmlformats.org/officeDocument/2006/relationships/image" Target="../media/image45.png"/><Relationship Id="rId7" Type="http://schemas.openxmlformats.org/officeDocument/2006/relationships/image" Target="../media/image26.png"/><Relationship Id="rId12" Type="http://schemas.openxmlformats.org/officeDocument/2006/relationships/image" Target="../media/image50.png"/><Relationship Id="rId17" Type="http://schemas.openxmlformats.org/officeDocument/2006/relationships/slide" Target="slide12.xml"/><Relationship Id="rId2" Type="http://schemas.openxmlformats.org/officeDocument/2006/relationships/notesSlide" Target="../notesSlides/notesSlide2.xml"/><Relationship Id="rId16" Type="http://schemas.openxmlformats.org/officeDocument/2006/relationships/slide" Target="slide10.xml"/><Relationship Id="rId20"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49.png"/><Relationship Id="rId5" Type="http://schemas.openxmlformats.org/officeDocument/2006/relationships/image" Target="../media/image47.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slide" Target="slide14.xml"/><Relationship Id="rId4" Type="http://schemas.openxmlformats.org/officeDocument/2006/relationships/image" Target="../media/image46.png"/><Relationship Id="rId9" Type="http://schemas.openxmlformats.org/officeDocument/2006/relationships/slide" Target="slide15.xml"/><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sp>
        <p:nvSpPr>
          <p:cNvPr id="2" name="Freeform 2"/>
          <p:cNvSpPr/>
          <p:nvPr/>
        </p:nvSpPr>
        <p:spPr>
          <a:xfrm rot="-6381483">
            <a:off x="-3907500" y="4308153"/>
            <a:ext cx="7814999" cy="12245725"/>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60624" y="3572699"/>
            <a:ext cx="17353769" cy="3118611"/>
          </a:xfrm>
          <a:prstGeom prst="rect">
            <a:avLst/>
          </a:prstGeom>
        </p:spPr>
        <p:txBody>
          <a:bodyPr wrap="square" lIns="0" tIns="0" rIns="0" bIns="0" rtlCol="0" anchor="t">
            <a:spAutoFit/>
          </a:bodyPr>
          <a:lstStyle/>
          <a:p>
            <a:pPr algn="ctr">
              <a:lnSpc>
                <a:spcPct val="150000"/>
              </a:lnSpc>
            </a:pPr>
            <a:r>
              <a:rPr lang="en-US" sz="7200" b="1" dirty="0">
                <a:solidFill>
                  <a:srgbClr val="C00000"/>
                </a:solidFill>
                <a:latin typeface="Arial" panose="020B0604020202020204" pitchFamily="34" charset="0"/>
                <a:cs typeface="Arial" panose="020B0604020202020204" pitchFamily="34" charset="0"/>
              </a:rPr>
              <a:t>THÂN MẾN CHÀO CÁC EM HỌC SINH ĐẾN VỚI BÀI HỌC MỚI</a:t>
            </a:r>
          </a:p>
        </p:txBody>
      </p:sp>
      <p:sp>
        <p:nvSpPr>
          <p:cNvPr id="4" name="Freeform 4"/>
          <p:cNvSpPr/>
          <p:nvPr/>
        </p:nvSpPr>
        <p:spPr>
          <a:xfrm rot="-2779055">
            <a:off x="13582316" y="-6956605"/>
            <a:ext cx="7814999" cy="12245725"/>
          </a:xfrm>
          <a:custGeom>
            <a:avLst/>
            <a:gdLst/>
            <a:ahLst/>
            <a:cxnLst/>
            <a:rect l="l" t="t" r="r" b="b"/>
            <a:pathLst>
              <a:path w="7814999" h="12245725">
                <a:moveTo>
                  <a:pt x="0" y="0"/>
                </a:moveTo>
                <a:lnTo>
                  <a:pt x="7815000" y="0"/>
                </a:lnTo>
                <a:lnTo>
                  <a:pt x="7815000" y="12245724"/>
                </a:lnTo>
                <a:lnTo>
                  <a:pt x="0" y="12245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457531">
            <a:off x="1773293" y="7294565"/>
            <a:ext cx="1843945" cy="20574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7457531">
            <a:off x="13453750" y="636873"/>
            <a:ext cx="1843945" cy="20574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3849820">
            <a:off x="14848576" y="7605376"/>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3849820" flipH="1" flipV="1">
            <a:off x="1646454" y="-517246"/>
            <a:ext cx="1792971" cy="3071470"/>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flipH="1" flipV="1">
            <a:off x="16536852" y="-1341294"/>
            <a:ext cx="2365310" cy="2890720"/>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16187076" y="1373375"/>
            <a:ext cx="7315200" cy="3604399"/>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a:off x="-2901462" y="-1360278"/>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p:cNvSpPr/>
          <p:nvPr/>
        </p:nvSpPr>
        <p:spPr>
          <a:xfrm>
            <a:off x="6571667" y="-1953334"/>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3"/>
          <p:cNvGrpSpPr/>
          <p:nvPr/>
        </p:nvGrpSpPr>
        <p:grpSpPr>
          <a:xfrm>
            <a:off x="-1668617" y="7860300"/>
            <a:ext cx="22991619" cy="2523744"/>
            <a:chOff x="-1140691" y="5175504"/>
            <a:chExt cx="15327746" cy="1682496"/>
          </a:xfrm>
        </p:grpSpPr>
        <p:pic>
          <p:nvPicPr>
            <p:cNvPr id="165" name="Google Shape;165;p3"/>
            <p:cNvPicPr preferRelativeResize="0"/>
            <p:nvPr/>
          </p:nvPicPr>
          <p:blipFill rotWithShape="1">
            <a:blip r:embed="rId3">
              <a:alphaModFix/>
            </a:blip>
            <a:srcRect/>
            <a:stretch/>
          </p:blipFill>
          <p:spPr>
            <a:xfrm>
              <a:off x="6871855" y="5175504"/>
              <a:ext cx="7315200" cy="1682496"/>
            </a:xfrm>
            <a:prstGeom prst="rect">
              <a:avLst/>
            </a:prstGeom>
            <a:noFill/>
            <a:ln>
              <a:noFill/>
            </a:ln>
          </p:spPr>
        </p:pic>
        <p:pic>
          <p:nvPicPr>
            <p:cNvPr id="166" name="Google Shape;166;p3"/>
            <p:cNvPicPr preferRelativeResize="0"/>
            <p:nvPr/>
          </p:nvPicPr>
          <p:blipFill rotWithShape="1">
            <a:blip r:embed="rId3">
              <a:alphaModFix/>
            </a:blip>
            <a:srcRect/>
            <a:stretch/>
          </p:blipFill>
          <p:spPr>
            <a:xfrm>
              <a:off x="3214255" y="5175504"/>
              <a:ext cx="7315200" cy="1682496"/>
            </a:xfrm>
            <a:prstGeom prst="rect">
              <a:avLst/>
            </a:prstGeom>
            <a:noFill/>
            <a:ln>
              <a:noFill/>
            </a:ln>
          </p:spPr>
        </p:pic>
        <p:pic>
          <p:nvPicPr>
            <p:cNvPr id="167" name="Google Shape;167;p3"/>
            <p:cNvPicPr preferRelativeResize="0"/>
            <p:nvPr/>
          </p:nvPicPr>
          <p:blipFill rotWithShape="1">
            <a:blip r:embed="rId3">
              <a:alphaModFix/>
            </a:blip>
            <a:srcRect/>
            <a:stretch/>
          </p:blipFill>
          <p:spPr>
            <a:xfrm>
              <a:off x="-1140691" y="5175504"/>
              <a:ext cx="7315200" cy="1682496"/>
            </a:xfrm>
            <a:prstGeom prst="rect">
              <a:avLst/>
            </a:prstGeom>
            <a:noFill/>
            <a:ln>
              <a:noFill/>
            </a:ln>
          </p:spPr>
        </p:pic>
      </p:grpSp>
      <p:sp>
        <p:nvSpPr>
          <p:cNvPr id="168" name="Google Shape;168;p3"/>
          <p:cNvSpPr/>
          <p:nvPr/>
        </p:nvSpPr>
        <p:spPr>
          <a:xfrm>
            <a:off x="2286" y="0"/>
            <a:ext cx="18283428" cy="10287000"/>
          </a:xfrm>
          <a:prstGeom prst="rect">
            <a:avLst/>
          </a:prstGeom>
          <a:noFill/>
          <a:ln>
            <a:noFill/>
          </a:ln>
        </p:spPr>
        <p:txBody>
          <a:bodyPr spcFirstLastPara="1" wrap="square" lIns="137138" tIns="68550" rIns="137138" bIns="68550" anchor="ctr" anchorCtr="0">
            <a:noAutofit/>
          </a:bodyPr>
          <a:lstStyle/>
          <a:p>
            <a:pPr algn="ctr">
              <a:buClr>
                <a:schemeClr val="lt1"/>
              </a:buClr>
              <a:buSzPts val="1800"/>
            </a:pPr>
            <a:endParaRPr sz="2700">
              <a:solidFill>
                <a:srgbClr val="FFFFFF"/>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69" name="Google Shape;169;p3"/>
              <p:cNvSpPr/>
              <p:nvPr/>
            </p:nvSpPr>
            <p:spPr>
              <a:xfrm>
                <a:off x="1458512" y="999492"/>
                <a:ext cx="8993886" cy="2797925"/>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lnSpc>
                    <a:spcPct val="150000"/>
                  </a:lnSpc>
                </a:pPr>
                <a:r>
                  <a:rPr lang="en-US" sz="4400" b="1" dirty="0">
                    <a:solidFill>
                      <a:schemeClr val="accent6">
                        <a:lumMod val="75000"/>
                      </a:schemeClr>
                    </a:solidFill>
                    <a:latin typeface="Arial" panose="020B0604020202020204" pitchFamily="34" charset="0"/>
                    <a:ea typeface="Arial"/>
                    <a:cs typeface="Arial" panose="020B0604020202020204" pitchFamily="34" charset="0"/>
                    <a:sym typeface="Arial"/>
                  </a:rPr>
                  <a:t>4.21: </a:t>
                </a:r>
                <a:r>
                  <a:rPr lang="vi-VN" sz="4400" dirty="0">
                    <a:latin typeface="Arial" panose="020B0604020202020204" pitchFamily="34" charset="0"/>
                    <a:cs typeface="Arial" panose="020B0604020202020204" pitchFamily="34" charset="0"/>
                  </a:rPr>
                  <a:t>Trong Hình 4.32, cos</a:t>
                </a:r>
                <a14:m>
                  <m:oMath xmlns:m="http://schemas.openxmlformats.org/officeDocument/2006/math">
                    <m:r>
                      <a:rPr lang="vi-VN" sz="4400" i="1" smtClean="0">
                        <a:latin typeface="Cambria Math" panose="02040503050406030204" pitchFamily="18" charset="0"/>
                        <a:ea typeface="Cambria Math" panose="02040503050406030204" pitchFamily="18" charset="0"/>
                        <a:cs typeface="Arial" panose="020B0604020202020204" pitchFamily="34" charset="0"/>
                      </a:rPr>
                      <m:t>𝛼</m:t>
                    </m:r>
                  </m:oMath>
                </a14:m>
                <a:r>
                  <a:rPr lang="vi-VN" sz="4400" dirty="0">
                    <a:latin typeface="Arial" panose="020B0604020202020204" pitchFamily="34" charset="0"/>
                    <a:cs typeface="Arial" panose="020B0604020202020204" pitchFamily="34" charset="0"/>
                  </a:rPr>
                  <a:t> bằng</a:t>
                </a:r>
                <a:endParaRPr lang="en-VN" sz="4400" dirty="0">
                  <a:latin typeface="Arial" panose="020B0604020202020204" pitchFamily="34" charset="0"/>
                  <a:cs typeface="Arial" panose="020B0604020202020204" pitchFamily="34" charset="0"/>
                </a:endParaRPr>
              </a:p>
            </p:txBody>
          </p:sp>
        </mc:Choice>
        <mc:Fallback xmlns="">
          <p:sp>
            <p:nvSpPr>
              <p:cNvPr id="169" name="Google Shape;169;p3"/>
              <p:cNvSpPr>
                <a:spLocks noRot="1" noChangeAspect="1" noMove="1" noResize="1" noEditPoints="1" noAdjustHandles="1" noChangeArrowheads="1" noChangeShapeType="1" noTextEdit="1"/>
              </p:cNvSpPr>
              <p:nvPr/>
            </p:nvSpPr>
            <p:spPr>
              <a:xfrm>
                <a:off x="1458512" y="999492"/>
                <a:ext cx="8993886" cy="2797925"/>
              </a:xfrm>
              <a:prstGeom prst="roundRect">
                <a:avLst>
                  <a:gd name="adj" fmla="val 16667"/>
                </a:avLst>
              </a:prstGeom>
              <a:blipFill>
                <a:blip r:embed="rId4"/>
                <a:stretch>
                  <a:fillRect l="-282" r="-282"/>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70" name="Google Shape;170;p3"/>
              <p:cNvSpPr/>
              <p:nvPr/>
            </p:nvSpPr>
            <p:spPr>
              <a:xfrm>
                <a:off x="1458512" y="4535104"/>
                <a:ext cx="4942288" cy="1771269"/>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A. </a:t>
                </a:r>
                <a14:m>
                  <m:oMath xmlns:m="http://schemas.openxmlformats.org/officeDocument/2006/math">
                    <m:f>
                      <m:fPr>
                        <m:ctrlPr>
                          <a:rPr lang="en-VN" sz="4400" i="1">
                            <a:latin typeface="Cambria Math" panose="02040503050406030204" pitchFamily="18" charset="0"/>
                          </a:rPr>
                        </m:ctrlPr>
                      </m:fPr>
                      <m:num>
                        <m:r>
                          <a:rPr lang="en-US" sz="4400" b="0" i="0" smtClean="0">
                            <a:latin typeface="Cambria Math" panose="02040503050406030204" pitchFamily="18" charset="0"/>
                          </a:rPr>
                          <m:t>5</m:t>
                        </m:r>
                      </m:num>
                      <m:den>
                        <m:r>
                          <a:rPr lang="en-US" sz="4400" b="0" i="0" smtClean="0">
                            <a:latin typeface="Cambria Math" panose="02040503050406030204" pitchFamily="18" charset="0"/>
                          </a:rPr>
                          <m:t>3</m:t>
                        </m:r>
                      </m:den>
                    </m:f>
                  </m:oMath>
                </a14:m>
                <a:endParaRPr lang="en-VN" sz="4400" dirty="0">
                  <a:latin typeface="Arial" panose="020B0604020202020204" pitchFamily="34" charset="0"/>
                  <a:cs typeface="Arial" panose="020B0604020202020204" pitchFamily="34" charset="0"/>
                </a:endParaRPr>
              </a:p>
            </p:txBody>
          </p:sp>
        </mc:Choice>
        <mc:Fallback xmlns="">
          <p:sp>
            <p:nvSpPr>
              <p:cNvPr id="170" name="Google Shape;170;p3"/>
              <p:cNvSpPr>
                <a:spLocks noRot="1" noChangeAspect="1" noMove="1" noResize="1" noEditPoints="1" noAdjustHandles="1" noChangeArrowheads="1" noChangeShapeType="1" noTextEdit="1"/>
              </p:cNvSpPr>
              <p:nvPr/>
            </p:nvSpPr>
            <p:spPr>
              <a:xfrm>
                <a:off x="1458512" y="4535104"/>
                <a:ext cx="4942288" cy="1771269"/>
              </a:xfrm>
              <a:prstGeom prst="roundRect">
                <a:avLst>
                  <a:gd name="adj" fmla="val 16667"/>
                </a:avLst>
              </a:prstGeom>
              <a:blipFill>
                <a:blip r:embed="rId5"/>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71" name="Google Shape;171;p3"/>
              <p:cNvSpPr/>
              <p:nvPr/>
            </p:nvSpPr>
            <p:spPr>
              <a:xfrm>
                <a:off x="1458512" y="7063871"/>
                <a:ext cx="4942288" cy="1771269"/>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B. </a:t>
                </a:r>
                <a14:m>
                  <m:oMath xmlns:m="http://schemas.openxmlformats.org/officeDocument/2006/math">
                    <m:f>
                      <m:fPr>
                        <m:ctrlPr>
                          <a:rPr lang="en-VN" sz="4400" i="1" smtClean="0">
                            <a:latin typeface="Cambria Math" panose="02040503050406030204" pitchFamily="18" charset="0"/>
                          </a:rPr>
                        </m:ctrlPr>
                      </m:fPr>
                      <m:num>
                        <m:r>
                          <a:rPr lang="en-US" sz="4400" b="0" i="0" smtClean="0">
                            <a:latin typeface="Cambria Math" panose="02040503050406030204" pitchFamily="18" charset="0"/>
                          </a:rPr>
                          <m:t>3</m:t>
                        </m:r>
                      </m:num>
                      <m:den>
                        <m:r>
                          <a:rPr lang="en-US" sz="4400" b="0" i="0" smtClean="0">
                            <a:latin typeface="Cambria Math" panose="02040503050406030204" pitchFamily="18" charset="0"/>
                          </a:rPr>
                          <m:t>4</m:t>
                        </m:r>
                      </m:den>
                    </m:f>
                  </m:oMath>
                </a14:m>
                <a:endParaRPr sz="4400" dirty="0">
                  <a:solidFill>
                    <a:srgbClr val="000000"/>
                  </a:solidFill>
                  <a:latin typeface="Arial" panose="020B0604020202020204" pitchFamily="34" charset="0"/>
                  <a:ea typeface="Arial"/>
                  <a:cs typeface="Arial" panose="020B0604020202020204" pitchFamily="34" charset="0"/>
                  <a:sym typeface="Arial"/>
                </a:endParaRPr>
              </a:p>
            </p:txBody>
          </p:sp>
        </mc:Choice>
        <mc:Fallback xmlns="">
          <p:sp>
            <p:nvSpPr>
              <p:cNvPr id="171" name="Google Shape;171;p3"/>
              <p:cNvSpPr>
                <a:spLocks noRot="1" noChangeAspect="1" noMove="1" noResize="1" noEditPoints="1" noAdjustHandles="1" noChangeArrowheads="1" noChangeShapeType="1" noTextEdit="1"/>
              </p:cNvSpPr>
              <p:nvPr/>
            </p:nvSpPr>
            <p:spPr>
              <a:xfrm>
                <a:off x="1458512" y="7063871"/>
                <a:ext cx="4942288" cy="1771269"/>
              </a:xfrm>
              <a:prstGeom prst="roundRect">
                <a:avLst>
                  <a:gd name="adj" fmla="val 16667"/>
                </a:avLst>
              </a:prstGeom>
              <a:blipFill>
                <a:blip r:embed="rId6"/>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72" name="Google Shape;172;p3"/>
              <p:cNvSpPr/>
              <p:nvPr/>
            </p:nvSpPr>
            <p:spPr>
              <a:xfrm>
                <a:off x="7914088" y="4535103"/>
                <a:ext cx="4942288" cy="1771269"/>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C. </a:t>
                </a:r>
                <a14:m>
                  <m:oMath xmlns:m="http://schemas.openxmlformats.org/officeDocument/2006/math">
                    <m:f>
                      <m:fPr>
                        <m:ctrlPr>
                          <a:rPr lang="en-VN" sz="4400" i="1">
                            <a:latin typeface="Cambria Math" panose="02040503050406030204" pitchFamily="18" charset="0"/>
                          </a:rPr>
                        </m:ctrlPr>
                      </m:fPr>
                      <m:num>
                        <m:r>
                          <a:rPr lang="en-US" sz="4400" b="0" i="0" smtClean="0">
                            <a:latin typeface="Cambria Math" panose="02040503050406030204" pitchFamily="18" charset="0"/>
                          </a:rPr>
                          <m:t>3</m:t>
                        </m:r>
                      </m:num>
                      <m:den>
                        <m:r>
                          <a:rPr lang="en-US" sz="4400" b="0" i="0" smtClean="0">
                            <a:latin typeface="Cambria Math" panose="02040503050406030204" pitchFamily="18" charset="0"/>
                          </a:rPr>
                          <m:t>5</m:t>
                        </m:r>
                      </m:den>
                    </m:f>
                  </m:oMath>
                </a14:m>
                <a:endParaRPr sz="4400" dirty="0">
                  <a:solidFill>
                    <a:srgbClr val="000000"/>
                  </a:solidFill>
                  <a:latin typeface="Arial" panose="020B0604020202020204" pitchFamily="34" charset="0"/>
                  <a:ea typeface="Arial"/>
                  <a:cs typeface="Arial" panose="020B0604020202020204" pitchFamily="34" charset="0"/>
                  <a:sym typeface="Arial"/>
                </a:endParaRPr>
              </a:p>
            </p:txBody>
          </p:sp>
        </mc:Choice>
        <mc:Fallback xmlns="">
          <p:sp>
            <p:nvSpPr>
              <p:cNvPr id="172" name="Google Shape;172;p3"/>
              <p:cNvSpPr>
                <a:spLocks noRot="1" noChangeAspect="1" noMove="1" noResize="1" noEditPoints="1" noAdjustHandles="1" noChangeArrowheads="1" noChangeShapeType="1" noTextEdit="1"/>
              </p:cNvSpPr>
              <p:nvPr/>
            </p:nvSpPr>
            <p:spPr>
              <a:xfrm>
                <a:off x="7914088" y="4535103"/>
                <a:ext cx="4942288" cy="1771269"/>
              </a:xfrm>
              <a:prstGeom prst="roundRect">
                <a:avLst>
                  <a:gd name="adj" fmla="val 16667"/>
                </a:avLst>
              </a:prstGeom>
              <a:blipFill>
                <a:blip r:embed="rId7"/>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73" name="Google Shape;173;p3"/>
              <p:cNvSpPr/>
              <p:nvPr/>
            </p:nvSpPr>
            <p:spPr>
              <a:xfrm>
                <a:off x="7914088" y="7063870"/>
                <a:ext cx="4942288" cy="1771269"/>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D. </a:t>
                </a:r>
                <a14:m>
                  <m:oMath xmlns:m="http://schemas.openxmlformats.org/officeDocument/2006/math">
                    <m:f>
                      <m:fPr>
                        <m:ctrlPr>
                          <a:rPr lang="en-VN" sz="4400" i="1">
                            <a:latin typeface="Cambria Math" panose="02040503050406030204" pitchFamily="18" charset="0"/>
                          </a:rPr>
                        </m:ctrlPr>
                      </m:fPr>
                      <m:num>
                        <m:r>
                          <a:rPr lang="en-US" sz="4400" b="0" i="0" smtClean="0">
                            <a:latin typeface="Cambria Math" panose="02040503050406030204" pitchFamily="18" charset="0"/>
                          </a:rPr>
                          <m:t>4</m:t>
                        </m:r>
                      </m:num>
                      <m:den>
                        <m:r>
                          <a:rPr lang="en-US" sz="4400" b="0" i="0" smtClean="0">
                            <a:latin typeface="Cambria Math" panose="02040503050406030204" pitchFamily="18" charset="0"/>
                          </a:rPr>
                          <m:t>5</m:t>
                        </m:r>
                      </m:den>
                    </m:f>
                  </m:oMath>
                </a14:m>
                <a:endParaRPr lang="en-VN" sz="4400" dirty="0">
                  <a:latin typeface="Arial" panose="020B0604020202020204" pitchFamily="34" charset="0"/>
                  <a:cs typeface="Arial" panose="020B0604020202020204" pitchFamily="34" charset="0"/>
                </a:endParaRPr>
              </a:p>
            </p:txBody>
          </p:sp>
        </mc:Choice>
        <mc:Fallback xmlns="">
          <p:sp>
            <p:nvSpPr>
              <p:cNvPr id="173" name="Google Shape;173;p3"/>
              <p:cNvSpPr>
                <a:spLocks noRot="1" noChangeAspect="1" noMove="1" noResize="1" noEditPoints="1" noAdjustHandles="1" noChangeArrowheads="1" noChangeShapeType="1" noTextEdit="1"/>
              </p:cNvSpPr>
              <p:nvPr/>
            </p:nvSpPr>
            <p:spPr>
              <a:xfrm>
                <a:off x="7914088" y="7063870"/>
                <a:ext cx="4942288" cy="1771269"/>
              </a:xfrm>
              <a:prstGeom prst="roundRect">
                <a:avLst>
                  <a:gd name="adj" fmla="val 16667"/>
                </a:avLst>
              </a:prstGeom>
              <a:blipFill>
                <a:blip r:embed="rId8"/>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74" name="Google Shape;174;p3"/>
              <p:cNvSpPr/>
              <p:nvPr/>
            </p:nvSpPr>
            <p:spPr>
              <a:xfrm>
                <a:off x="7914088" y="4534693"/>
                <a:ext cx="4942288" cy="1771269"/>
              </a:xfrm>
              <a:prstGeom prst="roundRect">
                <a:avLst>
                  <a:gd name="adj" fmla="val 16667"/>
                </a:avLst>
              </a:prstGeom>
              <a:solidFill>
                <a:srgbClr val="FFD966"/>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C. </a:t>
                </a:r>
                <a14:m>
                  <m:oMath xmlns:m="http://schemas.openxmlformats.org/officeDocument/2006/math">
                    <m:f>
                      <m:fPr>
                        <m:ctrlPr>
                          <a:rPr lang="ar-AE" sz="4400" i="1">
                            <a:latin typeface="Cambria Math" panose="02040503050406030204" pitchFamily="18" charset="0"/>
                          </a:rPr>
                        </m:ctrlPr>
                      </m:fPr>
                      <m:num>
                        <m:r>
                          <a:rPr lang="ar-AE" sz="4400">
                            <a:latin typeface="Cambria Math" panose="02040503050406030204" pitchFamily="18" charset="0"/>
                          </a:rPr>
                          <m:t>3</m:t>
                        </m:r>
                      </m:num>
                      <m:den>
                        <m:r>
                          <a:rPr lang="ar-AE" sz="4400">
                            <a:latin typeface="Cambria Math" panose="02040503050406030204" pitchFamily="18" charset="0"/>
                          </a:rPr>
                          <m:t>5</m:t>
                        </m:r>
                      </m:den>
                    </m:f>
                  </m:oMath>
                </a14:m>
                <a:endParaRPr lang="ar-AE" sz="4400" dirty="0">
                  <a:solidFill>
                    <a:srgbClr val="000000"/>
                  </a:solidFill>
                  <a:latin typeface="Arial" panose="020B0604020202020204" pitchFamily="34" charset="0"/>
                  <a:ea typeface="Arial"/>
                  <a:sym typeface="Arial"/>
                </a:endParaRPr>
              </a:p>
            </p:txBody>
          </p:sp>
        </mc:Choice>
        <mc:Fallback xmlns="">
          <p:sp>
            <p:nvSpPr>
              <p:cNvPr id="174" name="Google Shape;174;p3"/>
              <p:cNvSpPr>
                <a:spLocks noRot="1" noChangeAspect="1" noMove="1" noResize="1" noEditPoints="1" noAdjustHandles="1" noChangeArrowheads="1" noChangeShapeType="1" noTextEdit="1"/>
              </p:cNvSpPr>
              <p:nvPr/>
            </p:nvSpPr>
            <p:spPr>
              <a:xfrm>
                <a:off x="7914088" y="4534693"/>
                <a:ext cx="4942288" cy="1771269"/>
              </a:xfrm>
              <a:prstGeom prst="roundRect">
                <a:avLst>
                  <a:gd name="adj" fmla="val 16667"/>
                </a:avLst>
              </a:prstGeom>
              <a:blipFill>
                <a:blip r:embed="rId9"/>
                <a:stretch>
                  <a:fillRect/>
                </a:stretch>
              </a:blipFill>
              <a:ln>
                <a:noFill/>
              </a:ln>
            </p:spPr>
            <p:txBody>
              <a:bodyPr/>
              <a:lstStyle/>
              <a:p>
                <a:r>
                  <a:rPr lang="en-VN">
                    <a:noFill/>
                  </a:rPr>
                  <a:t> </a:t>
                </a:r>
              </a:p>
            </p:txBody>
          </p:sp>
        </mc:Fallback>
      </mc:AlternateContent>
      <p:pic>
        <p:nvPicPr>
          <p:cNvPr id="175" name="Google Shape;175;p3">
            <a:hlinkClick r:id="rId10" action="ppaction://hlinksldjump"/>
          </p:cNvPr>
          <p:cNvPicPr preferRelativeResize="0"/>
          <p:nvPr/>
        </p:nvPicPr>
        <p:blipFill rotWithShape="1">
          <a:blip r:embed="rId11">
            <a:alphaModFix/>
          </a:blip>
          <a:srcRect/>
          <a:stretch/>
        </p:blipFill>
        <p:spPr>
          <a:xfrm>
            <a:off x="15827017" y="8144759"/>
            <a:ext cx="2460983" cy="2239695"/>
          </a:xfrm>
          <a:prstGeom prst="rect">
            <a:avLst/>
          </a:prstGeom>
          <a:noFill/>
          <a:ln>
            <a:noFill/>
          </a:ln>
        </p:spPr>
      </p:pic>
      <p:pic>
        <p:nvPicPr>
          <p:cNvPr id="176" name="Google Shape;176;p3"/>
          <p:cNvPicPr preferRelativeResize="0"/>
          <p:nvPr/>
        </p:nvPicPr>
        <p:blipFill rotWithShape="1">
          <a:blip r:embed="rId12">
            <a:alphaModFix/>
          </a:blip>
          <a:srcRect/>
          <a:stretch/>
        </p:blipFill>
        <p:spPr>
          <a:xfrm>
            <a:off x="-9449" y="7949506"/>
            <a:ext cx="1835963" cy="2446286"/>
          </a:xfrm>
          <a:prstGeom prst="rect">
            <a:avLst/>
          </a:prstGeom>
          <a:noFill/>
          <a:ln>
            <a:noFill/>
          </a:ln>
        </p:spPr>
      </p:pic>
      <p:pic>
        <p:nvPicPr>
          <p:cNvPr id="3" name="Picture 2">
            <a:extLst>
              <a:ext uri="{FF2B5EF4-FFF2-40B4-BE49-F238E27FC236}">
                <a16:creationId xmlns:a16="http://schemas.microsoft.com/office/drawing/2014/main" id="{2AB4F04B-157F-2BDC-28AA-98990C27D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06756" y="0"/>
            <a:ext cx="6324600" cy="4341967"/>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500"/>
                                        <p:tgtEl>
                                          <p:spTgt spid="16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0"/>
                                        </p:tgtEl>
                                        <p:attrNameLst>
                                          <p:attrName>style.visibility</p:attrName>
                                        </p:attrNameLst>
                                      </p:cBhvr>
                                      <p:to>
                                        <p:strVal val="visible"/>
                                      </p:to>
                                    </p:set>
                                    <p:animEffect transition="in" filter="fade">
                                      <p:cBhvr>
                                        <p:cTn id="11" dur="500"/>
                                        <p:tgtEl>
                                          <p:spTgt spid="17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1"/>
                                        </p:tgtEl>
                                        <p:attrNameLst>
                                          <p:attrName>style.visibility</p:attrName>
                                        </p:attrNameLst>
                                      </p:cBhvr>
                                      <p:to>
                                        <p:strVal val="visible"/>
                                      </p:to>
                                    </p:set>
                                    <p:animEffect transition="in" filter="fade">
                                      <p:cBhvr>
                                        <p:cTn id="15" dur="500"/>
                                        <p:tgtEl>
                                          <p:spTgt spid="17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2"/>
                                        </p:tgtEl>
                                        <p:attrNameLst>
                                          <p:attrName>style.visibility</p:attrName>
                                        </p:attrNameLst>
                                      </p:cBhvr>
                                      <p:to>
                                        <p:strVal val="visible"/>
                                      </p:to>
                                    </p:set>
                                    <p:animEffect transition="in" filter="fade">
                                      <p:cBhvr>
                                        <p:cTn id="19" dur="500"/>
                                        <p:tgtEl>
                                          <p:spTgt spid="17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3"/>
                                        </p:tgtEl>
                                        <p:attrNameLst>
                                          <p:attrName>style.visibility</p:attrName>
                                        </p:attrNameLst>
                                      </p:cBhvr>
                                      <p:to>
                                        <p:strVal val="visible"/>
                                      </p:to>
                                    </p:set>
                                    <p:animEffect transition="in" filter="fade">
                                      <p:cBhvr>
                                        <p:cTn id="23" dur="500"/>
                                        <p:tgtEl>
                                          <p:spTgt spid="17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4"/>
                                        </p:tgtEl>
                                        <p:attrNameLst>
                                          <p:attrName>style.visibility</p:attrName>
                                        </p:attrNameLst>
                                      </p:cBhvr>
                                      <p:to>
                                        <p:strVal val="visible"/>
                                      </p:to>
                                    </p:set>
                                    <p:animEffect transition="in" filter="fade">
                                      <p:cBhvr>
                                        <p:cTn id="28"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pSp>
        <p:nvGrpSpPr>
          <p:cNvPr id="181" name="Google Shape;181;p4"/>
          <p:cNvGrpSpPr/>
          <p:nvPr/>
        </p:nvGrpSpPr>
        <p:grpSpPr>
          <a:xfrm>
            <a:off x="-1668617" y="7860300"/>
            <a:ext cx="22991619" cy="2523744"/>
            <a:chOff x="-1140691" y="5175504"/>
            <a:chExt cx="15327746" cy="1682496"/>
          </a:xfrm>
        </p:grpSpPr>
        <p:pic>
          <p:nvPicPr>
            <p:cNvPr id="182" name="Google Shape;182;p4"/>
            <p:cNvPicPr preferRelativeResize="0"/>
            <p:nvPr/>
          </p:nvPicPr>
          <p:blipFill rotWithShape="1">
            <a:blip r:embed="rId3">
              <a:alphaModFix/>
            </a:blip>
            <a:srcRect/>
            <a:stretch/>
          </p:blipFill>
          <p:spPr>
            <a:xfrm>
              <a:off x="6871855" y="5175504"/>
              <a:ext cx="7315200" cy="1682496"/>
            </a:xfrm>
            <a:prstGeom prst="rect">
              <a:avLst/>
            </a:prstGeom>
            <a:noFill/>
            <a:ln>
              <a:noFill/>
            </a:ln>
          </p:spPr>
        </p:pic>
        <p:pic>
          <p:nvPicPr>
            <p:cNvPr id="183" name="Google Shape;183;p4"/>
            <p:cNvPicPr preferRelativeResize="0"/>
            <p:nvPr/>
          </p:nvPicPr>
          <p:blipFill rotWithShape="1">
            <a:blip r:embed="rId3">
              <a:alphaModFix/>
            </a:blip>
            <a:srcRect/>
            <a:stretch/>
          </p:blipFill>
          <p:spPr>
            <a:xfrm>
              <a:off x="3214255" y="5175504"/>
              <a:ext cx="7315200" cy="1682496"/>
            </a:xfrm>
            <a:prstGeom prst="rect">
              <a:avLst/>
            </a:prstGeom>
            <a:noFill/>
            <a:ln>
              <a:noFill/>
            </a:ln>
          </p:spPr>
        </p:pic>
        <p:pic>
          <p:nvPicPr>
            <p:cNvPr id="184" name="Google Shape;184;p4"/>
            <p:cNvPicPr preferRelativeResize="0"/>
            <p:nvPr/>
          </p:nvPicPr>
          <p:blipFill rotWithShape="1">
            <a:blip r:embed="rId3">
              <a:alphaModFix/>
            </a:blip>
            <a:srcRect/>
            <a:stretch/>
          </p:blipFill>
          <p:spPr>
            <a:xfrm>
              <a:off x="-1140691" y="5175504"/>
              <a:ext cx="7315200" cy="1682496"/>
            </a:xfrm>
            <a:prstGeom prst="rect">
              <a:avLst/>
            </a:prstGeom>
            <a:noFill/>
            <a:ln>
              <a:noFill/>
            </a:ln>
          </p:spPr>
        </p:pic>
      </p:grpSp>
      <p:sp>
        <p:nvSpPr>
          <p:cNvPr id="185" name="Google Shape;185;p4"/>
          <p:cNvSpPr/>
          <p:nvPr/>
        </p:nvSpPr>
        <p:spPr>
          <a:xfrm>
            <a:off x="2286" y="0"/>
            <a:ext cx="18283428" cy="10287000"/>
          </a:xfrm>
          <a:prstGeom prst="rect">
            <a:avLst/>
          </a:prstGeom>
          <a:noFill/>
          <a:ln>
            <a:noFill/>
          </a:ln>
        </p:spPr>
        <p:txBody>
          <a:bodyPr spcFirstLastPara="1" wrap="square" lIns="137138" tIns="68550" rIns="137138" bIns="68550" anchor="ctr" anchorCtr="0">
            <a:noAutofit/>
          </a:bodyPr>
          <a:lstStyle/>
          <a:p>
            <a:pPr algn="ctr">
              <a:buClr>
                <a:schemeClr val="lt1"/>
              </a:buClr>
              <a:buSzPts val="1800"/>
            </a:pPr>
            <a:endParaRPr sz="2700">
              <a:solidFill>
                <a:srgbClr val="FFFFFF"/>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86" name="Google Shape;186;p4"/>
              <p:cNvSpPr/>
              <p:nvPr/>
            </p:nvSpPr>
            <p:spPr>
              <a:xfrm>
                <a:off x="1142141" y="1206267"/>
                <a:ext cx="8334049" cy="3647268"/>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lnSpc>
                    <a:spcPct val="150000"/>
                  </a:lnSpc>
                </a:pPr>
                <a:r>
                  <a:rPr lang="en-US" sz="4400" b="1" dirty="0">
                    <a:solidFill>
                      <a:schemeClr val="accent6">
                        <a:lumMod val="75000"/>
                      </a:schemeClr>
                    </a:solidFill>
                    <a:latin typeface="Arial" panose="020B0604020202020204" pitchFamily="34" charset="0"/>
                    <a:ea typeface="Arial"/>
                    <a:cs typeface="Arial" panose="020B0604020202020204" pitchFamily="34" charset="0"/>
                    <a:sym typeface="Arial"/>
                  </a:rPr>
                  <a:t>4.22. </a:t>
                </a:r>
                <a:r>
                  <a:rPr lang="vi-VN" sz="4400" dirty="0">
                    <a:latin typeface="Arial" panose="020B0604020202020204" pitchFamily="34" charset="0"/>
                    <a:cs typeface="Arial" panose="020B0604020202020204" pitchFamily="34" charset="0"/>
                  </a:rPr>
                  <a:t>Trong tam giác MNP vuông tại M (H.4.33), </a:t>
                </a:r>
              </a:p>
              <a:p>
                <a:pPr algn="ctr">
                  <a:lnSpc>
                    <a:spcPct val="150000"/>
                  </a:lnSpc>
                </a:pPr>
                <a:r>
                  <a:rPr lang="vi-VN" sz="4400" dirty="0">
                    <a:latin typeface="Arial" panose="020B0604020202020204" pitchFamily="34" charset="0"/>
                    <a:cs typeface="Arial" panose="020B0604020202020204" pitchFamily="34" charset="0"/>
                  </a:rPr>
                  <a:t>sin</a:t>
                </a:r>
                <a:r>
                  <a:rPr lang="en-VN" sz="4400" dirty="0">
                    <a:solidFill>
                      <a:srgbClr val="000000"/>
                    </a:solidFill>
                    <a:ea typeface="Calibri" panose="020F0502020204030204" pitchFamily="34" charset="0"/>
                  </a:rPr>
                  <a:t> </a:t>
                </a:r>
                <a14:m>
                  <m:oMath xmlns:m="http://schemas.openxmlformats.org/officeDocument/2006/math">
                    <m:acc>
                      <m:accPr>
                        <m:chr m:val="̂"/>
                        <m:ctrlPr>
                          <a:rPr lang="en-VN" sz="4400" i="1">
                            <a:solidFill>
                              <a:srgbClr val="000000"/>
                            </a:solidFill>
                            <a:latin typeface="Cambria Math" panose="02040503050406030204" pitchFamily="18" charset="0"/>
                            <a:ea typeface="Calibri" panose="020F0502020204030204" pitchFamily="34" charset="0"/>
                          </a:rPr>
                        </m:ctrlPr>
                      </m:accPr>
                      <m:e>
                        <m:r>
                          <m:rPr>
                            <m:sty m:val="p"/>
                          </m:rPr>
                          <a:rPr lang="en-US" sz="4400" b="0" i="0" smtClean="0">
                            <a:solidFill>
                              <a:srgbClr val="000000"/>
                            </a:solidFill>
                            <a:latin typeface="Cambria Math" panose="02040503050406030204" pitchFamily="18" charset="0"/>
                            <a:ea typeface="Calibri" panose="020F0502020204030204" pitchFamily="34" charset="0"/>
                          </a:rPr>
                          <m:t>MNP</m:t>
                        </m:r>
                      </m:e>
                    </m:acc>
                  </m:oMath>
                </a14:m>
                <a:r>
                  <a:rPr lang="vi-VN" sz="4400" dirty="0">
                    <a:latin typeface="Arial" panose="020B0604020202020204" pitchFamily="34" charset="0"/>
                    <a:cs typeface="Arial" panose="020B0604020202020204" pitchFamily="34" charset="0"/>
                  </a:rPr>
                  <a:t> bằng</a:t>
                </a:r>
                <a:endParaRPr lang="en-VN" sz="4400" dirty="0">
                  <a:latin typeface="Arial" panose="020B0604020202020204" pitchFamily="34" charset="0"/>
                  <a:cs typeface="Arial" panose="020B0604020202020204" pitchFamily="34" charset="0"/>
                </a:endParaRPr>
              </a:p>
            </p:txBody>
          </p:sp>
        </mc:Choice>
        <mc:Fallback xmlns="">
          <p:sp>
            <p:nvSpPr>
              <p:cNvPr id="186" name="Google Shape;186;p4"/>
              <p:cNvSpPr>
                <a:spLocks noRot="1" noChangeAspect="1" noMove="1" noResize="1" noEditPoints="1" noAdjustHandles="1" noChangeArrowheads="1" noChangeShapeType="1" noTextEdit="1"/>
              </p:cNvSpPr>
              <p:nvPr/>
            </p:nvSpPr>
            <p:spPr>
              <a:xfrm>
                <a:off x="1142141" y="1206267"/>
                <a:ext cx="8334049" cy="3647268"/>
              </a:xfrm>
              <a:prstGeom prst="roundRect">
                <a:avLst>
                  <a:gd name="adj" fmla="val 16667"/>
                </a:avLst>
              </a:prstGeom>
              <a:blipFill>
                <a:blip r:embed="rId4"/>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87" name="Google Shape;187;p4"/>
              <p:cNvSpPr/>
              <p:nvPr/>
            </p:nvSpPr>
            <p:spPr>
              <a:xfrm>
                <a:off x="2558523" y="5753186"/>
                <a:ext cx="6204477" cy="1460203"/>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A. </a:t>
                </a:r>
                <a14:m>
                  <m:oMath xmlns:m="http://schemas.openxmlformats.org/officeDocument/2006/math">
                    <m:f>
                      <m:fPr>
                        <m:ctrlPr>
                          <a:rPr lang="en-VN" sz="4400" i="1">
                            <a:latin typeface="Cambria Math" panose="02040503050406030204" pitchFamily="18" charset="0"/>
                          </a:rPr>
                        </m:ctrlPr>
                      </m:fPr>
                      <m:num>
                        <m:r>
                          <m:rPr>
                            <m:sty m:val="p"/>
                          </m:rPr>
                          <a:rPr lang="en-US" sz="4400" b="0" i="0" smtClean="0">
                            <a:latin typeface="Cambria Math" panose="02040503050406030204" pitchFamily="18" charset="0"/>
                          </a:rPr>
                          <m:t>PN</m:t>
                        </m:r>
                      </m:num>
                      <m:den>
                        <m:r>
                          <m:rPr>
                            <m:sty m:val="p"/>
                          </m:rPr>
                          <a:rPr lang="en-US" sz="4400" b="0" i="0" smtClean="0">
                            <a:latin typeface="Cambria Math" panose="02040503050406030204" pitchFamily="18" charset="0"/>
                          </a:rPr>
                          <m:t>NM</m:t>
                        </m:r>
                      </m:den>
                    </m:f>
                  </m:oMath>
                </a14:m>
                <a:endParaRPr lang="en-VN" sz="4400" dirty="0">
                  <a:latin typeface="Arial" panose="020B0604020202020204" pitchFamily="34" charset="0"/>
                  <a:cs typeface="Arial" panose="020B0604020202020204" pitchFamily="34" charset="0"/>
                </a:endParaRPr>
              </a:p>
            </p:txBody>
          </p:sp>
        </mc:Choice>
        <mc:Fallback xmlns="">
          <p:sp>
            <p:nvSpPr>
              <p:cNvPr id="187" name="Google Shape;187;p4"/>
              <p:cNvSpPr>
                <a:spLocks noRot="1" noChangeAspect="1" noMove="1" noResize="1" noEditPoints="1" noAdjustHandles="1" noChangeArrowheads="1" noChangeShapeType="1" noTextEdit="1"/>
              </p:cNvSpPr>
              <p:nvPr/>
            </p:nvSpPr>
            <p:spPr>
              <a:xfrm>
                <a:off x="2558523" y="5753186"/>
                <a:ext cx="6204477" cy="1460203"/>
              </a:xfrm>
              <a:prstGeom prst="roundRect">
                <a:avLst>
                  <a:gd name="adj" fmla="val 16667"/>
                </a:avLst>
              </a:prstGeom>
              <a:blipFill>
                <a:blip r:embed="rId5"/>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88" name="Google Shape;188;p4"/>
              <p:cNvSpPr/>
              <p:nvPr/>
            </p:nvSpPr>
            <p:spPr>
              <a:xfrm>
                <a:off x="2558523" y="7903564"/>
                <a:ext cx="6128278" cy="1460203"/>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B. </a:t>
                </a:r>
                <a14:m>
                  <m:oMath xmlns:m="http://schemas.openxmlformats.org/officeDocument/2006/math">
                    <m:f>
                      <m:fPr>
                        <m:ctrlPr>
                          <a:rPr lang="en-VN" sz="4400" i="1">
                            <a:latin typeface="Cambria Math" panose="02040503050406030204" pitchFamily="18" charset="0"/>
                          </a:rPr>
                        </m:ctrlPr>
                      </m:fPr>
                      <m:num>
                        <m:r>
                          <m:rPr>
                            <m:sty m:val="p"/>
                          </m:rPr>
                          <a:rPr lang="en-US" sz="4400" b="0" i="0" smtClean="0">
                            <a:latin typeface="Cambria Math" panose="02040503050406030204" pitchFamily="18" charset="0"/>
                          </a:rPr>
                          <m:t>MP</m:t>
                        </m:r>
                      </m:num>
                      <m:den>
                        <m:r>
                          <m:rPr>
                            <m:sty m:val="p"/>
                          </m:rPr>
                          <a:rPr lang="en-US" sz="4400" b="0" i="0" smtClean="0">
                            <a:latin typeface="Cambria Math" panose="02040503050406030204" pitchFamily="18" charset="0"/>
                          </a:rPr>
                          <m:t>PN</m:t>
                        </m:r>
                      </m:den>
                    </m:f>
                  </m:oMath>
                </a14:m>
                <a:endParaRPr lang="en-VN" sz="4400" dirty="0">
                  <a:latin typeface="Arial" panose="020B0604020202020204" pitchFamily="34" charset="0"/>
                  <a:cs typeface="Arial" panose="020B0604020202020204" pitchFamily="34" charset="0"/>
                </a:endParaRPr>
              </a:p>
            </p:txBody>
          </p:sp>
        </mc:Choice>
        <mc:Fallback xmlns="">
          <p:sp>
            <p:nvSpPr>
              <p:cNvPr id="188" name="Google Shape;188;p4"/>
              <p:cNvSpPr>
                <a:spLocks noRot="1" noChangeAspect="1" noMove="1" noResize="1" noEditPoints="1" noAdjustHandles="1" noChangeArrowheads="1" noChangeShapeType="1" noTextEdit="1"/>
              </p:cNvSpPr>
              <p:nvPr/>
            </p:nvSpPr>
            <p:spPr>
              <a:xfrm>
                <a:off x="2558523" y="7903564"/>
                <a:ext cx="6128278" cy="1460203"/>
              </a:xfrm>
              <a:prstGeom prst="roundRect">
                <a:avLst>
                  <a:gd name="adj" fmla="val 16667"/>
                </a:avLst>
              </a:prstGeom>
              <a:blipFill>
                <a:blip r:embed="rId6"/>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89" name="Google Shape;189;p4"/>
              <p:cNvSpPr/>
              <p:nvPr/>
            </p:nvSpPr>
            <p:spPr>
              <a:xfrm>
                <a:off x="9476190" y="5753186"/>
                <a:ext cx="5880398" cy="1460203"/>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C. </a:t>
                </a:r>
                <a14:m>
                  <m:oMath xmlns:m="http://schemas.openxmlformats.org/officeDocument/2006/math">
                    <m:f>
                      <m:fPr>
                        <m:ctrlPr>
                          <a:rPr lang="en-VN" sz="4400" i="1">
                            <a:latin typeface="Cambria Math" panose="02040503050406030204" pitchFamily="18" charset="0"/>
                          </a:rPr>
                        </m:ctrlPr>
                      </m:fPr>
                      <m:num>
                        <m:r>
                          <m:rPr>
                            <m:sty m:val="p"/>
                          </m:rPr>
                          <a:rPr lang="en-US" sz="4400" b="0" i="0" smtClean="0">
                            <a:latin typeface="Cambria Math" panose="02040503050406030204" pitchFamily="18" charset="0"/>
                          </a:rPr>
                          <m:t>MN</m:t>
                        </m:r>
                      </m:num>
                      <m:den>
                        <m:r>
                          <m:rPr>
                            <m:sty m:val="p"/>
                          </m:rPr>
                          <a:rPr lang="en-US" sz="4400" b="0" i="0" smtClean="0">
                            <a:latin typeface="Cambria Math" panose="02040503050406030204" pitchFamily="18" charset="0"/>
                          </a:rPr>
                          <m:t>PN</m:t>
                        </m:r>
                      </m:den>
                    </m:f>
                  </m:oMath>
                </a14:m>
                <a:endParaRPr lang="en-VN" sz="4400" dirty="0">
                  <a:latin typeface="Arial" panose="020B0604020202020204" pitchFamily="34" charset="0"/>
                  <a:cs typeface="Arial" panose="020B0604020202020204" pitchFamily="34" charset="0"/>
                </a:endParaRPr>
              </a:p>
            </p:txBody>
          </p:sp>
        </mc:Choice>
        <mc:Fallback xmlns="">
          <p:sp>
            <p:nvSpPr>
              <p:cNvPr id="189" name="Google Shape;189;p4"/>
              <p:cNvSpPr>
                <a:spLocks noRot="1" noChangeAspect="1" noMove="1" noResize="1" noEditPoints="1" noAdjustHandles="1" noChangeArrowheads="1" noChangeShapeType="1" noTextEdit="1"/>
              </p:cNvSpPr>
              <p:nvPr/>
            </p:nvSpPr>
            <p:spPr>
              <a:xfrm>
                <a:off x="9476190" y="5753186"/>
                <a:ext cx="5880398" cy="1460203"/>
              </a:xfrm>
              <a:prstGeom prst="roundRect">
                <a:avLst>
                  <a:gd name="adj" fmla="val 16667"/>
                </a:avLst>
              </a:prstGeom>
              <a:blipFill>
                <a:blip r:embed="rId7"/>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90" name="Google Shape;190;p4"/>
              <p:cNvSpPr/>
              <p:nvPr/>
            </p:nvSpPr>
            <p:spPr>
              <a:xfrm>
                <a:off x="9476190" y="7906761"/>
                <a:ext cx="5880398" cy="1460203"/>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D. </a:t>
                </a:r>
                <a14:m>
                  <m:oMath xmlns:m="http://schemas.openxmlformats.org/officeDocument/2006/math">
                    <m:f>
                      <m:fPr>
                        <m:ctrlPr>
                          <a:rPr lang="en-VN" sz="4400" i="1">
                            <a:latin typeface="Cambria Math" panose="02040503050406030204" pitchFamily="18" charset="0"/>
                          </a:rPr>
                        </m:ctrlPr>
                      </m:fPr>
                      <m:num>
                        <m:r>
                          <m:rPr>
                            <m:sty m:val="p"/>
                          </m:rPr>
                          <a:rPr lang="en-US" sz="4400" b="0" i="0" smtClean="0">
                            <a:latin typeface="Cambria Math" panose="02040503050406030204" pitchFamily="18" charset="0"/>
                          </a:rPr>
                          <m:t>MN</m:t>
                        </m:r>
                      </m:num>
                      <m:den>
                        <m:r>
                          <m:rPr>
                            <m:sty m:val="p"/>
                          </m:rPr>
                          <a:rPr lang="en-US" sz="4400" b="0" i="0" smtClean="0">
                            <a:latin typeface="Cambria Math" panose="02040503050406030204" pitchFamily="18" charset="0"/>
                          </a:rPr>
                          <m:t>MP</m:t>
                        </m:r>
                      </m:den>
                    </m:f>
                  </m:oMath>
                </a14:m>
                <a:endParaRPr lang="en-VN" sz="4400" dirty="0">
                  <a:latin typeface="Arial" panose="020B0604020202020204" pitchFamily="34" charset="0"/>
                  <a:cs typeface="Arial" panose="020B0604020202020204" pitchFamily="34" charset="0"/>
                </a:endParaRPr>
              </a:p>
            </p:txBody>
          </p:sp>
        </mc:Choice>
        <mc:Fallback xmlns="">
          <p:sp>
            <p:nvSpPr>
              <p:cNvPr id="190" name="Google Shape;190;p4"/>
              <p:cNvSpPr>
                <a:spLocks noRot="1" noChangeAspect="1" noMove="1" noResize="1" noEditPoints="1" noAdjustHandles="1" noChangeArrowheads="1" noChangeShapeType="1" noTextEdit="1"/>
              </p:cNvSpPr>
              <p:nvPr/>
            </p:nvSpPr>
            <p:spPr>
              <a:xfrm>
                <a:off x="9476190" y="7906761"/>
                <a:ext cx="5880398" cy="1460203"/>
              </a:xfrm>
              <a:prstGeom prst="roundRect">
                <a:avLst>
                  <a:gd name="adj" fmla="val 16667"/>
                </a:avLst>
              </a:prstGeom>
              <a:blipFill>
                <a:blip r:embed="rId8"/>
                <a:stretch>
                  <a:fillRect/>
                </a:stretch>
              </a:blipFill>
              <a:ln>
                <a:solidFill>
                  <a:srgbClr val="FFC000"/>
                </a:solidFill>
              </a:ln>
            </p:spPr>
            <p:txBody>
              <a:bodyPr/>
              <a:lstStyle/>
              <a:p>
                <a:r>
                  <a:rPr lang="en-VN">
                    <a:noFill/>
                  </a:rPr>
                  <a:t> </a:t>
                </a:r>
              </a:p>
            </p:txBody>
          </p:sp>
        </mc:Fallback>
      </mc:AlternateContent>
      <p:pic>
        <p:nvPicPr>
          <p:cNvPr id="192" name="Google Shape;192;p4">
            <a:hlinkClick r:id="rId9" action="ppaction://hlinksldjump"/>
          </p:cNvPr>
          <p:cNvPicPr preferRelativeResize="0"/>
          <p:nvPr/>
        </p:nvPicPr>
        <p:blipFill rotWithShape="1">
          <a:blip r:embed="rId10">
            <a:alphaModFix/>
          </a:blip>
          <a:srcRect/>
          <a:stretch/>
        </p:blipFill>
        <p:spPr>
          <a:xfrm>
            <a:off x="15982533" y="8343490"/>
            <a:ext cx="2303181" cy="2040554"/>
          </a:xfrm>
          <a:prstGeom prst="rect">
            <a:avLst/>
          </a:prstGeom>
          <a:noFill/>
          <a:ln>
            <a:noFill/>
          </a:ln>
        </p:spPr>
      </p:pic>
      <p:pic>
        <p:nvPicPr>
          <p:cNvPr id="193" name="Google Shape;193;p4"/>
          <p:cNvPicPr preferRelativeResize="0"/>
          <p:nvPr/>
        </p:nvPicPr>
        <p:blipFill rotWithShape="1">
          <a:blip r:embed="rId11">
            <a:alphaModFix/>
          </a:blip>
          <a:srcRect/>
          <a:stretch/>
        </p:blipFill>
        <p:spPr>
          <a:xfrm>
            <a:off x="-9450" y="8040277"/>
            <a:ext cx="2303181" cy="2163790"/>
          </a:xfrm>
          <a:prstGeom prst="rect">
            <a:avLst/>
          </a:prstGeom>
          <a:noFill/>
          <a:ln>
            <a:noFill/>
          </a:ln>
        </p:spPr>
      </p:pic>
      <mc:AlternateContent xmlns:mc="http://schemas.openxmlformats.org/markup-compatibility/2006" xmlns:a14="http://schemas.microsoft.com/office/drawing/2010/main">
        <mc:Choice Requires="a14">
          <p:sp>
            <p:nvSpPr>
              <p:cNvPr id="2" name="Google Shape;174;p3">
                <a:extLst>
                  <a:ext uri="{FF2B5EF4-FFF2-40B4-BE49-F238E27FC236}">
                    <a16:creationId xmlns:a16="http://schemas.microsoft.com/office/drawing/2014/main" id="{C7AF8DC8-D796-ECC2-4CB3-841644C217C9}"/>
                  </a:ext>
                </a:extLst>
              </p:cNvPr>
              <p:cNvSpPr/>
              <p:nvPr/>
            </p:nvSpPr>
            <p:spPr>
              <a:xfrm>
                <a:off x="2590800" y="7917280"/>
                <a:ext cx="6172200" cy="1446487"/>
              </a:xfrm>
              <a:prstGeom prst="roundRect">
                <a:avLst>
                  <a:gd name="adj" fmla="val 16667"/>
                </a:avLst>
              </a:prstGeom>
              <a:solidFill>
                <a:srgbClr val="FFD966"/>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B. </a:t>
                </a:r>
                <a14:m>
                  <m:oMath xmlns:m="http://schemas.openxmlformats.org/officeDocument/2006/math">
                    <m:f>
                      <m:fPr>
                        <m:ctrlPr>
                          <a:rPr lang="en-VN" sz="4400" i="1">
                            <a:latin typeface="Cambria Math" panose="02040503050406030204" pitchFamily="18" charset="0"/>
                          </a:rPr>
                        </m:ctrlPr>
                      </m:fPr>
                      <m:num>
                        <m:r>
                          <m:rPr>
                            <m:sty m:val="p"/>
                          </m:rPr>
                          <a:rPr lang="en-US" sz="4400">
                            <a:latin typeface="Cambria Math" panose="02040503050406030204" pitchFamily="18" charset="0"/>
                          </a:rPr>
                          <m:t>MP</m:t>
                        </m:r>
                      </m:num>
                      <m:den>
                        <m:r>
                          <m:rPr>
                            <m:sty m:val="p"/>
                          </m:rPr>
                          <a:rPr lang="en-US" sz="4400">
                            <a:latin typeface="Cambria Math" panose="02040503050406030204" pitchFamily="18" charset="0"/>
                          </a:rPr>
                          <m:t>PN</m:t>
                        </m:r>
                      </m:den>
                    </m:f>
                  </m:oMath>
                </a14:m>
                <a:endParaRPr lang="en-VN" sz="4400" dirty="0">
                  <a:latin typeface="Arial" panose="020B0604020202020204" pitchFamily="34" charset="0"/>
                  <a:cs typeface="Arial" panose="020B0604020202020204" pitchFamily="34" charset="0"/>
                </a:endParaRPr>
              </a:p>
            </p:txBody>
          </p:sp>
        </mc:Choice>
        <mc:Fallback xmlns="">
          <p:sp>
            <p:nvSpPr>
              <p:cNvPr id="2" name="Google Shape;174;p3">
                <a:extLst>
                  <a:ext uri="{FF2B5EF4-FFF2-40B4-BE49-F238E27FC236}">
                    <a16:creationId xmlns:a16="http://schemas.microsoft.com/office/drawing/2014/main" id="{C7AF8DC8-D796-ECC2-4CB3-841644C217C9}"/>
                  </a:ext>
                </a:extLst>
              </p:cNvPr>
              <p:cNvSpPr>
                <a:spLocks noRot="1" noChangeAspect="1" noMove="1" noResize="1" noEditPoints="1" noAdjustHandles="1" noChangeArrowheads="1" noChangeShapeType="1" noTextEdit="1"/>
              </p:cNvSpPr>
              <p:nvPr/>
            </p:nvSpPr>
            <p:spPr>
              <a:xfrm>
                <a:off x="2590800" y="7917280"/>
                <a:ext cx="6172200" cy="1446487"/>
              </a:xfrm>
              <a:prstGeom prst="roundRect">
                <a:avLst>
                  <a:gd name="adj" fmla="val 16667"/>
                </a:avLst>
              </a:prstGeom>
              <a:blipFill>
                <a:blip r:embed="rId12"/>
                <a:stretch>
                  <a:fillRect/>
                </a:stretch>
              </a:blipFill>
              <a:ln>
                <a:noFill/>
              </a:ln>
            </p:spPr>
            <p:txBody>
              <a:bodyPr/>
              <a:lstStyle/>
              <a:p>
                <a:r>
                  <a:rPr lang="en-VN">
                    <a:noFill/>
                  </a:rPr>
                  <a:t> </a:t>
                </a:r>
              </a:p>
            </p:txBody>
          </p:sp>
        </mc:Fallback>
      </mc:AlternateContent>
      <p:pic>
        <p:nvPicPr>
          <p:cNvPr id="4" name="Picture 3">
            <a:extLst>
              <a:ext uri="{FF2B5EF4-FFF2-40B4-BE49-F238E27FC236}">
                <a16:creationId xmlns:a16="http://schemas.microsoft.com/office/drawing/2014/main" id="{8D01EBCF-DF71-6242-8588-2654377C96D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22191" y="697768"/>
            <a:ext cx="7717521" cy="457030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7"/>
                                        </p:tgtEl>
                                        <p:attrNameLst>
                                          <p:attrName>style.visibility</p:attrName>
                                        </p:attrNameLst>
                                      </p:cBhvr>
                                      <p:to>
                                        <p:strVal val="visible"/>
                                      </p:to>
                                    </p:set>
                                    <p:animEffect transition="in" filter="fade">
                                      <p:cBhvr>
                                        <p:cTn id="11" dur="500"/>
                                        <p:tgtEl>
                                          <p:spTgt spid="18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8"/>
                                        </p:tgtEl>
                                        <p:attrNameLst>
                                          <p:attrName>style.visibility</p:attrName>
                                        </p:attrNameLst>
                                      </p:cBhvr>
                                      <p:to>
                                        <p:strVal val="visible"/>
                                      </p:to>
                                    </p:set>
                                    <p:animEffect transition="in" filter="fade">
                                      <p:cBhvr>
                                        <p:cTn id="15" dur="500"/>
                                        <p:tgtEl>
                                          <p:spTgt spid="18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9"/>
                                        </p:tgtEl>
                                        <p:attrNameLst>
                                          <p:attrName>style.visibility</p:attrName>
                                        </p:attrNameLst>
                                      </p:cBhvr>
                                      <p:to>
                                        <p:strVal val="visible"/>
                                      </p:to>
                                    </p:set>
                                    <p:animEffect transition="in" filter="fade">
                                      <p:cBhvr>
                                        <p:cTn id="19" dur="500"/>
                                        <p:tgtEl>
                                          <p:spTgt spid="18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0"/>
                                        </p:tgtEl>
                                        <p:attrNameLst>
                                          <p:attrName>style.visibility</p:attrName>
                                        </p:attrNameLst>
                                      </p:cBhvr>
                                      <p:to>
                                        <p:strVal val="visible"/>
                                      </p:to>
                                    </p:set>
                                    <p:animEffect transition="in" filter="fade">
                                      <p:cBhvr>
                                        <p:cTn id="23" dur="500"/>
                                        <p:tgtEl>
                                          <p:spTgt spid="19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pSp>
        <p:nvGrpSpPr>
          <p:cNvPr id="198" name="Google Shape;198;p5"/>
          <p:cNvGrpSpPr/>
          <p:nvPr/>
        </p:nvGrpSpPr>
        <p:grpSpPr>
          <a:xfrm>
            <a:off x="-1668617" y="7860300"/>
            <a:ext cx="22991619" cy="2523744"/>
            <a:chOff x="-1140691" y="5175504"/>
            <a:chExt cx="15327746" cy="1682496"/>
          </a:xfrm>
        </p:grpSpPr>
        <p:pic>
          <p:nvPicPr>
            <p:cNvPr id="199" name="Google Shape;199;p5"/>
            <p:cNvPicPr preferRelativeResize="0"/>
            <p:nvPr/>
          </p:nvPicPr>
          <p:blipFill rotWithShape="1">
            <a:blip r:embed="rId3">
              <a:alphaModFix/>
            </a:blip>
            <a:srcRect/>
            <a:stretch/>
          </p:blipFill>
          <p:spPr>
            <a:xfrm>
              <a:off x="6871855" y="5175504"/>
              <a:ext cx="7315200" cy="1682496"/>
            </a:xfrm>
            <a:prstGeom prst="rect">
              <a:avLst/>
            </a:prstGeom>
            <a:noFill/>
            <a:ln>
              <a:noFill/>
            </a:ln>
          </p:spPr>
        </p:pic>
        <p:pic>
          <p:nvPicPr>
            <p:cNvPr id="200" name="Google Shape;200;p5"/>
            <p:cNvPicPr preferRelativeResize="0"/>
            <p:nvPr/>
          </p:nvPicPr>
          <p:blipFill rotWithShape="1">
            <a:blip r:embed="rId3">
              <a:alphaModFix/>
            </a:blip>
            <a:srcRect/>
            <a:stretch/>
          </p:blipFill>
          <p:spPr>
            <a:xfrm>
              <a:off x="3214255" y="5175504"/>
              <a:ext cx="7315200" cy="1682496"/>
            </a:xfrm>
            <a:prstGeom prst="rect">
              <a:avLst/>
            </a:prstGeom>
            <a:noFill/>
            <a:ln>
              <a:noFill/>
            </a:ln>
          </p:spPr>
        </p:pic>
        <p:pic>
          <p:nvPicPr>
            <p:cNvPr id="201" name="Google Shape;201;p5"/>
            <p:cNvPicPr preferRelativeResize="0"/>
            <p:nvPr/>
          </p:nvPicPr>
          <p:blipFill rotWithShape="1">
            <a:blip r:embed="rId3">
              <a:alphaModFix/>
            </a:blip>
            <a:srcRect/>
            <a:stretch/>
          </p:blipFill>
          <p:spPr>
            <a:xfrm>
              <a:off x="-1140691" y="5175504"/>
              <a:ext cx="7315200" cy="1682496"/>
            </a:xfrm>
            <a:prstGeom prst="rect">
              <a:avLst/>
            </a:prstGeom>
            <a:noFill/>
            <a:ln>
              <a:noFill/>
            </a:ln>
          </p:spPr>
        </p:pic>
      </p:grpSp>
      <p:sp>
        <p:nvSpPr>
          <p:cNvPr id="202" name="Google Shape;202;p5"/>
          <p:cNvSpPr/>
          <p:nvPr/>
        </p:nvSpPr>
        <p:spPr>
          <a:xfrm>
            <a:off x="2286" y="0"/>
            <a:ext cx="18283428" cy="10287000"/>
          </a:xfrm>
          <a:prstGeom prst="rect">
            <a:avLst/>
          </a:prstGeom>
          <a:noFill/>
          <a:ln>
            <a:noFill/>
          </a:ln>
        </p:spPr>
        <p:txBody>
          <a:bodyPr spcFirstLastPara="1" wrap="square" lIns="137138" tIns="68550" rIns="137138" bIns="68550" anchor="ctr" anchorCtr="0">
            <a:noAutofit/>
          </a:bodyPr>
          <a:lstStyle/>
          <a:p>
            <a:pPr algn="ctr">
              <a:buClr>
                <a:schemeClr val="lt1"/>
              </a:buClr>
              <a:buSzPts val="1800"/>
            </a:pPr>
            <a:endParaRPr sz="2700">
              <a:solidFill>
                <a:srgbClr val="FFFFFF"/>
              </a:solidFill>
              <a:latin typeface="Calibri"/>
              <a:ea typeface="Calibri"/>
              <a:cs typeface="Calibri"/>
              <a:sym typeface="Calibri"/>
            </a:endParaRPr>
          </a:p>
        </p:txBody>
      </p:sp>
      <p:sp>
        <p:nvSpPr>
          <p:cNvPr id="203" name="Google Shape;203;p5"/>
          <p:cNvSpPr/>
          <p:nvPr/>
        </p:nvSpPr>
        <p:spPr>
          <a:xfrm>
            <a:off x="997780" y="1266218"/>
            <a:ext cx="8755820" cy="3333275"/>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lnSpc>
                <a:spcPct val="150000"/>
              </a:lnSpc>
            </a:pPr>
            <a:r>
              <a:rPr lang="en-US" sz="4400" b="1" dirty="0">
                <a:solidFill>
                  <a:schemeClr val="accent6">
                    <a:lumMod val="75000"/>
                  </a:schemeClr>
                </a:solidFill>
                <a:latin typeface="Arial" panose="020B0604020202020204" pitchFamily="34" charset="0"/>
                <a:ea typeface="Arial"/>
                <a:cs typeface="Arial" panose="020B0604020202020204" pitchFamily="34" charset="0"/>
                <a:sym typeface="Arial"/>
              </a:rPr>
              <a:t>4.23.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ABC </a:t>
            </a:r>
          </a:p>
          <a:p>
            <a:pPr algn="ctr">
              <a:lnSpc>
                <a:spcPct val="150000"/>
              </a:lnSpc>
            </a:pPr>
            <a:r>
              <a:rPr lang="en-US" sz="4400" dirty="0" err="1">
                <a:latin typeface="Arial" panose="020B0604020202020204" pitchFamily="34" charset="0"/>
                <a:cs typeface="Arial" panose="020B0604020202020204" pitchFamily="34" charset="0"/>
              </a:rPr>
              <a:t>vuông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 (H.4.34), tan B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a:t>
            </a:r>
            <a:endParaRPr lang="en-VN"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4" name="Google Shape;204;p5"/>
              <p:cNvSpPr/>
              <p:nvPr/>
            </p:nvSpPr>
            <p:spPr>
              <a:xfrm>
                <a:off x="2790521" y="5865710"/>
                <a:ext cx="5170337" cy="1361002"/>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r>
                  <a:rPr lang="en-US" sz="4400" dirty="0">
                    <a:solidFill>
                      <a:srgbClr val="000000"/>
                    </a:solidFill>
                    <a:latin typeface="Arial" panose="020B0604020202020204" pitchFamily="34" charset="0"/>
                    <a:ea typeface="Arial"/>
                    <a:cs typeface="Arial" panose="020B0604020202020204" pitchFamily="34" charset="0"/>
                    <a:sym typeface="Arial"/>
                  </a:rPr>
                  <a:t>A. </a:t>
                </a:r>
                <a14:m>
                  <m:oMath xmlns:m="http://schemas.openxmlformats.org/officeDocument/2006/math">
                    <m:f>
                      <m:fPr>
                        <m:ctrlPr>
                          <a:rPr lang="en-VN" sz="4400" i="1">
                            <a:latin typeface="Cambria Math" panose="02040503050406030204" pitchFamily="18" charset="0"/>
                          </a:rPr>
                        </m:ctrlPr>
                      </m:fPr>
                      <m:num>
                        <m:r>
                          <m:rPr>
                            <m:sty m:val="p"/>
                          </m:rPr>
                          <a:rPr lang="en-US" sz="4400" b="0" i="0" smtClean="0">
                            <a:latin typeface="Cambria Math" panose="02040503050406030204" pitchFamily="18" charset="0"/>
                          </a:rPr>
                          <m:t>AB</m:t>
                        </m:r>
                      </m:num>
                      <m:den>
                        <m:r>
                          <m:rPr>
                            <m:sty m:val="p"/>
                          </m:rPr>
                          <a:rPr lang="en-US" sz="4400" b="0" i="0" smtClean="0">
                            <a:latin typeface="Cambria Math" panose="02040503050406030204" pitchFamily="18" charset="0"/>
                          </a:rPr>
                          <m:t>AC</m:t>
                        </m:r>
                      </m:den>
                    </m:f>
                  </m:oMath>
                </a14:m>
                <a:endParaRPr lang="en-VN" sz="4400" dirty="0">
                  <a:latin typeface="Arial" panose="020B0604020202020204" pitchFamily="34" charset="0"/>
                  <a:cs typeface="Arial" panose="020B0604020202020204" pitchFamily="34" charset="0"/>
                </a:endParaRPr>
              </a:p>
            </p:txBody>
          </p:sp>
        </mc:Choice>
        <mc:Fallback xmlns="">
          <p:sp>
            <p:nvSpPr>
              <p:cNvPr id="204" name="Google Shape;204;p5"/>
              <p:cNvSpPr>
                <a:spLocks noRot="1" noChangeAspect="1" noMove="1" noResize="1" noEditPoints="1" noAdjustHandles="1" noChangeArrowheads="1" noChangeShapeType="1" noTextEdit="1"/>
              </p:cNvSpPr>
              <p:nvPr/>
            </p:nvSpPr>
            <p:spPr>
              <a:xfrm>
                <a:off x="2790521" y="5865710"/>
                <a:ext cx="5170337" cy="1361002"/>
              </a:xfrm>
              <a:prstGeom prst="roundRect">
                <a:avLst>
                  <a:gd name="adj" fmla="val 16667"/>
                </a:avLst>
              </a:prstGeom>
              <a:blipFill>
                <a:blip r:embed="rId4"/>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05" name="Google Shape;205;p5"/>
              <p:cNvSpPr/>
              <p:nvPr/>
            </p:nvSpPr>
            <p:spPr>
              <a:xfrm>
                <a:off x="2714321" y="7899680"/>
                <a:ext cx="5246537" cy="1361002"/>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B. </a:t>
                </a:r>
                <a14:m>
                  <m:oMath xmlns:m="http://schemas.openxmlformats.org/officeDocument/2006/math">
                    <m:f>
                      <m:fPr>
                        <m:ctrlPr>
                          <a:rPr lang="en-VN" sz="4400" i="1">
                            <a:latin typeface="Cambria Math" panose="02040503050406030204" pitchFamily="18" charset="0"/>
                          </a:rPr>
                        </m:ctrlPr>
                      </m:fPr>
                      <m:num>
                        <m:r>
                          <m:rPr>
                            <m:sty m:val="p"/>
                          </m:rPr>
                          <a:rPr lang="en-US" sz="4400" b="0" i="0" smtClean="0">
                            <a:latin typeface="Cambria Math" panose="02040503050406030204" pitchFamily="18" charset="0"/>
                          </a:rPr>
                          <m:t>AC</m:t>
                        </m:r>
                      </m:num>
                      <m:den>
                        <m:r>
                          <m:rPr>
                            <m:sty m:val="p"/>
                          </m:rPr>
                          <a:rPr lang="en-US" sz="4400" b="0" i="0" smtClean="0">
                            <a:latin typeface="Cambria Math" panose="02040503050406030204" pitchFamily="18" charset="0"/>
                          </a:rPr>
                          <m:t>AB</m:t>
                        </m:r>
                      </m:den>
                    </m:f>
                  </m:oMath>
                </a14:m>
                <a:endParaRPr lang="en-VN" sz="4400" dirty="0">
                  <a:latin typeface="Arial" panose="020B0604020202020204" pitchFamily="34" charset="0"/>
                  <a:cs typeface="Arial" panose="020B0604020202020204" pitchFamily="34" charset="0"/>
                </a:endParaRPr>
              </a:p>
            </p:txBody>
          </p:sp>
        </mc:Choice>
        <mc:Fallback xmlns="">
          <p:sp>
            <p:nvSpPr>
              <p:cNvPr id="205" name="Google Shape;205;p5"/>
              <p:cNvSpPr>
                <a:spLocks noRot="1" noChangeAspect="1" noMove="1" noResize="1" noEditPoints="1" noAdjustHandles="1" noChangeArrowheads="1" noChangeShapeType="1" noTextEdit="1"/>
              </p:cNvSpPr>
              <p:nvPr/>
            </p:nvSpPr>
            <p:spPr>
              <a:xfrm>
                <a:off x="2714321" y="7899680"/>
                <a:ext cx="5246537" cy="1361002"/>
              </a:xfrm>
              <a:prstGeom prst="roundRect">
                <a:avLst>
                  <a:gd name="adj" fmla="val 16667"/>
                </a:avLst>
              </a:prstGeom>
              <a:blipFill>
                <a:blip r:embed="rId5"/>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06" name="Google Shape;206;p5"/>
              <p:cNvSpPr/>
              <p:nvPr/>
            </p:nvSpPr>
            <p:spPr>
              <a:xfrm>
                <a:off x="9304183" y="5865710"/>
                <a:ext cx="5398938" cy="1361002"/>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C. </a:t>
                </a:r>
                <a14:m>
                  <m:oMath xmlns:m="http://schemas.openxmlformats.org/officeDocument/2006/math">
                    <m:f>
                      <m:fPr>
                        <m:ctrlPr>
                          <a:rPr lang="en-VN" sz="4400" i="1">
                            <a:latin typeface="Cambria Math" panose="02040503050406030204" pitchFamily="18" charset="0"/>
                          </a:rPr>
                        </m:ctrlPr>
                      </m:fPr>
                      <m:num>
                        <m:r>
                          <m:rPr>
                            <m:sty m:val="p"/>
                          </m:rPr>
                          <a:rPr lang="en-US" sz="4400" b="0" i="0" smtClean="0">
                            <a:latin typeface="Cambria Math" panose="02040503050406030204" pitchFamily="18" charset="0"/>
                          </a:rPr>
                          <m:t>AB</m:t>
                        </m:r>
                      </m:num>
                      <m:den>
                        <m:r>
                          <m:rPr>
                            <m:sty m:val="p"/>
                          </m:rPr>
                          <a:rPr lang="en-US" sz="4400" b="0" i="0" smtClean="0">
                            <a:latin typeface="Cambria Math" panose="02040503050406030204" pitchFamily="18" charset="0"/>
                          </a:rPr>
                          <m:t>BC</m:t>
                        </m:r>
                      </m:den>
                    </m:f>
                  </m:oMath>
                </a14:m>
                <a:endParaRPr lang="en-VN" sz="4400" dirty="0">
                  <a:latin typeface="Arial" panose="020B0604020202020204" pitchFamily="34" charset="0"/>
                  <a:cs typeface="Arial" panose="020B0604020202020204" pitchFamily="34" charset="0"/>
                </a:endParaRPr>
              </a:p>
            </p:txBody>
          </p:sp>
        </mc:Choice>
        <mc:Fallback xmlns="">
          <p:sp>
            <p:nvSpPr>
              <p:cNvPr id="206" name="Google Shape;206;p5"/>
              <p:cNvSpPr>
                <a:spLocks noRot="1" noChangeAspect="1" noMove="1" noResize="1" noEditPoints="1" noAdjustHandles="1" noChangeArrowheads="1" noChangeShapeType="1" noTextEdit="1"/>
              </p:cNvSpPr>
              <p:nvPr/>
            </p:nvSpPr>
            <p:spPr>
              <a:xfrm>
                <a:off x="9304183" y="5865710"/>
                <a:ext cx="5398938" cy="1361002"/>
              </a:xfrm>
              <a:prstGeom prst="roundRect">
                <a:avLst>
                  <a:gd name="adj" fmla="val 16667"/>
                </a:avLst>
              </a:prstGeom>
              <a:blipFill>
                <a:blip r:embed="rId6"/>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07" name="Google Shape;207;p5"/>
              <p:cNvSpPr/>
              <p:nvPr/>
            </p:nvSpPr>
            <p:spPr>
              <a:xfrm>
                <a:off x="9304183" y="7899680"/>
                <a:ext cx="5551338" cy="1361002"/>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r>
                  <a:rPr lang="en-US" sz="4400" dirty="0">
                    <a:solidFill>
                      <a:srgbClr val="000000"/>
                    </a:solidFill>
                    <a:latin typeface="Arial" panose="020B0604020202020204" pitchFamily="34" charset="0"/>
                    <a:ea typeface="Arial"/>
                    <a:cs typeface="Arial" panose="020B0604020202020204" pitchFamily="34" charset="0"/>
                    <a:sym typeface="Arial"/>
                  </a:rPr>
                  <a:t>D. </a:t>
                </a:r>
                <a14:m>
                  <m:oMath xmlns:m="http://schemas.openxmlformats.org/officeDocument/2006/math">
                    <m:f>
                      <m:fPr>
                        <m:ctrlPr>
                          <a:rPr lang="en-VN" sz="4400" i="1">
                            <a:latin typeface="Cambria Math" panose="02040503050406030204" pitchFamily="18" charset="0"/>
                          </a:rPr>
                        </m:ctrlPr>
                      </m:fPr>
                      <m:num>
                        <m:r>
                          <m:rPr>
                            <m:sty m:val="p"/>
                          </m:rPr>
                          <a:rPr lang="en-US" sz="4400" b="0" i="0" smtClean="0">
                            <a:latin typeface="Cambria Math" panose="02040503050406030204" pitchFamily="18" charset="0"/>
                          </a:rPr>
                          <m:t>BC</m:t>
                        </m:r>
                      </m:num>
                      <m:den>
                        <m:r>
                          <m:rPr>
                            <m:sty m:val="p"/>
                          </m:rPr>
                          <a:rPr lang="en-US" sz="4400" b="0" i="0" smtClean="0">
                            <a:latin typeface="Cambria Math" panose="02040503050406030204" pitchFamily="18" charset="0"/>
                          </a:rPr>
                          <m:t>AC</m:t>
                        </m:r>
                      </m:den>
                    </m:f>
                  </m:oMath>
                </a14:m>
                <a:endParaRPr lang="en-VN" sz="4400" dirty="0">
                  <a:latin typeface="Arial" panose="020B0604020202020204" pitchFamily="34" charset="0"/>
                  <a:cs typeface="Arial" panose="020B0604020202020204" pitchFamily="34" charset="0"/>
                </a:endParaRPr>
              </a:p>
            </p:txBody>
          </p:sp>
        </mc:Choice>
        <mc:Fallback xmlns="">
          <p:sp>
            <p:nvSpPr>
              <p:cNvPr id="207" name="Google Shape;207;p5"/>
              <p:cNvSpPr>
                <a:spLocks noRot="1" noChangeAspect="1" noMove="1" noResize="1" noEditPoints="1" noAdjustHandles="1" noChangeArrowheads="1" noChangeShapeType="1" noTextEdit="1"/>
              </p:cNvSpPr>
              <p:nvPr/>
            </p:nvSpPr>
            <p:spPr>
              <a:xfrm>
                <a:off x="9304183" y="7899680"/>
                <a:ext cx="5551338" cy="1361002"/>
              </a:xfrm>
              <a:prstGeom prst="roundRect">
                <a:avLst>
                  <a:gd name="adj" fmla="val 16667"/>
                </a:avLst>
              </a:prstGeom>
              <a:blipFill>
                <a:blip r:embed="rId7"/>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08" name="Google Shape;208;p5"/>
              <p:cNvSpPr/>
              <p:nvPr/>
            </p:nvSpPr>
            <p:spPr>
              <a:xfrm>
                <a:off x="2632489" y="7899680"/>
                <a:ext cx="5486400" cy="1361002"/>
              </a:xfrm>
              <a:prstGeom prst="roundRect">
                <a:avLst>
                  <a:gd name="adj" fmla="val 16667"/>
                </a:avLst>
              </a:prstGeom>
              <a:solidFill>
                <a:srgbClr val="FFD966"/>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B. </a:t>
                </a:r>
                <a14:m>
                  <m:oMath xmlns:m="http://schemas.openxmlformats.org/officeDocument/2006/math">
                    <m:f>
                      <m:fPr>
                        <m:ctrlPr>
                          <a:rPr lang="en-VN" sz="4400" i="1">
                            <a:latin typeface="Cambria Math" panose="02040503050406030204" pitchFamily="18" charset="0"/>
                          </a:rPr>
                        </m:ctrlPr>
                      </m:fPr>
                      <m:num>
                        <m:r>
                          <m:rPr>
                            <m:sty m:val="p"/>
                          </m:rPr>
                          <a:rPr lang="en-US" sz="4400">
                            <a:latin typeface="Cambria Math" panose="02040503050406030204" pitchFamily="18" charset="0"/>
                          </a:rPr>
                          <m:t>AC</m:t>
                        </m:r>
                      </m:num>
                      <m:den>
                        <m:r>
                          <m:rPr>
                            <m:sty m:val="p"/>
                          </m:rPr>
                          <a:rPr lang="en-US" sz="4400">
                            <a:latin typeface="Cambria Math" panose="02040503050406030204" pitchFamily="18" charset="0"/>
                          </a:rPr>
                          <m:t>AB</m:t>
                        </m:r>
                      </m:den>
                    </m:f>
                  </m:oMath>
                </a14:m>
                <a:endParaRPr lang="en-VN" sz="4400" dirty="0">
                  <a:latin typeface="Arial" panose="020B0604020202020204" pitchFamily="34" charset="0"/>
                  <a:cs typeface="Arial" panose="020B0604020202020204" pitchFamily="34" charset="0"/>
                </a:endParaRPr>
              </a:p>
            </p:txBody>
          </p:sp>
        </mc:Choice>
        <mc:Fallback xmlns="">
          <p:sp>
            <p:nvSpPr>
              <p:cNvPr id="208" name="Google Shape;208;p5"/>
              <p:cNvSpPr>
                <a:spLocks noRot="1" noChangeAspect="1" noMove="1" noResize="1" noEditPoints="1" noAdjustHandles="1" noChangeArrowheads="1" noChangeShapeType="1" noTextEdit="1"/>
              </p:cNvSpPr>
              <p:nvPr/>
            </p:nvSpPr>
            <p:spPr>
              <a:xfrm>
                <a:off x="2632489" y="7899680"/>
                <a:ext cx="5486400" cy="1361002"/>
              </a:xfrm>
              <a:prstGeom prst="roundRect">
                <a:avLst>
                  <a:gd name="adj" fmla="val 16667"/>
                </a:avLst>
              </a:prstGeom>
              <a:blipFill>
                <a:blip r:embed="rId8"/>
                <a:stretch>
                  <a:fillRect/>
                </a:stretch>
              </a:blipFill>
              <a:ln>
                <a:noFill/>
              </a:ln>
            </p:spPr>
            <p:txBody>
              <a:bodyPr/>
              <a:lstStyle/>
              <a:p>
                <a:r>
                  <a:rPr lang="en-VN">
                    <a:noFill/>
                  </a:rPr>
                  <a:t> </a:t>
                </a:r>
              </a:p>
            </p:txBody>
          </p:sp>
        </mc:Fallback>
      </mc:AlternateContent>
      <p:pic>
        <p:nvPicPr>
          <p:cNvPr id="210" name="Google Shape;210;p5"/>
          <p:cNvPicPr preferRelativeResize="0"/>
          <p:nvPr/>
        </p:nvPicPr>
        <p:blipFill rotWithShape="1">
          <a:blip r:embed="rId9">
            <a:alphaModFix/>
          </a:blip>
          <a:srcRect/>
          <a:stretch/>
        </p:blipFill>
        <p:spPr>
          <a:xfrm>
            <a:off x="-116947" y="8235739"/>
            <a:ext cx="1995561" cy="2049887"/>
          </a:xfrm>
          <a:prstGeom prst="rect">
            <a:avLst/>
          </a:prstGeom>
          <a:noFill/>
          <a:ln>
            <a:noFill/>
          </a:ln>
        </p:spPr>
      </p:pic>
      <p:pic>
        <p:nvPicPr>
          <p:cNvPr id="2" name="Google Shape;192;p4">
            <a:hlinkClick r:id="rId10" action="ppaction://hlinksldjump"/>
            <a:extLst>
              <a:ext uri="{FF2B5EF4-FFF2-40B4-BE49-F238E27FC236}">
                <a16:creationId xmlns:a16="http://schemas.microsoft.com/office/drawing/2014/main" id="{9EC2C3FB-51BC-70A8-F4A3-D6C857C64DB9}"/>
              </a:ext>
            </a:extLst>
          </p:cNvPr>
          <p:cNvPicPr preferRelativeResize="0"/>
          <p:nvPr/>
        </p:nvPicPr>
        <p:blipFill rotWithShape="1">
          <a:blip r:embed="rId11">
            <a:alphaModFix/>
          </a:blip>
          <a:srcRect/>
          <a:stretch/>
        </p:blipFill>
        <p:spPr>
          <a:xfrm>
            <a:off x="15982533" y="8343490"/>
            <a:ext cx="2303181" cy="2040554"/>
          </a:xfrm>
          <a:prstGeom prst="rect">
            <a:avLst/>
          </a:prstGeom>
          <a:noFill/>
          <a:ln>
            <a:noFill/>
          </a:ln>
        </p:spPr>
      </p:pic>
      <p:pic>
        <p:nvPicPr>
          <p:cNvPr id="4" name="Picture 3">
            <a:extLst>
              <a:ext uri="{FF2B5EF4-FFF2-40B4-BE49-F238E27FC236}">
                <a16:creationId xmlns:a16="http://schemas.microsoft.com/office/drawing/2014/main" id="{EBCF813B-40BD-20EA-5CC2-D45079136A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4382" y="555936"/>
            <a:ext cx="7124673" cy="5032748"/>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500"/>
                                        <p:tgtEl>
                                          <p:spTgt spid="20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4"/>
                                        </p:tgtEl>
                                        <p:attrNameLst>
                                          <p:attrName>style.visibility</p:attrName>
                                        </p:attrNameLst>
                                      </p:cBhvr>
                                      <p:to>
                                        <p:strVal val="visible"/>
                                      </p:to>
                                    </p:set>
                                    <p:animEffect transition="in" filter="fade">
                                      <p:cBhvr>
                                        <p:cTn id="11" dur="500"/>
                                        <p:tgtEl>
                                          <p:spTgt spid="20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
                                        </p:tgtEl>
                                        <p:attrNameLst>
                                          <p:attrName>style.visibility</p:attrName>
                                        </p:attrNameLst>
                                      </p:cBhvr>
                                      <p:to>
                                        <p:strVal val="visible"/>
                                      </p:to>
                                    </p:set>
                                    <p:animEffect transition="in" filter="fade">
                                      <p:cBhvr>
                                        <p:cTn id="15" dur="500"/>
                                        <p:tgtEl>
                                          <p:spTgt spid="20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6"/>
                                        </p:tgtEl>
                                        <p:attrNameLst>
                                          <p:attrName>style.visibility</p:attrName>
                                        </p:attrNameLst>
                                      </p:cBhvr>
                                      <p:to>
                                        <p:strVal val="visible"/>
                                      </p:to>
                                    </p:set>
                                    <p:animEffect transition="in" filter="fade">
                                      <p:cBhvr>
                                        <p:cTn id="19" dur="500"/>
                                        <p:tgtEl>
                                          <p:spTgt spid="20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7"/>
                                        </p:tgtEl>
                                        <p:attrNameLst>
                                          <p:attrName>style.visibility</p:attrName>
                                        </p:attrNameLst>
                                      </p:cBhvr>
                                      <p:to>
                                        <p:strVal val="visible"/>
                                      </p:to>
                                    </p:set>
                                    <p:animEffect transition="in" filter="fade">
                                      <p:cBhvr>
                                        <p:cTn id="23" dur="500"/>
                                        <p:tgtEl>
                                          <p:spTgt spid="20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8"/>
                                        </p:tgtEl>
                                        <p:attrNameLst>
                                          <p:attrName>style.visibility</p:attrName>
                                        </p:attrNameLst>
                                      </p:cBhvr>
                                      <p:to>
                                        <p:strVal val="visible"/>
                                      </p:to>
                                    </p:set>
                                    <p:animEffect transition="in" filter="fade">
                                      <p:cBhvr>
                                        <p:cTn id="28"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215" name="Google Shape;215;p6"/>
          <p:cNvGrpSpPr/>
          <p:nvPr/>
        </p:nvGrpSpPr>
        <p:grpSpPr>
          <a:xfrm>
            <a:off x="-1668617" y="7860300"/>
            <a:ext cx="22991619" cy="2523744"/>
            <a:chOff x="-1140691" y="5175504"/>
            <a:chExt cx="15327746" cy="1682496"/>
          </a:xfrm>
        </p:grpSpPr>
        <p:pic>
          <p:nvPicPr>
            <p:cNvPr id="216" name="Google Shape;216;p6"/>
            <p:cNvPicPr preferRelativeResize="0"/>
            <p:nvPr/>
          </p:nvPicPr>
          <p:blipFill rotWithShape="1">
            <a:blip r:embed="rId3">
              <a:alphaModFix/>
            </a:blip>
            <a:srcRect/>
            <a:stretch/>
          </p:blipFill>
          <p:spPr>
            <a:xfrm>
              <a:off x="6871855" y="5175504"/>
              <a:ext cx="7315200" cy="1682496"/>
            </a:xfrm>
            <a:prstGeom prst="rect">
              <a:avLst/>
            </a:prstGeom>
            <a:noFill/>
            <a:ln>
              <a:noFill/>
            </a:ln>
          </p:spPr>
        </p:pic>
        <p:pic>
          <p:nvPicPr>
            <p:cNvPr id="217" name="Google Shape;217;p6"/>
            <p:cNvPicPr preferRelativeResize="0"/>
            <p:nvPr/>
          </p:nvPicPr>
          <p:blipFill rotWithShape="1">
            <a:blip r:embed="rId3">
              <a:alphaModFix/>
            </a:blip>
            <a:srcRect/>
            <a:stretch/>
          </p:blipFill>
          <p:spPr>
            <a:xfrm>
              <a:off x="3214255" y="5175504"/>
              <a:ext cx="7315200" cy="1682496"/>
            </a:xfrm>
            <a:prstGeom prst="rect">
              <a:avLst/>
            </a:prstGeom>
            <a:noFill/>
            <a:ln>
              <a:noFill/>
            </a:ln>
          </p:spPr>
        </p:pic>
        <p:pic>
          <p:nvPicPr>
            <p:cNvPr id="218" name="Google Shape;218;p6"/>
            <p:cNvPicPr preferRelativeResize="0"/>
            <p:nvPr/>
          </p:nvPicPr>
          <p:blipFill rotWithShape="1">
            <a:blip r:embed="rId3">
              <a:alphaModFix/>
            </a:blip>
            <a:srcRect/>
            <a:stretch/>
          </p:blipFill>
          <p:spPr>
            <a:xfrm>
              <a:off x="-1140691" y="5175504"/>
              <a:ext cx="7315200" cy="1682496"/>
            </a:xfrm>
            <a:prstGeom prst="rect">
              <a:avLst/>
            </a:prstGeom>
            <a:noFill/>
            <a:ln>
              <a:noFill/>
            </a:ln>
          </p:spPr>
        </p:pic>
      </p:grpSp>
      <p:sp>
        <p:nvSpPr>
          <p:cNvPr id="219" name="Google Shape;219;p6"/>
          <p:cNvSpPr/>
          <p:nvPr/>
        </p:nvSpPr>
        <p:spPr>
          <a:xfrm>
            <a:off x="2286" y="0"/>
            <a:ext cx="18283428" cy="10287000"/>
          </a:xfrm>
          <a:prstGeom prst="rect">
            <a:avLst/>
          </a:prstGeom>
          <a:noFill/>
          <a:ln>
            <a:noFill/>
          </a:ln>
        </p:spPr>
        <p:txBody>
          <a:bodyPr spcFirstLastPara="1" wrap="square" lIns="137138" tIns="68550" rIns="137138" bIns="68550" anchor="ctr" anchorCtr="0">
            <a:noAutofit/>
          </a:bodyPr>
          <a:lstStyle/>
          <a:p>
            <a:pPr algn="ctr">
              <a:buClr>
                <a:schemeClr val="lt1"/>
              </a:buClr>
              <a:buSzPts val="1800"/>
            </a:pPr>
            <a:endParaRPr sz="2700">
              <a:solidFill>
                <a:srgbClr val="FFFFFF"/>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20" name="Google Shape;220;p6"/>
              <p:cNvSpPr/>
              <p:nvPr/>
            </p:nvSpPr>
            <p:spPr>
              <a:xfrm>
                <a:off x="1687872" y="1053393"/>
                <a:ext cx="14912255" cy="2433881"/>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lnSpc>
                    <a:spcPct val="150000"/>
                  </a:lnSpc>
                  <a:buClr>
                    <a:srgbClr val="000000"/>
                  </a:buClr>
                  <a:buSzPts val="3200"/>
                </a:pPr>
                <a:r>
                  <a:rPr lang="en-US" sz="4400" b="1" dirty="0" err="1">
                    <a:solidFill>
                      <a:schemeClr val="accent6">
                        <a:lumMod val="75000"/>
                      </a:schemeClr>
                    </a:solidFill>
                    <a:latin typeface="Arial" panose="020B0604020202020204" pitchFamily="34" charset="0"/>
                    <a:ea typeface="Arial"/>
                    <a:cs typeface="Arial" panose="020B0604020202020204" pitchFamily="34" charset="0"/>
                    <a:sym typeface="Arial"/>
                  </a:rPr>
                  <a:t>Câu</a:t>
                </a:r>
                <a:r>
                  <a:rPr lang="en-US" sz="4400" b="1" dirty="0">
                    <a:solidFill>
                      <a:schemeClr val="accent6">
                        <a:lumMod val="75000"/>
                      </a:schemeClr>
                    </a:solidFill>
                    <a:latin typeface="Arial" panose="020B0604020202020204" pitchFamily="34" charset="0"/>
                    <a:ea typeface="Arial"/>
                    <a:cs typeface="Arial" panose="020B0604020202020204" pitchFamily="34" charset="0"/>
                    <a:sym typeface="Arial"/>
                  </a:rPr>
                  <a:t> </a:t>
                </a:r>
                <a:r>
                  <a:rPr lang="en-US" sz="4400" b="1" dirty="0" err="1">
                    <a:solidFill>
                      <a:schemeClr val="accent6">
                        <a:lumMod val="75000"/>
                      </a:schemeClr>
                    </a:solidFill>
                    <a:latin typeface="Arial" panose="020B0604020202020204" pitchFamily="34" charset="0"/>
                    <a:ea typeface="Arial"/>
                    <a:cs typeface="Arial" panose="020B0604020202020204" pitchFamily="34" charset="0"/>
                    <a:sym typeface="Arial"/>
                  </a:rPr>
                  <a:t>hỏi</a:t>
                </a:r>
                <a:r>
                  <a:rPr lang="en-US" sz="4400" b="1" dirty="0">
                    <a:solidFill>
                      <a:schemeClr val="accent6">
                        <a:lumMod val="75000"/>
                      </a:schemeClr>
                    </a:solidFill>
                    <a:latin typeface="Arial" panose="020B0604020202020204" pitchFamily="34" charset="0"/>
                    <a:ea typeface="Arial"/>
                    <a:cs typeface="Arial" panose="020B0604020202020204" pitchFamily="34" charset="0"/>
                    <a:sym typeface="Arial"/>
                  </a:rPr>
                  <a:t> 4: </a:t>
                </a:r>
                <a:r>
                  <a:rPr lang="vi-VN" sz="4400" dirty="0">
                    <a:latin typeface="Arial" panose="020B0604020202020204" pitchFamily="34" charset="0"/>
                    <a:cs typeface="Arial" panose="020B0604020202020204" pitchFamily="34" charset="0"/>
                    <a:sym typeface="Arial"/>
                  </a:rPr>
                  <a:t>Với mọi góc nhọn </a:t>
                </a:r>
                <a14:m>
                  <m:oMath xmlns:m="http://schemas.openxmlformats.org/officeDocument/2006/math">
                    <m:r>
                      <a:rPr lang="vi-VN" sz="4400" i="1">
                        <a:latin typeface="Cambria Math" panose="02040503050406030204" pitchFamily="18" charset="0"/>
                        <a:ea typeface="Cambria Math" panose="02040503050406030204" pitchFamily="18" charset="0"/>
                        <a:cs typeface="Arial" panose="020B0604020202020204" pitchFamily="34" charset="0"/>
                      </a:rPr>
                      <m:t>𝛼</m:t>
                    </m:r>
                  </m:oMath>
                </a14:m>
                <a:r>
                  <a:rPr lang="vi-VN" sz="4400" dirty="0">
                    <a:latin typeface="Arial" panose="020B0604020202020204" pitchFamily="34" charset="0"/>
                    <a:cs typeface="Arial" panose="020B0604020202020204" pitchFamily="34" charset="0"/>
                    <a:sym typeface="Arial"/>
                  </a:rPr>
                  <a:t>, ta có:</a:t>
                </a:r>
                <a:endParaRPr lang="en-VN" sz="4400" dirty="0">
                  <a:latin typeface="Arial" panose="020B0604020202020204" pitchFamily="34" charset="0"/>
                  <a:cs typeface="Arial" panose="020B0604020202020204" pitchFamily="34" charset="0"/>
                </a:endParaRPr>
              </a:p>
            </p:txBody>
          </p:sp>
        </mc:Choice>
        <mc:Fallback xmlns="">
          <p:sp>
            <p:nvSpPr>
              <p:cNvPr id="220" name="Google Shape;220;p6"/>
              <p:cNvSpPr>
                <a:spLocks noRot="1" noChangeAspect="1" noMove="1" noResize="1" noEditPoints="1" noAdjustHandles="1" noChangeArrowheads="1" noChangeShapeType="1" noTextEdit="1"/>
              </p:cNvSpPr>
              <p:nvPr/>
            </p:nvSpPr>
            <p:spPr>
              <a:xfrm>
                <a:off x="1687872" y="1053393"/>
                <a:ext cx="14912255" cy="2433881"/>
              </a:xfrm>
              <a:prstGeom prst="roundRect">
                <a:avLst>
                  <a:gd name="adj" fmla="val 16667"/>
                </a:avLst>
              </a:prstGeom>
              <a:blipFill>
                <a:blip r:embed="rId4"/>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21" name="Google Shape;221;p6"/>
              <p:cNvSpPr/>
              <p:nvPr/>
            </p:nvSpPr>
            <p:spPr>
              <a:xfrm>
                <a:off x="1687872" y="3918399"/>
                <a:ext cx="6972358" cy="2239694"/>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A. sin(90</a:t>
                </a:r>
                <a14:m>
                  <m:oMath xmlns:m="http://schemas.openxmlformats.org/officeDocument/2006/math">
                    <m:r>
                      <a:rPr lang="en-US" sz="4400" i="1" smtClean="0">
                        <a:solidFill>
                          <a:srgbClr val="000000"/>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4400" dirty="0">
                    <a:solidFill>
                      <a:srgbClr val="000000"/>
                    </a:solidFill>
                    <a:latin typeface="Arial" panose="020B0604020202020204" pitchFamily="34" charset="0"/>
                    <a:ea typeface="Arial"/>
                    <a:cs typeface="Arial" panose="020B0604020202020204" pitchFamily="34" charset="0"/>
                    <a:sym typeface="Arial"/>
                  </a:rPr>
                  <a:t> - </a:t>
                </a:r>
                <a14:m>
                  <m:oMath xmlns:m="http://schemas.openxmlformats.org/officeDocument/2006/math">
                    <m:r>
                      <a:rPr lang="vi-VN" sz="4400" i="1">
                        <a:latin typeface="Cambria Math" panose="02040503050406030204" pitchFamily="18" charset="0"/>
                        <a:ea typeface="Cambria Math" panose="02040503050406030204" pitchFamily="18" charset="0"/>
                        <a:cs typeface="Arial" panose="020B0604020202020204" pitchFamily="34" charset="0"/>
                      </a:rPr>
                      <m:t>𝛼</m:t>
                    </m:r>
                  </m:oMath>
                </a14:m>
                <a:r>
                  <a:rPr lang="en-VN" sz="4400" dirty="0">
                    <a:latin typeface="Arial" panose="020B0604020202020204" pitchFamily="34" charset="0"/>
                    <a:cs typeface="Arial" panose="020B0604020202020204" pitchFamily="34" charset="0"/>
                  </a:rPr>
                  <a:t>) = cos</a:t>
                </a:r>
                <a:r>
                  <a:rPr lang="vi-VN" sz="4400" dirty="0">
                    <a:ea typeface="Cambria Math" panose="02040503050406030204" pitchFamily="18" charset="0"/>
                    <a:cs typeface="Arial" panose="020B0604020202020204" pitchFamily="34" charset="0"/>
                  </a:rPr>
                  <a:t> </a:t>
                </a:r>
                <a14:m>
                  <m:oMath xmlns:m="http://schemas.openxmlformats.org/officeDocument/2006/math">
                    <m:r>
                      <a:rPr lang="vi-VN" sz="4400" i="1">
                        <a:latin typeface="Cambria Math" panose="02040503050406030204" pitchFamily="18" charset="0"/>
                        <a:ea typeface="Cambria Math" panose="02040503050406030204" pitchFamily="18" charset="0"/>
                        <a:cs typeface="Arial" panose="020B0604020202020204" pitchFamily="34" charset="0"/>
                      </a:rPr>
                      <m:t>𝛼</m:t>
                    </m:r>
                  </m:oMath>
                </a14:m>
                <a:r>
                  <a:rPr lang="en-VN" sz="4400" dirty="0">
                    <a:latin typeface="Arial" panose="020B0604020202020204" pitchFamily="34" charset="0"/>
                    <a:cs typeface="Arial" panose="020B0604020202020204" pitchFamily="34" charset="0"/>
                  </a:rPr>
                  <a:t>.</a:t>
                </a:r>
              </a:p>
            </p:txBody>
          </p:sp>
        </mc:Choice>
        <mc:Fallback xmlns="">
          <p:sp>
            <p:nvSpPr>
              <p:cNvPr id="221" name="Google Shape;221;p6"/>
              <p:cNvSpPr>
                <a:spLocks noRot="1" noChangeAspect="1" noMove="1" noResize="1" noEditPoints="1" noAdjustHandles="1" noChangeArrowheads="1" noChangeShapeType="1" noTextEdit="1"/>
              </p:cNvSpPr>
              <p:nvPr/>
            </p:nvSpPr>
            <p:spPr>
              <a:xfrm>
                <a:off x="1687872" y="3918399"/>
                <a:ext cx="6972358" cy="2239694"/>
              </a:xfrm>
              <a:prstGeom prst="roundRect">
                <a:avLst>
                  <a:gd name="adj" fmla="val 16667"/>
                </a:avLst>
              </a:prstGeom>
              <a:blipFill>
                <a:blip r:embed="rId5"/>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22" name="Google Shape;222;p6"/>
              <p:cNvSpPr/>
              <p:nvPr/>
            </p:nvSpPr>
            <p:spPr>
              <a:xfrm>
                <a:off x="1687872" y="6595464"/>
                <a:ext cx="7011987" cy="2239695"/>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r>
                  <a:rPr lang="en-US" sz="4400" dirty="0">
                    <a:solidFill>
                      <a:srgbClr val="000000"/>
                    </a:solidFill>
                    <a:latin typeface="Arial" panose="020B0604020202020204" pitchFamily="34" charset="0"/>
                    <a:ea typeface="Arial"/>
                    <a:cs typeface="Arial" panose="020B0604020202020204" pitchFamily="34" charset="0"/>
                    <a:sym typeface="Arial"/>
                  </a:rPr>
                  <a:t>B. tan(90</a:t>
                </a:r>
                <a14:m>
                  <m:oMath xmlns:m="http://schemas.openxmlformats.org/officeDocument/2006/math">
                    <m:r>
                      <a:rPr lang="en-US" sz="4400" i="1">
                        <a:solidFill>
                          <a:srgbClr val="000000"/>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4400" dirty="0">
                    <a:solidFill>
                      <a:srgbClr val="000000"/>
                    </a:solidFill>
                    <a:latin typeface="Arial" panose="020B0604020202020204" pitchFamily="34" charset="0"/>
                    <a:ea typeface="Arial"/>
                    <a:cs typeface="Arial" panose="020B0604020202020204" pitchFamily="34" charset="0"/>
                    <a:sym typeface="Arial"/>
                  </a:rPr>
                  <a:t> - </a:t>
                </a:r>
                <a14:m>
                  <m:oMath xmlns:m="http://schemas.openxmlformats.org/officeDocument/2006/math">
                    <m:r>
                      <a:rPr lang="vi-VN" sz="4400" i="1">
                        <a:latin typeface="Cambria Math" panose="02040503050406030204" pitchFamily="18" charset="0"/>
                        <a:ea typeface="Cambria Math" panose="02040503050406030204" pitchFamily="18" charset="0"/>
                        <a:cs typeface="Arial" panose="020B0604020202020204" pitchFamily="34" charset="0"/>
                      </a:rPr>
                      <m:t>𝛼</m:t>
                    </m:r>
                  </m:oMath>
                </a14:m>
                <a:r>
                  <a:rPr lang="en-VN" sz="4400" dirty="0">
                    <a:latin typeface="Arial" panose="020B0604020202020204" pitchFamily="34" charset="0"/>
                    <a:cs typeface="Arial" panose="020B0604020202020204" pitchFamily="34" charset="0"/>
                  </a:rPr>
                  <a:t>) = cos</a:t>
                </a:r>
                <a:r>
                  <a:rPr lang="vi-VN" sz="4400" dirty="0">
                    <a:ea typeface="Cambria Math" panose="02040503050406030204" pitchFamily="18" charset="0"/>
                    <a:cs typeface="Arial" panose="020B0604020202020204" pitchFamily="34" charset="0"/>
                  </a:rPr>
                  <a:t> </a:t>
                </a:r>
                <a14:m>
                  <m:oMath xmlns:m="http://schemas.openxmlformats.org/officeDocument/2006/math">
                    <m:r>
                      <a:rPr lang="vi-VN" sz="4400" i="1">
                        <a:latin typeface="Cambria Math" panose="02040503050406030204" pitchFamily="18" charset="0"/>
                        <a:ea typeface="Cambria Math" panose="02040503050406030204" pitchFamily="18" charset="0"/>
                        <a:cs typeface="Arial" panose="020B0604020202020204" pitchFamily="34" charset="0"/>
                      </a:rPr>
                      <m:t>𝛼</m:t>
                    </m:r>
                  </m:oMath>
                </a14:m>
                <a:r>
                  <a:rPr lang="en-VN" sz="4400" dirty="0">
                    <a:latin typeface="Arial" panose="020B0604020202020204" pitchFamily="34" charset="0"/>
                    <a:cs typeface="Arial" panose="020B0604020202020204" pitchFamily="34" charset="0"/>
                  </a:rPr>
                  <a:t>.</a:t>
                </a:r>
              </a:p>
            </p:txBody>
          </p:sp>
        </mc:Choice>
        <mc:Fallback xmlns="">
          <p:sp>
            <p:nvSpPr>
              <p:cNvPr id="222" name="Google Shape;222;p6"/>
              <p:cNvSpPr>
                <a:spLocks noRot="1" noChangeAspect="1" noMove="1" noResize="1" noEditPoints="1" noAdjustHandles="1" noChangeArrowheads="1" noChangeShapeType="1" noTextEdit="1"/>
              </p:cNvSpPr>
              <p:nvPr/>
            </p:nvSpPr>
            <p:spPr>
              <a:xfrm>
                <a:off x="1687872" y="6595464"/>
                <a:ext cx="7011987" cy="2239695"/>
              </a:xfrm>
              <a:prstGeom prst="roundRect">
                <a:avLst>
                  <a:gd name="adj" fmla="val 16667"/>
                </a:avLst>
              </a:prstGeom>
              <a:blipFill>
                <a:blip r:embed="rId6"/>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23" name="Google Shape;223;p6"/>
              <p:cNvSpPr/>
              <p:nvPr/>
            </p:nvSpPr>
            <p:spPr>
              <a:xfrm>
                <a:off x="9627769" y="3934112"/>
                <a:ext cx="6972357" cy="2239695"/>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r>
                  <a:rPr lang="en-US" sz="4400" dirty="0">
                    <a:solidFill>
                      <a:srgbClr val="000000"/>
                    </a:solidFill>
                    <a:latin typeface="Arial" panose="020B0604020202020204" pitchFamily="34" charset="0"/>
                    <a:ea typeface="Arial"/>
                    <a:cs typeface="Arial" panose="020B0604020202020204" pitchFamily="34" charset="0"/>
                    <a:sym typeface="Arial"/>
                  </a:rPr>
                  <a:t>C. cot(90</a:t>
                </a:r>
                <a14:m>
                  <m:oMath xmlns:m="http://schemas.openxmlformats.org/officeDocument/2006/math">
                    <m:r>
                      <a:rPr lang="en-US" sz="4400" i="1">
                        <a:solidFill>
                          <a:srgbClr val="000000"/>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4400" dirty="0">
                    <a:solidFill>
                      <a:srgbClr val="000000"/>
                    </a:solidFill>
                    <a:latin typeface="Arial" panose="020B0604020202020204" pitchFamily="34" charset="0"/>
                    <a:ea typeface="Arial"/>
                    <a:cs typeface="Arial" panose="020B0604020202020204" pitchFamily="34" charset="0"/>
                    <a:sym typeface="Arial"/>
                  </a:rPr>
                  <a:t> - </a:t>
                </a:r>
                <a14:m>
                  <m:oMath xmlns:m="http://schemas.openxmlformats.org/officeDocument/2006/math">
                    <m:r>
                      <a:rPr lang="vi-VN" sz="4400" i="1">
                        <a:latin typeface="Cambria Math" panose="02040503050406030204" pitchFamily="18" charset="0"/>
                        <a:ea typeface="Cambria Math" panose="02040503050406030204" pitchFamily="18" charset="0"/>
                        <a:cs typeface="Arial" panose="020B0604020202020204" pitchFamily="34" charset="0"/>
                      </a:rPr>
                      <m:t>𝛼</m:t>
                    </m:r>
                  </m:oMath>
                </a14:m>
                <a:r>
                  <a:rPr lang="en-VN" sz="4400" dirty="0">
                    <a:latin typeface="Arial" panose="020B0604020202020204" pitchFamily="34" charset="0"/>
                    <a:cs typeface="Arial" panose="020B0604020202020204" pitchFamily="34" charset="0"/>
                  </a:rPr>
                  <a:t>) = 1 - cos</a:t>
                </a:r>
                <a:r>
                  <a:rPr lang="vi-VN" sz="4400" dirty="0">
                    <a:ea typeface="Cambria Math" panose="02040503050406030204" pitchFamily="18" charset="0"/>
                    <a:cs typeface="Arial" panose="020B0604020202020204" pitchFamily="34" charset="0"/>
                  </a:rPr>
                  <a:t> </a:t>
                </a:r>
                <a14:m>
                  <m:oMath xmlns:m="http://schemas.openxmlformats.org/officeDocument/2006/math">
                    <m:r>
                      <a:rPr lang="vi-VN" sz="4400" i="1">
                        <a:latin typeface="Cambria Math" panose="02040503050406030204" pitchFamily="18" charset="0"/>
                        <a:ea typeface="Cambria Math" panose="02040503050406030204" pitchFamily="18" charset="0"/>
                        <a:cs typeface="Arial" panose="020B0604020202020204" pitchFamily="34" charset="0"/>
                      </a:rPr>
                      <m:t>𝛼</m:t>
                    </m:r>
                  </m:oMath>
                </a14:m>
                <a:endParaRPr lang="en-VN" sz="4400" dirty="0">
                  <a:latin typeface="Arial" panose="020B0604020202020204" pitchFamily="34" charset="0"/>
                  <a:cs typeface="Arial" panose="020B0604020202020204" pitchFamily="34" charset="0"/>
                </a:endParaRPr>
              </a:p>
            </p:txBody>
          </p:sp>
        </mc:Choice>
        <mc:Fallback xmlns="">
          <p:sp>
            <p:nvSpPr>
              <p:cNvPr id="223" name="Google Shape;223;p6"/>
              <p:cNvSpPr>
                <a:spLocks noRot="1" noChangeAspect="1" noMove="1" noResize="1" noEditPoints="1" noAdjustHandles="1" noChangeArrowheads="1" noChangeShapeType="1" noTextEdit="1"/>
              </p:cNvSpPr>
              <p:nvPr/>
            </p:nvSpPr>
            <p:spPr>
              <a:xfrm>
                <a:off x="9627769" y="3934112"/>
                <a:ext cx="6972357" cy="2239695"/>
              </a:xfrm>
              <a:prstGeom prst="roundRect">
                <a:avLst>
                  <a:gd name="adj" fmla="val 16667"/>
                </a:avLst>
              </a:prstGeom>
              <a:blipFill>
                <a:blip r:embed="rId7"/>
                <a:stretch>
                  <a:fillRect l="-181"/>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24" name="Google Shape;224;p6"/>
              <p:cNvSpPr/>
              <p:nvPr/>
            </p:nvSpPr>
            <p:spPr>
              <a:xfrm>
                <a:off x="9588142" y="6595464"/>
                <a:ext cx="7011984" cy="2239695"/>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r>
                  <a:rPr lang="en-US" sz="4400" dirty="0">
                    <a:solidFill>
                      <a:srgbClr val="000000"/>
                    </a:solidFill>
                    <a:latin typeface="Arial" panose="020B0604020202020204" pitchFamily="34" charset="0"/>
                    <a:ea typeface="Arial"/>
                    <a:cs typeface="Arial" panose="020B0604020202020204" pitchFamily="34" charset="0"/>
                    <a:sym typeface="Arial"/>
                  </a:rPr>
                  <a:t>D. cot(90</a:t>
                </a:r>
                <a14:m>
                  <m:oMath xmlns:m="http://schemas.openxmlformats.org/officeDocument/2006/math">
                    <m:r>
                      <a:rPr lang="en-US" sz="4400" i="1">
                        <a:solidFill>
                          <a:srgbClr val="000000"/>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4400" dirty="0">
                    <a:solidFill>
                      <a:srgbClr val="000000"/>
                    </a:solidFill>
                    <a:latin typeface="Arial" panose="020B0604020202020204" pitchFamily="34" charset="0"/>
                    <a:ea typeface="Arial"/>
                    <a:cs typeface="Arial" panose="020B0604020202020204" pitchFamily="34" charset="0"/>
                    <a:sym typeface="Arial"/>
                  </a:rPr>
                  <a:t> - </a:t>
                </a:r>
                <a14:m>
                  <m:oMath xmlns:m="http://schemas.openxmlformats.org/officeDocument/2006/math">
                    <m:r>
                      <a:rPr lang="vi-VN" sz="4400" i="1">
                        <a:latin typeface="Cambria Math" panose="02040503050406030204" pitchFamily="18" charset="0"/>
                        <a:ea typeface="Cambria Math" panose="02040503050406030204" pitchFamily="18" charset="0"/>
                        <a:cs typeface="Arial" panose="020B0604020202020204" pitchFamily="34" charset="0"/>
                      </a:rPr>
                      <m:t>𝛼</m:t>
                    </m:r>
                  </m:oMath>
                </a14:m>
                <a:r>
                  <a:rPr lang="en-VN" sz="4400" dirty="0">
                    <a:latin typeface="Arial" panose="020B0604020202020204" pitchFamily="34" charset="0"/>
                    <a:cs typeface="Arial" panose="020B0604020202020204" pitchFamily="34" charset="0"/>
                  </a:rPr>
                  <a:t>) = sin</a:t>
                </a:r>
                <a:r>
                  <a:rPr lang="vi-VN" sz="4400" dirty="0">
                    <a:ea typeface="Cambria Math" panose="02040503050406030204" pitchFamily="18" charset="0"/>
                    <a:cs typeface="Arial" panose="020B0604020202020204" pitchFamily="34" charset="0"/>
                  </a:rPr>
                  <a:t> </a:t>
                </a:r>
                <a14:m>
                  <m:oMath xmlns:m="http://schemas.openxmlformats.org/officeDocument/2006/math">
                    <m:r>
                      <a:rPr lang="vi-VN" sz="4400" i="1">
                        <a:latin typeface="Cambria Math" panose="02040503050406030204" pitchFamily="18" charset="0"/>
                        <a:ea typeface="Cambria Math" panose="02040503050406030204" pitchFamily="18" charset="0"/>
                        <a:cs typeface="Arial" panose="020B0604020202020204" pitchFamily="34" charset="0"/>
                      </a:rPr>
                      <m:t>𝛼</m:t>
                    </m:r>
                  </m:oMath>
                </a14:m>
                <a:r>
                  <a:rPr lang="en-VN" sz="4400" dirty="0">
                    <a:latin typeface="Arial" panose="020B0604020202020204" pitchFamily="34" charset="0"/>
                    <a:cs typeface="Arial" panose="020B0604020202020204" pitchFamily="34" charset="0"/>
                  </a:rPr>
                  <a:t>.</a:t>
                </a:r>
              </a:p>
            </p:txBody>
          </p:sp>
        </mc:Choice>
        <mc:Fallback xmlns="">
          <p:sp>
            <p:nvSpPr>
              <p:cNvPr id="224" name="Google Shape;224;p6"/>
              <p:cNvSpPr>
                <a:spLocks noRot="1" noChangeAspect="1" noMove="1" noResize="1" noEditPoints="1" noAdjustHandles="1" noChangeArrowheads="1" noChangeShapeType="1" noTextEdit="1"/>
              </p:cNvSpPr>
              <p:nvPr/>
            </p:nvSpPr>
            <p:spPr>
              <a:xfrm>
                <a:off x="9588142" y="6595464"/>
                <a:ext cx="7011984" cy="2239695"/>
              </a:xfrm>
              <a:prstGeom prst="roundRect">
                <a:avLst>
                  <a:gd name="adj" fmla="val 16667"/>
                </a:avLst>
              </a:prstGeom>
              <a:blipFill>
                <a:blip r:embed="rId8"/>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25" name="Google Shape;225;p6"/>
              <p:cNvSpPr/>
              <p:nvPr/>
            </p:nvSpPr>
            <p:spPr>
              <a:xfrm>
                <a:off x="1687872" y="3951993"/>
                <a:ext cx="6972357" cy="2254622"/>
              </a:xfrm>
              <a:prstGeom prst="roundRect">
                <a:avLst>
                  <a:gd name="adj" fmla="val 16667"/>
                </a:avLst>
              </a:prstGeom>
              <a:solidFill>
                <a:srgbClr val="FFD966"/>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A. sin(90</a:t>
                </a:r>
                <a14:m>
                  <m:oMath xmlns:m="http://schemas.openxmlformats.org/officeDocument/2006/math">
                    <m:r>
                      <a:rPr lang="en-US" sz="4400" i="1">
                        <a:solidFill>
                          <a:srgbClr val="000000"/>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4400" dirty="0">
                    <a:solidFill>
                      <a:srgbClr val="000000"/>
                    </a:solidFill>
                    <a:latin typeface="Arial" panose="020B0604020202020204" pitchFamily="34" charset="0"/>
                    <a:ea typeface="Arial"/>
                    <a:cs typeface="Arial" panose="020B0604020202020204" pitchFamily="34" charset="0"/>
                    <a:sym typeface="Arial"/>
                  </a:rPr>
                  <a:t> - </a:t>
                </a:r>
                <a14:m>
                  <m:oMath xmlns:m="http://schemas.openxmlformats.org/officeDocument/2006/math">
                    <m:r>
                      <a:rPr lang="vi-VN" sz="4400" i="1">
                        <a:latin typeface="Cambria Math" panose="02040503050406030204" pitchFamily="18" charset="0"/>
                        <a:ea typeface="Cambria Math" panose="02040503050406030204" pitchFamily="18" charset="0"/>
                        <a:cs typeface="Arial" panose="020B0604020202020204" pitchFamily="34" charset="0"/>
                      </a:rPr>
                      <m:t>𝛼</m:t>
                    </m:r>
                  </m:oMath>
                </a14:m>
                <a:r>
                  <a:rPr lang="en-VN" sz="4400" dirty="0">
                    <a:latin typeface="Arial" panose="020B0604020202020204" pitchFamily="34" charset="0"/>
                    <a:cs typeface="Arial" panose="020B0604020202020204" pitchFamily="34" charset="0"/>
                  </a:rPr>
                  <a:t>) = cos</a:t>
                </a:r>
                <a:r>
                  <a:rPr lang="vi-VN" sz="4400" dirty="0">
                    <a:ea typeface="Cambria Math" panose="02040503050406030204" pitchFamily="18" charset="0"/>
                    <a:cs typeface="Arial" panose="020B0604020202020204" pitchFamily="34" charset="0"/>
                  </a:rPr>
                  <a:t> </a:t>
                </a:r>
                <a14:m>
                  <m:oMath xmlns:m="http://schemas.openxmlformats.org/officeDocument/2006/math">
                    <m:r>
                      <a:rPr lang="vi-VN" sz="4400" i="1">
                        <a:latin typeface="Cambria Math" panose="02040503050406030204" pitchFamily="18" charset="0"/>
                        <a:ea typeface="Cambria Math" panose="02040503050406030204" pitchFamily="18" charset="0"/>
                        <a:cs typeface="Arial" panose="020B0604020202020204" pitchFamily="34" charset="0"/>
                      </a:rPr>
                      <m:t>𝛼</m:t>
                    </m:r>
                  </m:oMath>
                </a14:m>
                <a:r>
                  <a:rPr lang="en-VN" sz="4400" dirty="0">
                    <a:latin typeface="Arial" panose="020B0604020202020204" pitchFamily="34" charset="0"/>
                    <a:cs typeface="Arial" panose="020B0604020202020204" pitchFamily="34" charset="0"/>
                  </a:rPr>
                  <a:t>.</a:t>
                </a:r>
              </a:p>
            </p:txBody>
          </p:sp>
        </mc:Choice>
        <mc:Fallback xmlns="">
          <p:sp>
            <p:nvSpPr>
              <p:cNvPr id="225" name="Google Shape;225;p6"/>
              <p:cNvSpPr>
                <a:spLocks noRot="1" noChangeAspect="1" noMove="1" noResize="1" noEditPoints="1" noAdjustHandles="1" noChangeArrowheads="1" noChangeShapeType="1" noTextEdit="1"/>
              </p:cNvSpPr>
              <p:nvPr/>
            </p:nvSpPr>
            <p:spPr>
              <a:xfrm>
                <a:off x="1687872" y="3951993"/>
                <a:ext cx="6972357" cy="2254622"/>
              </a:xfrm>
              <a:prstGeom prst="roundRect">
                <a:avLst>
                  <a:gd name="adj" fmla="val 16667"/>
                </a:avLst>
              </a:prstGeom>
              <a:blipFill>
                <a:blip r:embed="rId9"/>
                <a:stretch>
                  <a:fillRect/>
                </a:stretch>
              </a:blipFill>
              <a:ln>
                <a:noFill/>
              </a:ln>
            </p:spPr>
            <p:txBody>
              <a:bodyPr/>
              <a:lstStyle/>
              <a:p>
                <a:r>
                  <a:rPr lang="en-VN">
                    <a:noFill/>
                  </a:rPr>
                  <a:t> </a:t>
                </a:r>
              </a:p>
            </p:txBody>
          </p:sp>
        </mc:Fallback>
      </mc:AlternateContent>
      <p:pic>
        <p:nvPicPr>
          <p:cNvPr id="3" name="Google Shape;295;p10">
            <a:extLst>
              <a:ext uri="{FF2B5EF4-FFF2-40B4-BE49-F238E27FC236}">
                <a16:creationId xmlns:a16="http://schemas.microsoft.com/office/drawing/2014/main" id="{5E898135-F8CD-4D69-EF35-A546BDA61EEE}"/>
              </a:ext>
            </a:extLst>
          </p:cNvPr>
          <p:cNvPicPr preferRelativeResize="0"/>
          <p:nvPr/>
        </p:nvPicPr>
        <p:blipFill rotWithShape="1">
          <a:blip r:embed="rId10">
            <a:alphaModFix/>
          </a:blip>
          <a:srcRect/>
          <a:stretch/>
        </p:blipFill>
        <p:spPr>
          <a:xfrm>
            <a:off x="-22069" y="6908275"/>
            <a:ext cx="2303181" cy="2943362"/>
          </a:xfrm>
          <a:prstGeom prst="rect">
            <a:avLst/>
          </a:prstGeom>
          <a:noFill/>
          <a:ln>
            <a:noFill/>
          </a:ln>
        </p:spPr>
      </p:pic>
      <p:pic>
        <p:nvPicPr>
          <p:cNvPr id="2" name="Google Shape;192;p4">
            <a:hlinkClick r:id="rId11" action="ppaction://hlinksldjump"/>
            <a:extLst>
              <a:ext uri="{FF2B5EF4-FFF2-40B4-BE49-F238E27FC236}">
                <a16:creationId xmlns:a16="http://schemas.microsoft.com/office/drawing/2014/main" id="{CBD6C8F0-14FD-B805-4F90-719C16B50871}"/>
              </a:ext>
            </a:extLst>
          </p:cNvPr>
          <p:cNvPicPr preferRelativeResize="0"/>
          <p:nvPr/>
        </p:nvPicPr>
        <p:blipFill rotWithShape="1">
          <a:blip r:embed="rId12">
            <a:alphaModFix/>
          </a:blip>
          <a:srcRect/>
          <a:stretch/>
        </p:blipFill>
        <p:spPr>
          <a:xfrm>
            <a:off x="15982533" y="8343490"/>
            <a:ext cx="2303181" cy="2040554"/>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1"/>
                                        </p:tgtEl>
                                        <p:attrNameLst>
                                          <p:attrName>style.visibility</p:attrName>
                                        </p:attrNameLst>
                                      </p:cBhvr>
                                      <p:to>
                                        <p:strVal val="visible"/>
                                      </p:to>
                                    </p:set>
                                    <p:animEffect transition="in" filter="fade">
                                      <p:cBhvr>
                                        <p:cTn id="11" dur="500"/>
                                        <p:tgtEl>
                                          <p:spTgt spid="2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2"/>
                                        </p:tgtEl>
                                        <p:attrNameLst>
                                          <p:attrName>style.visibility</p:attrName>
                                        </p:attrNameLst>
                                      </p:cBhvr>
                                      <p:to>
                                        <p:strVal val="visible"/>
                                      </p:to>
                                    </p:set>
                                    <p:animEffect transition="in" filter="fade">
                                      <p:cBhvr>
                                        <p:cTn id="15" dur="500"/>
                                        <p:tgtEl>
                                          <p:spTgt spid="2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3"/>
                                        </p:tgtEl>
                                        <p:attrNameLst>
                                          <p:attrName>style.visibility</p:attrName>
                                        </p:attrNameLst>
                                      </p:cBhvr>
                                      <p:to>
                                        <p:strVal val="visible"/>
                                      </p:to>
                                    </p:set>
                                    <p:animEffect transition="in" filter="fade">
                                      <p:cBhvr>
                                        <p:cTn id="19" dur="500"/>
                                        <p:tgtEl>
                                          <p:spTgt spid="22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4"/>
                                        </p:tgtEl>
                                        <p:attrNameLst>
                                          <p:attrName>style.visibility</p:attrName>
                                        </p:attrNameLst>
                                      </p:cBhvr>
                                      <p:to>
                                        <p:strVal val="visible"/>
                                      </p:to>
                                    </p:set>
                                    <p:animEffect transition="in" filter="fade">
                                      <p:cBhvr>
                                        <p:cTn id="23" dur="500"/>
                                        <p:tgtEl>
                                          <p:spTgt spid="2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5"/>
                                        </p:tgtEl>
                                        <p:attrNameLst>
                                          <p:attrName>style.visibility</p:attrName>
                                        </p:attrNameLst>
                                      </p:cBhvr>
                                      <p:to>
                                        <p:strVal val="visible"/>
                                      </p:to>
                                    </p:set>
                                    <p:animEffect transition="in" filter="fade">
                                      <p:cBhvr>
                                        <p:cTn id="28"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pSp>
        <p:nvGrpSpPr>
          <p:cNvPr id="232" name="Google Shape;232;p7"/>
          <p:cNvGrpSpPr/>
          <p:nvPr/>
        </p:nvGrpSpPr>
        <p:grpSpPr>
          <a:xfrm>
            <a:off x="-1668617" y="7860300"/>
            <a:ext cx="22991619" cy="2523744"/>
            <a:chOff x="-1140691" y="5175504"/>
            <a:chExt cx="15327746" cy="1682496"/>
          </a:xfrm>
        </p:grpSpPr>
        <p:pic>
          <p:nvPicPr>
            <p:cNvPr id="233" name="Google Shape;233;p7"/>
            <p:cNvPicPr preferRelativeResize="0"/>
            <p:nvPr/>
          </p:nvPicPr>
          <p:blipFill rotWithShape="1">
            <a:blip r:embed="rId3">
              <a:alphaModFix/>
            </a:blip>
            <a:srcRect/>
            <a:stretch/>
          </p:blipFill>
          <p:spPr>
            <a:xfrm>
              <a:off x="6871855" y="5175504"/>
              <a:ext cx="7315200" cy="1682496"/>
            </a:xfrm>
            <a:prstGeom prst="rect">
              <a:avLst/>
            </a:prstGeom>
            <a:noFill/>
            <a:ln>
              <a:noFill/>
            </a:ln>
          </p:spPr>
        </p:pic>
        <p:pic>
          <p:nvPicPr>
            <p:cNvPr id="234" name="Google Shape;234;p7"/>
            <p:cNvPicPr preferRelativeResize="0"/>
            <p:nvPr/>
          </p:nvPicPr>
          <p:blipFill rotWithShape="1">
            <a:blip r:embed="rId3">
              <a:alphaModFix/>
            </a:blip>
            <a:srcRect/>
            <a:stretch/>
          </p:blipFill>
          <p:spPr>
            <a:xfrm>
              <a:off x="3214255" y="5175504"/>
              <a:ext cx="7315200" cy="1682496"/>
            </a:xfrm>
            <a:prstGeom prst="rect">
              <a:avLst/>
            </a:prstGeom>
            <a:noFill/>
            <a:ln>
              <a:noFill/>
            </a:ln>
          </p:spPr>
        </p:pic>
        <p:pic>
          <p:nvPicPr>
            <p:cNvPr id="235" name="Google Shape;235;p7"/>
            <p:cNvPicPr preferRelativeResize="0"/>
            <p:nvPr/>
          </p:nvPicPr>
          <p:blipFill rotWithShape="1">
            <a:blip r:embed="rId3">
              <a:alphaModFix/>
            </a:blip>
            <a:srcRect/>
            <a:stretch/>
          </p:blipFill>
          <p:spPr>
            <a:xfrm>
              <a:off x="-1140691" y="5175504"/>
              <a:ext cx="7315200" cy="1682496"/>
            </a:xfrm>
            <a:prstGeom prst="rect">
              <a:avLst/>
            </a:prstGeom>
            <a:noFill/>
            <a:ln>
              <a:noFill/>
            </a:ln>
          </p:spPr>
        </p:pic>
      </p:grpSp>
      <p:sp>
        <p:nvSpPr>
          <p:cNvPr id="236" name="Google Shape;236;p7"/>
          <p:cNvSpPr/>
          <p:nvPr/>
        </p:nvSpPr>
        <p:spPr>
          <a:xfrm>
            <a:off x="2286" y="0"/>
            <a:ext cx="18283428" cy="10287000"/>
          </a:xfrm>
          <a:prstGeom prst="rect">
            <a:avLst/>
          </a:prstGeom>
          <a:noFill/>
          <a:ln>
            <a:noFill/>
          </a:ln>
        </p:spPr>
        <p:txBody>
          <a:bodyPr spcFirstLastPara="1" wrap="square" lIns="137138" tIns="68550" rIns="137138" bIns="68550" anchor="ctr" anchorCtr="0">
            <a:noAutofit/>
          </a:bodyPr>
          <a:lstStyle/>
          <a:p>
            <a:pPr algn="ctr">
              <a:buClr>
                <a:schemeClr val="lt1"/>
              </a:buClr>
              <a:buSzPts val="1800"/>
            </a:pPr>
            <a:endParaRPr sz="2700">
              <a:solidFill>
                <a:srgbClr val="FFFFFF"/>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37" name="Google Shape;237;p7"/>
              <p:cNvSpPr/>
              <p:nvPr/>
            </p:nvSpPr>
            <p:spPr>
              <a:xfrm>
                <a:off x="2322367" y="937726"/>
                <a:ext cx="13643266" cy="2523745"/>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lnSpc>
                    <a:spcPct val="150000"/>
                  </a:lnSpc>
                </a:pPr>
                <a:r>
                  <a:rPr lang="en-US" sz="4800" b="1" dirty="0" err="1">
                    <a:solidFill>
                      <a:schemeClr val="accent6">
                        <a:lumMod val="75000"/>
                      </a:schemeClr>
                    </a:solidFill>
                    <a:latin typeface="Arial" panose="020B0604020202020204" pitchFamily="34" charset="0"/>
                    <a:ea typeface="Arial"/>
                    <a:cs typeface="Arial" panose="020B0604020202020204" pitchFamily="34" charset="0"/>
                    <a:sym typeface="Arial"/>
                  </a:rPr>
                  <a:t>Câu</a:t>
                </a:r>
                <a:r>
                  <a:rPr lang="en-US" sz="4800" b="1" dirty="0">
                    <a:solidFill>
                      <a:schemeClr val="accent6">
                        <a:lumMod val="75000"/>
                      </a:schemeClr>
                    </a:solidFill>
                    <a:latin typeface="Arial" panose="020B0604020202020204" pitchFamily="34" charset="0"/>
                    <a:ea typeface="Arial"/>
                    <a:cs typeface="Arial" panose="020B0604020202020204" pitchFamily="34" charset="0"/>
                    <a:sym typeface="Arial"/>
                  </a:rPr>
                  <a:t> </a:t>
                </a:r>
                <a:r>
                  <a:rPr lang="en-US" sz="4800" b="1" dirty="0" err="1">
                    <a:solidFill>
                      <a:schemeClr val="accent6">
                        <a:lumMod val="75000"/>
                      </a:schemeClr>
                    </a:solidFill>
                    <a:latin typeface="Arial" panose="020B0604020202020204" pitchFamily="34" charset="0"/>
                    <a:ea typeface="Arial"/>
                    <a:cs typeface="Arial" panose="020B0604020202020204" pitchFamily="34" charset="0"/>
                    <a:sym typeface="Arial"/>
                  </a:rPr>
                  <a:t>hỏi</a:t>
                </a:r>
                <a:r>
                  <a:rPr lang="en-US" sz="4800" b="1" dirty="0">
                    <a:solidFill>
                      <a:schemeClr val="accent6">
                        <a:lumMod val="75000"/>
                      </a:schemeClr>
                    </a:solidFill>
                    <a:latin typeface="Arial" panose="020B0604020202020204" pitchFamily="34" charset="0"/>
                    <a:ea typeface="Arial"/>
                    <a:cs typeface="Arial" panose="020B0604020202020204" pitchFamily="34" charset="0"/>
                    <a:sym typeface="Arial"/>
                  </a:rPr>
                  <a:t> 5: </a:t>
                </a:r>
                <a:r>
                  <a:rPr lang="en-US" sz="4800" dirty="0" err="1">
                    <a:latin typeface="Arial" panose="020B0604020202020204" pitchFamily="34" charset="0"/>
                    <a:cs typeface="Arial" panose="020B0604020202020204" pitchFamily="34" charset="0"/>
                  </a:rPr>
                  <a:t>Giá</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trị</a:t>
                </a:r>
                <a:r>
                  <a:rPr lang="en-US" sz="4800" dirty="0">
                    <a:latin typeface="Arial" panose="020B0604020202020204" pitchFamily="34" charset="0"/>
                    <a:cs typeface="Arial" panose="020B0604020202020204" pitchFamily="34" charset="0"/>
                  </a:rPr>
                  <a:t> tan30</a:t>
                </a:r>
                <a14:m>
                  <m:oMath xmlns:m="http://schemas.openxmlformats.org/officeDocument/2006/math">
                    <m:r>
                      <a:rPr lang="en-US" sz="4800" i="1">
                        <a:solidFill>
                          <a:srgbClr val="000000"/>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a:t>
                </a:r>
                <a:endParaRPr lang="en-VN" sz="4800" dirty="0">
                  <a:latin typeface="Arial" panose="020B0604020202020204" pitchFamily="34" charset="0"/>
                  <a:cs typeface="Arial" panose="020B0604020202020204" pitchFamily="34" charset="0"/>
                </a:endParaRPr>
              </a:p>
            </p:txBody>
          </p:sp>
        </mc:Choice>
        <mc:Fallback xmlns="">
          <p:sp>
            <p:nvSpPr>
              <p:cNvPr id="237" name="Google Shape;237;p7"/>
              <p:cNvSpPr>
                <a:spLocks noRot="1" noChangeAspect="1" noMove="1" noResize="1" noEditPoints="1" noAdjustHandles="1" noChangeArrowheads="1" noChangeShapeType="1" noTextEdit="1"/>
              </p:cNvSpPr>
              <p:nvPr/>
            </p:nvSpPr>
            <p:spPr>
              <a:xfrm>
                <a:off x="2322367" y="937726"/>
                <a:ext cx="13643266" cy="2523745"/>
              </a:xfrm>
              <a:prstGeom prst="roundRect">
                <a:avLst>
                  <a:gd name="adj" fmla="val 16667"/>
                </a:avLst>
              </a:prstGeom>
              <a:blipFill>
                <a:blip r:embed="rId4"/>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38" name="Google Shape;238;p7"/>
              <p:cNvSpPr/>
              <p:nvPr/>
            </p:nvSpPr>
            <p:spPr>
              <a:xfrm>
                <a:off x="2562770" y="4289616"/>
                <a:ext cx="5376105" cy="2030575"/>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800" dirty="0">
                    <a:solidFill>
                      <a:srgbClr val="000000"/>
                    </a:solidFill>
                    <a:latin typeface="Arial" panose="020B0604020202020204" pitchFamily="34" charset="0"/>
                    <a:ea typeface="Arial"/>
                    <a:cs typeface="Arial" panose="020B0604020202020204" pitchFamily="34" charset="0"/>
                    <a:sym typeface="Arial"/>
                  </a:rPr>
                  <a:t>A. </a:t>
                </a:r>
                <a14:m>
                  <m:oMath xmlns:m="http://schemas.openxmlformats.org/officeDocument/2006/math">
                    <m:rad>
                      <m:radPr>
                        <m:degHide m:val="on"/>
                        <m:ctrlPr>
                          <a:rPr lang="en-VN" sz="4800" i="1">
                            <a:latin typeface="Cambria Math" panose="02040503050406030204" pitchFamily="18" charset="0"/>
                          </a:rPr>
                        </m:ctrlPr>
                      </m:radPr>
                      <m:deg/>
                      <m:e>
                        <m:r>
                          <a:rPr lang="en-US" sz="4800" b="0" i="1" smtClean="0">
                            <a:latin typeface="Cambria Math" panose="02040503050406030204" pitchFamily="18" charset="0"/>
                          </a:rPr>
                          <m:t>3</m:t>
                        </m:r>
                      </m:e>
                    </m:rad>
                  </m:oMath>
                </a14:m>
                <a:r>
                  <a:rPr lang="en-US" sz="4800" dirty="0">
                    <a:solidFill>
                      <a:srgbClr val="000000"/>
                    </a:solidFill>
                    <a:latin typeface="Arial" panose="020B0604020202020204" pitchFamily="34" charset="0"/>
                    <a:ea typeface="Arial"/>
                    <a:cs typeface="Arial" panose="020B0604020202020204" pitchFamily="34" charset="0"/>
                    <a:sym typeface="Arial"/>
                  </a:rPr>
                  <a:t> </a:t>
                </a:r>
                <a:endParaRPr lang="en-VN" sz="4800" dirty="0">
                  <a:latin typeface="Arial" panose="020B0604020202020204" pitchFamily="34" charset="0"/>
                  <a:cs typeface="Arial" panose="020B0604020202020204" pitchFamily="34" charset="0"/>
                </a:endParaRPr>
              </a:p>
            </p:txBody>
          </p:sp>
        </mc:Choice>
        <mc:Fallback xmlns="">
          <p:sp>
            <p:nvSpPr>
              <p:cNvPr id="238" name="Google Shape;238;p7"/>
              <p:cNvSpPr>
                <a:spLocks noRot="1" noChangeAspect="1" noMove="1" noResize="1" noEditPoints="1" noAdjustHandles="1" noChangeArrowheads="1" noChangeShapeType="1" noTextEdit="1"/>
              </p:cNvSpPr>
              <p:nvPr/>
            </p:nvSpPr>
            <p:spPr>
              <a:xfrm>
                <a:off x="2562770" y="4289616"/>
                <a:ext cx="5376105" cy="2030575"/>
              </a:xfrm>
              <a:prstGeom prst="roundRect">
                <a:avLst>
                  <a:gd name="adj" fmla="val 16667"/>
                </a:avLst>
              </a:prstGeom>
              <a:blipFill>
                <a:blip r:embed="rId5"/>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39" name="Google Shape;239;p7"/>
              <p:cNvSpPr/>
              <p:nvPr/>
            </p:nvSpPr>
            <p:spPr>
              <a:xfrm>
                <a:off x="2562770" y="7142602"/>
                <a:ext cx="5376105" cy="2030575"/>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800" dirty="0">
                    <a:solidFill>
                      <a:srgbClr val="000000"/>
                    </a:solidFill>
                    <a:latin typeface="Arial" panose="020B0604020202020204" pitchFamily="34" charset="0"/>
                    <a:ea typeface="Arial"/>
                    <a:cs typeface="Arial" panose="020B0604020202020204" pitchFamily="34" charset="0"/>
                    <a:sym typeface="Arial"/>
                  </a:rPr>
                  <a:t>B. </a:t>
                </a:r>
                <a14:m>
                  <m:oMath xmlns:m="http://schemas.openxmlformats.org/officeDocument/2006/math">
                    <m:r>
                      <a:rPr lang="en-VN" sz="4800" i="1" smtClean="0">
                        <a:latin typeface="Cambria Math" panose="02040503050406030204" pitchFamily="18" charset="0"/>
                      </a:rPr>
                      <m:t> </m:t>
                    </m:r>
                    <m:f>
                      <m:fPr>
                        <m:ctrlPr>
                          <a:rPr lang="en-VN" sz="4800" i="1" smtClean="0">
                            <a:latin typeface="Cambria Math" panose="02040503050406030204" pitchFamily="18" charset="0"/>
                          </a:rPr>
                        </m:ctrlPr>
                      </m:fPr>
                      <m:num>
                        <m:rad>
                          <m:radPr>
                            <m:degHide m:val="on"/>
                            <m:ctrlPr>
                              <a:rPr lang="en-VN" sz="4800" i="1">
                                <a:latin typeface="Cambria Math" panose="02040503050406030204" pitchFamily="18" charset="0"/>
                              </a:rPr>
                            </m:ctrlPr>
                          </m:radPr>
                          <m:deg/>
                          <m:e>
                            <m:r>
                              <a:rPr lang="en-US" sz="4800" b="0" i="1" smtClean="0">
                                <a:latin typeface="Cambria Math" panose="02040503050406030204" pitchFamily="18" charset="0"/>
                              </a:rPr>
                              <m:t>3</m:t>
                            </m:r>
                          </m:e>
                        </m:rad>
                      </m:num>
                      <m:den>
                        <m:r>
                          <a:rPr lang="en-US" sz="4800" b="0" i="0" smtClean="0">
                            <a:latin typeface="Cambria Math" panose="02040503050406030204" pitchFamily="18" charset="0"/>
                          </a:rPr>
                          <m:t>2</m:t>
                        </m:r>
                      </m:den>
                    </m:f>
                  </m:oMath>
                </a14:m>
                <a:endParaRPr lang="en-VN" sz="4800" dirty="0">
                  <a:latin typeface="Arial" panose="020B0604020202020204" pitchFamily="34" charset="0"/>
                  <a:cs typeface="Arial" panose="020B0604020202020204" pitchFamily="34" charset="0"/>
                </a:endParaRPr>
              </a:p>
            </p:txBody>
          </p:sp>
        </mc:Choice>
        <mc:Fallback xmlns="">
          <p:sp>
            <p:nvSpPr>
              <p:cNvPr id="239" name="Google Shape;239;p7"/>
              <p:cNvSpPr>
                <a:spLocks noRot="1" noChangeAspect="1" noMove="1" noResize="1" noEditPoints="1" noAdjustHandles="1" noChangeArrowheads="1" noChangeShapeType="1" noTextEdit="1"/>
              </p:cNvSpPr>
              <p:nvPr/>
            </p:nvSpPr>
            <p:spPr>
              <a:xfrm>
                <a:off x="2562770" y="7142602"/>
                <a:ext cx="5376105" cy="2030575"/>
              </a:xfrm>
              <a:prstGeom prst="roundRect">
                <a:avLst>
                  <a:gd name="adj" fmla="val 16667"/>
                </a:avLst>
              </a:prstGeom>
              <a:blipFill>
                <a:blip r:embed="rId6"/>
                <a:stretch>
                  <a:fillRect/>
                </a:stretch>
              </a:blipFill>
              <a:ln>
                <a:solidFill>
                  <a:srgbClr val="FFC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40" name="Google Shape;240;p7"/>
              <p:cNvSpPr/>
              <p:nvPr/>
            </p:nvSpPr>
            <p:spPr>
              <a:xfrm>
                <a:off x="10347916" y="4283882"/>
                <a:ext cx="5376105" cy="2030575"/>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800" dirty="0">
                    <a:solidFill>
                      <a:srgbClr val="000000"/>
                    </a:solidFill>
                    <a:latin typeface="Arial" panose="020B0604020202020204" pitchFamily="34" charset="0"/>
                    <a:ea typeface="Arial"/>
                    <a:cs typeface="Arial" panose="020B0604020202020204" pitchFamily="34" charset="0"/>
                    <a:sym typeface="Arial"/>
                  </a:rPr>
                  <a:t>C. </a:t>
                </a:r>
                <a14:m>
                  <m:oMath xmlns:m="http://schemas.openxmlformats.org/officeDocument/2006/math">
                    <m:f>
                      <m:fPr>
                        <m:ctrlPr>
                          <a:rPr lang="en-VN" sz="4800" i="1">
                            <a:latin typeface="Cambria Math" panose="02040503050406030204" pitchFamily="18" charset="0"/>
                          </a:rPr>
                        </m:ctrlPr>
                      </m:fPr>
                      <m:num>
                        <m:r>
                          <a:rPr lang="en-US" sz="4800" b="0" i="0" smtClean="0">
                            <a:latin typeface="Cambria Math" panose="02040503050406030204" pitchFamily="18" charset="0"/>
                          </a:rPr>
                          <m:t>1</m:t>
                        </m:r>
                      </m:num>
                      <m:den>
                        <m:rad>
                          <m:radPr>
                            <m:degHide m:val="on"/>
                            <m:ctrlPr>
                              <a:rPr lang="en-VN" sz="4800" i="1">
                                <a:latin typeface="Cambria Math" panose="02040503050406030204" pitchFamily="18" charset="0"/>
                              </a:rPr>
                            </m:ctrlPr>
                          </m:radPr>
                          <m:deg/>
                          <m:e>
                            <m:r>
                              <a:rPr lang="en-US" sz="4800" b="0" i="1" smtClean="0">
                                <a:latin typeface="Cambria Math" panose="02040503050406030204" pitchFamily="18" charset="0"/>
                              </a:rPr>
                              <m:t>3</m:t>
                            </m:r>
                          </m:e>
                        </m:rad>
                      </m:den>
                    </m:f>
                  </m:oMath>
                </a14:m>
                <a:endParaRPr lang="en-VN" sz="4800" dirty="0">
                  <a:latin typeface="Arial" panose="020B0604020202020204" pitchFamily="34" charset="0"/>
                  <a:cs typeface="Arial" panose="020B0604020202020204" pitchFamily="34" charset="0"/>
                </a:endParaRPr>
              </a:p>
            </p:txBody>
          </p:sp>
        </mc:Choice>
        <mc:Fallback xmlns="">
          <p:sp>
            <p:nvSpPr>
              <p:cNvPr id="240" name="Google Shape;240;p7"/>
              <p:cNvSpPr>
                <a:spLocks noRot="1" noChangeAspect="1" noMove="1" noResize="1" noEditPoints="1" noAdjustHandles="1" noChangeArrowheads="1" noChangeShapeType="1" noTextEdit="1"/>
              </p:cNvSpPr>
              <p:nvPr/>
            </p:nvSpPr>
            <p:spPr>
              <a:xfrm>
                <a:off x="10347916" y="4283882"/>
                <a:ext cx="5376105" cy="2030575"/>
              </a:xfrm>
              <a:prstGeom prst="roundRect">
                <a:avLst>
                  <a:gd name="adj" fmla="val 16667"/>
                </a:avLst>
              </a:prstGeom>
              <a:blipFill>
                <a:blip r:embed="rId7"/>
                <a:stretch>
                  <a:fillRect/>
                </a:stretch>
              </a:blipFill>
              <a:ln>
                <a:solidFill>
                  <a:srgbClr val="FFC000"/>
                </a:solidFill>
              </a:ln>
            </p:spPr>
            <p:txBody>
              <a:bodyPr/>
              <a:lstStyle/>
              <a:p>
                <a:r>
                  <a:rPr lang="en-VN">
                    <a:noFill/>
                  </a:rPr>
                  <a:t> </a:t>
                </a:r>
              </a:p>
            </p:txBody>
          </p:sp>
        </mc:Fallback>
      </mc:AlternateContent>
      <p:sp>
        <p:nvSpPr>
          <p:cNvPr id="241" name="Google Shape;241;p7"/>
          <p:cNvSpPr/>
          <p:nvPr/>
        </p:nvSpPr>
        <p:spPr>
          <a:xfrm>
            <a:off x="10347916" y="7152051"/>
            <a:ext cx="5376105" cy="2030575"/>
          </a:xfrm>
          <a:prstGeom prst="roundRect">
            <a:avLst>
              <a:gd name="adj" fmla="val 16667"/>
            </a:avLst>
          </a:prstGeom>
          <a:solidFill>
            <a:schemeClr val="lt1"/>
          </a:solidFill>
          <a:ln>
            <a:solidFill>
              <a:srgbClr val="FFC000"/>
            </a:solidFill>
          </a:ln>
        </p:spPr>
        <p:txBody>
          <a:bodyPr spcFirstLastPara="1" wrap="square" lIns="137138" tIns="68550" rIns="137138" bIns="68550" anchor="ctr" anchorCtr="0">
            <a:noAutofit/>
          </a:bodyPr>
          <a:lstStyle/>
          <a:p>
            <a:pPr algn="ctr">
              <a:buClr>
                <a:srgbClr val="000000"/>
              </a:buClr>
              <a:buSzPts val="3200"/>
            </a:pPr>
            <a:r>
              <a:rPr lang="en-US" sz="4800" dirty="0">
                <a:solidFill>
                  <a:srgbClr val="000000"/>
                </a:solidFill>
                <a:latin typeface="Arial" panose="020B0604020202020204" pitchFamily="34" charset="0"/>
                <a:ea typeface="Arial"/>
                <a:cs typeface="Arial" panose="020B0604020202020204" pitchFamily="34" charset="0"/>
                <a:sym typeface="Arial"/>
              </a:rPr>
              <a:t>D. 1</a:t>
            </a:r>
            <a:endParaRPr lang="en-VN" sz="4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2" name="Google Shape;242;p7"/>
              <p:cNvSpPr/>
              <p:nvPr/>
            </p:nvSpPr>
            <p:spPr>
              <a:xfrm>
                <a:off x="10347915" y="4299065"/>
                <a:ext cx="5376105" cy="2042321"/>
              </a:xfrm>
              <a:prstGeom prst="roundRect">
                <a:avLst>
                  <a:gd name="adj" fmla="val 16667"/>
                </a:avLst>
              </a:prstGeom>
              <a:solidFill>
                <a:srgbClr val="FFD966"/>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C. </a:t>
                </a:r>
                <a14:m>
                  <m:oMath xmlns:m="http://schemas.openxmlformats.org/officeDocument/2006/math">
                    <m:f>
                      <m:fPr>
                        <m:ctrlPr>
                          <a:rPr lang="en-VN" sz="4400" i="1">
                            <a:latin typeface="Cambria Math" panose="02040503050406030204" pitchFamily="18" charset="0"/>
                          </a:rPr>
                        </m:ctrlPr>
                      </m:fPr>
                      <m:num>
                        <m:r>
                          <a:rPr lang="en-US" sz="4400">
                            <a:latin typeface="Cambria Math" panose="02040503050406030204" pitchFamily="18" charset="0"/>
                          </a:rPr>
                          <m:t>1</m:t>
                        </m:r>
                      </m:num>
                      <m:den>
                        <m:rad>
                          <m:radPr>
                            <m:degHide m:val="on"/>
                            <m:ctrlPr>
                              <a:rPr lang="en-VN" sz="4400" i="1">
                                <a:latin typeface="Cambria Math" panose="02040503050406030204" pitchFamily="18" charset="0"/>
                              </a:rPr>
                            </m:ctrlPr>
                          </m:radPr>
                          <m:deg/>
                          <m:e>
                            <m:r>
                              <a:rPr lang="en-US" sz="4400" i="1">
                                <a:latin typeface="Cambria Math" panose="02040503050406030204" pitchFamily="18" charset="0"/>
                              </a:rPr>
                              <m:t>3</m:t>
                            </m:r>
                          </m:e>
                        </m:rad>
                      </m:den>
                    </m:f>
                  </m:oMath>
                </a14:m>
                <a:endParaRPr lang="en-VN" sz="4400" dirty="0">
                  <a:latin typeface="Arial" panose="020B0604020202020204" pitchFamily="34" charset="0"/>
                  <a:cs typeface="Arial" panose="020B0604020202020204" pitchFamily="34" charset="0"/>
                </a:endParaRPr>
              </a:p>
            </p:txBody>
          </p:sp>
        </mc:Choice>
        <mc:Fallback xmlns="">
          <p:sp>
            <p:nvSpPr>
              <p:cNvPr id="242" name="Google Shape;242;p7"/>
              <p:cNvSpPr>
                <a:spLocks noRot="1" noChangeAspect="1" noMove="1" noResize="1" noEditPoints="1" noAdjustHandles="1" noChangeArrowheads="1" noChangeShapeType="1" noTextEdit="1"/>
              </p:cNvSpPr>
              <p:nvPr/>
            </p:nvSpPr>
            <p:spPr>
              <a:xfrm>
                <a:off x="10347915" y="4299065"/>
                <a:ext cx="5376105" cy="2042321"/>
              </a:xfrm>
              <a:prstGeom prst="roundRect">
                <a:avLst>
                  <a:gd name="adj" fmla="val 16667"/>
                </a:avLst>
              </a:prstGeom>
              <a:blipFill>
                <a:blip r:embed="rId8"/>
                <a:stretch>
                  <a:fillRect/>
                </a:stretch>
              </a:blipFill>
              <a:ln>
                <a:noFill/>
              </a:ln>
            </p:spPr>
            <p:txBody>
              <a:bodyPr/>
              <a:lstStyle/>
              <a:p>
                <a:r>
                  <a:rPr lang="en-VN">
                    <a:noFill/>
                  </a:rPr>
                  <a:t> </a:t>
                </a:r>
              </a:p>
            </p:txBody>
          </p:sp>
        </mc:Fallback>
      </mc:AlternateContent>
      <p:pic>
        <p:nvPicPr>
          <p:cNvPr id="244" name="Google Shape;244;p7"/>
          <p:cNvPicPr preferRelativeResize="0"/>
          <p:nvPr/>
        </p:nvPicPr>
        <p:blipFill rotWithShape="1">
          <a:blip r:embed="rId9">
            <a:alphaModFix/>
          </a:blip>
          <a:srcRect/>
          <a:stretch/>
        </p:blipFill>
        <p:spPr>
          <a:xfrm>
            <a:off x="-9449" y="7872046"/>
            <a:ext cx="1838249" cy="2523745"/>
          </a:xfrm>
          <a:prstGeom prst="rect">
            <a:avLst/>
          </a:prstGeom>
          <a:noFill/>
          <a:ln>
            <a:noFill/>
          </a:ln>
        </p:spPr>
      </p:pic>
      <p:pic>
        <p:nvPicPr>
          <p:cNvPr id="2" name="Google Shape;192;p4">
            <a:hlinkClick r:id="rId10" action="ppaction://hlinksldjump"/>
            <a:extLst>
              <a:ext uri="{FF2B5EF4-FFF2-40B4-BE49-F238E27FC236}">
                <a16:creationId xmlns:a16="http://schemas.microsoft.com/office/drawing/2014/main" id="{A6B2743B-BC07-F7D2-225A-280A3F5FD93B}"/>
              </a:ext>
            </a:extLst>
          </p:cNvPr>
          <p:cNvPicPr preferRelativeResize="0"/>
          <p:nvPr/>
        </p:nvPicPr>
        <p:blipFill rotWithShape="1">
          <a:blip r:embed="rId11">
            <a:alphaModFix/>
          </a:blip>
          <a:srcRect/>
          <a:stretch/>
        </p:blipFill>
        <p:spPr>
          <a:xfrm>
            <a:off x="15982533" y="8343490"/>
            <a:ext cx="2303181" cy="2040554"/>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8"/>
                                        </p:tgtEl>
                                        <p:attrNameLst>
                                          <p:attrName>style.visibility</p:attrName>
                                        </p:attrNameLst>
                                      </p:cBhvr>
                                      <p:to>
                                        <p:strVal val="visible"/>
                                      </p:to>
                                    </p:set>
                                    <p:animEffect transition="in" filter="fade">
                                      <p:cBhvr>
                                        <p:cTn id="11" dur="500"/>
                                        <p:tgtEl>
                                          <p:spTgt spid="2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9"/>
                                        </p:tgtEl>
                                        <p:attrNameLst>
                                          <p:attrName>style.visibility</p:attrName>
                                        </p:attrNameLst>
                                      </p:cBhvr>
                                      <p:to>
                                        <p:strVal val="visible"/>
                                      </p:to>
                                    </p:set>
                                    <p:animEffect transition="in" filter="fade">
                                      <p:cBhvr>
                                        <p:cTn id="15" dur="500"/>
                                        <p:tgtEl>
                                          <p:spTgt spid="2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0"/>
                                        </p:tgtEl>
                                        <p:attrNameLst>
                                          <p:attrName>style.visibility</p:attrName>
                                        </p:attrNameLst>
                                      </p:cBhvr>
                                      <p:to>
                                        <p:strVal val="visible"/>
                                      </p:to>
                                    </p:set>
                                    <p:animEffect transition="in" filter="fade">
                                      <p:cBhvr>
                                        <p:cTn id="19" dur="500"/>
                                        <p:tgtEl>
                                          <p:spTgt spid="24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1"/>
                                        </p:tgtEl>
                                        <p:attrNameLst>
                                          <p:attrName>style.visibility</p:attrName>
                                        </p:attrNameLst>
                                      </p:cBhvr>
                                      <p:to>
                                        <p:strVal val="visible"/>
                                      </p:to>
                                    </p:set>
                                    <p:animEffect transition="in" filter="fade">
                                      <p:cBhvr>
                                        <p:cTn id="23" dur="500"/>
                                        <p:tgtEl>
                                          <p:spTgt spid="2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2"/>
                                        </p:tgtEl>
                                        <p:attrNameLst>
                                          <p:attrName>style.visibility</p:attrName>
                                        </p:attrNameLst>
                                      </p:cBhvr>
                                      <p:to>
                                        <p:strVal val="visible"/>
                                      </p:to>
                                    </p:set>
                                    <p:animEffect transition="in" filter="fade">
                                      <p:cBhvr>
                                        <p:cTn id="28"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7" name="Picture 6">
            <a:extLst>
              <a:ext uri="{FF2B5EF4-FFF2-40B4-BE49-F238E27FC236}">
                <a16:creationId xmlns:a16="http://schemas.microsoft.com/office/drawing/2014/main" id="{3EED29EE-3816-A2E6-FCCE-7071B023C590}"/>
              </a:ext>
            </a:extLst>
          </p:cNvPr>
          <p:cNvPicPr>
            <a:picLocks noChangeAspect="1"/>
          </p:cNvPicPr>
          <p:nvPr/>
        </p:nvPicPr>
        <p:blipFill>
          <a:blip r:embed="rId14"/>
          <a:stretch>
            <a:fillRect/>
          </a:stretch>
        </p:blipFill>
        <p:spPr>
          <a:xfrm>
            <a:off x="2839474" y="454531"/>
            <a:ext cx="12609051" cy="8690738"/>
          </a:xfrm>
          <a:prstGeom prst="rect">
            <a:avLst/>
          </a:prstGeom>
        </p:spPr>
      </p:pic>
    </p:spTree>
    <p:extLst>
      <p:ext uri="{BB962C8B-B14F-4D97-AF65-F5344CB8AC3E}">
        <p14:creationId xmlns:p14="http://schemas.microsoft.com/office/powerpoint/2010/main" val="2232272802"/>
      </p:ext>
    </p:extLst>
  </p:cSld>
  <p:clrMapOvr>
    <a:masterClrMapping/>
  </p:clrMapOvr>
  <p:transition spd="med">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7" name="Picture 6">
            <a:extLst>
              <a:ext uri="{FF2B5EF4-FFF2-40B4-BE49-F238E27FC236}">
                <a16:creationId xmlns:a16="http://schemas.microsoft.com/office/drawing/2014/main" id="{C5EA3B9F-5CBA-F9D6-4616-FC5FE3644D6A}"/>
              </a:ext>
            </a:extLst>
          </p:cNvPr>
          <p:cNvPicPr>
            <a:picLocks noChangeAspect="1"/>
          </p:cNvPicPr>
          <p:nvPr/>
        </p:nvPicPr>
        <p:blipFill>
          <a:blip r:embed="rId14"/>
          <a:stretch>
            <a:fillRect/>
          </a:stretch>
        </p:blipFill>
        <p:spPr>
          <a:xfrm>
            <a:off x="2654674" y="290843"/>
            <a:ext cx="13636908" cy="9658126"/>
          </a:xfrm>
          <a:prstGeom prst="rect">
            <a:avLst/>
          </a:prstGeom>
        </p:spPr>
      </p:pic>
    </p:spTree>
    <p:extLst>
      <p:ext uri="{BB962C8B-B14F-4D97-AF65-F5344CB8AC3E}">
        <p14:creationId xmlns:p14="http://schemas.microsoft.com/office/powerpoint/2010/main" val="604451734"/>
      </p:ext>
    </p:extLst>
  </p:cSld>
  <p:clrMapOvr>
    <a:masterClrMapping/>
  </p:clrMapOvr>
  <p:transition spd="med">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sp>
        <p:nvSpPr>
          <p:cNvPr id="2" name="Freeform 2"/>
          <p:cNvSpPr/>
          <p:nvPr/>
        </p:nvSpPr>
        <p:spPr>
          <a:xfrm rot="-2779055">
            <a:off x="13796861" y="-6122862"/>
            <a:ext cx="7814999" cy="12245725"/>
          </a:xfrm>
          <a:custGeom>
            <a:avLst/>
            <a:gdLst/>
            <a:ahLst/>
            <a:cxnLst/>
            <a:rect l="l" t="t" r="r" b="b"/>
            <a:pathLst>
              <a:path w="7814999" h="12245725">
                <a:moveTo>
                  <a:pt x="0" y="0"/>
                </a:moveTo>
                <a:lnTo>
                  <a:pt x="7814999" y="0"/>
                </a:lnTo>
                <a:lnTo>
                  <a:pt x="7814999" y="12245724"/>
                </a:lnTo>
                <a:lnTo>
                  <a:pt x="0" y="12245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381483">
            <a:off x="-3907500" y="4308153"/>
            <a:ext cx="7814999" cy="12245725"/>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7457531">
            <a:off x="1137924" y="6846681"/>
            <a:ext cx="1602407" cy="1787901"/>
          </a:xfrm>
          <a:custGeom>
            <a:avLst/>
            <a:gdLst/>
            <a:ahLst/>
            <a:cxnLst/>
            <a:rect l="l" t="t" r="r" b="b"/>
            <a:pathLst>
              <a:path w="1602407" h="1787901">
                <a:moveTo>
                  <a:pt x="0" y="0"/>
                </a:moveTo>
                <a:lnTo>
                  <a:pt x="1602406" y="0"/>
                </a:lnTo>
                <a:lnTo>
                  <a:pt x="1602406" y="1787901"/>
                </a:lnTo>
                <a:lnTo>
                  <a:pt x="0" y="1787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7457531">
            <a:off x="14804382" y="584770"/>
            <a:ext cx="1648316" cy="1839126"/>
          </a:xfrm>
          <a:custGeom>
            <a:avLst/>
            <a:gdLst/>
            <a:ahLst/>
            <a:cxnLst/>
            <a:rect l="l" t="t" r="r" b="b"/>
            <a:pathLst>
              <a:path w="1648316" h="1839126">
                <a:moveTo>
                  <a:pt x="0" y="0"/>
                </a:moveTo>
                <a:lnTo>
                  <a:pt x="1648317" y="0"/>
                </a:lnTo>
                <a:lnTo>
                  <a:pt x="1648317" y="1839126"/>
                </a:lnTo>
                <a:lnTo>
                  <a:pt x="0" y="1839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3849820">
            <a:off x="14848576" y="7605376"/>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flipH="1" flipV="1">
            <a:off x="16076645" y="-712947"/>
            <a:ext cx="2365310" cy="2890720"/>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6076645" y="1352854"/>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2879566" y="4699549"/>
            <a:ext cx="12528867" cy="1015663"/>
          </a:xfrm>
          <a:prstGeom prst="rect">
            <a:avLst/>
          </a:prstGeom>
        </p:spPr>
        <p:txBody>
          <a:bodyPr lIns="0" tIns="0" rIns="0" bIns="0" rtlCol="0" anchor="t">
            <a:spAutoFit/>
          </a:bodyPr>
          <a:lstStyle/>
          <a:p>
            <a:pPr algn="ctr"/>
            <a:r>
              <a:rPr lang="en-US" sz="6600" b="1" dirty="0">
                <a:solidFill>
                  <a:srgbClr val="7030A0"/>
                </a:solidFill>
                <a:latin typeface="Arial" panose="020B0604020202020204" pitchFamily="34" charset="0"/>
                <a:cs typeface="Arial" panose="020B0604020202020204" pitchFamily="34" charset="0"/>
              </a:rPr>
              <a:t>LUYỆN TẬP</a:t>
            </a:r>
          </a:p>
        </p:txBody>
      </p:sp>
      <p:sp>
        <p:nvSpPr>
          <p:cNvPr id="13" name="Freeform 13"/>
          <p:cNvSpPr/>
          <p:nvPr/>
        </p:nvSpPr>
        <p:spPr>
          <a:xfrm>
            <a:off x="-3863796" y="1701904"/>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flipH="1" flipV="1">
            <a:off x="17259300" y="7351958"/>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3140600" y="-787260"/>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
          <p:cNvPicPr preferRelativeResize="0"/>
          <p:nvPr/>
        </p:nvPicPr>
        <p:blipFill rotWithShape="1">
          <a:blip r:embed="rId3">
            <a:alphaModFix/>
          </a:blip>
          <a:srcRect/>
          <a:stretch/>
        </p:blipFill>
        <p:spPr>
          <a:xfrm>
            <a:off x="1" y="0"/>
            <a:ext cx="9647258" cy="7645452"/>
          </a:xfrm>
          <a:prstGeom prst="rect">
            <a:avLst/>
          </a:prstGeom>
          <a:noFill/>
          <a:ln>
            <a:noFill/>
          </a:ln>
        </p:spPr>
      </p:pic>
      <p:pic>
        <p:nvPicPr>
          <p:cNvPr id="165" name="Google Shape;165;p1"/>
          <p:cNvPicPr preferRelativeResize="0"/>
          <p:nvPr/>
        </p:nvPicPr>
        <p:blipFill rotWithShape="1">
          <a:blip r:embed="rId3">
            <a:alphaModFix/>
          </a:blip>
          <a:srcRect/>
          <a:stretch/>
        </p:blipFill>
        <p:spPr>
          <a:xfrm flipH="1">
            <a:off x="8637499" y="0"/>
            <a:ext cx="9647258" cy="7645452"/>
          </a:xfrm>
          <a:prstGeom prst="rect">
            <a:avLst/>
          </a:prstGeom>
          <a:noFill/>
          <a:ln>
            <a:noFill/>
          </a:ln>
        </p:spPr>
      </p:pic>
      <p:sp>
        <p:nvSpPr>
          <p:cNvPr id="166" name="Google Shape;166;p1"/>
          <p:cNvSpPr/>
          <p:nvPr/>
        </p:nvSpPr>
        <p:spPr>
          <a:xfrm>
            <a:off x="2672036" y="5770085"/>
            <a:ext cx="12943928" cy="1661933"/>
          </a:xfrm>
          <a:prstGeom prst="rect">
            <a:avLst/>
          </a:prstGeom>
          <a:noFill/>
          <a:ln>
            <a:noFill/>
          </a:ln>
        </p:spPr>
        <p:txBody>
          <a:bodyPr spcFirstLastPara="1" wrap="square" lIns="137138" tIns="68550" rIns="137138" bIns="68550" anchor="t" anchorCtr="0">
            <a:spAutoFit/>
          </a:bodyPr>
          <a:lstStyle/>
          <a:p>
            <a:pPr algn="ctr"/>
            <a:r>
              <a:rPr lang="en-US" sz="9900" b="1">
                <a:solidFill>
                  <a:srgbClr val="FF0300"/>
                </a:solidFill>
                <a:latin typeface="Times New Roman"/>
                <a:ea typeface="Times New Roman"/>
                <a:cs typeface="Times New Roman"/>
                <a:sym typeface="Times New Roman"/>
              </a:rPr>
              <a:t>HÁI LỘC ĐẦU XUÂN</a:t>
            </a:r>
            <a:endParaRPr sz="2700"/>
          </a:p>
        </p:txBody>
      </p:sp>
      <p:pic>
        <p:nvPicPr>
          <p:cNvPr id="167" name="Google Shape;167;p1"/>
          <p:cNvPicPr preferRelativeResize="0"/>
          <p:nvPr/>
        </p:nvPicPr>
        <p:blipFill rotWithShape="1">
          <a:blip r:embed="rId4">
            <a:alphaModFix/>
          </a:blip>
          <a:srcRect/>
          <a:stretch/>
        </p:blipFill>
        <p:spPr>
          <a:xfrm>
            <a:off x="3566721" y="4899486"/>
            <a:ext cx="742950" cy="657225"/>
          </a:xfrm>
          <a:prstGeom prst="rect">
            <a:avLst/>
          </a:prstGeom>
          <a:noFill/>
          <a:ln>
            <a:noFill/>
          </a:ln>
        </p:spPr>
      </p:pic>
      <p:pic>
        <p:nvPicPr>
          <p:cNvPr id="168" name="Google Shape;168;p1"/>
          <p:cNvPicPr preferRelativeResize="0"/>
          <p:nvPr/>
        </p:nvPicPr>
        <p:blipFill rotWithShape="1">
          <a:blip r:embed="rId4">
            <a:alphaModFix/>
          </a:blip>
          <a:srcRect/>
          <a:stretch/>
        </p:blipFill>
        <p:spPr>
          <a:xfrm>
            <a:off x="2339486" y="4046181"/>
            <a:ext cx="742950" cy="657225"/>
          </a:xfrm>
          <a:prstGeom prst="rect">
            <a:avLst/>
          </a:prstGeom>
          <a:noFill/>
          <a:ln>
            <a:noFill/>
          </a:ln>
        </p:spPr>
      </p:pic>
      <p:pic>
        <p:nvPicPr>
          <p:cNvPr id="169" name="Google Shape;169;p1"/>
          <p:cNvPicPr preferRelativeResize="0"/>
          <p:nvPr/>
        </p:nvPicPr>
        <p:blipFill rotWithShape="1">
          <a:blip r:embed="rId5">
            <a:alphaModFix/>
          </a:blip>
          <a:srcRect/>
          <a:stretch/>
        </p:blipFill>
        <p:spPr>
          <a:xfrm>
            <a:off x="-20935" y="7300368"/>
            <a:ext cx="2602103" cy="2986632"/>
          </a:xfrm>
          <a:prstGeom prst="rect">
            <a:avLst/>
          </a:prstGeom>
          <a:noFill/>
          <a:ln>
            <a:noFill/>
          </a:ln>
        </p:spPr>
      </p:pic>
      <p:pic>
        <p:nvPicPr>
          <p:cNvPr id="170" name="Google Shape;170;p1"/>
          <p:cNvPicPr preferRelativeResize="0"/>
          <p:nvPr/>
        </p:nvPicPr>
        <p:blipFill rotWithShape="1">
          <a:blip r:embed="rId6">
            <a:alphaModFix/>
          </a:blip>
          <a:srcRect/>
          <a:stretch/>
        </p:blipFill>
        <p:spPr>
          <a:xfrm>
            <a:off x="15703589" y="7239787"/>
            <a:ext cx="2581166" cy="2971127"/>
          </a:xfrm>
          <a:prstGeom prst="rect">
            <a:avLst/>
          </a:prstGeom>
          <a:noFill/>
          <a:ln>
            <a:noFill/>
          </a:ln>
        </p:spPr>
      </p:pic>
      <p:sp>
        <p:nvSpPr>
          <p:cNvPr id="171" name="Google Shape;171;p1">
            <a:hlinkClick r:id="rId7" action="ppaction://hlinksldjump"/>
          </p:cNvPr>
          <p:cNvSpPr/>
          <p:nvPr/>
        </p:nvSpPr>
        <p:spPr>
          <a:xfrm>
            <a:off x="6816435" y="8070218"/>
            <a:ext cx="4655127" cy="1310261"/>
          </a:xfrm>
          <a:prstGeom prst="roundRect">
            <a:avLst>
              <a:gd name="adj" fmla="val 16667"/>
            </a:avLst>
          </a:prstGeom>
          <a:solidFill>
            <a:srgbClr val="CC0000"/>
          </a:solidFill>
          <a:ln>
            <a:noFill/>
          </a:ln>
        </p:spPr>
        <p:txBody>
          <a:bodyPr spcFirstLastPara="1" wrap="square" lIns="137138" tIns="68550" rIns="137138" bIns="68550" anchor="ctr" anchorCtr="0">
            <a:noAutofit/>
          </a:bodyPr>
          <a:lstStyle/>
          <a:p>
            <a:pPr algn="ctr"/>
            <a:r>
              <a:rPr lang="en-US" sz="5400" b="1" dirty="0">
                <a:solidFill>
                  <a:srgbClr val="FFD966"/>
                </a:solidFill>
                <a:latin typeface="Arial"/>
                <a:ea typeface="Arial"/>
                <a:cs typeface="Arial"/>
                <a:sym typeface="Arial"/>
              </a:rPr>
              <a:t>BẮT ĐẦU</a:t>
            </a:r>
            <a:endParaRPr sz="2700" dirty="0"/>
          </a:p>
        </p:txBody>
      </p:sp>
      <p:pic>
        <p:nvPicPr>
          <p:cNvPr id="172" name="Google Shape;172;p1"/>
          <p:cNvPicPr preferRelativeResize="0"/>
          <p:nvPr/>
        </p:nvPicPr>
        <p:blipFill rotWithShape="1">
          <a:blip r:embed="rId8">
            <a:alphaModFix/>
          </a:blip>
          <a:srcRect/>
          <a:stretch/>
        </p:blipFill>
        <p:spPr>
          <a:xfrm>
            <a:off x="18626138" y="4374794"/>
            <a:ext cx="731045" cy="731045"/>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2000"/>
                                        <p:tgtEl>
                                          <p:spTgt spid="166"/>
                                        </p:tgtEl>
                                      </p:cBhvr>
                                    </p:animEffect>
                                  </p:childTnLst>
                                </p:cTn>
                              </p:par>
                              <p:par>
                                <p:cTn id="8" presetID="10" presetClass="entr" presetSubtype="0" fill="hold" nodeType="withEffect">
                                  <p:stCondLst>
                                    <p:cond delay="0"/>
                                  </p:stCondLst>
                                  <p:childTnLst>
                                    <p:set>
                                      <p:cBhvr>
                                        <p:cTn id="9" dur="1" fill="hold">
                                          <p:stCondLst>
                                            <p:cond delay="0"/>
                                          </p:stCondLst>
                                        </p:cTn>
                                        <p:tgtEl>
                                          <p:spTgt spid="172"/>
                                        </p:tgtEl>
                                        <p:attrNameLst>
                                          <p:attrName>style.visibility</p:attrName>
                                        </p:attrNameLst>
                                      </p:cBhvr>
                                      <p:to>
                                        <p:strVal val="visible"/>
                                      </p:to>
                                    </p:set>
                                    <p:animEffect transition="in" filter="fade">
                                      <p:cBhvr>
                                        <p:cTn id="10" dur="5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
          <p:cNvPicPr preferRelativeResize="0"/>
          <p:nvPr/>
        </p:nvPicPr>
        <p:blipFill rotWithShape="1">
          <a:blip r:embed="rId3">
            <a:alphaModFix/>
          </a:blip>
          <a:srcRect/>
          <a:stretch/>
        </p:blipFill>
        <p:spPr>
          <a:xfrm flipH="1">
            <a:off x="9601200" y="281609"/>
            <a:ext cx="8686800" cy="6895148"/>
          </a:xfrm>
          <a:prstGeom prst="rect">
            <a:avLst/>
          </a:prstGeom>
          <a:noFill/>
          <a:ln>
            <a:noFill/>
          </a:ln>
        </p:spPr>
      </p:pic>
      <p:pic>
        <p:nvPicPr>
          <p:cNvPr id="179" name="Google Shape;179;p2"/>
          <p:cNvPicPr preferRelativeResize="0"/>
          <p:nvPr/>
        </p:nvPicPr>
        <p:blipFill rotWithShape="1">
          <a:blip r:embed="rId4">
            <a:alphaModFix/>
          </a:blip>
          <a:srcRect/>
          <a:stretch/>
        </p:blipFill>
        <p:spPr>
          <a:xfrm>
            <a:off x="1" y="-938530"/>
            <a:ext cx="9698183" cy="9698183"/>
          </a:xfrm>
          <a:prstGeom prst="rect">
            <a:avLst/>
          </a:prstGeom>
          <a:noFill/>
          <a:ln>
            <a:noFill/>
          </a:ln>
        </p:spPr>
      </p:pic>
      <p:sp>
        <p:nvSpPr>
          <p:cNvPr id="180" name="Google Shape;180;p2"/>
          <p:cNvSpPr/>
          <p:nvPr/>
        </p:nvSpPr>
        <p:spPr>
          <a:xfrm>
            <a:off x="0" y="9171710"/>
            <a:ext cx="9144000" cy="1115291"/>
          </a:xfrm>
          <a:prstGeom prst="rect">
            <a:avLst/>
          </a:prstGeom>
          <a:solidFill>
            <a:srgbClr val="6BBE46"/>
          </a:solidFill>
          <a:ln>
            <a:noFill/>
          </a:ln>
        </p:spPr>
        <p:txBody>
          <a:bodyPr spcFirstLastPara="1" wrap="square" lIns="137138" tIns="68550" rIns="137138" bIns="68550" anchor="ctr" anchorCtr="0">
            <a:noAutofit/>
          </a:bodyPr>
          <a:lstStyle/>
          <a:p>
            <a:pPr algn="ctr"/>
            <a:r>
              <a:rPr lang="en-US" sz="4800" b="1">
                <a:solidFill>
                  <a:schemeClr val="lt1"/>
                </a:solidFill>
                <a:latin typeface="Arial"/>
                <a:ea typeface="Arial"/>
                <a:cs typeface="Arial"/>
                <a:sym typeface="Arial"/>
              </a:rPr>
              <a:t>ĐỘI BÁNH CHƯNG</a:t>
            </a:r>
            <a:endParaRPr sz="2700"/>
          </a:p>
        </p:txBody>
      </p:sp>
      <p:sp>
        <p:nvSpPr>
          <p:cNvPr id="181" name="Google Shape;181;p2"/>
          <p:cNvSpPr/>
          <p:nvPr/>
        </p:nvSpPr>
        <p:spPr>
          <a:xfrm>
            <a:off x="9144000" y="9171708"/>
            <a:ext cx="9144000" cy="1126515"/>
          </a:xfrm>
          <a:prstGeom prst="rect">
            <a:avLst/>
          </a:prstGeom>
          <a:solidFill>
            <a:srgbClr val="A6AF1F"/>
          </a:solidFill>
          <a:ln>
            <a:noFill/>
          </a:ln>
        </p:spPr>
        <p:txBody>
          <a:bodyPr spcFirstLastPara="1" wrap="square" lIns="137138" tIns="68550" rIns="137138" bIns="68550" anchor="ctr" anchorCtr="0">
            <a:noAutofit/>
          </a:bodyPr>
          <a:lstStyle/>
          <a:p>
            <a:pPr algn="ctr"/>
            <a:r>
              <a:rPr lang="en-US" sz="4800" b="1">
                <a:solidFill>
                  <a:schemeClr val="lt1"/>
                </a:solidFill>
                <a:latin typeface="Arial"/>
                <a:ea typeface="Arial"/>
                <a:cs typeface="Arial"/>
                <a:sym typeface="Arial"/>
              </a:rPr>
              <a:t>ĐỘI BÁNH TÉT</a:t>
            </a:r>
            <a:endParaRPr sz="2700"/>
          </a:p>
        </p:txBody>
      </p:sp>
      <p:pic>
        <p:nvPicPr>
          <p:cNvPr id="182" name="Google Shape;182;p2"/>
          <p:cNvPicPr preferRelativeResize="0"/>
          <p:nvPr/>
        </p:nvPicPr>
        <p:blipFill rotWithShape="1">
          <a:blip r:embed="rId5">
            <a:alphaModFix/>
          </a:blip>
          <a:srcRect/>
          <a:stretch/>
        </p:blipFill>
        <p:spPr>
          <a:xfrm>
            <a:off x="0" y="8642345"/>
            <a:ext cx="1911927" cy="1058730"/>
          </a:xfrm>
          <a:prstGeom prst="rect">
            <a:avLst/>
          </a:prstGeom>
          <a:noFill/>
          <a:ln>
            <a:noFill/>
          </a:ln>
        </p:spPr>
      </p:pic>
      <p:pic>
        <p:nvPicPr>
          <p:cNvPr id="183" name="Google Shape;183;p2"/>
          <p:cNvPicPr preferRelativeResize="0"/>
          <p:nvPr/>
        </p:nvPicPr>
        <p:blipFill rotWithShape="1">
          <a:blip r:embed="rId6">
            <a:alphaModFix/>
          </a:blip>
          <a:srcRect/>
          <a:stretch/>
        </p:blipFill>
        <p:spPr>
          <a:xfrm>
            <a:off x="16399236" y="8351229"/>
            <a:ext cx="1888764" cy="1397685"/>
          </a:xfrm>
          <a:prstGeom prst="rect">
            <a:avLst/>
          </a:prstGeom>
          <a:noFill/>
          <a:ln>
            <a:noFill/>
          </a:ln>
        </p:spPr>
      </p:pic>
      <p:pic>
        <p:nvPicPr>
          <p:cNvPr id="184" name="Google Shape;184;p2">
            <a:hlinkClick r:id="rId7" action="ppaction://hlinksldjump"/>
          </p:cNvPr>
          <p:cNvPicPr preferRelativeResize="0"/>
          <p:nvPr/>
        </p:nvPicPr>
        <p:blipFill rotWithShape="1">
          <a:blip r:embed="rId8">
            <a:alphaModFix/>
          </a:blip>
          <a:srcRect/>
          <a:stretch/>
        </p:blipFill>
        <p:spPr>
          <a:xfrm>
            <a:off x="8238501" y="8476002"/>
            <a:ext cx="1810998" cy="1810998"/>
          </a:xfrm>
          <a:prstGeom prst="rect">
            <a:avLst/>
          </a:prstGeom>
          <a:noFill/>
          <a:ln>
            <a:noFill/>
          </a:ln>
        </p:spPr>
      </p:pic>
      <p:pic>
        <p:nvPicPr>
          <p:cNvPr id="185" name="Google Shape;185;p2"/>
          <p:cNvPicPr preferRelativeResize="0"/>
          <p:nvPr/>
        </p:nvPicPr>
        <p:blipFill rotWithShape="1">
          <a:blip r:embed="rId9">
            <a:alphaModFix/>
          </a:blip>
          <a:srcRect/>
          <a:stretch/>
        </p:blipFill>
        <p:spPr>
          <a:xfrm>
            <a:off x="3044303" y="965844"/>
            <a:ext cx="1135412" cy="2057400"/>
          </a:xfrm>
          <a:prstGeom prst="rect">
            <a:avLst/>
          </a:prstGeom>
          <a:noFill/>
          <a:ln>
            <a:noFill/>
          </a:ln>
        </p:spPr>
      </p:pic>
      <p:pic>
        <p:nvPicPr>
          <p:cNvPr id="186" name="Google Shape;186;p2"/>
          <p:cNvPicPr preferRelativeResize="0"/>
          <p:nvPr/>
        </p:nvPicPr>
        <p:blipFill rotWithShape="1">
          <a:blip r:embed="rId10">
            <a:alphaModFix/>
          </a:blip>
          <a:srcRect/>
          <a:stretch/>
        </p:blipFill>
        <p:spPr>
          <a:xfrm>
            <a:off x="2882179" y="4419086"/>
            <a:ext cx="1135412" cy="2057400"/>
          </a:xfrm>
          <a:prstGeom prst="rect">
            <a:avLst/>
          </a:prstGeom>
          <a:noFill/>
          <a:ln>
            <a:noFill/>
          </a:ln>
        </p:spPr>
      </p:pic>
      <p:pic>
        <p:nvPicPr>
          <p:cNvPr id="187" name="Google Shape;187;p2"/>
          <p:cNvPicPr preferRelativeResize="0"/>
          <p:nvPr/>
        </p:nvPicPr>
        <p:blipFill rotWithShape="1">
          <a:blip r:embed="rId11">
            <a:alphaModFix/>
          </a:blip>
          <a:srcRect/>
          <a:stretch/>
        </p:blipFill>
        <p:spPr>
          <a:xfrm>
            <a:off x="6602004" y="2673355"/>
            <a:ext cx="1135412" cy="2057400"/>
          </a:xfrm>
          <a:prstGeom prst="rect">
            <a:avLst/>
          </a:prstGeom>
          <a:noFill/>
          <a:ln>
            <a:noFill/>
          </a:ln>
        </p:spPr>
      </p:pic>
      <p:pic>
        <p:nvPicPr>
          <p:cNvPr id="188" name="Google Shape;188;p2"/>
          <p:cNvPicPr preferRelativeResize="0"/>
          <p:nvPr/>
        </p:nvPicPr>
        <p:blipFill rotWithShape="1">
          <a:blip r:embed="rId12">
            <a:alphaModFix/>
          </a:blip>
          <a:srcRect/>
          <a:stretch/>
        </p:blipFill>
        <p:spPr>
          <a:xfrm>
            <a:off x="11445531" y="1994544"/>
            <a:ext cx="1135412" cy="2057400"/>
          </a:xfrm>
          <a:prstGeom prst="rect">
            <a:avLst/>
          </a:prstGeom>
          <a:noFill/>
          <a:ln>
            <a:noFill/>
          </a:ln>
        </p:spPr>
      </p:pic>
      <p:pic>
        <p:nvPicPr>
          <p:cNvPr id="189" name="Google Shape;189;p2"/>
          <p:cNvPicPr preferRelativeResize="0"/>
          <p:nvPr/>
        </p:nvPicPr>
        <p:blipFill rotWithShape="1">
          <a:blip r:embed="rId13">
            <a:alphaModFix/>
          </a:blip>
          <a:srcRect/>
          <a:stretch/>
        </p:blipFill>
        <p:spPr>
          <a:xfrm>
            <a:off x="15831530" y="2514535"/>
            <a:ext cx="1135412" cy="2057400"/>
          </a:xfrm>
          <a:prstGeom prst="rect">
            <a:avLst/>
          </a:prstGeom>
          <a:noFill/>
          <a:ln>
            <a:noFill/>
          </a:ln>
        </p:spPr>
      </p:pic>
      <p:pic>
        <p:nvPicPr>
          <p:cNvPr id="195" name="Google Shape;195;p2">
            <a:hlinkClick r:id="rId14" action="ppaction://hlinksldjump"/>
          </p:cNvPr>
          <p:cNvPicPr preferRelativeResize="0"/>
          <p:nvPr/>
        </p:nvPicPr>
        <p:blipFill rotWithShape="1">
          <a:blip r:embed="rId9">
            <a:alphaModFix/>
          </a:blip>
          <a:srcRect/>
          <a:stretch/>
        </p:blipFill>
        <p:spPr>
          <a:xfrm>
            <a:off x="3044303" y="965844"/>
            <a:ext cx="1135412" cy="2057400"/>
          </a:xfrm>
          <a:prstGeom prst="rect">
            <a:avLst/>
          </a:prstGeom>
          <a:noFill/>
          <a:ln>
            <a:noFill/>
          </a:ln>
        </p:spPr>
      </p:pic>
      <p:pic>
        <p:nvPicPr>
          <p:cNvPr id="196" name="Google Shape;196;p2">
            <a:hlinkClick r:id="rId15" action="ppaction://hlinksldjump"/>
          </p:cNvPr>
          <p:cNvPicPr preferRelativeResize="0"/>
          <p:nvPr/>
        </p:nvPicPr>
        <p:blipFill rotWithShape="1">
          <a:blip r:embed="rId10">
            <a:alphaModFix/>
          </a:blip>
          <a:srcRect/>
          <a:stretch/>
        </p:blipFill>
        <p:spPr>
          <a:xfrm>
            <a:off x="2874802" y="4419086"/>
            <a:ext cx="1135412" cy="2057400"/>
          </a:xfrm>
          <a:prstGeom prst="rect">
            <a:avLst/>
          </a:prstGeom>
          <a:noFill/>
          <a:ln>
            <a:noFill/>
          </a:ln>
        </p:spPr>
      </p:pic>
      <p:pic>
        <p:nvPicPr>
          <p:cNvPr id="197" name="Google Shape;197;p2">
            <a:hlinkClick r:id="rId16" action="ppaction://hlinksldjump"/>
          </p:cNvPr>
          <p:cNvPicPr preferRelativeResize="0"/>
          <p:nvPr/>
        </p:nvPicPr>
        <p:blipFill rotWithShape="1">
          <a:blip r:embed="rId11">
            <a:alphaModFix/>
          </a:blip>
          <a:srcRect/>
          <a:stretch/>
        </p:blipFill>
        <p:spPr>
          <a:xfrm>
            <a:off x="6602760" y="2700483"/>
            <a:ext cx="1135412" cy="2057400"/>
          </a:xfrm>
          <a:prstGeom prst="rect">
            <a:avLst/>
          </a:prstGeom>
          <a:noFill/>
          <a:ln>
            <a:noFill/>
          </a:ln>
        </p:spPr>
      </p:pic>
      <p:pic>
        <p:nvPicPr>
          <p:cNvPr id="198" name="Google Shape;198;p2">
            <a:hlinkClick r:id="rId17" action="ppaction://hlinksldjump"/>
          </p:cNvPr>
          <p:cNvPicPr preferRelativeResize="0"/>
          <p:nvPr/>
        </p:nvPicPr>
        <p:blipFill rotWithShape="1">
          <a:blip r:embed="rId12">
            <a:alphaModFix/>
          </a:blip>
          <a:srcRect/>
          <a:stretch/>
        </p:blipFill>
        <p:spPr>
          <a:xfrm>
            <a:off x="11473392" y="2047721"/>
            <a:ext cx="1135412" cy="2057400"/>
          </a:xfrm>
          <a:prstGeom prst="rect">
            <a:avLst/>
          </a:prstGeom>
          <a:noFill/>
          <a:ln>
            <a:noFill/>
          </a:ln>
        </p:spPr>
      </p:pic>
      <p:pic>
        <p:nvPicPr>
          <p:cNvPr id="199" name="Google Shape;199;p2">
            <a:hlinkClick r:id="rId18" action="ppaction://hlinksldjump"/>
          </p:cNvPr>
          <p:cNvPicPr preferRelativeResize="0"/>
          <p:nvPr/>
        </p:nvPicPr>
        <p:blipFill rotWithShape="1">
          <a:blip r:embed="rId13">
            <a:alphaModFix/>
          </a:blip>
          <a:srcRect/>
          <a:stretch/>
        </p:blipFill>
        <p:spPr>
          <a:xfrm>
            <a:off x="15859391" y="2514535"/>
            <a:ext cx="1135412" cy="2057400"/>
          </a:xfrm>
          <a:prstGeom prst="rect">
            <a:avLst/>
          </a:prstGeom>
          <a:noFill/>
          <a:ln>
            <a:noFill/>
          </a:ln>
        </p:spPr>
      </p:pic>
      <p:pic>
        <p:nvPicPr>
          <p:cNvPr id="2" name="Google Shape;190;p2">
            <a:extLst>
              <a:ext uri="{FF2B5EF4-FFF2-40B4-BE49-F238E27FC236}">
                <a16:creationId xmlns:a16="http://schemas.microsoft.com/office/drawing/2014/main" id="{BEE77FF4-8D41-8A7F-B54B-C9997CCC44A2}"/>
              </a:ext>
            </a:extLst>
          </p:cNvPr>
          <p:cNvPicPr preferRelativeResize="0"/>
          <p:nvPr/>
        </p:nvPicPr>
        <p:blipFill rotWithShape="1">
          <a:blip r:embed="rId19">
            <a:alphaModFix/>
          </a:blip>
          <a:srcRect/>
          <a:stretch/>
        </p:blipFill>
        <p:spPr>
          <a:xfrm>
            <a:off x="13051084" y="4783093"/>
            <a:ext cx="1135412" cy="2057400"/>
          </a:xfrm>
          <a:prstGeom prst="rect">
            <a:avLst/>
          </a:prstGeom>
          <a:noFill/>
          <a:ln>
            <a:noFill/>
          </a:ln>
        </p:spPr>
      </p:pic>
      <p:pic>
        <p:nvPicPr>
          <p:cNvPr id="3" name="Google Shape;200;p2">
            <a:hlinkClick r:id="rId20" action="ppaction://hlinksldjump"/>
            <a:extLst>
              <a:ext uri="{FF2B5EF4-FFF2-40B4-BE49-F238E27FC236}">
                <a16:creationId xmlns:a16="http://schemas.microsoft.com/office/drawing/2014/main" id="{FC175415-DC70-4288-16C0-EDDCB4F69315}"/>
              </a:ext>
            </a:extLst>
          </p:cNvPr>
          <p:cNvPicPr preferRelativeResize="0"/>
          <p:nvPr/>
        </p:nvPicPr>
        <p:blipFill rotWithShape="1">
          <a:blip r:embed="rId19">
            <a:alphaModFix/>
          </a:blip>
          <a:srcRect/>
          <a:stretch/>
        </p:blipFill>
        <p:spPr>
          <a:xfrm>
            <a:off x="13051084" y="4783093"/>
            <a:ext cx="1135412" cy="2057400"/>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5"/>
                                        </p:tgtEl>
                                      </p:cBhvr>
                                    </p:animEffect>
                                    <p:set>
                                      <p:cBhvr>
                                        <p:cTn id="7" dur="1" fill="hold">
                                          <p:stCondLst>
                                            <p:cond delay="500"/>
                                          </p:stCondLst>
                                        </p:cTn>
                                        <p:tgtEl>
                                          <p:spTgt spid="19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6"/>
                                        </p:tgtEl>
                                      </p:cBhvr>
                                    </p:animEffect>
                                    <p:set>
                                      <p:cBhvr>
                                        <p:cTn id="12" dur="1" fill="hold">
                                          <p:stCondLst>
                                            <p:cond delay="500"/>
                                          </p:stCondLst>
                                        </p:cTn>
                                        <p:tgtEl>
                                          <p:spTgt spid="19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97"/>
                                        </p:tgtEl>
                                      </p:cBhvr>
                                    </p:animEffect>
                                    <p:set>
                                      <p:cBhvr>
                                        <p:cTn id="17" dur="1" fill="hold">
                                          <p:stCondLst>
                                            <p:cond delay="500"/>
                                          </p:stCondLst>
                                        </p:cTn>
                                        <p:tgtEl>
                                          <p:spTgt spid="19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8"/>
                                        </p:tgtEl>
                                      </p:cBhvr>
                                    </p:animEffect>
                                    <p:set>
                                      <p:cBhvr>
                                        <p:cTn id="22" dur="1" fill="hold">
                                          <p:stCondLst>
                                            <p:cond delay="500"/>
                                          </p:stCondLst>
                                        </p:cTn>
                                        <p:tgtEl>
                                          <p:spTgt spid="19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99"/>
                                        </p:tgtEl>
                                      </p:cBhvr>
                                    </p:animEffect>
                                    <p:set>
                                      <p:cBhvr>
                                        <p:cTn id="27" dur="1" fill="hold">
                                          <p:stCondLst>
                                            <p:cond delay="500"/>
                                          </p:stCondLst>
                                        </p:cTn>
                                        <p:tgtEl>
                                          <p:spTgt spid="19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185"/>
                                        </p:tgtEl>
                                      </p:cBhvr>
                                    </p:animEffect>
                                    <p:set>
                                      <p:cBhvr>
                                        <p:cTn id="32" dur="1" fill="hold">
                                          <p:stCondLst>
                                            <p:cond delay="1000"/>
                                          </p:stCondLst>
                                        </p:cTn>
                                        <p:tgtEl>
                                          <p:spTgt spid="18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186"/>
                                        </p:tgtEl>
                                      </p:cBhvr>
                                    </p:animEffect>
                                    <p:set>
                                      <p:cBhvr>
                                        <p:cTn id="37" dur="1" fill="hold">
                                          <p:stCondLst>
                                            <p:cond delay="1000"/>
                                          </p:stCondLst>
                                        </p:cTn>
                                        <p:tgtEl>
                                          <p:spTgt spid="18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187"/>
                                        </p:tgtEl>
                                      </p:cBhvr>
                                    </p:animEffect>
                                    <p:set>
                                      <p:cBhvr>
                                        <p:cTn id="42" dur="1" fill="hold">
                                          <p:stCondLst>
                                            <p:cond delay="1000"/>
                                          </p:stCondLst>
                                        </p:cTn>
                                        <p:tgtEl>
                                          <p:spTgt spid="18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188"/>
                                        </p:tgtEl>
                                      </p:cBhvr>
                                    </p:animEffect>
                                    <p:set>
                                      <p:cBhvr>
                                        <p:cTn id="47" dur="1" fill="hold">
                                          <p:stCondLst>
                                            <p:cond delay="1000"/>
                                          </p:stCondLst>
                                        </p:cTn>
                                        <p:tgtEl>
                                          <p:spTgt spid="18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189"/>
                                        </p:tgtEl>
                                      </p:cBhvr>
                                    </p:animEffect>
                                    <p:set>
                                      <p:cBhvr>
                                        <p:cTn id="52" dur="1" fill="hold">
                                          <p:stCondLst>
                                            <p:cond delay="1000"/>
                                          </p:stCondLst>
                                        </p:cTn>
                                        <p:tgtEl>
                                          <p:spTgt spid="18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1000"/>
                                        <p:tgtEl>
                                          <p:spTgt spid="2"/>
                                        </p:tgtEl>
                                      </p:cBhvr>
                                    </p:animEffect>
                                    <p:set>
                                      <p:cBhvr>
                                        <p:cTn id="57" dur="1" fill="hold">
                                          <p:stCondLst>
                                            <p:cond delay="1000"/>
                                          </p:stCondLst>
                                        </p:cTn>
                                        <p:tgtEl>
                                          <p:spTgt spid="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
                                        </p:tgtEl>
                                      </p:cBhvr>
                                    </p:animEffect>
                                    <p:set>
                                      <p:cBhvr>
                                        <p:cTn id="62" dur="1" fill="hold">
                                          <p:stCondLst>
                                            <p:cond delay="50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sp>
        <p:nvSpPr>
          <p:cNvPr id="2" name="Freeform 2"/>
          <p:cNvSpPr/>
          <p:nvPr/>
        </p:nvSpPr>
        <p:spPr>
          <a:xfrm rot="-2779055">
            <a:off x="13351800" y="-5703043"/>
            <a:ext cx="7814999" cy="12245725"/>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381483">
            <a:off x="-3907500" y="4308153"/>
            <a:ext cx="7814999" cy="12245725"/>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7457531">
            <a:off x="1137924" y="6846681"/>
            <a:ext cx="1602407" cy="1787901"/>
          </a:xfrm>
          <a:custGeom>
            <a:avLst/>
            <a:gdLst/>
            <a:ahLst/>
            <a:cxnLst/>
            <a:rect l="l" t="t" r="r" b="b"/>
            <a:pathLst>
              <a:path w="1602407" h="1787901">
                <a:moveTo>
                  <a:pt x="0" y="0"/>
                </a:moveTo>
                <a:lnTo>
                  <a:pt x="1602406" y="0"/>
                </a:lnTo>
                <a:lnTo>
                  <a:pt x="1602406" y="1787901"/>
                </a:lnTo>
                <a:lnTo>
                  <a:pt x="0" y="1787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7457531">
            <a:off x="13806242" y="699249"/>
            <a:ext cx="1648316" cy="1839126"/>
          </a:xfrm>
          <a:custGeom>
            <a:avLst/>
            <a:gdLst/>
            <a:ahLst/>
            <a:cxnLst/>
            <a:rect l="l" t="t" r="r" b="b"/>
            <a:pathLst>
              <a:path w="1648316" h="1839126">
                <a:moveTo>
                  <a:pt x="0" y="0"/>
                </a:moveTo>
                <a:lnTo>
                  <a:pt x="1648316" y="0"/>
                </a:lnTo>
                <a:lnTo>
                  <a:pt x="1648316" y="1839126"/>
                </a:lnTo>
                <a:lnTo>
                  <a:pt x="0" y="1839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3849820">
            <a:off x="14848576" y="7605376"/>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flipH="1" flipV="1">
            <a:off x="16076645" y="-712947"/>
            <a:ext cx="2365310" cy="2890720"/>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4630400" y="1352854"/>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TextBox 13"/>
          <p:cNvSpPr txBox="1"/>
          <p:nvPr/>
        </p:nvSpPr>
        <p:spPr>
          <a:xfrm>
            <a:off x="5086350" y="4717949"/>
            <a:ext cx="8115300" cy="1015663"/>
          </a:xfrm>
          <a:prstGeom prst="rect">
            <a:avLst/>
          </a:prstGeom>
        </p:spPr>
        <p:txBody>
          <a:bodyPr lIns="0" tIns="0" rIns="0" bIns="0" rtlCol="0" anchor="t">
            <a:spAutoFit/>
          </a:bodyPr>
          <a:lstStyle/>
          <a:p>
            <a:pPr algn="ctr"/>
            <a:r>
              <a:rPr lang="en-US" sz="6600" b="1" dirty="0">
                <a:solidFill>
                  <a:srgbClr val="7030A0"/>
                </a:solidFill>
                <a:latin typeface="Arial" panose="020B0604020202020204" pitchFamily="34" charset="0"/>
                <a:cs typeface="Arial" panose="020B0604020202020204" pitchFamily="34" charset="0"/>
              </a:rPr>
              <a:t>KHỞI ĐỘNG</a:t>
            </a:r>
          </a:p>
        </p:txBody>
      </p:sp>
      <p:sp>
        <p:nvSpPr>
          <p:cNvPr id="21" name="Freeform 21"/>
          <p:cNvSpPr/>
          <p:nvPr/>
        </p:nvSpPr>
        <p:spPr>
          <a:xfrm>
            <a:off x="-4355123" y="1618812"/>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
          <p:cNvSpPr/>
          <p:nvPr/>
        </p:nvSpPr>
        <p:spPr>
          <a:xfrm>
            <a:off x="0" y="9171708"/>
            <a:ext cx="18288000" cy="1126515"/>
          </a:xfrm>
          <a:prstGeom prst="rect">
            <a:avLst/>
          </a:prstGeom>
          <a:solidFill>
            <a:srgbClr val="E9E7A7"/>
          </a:solidFill>
          <a:ln>
            <a:noFill/>
          </a:ln>
        </p:spPr>
        <p:txBody>
          <a:bodyPr spcFirstLastPara="1" wrap="square" lIns="137138" tIns="68550" rIns="137138" bIns="68550" anchor="ctr" anchorCtr="0">
            <a:noAutofit/>
          </a:bodyPr>
          <a:lstStyle/>
          <a:p>
            <a:pPr algn="ctr"/>
            <a:endParaRPr sz="4800" b="1">
              <a:solidFill>
                <a:schemeClr val="lt1"/>
              </a:solidFill>
              <a:latin typeface="Arial"/>
              <a:ea typeface="Arial"/>
              <a:cs typeface="Arial"/>
              <a:sym typeface="Arial"/>
            </a:endParaRPr>
          </a:p>
        </p:txBody>
      </p:sp>
      <p:pic>
        <p:nvPicPr>
          <p:cNvPr id="211" name="Google Shape;211;p3"/>
          <p:cNvPicPr preferRelativeResize="0"/>
          <p:nvPr/>
        </p:nvPicPr>
        <p:blipFill rotWithShape="1">
          <a:blip r:embed="rId3">
            <a:alphaModFix/>
          </a:blip>
          <a:srcRect/>
          <a:stretch/>
        </p:blipFill>
        <p:spPr>
          <a:xfrm>
            <a:off x="0" y="0"/>
            <a:ext cx="928116" cy="3200400"/>
          </a:xfrm>
          <a:prstGeom prst="rect">
            <a:avLst/>
          </a:prstGeom>
          <a:noFill/>
          <a:ln>
            <a:noFill/>
          </a:ln>
        </p:spPr>
      </p:pic>
      <p:pic>
        <p:nvPicPr>
          <p:cNvPr id="212" name="Google Shape;212;p3">
            <a:hlinkClick r:id="rId4" action="ppaction://hlinksldjump"/>
          </p:cNvPr>
          <p:cNvPicPr preferRelativeResize="0"/>
          <p:nvPr/>
        </p:nvPicPr>
        <p:blipFill rotWithShape="1">
          <a:blip r:embed="rId5">
            <a:alphaModFix/>
          </a:blip>
          <a:srcRect/>
          <a:stretch/>
        </p:blipFill>
        <p:spPr>
          <a:xfrm>
            <a:off x="15011879" y="8374563"/>
            <a:ext cx="3276122" cy="1912437"/>
          </a:xfrm>
          <a:prstGeom prst="rect">
            <a:avLst/>
          </a:prstGeom>
          <a:noFill/>
          <a:ln>
            <a:noFill/>
          </a:ln>
        </p:spPr>
      </p:pic>
      <mc:AlternateContent xmlns:mc="http://schemas.openxmlformats.org/markup-compatibility/2006" xmlns:a14="http://schemas.microsoft.com/office/drawing/2010/main">
        <mc:Choice Requires="a14">
          <p:sp>
            <p:nvSpPr>
              <p:cNvPr id="213" name="Google Shape;213;p3"/>
              <p:cNvSpPr/>
              <p:nvPr/>
            </p:nvSpPr>
            <p:spPr>
              <a:xfrm>
                <a:off x="1482435" y="516529"/>
                <a:ext cx="15323130" cy="3200400"/>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lnSpc>
                    <a:spcPct val="150000"/>
                  </a:lnSpc>
                </a:pPr>
                <a:r>
                  <a:rPr lang="en-US" sz="4800" b="1" dirty="0" err="1">
                    <a:solidFill>
                      <a:srgbClr val="C00000"/>
                    </a:solidFill>
                    <a:latin typeface="Arial" panose="020B0604020202020204" pitchFamily="34" charset="0"/>
                    <a:ea typeface="Arial"/>
                    <a:cs typeface="Arial" panose="020B0604020202020204" pitchFamily="34" charset="0"/>
                    <a:sym typeface="Arial"/>
                  </a:rPr>
                  <a:t>Câu</a:t>
                </a:r>
                <a:r>
                  <a:rPr lang="en-US" sz="4800" b="1" dirty="0">
                    <a:solidFill>
                      <a:srgbClr val="C00000"/>
                    </a:solidFill>
                    <a:latin typeface="Arial" panose="020B0604020202020204" pitchFamily="34" charset="0"/>
                    <a:ea typeface="Arial"/>
                    <a:cs typeface="Arial" panose="020B0604020202020204" pitchFamily="34" charset="0"/>
                    <a:sym typeface="Arial"/>
                  </a:rPr>
                  <a:t> </a:t>
                </a:r>
                <a:r>
                  <a:rPr lang="en-US" sz="4800" b="1" dirty="0" err="1">
                    <a:solidFill>
                      <a:srgbClr val="C00000"/>
                    </a:solidFill>
                    <a:latin typeface="Arial" panose="020B0604020202020204" pitchFamily="34" charset="0"/>
                    <a:ea typeface="Arial"/>
                    <a:cs typeface="Arial" panose="020B0604020202020204" pitchFamily="34" charset="0"/>
                    <a:sym typeface="Arial"/>
                  </a:rPr>
                  <a:t>hỏi</a:t>
                </a:r>
                <a:r>
                  <a:rPr lang="en-US" sz="4800" b="1" dirty="0">
                    <a:solidFill>
                      <a:srgbClr val="C00000"/>
                    </a:solidFill>
                    <a:latin typeface="Arial" panose="020B0604020202020204" pitchFamily="34" charset="0"/>
                    <a:ea typeface="Arial"/>
                    <a:cs typeface="Arial" panose="020B0604020202020204" pitchFamily="34" charset="0"/>
                    <a:sym typeface="Arial"/>
                  </a:rPr>
                  <a:t> 1: </a:t>
                </a:r>
                <a:r>
                  <a:rPr lang="vi-VN" sz="4800" dirty="0">
                    <a:latin typeface="Arial" panose="020B0604020202020204" pitchFamily="34" charset="0"/>
                    <a:cs typeface="Arial" panose="020B0604020202020204" pitchFamily="34" charset="0"/>
                  </a:rPr>
                  <a:t>Nghiệm của phương trình </a:t>
                </a:r>
              </a:p>
              <a:p>
                <a:pPr algn="ctr">
                  <a:lnSpc>
                    <a:spcPct val="150000"/>
                  </a:lnSpc>
                </a:pPr>
                <a14:m>
                  <m:oMath xmlns:m="http://schemas.openxmlformats.org/officeDocument/2006/math">
                    <m:d>
                      <m:dPr>
                        <m:ctrlPr>
                          <a:rPr lang="en-VN" sz="4800" i="1">
                            <a:latin typeface="Cambria Math" panose="02040503050406030204" pitchFamily="18" charset="0"/>
                          </a:rPr>
                        </m:ctrlPr>
                      </m:dPr>
                      <m:e>
                        <m:r>
                          <m:rPr>
                            <m:sty m:val="p"/>
                          </m:rPr>
                          <a:rPr lang="vi-VN" sz="4800" i="0">
                            <a:latin typeface="Cambria Math" panose="02040503050406030204" pitchFamily="18" charset="0"/>
                          </a:rPr>
                          <m:t>x</m:t>
                        </m:r>
                        <m:r>
                          <a:rPr lang="vi-VN" sz="4800" i="0">
                            <a:latin typeface="Cambria Math" panose="02040503050406030204" pitchFamily="18" charset="0"/>
                          </a:rPr>
                          <m:t>−1</m:t>
                        </m:r>
                      </m:e>
                    </m:d>
                    <m:d>
                      <m:dPr>
                        <m:ctrlPr>
                          <a:rPr lang="en-VN" sz="4800" i="1">
                            <a:latin typeface="Cambria Math" panose="02040503050406030204" pitchFamily="18" charset="0"/>
                          </a:rPr>
                        </m:ctrlPr>
                      </m:dPr>
                      <m:e>
                        <m:r>
                          <a:rPr lang="vi-VN" sz="4800" i="0">
                            <a:latin typeface="Cambria Math" panose="02040503050406030204" pitchFamily="18" charset="0"/>
                          </a:rPr>
                          <m:t>2</m:t>
                        </m:r>
                        <m:r>
                          <m:rPr>
                            <m:sty m:val="p"/>
                          </m:rPr>
                          <a:rPr lang="vi-VN" sz="4800" i="0">
                            <a:latin typeface="Cambria Math" panose="02040503050406030204" pitchFamily="18" charset="0"/>
                          </a:rPr>
                          <m:t>x</m:t>
                        </m:r>
                        <m:r>
                          <a:rPr lang="vi-VN" sz="4800" i="0">
                            <a:latin typeface="Cambria Math" panose="02040503050406030204" pitchFamily="18" charset="0"/>
                          </a:rPr>
                          <m:t>+1</m:t>
                        </m:r>
                      </m:e>
                    </m:d>
                    <m:r>
                      <a:rPr lang="vi-VN" sz="4800" i="0">
                        <a:latin typeface="Cambria Math" panose="02040503050406030204" pitchFamily="18" charset="0"/>
                      </a:rPr>
                      <m:t>=(</m:t>
                    </m:r>
                    <m:r>
                      <m:rPr>
                        <m:sty m:val="p"/>
                      </m:rPr>
                      <a:rPr lang="vi-VN" sz="4800" i="0">
                        <a:latin typeface="Cambria Math" panose="02040503050406030204" pitchFamily="18" charset="0"/>
                      </a:rPr>
                      <m:t>x</m:t>
                    </m:r>
                    <m:r>
                      <a:rPr lang="vi-VN" sz="4800" i="0">
                        <a:latin typeface="Cambria Math" panose="02040503050406030204" pitchFamily="18" charset="0"/>
                      </a:rPr>
                      <m:t>−1)(</m:t>
                    </m:r>
                    <m:r>
                      <m:rPr>
                        <m:sty m:val="p"/>
                      </m:rPr>
                      <a:rPr lang="vi-VN" sz="4800" i="0">
                        <a:latin typeface="Cambria Math" panose="02040503050406030204" pitchFamily="18" charset="0"/>
                      </a:rPr>
                      <m:t>x</m:t>
                    </m:r>
                    <m:r>
                      <a:rPr lang="vi-VN" sz="4800" i="0">
                        <a:latin typeface="Cambria Math" panose="02040503050406030204" pitchFamily="18" charset="0"/>
                      </a:rPr>
                      <m:t>+3)</m:t>
                    </m:r>
                  </m:oMath>
                </a14:m>
                <a:r>
                  <a:rPr lang="vi-VN" sz="4800" dirty="0">
                    <a:latin typeface="Arial" panose="020B0604020202020204" pitchFamily="34" charset="0"/>
                    <a:cs typeface="Arial" panose="020B0604020202020204" pitchFamily="34" charset="0"/>
                  </a:rPr>
                  <a:t> là:</a:t>
                </a:r>
                <a:r>
                  <a:rPr lang="en-VN" sz="4800" dirty="0">
                    <a:effectLst/>
                    <a:latin typeface="Arial" panose="020B0604020202020204" pitchFamily="34" charset="0"/>
                    <a:cs typeface="Arial" panose="020B0604020202020204" pitchFamily="34" charset="0"/>
                  </a:rPr>
                  <a:t> </a:t>
                </a:r>
                <a:endParaRPr lang="en-VN" sz="4800" dirty="0">
                  <a:latin typeface="Arial" panose="020B0604020202020204" pitchFamily="34" charset="0"/>
                  <a:cs typeface="Arial" panose="020B0604020202020204" pitchFamily="34" charset="0"/>
                </a:endParaRPr>
              </a:p>
            </p:txBody>
          </p:sp>
        </mc:Choice>
        <mc:Fallback xmlns="">
          <p:sp>
            <p:nvSpPr>
              <p:cNvPr id="213" name="Google Shape;213;p3"/>
              <p:cNvSpPr>
                <a:spLocks noRot="1" noChangeAspect="1" noMove="1" noResize="1" noEditPoints="1" noAdjustHandles="1" noChangeArrowheads="1" noChangeShapeType="1" noTextEdit="1"/>
              </p:cNvSpPr>
              <p:nvPr/>
            </p:nvSpPr>
            <p:spPr>
              <a:xfrm>
                <a:off x="1482435" y="516529"/>
                <a:ext cx="15323130" cy="3200400"/>
              </a:xfrm>
              <a:prstGeom prst="roundRect">
                <a:avLst>
                  <a:gd name="adj" fmla="val 16667"/>
                </a:avLst>
              </a:prstGeom>
              <a:blipFill>
                <a:blip r:embed="rId6"/>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14" name="Google Shape;214;p3"/>
              <p:cNvSpPr/>
              <p:nvPr/>
            </p:nvSpPr>
            <p:spPr>
              <a:xfrm>
                <a:off x="1821870" y="4289909"/>
                <a:ext cx="6102930" cy="1839694"/>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800" dirty="0">
                    <a:solidFill>
                      <a:schemeClr val="dk1"/>
                    </a:solidFill>
                    <a:latin typeface="Arial" panose="020B0604020202020204" pitchFamily="34" charset="0"/>
                    <a:ea typeface="Arial"/>
                    <a:cs typeface="Arial" panose="020B0604020202020204" pitchFamily="34" charset="0"/>
                    <a:sym typeface="Arial"/>
                  </a:rPr>
                  <a:t>A. </a:t>
                </a:r>
                <a14:m>
                  <m:oMath xmlns:m="http://schemas.openxmlformats.org/officeDocument/2006/math">
                    <m:r>
                      <m:rPr>
                        <m:sty m:val="p"/>
                      </m:rPr>
                      <a:rPr lang="vi-VN" sz="4800" i="0">
                        <a:latin typeface="Cambria Math" panose="02040503050406030204" pitchFamily="18" charset="0"/>
                      </a:rPr>
                      <m:t>x</m:t>
                    </m:r>
                    <m:r>
                      <a:rPr lang="vi-VN" sz="4800" i="0">
                        <a:latin typeface="Cambria Math" panose="02040503050406030204" pitchFamily="18" charset="0"/>
                      </a:rPr>
                      <m:t>=2</m:t>
                    </m:r>
                  </m:oMath>
                </a14:m>
                <a:r>
                  <a:rPr lang="vi-VN" sz="4800" dirty="0">
                    <a:latin typeface="Arial" panose="020B0604020202020204" pitchFamily="34" charset="0"/>
                    <a:cs typeface="Arial" panose="020B0604020202020204" pitchFamily="34" charset="0"/>
                  </a:rPr>
                  <a:t>.</a:t>
                </a:r>
                <a:r>
                  <a:rPr lang="en-VN" sz="4800" dirty="0">
                    <a:effectLst/>
                    <a:latin typeface="Arial" panose="020B0604020202020204" pitchFamily="34" charset="0"/>
                    <a:cs typeface="Arial" panose="020B0604020202020204" pitchFamily="34" charset="0"/>
                  </a:rPr>
                  <a:t> </a:t>
                </a:r>
                <a:endParaRPr lang="en-VN" sz="4800" dirty="0">
                  <a:latin typeface="Arial" panose="020B0604020202020204" pitchFamily="34" charset="0"/>
                  <a:cs typeface="Arial" panose="020B0604020202020204" pitchFamily="34" charset="0"/>
                </a:endParaRPr>
              </a:p>
            </p:txBody>
          </p:sp>
        </mc:Choice>
        <mc:Fallback xmlns="">
          <p:sp>
            <p:nvSpPr>
              <p:cNvPr id="214" name="Google Shape;214;p3"/>
              <p:cNvSpPr>
                <a:spLocks noRot="1" noChangeAspect="1" noMove="1" noResize="1" noEditPoints="1" noAdjustHandles="1" noChangeArrowheads="1" noChangeShapeType="1" noTextEdit="1"/>
              </p:cNvSpPr>
              <p:nvPr/>
            </p:nvSpPr>
            <p:spPr>
              <a:xfrm>
                <a:off x="1821870" y="4289909"/>
                <a:ext cx="6102930" cy="1839694"/>
              </a:xfrm>
              <a:prstGeom prst="roundRect">
                <a:avLst>
                  <a:gd name="adj" fmla="val 16667"/>
                </a:avLst>
              </a:prstGeom>
              <a:blipFill>
                <a:blip r:embed="rId7"/>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15" name="Google Shape;215;p3"/>
              <p:cNvSpPr/>
              <p:nvPr/>
            </p:nvSpPr>
            <p:spPr>
              <a:xfrm>
                <a:off x="1821869" y="6702583"/>
                <a:ext cx="6102931" cy="1839695"/>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800" dirty="0">
                    <a:solidFill>
                      <a:schemeClr val="dk1"/>
                    </a:solidFill>
                    <a:latin typeface="Arial" panose="020B0604020202020204" pitchFamily="34" charset="0"/>
                    <a:ea typeface="Arial"/>
                    <a:cs typeface="Arial" panose="020B0604020202020204" pitchFamily="34" charset="0"/>
                    <a:sym typeface="Arial"/>
                  </a:rPr>
                  <a:t>B. </a:t>
                </a:r>
                <a14:m>
                  <m:oMath xmlns:m="http://schemas.openxmlformats.org/officeDocument/2006/math">
                    <m:r>
                      <m:rPr>
                        <m:sty m:val="p"/>
                      </m:rPr>
                      <a:rPr lang="vi-VN" sz="4800" i="0">
                        <a:latin typeface="Cambria Math" panose="02040503050406030204" pitchFamily="18" charset="0"/>
                      </a:rPr>
                      <m:t>x</m:t>
                    </m:r>
                    <m:r>
                      <a:rPr lang="vi-VN" sz="4800" i="0">
                        <a:latin typeface="Cambria Math" panose="02040503050406030204" pitchFamily="18" charset="0"/>
                      </a:rPr>
                      <m:t>=1</m:t>
                    </m:r>
                  </m:oMath>
                </a14:m>
                <a:r>
                  <a:rPr lang="vi-VN" sz="4800" dirty="0">
                    <a:latin typeface="Arial" panose="020B0604020202020204" pitchFamily="34" charset="0"/>
                    <a:cs typeface="Arial" panose="020B0604020202020204" pitchFamily="34" charset="0"/>
                  </a:rPr>
                  <a:t>.</a:t>
                </a:r>
                <a:endParaRPr lang="en-VN" sz="4800" dirty="0">
                  <a:latin typeface="Arial" panose="020B0604020202020204" pitchFamily="34" charset="0"/>
                  <a:cs typeface="Arial" panose="020B0604020202020204" pitchFamily="34" charset="0"/>
                </a:endParaRPr>
              </a:p>
            </p:txBody>
          </p:sp>
        </mc:Choice>
        <mc:Fallback xmlns="">
          <p:sp>
            <p:nvSpPr>
              <p:cNvPr id="215" name="Google Shape;215;p3"/>
              <p:cNvSpPr>
                <a:spLocks noRot="1" noChangeAspect="1" noMove="1" noResize="1" noEditPoints="1" noAdjustHandles="1" noChangeArrowheads="1" noChangeShapeType="1" noTextEdit="1"/>
              </p:cNvSpPr>
              <p:nvPr/>
            </p:nvSpPr>
            <p:spPr>
              <a:xfrm>
                <a:off x="1821869" y="6702583"/>
                <a:ext cx="6102931" cy="1839695"/>
              </a:xfrm>
              <a:prstGeom prst="roundRect">
                <a:avLst>
                  <a:gd name="adj" fmla="val 16667"/>
                </a:avLst>
              </a:prstGeom>
              <a:blipFill>
                <a:blip r:embed="rId8"/>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16" name="Google Shape;216;p3"/>
              <p:cNvSpPr/>
              <p:nvPr/>
            </p:nvSpPr>
            <p:spPr>
              <a:xfrm>
                <a:off x="10363195" y="4289909"/>
                <a:ext cx="6102931" cy="1839694"/>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800" dirty="0">
                    <a:solidFill>
                      <a:schemeClr val="dk1"/>
                    </a:solidFill>
                    <a:latin typeface="Arial" panose="020B0604020202020204" pitchFamily="34" charset="0"/>
                    <a:ea typeface="Arial"/>
                    <a:cs typeface="Arial" panose="020B0604020202020204" pitchFamily="34" charset="0"/>
                    <a:sym typeface="Arial"/>
                  </a:rPr>
                  <a:t>C. </a:t>
                </a:r>
                <a14:m>
                  <m:oMath xmlns:m="http://schemas.openxmlformats.org/officeDocument/2006/math">
                    <m:r>
                      <m:rPr>
                        <m:sty m:val="p"/>
                      </m:rPr>
                      <a:rPr lang="vi-VN" sz="4800" i="0">
                        <a:latin typeface="Cambria Math" panose="02040503050406030204" pitchFamily="18" charset="0"/>
                      </a:rPr>
                      <m:t>x</m:t>
                    </m:r>
                    <m:r>
                      <a:rPr lang="vi-VN" sz="4800" i="0">
                        <a:latin typeface="Cambria Math" panose="02040503050406030204" pitchFamily="18" charset="0"/>
                      </a:rPr>
                      <m:t>=1;</m:t>
                    </m:r>
                    <m:r>
                      <m:rPr>
                        <m:sty m:val="p"/>
                      </m:rPr>
                      <a:rPr lang="vi-VN" sz="4800" i="0">
                        <a:latin typeface="Cambria Math" panose="02040503050406030204" pitchFamily="18" charset="0"/>
                      </a:rPr>
                      <m:t>x</m:t>
                    </m:r>
                    <m:r>
                      <a:rPr lang="vi-VN" sz="4800" i="0">
                        <a:latin typeface="Cambria Math" panose="02040503050406030204" pitchFamily="18" charset="0"/>
                      </a:rPr>
                      <m:t>=2</m:t>
                    </m:r>
                  </m:oMath>
                </a14:m>
                <a:r>
                  <a:rPr lang="vi-VN" sz="4800" dirty="0">
                    <a:latin typeface="Arial" panose="020B0604020202020204" pitchFamily="34" charset="0"/>
                    <a:cs typeface="Arial" panose="020B0604020202020204" pitchFamily="34" charset="0"/>
                  </a:rPr>
                  <a:t>.</a:t>
                </a:r>
                <a:endParaRPr lang="en-VN" sz="4800" dirty="0">
                  <a:latin typeface="Arial" panose="020B0604020202020204" pitchFamily="34" charset="0"/>
                  <a:cs typeface="Arial" panose="020B0604020202020204" pitchFamily="34" charset="0"/>
                </a:endParaRPr>
              </a:p>
            </p:txBody>
          </p:sp>
        </mc:Choice>
        <mc:Fallback xmlns="">
          <p:sp>
            <p:nvSpPr>
              <p:cNvPr id="216" name="Google Shape;216;p3"/>
              <p:cNvSpPr>
                <a:spLocks noRot="1" noChangeAspect="1" noMove="1" noResize="1" noEditPoints="1" noAdjustHandles="1" noChangeArrowheads="1" noChangeShapeType="1" noTextEdit="1"/>
              </p:cNvSpPr>
              <p:nvPr/>
            </p:nvSpPr>
            <p:spPr>
              <a:xfrm>
                <a:off x="10363195" y="4289909"/>
                <a:ext cx="6102931" cy="1839694"/>
              </a:xfrm>
              <a:prstGeom prst="roundRect">
                <a:avLst>
                  <a:gd name="adj" fmla="val 16667"/>
                </a:avLst>
              </a:prstGeom>
              <a:blipFill>
                <a:blip r:embed="rId9"/>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17" name="Google Shape;217;p3"/>
              <p:cNvSpPr/>
              <p:nvPr/>
            </p:nvSpPr>
            <p:spPr>
              <a:xfrm>
                <a:off x="10363195" y="6702583"/>
                <a:ext cx="6102931" cy="1839694"/>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800" dirty="0">
                    <a:solidFill>
                      <a:schemeClr val="dk1"/>
                    </a:solidFill>
                    <a:latin typeface="Arial" panose="020B0604020202020204" pitchFamily="34" charset="0"/>
                    <a:ea typeface="Arial"/>
                    <a:cs typeface="Arial" panose="020B0604020202020204" pitchFamily="34" charset="0"/>
                    <a:sym typeface="Arial"/>
                  </a:rPr>
                  <a:t>D. </a:t>
                </a:r>
                <a14:m>
                  <m:oMath xmlns:m="http://schemas.openxmlformats.org/officeDocument/2006/math">
                    <m:r>
                      <m:rPr>
                        <m:sty m:val="p"/>
                      </m:rPr>
                      <a:rPr lang="vi-VN" sz="4800" i="0">
                        <a:latin typeface="Cambria Math" panose="02040503050406030204" pitchFamily="18" charset="0"/>
                      </a:rPr>
                      <m:t>x</m:t>
                    </m:r>
                    <m:r>
                      <a:rPr lang="vi-VN" sz="4800" i="0">
                        <a:latin typeface="Cambria Math" panose="02040503050406030204" pitchFamily="18" charset="0"/>
                      </a:rPr>
                      <m:t>=−1;</m:t>
                    </m:r>
                    <m:r>
                      <m:rPr>
                        <m:sty m:val="p"/>
                      </m:rPr>
                      <a:rPr lang="vi-VN" sz="4800" i="0">
                        <a:latin typeface="Cambria Math" panose="02040503050406030204" pitchFamily="18" charset="0"/>
                      </a:rPr>
                      <m:t>x</m:t>
                    </m:r>
                    <m:r>
                      <a:rPr lang="vi-VN" sz="4800" i="0">
                        <a:latin typeface="Cambria Math" panose="02040503050406030204" pitchFamily="18" charset="0"/>
                      </a:rPr>
                      <m:t>=2</m:t>
                    </m:r>
                  </m:oMath>
                </a14:m>
                <a:r>
                  <a:rPr lang="fr-FR" sz="4800" dirty="0">
                    <a:latin typeface="Arial" panose="020B0604020202020204" pitchFamily="34" charset="0"/>
                    <a:cs typeface="Arial" panose="020B0604020202020204" pitchFamily="34" charset="0"/>
                  </a:rPr>
                  <a:t>.</a:t>
                </a:r>
                <a:endParaRPr lang="en-VN" sz="4800" dirty="0">
                  <a:latin typeface="Arial" panose="020B0604020202020204" pitchFamily="34" charset="0"/>
                  <a:cs typeface="Arial" panose="020B0604020202020204" pitchFamily="34" charset="0"/>
                </a:endParaRPr>
              </a:p>
            </p:txBody>
          </p:sp>
        </mc:Choice>
        <mc:Fallback xmlns="">
          <p:sp>
            <p:nvSpPr>
              <p:cNvPr id="217" name="Google Shape;217;p3"/>
              <p:cNvSpPr>
                <a:spLocks noRot="1" noChangeAspect="1" noMove="1" noResize="1" noEditPoints="1" noAdjustHandles="1" noChangeArrowheads="1" noChangeShapeType="1" noTextEdit="1"/>
              </p:cNvSpPr>
              <p:nvPr/>
            </p:nvSpPr>
            <p:spPr>
              <a:xfrm>
                <a:off x="10363195" y="6702583"/>
                <a:ext cx="6102931" cy="1839694"/>
              </a:xfrm>
              <a:prstGeom prst="roundRect">
                <a:avLst>
                  <a:gd name="adj" fmla="val 16667"/>
                </a:avLst>
              </a:prstGeom>
              <a:blipFill>
                <a:blip r:embed="rId10"/>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18" name="Google Shape;218;p3"/>
              <p:cNvSpPr/>
              <p:nvPr/>
            </p:nvSpPr>
            <p:spPr>
              <a:xfrm>
                <a:off x="10387580" y="4266618"/>
                <a:ext cx="6102930" cy="1886276"/>
              </a:xfrm>
              <a:prstGeom prst="roundRect">
                <a:avLst>
                  <a:gd name="adj" fmla="val 16667"/>
                </a:avLst>
              </a:prstGeom>
              <a:solidFill>
                <a:srgbClr val="FF9B9B"/>
              </a:solidFill>
              <a:ln>
                <a:noFill/>
              </a:ln>
            </p:spPr>
            <p:txBody>
              <a:bodyPr spcFirstLastPara="1" wrap="square" lIns="137138" tIns="68550" rIns="137138" bIns="68550" anchor="ctr" anchorCtr="0">
                <a:noAutofit/>
              </a:bodyPr>
              <a:lstStyle/>
              <a:p>
                <a:pPr algn="ctr"/>
                <a:r>
                  <a:rPr lang="en-US" sz="4800" dirty="0">
                    <a:solidFill>
                      <a:schemeClr val="dk1"/>
                    </a:solidFill>
                    <a:latin typeface="Arial" panose="020B0604020202020204" pitchFamily="34" charset="0"/>
                    <a:ea typeface="Arial"/>
                    <a:cs typeface="Arial" panose="020B0604020202020204" pitchFamily="34" charset="0"/>
                    <a:sym typeface="Arial"/>
                  </a:rPr>
                  <a:t>C. </a:t>
                </a:r>
                <a14:m>
                  <m:oMath xmlns:m="http://schemas.openxmlformats.org/officeDocument/2006/math">
                    <m:r>
                      <m:rPr>
                        <m:sty m:val="p"/>
                      </m:rPr>
                      <a:rPr lang="vi-VN" sz="4800">
                        <a:latin typeface="Cambria Math" panose="02040503050406030204" pitchFamily="18" charset="0"/>
                      </a:rPr>
                      <m:t>x</m:t>
                    </m:r>
                    <m:r>
                      <a:rPr lang="vi-VN" sz="4800">
                        <a:latin typeface="Cambria Math" panose="02040503050406030204" pitchFamily="18" charset="0"/>
                      </a:rPr>
                      <m:t>=1;</m:t>
                    </m:r>
                    <m:r>
                      <m:rPr>
                        <m:sty m:val="p"/>
                      </m:rPr>
                      <a:rPr lang="vi-VN" sz="4800">
                        <a:latin typeface="Cambria Math" panose="02040503050406030204" pitchFamily="18" charset="0"/>
                      </a:rPr>
                      <m:t>x</m:t>
                    </m:r>
                    <m:r>
                      <a:rPr lang="vi-VN" sz="4800">
                        <a:latin typeface="Cambria Math" panose="02040503050406030204" pitchFamily="18" charset="0"/>
                      </a:rPr>
                      <m:t>=2</m:t>
                    </m:r>
                  </m:oMath>
                </a14:m>
                <a:r>
                  <a:rPr lang="vi-VN" sz="4800" dirty="0">
                    <a:cs typeface="Arial" panose="020B0604020202020204" pitchFamily="34" charset="0"/>
                  </a:rPr>
                  <a:t>.</a:t>
                </a:r>
                <a:endParaRPr lang="en-VN" sz="4800" dirty="0">
                  <a:latin typeface="Arial" panose="020B0604020202020204" pitchFamily="34" charset="0"/>
                  <a:cs typeface="Arial" panose="020B0604020202020204" pitchFamily="34" charset="0"/>
                </a:endParaRPr>
              </a:p>
            </p:txBody>
          </p:sp>
        </mc:Choice>
        <mc:Fallback xmlns="">
          <p:sp>
            <p:nvSpPr>
              <p:cNvPr id="218" name="Google Shape;218;p3"/>
              <p:cNvSpPr>
                <a:spLocks noRot="1" noChangeAspect="1" noMove="1" noResize="1" noEditPoints="1" noAdjustHandles="1" noChangeArrowheads="1" noChangeShapeType="1" noTextEdit="1"/>
              </p:cNvSpPr>
              <p:nvPr/>
            </p:nvSpPr>
            <p:spPr>
              <a:xfrm>
                <a:off x="10387580" y="4266618"/>
                <a:ext cx="6102930" cy="1886276"/>
              </a:xfrm>
              <a:prstGeom prst="roundRect">
                <a:avLst>
                  <a:gd name="adj" fmla="val 16667"/>
                </a:avLst>
              </a:prstGeom>
              <a:blipFill>
                <a:blip r:embed="rId11"/>
                <a:stretch>
                  <a:fillRect/>
                </a:stretch>
              </a:blipFill>
              <a:ln>
                <a:noFill/>
              </a:ln>
            </p:spPr>
            <p:txBody>
              <a:bodyPr/>
              <a:lstStyle/>
              <a:p>
                <a:r>
                  <a:rPr lang="en-VN">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500"/>
                                        <p:tgtEl>
                                          <p:spTgt spid="2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4"/>
                                        </p:tgtEl>
                                        <p:attrNameLst>
                                          <p:attrName>style.visibility</p:attrName>
                                        </p:attrNameLst>
                                      </p:cBhvr>
                                      <p:to>
                                        <p:strVal val="visible"/>
                                      </p:to>
                                    </p:set>
                                    <p:animEffect transition="in" filter="fade">
                                      <p:cBhvr>
                                        <p:cTn id="11" dur="500"/>
                                        <p:tgtEl>
                                          <p:spTgt spid="2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5"/>
                                        </p:tgtEl>
                                        <p:attrNameLst>
                                          <p:attrName>style.visibility</p:attrName>
                                        </p:attrNameLst>
                                      </p:cBhvr>
                                      <p:to>
                                        <p:strVal val="visible"/>
                                      </p:to>
                                    </p:set>
                                    <p:animEffect transition="in" filter="fade">
                                      <p:cBhvr>
                                        <p:cTn id="15" dur="500"/>
                                        <p:tgtEl>
                                          <p:spTgt spid="2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6"/>
                                        </p:tgtEl>
                                        <p:attrNameLst>
                                          <p:attrName>style.visibility</p:attrName>
                                        </p:attrNameLst>
                                      </p:cBhvr>
                                      <p:to>
                                        <p:strVal val="visible"/>
                                      </p:to>
                                    </p:set>
                                    <p:animEffect transition="in" filter="fade">
                                      <p:cBhvr>
                                        <p:cTn id="19" dur="500"/>
                                        <p:tgtEl>
                                          <p:spTgt spid="2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7"/>
                                        </p:tgtEl>
                                        <p:attrNameLst>
                                          <p:attrName>style.visibility</p:attrName>
                                        </p:attrNameLst>
                                      </p:cBhvr>
                                      <p:to>
                                        <p:strVal val="visible"/>
                                      </p:to>
                                    </p:set>
                                    <p:animEffect transition="in" filter="fade">
                                      <p:cBhvr>
                                        <p:cTn id="23" dur="500"/>
                                        <p:tgtEl>
                                          <p:spTgt spid="2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8"/>
                                        </p:tgtEl>
                                        <p:attrNameLst>
                                          <p:attrName>style.visibility</p:attrName>
                                        </p:attrNameLst>
                                      </p:cBhvr>
                                      <p:to>
                                        <p:strVal val="visible"/>
                                      </p:to>
                                    </p:set>
                                    <p:animEffect transition="in" filter="fade">
                                      <p:cBhvr>
                                        <p:cTn id="28"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
          <p:cNvSpPr/>
          <p:nvPr/>
        </p:nvSpPr>
        <p:spPr>
          <a:xfrm>
            <a:off x="0" y="9171708"/>
            <a:ext cx="18288000" cy="1126515"/>
          </a:xfrm>
          <a:prstGeom prst="rect">
            <a:avLst/>
          </a:prstGeom>
          <a:solidFill>
            <a:srgbClr val="E9E7A7"/>
          </a:solidFill>
          <a:ln>
            <a:noFill/>
          </a:ln>
        </p:spPr>
        <p:txBody>
          <a:bodyPr spcFirstLastPara="1" wrap="square" lIns="137138" tIns="68550" rIns="137138" bIns="68550" anchor="ctr" anchorCtr="0">
            <a:noAutofit/>
          </a:bodyPr>
          <a:lstStyle/>
          <a:p>
            <a:pPr algn="ctr"/>
            <a:endParaRPr sz="4800" b="1">
              <a:solidFill>
                <a:schemeClr val="lt1"/>
              </a:solidFill>
              <a:latin typeface="Arial"/>
              <a:ea typeface="Arial"/>
              <a:cs typeface="Arial"/>
              <a:sym typeface="Arial"/>
            </a:endParaRPr>
          </a:p>
        </p:txBody>
      </p:sp>
      <p:pic>
        <p:nvPicPr>
          <p:cNvPr id="225" name="Google Shape;225;p4"/>
          <p:cNvPicPr preferRelativeResize="0"/>
          <p:nvPr/>
        </p:nvPicPr>
        <p:blipFill rotWithShape="1">
          <a:blip r:embed="rId3">
            <a:alphaModFix/>
          </a:blip>
          <a:srcRect/>
          <a:stretch/>
        </p:blipFill>
        <p:spPr>
          <a:xfrm>
            <a:off x="0" y="244674"/>
            <a:ext cx="928116" cy="2955725"/>
          </a:xfrm>
          <a:prstGeom prst="rect">
            <a:avLst/>
          </a:prstGeom>
          <a:noFill/>
          <a:ln>
            <a:noFill/>
          </a:ln>
        </p:spPr>
      </p:pic>
      <mc:AlternateContent xmlns:mc="http://schemas.openxmlformats.org/markup-compatibility/2006" xmlns:a14="http://schemas.microsoft.com/office/drawing/2010/main">
        <mc:Choice Requires="a14">
          <p:sp>
            <p:nvSpPr>
              <p:cNvPr id="227" name="Google Shape;227;p4"/>
              <p:cNvSpPr/>
              <p:nvPr/>
            </p:nvSpPr>
            <p:spPr>
              <a:xfrm>
                <a:off x="2476500" y="589692"/>
                <a:ext cx="13335000" cy="2955725"/>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lnSpc>
                    <a:spcPct val="150000"/>
                  </a:lnSpc>
                </a:pPr>
                <a:r>
                  <a:rPr lang="en-US" sz="4400" b="1" dirty="0" err="1">
                    <a:solidFill>
                      <a:srgbClr val="C00000"/>
                    </a:solidFill>
                    <a:latin typeface="Arial" panose="020B0604020202020204" pitchFamily="34" charset="0"/>
                    <a:ea typeface="Arial"/>
                    <a:cs typeface="Arial" panose="020B0604020202020204" pitchFamily="34" charset="0"/>
                    <a:sym typeface="Arial"/>
                  </a:rPr>
                  <a:t>Câu</a:t>
                </a:r>
                <a:r>
                  <a:rPr lang="en-US" sz="4400" b="1" dirty="0">
                    <a:solidFill>
                      <a:srgbClr val="C00000"/>
                    </a:solidFill>
                    <a:latin typeface="Arial" panose="020B0604020202020204" pitchFamily="34" charset="0"/>
                    <a:ea typeface="Arial"/>
                    <a:cs typeface="Arial" panose="020B0604020202020204" pitchFamily="34" charset="0"/>
                    <a:sym typeface="Arial"/>
                  </a:rPr>
                  <a:t> </a:t>
                </a:r>
                <a:r>
                  <a:rPr lang="en-US" sz="4400" b="1" dirty="0" err="1">
                    <a:solidFill>
                      <a:srgbClr val="C00000"/>
                    </a:solidFill>
                    <a:latin typeface="Arial" panose="020B0604020202020204" pitchFamily="34" charset="0"/>
                    <a:ea typeface="Arial"/>
                    <a:cs typeface="Arial" panose="020B0604020202020204" pitchFamily="34" charset="0"/>
                    <a:sym typeface="Arial"/>
                  </a:rPr>
                  <a:t>hỏi</a:t>
                </a:r>
                <a:r>
                  <a:rPr lang="en-US" sz="4400" b="1" dirty="0">
                    <a:solidFill>
                      <a:srgbClr val="C00000"/>
                    </a:solidFill>
                    <a:latin typeface="Arial" panose="020B0604020202020204" pitchFamily="34" charset="0"/>
                    <a:ea typeface="Arial"/>
                    <a:cs typeface="Arial" panose="020B0604020202020204" pitchFamily="34" charset="0"/>
                    <a:sym typeface="Arial"/>
                  </a:rPr>
                  <a:t> 2: </a:t>
                </a:r>
                <a:r>
                  <a:rPr lang="fr-FR" sz="4400" dirty="0" err="1">
                    <a:latin typeface="Arial" panose="020B0604020202020204" pitchFamily="34" charset="0"/>
                    <a:cs typeface="Arial" panose="020B0604020202020204" pitchFamily="34" charset="0"/>
                  </a:rPr>
                  <a:t>Nghiệm</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của</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phương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trình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sau</a:t>
                </a:r>
                <a:r>
                  <a:rPr lang="fr-FR" sz="4400" dirty="0">
                    <a:latin typeface="Arial" panose="020B0604020202020204" pitchFamily="34" charset="0"/>
                    <a:cs typeface="Arial" panose="020B0604020202020204" pitchFamily="34" charset="0"/>
                  </a:rPr>
                  <a:t> là:</a:t>
                </a:r>
                <a:endParaRPr lang="en-VN" sz="4400" dirty="0">
                  <a:latin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f>
                        <m:fPr>
                          <m:ctrlPr>
                            <a:rPr lang="en-VN" sz="4400" i="1">
                              <a:latin typeface="Cambria Math" panose="02040503050406030204" pitchFamily="18" charset="0"/>
                            </a:rPr>
                          </m:ctrlPr>
                        </m:fPr>
                        <m:num>
                          <m:r>
                            <a:rPr lang="fr-FR" sz="4400" i="0">
                              <a:latin typeface="Cambria Math" panose="02040503050406030204" pitchFamily="18" charset="0"/>
                            </a:rPr>
                            <m:t>2</m:t>
                          </m:r>
                          <m:r>
                            <m:rPr>
                              <m:sty m:val="p"/>
                            </m:rPr>
                            <a:rPr lang="fr-FR" sz="4400" i="0">
                              <a:latin typeface="Cambria Math" panose="02040503050406030204" pitchFamily="18" charset="0"/>
                            </a:rPr>
                            <m:t>x</m:t>
                          </m:r>
                          <m:r>
                            <a:rPr lang="fr-FR" sz="4400" i="0">
                              <a:latin typeface="Cambria Math" panose="02040503050406030204" pitchFamily="18" charset="0"/>
                            </a:rPr>
                            <m:t>−1</m:t>
                          </m:r>
                        </m:num>
                        <m:den>
                          <m:r>
                            <m:rPr>
                              <m:sty m:val="p"/>
                            </m:rPr>
                            <a:rPr lang="fr-FR" sz="4400" i="0">
                              <a:latin typeface="Cambria Math" panose="02040503050406030204" pitchFamily="18" charset="0"/>
                            </a:rPr>
                            <m:t>x</m:t>
                          </m:r>
                          <m:r>
                            <a:rPr lang="fr-FR" sz="4400" i="0">
                              <a:latin typeface="Cambria Math" panose="02040503050406030204" pitchFamily="18" charset="0"/>
                            </a:rPr>
                            <m:t>−2</m:t>
                          </m:r>
                        </m:den>
                      </m:f>
                      <m:r>
                        <a:rPr lang="fr-FR" sz="4400" i="0">
                          <a:latin typeface="Cambria Math" panose="02040503050406030204" pitchFamily="18" charset="0"/>
                        </a:rPr>
                        <m:t>−</m:t>
                      </m:r>
                      <m:f>
                        <m:fPr>
                          <m:ctrlPr>
                            <a:rPr lang="en-VN" sz="4400" i="1">
                              <a:latin typeface="Cambria Math" panose="02040503050406030204" pitchFamily="18" charset="0"/>
                            </a:rPr>
                          </m:ctrlPr>
                        </m:fPr>
                        <m:num>
                          <m:r>
                            <a:rPr lang="fr-FR" sz="4400" i="0">
                              <a:latin typeface="Cambria Math" panose="02040503050406030204" pitchFamily="18" charset="0"/>
                            </a:rPr>
                            <m:t>2</m:t>
                          </m:r>
                          <m:r>
                            <m:rPr>
                              <m:sty m:val="p"/>
                            </m:rPr>
                            <a:rPr lang="fr-FR" sz="4400" i="0">
                              <a:latin typeface="Cambria Math" panose="02040503050406030204" pitchFamily="18" charset="0"/>
                            </a:rPr>
                            <m:t>x</m:t>
                          </m:r>
                          <m:r>
                            <a:rPr lang="fr-FR" sz="4400" i="0">
                              <a:latin typeface="Cambria Math" panose="02040503050406030204" pitchFamily="18" charset="0"/>
                            </a:rPr>
                            <m:t>+9</m:t>
                          </m:r>
                        </m:num>
                        <m:den>
                          <m:r>
                            <m:rPr>
                              <m:sty m:val="p"/>
                            </m:rPr>
                            <a:rPr lang="fr-FR" sz="4400" i="0">
                              <a:latin typeface="Cambria Math" panose="02040503050406030204" pitchFamily="18" charset="0"/>
                            </a:rPr>
                            <m:t>x</m:t>
                          </m:r>
                          <m:r>
                            <a:rPr lang="fr-FR" sz="4400" i="0">
                              <a:latin typeface="Cambria Math" panose="02040503050406030204" pitchFamily="18" charset="0"/>
                            </a:rPr>
                            <m:t>+2</m:t>
                          </m:r>
                        </m:den>
                      </m:f>
                      <m:r>
                        <a:rPr lang="fr-FR" sz="4400" i="0">
                          <a:latin typeface="Cambria Math" panose="02040503050406030204" pitchFamily="18" charset="0"/>
                        </a:rPr>
                        <m:t>=</m:t>
                      </m:r>
                      <m:f>
                        <m:fPr>
                          <m:ctrlPr>
                            <a:rPr lang="en-VN" sz="4400" i="1">
                              <a:latin typeface="Cambria Math" panose="02040503050406030204" pitchFamily="18" charset="0"/>
                            </a:rPr>
                          </m:ctrlPr>
                        </m:fPr>
                        <m:num>
                          <m:r>
                            <a:rPr lang="fr-FR" sz="4400" i="0">
                              <a:latin typeface="Cambria Math" panose="02040503050406030204" pitchFamily="18" charset="0"/>
                            </a:rPr>
                            <m:t>12</m:t>
                          </m:r>
                        </m:num>
                        <m:den>
                          <m:sSup>
                            <m:sSupPr>
                              <m:ctrlPr>
                                <a:rPr lang="en-VN" sz="4400" i="1">
                                  <a:latin typeface="Cambria Math" panose="02040503050406030204" pitchFamily="18" charset="0"/>
                                </a:rPr>
                              </m:ctrlPr>
                            </m:sSupPr>
                            <m:e>
                              <m:r>
                                <m:rPr>
                                  <m:sty m:val="p"/>
                                </m:rPr>
                                <a:rPr lang="fr-FR" sz="4400" i="0">
                                  <a:latin typeface="Cambria Math" panose="02040503050406030204" pitchFamily="18" charset="0"/>
                                </a:rPr>
                                <m:t>x</m:t>
                              </m:r>
                            </m:e>
                            <m:sup>
                              <m:r>
                                <a:rPr lang="fr-FR" sz="4400" i="0">
                                  <a:latin typeface="Cambria Math" panose="02040503050406030204" pitchFamily="18" charset="0"/>
                                </a:rPr>
                                <m:t>2</m:t>
                              </m:r>
                            </m:sup>
                          </m:sSup>
                          <m:r>
                            <a:rPr lang="fr-FR" sz="4400" i="0">
                              <a:latin typeface="Cambria Math" panose="02040503050406030204" pitchFamily="18" charset="0"/>
                            </a:rPr>
                            <m:t>−4</m:t>
                          </m:r>
                        </m:den>
                      </m:f>
                    </m:oMath>
                  </m:oMathPara>
                </a14:m>
                <a:endParaRPr lang="en-VN" sz="4400" dirty="0">
                  <a:latin typeface="Arial" panose="020B0604020202020204" pitchFamily="34" charset="0"/>
                  <a:cs typeface="Arial" panose="020B0604020202020204" pitchFamily="34" charset="0"/>
                </a:endParaRPr>
              </a:p>
            </p:txBody>
          </p:sp>
        </mc:Choice>
        <mc:Fallback xmlns="">
          <p:sp>
            <p:nvSpPr>
              <p:cNvPr id="227" name="Google Shape;227;p4"/>
              <p:cNvSpPr>
                <a:spLocks noRot="1" noChangeAspect="1" noMove="1" noResize="1" noEditPoints="1" noAdjustHandles="1" noChangeArrowheads="1" noChangeShapeType="1" noTextEdit="1"/>
              </p:cNvSpPr>
              <p:nvPr/>
            </p:nvSpPr>
            <p:spPr>
              <a:xfrm>
                <a:off x="2476500" y="589692"/>
                <a:ext cx="13335000" cy="2955725"/>
              </a:xfrm>
              <a:prstGeom prst="roundRect">
                <a:avLst>
                  <a:gd name="adj" fmla="val 16667"/>
                </a:avLst>
              </a:prstGeom>
              <a:blipFill>
                <a:blip r:embed="rId4"/>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28" name="Google Shape;228;p4"/>
              <p:cNvSpPr/>
              <p:nvPr/>
            </p:nvSpPr>
            <p:spPr>
              <a:xfrm>
                <a:off x="567609" y="4311802"/>
                <a:ext cx="8215884" cy="1663396"/>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lnSpc>
                    <a:spcPct val="150000"/>
                  </a:lnSpc>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A. </a:t>
                </a:r>
                <a:r>
                  <a:rPr lang="vi-VN" sz="4400" dirty="0">
                    <a:latin typeface="Arial" panose="020B0604020202020204" pitchFamily="34" charset="0"/>
                    <a:cs typeface="Arial" panose="020B0604020202020204" pitchFamily="34" charset="0"/>
                  </a:rPr>
                  <a:t>. </a:t>
                </a:r>
                <a14:m>
                  <m:oMath xmlns:m="http://schemas.openxmlformats.org/officeDocument/2006/math">
                    <m:r>
                      <m:rPr>
                        <m:sty m:val="p"/>
                      </m:rPr>
                      <a:rPr lang="vi-VN" sz="4400" i="0">
                        <a:latin typeface="Cambria Math" panose="02040503050406030204" pitchFamily="18" charset="0"/>
                      </a:rPr>
                      <m:t>x</m:t>
                    </m:r>
                    <m:r>
                      <a:rPr lang="fr-FR" sz="4400" i="0">
                        <a:latin typeface="Cambria Math" panose="02040503050406030204" pitchFamily="18" charset="0"/>
                      </a:rPr>
                      <m:t>=2</m:t>
                    </m:r>
                  </m:oMath>
                </a14:m>
                <a:r>
                  <a:rPr lang="fr-FR" sz="4400" dirty="0">
                    <a:latin typeface="Arial" panose="020B060402020202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228" name="Google Shape;228;p4"/>
              <p:cNvSpPr>
                <a:spLocks noRot="1" noChangeAspect="1" noMove="1" noResize="1" noEditPoints="1" noAdjustHandles="1" noChangeArrowheads="1" noChangeShapeType="1" noTextEdit="1"/>
              </p:cNvSpPr>
              <p:nvPr/>
            </p:nvSpPr>
            <p:spPr>
              <a:xfrm>
                <a:off x="567609" y="4311802"/>
                <a:ext cx="8215884" cy="1663396"/>
              </a:xfrm>
              <a:prstGeom prst="roundRect">
                <a:avLst>
                  <a:gd name="adj" fmla="val 16667"/>
                </a:avLst>
              </a:prstGeom>
              <a:blipFill>
                <a:blip r:embed="rId5"/>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29" name="Google Shape;229;p4"/>
              <p:cNvSpPr/>
              <p:nvPr/>
            </p:nvSpPr>
            <p:spPr>
              <a:xfrm>
                <a:off x="567609" y="6711167"/>
                <a:ext cx="8215884" cy="1663396"/>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lnSpc>
                    <a:spcPct val="150000"/>
                  </a:lnSpc>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B. </a:t>
                </a:r>
                <a14:m>
                  <m:oMath xmlns:m="http://schemas.openxmlformats.org/officeDocument/2006/math">
                    <m:r>
                      <m:rPr>
                        <m:sty m:val="p"/>
                      </m:rPr>
                      <a:rPr lang="vi-VN" sz="4400" i="0">
                        <a:latin typeface="Cambria Math" panose="02040503050406030204" pitchFamily="18" charset="0"/>
                      </a:rPr>
                      <m:t>x</m:t>
                    </m:r>
                    <m:r>
                      <a:rPr lang="fr-FR" sz="4400" i="0">
                        <a:latin typeface="Cambria Math" panose="02040503050406030204" pitchFamily="18" charset="0"/>
                      </a:rPr>
                      <m:t>=−4</m:t>
                    </m:r>
                  </m:oMath>
                </a14:m>
                <a:r>
                  <a:rPr lang="fr-FR" sz="4400" dirty="0">
                    <a:latin typeface="Arial" panose="020B060402020202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229" name="Google Shape;229;p4"/>
              <p:cNvSpPr>
                <a:spLocks noRot="1" noChangeAspect="1" noMove="1" noResize="1" noEditPoints="1" noAdjustHandles="1" noChangeArrowheads="1" noChangeShapeType="1" noTextEdit="1"/>
              </p:cNvSpPr>
              <p:nvPr/>
            </p:nvSpPr>
            <p:spPr>
              <a:xfrm>
                <a:off x="567609" y="6711167"/>
                <a:ext cx="8215884" cy="1663396"/>
              </a:xfrm>
              <a:prstGeom prst="roundRect">
                <a:avLst>
                  <a:gd name="adj" fmla="val 16667"/>
                </a:avLst>
              </a:prstGeom>
              <a:blipFill>
                <a:blip r:embed="rId6"/>
                <a:stretch>
                  <a:fillRect/>
                </a:stretch>
              </a:blipFill>
              <a:ln>
                <a:solidFill>
                  <a:srgbClr val="C00000"/>
                </a:solidFill>
              </a:ln>
            </p:spPr>
            <p:txBody>
              <a:bodyPr/>
              <a:lstStyle/>
              <a:p>
                <a:r>
                  <a:rPr lang="en-VN">
                    <a:noFill/>
                  </a:rPr>
                  <a:t> </a:t>
                </a:r>
              </a:p>
            </p:txBody>
          </p:sp>
        </mc:Fallback>
      </mc:AlternateContent>
      <p:sp>
        <p:nvSpPr>
          <p:cNvPr id="230" name="Google Shape;230;p4"/>
          <p:cNvSpPr/>
          <p:nvPr/>
        </p:nvSpPr>
        <p:spPr>
          <a:xfrm>
            <a:off x="9504507" y="4311802"/>
            <a:ext cx="8215882" cy="1663396"/>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lnSpc>
                <a:spcPct val="150000"/>
              </a:lnSpc>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C. </a:t>
            </a:r>
            <a:r>
              <a:rPr lang="fr-FR" sz="4400" dirty="0" err="1">
                <a:latin typeface="Arial" panose="020B0604020202020204" pitchFamily="34" charset="0"/>
                <a:cs typeface="Arial" panose="020B0604020202020204" pitchFamily="34" charset="0"/>
              </a:rPr>
              <a:t>Phương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trình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vô</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số</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nghiệm</a:t>
            </a:r>
            <a:r>
              <a:rPr lang="fr-FR" sz="4400" dirty="0">
                <a:latin typeface="Arial" panose="020B0604020202020204" pitchFamily="34" charset="0"/>
                <a:cs typeface="Arial" panose="020B0604020202020204" pitchFamily="34" charset="0"/>
              </a:rPr>
              <a:t>.</a:t>
            </a:r>
            <a:r>
              <a:rPr lang="en-VN" sz="4400" dirty="0">
                <a:latin typeface="Arial" panose="020B0604020202020204" pitchFamily="34" charset="0"/>
                <a:cs typeface="Arial" panose="020B0604020202020204" pitchFamily="34" charset="0"/>
              </a:rPr>
              <a:t> </a:t>
            </a:r>
          </a:p>
        </p:txBody>
      </p:sp>
      <p:sp>
        <p:nvSpPr>
          <p:cNvPr id="231" name="Google Shape;231;p4"/>
          <p:cNvSpPr/>
          <p:nvPr/>
        </p:nvSpPr>
        <p:spPr>
          <a:xfrm>
            <a:off x="9504507" y="6718789"/>
            <a:ext cx="8215881" cy="1663396"/>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lnSpc>
                <a:spcPct val="150000"/>
              </a:lnSpc>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D. </a:t>
            </a:r>
            <a:r>
              <a:rPr lang="fr-FR" sz="4400" dirty="0" err="1">
                <a:latin typeface="Arial" panose="020B0604020202020204" pitchFamily="34" charset="0"/>
                <a:cs typeface="Arial" panose="020B0604020202020204" pitchFamily="34" charset="0"/>
              </a:rPr>
              <a:t>Phương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trình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vô</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nghiệm</a:t>
            </a:r>
            <a:r>
              <a:rPr lang="fr-FR" sz="4400" dirty="0">
                <a:latin typeface="Arial" panose="020B0604020202020204" pitchFamily="34" charset="0"/>
                <a:cs typeface="Arial" panose="020B0604020202020204" pitchFamily="34" charset="0"/>
              </a:rPr>
              <a:t>.</a:t>
            </a:r>
            <a:endParaRPr lang="en-VN" sz="4400" dirty="0">
              <a:latin typeface="Arial" panose="020B0604020202020204" pitchFamily="34" charset="0"/>
              <a:cs typeface="Arial" panose="020B0604020202020204" pitchFamily="34" charset="0"/>
            </a:endParaRPr>
          </a:p>
        </p:txBody>
      </p:sp>
      <p:sp>
        <p:nvSpPr>
          <p:cNvPr id="232" name="Google Shape;232;p4"/>
          <p:cNvSpPr/>
          <p:nvPr/>
        </p:nvSpPr>
        <p:spPr>
          <a:xfrm>
            <a:off x="9549787" y="6772343"/>
            <a:ext cx="8170601" cy="1663397"/>
          </a:xfrm>
          <a:prstGeom prst="roundRect">
            <a:avLst>
              <a:gd name="adj" fmla="val 16667"/>
            </a:avLst>
          </a:prstGeom>
          <a:solidFill>
            <a:srgbClr val="FF9B9B"/>
          </a:solidFill>
          <a:ln>
            <a:noFill/>
          </a:ln>
        </p:spPr>
        <p:txBody>
          <a:bodyPr spcFirstLastPara="1" wrap="square" lIns="137138" tIns="68550" rIns="137138" bIns="68550" anchor="ctr" anchorCtr="0">
            <a:noAutofit/>
          </a:bodyPr>
          <a:lstStyle/>
          <a:p>
            <a:pPr algn="ctr">
              <a:lnSpc>
                <a:spcPct val="150000"/>
              </a:lnSpc>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D. </a:t>
            </a:r>
            <a:r>
              <a:rPr lang="fr-FR" sz="4400" dirty="0" err="1">
                <a:latin typeface="Arial" panose="020B0604020202020204" pitchFamily="34" charset="0"/>
                <a:cs typeface="Arial" panose="020B0604020202020204" pitchFamily="34" charset="0"/>
              </a:rPr>
              <a:t>Phương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trình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vô</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nghiệm</a:t>
            </a:r>
            <a:r>
              <a:rPr lang="fr-FR" sz="4400" dirty="0">
                <a:latin typeface="Arial" panose="020B0604020202020204" pitchFamily="34" charset="0"/>
                <a:cs typeface="Arial" panose="020B0604020202020204" pitchFamily="34" charset="0"/>
              </a:rPr>
              <a:t>.</a:t>
            </a:r>
            <a:endParaRPr lang="en-VN" sz="4400" dirty="0">
              <a:latin typeface="Arial" panose="020B0604020202020204" pitchFamily="34" charset="0"/>
              <a:cs typeface="Arial" panose="020B0604020202020204" pitchFamily="34" charset="0"/>
            </a:endParaRPr>
          </a:p>
        </p:txBody>
      </p:sp>
      <p:pic>
        <p:nvPicPr>
          <p:cNvPr id="2" name="Google Shape;212;p3">
            <a:hlinkClick r:id="rId7" action="ppaction://hlinksldjump"/>
            <a:extLst>
              <a:ext uri="{FF2B5EF4-FFF2-40B4-BE49-F238E27FC236}">
                <a16:creationId xmlns:a16="http://schemas.microsoft.com/office/drawing/2014/main" id="{FA8ACD9C-40C2-1E82-40D8-3A4C947A1D0C}"/>
              </a:ext>
            </a:extLst>
          </p:cNvPr>
          <p:cNvPicPr preferRelativeResize="0"/>
          <p:nvPr/>
        </p:nvPicPr>
        <p:blipFill rotWithShape="1">
          <a:blip r:embed="rId8">
            <a:alphaModFix/>
          </a:blip>
          <a:srcRect/>
          <a:stretch/>
        </p:blipFill>
        <p:spPr>
          <a:xfrm>
            <a:off x="15011879" y="8374563"/>
            <a:ext cx="3276122" cy="1912437"/>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500"/>
                                        <p:tgtEl>
                                          <p:spTgt spid="2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8"/>
                                        </p:tgtEl>
                                        <p:attrNameLst>
                                          <p:attrName>style.visibility</p:attrName>
                                        </p:attrNameLst>
                                      </p:cBhvr>
                                      <p:to>
                                        <p:strVal val="visible"/>
                                      </p:to>
                                    </p:set>
                                    <p:animEffect transition="in" filter="fade">
                                      <p:cBhvr>
                                        <p:cTn id="11" dur="500"/>
                                        <p:tgtEl>
                                          <p:spTgt spid="2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fade">
                                      <p:cBhvr>
                                        <p:cTn id="15" dur="500"/>
                                        <p:tgtEl>
                                          <p:spTgt spid="2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0"/>
                                        </p:tgtEl>
                                        <p:attrNameLst>
                                          <p:attrName>style.visibility</p:attrName>
                                        </p:attrNameLst>
                                      </p:cBhvr>
                                      <p:to>
                                        <p:strVal val="visible"/>
                                      </p:to>
                                    </p:set>
                                    <p:animEffect transition="in" filter="fade">
                                      <p:cBhvr>
                                        <p:cTn id="19" dur="500"/>
                                        <p:tgtEl>
                                          <p:spTgt spid="2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1"/>
                                        </p:tgtEl>
                                        <p:attrNameLst>
                                          <p:attrName>style.visibility</p:attrName>
                                        </p:attrNameLst>
                                      </p:cBhvr>
                                      <p:to>
                                        <p:strVal val="visible"/>
                                      </p:to>
                                    </p:set>
                                    <p:animEffect transition="in" filter="fade">
                                      <p:cBhvr>
                                        <p:cTn id="23" dur="500"/>
                                        <p:tgtEl>
                                          <p:spTgt spid="2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2"/>
                                        </p:tgtEl>
                                        <p:attrNameLst>
                                          <p:attrName>style.visibility</p:attrName>
                                        </p:attrNameLst>
                                      </p:cBhvr>
                                      <p:to>
                                        <p:strVal val="visible"/>
                                      </p:to>
                                    </p:set>
                                    <p:animEffect transition="in" filter="fade">
                                      <p:cBhvr>
                                        <p:cTn id="28"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p:nvPr/>
        </p:nvSpPr>
        <p:spPr>
          <a:xfrm>
            <a:off x="0" y="9171708"/>
            <a:ext cx="18288000" cy="1126515"/>
          </a:xfrm>
          <a:prstGeom prst="rect">
            <a:avLst/>
          </a:prstGeom>
          <a:solidFill>
            <a:srgbClr val="E9E7A7"/>
          </a:solidFill>
          <a:ln>
            <a:noFill/>
          </a:ln>
        </p:spPr>
        <p:txBody>
          <a:bodyPr spcFirstLastPara="1" wrap="square" lIns="137138" tIns="68550" rIns="137138" bIns="68550" anchor="ctr" anchorCtr="0">
            <a:noAutofit/>
          </a:bodyPr>
          <a:lstStyle/>
          <a:p>
            <a:pPr algn="ctr"/>
            <a:endParaRPr sz="4800" b="1">
              <a:solidFill>
                <a:schemeClr val="lt1"/>
              </a:solidFill>
              <a:latin typeface="Arial"/>
              <a:ea typeface="Arial"/>
              <a:cs typeface="Arial"/>
              <a:sym typeface="Arial"/>
            </a:endParaRPr>
          </a:p>
        </p:txBody>
      </p:sp>
      <p:pic>
        <p:nvPicPr>
          <p:cNvPr id="239" name="Google Shape;239;p5"/>
          <p:cNvPicPr preferRelativeResize="0"/>
          <p:nvPr/>
        </p:nvPicPr>
        <p:blipFill rotWithShape="1">
          <a:blip r:embed="rId3">
            <a:alphaModFix/>
          </a:blip>
          <a:srcRect/>
          <a:stretch/>
        </p:blipFill>
        <p:spPr>
          <a:xfrm>
            <a:off x="0" y="0"/>
            <a:ext cx="928116" cy="3200400"/>
          </a:xfrm>
          <a:prstGeom prst="rect">
            <a:avLst/>
          </a:prstGeom>
          <a:noFill/>
          <a:ln>
            <a:noFill/>
          </a:ln>
        </p:spPr>
      </p:pic>
      <mc:AlternateContent xmlns:mc="http://schemas.openxmlformats.org/markup-compatibility/2006" xmlns:a14="http://schemas.microsoft.com/office/drawing/2010/main">
        <mc:Choice Requires="a14">
          <p:sp>
            <p:nvSpPr>
              <p:cNvPr id="241" name="Google Shape;241;p5"/>
              <p:cNvSpPr/>
              <p:nvPr/>
            </p:nvSpPr>
            <p:spPr>
              <a:xfrm>
                <a:off x="1253836" y="1245759"/>
                <a:ext cx="15780328" cy="3200400"/>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lnSpc>
                    <a:spcPct val="150000"/>
                  </a:lnSpc>
                </a:pPr>
                <a:r>
                  <a:rPr lang="en-US" sz="4400" b="1" dirty="0" err="1">
                    <a:solidFill>
                      <a:srgbClr val="C00000"/>
                    </a:solidFill>
                    <a:latin typeface="Arial" panose="020B0604020202020204" pitchFamily="34" charset="0"/>
                    <a:ea typeface="Arial"/>
                    <a:cs typeface="Arial" panose="020B0604020202020204" pitchFamily="34" charset="0"/>
                    <a:sym typeface="Arial"/>
                  </a:rPr>
                  <a:t>Câu</a:t>
                </a:r>
                <a:r>
                  <a:rPr lang="en-US" sz="4400" b="1" dirty="0">
                    <a:solidFill>
                      <a:srgbClr val="C00000"/>
                    </a:solidFill>
                    <a:latin typeface="Arial" panose="020B0604020202020204" pitchFamily="34" charset="0"/>
                    <a:ea typeface="Arial"/>
                    <a:cs typeface="Arial" panose="020B0604020202020204" pitchFamily="34" charset="0"/>
                    <a:sym typeface="Arial"/>
                  </a:rPr>
                  <a:t> </a:t>
                </a:r>
                <a:r>
                  <a:rPr lang="en-US" sz="4400" b="1" dirty="0" err="1">
                    <a:solidFill>
                      <a:srgbClr val="C00000"/>
                    </a:solidFill>
                    <a:latin typeface="Arial" panose="020B0604020202020204" pitchFamily="34" charset="0"/>
                    <a:ea typeface="Arial"/>
                    <a:cs typeface="Arial" panose="020B0604020202020204" pitchFamily="34" charset="0"/>
                    <a:sym typeface="Arial"/>
                  </a:rPr>
                  <a:t>hỏi</a:t>
                </a:r>
                <a:r>
                  <a:rPr lang="en-US" sz="4400" b="1" dirty="0">
                    <a:solidFill>
                      <a:srgbClr val="C00000"/>
                    </a:solidFill>
                    <a:latin typeface="Arial" panose="020B0604020202020204" pitchFamily="34" charset="0"/>
                    <a:ea typeface="Arial"/>
                    <a:cs typeface="Arial" panose="020B0604020202020204" pitchFamily="34" charset="0"/>
                    <a:sym typeface="Arial"/>
                  </a:rPr>
                  <a:t> 3: </a:t>
                </a:r>
                <a:r>
                  <a:rPr lang="vi-VN" sz="4400" dirty="0">
                    <a:latin typeface="Arial" panose="020B0604020202020204" pitchFamily="34" charset="0"/>
                    <a:cs typeface="Arial" panose="020B0604020202020204" pitchFamily="34" charset="0"/>
                  </a:rPr>
                  <a:t>Nghiệm của bất phương trình </a:t>
                </a:r>
                <a14:m>
                  <m:oMath xmlns:m="http://schemas.openxmlformats.org/officeDocument/2006/math">
                    <m:r>
                      <a:rPr lang="vi-VN" sz="4400" i="0">
                        <a:latin typeface="Cambria Math" panose="02040503050406030204" pitchFamily="18" charset="0"/>
                      </a:rPr>
                      <m:t>−5</m:t>
                    </m:r>
                    <m:r>
                      <m:rPr>
                        <m:sty m:val="p"/>
                      </m:rPr>
                      <a:rPr lang="vi-VN" sz="4400" i="0">
                        <a:latin typeface="Cambria Math" panose="02040503050406030204" pitchFamily="18" charset="0"/>
                      </a:rPr>
                      <m:t>x</m:t>
                    </m:r>
                    <m:r>
                      <a:rPr lang="vi-VN" sz="4400" i="0">
                        <a:latin typeface="Cambria Math" panose="02040503050406030204" pitchFamily="18" charset="0"/>
                      </a:rPr>
                      <m:t>+4&lt;0</m:t>
                    </m:r>
                  </m:oMath>
                </a14:m>
                <a:r>
                  <a:rPr lang="vi-VN" sz="4400" dirty="0">
                    <a:latin typeface="Arial" panose="020B0604020202020204" pitchFamily="34" charset="0"/>
                    <a:cs typeface="Arial" panose="020B0604020202020204" pitchFamily="34" charset="0"/>
                  </a:rPr>
                  <a:t> là:</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241" name="Google Shape;241;p5"/>
              <p:cNvSpPr>
                <a:spLocks noRot="1" noChangeAspect="1" noMove="1" noResize="1" noEditPoints="1" noAdjustHandles="1" noChangeArrowheads="1" noChangeShapeType="1" noTextEdit="1"/>
              </p:cNvSpPr>
              <p:nvPr/>
            </p:nvSpPr>
            <p:spPr>
              <a:xfrm>
                <a:off x="1253836" y="1245759"/>
                <a:ext cx="15780328" cy="3200400"/>
              </a:xfrm>
              <a:prstGeom prst="roundRect">
                <a:avLst>
                  <a:gd name="adj" fmla="val 16667"/>
                </a:avLst>
              </a:prstGeom>
              <a:blipFill>
                <a:blip r:embed="rId4"/>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42" name="Google Shape;242;p5"/>
              <p:cNvSpPr/>
              <p:nvPr/>
            </p:nvSpPr>
            <p:spPr>
              <a:xfrm>
                <a:off x="3581397" y="4930926"/>
                <a:ext cx="5264728" cy="1819832"/>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400" dirty="0">
                    <a:solidFill>
                      <a:schemeClr val="dk1"/>
                    </a:solidFill>
                    <a:latin typeface="Arial" panose="020B0604020202020204" pitchFamily="34" charset="0"/>
                    <a:ea typeface="Arial"/>
                    <a:cs typeface="Arial" panose="020B0604020202020204" pitchFamily="34" charset="0"/>
                    <a:sym typeface="Arial"/>
                  </a:rPr>
                  <a:t>A. </a:t>
                </a:r>
                <a14:m>
                  <m:oMath xmlns:m="http://schemas.openxmlformats.org/officeDocument/2006/math">
                    <m:r>
                      <m:rPr>
                        <m:sty m:val="p"/>
                      </m:rPr>
                      <a:rPr lang="vi-VN" sz="4400" i="0">
                        <a:latin typeface="Cambria Math" panose="02040503050406030204" pitchFamily="18" charset="0"/>
                      </a:rPr>
                      <m:t>x</m:t>
                    </m:r>
                    <m:r>
                      <a:rPr lang="fr-FR" sz="4400" i="0">
                        <a:latin typeface="Cambria Math" panose="02040503050406030204" pitchFamily="18" charset="0"/>
                      </a:rPr>
                      <m:t>&lt;</m:t>
                    </m:r>
                    <m:f>
                      <m:fPr>
                        <m:ctrlPr>
                          <a:rPr lang="en-VN" sz="4400" i="1">
                            <a:latin typeface="Cambria Math" panose="02040503050406030204" pitchFamily="18" charset="0"/>
                          </a:rPr>
                        </m:ctrlPr>
                      </m:fPr>
                      <m:num>
                        <m:r>
                          <a:rPr lang="fr-FR" sz="4400" i="0">
                            <a:latin typeface="Cambria Math" panose="02040503050406030204" pitchFamily="18" charset="0"/>
                          </a:rPr>
                          <m:t>4</m:t>
                        </m:r>
                      </m:num>
                      <m:den>
                        <m:r>
                          <a:rPr lang="fr-FR" sz="4400" i="0">
                            <a:latin typeface="Cambria Math" panose="02040503050406030204" pitchFamily="18" charset="0"/>
                          </a:rPr>
                          <m:t>5</m:t>
                        </m:r>
                      </m:den>
                    </m:f>
                  </m:oMath>
                </a14:m>
                <a:endParaRPr lang="en-VN" sz="4400" dirty="0">
                  <a:latin typeface="Arial" panose="020B0604020202020204" pitchFamily="34" charset="0"/>
                  <a:cs typeface="Arial" panose="020B0604020202020204" pitchFamily="34" charset="0"/>
                </a:endParaRPr>
              </a:p>
            </p:txBody>
          </p:sp>
        </mc:Choice>
        <mc:Fallback xmlns="">
          <p:sp>
            <p:nvSpPr>
              <p:cNvPr id="242" name="Google Shape;242;p5"/>
              <p:cNvSpPr>
                <a:spLocks noRot="1" noChangeAspect="1" noMove="1" noResize="1" noEditPoints="1" noAdjustHandles="1" noChangeArrowheads="1" noChangeShapeType="1" noTextEdit="1"/>
              </p:cNvSpPr>
              <p:nvPr/>
            </p:nvSpPr>
            <p:spPr>
              <a:xfrm>
                <a:off x="3581397" y="4930926"/>
                <a:ext cx="5264728" cy="1819832"/>
              </a:xfrm>
              <a:prstGeom prst="roundRect">
                <a:avLst>
                  <a:gd name="adj" fmla="val 16667"/>
                </a:avLst>
              </a:prstGeom>
              <a:blipFill>
                <a:blip r:embed="rId5"/>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43" name="Google Shape;243;p5"/>
              <p:cNvSpPr/>
              <p:nvPr/>
            </p:nvSpPr>
            <p:spPr>
              <a:xfrm>
                <a:off x="3581397" y="7195112"/>
                <a:ext cx="5264729" cy="1819832"/>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400" dirty="0">
                    <a:solidFill>
                      <a:schemeClr val="dk1"/>
                    </a:solidFill>
                    <a:latin typeface="Arial" panose="020B0604020202020204" pitchFamily="34" charset="0"/>
                    <a:ea typeface="Arial"/>
                    <a:cs typeface="Arial" panose="020B0604020202020204" pitchFamily="34" charset="0"/>
                    <a:sym typeface="Arial"/>
                  </a:rPr>
                  <a:t>B. </a:t>
                </a:r>
                <a14:m>
                  <m:oMath xmlns:m="http://schemas.openxmlformats.org/officeDocument/2006/math">
                    <m:r>
                      <m:rPr>
                        <m:sty m:val="p"/>
                      </m:rPr>
                      <a:rPr lang="vi-VN" sz="4400" i="0">
                        <a:latin typeface="Cambria Math" panose="02040503050406030204" pitchFamily="18" charset="0"/>
                      </a:rPr>
                      <m:t>x</m:t>
                    </m:r>
                    <m:r>
                      <a:rPr lang="fr-FR" sz="4400" i="0">
                        <a:latin typeface="Cambria Math" panose="02040503050406030204" pitchFamily="18" charset="0"/>
                      </a:rPr>
                      <m:t>&gt;</m:t>
                    </m:r>
                    <m:f>
                      <m:fPr>
                        <m:ctrlPr>
                          <a:rPr lang="en-VN" sz="4400" i="1">
                            <a:latin typeface="Cambria Math" panose="02040503050406030204" pitchFamily="18" charset="0"/>
                          </a:rPr>
                        </m:ctrlPr>
                      </m:fPr>
                      <m:num>
                        <m:r>
                          <a:rPr lang="fr-FR" sz="4400" i="0">
                            <a:latin typeface="Cambria Math" panose="02040503050406030204" pitchFamily="18" charset="0"/>
                          </a:rPr>
                          <m:t>4</m:t>
                        </m:r>
                      </m:num>
                      <m:den>
                        <m:r>
                          <a:rPr lang="fr-FR" sz="4400" i="0">
                            <a:latin typeface="Cambria Math" panose="02040503050406030204" pitchFamily="18" charset="0"/>
                          </a:rPr>
                          <m:t>5</m:t>
                        </m:r>
                      </m:den>
                    </m:f>
                  </m:oMath>
                </a14:m>
                <a:r>
                  <a:rPr lang="vi-VN" sz="4400" dirty="0">
                    <a:latin typeface="Arial" panose="020B0604020202020204" pitchFamily="34" charset="0"/>
                    <a:cs typeface="Arial" panose="020B0604020202020204" pitchFamily="34" charset="0"/>
                  </a:rPr>
                  <a:t>.</a:t>
                </a:r>
                <a:endParaRPr lang="en-VN" sz="4400" dirty="0">
                  <a:latin typeface="Arial" panose="020B0604020202020204" pitchFamily="34" charset="0"/>
                  <a:cs typeface="Arial" panose="020B0604020202020204" pitchFamily="34" charset="0"/>
                </a:endParaRPr>
              </a:p>
            </p:txBody>
          </p:sp>
        </mc:Choice>
        <mc:Fallback xmlns="">
          <p:sp>
            <p:nvSpPr>
              <p:cNvPr id="243" name="Google Shape;243;p5"/>
              <p:cNvSpPr>
                <a:spLocks noRot="1" noChangeAspect="1" noMove="1" noResize="1" noEditPoints="1" noAdjustHandles="1" noChangeArrowheads="1" noChangeShapeType="1" noTextEdit="1"/>
              </p:cNvSpPr>
              <p:nvPr/>
            </p:nvSpPr>
            <p:spPr>
              <a:xfrm>
                <a:off x="3581397" y="7195112"/>
                <a:ext cx="5264729" cy="1819832"/>
              </a:xfrm>
              <a:prstGeom prst="roundRect">
                <a:avLst>
                  <a:gd name="adj" fmla="val 16667"/>
                </a:avLst>
              </a:prstGeom>
              <a:blipFill>
                <a:blip r:embed="rId6"/>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44" name="Google Shape;244;p5"/>
              <p:cNvSpPr/>
              <p:nvPr/>
            </p:nvSpPr>
            <p:spPr>
              <a:xfrm>
                <a:off x="9441874" y="4916412"/>
                <a:ext cx="5264729" cy="1819832"/>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400" dirty="0">
                    <a:solidFill>
                      <a:schemeClr val="dk1"/>
                    </a:solidFill>
                    <a:latin typeface="Arial" panose="020B0604020202020204" pitchFamily="34" charset="0"/>
                    <a:ea typeface="Arial"/>
                    <a:cs typeface="Arial" panose="020B0604020202020204" pitchFamily="34" charset="0"/>
                    <a:sym typeface="Arial"/>
                  </a:rPr>
                  <a:t>C. </a:t>
                </a:r>
                <a14:m>
                  <m:oMath xmlns:m="http://schemas.openxmlformats.org/officeDocument/2006/math">
                    <m:r>
                      <m:rPr>
                        <m:sty m:val="p"/>
                      </m:rPr>
                      <a:rPr lang="vi-VN" sz="4400" i="0">
                        <a:latin typeface="Cambria Math" panose="02040503050406030204" pitchFamily="18" charset="0"/>
                      </a:rPr>
                      <m:t>x</m:t>
                    </m:r>
                    <m:r>
                      <a:rPr lang="fr-FR" sz="4400" i="0">
                        <a:latin typeface="Cambria Math" panose="02040503050406030204" pitchFamily="18" charset="0"/>
                      </a:rPr>
                      <m:t>&lt;−</m:t>
                    </m:r>
                    <m:f>
                      <m:fPr>
                        <m:ctrlPr>
                          <a:rPr lang="en-VN" sz="4400" i="1">
                            <a:latin typeface="Cambria Math" panose="02040503050406030204" pitchFamily="18" charset="0"/>
                          </a:rPr>
                        </m:ctrlPr>
                      </m:fPr>
                      <m:num>
                        <m:r>
                          <a:rPr lang="fr-FR" sz="4400" i="0">
                            <a:latin typeface="Cambria Math" panose="02040503050406030204" pitchFamily="18" charset="0"/>
                          </a:rPr>
                          <m:t>4</m:t>
                        </m:r>
                      </m:num>
                      <m:den>
                        <m:r>
                          <a:rPr lang="fr-FR" sz="4400" i="0">
                            <a:latin typeface="Cambria Math" panose="02040503050406030204" pitchFamily="18" charset="0"/>
                          </a:rPr>
                          <m:t>5</m:t>
                        </m:r>
                      </m:den>
                    </m:f>
                  </m:oMath>
                </a14:m>
                <a:r>
                  <a:rPr lang="vi-VN" sz="4400" dirty="0">
                    <a:latin typeface="Arial" panose="020B0604020202020204" pitchFamily="34" charset="0"/>
                    <a:cs typeface="Arial" panose="020B0604020202020204" pitchFamily="34" charset="0"/>
                  </a:rPr>
                  <a:t>.</a:t>
                </a:r>
                <a:endParaRPr lang="en-VN" sz="4400" dirty="0">
                  <a:latin typeface="Arial" panose="020B0604020202020204" pitchFamily="34" charset="0"/>
                  <a:cs typeface="Arial" panose="020B0604020202020204" pitchFamily="34" charset="0"/>
                </a:endParaRPr>
              </a:p>
            </p:txBody>
          </p:sp>
        </mc:Choice>
        <mc:Fallback xmlns="">
          <p:sp>
            <p:nvSpPr>
              <p:cNvPr id="244" name="Google Shape;244;p5"/>
              <p:cNvSpPr>
                <a:spLocks noRot="1" noChangeAspect="1" noMove="1" noResize="1" noEditPoints="1" noAdjustHandles="1" noChangeArrowheads="1" noChangeShapeType="1" noTextEdit="1"/>
              </p:cNvSpPr>
              <p:nvPr/>
            </p:nvSpPr>
            <p:spPr>
              <a:xfrm>
                <a:off x="9441874" y="4916412"/>
                <a:ext cx="5264729" cy="1819832"/>
              </a:xfrm>
              <a:prstGeom prst="roundRect">
                <a:avLst>
                  <a:gd name="adj" fmla="val 16667"/>
                </a:avLst>
              </a:prstGeom>
              <a:blipFill>
                <a:blip r:embed="rId7"/>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45" name="Google Shape;245;p5"/>
              <p:cNvSpPr/>
              <p:nvPr/>
            </p:nvSpPr>
            <p:spPr>
              <a:xfrm>
                <a:off x="9441874" y="7206497"/>
                <a:ext cx="5264729" cy="1819832"/>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400" dirty="0">
                    <a:solidFill>
                      <a:schemeClr val="dk1"/>
                    </a:solidFill>
                    <a:latin typeface="Arial" panose="020B0604020202020204" pitchFamily="34" charset="0"/>
                    <a:ea typeface="Arial"/>
                    <a:cs typeface="Arial" panose="020B0604020202020204" pitchFamily="34" charset="0"/>
                    <a:sym typeface="Arial"/>
                  </a:rPr>
                  <a:t>D. </a:t>
                </a:r>
                <a14:m>
                  <m:oMath xmlns:m="http://schemas.openxmlformats.org/officeDocument/2006/math">
                    <m:r>
                      <m:rPr>
                        <m:sty m:val="p"/>
                      </m:rPr>
                      <a:rPr lang="vi-VN" sz="4400" i="0">
                        <a:latin typeface="Cambria Math" panose="02040503050406030204" pitchFamily="18" charset="0"/>
                      </a:rPr>
                      <m:t>x</m:t>
                    </m:r>
                    <m:r>
                      <a:rPr lang="fr-FR" sz="4400" i="0">
                        <a:latin typeface="Cambria Math" panose="02040503050406030204" pitchFamily="18" charset="0"/>
                      </a:rPr>
                      <m:t>&gt;−</m:t>
                    </m:r>
                    <m:f>
                      <m:fPr>
                        <m:ctrlPr>
                          <a:rPr lang="en-VN" sz="4400" i="1">
                            <a:latin typeface="Cambria Math" panose="02040503050406030204" pitchFamily="18" charset="0"/>
                          </a:rPr>
                        </m:ctrlPr>
                      </m:fPr>
                      <m:num>
                        <m:r>
                          <a:rPr lang="fr-FR" sz="4400" i="0">
                            <a:latin typeface="Cambria Math" panose="02040503050406030204" pitchFamily="18" charset="0"/>
                          </a:rPr>
                          <m:t>4</m:t>
                        </m:r>
                      </m:num>
                      <m:den>
                        <m:r>
                          <a:rPr lang="fr-FR" sz="4400" i="0">
                            <a:latin typeface="Cambria Math" panose="02040503050406030204" pitchFamily="18" charset="0"/>
                          </a:rPr>
                          <m:t>5</m:t>
                        </m:r>
                      </m:den>
                    </m:f>
                  </m:oMath>
                </a14:m>
                <a:r>
                  <a:rPr lang="vi-VN" sz="4400" dirty="0">
                    <a:latin typeface="Arial" panose="020B0604020202020204" pitchFamily="34" charset="0"/>
                    <a:cs typeface="Arial" panose="020B0604020202020204" pitchFamily="34" charset="0"/>
                  </a:rPr>
                  <a:t>.</a:t>
                </a:r>
                <a:endParaRPr lang="en-VN" sz="4400" dirty="0">
                  <a:latin typeface="Arial" panose="020B0604020202020204" pitchFamily="34" charset="0"/>
                  <a:cs typeface="Arial" panose="020B0604020202020204" pitchFamily="34" charset="0"/>
                </a:endParaRPr>
              </a:p>
            </p:txBody>
          </p:sp>
        </mc:Choice>
        <mc:Fallback xmlns="">
          <p:sp>
            <p:nvSpPr>
              <p:cNvPr id="245" name="Google Shape;245;p5"/>
              <p:cNvSpPr>
                <a:spLocks noRot="1" noChangeAspect="1" noMove="1" noResize="1" noEditPoints="1" noAdjustHandles="1" noChangeArrowheads="1" noChangeShapeType="1" noTextEdit="1"/>
              </p:cNvSpPr>
              <p:nvPr/>
            </p:nvSpPr>
            <p:spPr>
              <a:xfrm>
                <a:off x="9441874" y="7206497"/>
                <a:ext cx="5264729" cy="1819832"/>
              </a:xfrm>
              <a:prstGeom prst="roundRect">
                <a:avLst>
                  <a:gd name="adj" fmla="val 16667"/>
                </a:avLst>
              </a:prstGeom>
              <a:blipFill>
                <a:blip r:embed="rId8"/>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46" name="Google Shape;246;p5"/>
              <p:cNvSpPr/>
              <p:nvPr/>
            </p:nvSpPr>
            <p:spPr>
              <a:xfrm>
                <a:off x="3581397" y="7235923"/>
                <a:ext cx="5279966" cy="1805318"/>
              </a:xfrm>
              <a:prstGeom prst="roundRect">
                <a:avLst>
                  <a:gd name="adj" fmla="val 16667"/>
                </a:avLst>
              </a:prstGeom>
              <a:solidFill>
                <a:srgbClr val="FF9B9B"/>
              </a:solidFill>
              <a:ln>
                <a:noFill/>
              </a:ln>
            </p:spPr>
            <p:txBody>
              <a:bodyPr spcFirstLastPara="1" wrap="square" lIns="137138" tIns="68550" rIns="137138" bIns="68550" anchor="ctr" anchorCtr="0">
                <a:noAutofit/>
              </a:bodyPr>
              <a:lstStyle/>
              <a:p>
                <a:pPr algn="ctr"/>
                <a:r>
                  <a:rPr lang="en-US" sz="4400" dirty="0">
                    <a:solidFill>
                      <a:schemeClr val="dk1"/>
                    </a:solidFill>
                    <a:latin typeface="Arial" panose="020B0604020202020204" pitchFamily="34" charset="0"/>
                    <a:ea typeface="Arial"/>
                    <a:cs typeface="Arial" panose="020B0604020202020204" pitchFamily="34" charset="0"/>
                    <a:sym typeface="Arial"/>
                  </a:rPr>
                  <a:t>B. </a:t>
                </a:r>
                <a14:m>
                  <m:oMath xmlns:m="http://schemas.openxmlformats.org/officeDocument/2006/math">
                    <m:r>
                      <m:rPr>
                        <m:sty m:val="p"/>
                      </m:rPr>
                      <a:rPr lang="vi-VN" sz="4400">
                        <a:latin typeface="Cambria Math" panose="02040503050406030204" pitchFamily="18" charset="0"/>
                      </a:rPr>
                      <m:t>x</m:t>
                    </m:r>
                    <m:r>
                      <a:rPr lang="fr-FR" sz="4400">
                        <a:latin typeface="Cambria Math" panose="02040503050406030204" pitchFamily="18" charset="0"/>
                      </a:rPr>
                      <m:t>&gt;</m:t>
                    </m:r>
                    <m:f>
                      <m:fPr>
                        <m:ctrlPr>
                          <a:rPr lang="en-VN" sz="4400" i="1">
                            <a:latin typeface="Cambria Math" panose="02040503050406030204" pitchFamily="18" charset="0"/>
                          </a:rPr>
                        </m:ctrlPr>
                      </m:fPr>
                      <m:num>
                        <m:r>
                          <a:rPr lang="fr-FR" sz="4400">
                            <a:latin typeface="Cambria Math" panose="02040503050406030204" pitchFamily="18" charset="0"/>
                          </a:rPr>
                          <m:t>4</m:t>
                        </m:r>
                      </m:num>
                      <m:den>
                        <m:r>
                          <a:rPr lang="fr-FR" sz="4400">
                            <a:latin typeface="Cambria Math" panose="02040503050406030204" pitchFamily="18" charset="0"/>
                          </a:rPr>
                          <m:t>5</m:t>
                        </m:r>
                      </m:den>
                    </m:f>
                  </m:oMath>
                </a14:m>
                <a:r>
                  <a:rPr lang="vi-VN" sz="4400" dirty="0">
                    <a:cs typeface="Arial" panose="020B0604020202020204" pitchFamily="34" charset="0"/>
                  </a:rPr>
                  <a:t>.</a:t>
                </a:r>
                <a:endParaRPr lang="en-VN" sz="4400" dirty="0">
                  <a:latin typeface="Arial" panose="020B0604020202020204" pitchFamily="34" charset="0"/>
                  <a:cs typeface="Arial" panose="020B0604020202020204" pitchFamily="34" charset="0"/>
                </a:endParaRPr>
              </a:p>
            </p:txBody>
          </p:sp>
        </mc:Choice>
        <mc:Fallback xmlns="">
          <p:sp>
            <p:nvSpPr>
              <p:cNvPr id="246" name="Google Shape;246;p5"/>
              <p:cNvSpPr>
                <a:spLocks noRot="1" noChangeAspect="1" noMove="1" noResize="1" noEditPoints="1" noAdjustHandles="1" noChangeArrowheads="1" noChangeShapeType="1" noTextEdit="1"/>
              </p:cNvSpPr>
              <p:nvPr/>
            </p:nvSpPr>
            <p:spPr>
              <a:xfrm>
                <a:off x="3581397" y="7235923"/>
                <a:ext cx="5279966" cy="1805318"/>
              </a:xfrm>
              <a:prstGeom prst="roundRect">
                <a:avLst>
                  <a:gd name="adj" fmla="val 16667"/>
                </a:avLst>
              </a:prstGeom>
              <a:blipFill>
                <a:blip r:embed="rId9"/>
                <a:stretch>
                  <a:fillRect/>
                </a:stretch>
              </a:blipFill>
              <a:ln>
                <a:noFill/>
              </a:ln>
            </p:spPr>
            <p:txBody>
              <a:bodyPr/>
              <a:lstStyle/>
              <a:p>
                <a:r>
                  <a:rPr lang="en-VN">
                    <a:noFill/>
                  </a:rPr>
                  <a:t> </a:t>
                </a:r>
              </a:p>
            </p:txBody>
          </p:sp>
        </mc:Fallback>
      </mc:AlternateContent>
      <p:pic>
        <p:nvPicPr>
          <p:cNvPr id="2" name="Google Shape;212;p3">
            <a:hlinkClick r:id="rId10" action="ppaction://hlinksldjump"/>
            <a:extLst>
              <a:ext uri="{FF2B5EF4-FFF2-40B4-BE49-F238E27FC236}">
                <a16:creationId xmlns:a16="http://schemas.microsoft.com/office/drawing/2014/main" id="{A7F8DC1F-1673-E44C-633E-AF6F410EE8C2}"/>
              </a:ext>
            </a:extLst>
          </p:cNvPr>
          <p:cNvPicPr preferRelativeResize="0"/>
          <p:nvPr/>
        </p:nvPicPr>
        <p:blipFill rotWithShape="1">
          <a:blip r:embed="rId11">
            <a:alphaModFix/>
          </a:blip>
          <a:srcRect/>
          <a:stretch/>
        </p:blipFill>
        <p:spPr>
          <a:xfrm>
            <a:off x="15011879" y="8374563"/>
            <a:ext cx="3276122" cy="1912437"/>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500"/>
                                        <p:tgtEl>
                                          <p:spTgt spid="2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2"/>
                                        </p:tgtEl>
                                        <p:attrNameLst>
                                          <p:attrName>style.visibility</p:attrName>
                                        </p:attrNameLst>
                                      </p:cBhvr>
                                      <p:to>
                                        <p:strVal val="visible"/>
                                      </p:to>
                                    </p:set>
                                    <p:animEffect transition="in" filter="fade">
                                      <p:cBhvr>
                                        <p:cTn id="11" dur="500"/>
                                        <p:tgtEl>
                                          <p:spTgt spid="2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3"/>
                                        </p:tgtEl>
                                        <p:attrNameLst>
                                          <p:attrName>style.visibility</p:attrName>
                                        </p:attrNameLst>
                                      </p:cBhvr>
                                      <p:to>
                                        <p:strVal val="visible"/>
                                      </p:to>
                                    </p:set>
                                    <p:animEffect transition="in" filter="fade">
                                      <p:cBhvr>
                                        <p:cTn id="15" dur="500"/>
                                        <p:tgtEl>
                                          <p:spTgt spid="2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4"/>
                                        </p:tgtEl>
                                        <p:attrNameLst>
                                          <p:attrName>style.visibility</p:attrName>
                                        </p:attrNameLst>
                                      </p:cBhvr>
                                      <p:to>
                                        <p:strVal val="visible"/>
                                      </p:to>
                                    </p:set>
                                    <p:animEffect transition="in" filter="fade">
                                      <p:cBhvr>
                                        <p:cTn id="19" dur="500"/>
                                        <p:tgtEl>
                                          <p:spTgt spid="24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5"/>
                                        </p:tgtEl>
                                        <p:attrNameLst>
                                          <p:attrName>style.visibility</p:attrName>
                                        </p:attrNameLst>
                                      </p:cBhvr>
                                      <p:to>
                                        <p:strVal val="visible"/>
                                      </p:to>
                                    </p:set>
                                    <p:animEffect transition="in" filter="fade">
                                      <p:cBhvr>
                                        <p:cTn id="23" dur="500"/>
                                        <p:tgtEl>
                                          <p:spTgt spid="2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6"/>
                                        </p:tgtEl>
                                        <p:attrNameLst>
                                          <p:attrName>style.visibility</p:attrName>
                                        </p:attrNameLst>
                                      </p:cBhvr>
                                      <p:to>
                                        <p:strVal val="visible"/>
                                      </p:to>
                                    </p:set>
                                    <p:animEffect transition="in" filter="fade">
                                      <p:cBhvr>
                                        <p:cTn id="28"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6"/>
          <p:cNvSpPr/>
          <p:nvPr/>
        </p:nvSpPr>
        <p:spPr>
          <a:xfrm>
            <a:off x="0" y="9171708"/>
            <a:ext cx="18288000" cy="1126515"/>
          </a:xfrm>
          <a:prstGeom prst="rect">
            <a:avLst/>
          </a:prstGeom>
          <a:solidFill>
            <a:srgbClr val="E9E7A7"/>
          </a:solidFill>
          <a:ln>
            <a:noFill/>
          </a:ln>
        </p:spPr>
        <p:txBody>
          <a:bodyPr spcFirstLastPara="1" wrap="square" lIns="137138" tIns="68550" rIns="137138" bIns="68550" anchor="ctr" anchorCtr="0">
            <a:noAutofit/>
          </a:bodyPr>
          <a:lstStyle/>
          <a:p>
            <a:pPr algn="ctr"/>
            <a:endParaRPr sz="4800" b="1">
              <a:solidFill>
                <a:schemeClr val="lt1"/>
              </a:solidFill>
              <a:latin typeface="Arial"/>
              <a:ea typeface="Arial"/>
              <a:cs typeface="Arial"/>
              <a:sym typeface="Arial"/>
            </a:endParaRPr>
          </a:p>
        </p:txBody>
      </p:sp>
      <p:pic>
        <p:nvPicPr>
          <p:cNvPr id="253" name="Google Shape;253;p6"/>
          <p:cNvPicPr preferRelativeResize="0"/>
          <p:nvPr/>
        </p:nvPicPr>
        <p:blipFill rotWithShape="1">
          <a:blip r:embed="rId3">
            <a:alphaModFix/>
          </a:blip>
          <a:srcRect/>
          <a:stretch/>
        </p:blipFill>
        <p:spPr>
          <a:xfrm>
            <a:off x="0" y="0"/>
            <a:ext cx="928116" cy="3200400"/>
          </a:xfrm>
          <a:prstGeom prst="rect">
            <a:avLst/>
          </a:prstGeom>
          <a:noFill/>
          <a:ln>
            <a:noFill/>
          </a:ln>
        </p:spPr>
      </p:pic>
      <p:sp>
        <p:nvSpPr>
          <p:cNvPr id="255" name="Google Shape;255;p6"/>
          <p:cNvSpPr/>
          <p:nvPr/>
        </p:nvSpPr>
        <p:spPr>
          <a:xfrm>
            <a:off x="996505" y="339137"/>
            <a:ext cx="16294989" cy="5095519"/>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lnSpc>
                <a:spcPct val="150000"/>
              </a:lnSpc>
            </a:pPr>
            <a:r>
              <a:rPr lang="en-US" sz="4400" b="1" dirty="0" err="1">
                <a:solidFill>
                  <a:srgbClr val="C00000"/>
                </a:solidFill>
                <a:latin typeface="Arial" panose="020B0604020202020204" pitchFamily="34" charset="0"/>
                <a:ea typeface="Arial"/>
                <a:cs typeface="Arial" panose="020B0604020202020204" pitchFamily="34" charset="0"/>
                <a:sym typeface="Arial"/>
              </a:rPr>
              <a:t>Câu</a:t>
            </a:r>
            <a:r>
              <a:rPr lang="en-US" sz="4400" b="1" dirty="0">
                <a:solidFill>
                  <a:srgbClr val="C00000"/>
                </a:solidFill>
                <a:latin typeface="Arial" panose="020B0604020202020204" pitchFamily="34" charset="0"/>
                <a:ea typeface="Arial"/>
                <a:cs typeface="Arial" panose="020B0604020202020204" pitchFamily="34" charset="0"/>
                <a:sym typeface="Arial"/>
              </a:rPr>
              <a:t> </a:t>
            </a:r>
            <a:r>
              <a:rPr lang="en-US" sz="4400" b="1" dirty="0" err="1">
                <a:solidFill>
                  <a:srgbClr val="C00000"/>
                </a:solidFill>
                <a:latin typeface="Arial" panose="020B0604020202020204" pitchFamily="34" charset="0"/>
                <a:ea typeface="Arial"/>
                <a:cs typeface="Arial" panose="020B0604020202020204" pitchFamily="34" charset="0"/>
                <a:sym typeface="Arial"/>
              </a:rPr>
              <a:t>hỏi</a:t>
            </a:r>
            <a:r>
              <a:rPr lang="en-US" sz="4400" b="1" dirty="0">
                <a:solidFill>
                  <a:srgbClr val="C00000"/>
                </a:solidFill>
                <a:latin typeface="Arial" panose="020B0604020202020204" pitchFamily="34" charset="0"/>
                <a:ea typeface="Arial"/>
                <a:cs typeface="Arial" panose="020B0604020202020204" pitchFamily="34" charset="0"/>
                <a:sym typeface="Arial"/>
              </a:rPr>
              <a:t> 4: </a:t>
            </a:r>
            <a:r>
              <a:rPr lang="fr-FR" sz="4400" dirty="0" err="1">
                <a:latin typeface="Arial" panose="020B0604020202020204" pitchFamily="34" charset="0"/>
                <a:cs typeface="Arial" panose="020B0604020202020204" pitchFamily="34" charset="0"/>
              </a:rPr>
              <a:t>Quãng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đường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thủy</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từ</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thành</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phố</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Hồ</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Chí</a:t>
            </a:r>
            <a:r>
              <a:rPr lang="fr-FR" sz="4400" dirty="0">
                <a:latin typeface="Arial" panose="020B0604020202020204" pitchFamily="34" charset="0"/>
                <a:cs typeface="Arial" panose="020B0604020202020204" pitchFamily="34" charset="0"/>
              </a:rPr>
              <a:t> Minh </a:t>
            </a:r>
            <a:r>
              <a:rPr lang="fr-FR" sz="4400" dirty="0" err="1">
                <a:latin typeface="Arial" panose="020B0604020202020204" pitchFamily="34" charset="0"/>
                <a:cs typeface="Arial" panose="020B0604020202020204" pitchFamily="34" charset="0"/>
              </a:rPr>
              <a:t>đến</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đảo</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Trường</a:t>
            </a:r>
            <a:r>
              <a:rPr lang="fr-FR" sz="4400" dirty="0">
                <a:latin typeface="Arial" panose="020B0604020202020204" pitchFamily="34" charset="0"/>
                <a:cs typeface="Arial" panose="020B0604020202020204" pitchFamily="34" charset="0"/>
              </a:rPr>
              <a:t> Sa </a:t>
            </a:r>
            <a:r>
              <a:rPr lang="fr-FR" sz="4400" dirty="0" err="1">
                <a:latin typeface="Arial" panose="020B0604020202020204" pitchFamily="34" charset="0"/>
                <a:cs typeface="Arial" panose="020B0604020202020204" pitchFamily="34" charset="0"/>
              </a:rPr>
              <a:t>Lớn</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dài</a:t>
            </a:r>
            <a:r>
              <a:rPr lang="fr-FR" sz="4400" dirty="0">
                <a:latin typeface="Arial" panose="020B0604020202020204" pitchFamily="34" charset="0"/>
                <a:cs typeface="Arial" panose="020B0604020202020204" pitchFamily="34" charset="0"/>
              </a:rPr>
              <a:t> 360 </a:t>
            </a:r>
            <a:r>
              <a:rPr lang="fr-FR" sz="4400" dirty="0" err="1">
                <a:latin typeface="Arial" panose="020B0604020202020204" pitchFamily="34" charset="0"/>
                <a:cs typeface="Arial" panose="020B0604020202020204" pitchFamily="34" charset="0"/>
              </a:rPr>
              <a:t>hải</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lí</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một</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hải</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lí</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bằng</a:t>
            </a:r>
            <a:r>
              <a:rPr lang="fr-FR" sz="4400" dirty="0">
                <a:latin typeface="Arial" panose="020B0604020202020204" pitchFamily="34" charset="0"/>
                <a:cs typeface="Arial" panose="020B0604020202020204" pitchFamily="34" charset="0"/>
              </a:rPr>
              <a:t> 1,852km. </a:t>
            </a:r>
            <a:r>
              <a:rPr lang="fr-FR" sz="4400" dirty="0" err="1">
                <a:latin typeface="Arial" panose="020B0604020202020204" pitchFamily="34" charset="0"/>
                <a:cs typeface="Arial" panose="020B0604020202020204" pitchFamily="34" charset="0"/>
              </a:rPr>
              <a:t>Một</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tàu</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thủy</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đi</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với</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vận</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tốc</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trung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bình</a:t>
            </a:r>
            <a:r>
              <a:rPr lang="fr-FR" sz="4400" dirty="0">
                <a:latin typeface="Arial" panose="020B0604020202020204" pitchFamily="34" charset="0"/>
                <a:cs typeface="Arial" panose="020B0604020202020204" pitchFamily="34" charset="0"/>
              </a:rPr>
              <a:t> 40km/h </a:t>
            </a:r>
            <a:r>
              <a:rPr lang="fr-FR" sz="4400" dirty="0" err="1">
                <a:latin typeface="Arial" panose="020B0604020202020204" pitchFamily="34" charset="0"/>
                <a:cs typeface="Arial" panose="020B0604020202020204" pitchFamily="34" charset="0"/>
              </a:rPr>
              <a:t>đi</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quãng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đường</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đó</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hết</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khoảng</a:t>
            </a:r>
            <a:r>
              <a:rPr lang="fr-FR" sz="4400" dirty="0">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6" name="Google Shape;256;p6"/>
              <p:cNvSpPr/>
              <p:nvPr/>
            </p:nvSpPr>
            <p:spPr>
              <a:xfrm>
                <a:off x="2743200" y="5910621"/>
                <a:ext cx="4786884" cy="1590155"/>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400" dirty="0">
                    <a:solidFill>
                      <a:srgbClr val="000000"/>
                    </a:solidFill>
                    <a:latin typeface="Arial" panose="020B0604020202020204" pitchFamily="34" charset="0"/>
                    <a:ea typeface="Arial"/>
                    <a:cs typeface="Arial" panose="020B0604020202020204" pitchFamily="34" charset="0"/>
                    <a:sym typeface="Arial"/>
                  </a:rPr>
                  <a:t>A. </a:t>
                </a:r>
                <a14:m>
                  <m:oMath xmlns:m="http://schemas.openxmlformats.org/officeDocument/2006/math">
                    <m:r>
                      <a:rPr lang="vi-VN" sz="4400" i="0">
                        <a:latin typeface="Cambria Math" panose="02040503050406030204" pitchFamily="18" charset="0"/>
                      </a:rPr>
                      <m:t>1</m:t>
                    </m:r>
                    <m:r>
                      <a:rPr lang="fr-FR" sz="4400" i="0">
                        <a:latin typeface="Cambria Math" panose="02040503050406030204" pitchFamily="18" charset="0"/>
                      </a:rPr>
                      <m:t>7 </m:t>
                    </m:r>
                  </m:oMath>
                </a14:m>
                <a:r>
                  <a:rPr lang="fr-FR" sz="4400" dirty="0" err="1">
                    <a:latin typeface="Arial" panose="020B0604020202020204" pitchFamily="34" charset="0"/>
                    <a:cs typeface="Arial" panose="020B0604020202020204" pitchFamily="34" charset="0"/>
                  </a:rPr>
                  <a:t>giờ</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256" name="Google Shape;256;p6"/>
              <p:cNvSpPr>
                <a:spLocks noRot="1" noChangeAspect="1" noMove="1" noResize="1" noEditPoints="1" noAdjustHandles="1" noChangeArrowheads="1" noChangeShapeType="1" noTextEdit="1"/>
              </p:cNvSpPr>
              <p:nvPr/>
            </p:nvSpPr>
            <p:spPr>
              <a:xfrm>
                <a:off x="2743200" y="5910621"/>
                <a:ext cx="4786884" cy="1590155"/>
              </a:xfrm>
              <a:prstGeom prst="roundRect">
                <a:avLst>
                  <a:gd name="adj" fmla="val 16667"/>
                </a:avLst>
              </a:prstGeom>
              <a:blipFill>
                <a:blip r:embed="rId4"/>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57" name="Google Shape;257;p6"/>
              <p:cNvSpPr/>
              <p:nvPr/>
            </p:nvSpPr>
            <p:spPr>
              <a:xfrm>
                <a:off x="2743200" y="8144811"/>
                <a:ext cx="4786884" cy="1590154"/>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400" dirty="0">
                    <a:solidFill>
                      <a:srgbClr val="000000"/>
                    </a:solidFill>
                    <a:latin typeface="Arial" panose="020B0604020202020204" pitchFamily="34" charset="0"/>
                    <a:ea typeface="Arial"/>
                    <a:cs typeface="Arial" panose="020B0604020202020204" pitchFamily="34" charset="0"/>
                    <a:sym typeface="Arial"/>
                  </a:rPr>
                  <a:t>B. </a:t>
                </a:r>
                <a14:m>
                  <m:oMath xmlns:m="http://schemas.openxmlformats.org/officeDocument/2006/math">
                    <m:r>
                      <a:rPr lang="vi-VN" sz="4400" i="0">
                        <a:latin typeface="Cambria Math" panose="02040503050406030204" pitchFamily="18" charset="0"/>
                      </a:rPr>
                      <m:t>1</m:t>
                    </m:r>
                    <m:r>
                      <a:rPr lang="fr-FR" sz="4400" i="0">
                        <a:latin typeface="Cambria Math" panose="02040503050406030204" pitchFamily="18" charset="0"/>
                      </a:rPr>
                      <m:t>5</m:t>
                    </m:r>
                  </m:oMath>
                </a14:m>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giờ</a:t>
                </a:r>
                <a:r>
                  <a:rPr lang="fr-FR" sz="4400" dirty="0">
                    <a:latin typeface="Arial" panose="020B060402020202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257" name="Google Shape;257;p6"/>
              <p:cNvSpPr>
                <a:spLocks noRot="1" noChangeAspect="1" noMove="1" noResize="1" noEditPoints="1" noAdjustHandles="1" noChangeArrowheads="1" noChangeShapeType="1" noTextEdit="1"/>
              </p:cNvSpPr>
              <p:nvPr/>
            </p:nvSpPr>
            <p:spPr>
              <a:xfrm>
                <a:off x="2743200" y="8144811"/>
                <a:ext cx="4786884" cy="1590154"/>
              </a:xfrm>
              <a:prstGeom prst="roundRect">
                <a:avLst>
                  <a:gd name="adj" fmla="val 16667"/>
                </a:avLst>
              </a:prstGeom>
              <a:blipFill>
                <a:blip r:embed="rId5"/>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58" name="Google Shape;258;p6"/>
              <p:cNvSpPr/>
              <p:nvPr/>
            </p:nvSpPr>
            <p:spPr>
              <a:xfrm>
                <a:off x="9829800" y="5910620"/>
                <a:ext cx="4786884" cy="1590155"/>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400" dirty="0">
                    <a:solidFill>
                      <a:srgbClr val="000000"/>
                    </a:solidFill>
                    <a:latin typeface="Arial" panose="020B0604020202020204" pitchFamily="34" charset="0"/>
                    <a:ea typeface="Arial"/>
                    <a:cs typeface="Arial" panose="020B0604020202020204" pitchFamily="34" charset="0"/>
                    <a:sym typeface="Arial"/>
                  </a:rPr>
                  <a:t>C. </a:t>
                </a:r>
                <a14:m>
                  <m:oMath xmlns:m="http://schemas.openxmlformats.org/officeDocument/2006/math">
                    <m:r>
                      <a:rPr lang="vi-VN" sz="4400" i="0">
                        <a:latin typeface="Cambria Math" panose="02040503050406030204" pitchFamily="18" charset="0"/>
                      </a:rPr>
                      <m:t>1</m:t>
                    </m:r>
                    <m:r>
                      <a:rPr lang="fr-FR" sz="4400" i="0">
                        <a:latin typeface="Cambria Math" panose="02040503050406030204" pitchFamily="18" charset="0"/>
                      </a:rPr>
                      <m:t>2 </m:t>
                    </m:r>
                  </m:oMath>
                </a14:m>
                <a:r>
                  <a:rPr lang="fr-FR" sz="4400" dirty="0" err="1">
                    <a:latin typeface="Arial" panose="020B0604020202020204" pitchFamily="34" charset="0"/>
                    <a:cs typeface="Arial" panose="020B0604020202020204" pitchFamily="34" charset="0"/>
                  </a:rPr>
                  <a:t>giờ</a:t>
                </a:r>
                <a:r>
                  <a:rPr lang="fr-FR" sz="4400" dirty="0">
                    <a:latin typeface="Arial" panose="020B0604020202020204" pitchFamily="34"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258" name="Google Shape;258;p6"/>
              <p:cNvSpPr>
                <a:spLocks noRot="1" noChangeAspect="1" noMove="1" noResize="1" noEditPoints="1" noAdjustHandles="1" noChangeArrowheads="1" noChangeShapeType="1" noTextEdit="1"/>
              </p:cNvSpPr>
              <p:nvPr/>
            </p:nvSpPr>
            <p:spPr>
              <a:xfrm>
                <a:off x="9829800" y="5910620"/>
                <a:ext cx="4786884" cy="1590155"/>
              </a:xfrm>
              <a:prstGeom prst="roundRect">
                <a:avLst>
                  <a:gd name="adj" fmla="val 16667"/>
                </a:avLst>
              </a:prstGeom>
              <a:blipFill>
                <a:blip r:embed="rId6"/>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59" name="Google Shape;259;p6"/>
              <p:cNvSpPr/>
              <p:nvPr/>
            </p:nvSpPr>
            <p:spPr>
              <a:xfrm>
                <a:off x="9829800" y="8144811"/>
                <a:ext cx="4786884" cy="1590154"/>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400" dirty="0">
                    <a:solidFill>
                      <a:srgbClr val="000000"/>
                    </a:solidFill>
                    <a:latin typeface="Arial" panose="020B0604020202020204" pitchFamily="34" charset="0"/>
                    <a:ea typeface="Arial"/>
                    <a:cs typeface="Arial" panose="020B0604020202020204" pitchFamily="34" charset="0"/>
                    <a:sym typeface="Arial"/>
                  </a:rPr>
                  <a:t>D. </a:t>
                </a:r>
                <a14:m>
                  <m:oMath xmlns:m="http://schemas.openxmlformats.org/officeDocument/2006/math">
                    <m:r>
                      <a:rPr lang="vi-VN" sz="4400" i="0">
                        <a:latin typeface="Cambria Math" panose="02040503050406030204" pitchFamily="18" charset="0"/>
                      </a:rPr>
                      <m:t>25 </m:t>
                    </m:r>
                  </m:oMath>
                </a14:m>
                <a:r>
                  <a:rPr lang="vi-VN" sz="4400" dirty="0">
                    <a:latin typeface="Arial" panose="020B0604020202020204" pitchFamily="34" charset="0"/>
                    <a:cs typeface="Arial" panose="020B0604020202020204" pitchFamily="34" charset="0"/>
                  </a:rPr>
                  <a:t>giờ.</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259" name="Google Shape;259;p6"/>
              <p:cNvSpPr>
                <a:spLocks noRot="1" noChangeAspect="1" noMove="1" noResize="1" noEditPoints="1" noAdjustHandles="1" noChangeArrowheads="1" noChangeShapeType="1" noTextEdit="1"/>
              </p:cNvSpPr>
              <p:nvPr/>
            </p:nvSpPr>
            <p:spPr>
              <a:xfrm>
                <a:off x="9829800" y="8144811"/>
                <a:ext cx="4786884" cy="1590154"/>
              </a:xfrm>
              <a:prstGeom prst="roundRect">
                <a:avLst>
                  <a:gd name="adj" fmla="val 16667"/>
                </a:avLst>
              </a:prstGeom>
              <a:blipFill>
                <a:blip r:embed="rId7"/>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60" name="Google Shape;260;p6"/>
              <p:cNvSpPr/>
              <p:nvPr/>
            </p:nvSpPr>
            <p:spPr>
              <a:xfrm>
                <a:off x="2743200" y="5910620"/>
                <a:ext cx="4786884" cy="1670933"/>
              </a:xfrm>
              <a:prstGeom prst="roundRect">
                <a:avLst>
                  <a:gd name="adj" fmla="val 16667"/>
                </a:avLst>
              </a:prstGeom>
              <a:solidFill>
                <a:srgbClr val="FF9B9B"/>
              </a:solidFill>
              <a:ln>
                <a:noFill/>
              </a:ln>
            </p:spPr>
            <p:txBody>
              <a:bodyPr spcFirstLastPara="1" wrap="square" lIns="137138" tIns="68550" rIns="137138" bIns="68550" anchor="ctr" anchorCtr="0">
                <a:noAutofit/>
              </a:bodyPr>
              <a:lstStyle/>
              <a:p>
                <a:pPr algn="ctr"/>
                <a:r>
                  <a:rPr lang="en-US" sz="4400" dirty="0">
                    <a:solidFill>
                      <a:srgbClr val="000000"/>
                    </a:solidFill>
                    <a:latin typeface="Arial" panose="020B0604020202020204" pitchFamily="34" charset="0"/>
                    <a:ea typeface="Arial"/>
                    <a:cs typeface="Arial" panose="020B0604020202020204" pitchFamily="34" charset="0"/>
                    <a:sym typeface="Arial"/>
                  </a:rPr>
                  <a:t>A. </a:t>
                </a:r>
                <a14:m>
                  <m:oMath xmlns:m="http://schemas.openxmlformats.org/officeDocument/2006/math">
                    <m:r>
                      <a:rPr lang="vi-VN" sz="4400">
                        <a:latin typeface="Cambria Math" panose="02040503050406030204" pitchFamily="18" charset="0"/>
                      </a:rPr>
                      <m:t>1</m:t>
                    </m:r>
                    <m:r>
                      <a:rPr lang="fr-FR" sz="4400">
                        <a:latin typeface="Cambria Math" panose="02040503050406030204" pitchFamily="18" charset="0"/>
                      </a:rPr>
                      <m:t>7 </m:t>
                    </m:r>
                  </m:oMath>
                </a14:m>
                <a:r>
                  <a:rPr lang="fr-FR" sz="4400" dirty="0" err="1">
                    <a:latin typeface="Arial" panose="020B0604020202020204" pitchFamily="34" charset="0"/>
                    <a:cs typeface="Arial" panose="020B0604020202020204" pitchFamily="34" charset="0"/>
                  </a:rPr>
                  <a:t>giờ</a:t>
                </a:r>
                <a:r>
                  <a:rPr lang="en-VN" sz="4400" dirty="0">
                    <a:latin typeface="Arial" panose="020B0604020202020204" pitchFamily="34" charset="0"/>
                    <a:cs typeface="Arial" panose="020B0604020202020204" pitchFamily="34" charset="0"/>
                  </a:rPr>
                  <a:t> </a:t>
                </a:r>
              </a:p>
            </p:txBody>
          </p:sp>
        </mc:Choice>
        <mc:Fallback xmlns="">
          <p:sp>
            <p:nvSpPr>
              <p:cNvPr id="260" name="Google Shape;260;p6"/>
              <p:cNvSpPr>
                <a:spLocks noRot="1" noChangeAspect="1" noMove="1" noResize="1" noEditPoints="1" noAdjustHandles="1" noChangeArrowheads="1" noChangeShapeType="1" noTextEdit="1"/>
              </p:cNvSpPr>
              <p:nvPr/>
            </p:nvSpPr>
            <p:spPr>
              <a:xfrm>
                <a:off x="2743200" y="5910620"/>
                <a:ext cx="4786884" cy="1670933"/>
              </a:xfrm>
              <a:prstGeom prst="roundRect">
                <a:avLst>
                  <a:gd name="adj" fmla="val 16667"/>
                </a:avLst>
              </a:prstGeom>
              <a:blipFill>
                <a:blip r:embed="rId8"/>
                <a:stretch>
                  <a:fillRect/>
                </a:stretch>
              </a:blipFill>
              <a:ln>
                <a:noFill/>
              </a:ln>
            </p:spPr>
            <p:txBody>
              <a:bodyPr/>
              <a:lstStyle/>
              <a:p>
                <a:r>
                  <a:rPr lang="en-VN">
                    <a:noFill/>
                  </a:rPr>
                  <a:t> </a:t>
                </a:r>
              </a:p>
            </p:txBody>
          </p:sp>
        </mc:Fallback>
      </mc:AlternateContent>
      <p:pic>
        <p:nvPicPr>
          <p:cNvPr id="2" name="Google Shape;212;p3">
            <a:hlinkClick r:id="rId9" action="ppaction://hlinksldjump"/>
            <a:extLst>
              <a:ext uri="{FF2B5EF4-FFF2-40B4-BE49-F238E27FC236}">
                <a16:creationId xmlns:a16="http://schemas.microsoft.com/office/drawing/2014/main" id="{A3EBBBB3-2C49-98B4-F07A-8D0CA39A9D38}"/>
              </a:ext>
            </a:extLst>
          </p:cNvPr>
          <p:cNvPicPr preferRelativeResize="0"/>
          <p:nvPr/>
        </p:nvPicPr>
        <p:blipFill rotWithShape="1">
          <a:blip r:embed="rId10">
            <a:alphaModFix/>
          </a:blip>
          <a:srcRect/>
          <a:stretch/>
        </p:blipFill>
        <p:spPr>
          <a:xfrm>
            <a:off x="15011879" y="8374563"/>
            <a:ext cx="3276122" cy="1912437"/>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6"/>
                                        </p:tgtEl>
                                        <p:attrNameLst>
                                          <p:attrName>style.visibility</p:attrName>
                                        </p:attrNameLst>
                                      </p:cBhvr>
                                      <p:to>
                                        <p:strVal val="visible"/>
                                      </p:to>
                                    </p:set>
                                    <p:animEffect transition="in" filter="fade">
                                      <p:cBhvr>
                                        <p:cTn id="11" dur="500"/>
                                        <p:tgtEl>
                                          <p:spTgt spid="25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7"/>
                                        </p:tgtEl>
                                        <p:attrNameLst>
                                          <p:attrName>style.visibility</p:attrName>
                                        </p:attrNameLst>
                                      </p:cBhvr>
                                      <p:to>
                                        <p:strVal val="visible"/>
                                      </p:to>
                                    </p:set>
                                    <p:animEffect transition="in" filter="fade">
                                      <p:cBhvr>
                                        <p:cTn id="15" dur="500"/>
                                        <p:tgtEl>
                                          <p:spTgt spid="25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8"/>
                                        </p:tgtEl>
                                        <p:attrNameLst>
                                          <p:attrName>style.visibility</p:attrName>
                                        </p:attrNameLst>
                                      </p:cBhvr>
                                      <p:to>
                                        <p:strVal val="visible"/>
                                      </p:to>
                                    </p:set>
                                    <p:animEffect transition="in" filter="fade">
                                      <p:cBhvr>
                                        <p:cTn id="19" dur="500"/>
                                        <p:tgtEl>
                                          <p:spTgt spid="25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9"/>
                                        </p:tgtEl>
                                        <p:attrNameLst>
                                          <p:attrName>style.visibility</p:attrName>
                                        </p:attrNameLst>
                                      </p:cBhvr>
                                      <p:to>
                                        <p:strVal val="visible"/>
                                      </p:to>
                                    </p:set>
                                    <p:animEffect transition="in" filter="fade">
                                      <p:cBhvr>
                                        <p:cTn id="23" dur="500"/>
                                        <p:tgtEl>
                                          <p:spTgt spid="25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0"/>
                                        </p:tgtEl>
                                        <p:attrNameLst>
                                          <p:attrName>style.visibility</p:attrName>
                                        </p:attrNameLst>
                                      </p:cBhvr>
                                      <p:to>
                                        <p:strVal val="visible"/>
                                      </p:to>
                                    </p:set>
                                    <p:animEffect transition="in" filter="fade">
                                      <p:cBhvr>
                                        <p:cTn id="28"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7"/>
          <p:cNvSpPr/>
          <p:nvPr/>
        </p:nvSpPr>
        <p:spPr>
          <a:xfrm>
            <a:off x="0" y="9171708"/>
            <a:ext cx="18288000" cy="1126515"/>
          </a:xfrm>
          <a:prstGeom prst="rect">
            <a:avLst/>
          </a:prstGeom>
          <a:solidFill>
            <a:srgbClr val="E9E7A7"/>
          </a:solidFill>
          <a:ln>
            <a:noFill/>
          </a:ln>
        </p:spPr>
        <p:txBody>
          <a:bodyPr spcFirstLastPara="1" wrap="square" lIns="137138" tIns="68550" rIns="137138" bIns="68550" anchor="ctr" anchorCtr="0">
            <a:noAutofit/>
          </a:bodyPr>
          <a:lstStyle/>
          <a:p>
            <a:pPr algn="ctr"/>
            <a:endParaRPr sz="4800" b="1">
              <a:solidFill>
                <a:schemeClr val="lt1"/>
              </a:solidFill>
              <a:latin typeface="Arial"/>
              <a:ea typeface="Arial"/>
              <a:cs typeface="Arial"/>
              <a:sym typeface="Arial"/>
            </a:endParaRPr>
          </a:p>
        </p:txBody>
      </p:sp>
      <p:pic>
        <p:nvPicPr>
          <p:cNvPr id="267" name="Google Shape;267;p7"/>
          <p:cNvPicPr preferRelativeResize="0"/>
          <p:nvPr/>
        </p:nvPicPr>
        <p:blipFill rotWithShape="1">
          <a:blip r:embed="rId3">
            <a:alphaModFix/>
          </a:blip>
          <a:srcRect/>
          <a:stretch/>
        </p:blipFill>
        <p:spPr>
          <a:xfrm>
            <a:off x="0" y="0"/>
            <a:ext cx="928116" cy="3200400"/>
          </a:xfrm>
          <a:prstGeom prst="rect">
            <a:avLst/>
          </a:prstGeom>
          <a:noFill/>
          <a:ln>
            <a:noFill/>
          </a:ln>
        </p:spPr>
      </p:pic>
      <p:sp>
        <p:nvSpPr>
          <p:cNvPr id="269" name="Google Shape;269;p7"/>
          <p:cNvSpPr/>
          <p:nvPr/>
        </p:nvSpPr>
        <p:spPr>
          <a:xfrm>
            <a:off x="694458" y="764859"/>
            <a:ext cx="16899083" cy="3285220"/>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lnSpc>
                <a:spcPct val="150000"/>
              </a:lnSpc>
            </a:pPr>
            <a:r>
              <a:rPr lang="en-US" sz="4400" b="1" dirty="0" err="1">
                <a:solidFill>
                  <a:srgbClr val="C00000"/>
                </a:solidFill>
                <a:latin typeface="Arial" panose="020B0604020202020204" pitchFamily="34" charset="0"/>
                <a:ea typeface="Arial"/>
                <a:cs typeface="Arial" panose="020B0604020202020204" pitchFamily="34" charset="0"/>
                <a:sym typeface="Arial"/>
              </a:rPr>
              <a:t>Câu</a:t>
            </a:r>
            <a:r>
              <a:rPr lang="en-US" sz="4400" b="1" dirty="0">
                <a:solidFill>
                  <a:srgbClr val="C00000"/>
                </a:solidFill>
                <a:latin typeface="Arial" panose="020B0604020202020204" pitchFamily="34" charset="0"/>
                <a:ea typeface="Arial"/>
                <a:cs typeface="Arial" panose="020B0604020202020204" pitchFamily="34" charset="0"/>
                <a:sym typeface="Arial"/>
              </a:rPr>
              <a:t> </a:t>
            </a:r>
            <a:r>
              <a:rPr lang="en-US" sz="4400" b="1" dirty="0" err="1">
                <a:solidFill>
                  <a:srgbClr val="C00000"/>
                </a:solidFill>
                <a:latin typeface="Arial" panose="020B0604020202020204" pitchFamily="34" charset="0"/>
                <a:ea typeface="Arial"/>
                <a:cs typeface="Arial" panose="020B0604020202020204" pitchFamily="34" charset="0"/>
                <a:sym typeface="Arial"/>
              </a:rPr>
              <a:t>hỏi</a:t>
            </a:r>
            <a:r>
              <a:rPr lang="en-US" sz="4400" b="1" dirty="0">
                <a:solidFill>
                  <a:srgbClr val="C00000"/>
                </a:solidFill>
                <a:latin typeface="Arial" panose="020B0604020202020204" pitchFamily="34" charset="0"/>
                <a:ea typeface="Arial"/>
                <a:cs typeface="Arial" panose="020B0604020202020204" pitchFamily="34" charset="0"/>
                <a:sym typeface="Arial"/>
              </a:rPr>
              <a:t> 5: </a:t>
            </a:r>
            <a:r>
              <a:rPr lang="vi-VN" sz="4400" dirty="0">
                <a:latin typeface="Arial" panose="020B0604020202020204" pitchFamily="34" charset="0"/>
                <a:cs typeface="Arial" panose="020B0604020202020204" pitchFamily="34" charset="0"/>
              </a:rPr>
              <a:t>Những loài chim di cư thường bay với vận tốc nhỏ hơn 50km/h. Nếu quãng đường di cư khoảng 1 000km thì chúng phải bay tối đa trong thời gian bao lâu ?</a:t>
            </a:r>
            <a:r>
              <a:rPr lang="en-VN" sz="4400" dirty="0">
                <a:latin typeface="Arial" panose="020B0604020202020204" pitchFamily="34" charset="0"/>
                <a:cs typeface="Arial" panose="020B0604020202020204" pitchFamily="34" charset="0"/>
              </a:rPr>
              <a:t> </a:t>
            </a:r>
          </a:p>
        </p:txBody>
      </p:sp>
      <p:sp>
        <p:nvSpPr>
          <p:cNvPr id="270" name="Google Shape;270;p7"/>
          <p:cNvSpPr/>
          <p:nvPr/>
        </p:nvSpPr>
        <p:spPr>
          <a:xfrm>
            <a:off x="2209800" y="4492508"/>
            <a:ext cx="6092418" cy="1778366"/>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A. 33 </a:t>
            </a:r>
            <a:r>
              <a:rPr lang="en-US" sz="4400" dirty="0" err="1">
                <a:solidFill>
                  <a:srgbClr val="000000"/>
                </a:solidFill>
                <a:latin typeface="Arial" panose="020B0604020202020204" pitchFamily="34" charset="0"/>
                <a:ea typeface="Arial"/>
                <a:cs typeface="Arial" panose="020B0604020202020204" pitchFamily="34" charset="0"/>
                <a:sym typeface="Arial"/>
              </a:rPr>
              <a:t>giờ</a:t>
            </a:r>
            <a:endParaRPr lang="en-VN"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1" name="Google Shape;271;p7"/>
              <p:cNvSpPr/>
              <p:nvPr/>
            </p:nvSpPr>
            <p:spPr>
              <a:xfrm>
                <a:off x="2209800" y="6713303"/>
                <a:ext cx="6113439" cy="1778366"/>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B. </a:t>
                </a:r>
                <a14:m>
                  <m:oMath xmlns:m="http://schemas.openxmlformats.org/officeDocument/2006/math">
                    <m:r>
                      <a:rPr lang="vi-VN" sz="4400" i="0">
                        <a:latin typeface="Cambria Math" panose="02040503050406030204" pitchFamily="18" charset="0"/>
                      </a:rPr>
                      <m:t>3</m:t>
                    </m:r>
                    <m:r>
                      <a:rPr lang="fr-FR" sz="4400" i="0">
                        <a:latin typeface="Cambria Math" panose="02040503050406030204" pitchFamily="18" charset="0"/>
                      </a:rPr>
                      <m:t>3</m:t>
                    </m:r>
                    <m:f>
                      <m:fPr>
                        <m:ctrlPr>
                          <a:rPr lang="en-VN" sz="4400" i="1">
                            <a:latin typeface="Cambria Math" panose="02040503050406030204" pitchFamily="18" charset="0"/>
                          </a:rPr>
                        </m:ctrlPr>
                      </m:fPr>
                      <m:num>
                        <m:r>
                          <a:rPr lang="fr-FR" sz="4400" i="0">
                            <a:latin typeface="Cambria Math" panose="02040503050406030204" pitchFamily="18" charset="0"/>
                          </a:rPr>
                          <m:t>1</m:t>
                        </m:r>
                      </m:num>
                      <m:den>
                        <m:r>
                          <a:rPr lang="fr-FR" sz="4400" i="0">
                            <a:latin typeface="Cambria Math" panose="02040503050406030204" pitchFamily="18" charset="0"/>
                          </a:rPr>
                          <m:t>3</m:t>
                        </m:r>
                      </m:den>
                    </m:f>
                  </m:oMath>
                </a14:m>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giờ</a:t>
                </a:r>
                <a:r>
                  <a:rPr lang="en-VN" sz="4400" dirty="0">
                    <a:effectLst/>
                    <a:latin typeface="Arial" panose="020B0604020202020204" pitchFamily="34" charset="0"/>
                    <a:cs typeface="Arial" panose="020B0604020202020204" pitchFamily="34" charset="0"/>
                  </a:rPr>
                  <a:t> </a:t>
                </a:r>
                <a:endParaRPr sz="4400" dirty="0">
                  <a:solidFill>
                    <a:srgbClr val="000000"/>
                  </a:solidFill>
                  <a:latin typeface="Arial" panose="020B0604020202020204" pitchFamily="34" charset="0"/>
                  <a:ea typeface="Arial"/>
                  <a:cs typeface="Arial" panose="020B0604020202020204" pitchFamily="34" charset="0"/>
                  <a:sym typeface="Arial"/>
                </a:endParaRPr>
              </a:p>
            </p:txBody>
          </p:sp>
        </mc:Choice>
        <mc:Fallback xmlns="">
          <p:sp>
            <p:nvSpPr>
              <p:cNvPr id="271" name="Google Shape;271;p7"/>
              <p:cNvSpPr>
                <a:spLocks noRot="1" noChangeAspect="1" noMove="1" noResize="1" noEditPoints="1" noAdjustHandles="1" noChangeArrowheads="1" noChangeShapeType="1" noTextEdit="1"/>
              </p:cNvSpPr>
              <p:nvPr/>
            </p:nvSpPr>
            <p:spPr>
              <a:xfrm>
                <a:off x="2209800" y="6713303"/>
                <a:ext cx="6113439" cy="1778366"/>
              </a:xfrm>
              <a:prstGeom prst="roundRect">
                <a:avLst>
                  <a:gd name="adj" fmla="val 16667"/>
                </a:avLst>
              </a:prstGeom>
              <a:blipFill>
                <a:blip r:embed="rId4"/>
                <a:stretch>
                  <a:fillRect/>
                </a:stretch>
              </a:blipFill>
              <a:ln>
                <a:solidFill>
                  <a:srgbClr val="C00000"/>
                </a:solidFill>
              </a:ln>
            </p:spPr>
            <p:txBody>
              <a:bodyPr/>
              <a:lstStyle/>
              <a:p>
                <a:r>
                  <a:rPr lang="en-VN">
                    <a:noFill/>
                  </a:rPr>
                  <a:t> </a:t>
                </a:r>
              </a:p>
            </p:txBody>
          </p:sp>
        </mc:Fallback>
      </mc:AlternateContent>
      <p:sp>
        <p:nvSpPr>
          <p:cNvPr id="272" name="Google Shape;272;p7"/>
          <p:cNvSpPr/>
          <p:nvPr/>
        </p:nvSpPr>
        <p:spPr>
          <a:xfrm>
            <a:off x="9985784" y="4492509"/>
            <a:ext cx="6092416" cy="1778365"/>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C. 23 </a:t>
            </a:r>
            <a:r>
              <a:rPr lang="en-US" sz="4400" dirty="0" err="1">
                <a:solidFill>
                  <a:srgbClr val="000000"/>
                </a:solidFill>
                <a:latin typeface="Arial" panose="020B0604020202020204" pitchFamily="34" charset="0"/>
                <a:ea typeface="Arial"/>
                <a:cs typeface="Arial" panose="020B0604020202020204" pitchFamily="34" charset="0"/>
                <a:sym typeface="Arial"/>
              </a:rPr>
              <a:t>giờ</a:t>
            </a:r>
            <a:endParaRPr sz="4400" dirty="0">
              <a:solidFill>
                <a:srgbClr val="000000"/>
              </a:solidFill>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73" name="Google Shape;273;p7"/>
              <p:cNvSpPr/>
              <p:nvPr/>
            </p:nvSpPr>
            <p:spPr>
              <a:xfrm>
                <a:off x="9980050" y="6713303"/>
                <a:ext cx="6092415" cy="1778365"/>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D. </a:t>
                </a:r>
                <a14:m>
                  <m:oMath xmlns:m="http://schemas.openxmlformats.org/officeDocument/2006/math">
                    <m:r>
                      <a:rPr lang="vi-VN" sz="4400" i="0">
                        <a:latin typeface="Cambria Math" panose="02040503050406030204" pitchFamily="18" charset="0"/>
                      </a:rPr>
                      <m:t>23</m:t>
                    </m:r>
                    <m:f>
                      <m:fPr>
                        <m:ctrlPr>
                          <a:rPr lang="en-VN" sz="4400" i="1">
                            <a:latin typeface="Cambria Math" panose="02040503050406030204" pitchFamily="18" charset="0"/>
                          </a:rPr>
                        </m:ctrlPr>
                      </m:fPr>
                      <m:num>
                        <m:r>
                          <a:rPr lang="vi-VN" sz="4400" i="0">
                            <a:latin typeface="Cambria Math" panose="02040503050406030204" pitchFamily="18" charset="0"/>
                          </a:rPr>
                          <m:t>1</m:t>
                        </m:r>
                      </m:num>
                      <m:den>
                        <m:r>
                          <a:rPr lang="vi-VN" sz="4400" i="0">
                            <a:latin typeface="Cambria Math" panose="02040503050406030204" pitchFamily="18" charset="0"/>
                          </a:rPr>
                          <m:t>5</m:t>
                        </m:r>
                      </m:den>
                    </m:f>
                  </m:oMath>
                </a14:m>
                <a:r>
                  <a:rPr lang="vi-VN" sz="4400" dirty="0">
                    <a:latin typeface="Arial" panose="020B0604020202020204" pitchFamily="34" charset="0"/>
                    <a:cs typeface="Arial" panose="020B0604020202020204" pitchFamily="34" charset="0"/>
                  </a:rPr>
                  <a:t> giờ</a:t>
                </a:r>
                <a:endParaRPr sz="4400" dirty="0">
                  <a:solidFill>
                    <a:srgbClr val="000000"/>
                  </a:solidFill>
                  <a:latin typeface="Arial" panose="020B0604020202020204" pitchFamily="34" charset="0"/>
                  <a:ea typeface="Arial"/>
                  <a:cs typeface="Arial" panose="020B0604020202020204" pitchFamily="34" charset="0"/>
                  <a:sym typeface="Arial"/>
                </a:endParaRPr>
              </a:p>
            </p:txBody>
          </p:sp>
        </mc:Choice>
        <mc:Fallback xmlns="">
          <p:sp>
            <p:nvSpPr>
              <p:cNvPr id="273" name="Google Shape;273;p7"/>
              <p:cNvSpPr>
                <a:spLocks noRot="1" noChangeAspect="1" noMove="1" noResize="1" noEditPoints="1" noAdjustHandles="1" noChangeArrowheads="1" noChangeShapeType="1" noTextEdit="1"/>
              </p:cNvSpPr>
              <p:nvPr/>
            </p:nvSpPr>
            <p:spPr>
              <a:xfrm>
                <a:off x="9980050" y="6713303"/>
                <a:ext cx="6092415" cy="1778365"/>
              </a:xfrm>
              <a:prstGeom prst="roundRect">
                <a:avLst>
                  <a:gd name="adj" fmla="val 16667"/>
                </a:avLst>
              </a:prstGeom>
              <a:blipFill>
                <a:blip r:embed="rId5"/>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74" name="Google Shape;274;p7"/>
              <p:cNvSpPr/>
              <p:nvPr/>
            </p:nvSpPr>
            <p:spPr>
              <a:xfrm>
                <a:off x="2230824" y="6713302"/>
                <a:ext cx="6092415" cy="1778365"/>
              </a:xfrm>
              <a:prstGeom prst="roundRect">
                <a:avLst>
                  <a:gd name="adj" fmla="val 16667"/>
                </a:avLst>
              </a:prstGeom>
              <a:solidFill>
                <a:srgbClr val="FF9B9B"/>
              </a:solidFill>
              <a:ln>
                <a:noFill/>
              </a:ln>
            </p:spPr>
            <p:txBody>
              <a:bodyPr spcFirstLastPara="1" wrap="square" lIns="137138" tIns="68550" rIns="137138" bIns="68550" anchor="ctr" anchorCtr="0">
                <a:noAutofit/>
              </a:bodyPr>
              <a:lstStyle/>
              <a:p>
                <a:pPr algn="ctr">
                  <a:buClr>
                    <a:srgbClr val="000000"/>
                  </a:buClr>
                  <a:buSzPts val="3200"/>
                </a:pPr>
                <a:r>
                  <a:rPr lang="en-US" sz="4400" dirty="0">
                    <a:solidFill>
                      <a:srgbClr val="000000"/>
                    </a:solidFill>
                    <a:latin typeface="Arial" panose="020B0604020202020204" pitchFamily="34" charset="0"/>
                    <a:ea typeface="Arial"/>
                    <a:cs typeface="Arial" panose="020B0604020202020204" pitchFamily="34" charset="0"/>
                    <a:sym typeface="Arial"/>
                  </a:rPr>
                  <a:t>B. </a:t>
                </a:r>
                <a14:m>
                  <m:oMath xmlns:m="http://schemas.openxmlformats.org/officeDocument/2006/math">
                    <m:r>
                      <a:rPr lang="en-US" sz="4400">
                        <a:latin typeface="Cambria Math" panose="02040503050406030204" pitchFamily="18" charset="0"/>
                      </a:rPr>
                      <m:t>33</m:t>
                    </m:r>
                    <m:f>
                      <m:fPr>
                        <m:ctrlPr>
                          <a:rPr lang="ar-AE" sz="4400" i="1">
                            <a:latin typeface="Cambria Math" panose="02040503050406030204" pitchFamily="18" charset="0"/>
                          </a:rPr>
                        </m:ctrlPr>
                      </m:fPr>
                      <m:num>
                        <m:r>
                          <a:rPr lang="ar-AE" sz="4400">
                            <a:latin typeface="Cambria Math" panose="02040503050406030204" pitchFamily="18" charset="0"/>
                          </a:rPr>
                          <m:t>1</m:t>
                        </m:r>
                      </m:num>
                      <m:den>
                        <m:r>
                          <a:rPr lang="ar-AE" sz="4400">
                            <a:latin typeface="Cambria Math" panose="02040503050406030204" pitchFamily="18" charset="0"/>
                          </a:rPr>
                          <m:t>3</m:t>
                        </m:r>
                      </m:den>
                    </m:f>
                  </m:oMath>
                </a14:m>
                <a:r>
                  <a:rPr lang="ar-AE" sz="4400" dirty="0">
                    <a:latin typeface="Arial" panose="020B0604020202020204" pitchFamily="34" charset="0"/>
                  </a:rPr>
                  <a:t> </a:t>
                </a:r>
                <a:r>
                  <a:rPr lang="en-US" sz="4400" dirty="0" err="1">
                    <a:latin typeface="Arial" panose="020B0604020202020204" pitchFamily="34" charset="0"/>
                    <a:cs typeface="Arial" panose="020B0604020202020204" pitchFamily="34" charset="0"/>
                  </a:rPr>
                  <a:t>giờ</a:t>
                </a:r>
                <a:r>
                  <a:rPr lang="en-US" sz="4400" dirty="0">
                    <a:latin typeface="Arial" panose="020B0604020202020204" pitchFamily="34" charset="0"/>
                    <a:cs typeface="Arial" panose="020B0604020202020204" pitchFamily="34" charset="0"/>
                  </a:rPr>
                  <a:t> </a:t>
                </a:r>
                <a:endParaRPr lang="en-US" sz="4400" dirty="0">
                  <a:solidFill>
                    <a:srgbClr val="000000"/>
                  </a:solidFill>
                  <a:latin typeface="Arial" panose="020B0604020202020204" pitchFamily="34" charset="0"/>
                  <a:ea typeface="Arial"/>
                  <a:cs typeface="Arial" panose="020B0604020202020204" pitchFamily="34" charset="0"/>
                  <a:sym typeface="Arial"/>
                </a:endParaRPr>
              </a:p>
            </p:txBody>
          </p:sp>
        </mc:Choice>
        <mc:Fallback xmlns="">
          <p:sp>
            <p:nvSpPr>
              <p:cNvPr id="274" name="Google Shape;274;p7"/>
              <p:cNvSpPr>
                <a:spLocks noRot="1" noChangeAspect="1" noMove="1" noResize="1" noEditPoints="1" noAdjustHandles="1" noChangeArrowheads="1" noChangeShapeType="1" noTextEdit="1"/>
              </p:cNvSpPr>
              <p:nvPr/>
            </p:nvSpPr>
            <p:spPr>
              <a:xfrm>
                <a:off x="2230824" y="6713302"/>
                <a:ext cx="6092415" cy="1778365"/>
              </a:xfrm>
              <a:prstGeom prst="roundRect">
                <a:avLst>
                  <a:gd name="adj" fmla="val 16667"/>
                </a:avLst>
              </a:prstGeom>
              <a:blipFill>
                <a:blip r:embed="rId6"/>
                <a:stretch>
                  <a:fillRect/>
                </a:stretch>
              </a:blipFill>
              <a:ln>
                <a:noFill/>
              </a:ln>
            </p:spPr>
            <p:txBody>
              <a:bodyPr/>
              <a:lstStyle/>
              <a:p>
                <a:r>
                  <a:rPr lang="en-VN">
                    <a:noFill/>
                  </a:rPr>
                  <a:t> </a:t>
                </a:r>
              </a:p>
            </p:txBody>
          </p:sp>
        </mc:Fallback>
      </mc:AlternateContent>
      <p:pic>
        <p:nvPicPr>
          <p:cNvPr id="2" name="Google Shape;212;p3">
            <a:hlinkClick r:id="rId7" action="ppaction://hlinksldjump"/>
            <a:extLst>
              <a:ext uri="{FF2B5EF4-FFF2-40B4-BE49-F238E27FC236}">
                <a16:creationId xmlns:a16="http://schemas.microsoft.com/office/drawing/2014/main" id="{FA061C33-87F8-9D43-1E00-0D2FC5842D28}"/>
              </a:ext>
            </a:extLst>
          </p:cNvPr>
          <p:cNvPicPr preferRelativeResize="0"/>
          <p:nvPr/>
        </p:nvPicPr>
        <p:blipFill rotWithShape="1">
          <a:blip r:embed="rId8">
            <a:alphaModFix/>
          </a:blip>
          <a:srcRect/>
          <a:stretch/>
        </p:blipFill>
        <p:spPr>
          <a:xfrm>
            <a:off x="15011879" y="8374563"/>
            <a:ext cx="3276122" cy="1912437"/>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0"/>
                                        </p:tgtEl>
                                        <p:attrNameLst>
                                          <p:attrName>style.visibility</p:attrName>
                                        </p:attrNameLst>
                                      </p:cBhvr>
                                      <p:to>
                                        <p:strVal val="visible"/>
                                      </p:to>
                                    </p:set>
                                    <p:animEffect transition="in" filter="fade">
                                      <p:cBhvr>
                                        <p:cTn id="11" dur="500"/>
                                        <p:tgtEl>
                                          <p:spTgt spid="27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1"/>
                                        </p:tgtEl>
                                        <p:attrNameLst>
                                          <p:attrName>style.visibility</p:attrName>
                                        </p:attrNameLst>
                                      </p:cBhvr>
                                      <p:to>
                                        <p:strVal val="visible"/>
                                      </p:to>
                                    </p:set>
                                    <p:animEffect transition="in" filter="fade">
                                      <p:cBhvr>
                                        <p:cTn id="15" dur="500"/>
                                        <p:tgtEl>
                                          <p:spTgt spid="27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2"/>
                                        </p:tgtEl>
                                        <p:attrNameLst>
                                          <p:attrName>style.visibility</p:attrName>
                                        </p:attrNameLst>
                                      </p:cBhvr>
                                      <p:to>
                                        <p:strVal val="visible"/>
                                      </p:to>
                                    </p:set>
                                    <p:animEffect transition="in" filter="fade">
                                      <p:cBhvr>
                                        <p:cTn id="19" dur="500"/>
                                        <p:tgtEl>
                                          <p:spTgt spid="27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3"/>
                                        </p:tgtEl>
                                        <p:attrNameLst>
                                          <p:attrName>style.visibility</p:attrName>
                                        </p:attrNameLst>
                                      </p:cBhvr>
                                      <p:to>
                                        <p:strVal val="visible"/>
                                      </p:to>
                                    </p:set>
                                    <p:animEffect transition="in" filter="fade">
                                      <p:cBhvr>
                                        <p:cTn id="23" dur="500"/>
                                        <p:tgtEl>
                                          <p:spTgt spid="27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4"/>
                                        </p:tgtEl>
                                        <p:attrNameLst>
                                          <p:attrName>style.visibility</p:attrName>
                                        </p:attrNameLst>
                                      </p:cBhvr>
                                      <p:to>
                                        <p:strVal val="visible"/>
                                      </p:to>
                                    </p:set>
                                    <p:animEffect transition="in" filter="fade">
                                      <p:cBhvr>
                                        <p:cTn id="28"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8"/>
          <p:cNvSpPr/>
          <p:nvPr/>
        </p:nvSpPr>
        <p:spPr>
          <a:xfrm>
            <a:off x="0" y="9171708"/>
            <a:ext cx="18288000" cy="1126515"/>
          </a:xfrm>
          <a:prstGeom prst="rect">
            <a:avLst/>
          </a:prstGeom>
          <a:solidFill>
            <a:srgbClr val="E9E7A7"/>
          </a:solidFill>
          <a:ln>
            <a:noFill/>
          </a:ln>
        </p:spPr>
        <p:txBody>
          <a:bodyPr spcFirstLastPara="1" wrap="square" lIns="137138" tIns="68550" rIns="137138" bIns="68550" anchor="ctr" anchorCtr="0">
            <a:noAutofit/>
          </a:bodyPr>
          <a:lstStyle/>
          <a:p>
            <a:pPr algn="ctr"/>
            <a:endParaRPr sz="4800" b="1">
              <a:solidFill>
                <a:schemeClr val="lt1"/>
              </a:solidFill>
              <a:latin typeface="Arial"/>
              <a:ea typeface="Arial"/>
              <a:cs typeface="Arial"/>
              <a:sym typeface="Arial"/>
            </a:endParaRPr>
          </a:p>
        </p:txBody>
      </p:sp>
      <p:pic>
        <p:nvPicPr>
          <p:cNvPr id="281" name="Google Shape;281;p8"/>
          <p:cNvPicPr preferRelativeResize="0"/>
          <p:nvPr/>
        </p:nvPicPr>
        <p:blipFill rotWithShape="1">
          <a:blip r:embed="rId3">
            <a:alphaModFix/>
          </a:blip>
          <a:srcRect/>
          <a:stretch/>
        </p:blipFill>
        <p:spPr>
          <a:xfrm>
            <a:off x="0" y="0"/>
            <a:ext cx="928116" cy="3200400"/>
          </a:xfrm>
          <a:prstGeom prst="rect">
            <a:avLst/>
          </a:prstGeom>
          <a:noFill/>
          <a:ln>
            <a:noFill/>
          </a:ln>
        </p:spPr>
      </p:pic>
      <mc:AlternateContent xmlns:mc="http://schemas.openxmlformats.org/markup-compatibility/2006" xmlns:a14="http://schemas.microsoft.com/office/drawing/2010/main">
        <mc:Choice Requires="a14">
          <p:sp>
            <p:nvSpPr>
              <p:cNvPr id="283" name="Google Shape;283;p8"/>
              <p:cNvSpPr/>
              <p:nvPr/>
            </p:nvSpPr>
            <p:spPr>
              <a:xfrm>
                <a:off x="1821872" y="505756"/>
                <a:ext cx="14644256" cy="3200400"/>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lnSpc>
                    <a:spcPct val="150000"/>
                  </a:lnSpc>
                </a:pPr>
                <a:r>
                  <a:rPr lang="en-US" sz="4400" b="1" dirty="0" err="1">
                    <a:solidFill>
                      <a:srgbClr val="C00000"/>
                    </a:solidFill>
                    <a:latin typeface="Arial" panose="020B0604020202020204" pitchFamily="34" charset="0"/>
                    <a:ea typeface="Arial"/>
                    <a:cs typeface="Arial" panose="020B0604020202020204" pitchFamily="34" charset="0"/>
                    <a:sym typeface="Arial"/>
                  </a:rPr>
                  <a:t>Câu</a:t>
                </a:r>
                <a:r>
                  <a:rPr lang="en-US" sz="4400" b="1" dirty="0">
                    <a:solidFill>
                      <a:srgbClr val="C00000"/>
                    </a:solidFill>
                    <a:latin typeface="Arial" panose="020B0604020202020204" pitchFamily="34" charset="0"/>
                    <a:ea typeface="Arial"/>
                    <a:cs typeface="Arial" panose="020B0604020202020204" pitchFamily="34" charset="0"/>
                    <a:sym typeface="Arial"/>
                  </a:rPr>
                  <a:t> </a:t>
                </a:r>
                <a:r>
                  <a:rPr lang="en-US" sz="4400" b="1" dirty="0" err="1">
                    <a:solidFill>
                      <a:srgbClr val="C00000"/>
                    </a:solidFill>
                    <a:latin typeface="Arial" panose="020B0604020202020204" pitchFamily="34" charset="0"/>
                    <a:ea typeface="Arial"/>
                    <a:cs typeface="Arial" panose="020B0604020202020204" pitchFamily="34" charset="0"/>
                    <a:sym typeface="Arial"/>
                  </a:rPr>
                  <a:t>hỏi</a:t>
                </a:r>
                <a:r>
                  <a:rPr lang="en-US" sz="4400" b="1" dirty="0">
                    <a:solidFill>
                      <a:srgbClr val="C00000"/>
                    </a:solidFill>
                    <a:latin typeface="Arial" panose="020B0604020202020204" pitchFamily="34" charset="0"/>
                    <a:ea typeface="Arial"/>
                    <a:cs typeface="Arial" panose="020B0604020202020204" pitchFamily="34" charset="0"/>
                    <a:sym typeface="Arial"/>
                  </a:rPr>
                  <a:t> 6: </a:t>
                </a:r>
                <a:r>
                  <a:rPr lang="vi-VN" sz="4400" dirty="0">
                    <a:latin typeface="Arial" panose="020B0604020202020204" pitchFamily="34" charset="0"/>
                    <a:cs typeface="Arial" panose="020B0604020202020204" pitchFamily="34" charset="0"/>
                  </a:rPr>
                  <a:t>Giá trị </a:t>
                </a:r>
                <a14:m>
                  <m:oMath xmlns:m="http://schemas.openxmlformats.org/officeDocument/2006/math">
                    <m:r>
                      <a:rPr lang="vi-VN" sz="4400" i="0">
                        <a:latin typeface="Cambria Math" panose="02040503050406030204" pitchFamily="18" charset="0"/>
                      </a:rPr>
                      <m:t>2</m:t>
                    </m:r>
                    <m:r>
                      <m:rPr>
                        <m:sty m:val="p"/>
                      </m:rPr>
                      <a:rPr lang="vi-VN" sz="4400" i="0">
                        <a:latin typeface="Cambria Math" panose="02040503050406030204" pitchFamily="18" charset="0"/>
                      </a:rPr>
                      <m:t>x</m:t>
                    </m:r>
                    <m:r>
                      <a:rPr lang="vi-VN" sz="4400" i="0">
                        <a:latin typeface="Cambria Math" panose="02040503050406030204" pitchFamily="18" charset="0"/>
                      </a:rPr>
                      <m:t>=−1</m:t>
                    </m:r>
                  </m:oMath>
                </a14:m>
                <a:r>
                  <a:rPr lang="vi-VN" sz="4400" dirty="0">
                    <a:latin typeface="Arial" panose="020B0604020202020204" pitchFamily="34" charset="0"/>
                    <a:cs typeface="Arial" panose="020B0604020202020204" pitchFamily="34" charset="0"/>
                  </a:rPr>
                  <a:t> là nghiệm của </a:t>
                </a:r>
              </a:p>
              <a:p>
                <a:pPr algn="ctr">
                  <a:lnSpc>
                    <a:spcPct val="150000"/>
                  </a:lnSpc>
                </a:pPr>
                <a:r>
                  <a:rPr lang="vi-VN" sz="4400" dirty="0">
                    <a:latin typeface="Arial" panose="020B0604020202020204" pitchFamily="34" charset="0"/>
                    <a:cs typeface="Arial" panose="020B0604020202020204" pitchFamily="34" charset="0"/>
                  </a:rPr>
                  <a:t>bất phương trình nào sau đây :</a:t>
                </a:r>
                <a:endParaRPr lang="en-VN" sz="4400" dirty="0">
                  <a:latin typeface="Arial" panose="020B0604020202020204" pitchFamily="34" charset="0"/>
                  <a:cs typeface="Arial" panose="020B0604020202020204" pitchFamily="34" charset="0"/>
                </a:endParaRPr>
              </a:p>
            </p:txBody>
          </p:sp>
        </mc:Choice>
        <mc:Fallback xmlns="">
          <p:sp>
            <p:nvSpPr>
              <p:cNvPr id="283" name="Google Shape;283;p8"/>
              <p:cNvSpPr>
                <a:spLocks noRot="1" noChangeAspect="1" noMove="1" noResize="1" noEditPoints="1" noAdjustHandles="1" noChangeArrowheads="1" noChangeShapeType="1" noTextEdit="1"/>
              </p:cNvSpPr>
              <p:nvPr/>
            </p:nvSpPr>
            <p:spPr>
              <a:xfrm>
                <a:off x="1821872" y="505756"/>
                <a:ext cx="14644256" cy="3200400"/>
              </a:xfrm>
              <a:prstGeom prst="roundRect">
                <a:avLst>
                  <a:gd name="adj" fmla="val 16667"/>
                </a:avLst>
              </a:prstGeom>
              <a:blipFill>
                <a:blip r:embed="rId4"/>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84" name="Google Shape;284;p8"/>
              <p:cNvSpPr/>
              <p:nvPr/>
            </p:nvSpPr>
            <p:spPr>
              <a:xfrm>
                <a:off x="2415704" y="4167836"/>
                <a:ext cx="5737697" cy="1956797"/>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400" dirty="0">
                    <a:solidFill>
                      <a:schemeClr val="dk1"/>
                    </a:solidFill>
                    <a:latin typeface="Arial" panose="020B0604020202020204" pitchFamily="34" charset="0"/>
                    <a:ea typeface="Arial"/>
                    <a:cs typeface="Arial" panose="020B0604020202020204" pitchFamily="34" charset="0"/>
                    <a:sym typeface="Arial"/>
                  </a:rPr>
                  <a:t>A. </a:t>
                </a:r>
                <a14:m>
                  <m:oMath xmlns:m="http://schemas.openxmlformats.org/officeDocument/2006/math">
                    <m:r>
                      <m:rPr>
                        <m:sty m:val="p"/>
                      </m:rPr>
                      <a:rPr lang="vi-VN" sz="4400" i="0">
                        <a:latin typeface="Cambria Math" panose="02040503050406030204" pitchFamily="18" charset="0"/>
                      </a:rPr>
                      <m:t>x</m:t>
                    </m:r>
                    <m:r>
                      <a:rPr lang="vi-VN" sz="4400" i="0">
                        <a:latin typeface="Cambria Math" panose="02040503050406030204" pitchFamily="18" charset="0"/>
                      </a:rPr>
                      <m:t>−3&gt;</m:t>
                    </m:r>
                    <m:r>
                      <m:rPr>
                        <m:sty m:val="p"/>
                      </m:rPr>
                      <a:rPr lang="vi-VN" sz="4400" i="0">
                        <a:latin typeface="Cambria Math" panose="02040503050406030204" pitchFamily="18" charset="0"/>
                      </a:rPr>
                      <m:t>x</m:t>
                    </m:r>
                    <m:r>
                      <a:rPr lang="vi-VN" sz="4400" i="0">
                        <a:latin typeface="Cambria Math" panose="02040503050406030204" pitchFamily="18" charset="0"/>
                      </a:rPr>
                      <m:t>−2</m:t>
                    </m:r>
                  </m:oMath>
                </a14:m>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mc:Choice>
        <mc:Fallback xmlns="">
          <p:sp>
            <p:nvSpPr>
              <p:cNvPr id="284" name="Google Shape;284;p8"/>
              <p:cNvSpPr>
                <a:spLocks noRot="1" noChangeAspect="1" noMove="1" noResize="1" noEditPoints="1" noAdjustHandles="1" noChangeArrowheads="1" noChangeShapeType="1" noTextEdit="1"/>
              </p:cNvSpPr>
              <p:nvPr/>
            </p:nvSpPr>
            <p:spPr>
              <a:xfrm>
                <a:off x="2415704" y="4167836"/>
                <a:ext cx="5737697" cy="1956797"/>
              </a:xfrm>
              <a:prstGeom prst="roundRect">
                <a:avLst>
                  <a:gd name="adj" fmla="val 16667"/>
                </a:avLst>
              </a:prstGeom>
              <a:blipFill>
                <a:blip r:embed="rId5"/>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85" name="Google Shape;285;p8"/>
              <p:cNvSpPr/>
              <p:nvPr/>
            </p:nvSpPr>
            <p:spPr>
              <a:xfrm>
                <a:off x="2415704" y="6921778"/>
                <a:ext cx="5737697" cy="1956797"/>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400" dirty="0">
                    <a:solidFill>
                      <a:schemeClr val="dk1"/>
                    </a:solidFill>
                    <a:latin typeface="Arial" panose="020B0604020202020204" pitchFamily="34" charset="0"/>
                    <a:ea typeface="Arial"/>
                    <a:cs typeface="Arial" panose="020B0604020202020204" pitchFamily="34" charset="0"/>
                    <a:sym typeface="Arial"/>
                  </a:rPr>
                  <a:t>B. </a:t>
                </a:r>
                <a14:m>
                  <m:oMath xmlns:m="http://schemas.openxmlformats.org/officeDocument/2006/math">
                    <m:r>
                      <a:rPr lang="vi-VN" sz="4400" i="0">
                        <a:latin typeface="Cambria Math" panose="02040503050406030204" pitchFamily="18" charset="0"/>
                      </a:rPr>
                      <m:t>5</m:t>
                    </m:r>
                    <m:r>
                      <m:rPr>
                        <m:sty m:val="p"/>
                      </m:rPr>
                      <a:rPr lang="vi-VN" sz="4400" i="0">
                        <a:latin typeface="Cambria Math" panose="02040503050406030204" pitchFamily="18" charset="0"/>
                      </a:rPr>
                      <m:t>x</m:t>
                    </m:r>
                    <m:r>
                      <a:rPr lang="vi-VN" sz="4400" i="0">
                        <a:latin typeface="Cambria Math" panose="02040503050406030204" pitchFamily="18" charset="0"/>
                      </a:rPr>
                      <m:t>+1&lt;15</m:t>
                    </m:r>
                  </m:oMath>
                </a14:m>
                <a:endParaRPr lang="en-VN" sz="4400" dirty="0">
                  <a:latin typeface="Arial" panose="020B0604020202020204" pitchFamily="34" charset="0"/>
                  <a:cs typeface="Arial" panose="020B0604020202020204" pitchFamily="34" charset="0"/>
                </a:endParaRPr>
              </a:p>
            </p:txBody>
          </p:sp>
        </mc:Choice>
        <mc:Fallback xmlns="">
          <p:sp>
            <p:nvSpPr>
              <p:cNvPr id="285" name="Google Shape;285;p8"/>
              <p:cNvSpPr>
                <a:spLocks noRot="1" noChangeAspect="1" noMove="1" noResize="1" noEditPoints="1" noAdjustHandles="1" noChangeArrowheads="1" noChangeShapeType="1" noTextEdit="1"/>
              </p:cNvSpPr>
              <p:nvPr/>
            </p:nvSpPr>
            <p:spPr>
              <a:xfrm>
                <a:off x="2415704" y="6921778"/>
                <a:ext cx="5737697" cy="1956797"/>
              </a:xfrm>
              <a:prstGeom prst="roundRect">
                <a:avLst>
                  <a:gd name="adj" fmla="val 16667"/>
                </a:avLst>
              </a:prstGeom>
              <a:blipFill>
                <a:blip r:embed="rId6"/>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86" name="Google Shape;286;p8"/>
              <p:cNvSpPr/>
              <p:nvPr/>
            </p:nvSpPr>
            <p:spPr>
              <a:xfrm>
                <a:off x="10134599" y="4167836"/>
                <a:ext cx="5737697" cy="1956796"/>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400" dirty="0">
                    <a:solidFill>
                      <a:schemeClr val="dk1"/>
                    </a:solidFill>
                    <a:latin typeface="Arial" panose="020B0604020202020204" pitchFamily="34" charset="0"/>
                    <a:ea typeface="Arial"/>
                    <a:cs typeface="Arial" panose="020B0604020202020204" pitchFamily="34" charset="0"/>
                    <a:sym typeface="Arial"/>
                  </a:rPr>
                  <a:t>C. </a:t>
                </a:r>
                <a14:m>
                  <m:oMath xmlns:m="http://schemas.openxmlformats.org/officeDocument/2006/math">
                    <m:r>
                      <a:rPr lang="vi-VN" sz="4400" i="0">
                        <a:latin typeface="Cambria Math" panose="02040503050406030204" pitchFamily="18" charset="0"/>
                      </a:rPr>
                      <m:t>−4</m:t>
                    </m:r>
                    <m:r>
                      <m:rPr>
                        <m:sty m:val="p"/>
                      </m:rPr>
                      <a:rPr lang="vi-VN" sz="4400" i="0">
                        <a:latin typeface="Cambria Math" panose="02040503050406030204" pitchFamily="18" charset="0"/>
                      </a:rPr>
                      <m:t>x</m:t>
                    </m:r>
                    <m:r>
                      <a:rPr lang="vi-VN" sz="4400" i="0">
                        <a:latin typeface="Cambria Math" panose="02040503050406030204" pitchFamily="18" charset="0"/>
                      </a:rPr>
                      <m:t>≤</m:t>
                    </m:r>
                    <m:r>
                      <m:rPr>
                        <m:sty m:val="p"/>
                      </m:rPr>
                      <a:rPr lang="vi-VN" sz="4400" i="0">
                        <a:latin typeface="Cambria Math" panose="02040503050406030204" pitchFamily="18" charset="0"/>
                      </a:rPr>
                      <m:t>x</m:t>
                    </m:r>
                    <m:r>
                      <a:rPr lang="vi-VN" sz="4400" i="0">
                        <a:latin typeface="Cambria Math" panose="02040503050406030204" pitchFamily="18" charset="0"/>
                      </a:rPr>
                      <m:t>−3</m:t>
                    </m:r>
                  </m:oMath>
                </a14:m>
                <a:endParaRPr lang="en-VN" sz="4400" dirty="0">
                  <a:latin typeface="Arial" panose="020B0604020202020204" pitchFamily="34" charset="0"/>
                  <a:cs typeface="Arial" panose="020B0604020202020204" pitchFamily="34" charset="0"/>
                </a:endParaRPr>
              </a:p>
            </p:txBody>
          </p:sp>
        </mc:Choice>
        <mc:Fallback xmlns="">
          <p:sp>
            <p:nvSpPr>
              <p:cNvPr id="286" name="Google Shape;286;p8"/>
              <p:cNvSpPr>
                <a:spLocks noRot="1" noChangeAspect="1" noMove="1" noResize="1" noEditPoints="1" noAdjustHandles="1" noChangeArrowheads="1" noChangeShapeType="1" noTextEdit="1"/>
              </p:cNvSpPr>
              <p:nvPr/>
            </p:nvSpPr>
            <p:spPr>
              <a:xfrm>
                <a:off x="10134599" y="4167836"/>
                <a:ext cx="5737697" cy="1956796"/>
              </a:xfrm>
              <a:prstGeom prst="roundRect">
                <a:avLst>
                  <a:gd name="adj" fmla="val 16667"/>
                </a:avLst>
              </a:prstGeom>
              <a:blipFill>
                <a:blip r:embed="rId7"/>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87" name="Google Shape;287;p8"/>
              <p:cNvSpPr/>
              <p:nvPr/>
            </p:nvSpPr>
            <p:spPr>
              <a:xfrm>
                <a:off x="10134600" y="6900611"/>
                <a:ext cx="5737697" cy="1956796"/>
              </a:xfrm>
              <a:prstGeom prst="roundRect">
                <a:avLst>
                  <a:gd name="adj" fmla="val 16667"/>
                </a:avLst>
              </a:prstGeom>
              <a:solidFill>
                <a:schemeClr val="lt1"/>
              </a:solidFill>
              <a:ln>
                <a:solidFill>
                  <a:srgbClr val="C00000"/>
                </a:solidFill>
              </a:ln>
            </p:spPr>
            <p:txBody>
              <a:bodyPr spcFirstLastPara="1" wrap="square" lIns="137138" tIns="68550" rIns="137138" bIns="68550" anchor="ctr" anchorCtr="0">
                <a:noAutofit/>
              </a:bodyPr>
              <a:lstStyle/>
              <a:p>
                <a:pPr algn="ctr"/>
                <a:r>
                  <a:rPr lang="en-US" sz="4400" dirty="0">
                    <a:solidFill>
                      <a:schemeClr val="dk1"/>
                    </a:solidFill>
                    <a:latin typeface="Arial" panose="020B0604020202020204" pitchFamily="34" charset="0"/>
                    <a:ea typeface="Arial"/>
                    <a:cs typeface="Arial" panose="020B0604020202020204" pitchFamily="34" charset="0"/>
                    <a:sym typeface="Arial"/>
                  </a:rPr>
                  <a:t>D. </a:t>
                </a:r>
                <a14:m>
                  <m:oMath xmlns:m="http://schemas.openxmlformats.org/officeDocument/2006/math">
                    <m:rad>
                      <m:radPr>
                        <m:degHide m:val="on"/>
                        <m:ctrlPr>
                          <a:rPr lang="en-VN" sz="4400" i="1">
                            <a:latin typeface="Cambria Math" panose="02040503050406030204" pitchFamily="18" charset="0"/>
                          </a:rPr>
                        </m:ctrlPr>
                      </m:radPr>
                      <m:deg/>
                      <m:e>
                        <m:r>
                          <a:rPr lang="vi-VN" sz="4400" i="0">
                            <a:latin typeface="Cambria Math" panose="02040503050406030204" pitchFamily="18" charset="0"/>
                          </a:rPr>
                          <m:t>5</m:t>
                        </m:r>
                      </m:e>
                    </m:rad>
                    <m:r>
                      <m:rPr>
                        <m:sty m:val="p"/>
                      </m:rPr>
                      <a:rPr lang="vi-VN" sz="4400" i="0">
                        <a:latin typeface="Cambria Math" panose="02040503050406030204" pitchFamily="18" charset="0"/>
                      </a:rPr>
                      <m:t>x</m:t>
                    </m:r>
                    <m:r>
                      <a:rPr lang="vi-VN" sz="4400" i="0">
                        <a:latin typeface="Cambria Math" panose="02040503050406030204" pitchFamily="18" charset="0"/>
                      </a:rPr>
                      <m:t>≥2−</m:t>
                    </m:r>
                    <m:r>
                      <m:rPr>
                        <m:sty m:val="p"/>
                      </m:rPr>
                      <a:rPr lang="vi-VN" sz="4400" i="0">
                        <a:latin typeface="Cambria Math" panose="02040503050406030204" pitchFamily="18" charset="0"/>
                      </a:rPr>
                      <m:t>x</m:t>
                    </m:r>
                  </m:oMath>
                </a14:m>
                <a:endParaRPr lang="en-VN" sz="4400" dirty="0">
                  <a:latin typeface="Arial" panose="020B0604020202020204" pitchFamily="34" charset="0"/>
                  <a:cs typeface="Arial" panose="020B0604020202020204" pitchFamily="34" charset="0"/>
                </a:endParaRPr>
              </a:p>
            </p:txBody>
          </p:sp>
        </mc:Choice>
        <mc:Fallback xmlns="">
          <p:sp>
            <p:nvSpPr>
              <p:cNvPr id="287" name="Google Shape;287;p8"/>
              <p:cNvSpPr>
                <a:spLocks noRot="1" noChangeAspect="1" noMove="1" noResize="1" noEditPoints="1" noAdjustHandles="1" noChangeArrowheads="1" noChangeShapeType="1" noTextEdit="1"/>
              </p:cNvSpPr>
              <p:nvPr/>
            </p:nvSpPr>
            <p:spPr>
              <a:xfrm>
                <a:off x="10134600" y="6900611"/>
                <a:ext cx="5737697" cy="1956796"/>
              </a:xfrm>
              <a:prstGeom prst="roundRect">
                <a:avLst>
                  <a:gd name="adj" fmla="val 16667"/>
                </a:avLst>
              </a:prstGeom>
              <a:blipFill>
                <a:blip r:embed="rId8"/>
                <a:stretch>
                  <a:fillRect/>
                </a:stretch>
              </a:blipFill>
              <a:ln>
                <a:solidFill>
                  <a:srgbClr val="C00000"/>
                </a:solid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88" name="Google Shape;288;p8"/>
              <p:cNvSpPr/>
              <p:nvPr/>
            </p:nvSpPr>
            <p:spPr>
              <a:xfrm>
                <a:off x="2415703" y="6921779"/>
                <a:ext cx="5737698" cy="1956796"/>
              </a:xfrm>
              <a:prstGeom prst="roundRect">
                <a:avLst>
                  <a:gd name="adj" fmla="val 16667"/>
                </a:avLst>
              </a:prstGeom>
              <a:solidFill>
                <a:srgbClr val="FF9B9B"/>
              </a:solidFill>
              <a:ln>
                <a:noFill/>
              </a:ln>
            </p:spPr>
            <p:txBody>
              <a:bodyPr spcFirstLastPara="1" wrap="square" lIns="137138" tIns="68550" rIns="137138" bIns="68550" anchor="ctr" anchorCtr="0">
                <a:noAutofit/>
              </a:bodyPr>
              <a:lstStyle/>
              <a:p>
                <a:pPr algn="ctr"/>
                <a:r>
                  <a:rPr lang="en-US" sz="4400" dirty="0">
                    <a:solidFill>
                      <a:schemeClr val="dk1"/>
                    </a:solidFill>
                    <a:latin typeface="Arial" panose="020B0604020202020204" pitchFamily="34" charset="0"/>
                    <a:ea typeface="Arial"/>
                    <a:cs typeface="Arial" panose="020B0604020202020204" pitchFamily="34" charset="0"/>
                    <a:sym typeface="Arial"/>
                  </a:rPr>
                  <a:t>B. </a:t>
                </a:r>
                <a14:m>
                  <m:oMath xmlns:m="http://schemas.openxmlformats.org/officeDocument/2006/math">
                    <m:r>
                      <a:rPr lang="vi-VN" sz="4400">
                        <a:latin typeface="Cambria Math" panose="02040503050406030204" pitchFamily="18" charset="0"/>
                      </a:rPr>
                      <m:t>5</m:t>
                    </m:r>
                    <m:r>
                      <m:rPr>
                        <m:sty m:val="p"/>
                      </m:rPr>
                      <a:rPr lang="vi-VN" sz="4400">
                        <a:latin typeface="Cambria Math" panose="02040503050406030204" pitchFamily="18" charset="0"/>
                      </a:rPr>
                      <m:t>x</m:t>
                    </m:r>
                    <m:r>
                      <a:rPr lang="vi-VN" sz="4400">
                        <a:latin typeface="Cambria Math" panose="02040503050406030204" pitchFamily="18" charset="0"/>
                      </a:rPr>
                      <m:t>+1&lt;15</m:t>
                    </m:r>
                  </m:oMath>
                </a14:m>
                <a:endParaRPr lang="en-VN" sz="4400" dirty="0">
                  <a:latin typeface="Arial" panose="020B0604020202020204" pitchFamily="34" charset="0"/>
                  <a:cs typeface="Arial" panose="020B0604020202020204" pitchFamily="34" charset="0"/>
                </a:endParaRPr>
              </a:p>
            </p:txBody>
          </p:sp>
        </mc:Choice>
        <mc:Fallback xmlns="">
          <p:sp>
            <p:nvSpPr>
              <p:cNvPr id="288" name="Google Shape;288;p8"/>
              <p:cNvSpPr>
                <a:spLocks noRot="1" noChangeAspect="1" noMove="1" noResize="1" noEditPoints="1" noAdjustHandles="1" noChangeArrowheads="1" noChangeShapeType="1" noTextEdit="1"/>
              </p:cNvSpPr>
              <p:nvPr/>
            </p:nvSpPr>
            <p:spPr>
              <a:xfrm>
                <a:off x="2415703" y="6921779"/>
                <a:ext cx="5737698" cy="1956796"/>
              </a:xfrm>
              <a:prstGeom prst="roundRect">
                <a:avLst>
                  <a:gd name="adj" fmla="val 16667"/>
                </a:avLst>
              </a:prstGeom>
              <a:blipFill>
                <a:blip r:embed="rId9"/>
                <a:stretch>
                  <a:fillRect/>
                </a:stretch>
              </a:blipFill>
              <a:ln>
                <a:noFill/>
              </a:ln>
            </p:spPr>
            <p:txBody>
              <a:bodyPr/>
              <a:lstStyle/>
              <a:p>
                <a:r>
                  <a:rPr lang="en-VN">
                    <a:noFill/>
                  </a:rPr>
                  <a:t> </a:t>
                </a:r>
              </a:p>
            </p:txBody>
          </p:sp>
        </mc:Fallback>
      </mc:AlternateContent>
      <p:pic>
        <p:nvPicPr>
          <p:cNvPr id="2" name="Google Shape;212;p3">
            <a:hlinkClick r:id="rId10" action="ppaction://hlinksldjump"/>
            <a:extLst>
              <a:ext uri="{FF2B5EF4-FFF2-40B4-BE49-F238E27FC236}">
                <a16:creationId xmlns:a16="http://schemas.microsoft.com/office/drawing/2014/main" id="{26315C7A-09BC-C401-E9F6-82ACE0246C5F}"/>
              </a:ext>
            </a:extLst>
          </p:cNvPr>
          <p:cNvPicPr preferRelativeResize="0"/>
          <p:nvPr/>
        </p:nvPicPr>
        <p:blipFill rotWithShape="1">
          <a:blip r:embed="rId11">
            <a:alphaModFix/>
          </a:blip>
          <a:srcRect/>
          <a:stretch/>
        </p:blipFill>
        <p:spPr>
          <a:xfrm>
            <a:off x="15011879" y="8374563"/>
            <a:ext cx="3276122" cy="1912437"/>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Rectangle 14">
            <a:extLst>
              <a:ext uri="{FF2B5EF4-FFF2-40B4-BE49-F238E27FC236}">
                <a16:creationId xmlns:a16="http://schemas.microsoft.com/office/drawing/2014/main" id="{5B8EE94F-BF5C-E7E7-C44F-4B49022BC76B}"/>
              </a:ext>
            </a:extLst>
          </p:cNvPr>
          <p:cNvSpPr/>
          <p:nvPr/>
        </p:nvSpPr>
        <p:spPr>
          <a:xfrm>
            <a:off x="895350" y="571661"/>
            <a:ext cx="16497300" cy="91436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pic>
        <p:nvPicPr>
          <p:cNvPr id="7" name="Picture 6">
            <a:extLst>
              <a:ext uri="{FF2B5EF4-FFF2-40B4-BE49-F238E27FC236}">
                <a16:creationId xmlns:a16="http://schemas.microsoft.com/office/drawing/2014/main" id="{241DEDDD-ACEC-EB9E-2C53-4DDED895C955}"/>
              </a:ext>
            </a:extLst>
          </p:cNvPr>
          <p:cNvPicPr>
            <a:picLocks noChangeAspect="1"/>
          </p:cNvPicPr>
          <p:nvPr/>
        </p:nvPicPr>
        <p:blipFill>
          <a:blip r:embed="rId14"/>
          <a:stretch>
            <a:fillRect/>
          </a:stretch>
        </p:blipFill>
        <p:spPr>
          <a:xfrm>
            <a:off x="7841581" y="4155419"/>
            <a:ext cx="8866478" cy="5072090"/>
          </a:xfrm>
          <a:prstGeom prst="rect">
            <a:avLst/>
          </a:prstGeom>
        </p:spPr>
      </p:pic>
      <p:sp>
        <p:nvSpPr>
          <p:cNvPr id="8" name="TextBox 7">
            <a:extLst>
              <a:ext uri="{FF2B5EF4-FFF2-40B4-BE49-F238E27FC236}">
                <a16:creationId xmlns:a16="http://schemas.microsoft.com/office/drawing/2014/main" id="{2084621B-84D5-99F5-3355-B3491D225FF1}"/>
              </a:ext>
            </a:extLst>
          </p:cNvPr>
          <p:cNvSpPr txBox="1"/>
          <p:nvPr/>
        </p:nvSpPr>
        <p:spPr>
          <a:xfrm>
            <a:off x="1200436" y="814290"/>
            <a:ext cx="15949799" cy="2748253"/>
          </a:xfrm>
          <a:prstGeom prst="rect">
            <a:avLst/>
          </a:prstGeom>
          <a:noFill/>
        </p:spPr>
        <p:txBody>
          <a:bodyPr wrap="square" rtlCol="0">
            <a:spAutoFit/>
          </a:bodyPr>
          <a:lstStyle/>
          <a:p>
            <a:pPr>
              <a:lnSpc>
                <a:spcPct val="150000"/>
              </a:lnSpc>
            </a:pPr>
            <a:r>
              <a:rPr lang="en-VN" sz="4000" b="1" dirty="0">
                <a:solidFill>
                  <a:srgbClr val="C00000"/>
                </a:solidFill>
                <a:latin typeface="Arial" panose="020B0604020202020204" pitchFamily="34" charset="0"/>
                <a:cs typeface="Arial" panose="020B0604020202020204" pitchFamily="34" charset="0"/>
              </a:rPr>
              <a:t>4.26. </a:t>
            </a:r>
            <a:r>
              <a:rPr lang="en-VN" sz="4000" dirty="0">
                <a:latin typeface="Arial" panose="020B0604020202020204" pitchFamily="34" charset="0"/>
                <a:cs typeface="Arial" panose="020B0604020202020204" pitchFamily="34" charset="0"/>
              </a:rPr>
              <a:t>Xét các tam giác vuông có một góc nhọn bằng hai lần góc nhọn còn lại. Hỏi các tam giác đó có đồng dạng với nhau không? Tính sin và côsin của góc nhọn lớn hơn.</a:t>
            </a:r>
          </a:p>
        </p:txBody>
      </p:sp>
    </p:spTree>
    <p:extLst>
      <p:ext uri="{BB962C8B-B14F-4D97-AF65-F5344CB8AC3E}">
        <p14:creationId xmlns:p14="http://schemas.microsoft.com/office/powerpoint/2010/main" val="31928969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Rectangle 14">
            <a:extLst>
              <a:ext uri="{FF2B5EF4-FFF2-40B4-BE49-F238E27FC236}">
                <a16:creationId xmlns:a16="http://schemas.microsoft.com/office/drawing/2014/main" id="{5B8EE94F-BF5C-E7E7-C44F-4B49022BC76B}"/>
              </a:ext>
            </a:extLst>
          </p:cNvPr>
          <p:cNvSpPr/>
          <p:nvPr/>
        </p:nvSpPr>
        <p:spPr>
          <a:xfrm>
            <a:off x="895350" y="571661"/>
            <a:ext cx="16497300" cy="91436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72EB6A5-3F75-4A76-6F39-41F9D34C1664}"/>
                  </a:ext>
                </a:extLst>
              </p:cNvPr>
              <p:cNvSpPr txBox="1"/>
              <p:nvPr/>
            </p:nvSpPr>
            <p:spPr>
              <a:xfrm>
                <a:off x="998754" y="573621"/>
                <a:ext cx="16290492" cy="8949438"/>
              </a:xfrm>
              <a:prstGeom prst="rect">
                <a:avLst/>
              </a:prstGeom>
              <a:noFill/>
            </p:spPr>
            <p:txBody>
              <a:bodyPr wrap="square">
                <a:spAutoFit/>
              </a:bodyPr>
              <a:lstStyle/>
              <a:p>
                <a:pPr marR="30480" algn="ctr">
                  <a:lnSpc>
                    <a:spcPct val="150000"/>
                  </a:lnSpc>
                  <a:spcBef>
                    <a:spcPts val="600"/>
                  </a:spcBef>
                  <a:spcAft>
                    <a:spcPts val="600"/>
                  </a:spcAft>
                  <a:tabLst>
                    <a:tab pos="1207135" algn="l"/>
                  </a:tabLs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Xét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smtClean="0">
                        <a:solidFill>
                          <a:srgbClr val="000000"/>
                        </a:solidFill>
                        <a:effectLst/>
                        <a:latin typeface="Cambria Math" panose="02040503050406030204" pitchFamily="18" charset="0"/>
                        <a:ea typeface="Calibri" panose="020F0502020204030204" pitchFamily="34"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rPr>
                      <m:t>ABC</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rPr>
                      <m:t>A</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nhọn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VN" sz="4000" i="1">
                            <a:solidFill>
                              <a:srgbClr val="000000"/>
                            </a:solidFill>
                            <a:effectLst/>
                            <a:latin typeface="Cambria Math" panose="02040503050406030204" pitchFamily="18" charset="0"/>
                            <a:ea typeface="Calibri" panose="020F0502020204030204" pitchFamily="34"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rPr>
                          <m:t>B</m:t>
                        </m:r>
                      </m:e>
                    </m:acc>
                    <m:r>
                      <a:rPr lang="fr-FR" sz="4000" i="0" smtClean="0">
                        <a:solidFill>
                          <a:srgbClr val="000000"/>
                        </a:solidFill>
                        <a:effectLst/>
                        <a:latin typeface="Cambria Math" panose="02040503050406030204" pitchFamily="18" charset="0"/>
                        <a:ea typeface="Calibri" panose="020F0502020204030204" pitchFamily="34"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rPr>
                      <m:t>α</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nhọn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còn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VN" sz="4000" i="1">
                            <a:solidFill>
                              <a:srgbClr val="000000"/>
                            </a:solidFill>
                            <a:effectLst/>
                            <a:latin typeface="Cambria Math" panose="02040503050406030204" pitchFamily="18" charset="0"/>
                            <a:ea typeface="Calibri" panose="020F0502020204030204" pitchFamily="34"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rPr>
                          <m:t>C</m:t>
                        </m:r>
                      </m:e>
                    </m:acc>
                    <m:r>
                      <a:rPr lang="fr-FR" sz="4000" i="0" smtClean="0">
                        <a:solidFill>
                          <a:srgbClr val="000000"/>
                        </a:solidFill>
                        <a:effectLst/>
                        <a:latin typeface="Cambria Math" panose="02040503050406030204" pitchFamily="18" charset="0"/>
                        <a:ea typeface="Calibri" panose="020F0502020204030204" pitchFamily="34" charset="0"/>
                      </a:rPr>
                      <m:t>=2</m:t>
                    </m:r>
                    <m:r>
                      <m:rPr>
                        <m:sty m:val="p"/>
                      </m:rPr>
                      <a:rPr lang="fr-FR" sz="4000" i="0" smtClean="0">
                        <a:solidFill>
                          <a:srgbClr val="000000"/>
                        </a:solidFill>
                        <a:effectLst/>
                        <a:latin typeface="Cambria Math" panose="02040503050406030204" pitchFamily="18" charset="0"/>
                        <a:ea typeface="Calibri" panose="020F0502020204030204" pitchFamily="34" charset="0"/>
                      </a:rPr>
                      <m:t>α</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acc>
                      <m:accPr>
                        <m:chr m:val="̂"/>
                        <m:ctrlPr>
                          <a:rPr lang="en-VN" sz="4000" i="1">
                            <a:solidFill>
                              <a:srgbClr val="000000"/>
                            </a:solidFill>
                            <a:effectLst/>
                            <a:latin typeface="Cambria Math" panose="02040503050406030204" pitchFamily="18" charset="0"/>
                            <a:ea typeface="Calibri" panose="020F0502020204030204" pitchFamily="34"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rPr>
                          <m:t>B</m:t>
                        </m:r>
                      </m:e>
                    </m:acc>
                    <m:r>
                      <a:rPr lang="en-US" sz="4000" i="0" smtClean="0">
                        <a:solidFill>
                          <a:srgbClr val="000000"/>
                        </a:solidFill>
                        <a:effectLst/>
                        <a:latin typeface="Cambria Math" panose="02040503050406030204" pitchFamily="18" charset="0"/>
                        <a:ea typeface="Calibri" panose="020F0502020204030204" pitchFamily="34" charset="0"/>
                      </a:rPr>
                      <m:t>+</m:t>
                    </m:r>
                    <m:acc>
                      <m:accPr>
                        <m:chr m:val="̂"/>
                        <m:ctrlPr>
                          <a:rPr lang="en-VN" sz="4000" i="1">
                            <a:solidFill>
                              <a:srgbClr val="000000"/>
                            </a:solidFill>
                            <a:effectLst/>
                            <a:latin typeface="Cambria Math" panose="02040503050406030204" pitchFamily="18" charset="0"/>
                            <a:ea typeface="Calibri" panose="020F0502020204030204" pitchFamily="34"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rPr>
                          <m:t>C</m:t>
                        </m:r>
                      </m:e>
                    </m:acc>
                    <m:r>
                      <a:rPr lang="en-US" sz="4000" i="0" smtClean="0">
                        <a:solidFill>
                          <a:srgbClr val="000000"/>
                        </a:solidFill>
                        <a:effectLst/>
                        <a:latin typeface="Cambria Math" panose="02040503050406030204" pitchFamily="18" charset="0"/>
                        <a:ea typeface="Calibri" panose="020F0502020204030204" pitchFamily="34" charset="0"/>
                      </a:rPr>
                      <m:t>=3</m:t>
                    </m:r>
                    <m:r>
                      <m:rPr>
                        <m:sty m:val="p"/>
                      </m:rPr>
                      <a:rPr lang="fr-FR" sz="4000" i="0" smtClean="0">
                        <a:solidFill>
                          <a:srgbClr val="000000"/>
                        </a:solidFill>
                        <a:effectLst/>
                        <a:latin typeface="Cambria Math" panose="02040503050406030204" pitchFamily="18" charset="0"/>
                        <a:ea typeface="Calibri" panose="020F0502020204030204" pitchFamily="34" charset="0"/>
                      </a:rPr>
                      <m:t>α</m:t>
                    </m:r>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VN" sz="4000" i="1">
                            <a:solidFill>
                              <a:srgbClr val="000000"/>
                            </a:solidFill>
                            <a:effectLst/>
                            <a:latin typeface="Cambria Math" panose="02040503050406030204" pitchFamily="18" charset="0"/>
                            <a:ea typeface="Calibri" panose="020F0502020204030204" pitchFamily="34"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rPr>
                          <m:t>B</m:t>
                        </m:r>
                      </m:e>
                    </m:acc>
                    <m:r>
                      <a:rPr lang="en-US" sz="4000" i="0" smtClean="0">
                        <a:solidFill>
                          <a:srgbClr val="000000"/>
                        </a:solidFill>
                        <a:effectLst/>
                        <a:latin typeface="Cambria Math" panose="02040503050406030204" pitchFamily="18" charset="0"/>
                        <a:ea typeface="Calibri" panose="020F0502020204030204" pitchFamily="34" charset="0"/>
                      </a:rPr>
                      <m:t>+</m:t>
                    </m:r>
                    <m:acc>
                      <m:accPr>
                        <m:chr m:val="̂"/>
                        <m:ctrlPr>
                          <a:rPr lang="en-VN" sz="4000" i="1">
                            <a:solidFill>
                              <a:srgbClr val="000000"/>
                            </a:solidFill>
                            <a:effectLst/>
                            <a:latin typeface="Cambria Math" panose="02040503050406030204" pitchFamily="18" charset="0"/>
                            <a:ea typeface="Calibri" panose="020F0502020204030204" pitchFamily="34"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rPr>
                          <m:t>C</m:t>
                        </m:r>
                      </m:e>
                    </m:acc>
                    <m:r>
                      <a:rPr lang="en-US" sz="4000" i="0" smtClean="0">
                        <a:solidFill>
                          <a:srgbClr val="000000"/>
                        </a:solidFill>
                        <a:effectLst/>
                        <a:latin typeface="Cambria Math" panose="02040503050406030204" pitchFamily="18" charset="0"/>
                        <a:ea typeface="Calibri" panose="020F0502020204030204" pitchFamily="34" charset="0"/>
                      </a:rPr>
                      <m:t>=90°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do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4000" i="0" smtClean="0">
                        <a:solidFill>
                          <a:srgbClr val="000000"/>
                        </a:solidFill>
                        <a:effectLst/>
                        <a:latin typeface="Cambria Math" panose="02040503050406030204" pitchFamily="18" charset="0"/>
                        <a:ea typeface="Calibri" panose="020F0502020204030204" pitchFamily="34" charset="0"/>
                      </a:rPr>
                      <m:t>3</m:t>
                    </m:r>
                    <m:r>
                      <m:rPr>
                        <m:sty m:val="p"/>
                      </m:rPr>
                      <a:rPr lang="fr-FR" sz="4000" i="0" smtClean="0">
                        <a:solidFill>
                          <a:srgbClr val="000000"/>
                        </a:solidFill>
                        <a:effectLst/>
                        <a:latin typeface="Cambria Math" panose="02040503050406030204" pitchFamily="18" charset="0"/>
                        <a:ea typeface="Calibri" panose="020F0502020204030204" pitchFamily="34" charset="0"/>
                      </a:rPr>
                      <m:t>α</m:t>
                    </m:r>
                    <m:r>
                      <a:rPr lang="en-US" sz="4000" i="0" smtClean="0">
                        <a:solidFill>
                          <a:srgbClr val="000000"/>
                        </a:solidFill>
                        <a:effectLst/>
                        <a:latin typeface="Cambria Math" panose="02040503050406030204" pitchFamily="18" charset="0"/>
                        <a:ea typeface="Calibri" panose="020F0502020204030204" pitchFamily="34" charset="0"/>
                      </a:rPr>
                      <m:t>=90°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rPr>
                      <m:t>α</m:t>
                    </m:r>
                    <m:r>
                      <a:rPr lang="en-US" sz="4000" i="0" smtClean="0">
                        <a:solidFill>
                          <a:srgbClr val="000000"/>
                        </a:solidFill>
                        <a:effectLst/>
                        <a:latin typeface="Cambria Math" panose="02040503050406030204" pitchFamily="18" charset="0"/>
                        <a:ea typeface="Calibri" panose="020F0502020204030204" pitchFamily="34" charset="0"/>
                      </a:rPr>
                      <m:t>=30°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VN" sz="4000" i="1">
                            <a:solidFill>
                              <a:srgbClr val="000000"/>
                            </a:solidFill>
                            <a:effectLst/>
                            <a:latin typeface="Cambria Math" panose="02040503050406030204" pitchFamily="18" charset="0"/>
                            <a:ea typeface="Calibri" panose="020F0502020204030204" pitchFamily="34"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rPr>
                          <m:t>B</m:t>
                        </m:r>
                      </m:e>
                    </m:acc>
                    <m:r>
                      <a:rPr lang="en-US" sz="4000" i="0" smtClean="0">
                        <a:solidFill>
                          <a:srgbClr val="000000"/>
                        </a:solidFill>
                        <a:effectLst/>
                        <a:latin typeface="Cambria Math" panose="02040503050406030204" pitchFamily="18" charset="0"/>
                        <a:ea typeface="Calibri" panose="020F0502020204030204" pitchFamily="34" charset="0"/>
                      </a:rPr>
                      <m:t>=30°, </m:t>
                    </m:r>
                    <m:acc>
                      <m:accPr>
                        <m:chr m:val="̂"/>
                        <m:ctrlPr>
                          <a:rPr lang="en-VN" sz="4000" i="1">
                            <a:solidFill>
                              <a:srgbClr val="000000"/>
                            </a:solidFill>
                            <a:effectLst/>
                            <a:latin typeface="Cambria Math" panose="02040503050406030204" pitchFamily="18" charset="0"/>
                            <a:ea typeface="Calibri" panose="020F0502020204030204" pitchFamily="34" charset="0"/>
                          </a:rPr>
                        </m:ctrlPr>
                      </m:accPr>
                      <m:e>
                        <m:r>
                          <m:rPr>
                            <m:sty m:val="p"/>
                          </m:rPr>
                          <a:rPr lang="fr-FR" sz="4000" i="0" smtClean="0">
                            <a:solidFill>
                              <a:srgbClr val="000000"/>
                            </a:solidFill>
                            <a:effectLst/>
                            <a:latin typeface="Cambria Math" panose="02040503050406030204" pitchFamily="18" charset="0"/>
                            <a:ea typeface="Calibri" panose="020F0502020204030204" pitchFamily="34" charset="0"/>
                          </a:rPr>
                          <m:t>C</m:t>
                        </m:r>
                      </m:e>
                    </m:acc>
                    <m:r>
                      <a:rPr lang="en-US" sz="4000" i="0" smtClean="0">
                        <a:solidFill>
                          <a:srgbClr val="000000"/>
                        </a:solidFill>
                        <a:effectLst/>
                        <a:latin typeface="Cambria Math" panose="02040503050406030204" pitchFamily="18" charset="0"/>
                        <a:ea typeface="Calibri" panose="020F0502020204030204" pitchFamily="34" charset="0"/>
                      </a:rPr>
                      <m:t>=60°</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nhọn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lần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nhọn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còn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đỉnh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lớn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bé</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đều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dạng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VN" sz="4000" i="1">
                            <a:solidFill>
                              <a:srgbClr val="000000"/>
                            </a:solidFill>
                            <a:effectLst/>
                            <a:latin typeface="Cambria Math" panose="02040503050406030204" pitchFamily="18" charset="0"/>
                            <a:ea typeface="Calibri" panose="020F0502020204030204" pitchFamily="34" charset="0"/>
                          </a:rPr>
                        </m:ctrlPr>
                      </m:funcPr>
                      <m:fName>
                        <m:r>
                          <m:rPr>
                            <m:sty m:val="p"/>
                          </m:rPr>
                          <a:rPr lang="fr-FR" sz="4000" i="0" smtClean="0">
                            <a:solidFill>
                              <a:srgbClr val="000000"/>
                            </a:solidFill>
                            <a:effectLst/>
                            <a:latin typeface="Cambria Math" panose="02040503050406030204" pitchFamily="18" charset="0"/>
                            <a:ea typeface="Calibri" panose="020F0502020204030204" pitchFamily="34" charset="0"/>
                          </a:rPr>
                          <m:t>sin</m:t>
                        </m:r>
                      </m:fName>
                      <m:e>
                        <m:r>
                          <a:rPr lang="fr-FR" sz="4000" i="0" smtClean="0">
                            <a:solidFill>
                              <a:srgbClr val="000000"/>
                            </a:solidFill>
                            <a:effectLst/>
                            <a:latin typeface="Cambria Math" panose="02040503050406030204" pitchFamily="18" charset="0"/>
                            <a:ea typeface="Calibri" panose="020F0502020204030204" pitchFamily="34" charset="0"/>
                          </a:rPr>
                          <m:t>60°</m:t>
                        </m:r>
                      </m:e>
                    </m:func>
                    <m:r>
                      <a:rPr lang="fr-FR" sz="4000" i="0" smtClean="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ad>
                          <m:radPr>
                            <m:degHide m:val="on"/>
                            <m:ctrlPr>
                              <a:rPr lang="en-VN" sz="4000" i="1">
                                <a:solidFill>
                                  <a:srgbClr val="000000"/>
                                </a:solidFill>
                                <a:effectLst/>
                                <a:latin typeface="Cambria Math" panose="02040503050406030204" pitchFamily="18" charset="0"/>
                                <a:ea typeface="Calibri" panose="020F0502020204030204" pitchFamily="34" charset="0"/>
                              </a:rPr>
                            </m:ctrlPr>
                          </m:radPr>
                          <m:deg/>
                          <m:e>
                            <m:r>
                              <a:rPr lang="fr-FR" sz="4000" i="0" smtClean="0">
                                <a:solidFill>
                                  <a:srgbClr val="000000"/>
                                </a:solidFill>
                                <a:effectLst/>
                                <a:latin typeface="Cambria Math" panose="02040503050406030204" pitchFamily="18" charset="0"/>
                                <a:ea typeface="Calibri" panose="020F0502020204030204" pitchFamily="34" charset="0"/>
                              </a:rPr>
                              <m:t>3</m:t>
                            </m:r>
                          </m:e>
                        </m:rad>
                      </m:num>
                      <m:den>
                        <m:r>
                          <a:rPr lang="fr-FR" sz="4000" i="0" smtClean="0">
                            <a:solidFill>
                              <a:srgbClr val="000000"/>
                            </a:solidFill>
                            <a:effectLst/>
                            <a:latin typeface="Cambria Math" panose="02040503050406030204" pitchFamily="18" charset="0"/>
                            <a:ea typeface="Calibri" panose="020F0502020204030204" pitchFamily="34" charset="0"/>
                          </a:rPr>
                          <m:t>2</m:t>
                        </m:r>
                      </m:den>
                    </m:f>
                    <m:r>
                      <a:rPr lang="fr-FR" sz="4000" i="0" smtClean="0">
                        <a:solidFill>
                          <a:srgbClr val="000000"/>
                        </a:solidFill>
                        <a:effectLst/>
                        <a:latin typeface="Cambria Math" panose="02040503050406030204" pitchFamily="18" charset="0"/>
                        <a:ea typeface="Calibri" panose="020F0502020204030204" pitchFamily="34" charset="0"/>
                      </a:rPr>
                      <m:t>,</m:t>
                    </m:r>
                    <m:func>
                      <m:funcPr>
                        <m:ctrlPr>
                          <a:rPr lang="en-VN" sz="4000" i="1">
                            <a:solidFill>
                              <a:srgbClr val="000000"/>
                            </a:solidFill>
                            <a:effectLst/>
                            <a:latin typeface="Cambria Math" panose="02040503050406030204" pitchFamily="18" charset="0"/>
                            <a:ea typeface="Calibri" panose="020F0502020204030204" pitchFamily="34" charset="0"/>
                          </a:rPr>
                        </m:ctrlPr>
                      </m:funcPr>
                      <m:fName>
                        <m:r>
                          <m:rPr>
                            <m:sty m:val="p"/>
                          </m:rPr>
                          <a:rPr lang="fr-FR" sz="4000" i="0" smtClean="0">
                            <a:solidFill>
                              <a:srgbClr val="000000"/>
                            </a:solidFill>
                            <a:effectLst/>
                            <a:latin typeface="Cambria Math" panose="02040503050406030204" pitchFamily="18" charset="0"/>
                            <a:ea typeface="Calibri" panose="020F0502020204030204" pitchFamily="34" charset="0"/>
                          </a:rPr>
                          <m:t>cos</m:t>
                        </m:r>
                      </m:fName>
                      <m:e>
                        <m:r>
                          <a:rPr lang="fr-FR" sz="4000" i="0" smtClean="0">
                            <a:solidFill>
                              <a:srgbClr val="000000"/>
                            </a:solidFill>
                            <a:effectLst/>
                            <a:latin typeface="Cambria Math" panose="02040503050406030204" pitchFamily="18" charset="0"/>
                            <a:ea typeface="Calibri" panose="020F0502020204030204" pitchFamily="34" charset="0"/>
                          </a:rPr>
                          <m:t>60°</m:t>
                        </m:r>
                      </m:e>
                    </m:func>
                    <m:r>
                      <a:rPr lang="fr-FR" sz="4000" i="0" smtClean="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a:rPr lang="fr-FR" sz="4000" i="0" smtClean="0">
                            <a:solidFill>
                              <a:srgbClr val="000000"/>
                            </a:solidFill>
                            <a:effectLst/>
                            <a:latin typeface="Cambria Math" panose="02040503050406030204" pitchFamily="18" charset="0"/>
                            <a:ea typeface="Calibri" panose="020F0502020204030204" pitchFamily="34" charset="0"/>
                          </a:rPr>
                          <m:t>1</m:t>
                        </m:r>
                      </m:num>
                      <m:den>
                        <m:r>
                          <a:rPr lang="fr-FR" sz="4000" i="0" smtClean="0">
                            <a:solidFill>
                              <a:srgbClr val="000000"/>
                            </a:solidFill>
                            <a:effectLst/>
                            <a:latin typeface="Cambria Math" panose="02040503050406030204" pitchFamily="18" charset="0"/>
                            <a:ea typeface="Calibri" panose="020F0502020204030204" pitchFamily="34" charset="0"/>
                          </a:rPr>
                          <m:t>2</m:t>
                        </m:r>
                      </m:den>
                    </m:f>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C72EB6A5-3F75-4A76-6F39-41F9D34C1664}"/>
                  </a:ext>
                </a:extLst>
              </p:cNvPr>
              <p:cNvSpPr txBox="1">
                <a:spLocks noRot="1" noChangeAspect="1" noMove="1" noResize="1" noEditPoints="1" noAdjustHandles="1" noChangeArrowheads="1" noChangeShapeType="1" noTextEdit="1"/>
              </p:cNvSpPr>
              <p:nvPr/>
            </p:nvSpPr>
            <p:spPr>
              <a:xfrm>
                <a:off x="998754" y="573621"/>
                <a:ext cx="16290492" cy="8949438"/>
              </a:xfrm>
              <a:prstGeom prst="rect">
                <a:avLst/>
              </a:prstGeom>
              <a:blipFill>
                <a:blip r:embed="rId14"/>
                <a:stretch>
                  <a:fillRect l="-1324" r="-1168" b="-567"/>
                </a:stretch>
              </a:blipFill>
            </p:spPr>
            <p:txBody>
              <a:bodyPr/>
              <a:lstStyle/>
              <a:p>
                <a:r>
                  <a:rPr lang="en-VN">
                    <a:noFill/>
                  </a:rPr>
                  <a:t> </a:t>
                </a:r>
              </a:p>
            </p:txBody>
          </p:sp>
        </mc:Fallback>
      </mc:AlternateContent>
    </p:spTree>
    <p:extLst>
      <p:ext uri="{BB962C8B-B14F-4D97-AF65-F5344CB8AC3E}">
        <p14:creationId xmlns:p14="http://schemas.microsoft.com/office/powerpoint/2010/main" val="271773892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barn(inVertical)">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barn(inVertical)">
                                      <p:cBhvr>
                                        <p:cTn id="21" dur="500"/>
                                        <p:tgtEl>
                                          <p:spTgt spid="8">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barn(inVertical)">
                                      <p:cBhvr>
                                        <p:cTn id="24" dur="500"/>
                                        <p:tgtEl>
                                          <p:spTgt spid="8">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Effect transition="in" filter="barn(inVertical)">
                                      <p:cBhvr>
                                        <p:cTn id="29" dur="500"/>
                                        <p:tgtEl>
                                          <p:spTgt spid="8">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barn(inVertical)">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Rectangle 14">
            <a:extLst>
              <a:ext uri="{FF2B5EF4-FFF2-40B4-BE49-F238E27FC236}">
                <a16:creationId xmlns:a16="http://schemas.microsoft.com/office/drawing/2014/main" id="{5B8EE94F-BF5C-E7E7-C44F-4B49022BC76B}"/>
              </a:ext>
            </a:extLst>
          </p:cNvPr>
          <p:cNvSpPr/>
          <p:nvPr/>
        </p:nvSpPr>
        <p:spPr>
          <a:xfrm>
            <a:off x="895350" y="571661"/>
            <a:ext cx="16497300" cy="91436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pic>
        <p:nvPicPr>
          <p:cNvPr id="7" name="Picture 6">
            <a:extLst>
              <a:ext uri="{FF2B5EF4-FFF2-40B4-BE49-F238E27FC236}">
                <a16:creationId xmlns:a16="http://schemas.microsoft.com/office/drawing/2014/main" id="{5A3D1C54-F6A4-95B1-9516-3B8B91AB9FAD}"/>
              </a:ext>
            </a:extLst>
          </p:cNvPr>
          <p:cNvPicPr>
            <a:picLocks noChangeAspect="1"/>
          </p:cNvPicPr>
          <p:nvPr/>
        </p:nvPicPr>
        <p:blipFill>
          <a:blip r:embed="rId14"/>
          <a:stretch>
            <a:fillRect/>
          </a:stretch>
        </p:blipFill>
        <p:spPr>
          <a:xfrm>
            <a:off x="1028700" y="3013339"/>
            <a:ext cx="7984742" cy="3763356"/>
          </a:xfrm>
          <a:prstGeom prst="rect">
            <a:avLst/>
          </a:prstGeom>
        </p:spPr>
      </p:pic>
      <p:pic>
        <p:nvPicPr>
          <p:cNvPr id="8" name="Picture 7">
            <a:extLst>
              <a:ext uri="{FF2B5EF4-FFF2-40B4-BE49-F238E27FC236}">
                <a16:creationId xmlns:a16="http://schemas.microsoft.com/office/drawing/2014/main" id="{A11539ED-9103-1879-4767-3AE596087F81}"/>
              </a:ext>
            </a:extLst>
          </p:cNvPr>
          <p:cNvPicPr>
            <a:picLocks noChangeAspect="1"/>
          </p:cNvPicPr>
          <p:nvPr/>
        </p:nvPicPr>
        <p:blipFill>
          <a:blip r:embed="rId15"/>
          <a:stretch>
            <a:fillRect/>
          </a:stretch>
        </p:blipFill>
        <p:spPr>
          <a:xfrm>
            <a:off x="9680713" y="2792061"/>
            <a:ext cx="6595271" cy="349084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90B19BB-26E4-F59E-5E17-FF3FC426FF05}"/>
                  </a:ext>
                </a:extLst>
              </p:cNvPr>
              <p:cNvSpPr txBox="1"/>
              <p:nvPr/>
            </p:nvSpPr>
            <p:spPr>
              <a:xfrm>
                <a:off x="2522660" y="6780646"/>
                <a:ext cx="13242680" cy="2436949"/>
              </a:xfrm>
              <a:prstGeom prst="rect">
                <a:avLst/>
              </a:prstGeom>
              <a:noFill/>
            </p:spPr>
            <p:txBody>
              <a:bodyPr wrap="square">
                <a:spAutoFit/>
              </a:bodyPr>
              <a:lstStyle/>
              <a:p>
                <a:pPr marR="30480" algn="just">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Ta </a:t>
                </a:r>
                <a:r>
                  <a:rPr lang="fr-FR" sz="4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unc>
                      <m:funcPr>
                        <m:ctrlPr>
                          <a:rPr lang="en-VN" sz="4000" i="1">
                            <a:solidFill>
                              <a:srgbClr val="FF0000"/>
                            </a:solidFill>
                            <a:effectLst/>
                            <a:latin typeface="Cambria Math" panose="02040503050406030204" pitchFamily="18" charset="0"/>
                            <a:ea typeface="Calibri" panose="020F0502020204030204" pitchFamily="34" charset="0"/>
                          </a:rPr>
                        </m:ctrlPr>
                      </m:funcPr>
                      <m:fName>
                        <m:r>
                          <m:rPr>
                            <m:sty m:val="p"/>
                          </m:rPr>
                          <a:rPr lang="fr-FR" sz="4000">
                            <a:solidFill>
                              <a:srgbClr val="FF0000"/>
                            </a:solidFill>
                            <a:effectLst/>
                            <a:latin typeface="Cambria Math" panose="02040503050406030204" pitchFamily="18" charset="0"/>
                            <a:ea typeface="Calibri" panose="020F0502020204030204" pitchFamily="34" charset="0"/>
                          </a:rPr>
                          <m:t>tan</m:t>
                        </m:r>
                      </m:fName>
                      <m:e>
                        <m:r>
                          <a:rPr lang="fr-FR" sz="4000" i="1">
                            <a:solidFill>
                              <a:srgbClr val="FF0000"/>
                            </a:solidFill>
                            <a:effectLst/>
                            <a:latin typeface="Cambria Math" panose="02040503050406030204" pitchFamily="18" charset="0"/>
                            <a:ea typeface="Calibri" panose="020F0502020204030204" pitchFamily="34" charset="0"/>
                          </a:rPr>
                          <m:t>𝛼</m:t>
                        </m:r>
                      </m:e>
                    </m:func>
                    <m:r>
                      <a:rPr lang="fr-FR" sz="4000" i="1">
                        <a:solidFill>
                          <a:srgbClr val="FF0000"/>
                        </a:solidFill>
                        <a:effectLst/>
                        <a:latin typeface="Cambria Math" panose="02040503050406030204" pitchFamily="18" charset="0"/>
                        <a:ea typeface="Calibri" panose="020F0502020204030204" pitchFamily="34" charset="0"/>
                      </a:rPr>
                      <m:t>=</m:t>
                    </m:r>
                    <m:f>
                      <m:fPr>
                        <m:ctrlPr>
                          <a:rPr lang="en-VN" sz="4000" i="1">
                            <a:solidFill>
                              <a:srgbClr val="FF0000"/>
                            </a:solidFill>
                            <a:effectLst/>
                            <a:latin typeface="Cambria Math" panose="02040503050406030204" pitchFamily="18" charset="0"/>
                            <a:ea typeface="Calibri" panose="020F0502020204030204" pitchFamily="34" charset="0"/>
                          </a:rPr>
                        </m:ctrlPr>
                      </m:fPr>
                      <m:num>
                        <m:r>
                          <a:rPr lang="fr-FR" sz="4000" i="1">
                            <a:solidFill>
                              <a:srgbClr val="FF0000"/>
                            </a:solidFill>
                            <a:effectLst/>
                            <a:latin typeface="Cambria Math" panose="02040503050406030204" pitchFamily="18" charset="0"/>
                            <a:ea typeface="Calibri" panose="020F0502020204030204" pitchFamily="34" charset="0"/>
                          </a:rPr>
                          <m:t>1,8</m:t>
                        </m:r>
                      </m:num>
                      <m:den>
                        <m:r>
                          <a:rPr lang="fr-FR" sz="4000" i="1">
                            <a:solidFill>
                              <a:srgbClr val="FF0000"/>
                            </a:solidFill>
                            <a:effectLst/>
                            <a:latin typeface="Cambria Math" panose="02040503050406030204" pitchFamily="18" charset="0"/>
                            <a:ea typeface="Calibri" panose="020F0502020204030204" pitchFamily="34" charset="0"/>
                          </a:rPr>
                          <m:t>2,2</m:t>
                        </m:r>
                      </m:den>
                    </m:f>
                    <m:r>
                      <a:rPr lang="fr-FR" sz="4000" i="1">
                        <a:solidFill>
                          <a:srgbClr val="FF0000"/>
                        </a:solidFill>
                        <a:effectLst/>
                        <a:latin typeface="Cambria Math" panose="02040503050406030204" pitchFamily="18" charset="0"/>
                        <a:ea typeface="Calibri" panose="020F0502020204030204" pitchFamily="34" charset="0"/>
                      </a:rPr>
                      <m:t>=</m:t>
                    </m:r>
                    <m:f>
                      <m:fPr>
                        <m:ctrlPr>
                          <a:rPr lang="en-VN" sz="4000" i="1">
                            <a:solidFill>
                              <a:srgbClr val="FF0000"/>
                            </a:solidFill>
                            <a:effectLst/>
                            <a:latin typeface="Cambria Math" panose="02040503050406030204" pitchFamily="18" charset="0"/>
                            <a:ea typeface="Calibri" panose="020F0502020204030204" pitchFamily="34" charset="0"/>
                          </a:rPr>
                        </m:ctrlPr>
                      </m:fPr>
                      <m:num>
                        <m:r>
                          <a:rPr lang="fr-FR" sz="4000" i="1">
                            <a:solidFill>
                              <a:srgbClr val="FF0000"/>
                            </a:solidFill>
                            <a:effectLst/>
                            <a:latin typeface="Cambria Math" panose="02040503050406030204" pitchFamily="18" charset="0"/>
                            <a:ea typeface="Calibri" panose="020F0502020204030204" pitchFamily="34" charset="0"/>
                          </a:rPr>
                          <m:t>9</m:t>
                        </m:r>
                      </m:num>
                      <m:den>
                        <m:r>
                          <a:rPr lang="fr-FR" sz="4000" i="1">
                            <a:solidFill>
                              <a:srgbClr val="FF0000"/>
                            </a:solidFill>
                            <a:effectLst/>
                            <a:latin typeface="Cambria Math" panose="02040503050406030204" pitchFamily="18" charset="0"/>
                            <a:ea typeface="Calibri" panose="020F0502020204030204" pitchFamily="34" charset="0"/>
                          </a:rPr>
                          <m:t>11</m:t>
                        </m:r>
                      </m:den>
                    </m:f>
                  </m:oMath>
                </a14:m>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ra </a:t>
                </a:r>
                <a14:m>
                  <m:oMath xmlns:m="http://schemas.openxmlformats.org/officeDocument/2006/math">
                    <m:r>
                      <a:rPr lang="fr-FR" sz="4000" i="1">
                        <a:solidFill>
                          <a:srgbClr val="FF0000"/>
                        </a:solidFill>
                        <a:effectLst/>
                        <a:latin typeface="Cambria Math" panose="02040503050406030204" pitchFamily="18" charset="0"/>
                        <a:ea typeface="Calibri" panose="020F0502020204030204" pitchFamily="34" charset="0"/>
                      </a:rPr>
                      <m:t>𝛼</m:t>
                    </m:r>
                    <m:r>
                      <a:rPr lang="fr-FR" sz="4000" i="1">
                        <a:solidFill>
                          <a:srgbClr val="FF0000"/>
                        </a:solidFill>
                        <a:effectLst/>
                        <a:latin typeface="Cambria Math" panose="02040503050406030204" pitchFamily="18" charset="0"/>
                        <a:ea typeface="Calibri" panose="020F0502020204030204" pitchFamily="34" charset="0"/>
                      </a:rPr>
                      <m:t>≈39°17′</m:t>
                    </m:r>
                  </m:oMath>
                </a14:m>
                <a:endParaRPr lang="en-VN"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600"/>
                  </a:spcBef>
                  <a:spcAft>
                    <a:spcPts val="600"/>
                  </a:spcAft>
                  <a:tabLst>
                    <a:tab pos="1207135" algn="l"/>
                  </a:tabLst>
                </a:pPr>
                <a:r>
                  <a:rPr lang="fr-FR" sz="4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gióc</a:t>
                </a: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giữa</a:t>
                </a: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cạnh</a:t>
                </a: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mái</a:t>
                </a: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lều</a:t>
                </a: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đất</a:t>
                </a: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a:solidFill>
                          <a:srgbClr val="FF0000"/>
                        </a:solidFill>
                        <a:effectLst/>
                        <a:latin typeface="Cambria Math" panose="02040503050406030204" pitchFamily="18" charset="0"/>
                        <a:ea typeface="Calibri" panose="020F0502020204030204" pitchFamily="34" charset="0"/>
                      </a:rPr>
                      <m:t>39°17′</m:t>
                    </m:r>
                  </m:oMath>
                </a14:m>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A90B19BB-26E4-F59E-5E17-FF3FC426FF05}"/>
                  </a:ext>
                </a:extLst>
              </p:cNvPr>
              <p:cNvSpPr txBox="1">
                <a:spLocks noRot="1" noChangeAspect="1" noMove="1" noResize="1" noEditPoints="1" noAdjustHandles="1" noChangeArrowheads="1" noChangeShapeType="1" noTextEdit="1"/>
              </p:cNvSpPr>
              <p:nvPr/>
            </p:nvSpPr>
            <p:spPr>
              <a:xfrm>
                <a:off x="2522660" y="6780646"/>
                <a:ext cx="13242680" cy="2436949"/>
              </a:xfrm>
              <a:prstGeom prst="rect">
                <a:avLst/>
              </a:prstGeom>
              <a:blipFill>
                <a:blip r:embed="rId16"/>
                <a:stretch>
                  <a:fillRect l="-1628" b="-9845"/>
                </a:stretch>
              </a:blipFill>
            </p:spPr>
            <p:txBody>
              <a:bodyPr/>
              <a:lstStyle/>
              <a:p>
                <a:r>
                  <a:rPr lang="en-VN">
                    <a:noFill/>
                  </a:rPr>
                  <a:t> </a:t>
                </a:r>
              </a:p>
            </p:txBody>
          </p:sp>
        </mc:Fallback>
      </mc:AlternateContent>
      <p:sp>
        <p:nvSpPr>
          <p:cNvPr id="14" name="TextBox 13">
            <a:extLst>
              <a:ext uri="{FF2B5EF4-FFF2-40B4-BE49-F238E27FC236}">
                <a16:creationId xmlns:a16="http://schemas.microsoft.com/office/drawing/2014/main" id="{55AD5E6D-4855-8DD9-0954-FE6C79B590A0}"/>
              </a:ext>
            </a:extLst>
          </p:cNvPr>
          <p:cNvSpPr txBox="1"/>
          <p:nvPr/>
        </p:nvSpPr>
        <p:spPr>
          <a:xfrm>
            <a:off x="1200436" y="814290"/>
            <a:ext cx="15949799" cy="1824923"/>
          </a:xfrm>
          <a:prstGeom prst="rect">
            <a:avLst/>
          </a:prstGeom>
          <a:noFill/>
        </p:spPr>
        <p:txBody>
          <a:bodyPr wrap="square" rtlCol="0">
            <a:spAutoFit/>
          </a:bodyPr>
          <a:lstStyle/>
          <a:p>
            <a:pPr>
              <a:lnSpc>
                <a:spcPct val="150000"/>
              </a:lnSpc>
            </a:pPr>
            <a:r>
              <a:rPr lang="en-VN" sz="4000" b="1" dirty="0">
                <a:solidFill>
                  <a:srgbClr val="C00000"/>
                </a:solidFill>
                <a:latin typeface="Arial" panose="020B0604020202020204" pitchFamily="34" charset="0"/>
                <a:cs typeface="Arial" panose="020B0604020202020204" pitchFamily="34" charset="0"/>
              </a:rPr>
              <a:t>4.27. </a:t>
            </a:r>
            <a:r>
              <a:rPr lang="en-VN" sz="4000" dirty="0">
                <a:latin typeface="Arial" panose="020B0604020202020204" pitchFamily="34" charset="0"/>
                <a:cs typeface="Arial" panose="020B0604020202020204" pitchFamily="34" charset="0"/>
              </a:rPr>
              <a:t>Hình 4.35 là mô hình của một túp lều. Tìm góc giữa cạnh mái lều và mặt đất (làm tròn kết quả đến phút).</a:t>
            </a:r>
          </a:p>
        </p:txBody>
      </p:sp>
    </p:spTree>
    <p:extLst>
      <p:ext uri="{BB962C8B-B14F-4D97-AF65-F5344CB8AC3E}">
        <p14:creationId xmlns:p14="http://schemas.microsoft.com/office/powerpoint/2010/main" val="17906812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10099" y="8358329"/>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Rectangle 14">
            <a:extLst>
              <a:ext uri="{FF2B5EF4-FFF2-40B4-BE49-F238E27FC236}">
                <a16:creationId xmlns:a16="http://schemas.microsoft.com/office/drawing/2014/main" id="{5B8EE94F-BF5C-E7E7-C44F-4B49022BC76B}"/>
              </a:ext>
            </a:extLst>
          </p:cNvPr>
          <p:cNvSpPr/>
          <p:nvPr/>
        </p:nvSpPr>
        <p:spPr>
          <a:xfrm>
            <a:off x="895350" y="571661"/>
            <a:ext cx="16497300" cy="91436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pic>
        <p:nvPicPr>
          <p:cNvPr id="7" name="Picture 6">
            <a:extLst>
              <a:ext uri="{FF2B5EF4-FFF2-40B4-BE49-F238E27FC236}">
                <a16:creationId xmlns:a16="http://schemas.microsoft.com/office/drawing/2014/main" id="{019FA035-E3DE-24AD-BDEC-033E684A00EB}"/>
              </a:ext>
            </a:extLst>
          </p:cNvPr>
          <p:cNvPicPr>
            <a:picLocks noChangeAspect="1"/>
          </p:cNvPicPr>
          <p:nvPr/>
        </p:nvPicPr>
        <p:blipFill>
          <a:blip r:embed="rId14"/>
          <a:stretch>
            <a:fillRect/>
          </a:stretch>
        </p:blipFill>
        <p:spPr>
          <a:xfrm>
            <a:off x="11390532" y="2336070"/>
            <a:ext cx="5173860" cy="729463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C85E359-3E49-01F3-694B-A941CA3D923E}"/>
                  </a:ext>
                </a:extLst>
              </p:cNvPr>
              <p:cNvSpPr txBox="1"/>
              <p:nvPr/>
            </p:nvSpPr>
            <p:spPr>
              <a:xfrm>
                <a:off x="1540509" y="831436"/>
                <a:ext cx="14322696" cy="4073038"/>
              </a:xfrm>
              <a:prstGeom prst="rect">
                <a:avLst/>
              </a:prstGeom>
              <a:noFill/>
            </p:spPr>
            <p:txBody>
              <a:bodyPr wrap="square" rtlCol="0">
                <a:spAutoFit/>
              </a:bodyPr>
              <a:lstStyle/>
              <a:p>
                <a:pPr>
                  <a:lnSpc>
                    <a:spcPct val="150000"/>
                  </a:lnSpc>
                </a:pPr>
                <a:r>
                  <a:rPr lang="en-VN" sz="4400" b="1" dirty="0">
                    <a:latin typeface="Arial" panose="020B0604020202020204" pitchFamily="34" charset="0"/>
                    <a:cs typeface="Arial" panose="020B0604020202020204" pitchFamily="34" charset="0"/>
                  </a:rPr>
                  <a:t>4.29. </a:t>
                </a:r>
                <a:r>
                  <a:rPr lang="en-VN" sz="4400" dirty="0">
                    <a:latin typeface="Arial" panose="020B0604020202020204" pitchFamily="34" charset="0"/>
                    <a:cs typeface="Arial" panose="020B0604020202020204" pitchFamily="34" charset="0"/>
                  </a:rPr>
                  <a:t>Cho tam giác ABC vuông tại A, có </a:t>
                </a:r>
                <a14:m>
                  <m:oMath xmlns:m="http://schemas.openxmlformats.org/officeDocument/2006/math">
                    <m:acc>
                      <m:accPr>
                        <m:chr m:val="̂"/>
                        <m:ctrlPr>
                          <a:rPr lang="en-VN" sz="4400" i="1" smtClean="0">
                            <a:solidFill>
                              <a:srgbClr val="000000"/>
                            </a:solidFill>
                            <a:effectLst/>
                            <a:latin typeface="Cambria Math" panose="02040503050406030204" pitchFamily="18" charset="0"/>
                            <a:ea typeface="Calibri" panose="020F0502020204030204" pitchFamily="34" charset="0"/>
                          </a:rPr>
                        </m:ctrlPr>
                      </m:accPr>
                      <m:e>
                        <m:r>
                          <m:rPr>
                            <m:sty m:val="p"/>
                          </m:rPr>
                          <a:rPr lang="fr-FR" sz="4400" i="0" smtClean="0">
                            <a:solidFill>
                              <a:srgbClr val="000000"/>
                            </a:solidFill>
                            <a:effectLst/>
                            <a:latin typeface="Cambria Math" panose="02040503050406030204" pitchFamily="18" charset="0"/>
                            <a:ea typeface="Calibri" panose="020F0502020204030204" pitchFamily="34" charset="0"/>
                          </a:rPr>
                          <m:t>B</m:t>
                        </m:r>
                      </m:e>
                    </m:acc>
                  </m:oMath>
                </a14:m>
                <a:r>
                  <a:rPr lang="en-VN" sz="4400" dirty="0">
                    <a:latin typeface="Arial" panose="020B0604020202020204" pitchFamily="34" charset="0"/>
                    <a:cs typeface="Arial" panose="020B0604020202020204" pitchFamily="34" charset="0"/>
                  </a:rPr>
                  <a:t> = </a:t>
                </a:r>
                <a14:m>
                  <m:oMath xmlns:m="http://schemas.openxmlformats.org/officeDocument/2006/math">
                    <m:r>
                      <m:rPr>
                        <m:sty m:val="p"/>
                      </m:rPr>
                      <a:rPr lang="fr-FR" sz="4400">
                        <a:solidFill>
                          <a:srgbClr val="000000"/>
                        </a:solidFill>
                        <a:latin typeface="Cambria Math" panose="02040503050406030204" pitchFamily="18" charset="0"/>
                        <a:ea typeface="Calibri" panose="020F0502020204030204" pitchFamily="34" charset="0"/>
                      </a:rPr>
                      <m:t>α</m:t>
                    </m:r>
                  </m:oMath>
                </a14:m>
                <a:r>
                  <a:rPr lang="en-VN" sz="4400" dirty="0">
                    <a:latin typeface="Arial" panose="020B0604020202020204" pitchFamily="34" charset="0"/>
                    <a:cs typeface="Arial" panose="020B0604020202020204" pitchFamily="34" charset="0"/>
                  </a:rPr>
                  <a:t> (H.4.37)</a:t>
                </a:r>
              </a:p>
              <a:p>
                <a:pPr>
                  <a:lnSpc>
                    <a:spcPct val="150000"/>
                  </a:lnSpc>
                </a:pPr>
                <a:r>
                  <a:rPr lang="en-VN" sz="4400" dirty="0">
                    <a:latin typeface="Arial" panose="020B0604020202020204" pitchFamily="34" charset="0"/>
                    <a:cs typeface="Arial" panose="020B0604020202020204" pitchFamily="34" charset="0"/>
                  </a:rPr>
                  <a:t>a) Hãy viết các tỉ số lượng giác sin</a:t>
                </a:r>
                <a14:m>
                  <m:oMath xmlns:m="http://schemas.openxmlformats.org/officeDocument/2006/math">
                    <m:r>
                      <m:rPr>
                        <m:sty m:val="p"/>
                      </m:rPr>
                      <a:rPr lang="fr-FR" sz="4400" i="0" smtClean="0">
                        <a:solidFill>
                          <a:srgbClr val="000000"/>
                        </a:solidFill>
                        <a:effectLst/>
                        <a:latin typeface="Cambria Math" panose="02040503050406030204" pitchFamily="18" charset="0"/>
                        <a:ea typeface="Calibri" panose="020F0502020204030204" pitchFamily="34" charset="0"/>
                      </a:rPr>
                      <m:t>α</m:t>
                    </m:r>
                  </m:oMath>
                </a14:m>
                <a:r>
                  <a:rPr lang="en-VN" sz="4400" dirty="0">
                    <a:latin typeface="Arial" panose="020B0604020202020204" pitchFamily="34" charset="0"/>
                    <a:cs typeface="Arial" panose="020B0604020202020204" pitchFamily="34" charset="0"/>
                  </a:rPr>
                  <a:t> , cos</a:t>
                </a:r>
                <a14:m>
                  <m:oMath xmlns:m="http://schemas.openxmlformats.org/officeDocument/2006/math">
                    <m:r>
                      <m:rPr>
                        <m:sty m:val="p"/>
                      </m:rPr>
                      <a:rPr lang="fr-FR" sz="4400">
                        <a:solidFill>
                          <a:srgbClr val="000000"/>
                        </a:solidFill>
                        <a:latin typeface="Cambria Math" panose="02040503050406030204" pitchFamily="18" charset="0"/>
                        <a:ea typeface="Calibri" panose="020F0502020204030204" pitchFamily="34" charset="0"/>
                      </a:rPr>
                      <m:t>α</m:t>
                    </m:r>
                  </m:oMath>
                </a14:m>
                <a:r>
                  <a:rPr lang="en-VN" sz="4400" dirty="0">
                    <a:latin typeface="Arial" panose="020B0604020202020204" pitchFamily="34" charset="0"/>
                    <a:cs typeface="Arial" panose="020B0604020202020204" pitchFamily="34" charset="0"/>
                  </a:rPr>
                  <a:t> .</a:t>
                </a:r>
              </a:p>
              <a:p>
                <a:pPr>
                  <a:lnSpc>
                    <a:spcPct val="150000"/>
                  </a:lnSpc>
                </a:pPr>
                <a:r>
                  <a:rPr lang="en-VN" sz="4400" dirty="0">
                    <a:latin typeface="Arial" panose="020B0604020202020204" pitchFamily="34" charset="0"/>
                    <a:cs typeface="Arial" panose="020B0604020202020204" pitchFamily="34" charset="0"/>
                  </a:rPr>
                  <a:t>b) Sử dụng định lí Pythagore, </a:t>
                </a:r>
              </a:p>
              <a:p>
                <a:pPr>
                  <a:lnSpc>
                    <a:spcPct val="150000"/>
                  </a:lnSpc>
                </a:pPr>
                <a:r>
                  <a:rPr lang="en-VN" sz="4400" dirty="0">
                    <a:latin typeface="Arial" panose="020B0604020202020204" pitchFamily="34" charset="0"/>
                    <a:cs typeface="Arial" panose="020B0604020202020204" pitchFamily="34" charset="0"/>
                  </a:rPr>
                  <a:t>chứng minh rằng sin</a:t>
                </a:r>
                <a:r>
                  <a:rPr lang="en-VN" sz="4400" baseline="30000" dirty="0">
                    <a:latin typeface="Arial" panose="020B0604020202020204" pitchFamily="34" charset="0"/>
                    <a:cs typeface="Arial" panose="020B0604020202020204" pitchFamily="34" charset="0"/>
                  </a:rPr>
                  <a:t>2</a:t>
                </a:r>
                <a:r>
                  <a:rPr lang="fr-FR" sz="4400" dirty="0">
                    <a:solidFill>
                      <a:srgbClr val="000000"/>
                    </a:solidFill>
                    <a:effectLst/>
                    <a:ea typeface="Calibri" panose="020F0502020204030204" pitchFamily="34" charset="0"/>
                  </a:rPr>
                  <a:t> </a:t>
                </a:r>
                <a14:m>
                  <m:oMath xmlns:m="http://schemas.openxmlformats.org/officeDocument/2006/math">
                    <m:r>
                      <m:rPr>
                        <m:sty m:val="p"/>
                      </m:rPr>
                      <a:rPr lang="fr-FR" sz="4400" i="0" smtClean="0">
                        <a:solidFill>
                          <a:srgbClr val="000000"/>
                        </a:solidFill>
                        <a:effectLst/>
                        <a:latin typeface="Cambria Math" panose="02040503050406030204" pitchFamily="18" charset="0"/>
                        <a:ea typeface="Calibri" panose="020F0502020204030204" pitchFamily="34" charset="0"/>
                      </a:rPr>
                      <m:t>α</m:t>
                    </m:r>
                  </m:oMath>
                </a14:m>
                <a:r>
                  <a:rPr lang="en-VN" sz="4400" dirty="0">
                    <a:latin typeface="Arial" panose="020B0604020202020204" pitchFamily="34" charset="0"/>
                    <a:cs typeface="Arial" panose="020B0604020202020204" pitchFamily="34" charset="0"/>
                  </a:rPr>
                  <a:t> + cos</a:t>
                </a:r>
                <a:r>
                  <a:rPr lang="en-VN" sz="4400" baseline="30000" dirty="0">
                    <a:latin typeface="Arial" panose="020B0604020202020204" pitchFamily="34" charset="0"/>
                    <a:cs typeface="Arial" panose="020B0604020202020204" pitchFamily="34" charset="0"/>
                  </a:rPr>
                  <a:t>2</a:t>
                </a:r>
                <a:r>
                  <a:rPr lang="fr-FR" sz="4400" dirty="0">
                    <a:solidFill>
                      <a:srgbClr val="000000"/>
                    </a:solidFill>
                    <a:ea typeface="Calibri" panose="020F0502020204030204" pitchFamily="34" charset="0"/>
                  </a:rPr>
                  <a:t> </a:t>
                </a:r>
                <a14:m>
                  <m:oMath xmlns:m="http://schemas.openxmlformats.org/officeDocument/2006/math">
                    <m:r>
                      <m:rPr>
                        <m:sty m:val="p"/>
                      </m:rPr>
                      <a:rPr lang="fr-FR" sz="4400">
                        <a:solidFill>
                          <a:srgbClr val="000000"/>
                        </a:solidFill>
                        <a:latin typeface="Cambria Math" panose="02040503050406030204" pitchFamily="18" charset="0"/>
                        <a:ea typeface="Calibri" panose="020F0502020204030204" pitchFamily="34" charset="0"/>
                      </a:rPr>
                      <m:t>α</m:t>
                    </m:r>
                  </m:oMath>
                </a14:m>
                <a:r>
                  <a:rPr lang="en-VN" sz="4400" dirty="0">
                    <a:latin typeface="Arial" panose="020B0604020202020204" pitchFamily="34" charset="0"/>
                    <a:cs typeface="Arial" panose="020B0604020202020204" pitchFamily="34" charset="0"/>
                  </a:rPr>
                  <a:t> = 1 </a:t>
                </a:r>
              </a:p>
            </p:txBody>
          </p:sp>
        </mc:Choice>
        <mc:Fallback xmlns="">
          <p:sp>
            <p:nvSpPr>
              <p:cNvPr id="8" name="TextBox 7">
                <a:extLst>
                  <a:ext uri="{FF2B5EF4-FFF2-40B4-BE49-F238E27FC236}">
                    <a16:creationId xmlns:a16="http://schemas.microsoft.com/office/drawing/2014/main" id="{DC85E359-3E49-01F3-694B-A941CA3D923E}"/>
                  </a:ext>
                </a:extLst>
              </p:cNvPr>
              <p:cNvSpPr txBox="1">
                <a:spLocks noRot="1" noChangeAspect="1" noMove="1" noResize="1" noEditPoints="1" noAdjustHandles="1" noChangeArrowheads="1" noChangeShapeType="1" noTextEdit="1"/>
              </p:cNvSpPr>
              <p:nvPr/>
            </p:nvSpPr>
            <p:spPr>
              <a:xfrm>
                <a:off x="1540509" y="831436"/>
                <a:ext cx="14322696" cy="4073038"/>
              </a:xfrm>
              <a:prstGeom prst="rect">
                <a:avLst/>
              </a:prstGeom>
              <a:blipFill>
                <a:blip r:embed="rId15"/>
                <a:stretch>
                  <a:fillRect l="-1773" b="-5590"/>
                </a:stretch>
              </a:blipFill>
            </p:spPr>
            <p:txBody>
              <a:bodyPr/>
              <a:lstStyle/>
              <a:p>
                <a:r>
                  <a:rPr lang="en-VN">
                    <a:noFill/>
                  </a:rPr>
                  <a:t> </a:t>
                </a:r>
              </a:p>
            </p:txBody>
          </p:sp>
        </mc:Fallback>
      </mc:AlternateContent>
    </p:spTree>
    <p:extLst>
      <p:ext uri="{BB962C8B-B14F-4D97-AF65-F5344CB8AC3E}">
        <p14:creationId xmlns:p14="http://schemas.microsoft.com/office/powerpoint/2010/main" val="26111988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Rectangle 13">
            <a:extLst>
              <a:ext uri="{FF2B5EF4-FFF2-40B4-BE49-F238E27FC236}">
                <a16:creationId xmlns:a16="http://schemas.microsoft.com/office/drawing/2014/main" id="{DE8E5277-8650-6C02-A653-0C9753F4ECCA}"/>
              </a:ext>
            </a:extLst>
          </p:cNvPr>
          <p:cNvSpPr/>
          <p:nvPr/>
        </p:nvSpPr>
        <p:spPr>
          <a:xfrm>
            <a:off x="895350" y="852480"/>
            <a:ext cx="16497300" cy="858204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pic>
        <p:nvPicPr>
          <p:cNvPr id="10" name="Picture 9">
            <a:extLst>
              <a:ext uri="{FF2B5EF4-FFF2-40B4-BE49-F238E27FC236}">
                <a16:creationId xmlns:a16="http://schemas.microsoft.com/office/drawing/2014/main" id="{014ED0E8-482E-74DA-00DC-A2F2C26FFB27}"/>
              </a:ext>
            </a:extLst>
          </p:cNvPr>
          <p:cNvPicPr>
            <a:picLocks noChangeAspect="1"/>
          </p:cNvPicPr>
          <p:nvPr/>
        </p:nvPicPr>
        <p:blipFill>
          <a:blip r:embed="rId14"/>
          <a:stretch>
            <a:fillRect/>
          </a:stretch>
        </p:blipFill>
        <p:spPr>
          <a:xfrm>
            <a:off x="6285567" y="3514686"/>
            <a:ext cx="10798122" cy="5805229"/>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AAC257A-AC7B-3FFE-0AA5-DBB5B80627AC}"/>
                  </a:ext>
                </a:extLst>
              </p:cNvPr>
              <p:cNvSpPr txBox="1"/>
              <p:nvPr/>
            </p:nvSpPr>
            <p:spPr>
              <a:xfrm>
                <a:off x="1616392" y="1010261"/>
                <a:ext cx="15007003" cy="4009559"/>
              </a:xfrm>
              <a:prstGeom prst="rect">
                <a:avLst/>
              </a:prstGeom>
              <a:noFill/>
            </p:spPr>
            <p:txBody>
              <a:bodyPr wrap="square">
                <a:spAutoFit/>
              </a:bodyPr>
              <a:lstStyle/>
              <a:p>
                <a:pPr algn="just">
                  <a:lnSpc>
                    <a:spcPct val="150000"/>
                  </a:lnSpc>
                  <a:spcBef>
                    <a:spcPts val="600"/>
                  </a:spcBef>
                  <a:spcAft>
                    <a:spcPts val="600"/>
                  </a:spcAft>
                </a:pPr>
                <a:r>
                  <a:rPr lang="da-DK" sz="4000" dirty="0" err="1">
                    <a:effectLst/>
                    <a:latin typeface="Arial" panose="020B0604020202020204" pitchFamily="34" charset="0"/>
                    <a:ea typeface="Calibri" panose="020F0502020204030204" pitchFamily="34" charset="0"/>
                    <a:cs typeface="Arial" panose="020B0604020202020204" pitchFamily="34" charset="0"/>
                  </a:rPr>
                  <a:t>Cho</a:t>
                </a:r>
                <a:r>
                  <a:rPr lang="da-DK" sz="4000" dirty="0">
                    <a:effectLst/>
                    <a:latin typeface="Arial" panose="020B0604020202020204" pitchFamily="34" charset="0"/>
                    <a:ea typeface="Calibri" panose="020F0502020204030204" pitchFamily="34" charset="0"/>
                    <a:cs typeface="Arial" panose="020B0604020202020204" pitchFamily="34" charset="0"/>
                  </a:rPr>
                  <a:t> tam </a:t>
                </a:r>
                <a:r>
                  <a:rPr lang="da-DK" sz="4000" dirty="0" err="1">
                    <a:effectLst/>
                    <a:latin typeface="Arial" panose="020B0604020202020204" pitchFamily="34" charset="0"/>
                    <a:ea typeface="Calibri" panose="020F0502020204030204" pitchFamily="34" charset="0"/>
                    <a:cs typeface="Arial" panose="020B0604020202020204" pitchFamily="34" charset="0"/>
                  </a:rPr>
                  <a:t>giác</a:t>
                </a:r>
                <a:r>
                  <a:rPr lang="da-DK" sz="4000" dirty="0">
                    <a:effectLst/>
                    <a:latin typeface="Arial" panose="020B0604020202020204" pitchFamily="34" charset="0"/>
                    <a:ea typeface="Calibri" panose="020F0502020204030204" pitchFamily="34" charset="0"/>
                    <a:cs typeface="Arial" panose="020B0604020202020204" pitchFamily="34" charset="0"/>
                  </a:rPr>
                  <a:t> ABC </a:t>
                </a:r>
                <a:r>
                  <a:rPr lang="da-DK" sz="4000" dirty="0" err="1">
                    <a:effectLst/>
                    <a:latin typeface="Arial" panose="020B0604020202020204" pitchFamily="34" charset="0"/>
                    <a:ea typeface="Calibri" panose="020F0502020204030204" pitchFamily="34" charset="0"/>
                    <a:cs typeface="Arial" panose="020B0604020202020204" pitchFamily="34" charset="0"/>
                  </a:rPr>
                  <a:t>có</a:t>
                </a:r>
                <a:r>
                  <a:rPr lang="da-DK"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BC</m:t>
                    </m:r>
                    <m:r>
                      <a:rPr lang="da-DK" sz="4000" i="0">
                        <a:effectLst/>
                        <a:latin typeface="Cambria Math" panose="02040503050406030204" pitchFamily="18" charset="0"/>
                        <a:ea typeface="Calibri" panose="020F0502020204030204" pitchFamily="34" charset="0"/>
                        <a:cs typeface="Times New Roman" panose="02020603050405020304" pitchFamily="18" charset="0"/>
                      </a:rPr>
                      <m:t>=11</m:t>
                    </m:r>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cm</m:t>
                    </m:r>
                    <m:r>
                      <a:rPr lang="da-DK" sz="4000" i="0">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ABC</m:t>
                        </m:r>
                      </m:e>
                    </m:acc>
                    <m:r>
                      <a:rPr lang="da-DK" sz="4000" i="0">
                        <a:effectLst/>
                        <a:latin typeface="Cambria Math" panose="02040503050406030204" pitchFamily="18" charset="0"/>
                        <a:ea typeface="Calibri" panose="020F0502020204030204" pitchFamily="34" charset="0"/>
                        <a:cs typeface="Times New Roman" panose="02020603050405020304" pitchFamily="18" charset="0"/>
                      </a:rPr>
                      <m:t>=38°</m:t>
                    </m:r>
                  </m:oMath>
                </a14:m>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và</a:t>
                </a:r>
                <a:r>
                  <a:rPr lang="da-DK"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ACB</m:t>
                        </m:r>
                      </m:e>
                    </m:acc>
                    <m:r>
                      <a:rPr lang="da-DK" sz="4000" i="0">
                        <a:effectLst/>
                        <a:latin typeface="Cambria Math" panose="02040503050406030204" pitchFamily="18" charset="0"/>
                        <a:ea typeface="Calibri" panose="020F0502020204030204" pitchFamily="34" charset="0"/>
                        <a:cs typeface="Times New Roman" panose="02020603050405020304" pitchFamily="18" charset="0"/>
                      </a:rPr>
                      <m:t>=30°</m:t>
                    </m:r>
                  </m:oMath>
                </a14:m>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Gọi</a:t>
                </a:r>
                <a:r>
                  <a:rPr lang="da-DK"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N</m:t>
                    </m:r>
                  </m:oMath>
                </a14:m>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là</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chân</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đường</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vuông</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góc</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hạ</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từ</a:t>
                </a:r>
                <a:r>
                  <a:rPr lang="da-DK"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A</m:t>
                    </m:r>
                  </m:oMath>
                </a14:m>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xuống</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cạnh</a:t>
                </a:r>
                <a:r>
                  <a:rPr lang="da-DK"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BC</m:t>
                    </m:r>
                  </m:oMath>
                </a14:m>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Hãy</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tính</a:t>
                </a:r>
                <a:r>
                  <a:rPr lang="da-DK" sz="4000"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effectLst/>
                    <a:latin typeface="Arial" panose="020B0604020202020204" pitchFamily="34" charset="0"/>
                    <a:ea typeface="Calibri" panose="020F0502020204030204" pitchFamily="34" charset="0"/>
                    <a:cs typeface="Arial" panose="020B0604020202020204" pitchFamily="34" charset="0"/>
                  </a:rPr>
                  <a:t>a) </a:t>
                </a:r>
                <a:r>
                  <a:rPr lang="da-DK" sz="4000" dirty="0" err="1">
                    <a:effectLst/>
                    <a:latin typeface="Arial" panose="020B0604020202020204" pitchFamily="34" charset="0"/>
                    <a:ea typeface="Calibri" panose="020F0502020204030204" pitchFamily="34" charset="0"/>
                    <a:cs typeface="Arial" panose="020B0604020202020204" pitchFamily="34" charset="0"/>
                  </a:rPr>
                  <a:t>Độ</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dài</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đoạn</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thẳng</a:t>
                </a:r>
                <a:r>
                  <a:rPr lang="da-DK"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AN</m:t>
                    </m:r>
                  </m:oMath>
                </a14:m>
                <a:r>
                  <a:rPr lang="da-DK" sz="4000"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effectLst/>
                    <a:latin typeface="Arial" panose="020B0604020202020204" pitchFamily="34" charset="0"/>
                    <a:ea typeface="Calibri" panose="020F0502020204030204" pitchFamily="34" charset="0"/>
                    <a:cs typeface="Arial" panose="020B0604020202020204" pitchFamily="34" charset="0"/>
                  </a:rPr>
                  <a:t>b) </a:t>
                </a:r>
                <a:r>
                  <a:rPr lang="da-DK" sz="4000" dirty="0" err="1">
                    <a:effectLst/>
                    <a:latin typeface="Arial" panose="020B0604020202020204" pitchFamily="34" charset="0"/>
                    <a:ea typeface="Calibri" panose="020F0502020204030204" pitchFamily="34" charset="0"/>
                    <a:cs typeface="Arial" panose="020B0604020202020204" pitchFamily="34" charset="0"/>
                  </a:rPr>
                  <a:t>Độ</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dài</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đoạn</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thẳng</a:t>
                </a:r>
                <a:r>
                  <a:rPr lang="da-DK"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a:effectLst/>
                        <a:latin typeface="Cambria Math" panose="02040503050406030204" pitchFamily="18" charset="0"/>
                        <a:ea typeface="Calibri" panose="020F0502020204030204" pitchFamily="34" charset="0"/>
                        <a:cs typeface="Times New Roman" panose="02020603050405020304" pitchFamily="18" charset="0"/>
                      </a:rPr>
                      <m:t>AC</m:t>
                    </m:r>
                  </m:oMath>
                </a14:m>
                <a:r>
                  <a:rPr lang="da-DK" sz="4000" dirty="0">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5AAC257A-AC7B-3FFE-0AA5-DBB5B80627AC}"/>
                  </a:ext>
                </a:extLst>
              </p:cNvPr>
              <p:cNvSpPr txBox="1">
                <a:spLocks noRot="1" noChangeAspect="1" noMove="1" noResize="1" noEditPoints="1" noAdjustHandles="1" noChangeArrowheads="1" noChangeShapeType="1" noTextEdit="1"/>
              </p:cNvSpPr>
              <p:nvPr/>
            </p:nvSpPr>
            <p:spPr>
              <a:xfrm>
                <a:off x="1616392" y="1010261"/>
                <a:ext cx="15007003" cy="4009559"/>
              </a:xfrm>
              <a:prstGeom prst="rect">
                <a:avLst/>
              </a:prstGeom>
              <a:blipFill>
                <a:blip r:embed="rId15"/>
                <a:stretch>
                  <a:fillRect l="-1438" r="-592" b="-5363"/>
                </a:stretch>
              </a:blipFill>
            </p:spPr>
            <p:txBody>
              <a:bodyPr/>
              <a:lstStyle/>
              <a:p>
                <a:r>
                  <a:rPr lang="en-VN">
                    <a:noFill/>
                  </a:rPr>
                  <a:t> </a:t>
                </a:r>
              </a:p>
            </p:txBody>
          </p:sp>
        </mc:Fallback>
      </mc:AlternateContent>
    </p:spTree>
    <p:extLst>
      <p:ext uri="{BB962C8B-B14F-4D97-AF65-F5344CB8AC3E}">
        <p14:creationId xmlns:p14="http://schemas.microsoft.com/office/powerpoint/2010/main" val="14593870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Rectangle 14">
            <a:extLst>
              <a:ext uri="{FF2B5EF4-FFF2-40B4-BE49-F238E27FC236}">
                <a16:creationId xmlns:a16="http://schemas.microsoft.com/office/drawing/2014/main" id="{5B8EE94F-BF5C-E7E7-C44F-4B49022BC76B}"/>
              </a:ext>
            </a:extLst>
          </p:cNvPr>
          <p:cNvSpPr/>
          <p:nvPr/>
        </p:nvSpPr>
        <p:spPr>
          <a:xfrm>
            <a:off x="895350" y="571661"/>
            <a:ext cx="16497300" cy="91436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EC01BF8-A1C3-160C-8349-AED78047EF7A}"/>
                  </a:ext>
                </a:extLst>
              </p:cNvPr>
              <p:cNvSpPr txBox="1"/>
              <p:nvPr/>
            </p:nvSpPr>
            <p:spPr>
              <a:xfrm>
                <a:off x="3348258" y="528111"/>
                <a:ext cx="12256298" cy="8937383"/>
              </a:xfrm>
              <a:prstGeom prst="rect">
                <a:avLst/>
              </a:prstGeom>
              <a:noFill/>
            </p:spPr>
            <p:txBody>
              <a:bodyPr wrap="square">
                <a:spAutoFit/>
              </a:bodyPr>
              <a:lstStyle/>
              <a:p>
                <a:pPr marR="30480" algn="ctr">
                  <a:lnSpc>
                    <a:spcPct val="150000"/>
                  </a:lnSpc>
                  <a:spcBef>
                    <a:spcPts val="600"/>
                  </a:spcBef>
                  <a:spcAft>
                    <a:spcPts val="600"/>
                  </a:spcAft>
                  <a:tabLst>
                    <a:tab pos="1207135" algn="l"/>
                  </a:tabLs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30480">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nghĩa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600"/>
                  </a:spcBef>
                  <a:spcAft>
                    <a:spcPts val="600"/>
                  </a:spcAft>
                  <a:tabLst>
                    <a:tab pos="1207135" algn="l"/>
                  </a:tabLst>
                </a:pPr>
                <a14:m>
                  <m:oMath xmlns:m="http://schemas.openxmlformats.org/officeDocument/2006/math">
                    <m:func>
                      <m:funcPr>
                        <m:ctrlPr>
                          <a:rPr lang="en-VN" sz="4000" i="1">
                            <a:solidFill>
                              <a:srgbClr val="000000"/>
                            </a:solidFill>
                            <a:effectLst/>
                            <a:latin typeface="Cambria Math" panose="02040503050406030204" pitchFamily="18" charset="0"/>
                            <a:ea typeface="Calibri" panose="020F0502020204030204" pitchFamily="34" charset="0"/>
                          </a:rPr>
                        </m:ctrlPr>
                      </m:funcPr>
                      <m:fName>
                        <m:r>
                          <m:rPr>
                            <m:sty m:val="p"/>
                          </m:rPr>
                          <a:rPr lang="fr-FR" sz="4000" i="0" smtClean="0">
                            <a:solidFill>
                              <a:srgbClr val="000000"/>
                            </a:solidFill>
                            <a:effectLst/>
                            <a:latin typeface="Cambria Math" panose="02040503050406030204" pitchFamily="18" charset="0"/>
                            <a:ea typeface="Calibri" panose="020F0502020204030204" pitchFamily="34" charset="0"/>
                          </a:rPr>
                          <m:t>sin</m:t>
                        </m:r>
                      </m:fName>
                      <m:e>
                        <m:r>
                          <m:rPr>
                            <m:sty m:val="p"/>
                          </m:rPr>
                          <a:rPr lang="fr-FR" sz="4000" i="0" smtClean="0">
                            <a:solidFill>
                              <a:srgbClr val="000000"/>
                            </a:solidFill>
                            <a:effectLst/>
                            <a:latin typeface="Cambria Math" panose="02040503050406030204" pitchFamily="18" charset="0"/>
                            <a:ea typeface="Calibri" panose="020F0502020204030204" pitchFamily="34" charset="0"/>
                          </a:rPr>
                          <m:t>α</m:t>
                        </m:r>
                      </m:e>
                    </m:func>
                    <m:r>
                      <a:rPr lang="fr-FR" sz="4000" i="0" smtClean="0">
                        <a:solidFill>
                          <a:srgbClr val="000000"/>
                        </a:solidFill>
                        <a:effectLst/>
                        <a:latin typeface="Cambria Math" panose="02040503050406030204" pitchFamily="18" charset="0"/>
                        <a:ea typeface="Calibri" panose="020F0502020204030204" pitchFamily="34" charset="0"/>
                      </a:rPr>
                      <m:t>=</m:t>
                    </m:r>
                    <m:func>
                      <m:funcPr>
                        <m:ctrlPr>
                          <a:rPr lang="en-VN" sz="4000" i="1">
                            <a:solidFill>
                              <a:srgbClr val="000000"/>
                            </a:solidFill>
                            <a:effectLst/>
                            <a:latin typeface="Cambria Math" panose="02040503050406030204" pitchFamily="18" charset="0"/>
                            <a:ea typeface="Calibri" panose="020F0502020204030204" pitchFamily="34" charset="0"/>
                          </a:rPr>
                        </m:ctrlPr>
                      </m:funcPr>
                      <m:fName>
                        <m:r>
                          <m:rPr>
                            <m:sty m:val="p"/>
                          </m:rPr>
                          <a:rPr lang="fr-FR" sz="4000" i="0" smtClean="0">
                            <a:solidFill>
                              <a:srgbClr val="000000"/>
                            </a:solidFill>
                            <a:effectLst/>
                            <a:latin typeface="Cambria Math" panose="02040503050406030204" pitchFamily="18" charset="0"/>
                            <a:ea typeface="Calibri" panose="020F0502020204030204" pitchFamily="34" charset="0"/>
                          </a:rPr>
                          <m:t>sin</m:t>
                        </m:r>
                      </m:fName>
                      <m:e>
                        <m:r>
                          <m:rPr>
                            <m:sty m:val="p"/>
                          </m:rPr>
                          <a:rPr lang="fr-FR" sz="4000" i="0" smtClean="0">
                            <a:solidFill>
                              <a:srgbClr val="000000"/>
                            </a:solidFill>
                            <a:effectLst/>
                            <a:latin typeface="Cambria Math" panose="02040503050406030204" pitchFamily="18" charset="0"/>
                            <a:ea typeface="Calibri" panose="020F0502020204030204" pitchFamily="34" charset="0"/>
                          </a:rPr>
                          <m:t>B</m:t>
                        </m:r>
                      </m:e>
                    </m:func>
                    <m:r>
                      <a:rPr lang="fr-FR" sz="4000" i="0" smtClean="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m:rPr>
                            <m:sty m:val="p"/>
                          </m:rPr>
                          <a:rPr lang="fr-FR" sz="4000" i="0" smtClean="0">
                            <a:solidFill>
                              <a:srgbClr val="000000"/>
                            </a:solidFill>
                            <a:effectLst/>
                            <a:latin typeface="Cambria Math" panose="02040503050406030204" pitchFamily="18" charset="0"/>
                            <a:ea typeface="Calibri" panose="020F0502020204030204" pitchFamily="34" charset="0"/>
                          </a:rPr>
                          <m:t>AC</m:t>
                        </m:r>
                      </m:num>
                      <m:den>
                        <m:r>
                          <m:rPr>
                            <m:sty m:val="p"/>
                          </m:rPr>
                          <a:rPr lang="fr-FR" sz="4000" i="0" smtClean="0">
                            <a:solidFill>
                              <a:srgbClr val="000000"/>
                            </a:solidFill>
                            <a:effectLst/>
                            <a:latin typeface="Cambria Math" panose="02040503050406030204" pitchFamily="18" charset="0"/>
                            <a:ea typeface="Calibri" panose="020F0502020204030204" pitchFamily="34" charset="0"/>
                          </a:rPr>
                          <m:t>BC</m:t>
                        </m:r>
                      </m:den>
                    </m:f>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VN" sz="4000" i="1">
                            <a:solidFill>
                              <a:srgbClr val="000000"/>
                            </a:solidFill>
                            <a:effectLst/>
                            <a:latin typeface="Cambria Math" panose="02040503050406030204" pitchFamily="18" charset="0"/>
                            <a:ea typeface="Calibri" panose="020F0502020204030204" pitchFamily="34" charset="0"/>
                          </a:rPr>
                        </m:ctrlPr>
                      </m:funcPr>
                      <m:fName>
                        <m:r>
                          <m:rPr>
                            <m:sty m:val="p"/>
                          </m:rPr>
                          <a:rPr lang="fr-FR" sz="4000" i="0" smtClean="0">
                            <a:solidFill>
                              <a:srgbClr val="000000"/>
                            </a:solidFill>
                            <a:effectLst/>
                            <a:latin typeface="Cambria Math" panose="02040503050406030204" pitchFamily="18" charset="0"/>
                            <a:ea typeface="Calibri" panose="020F0502020204030204" pitchFamily="34" charset="0"/>
                          </a:rPr>
                          <m:t>cos</m:t>
                        </m:r>
                      </m:fName>
                      <m:e>
                        <m:r>
                          <m:rPr>
                            <m:sty m:val="p"/>
                          </m:rPr>
                          <a:rPr lang="fr-FR" sz="4000" i="0" smtClean="0">
                            <a:solidFill>
                              <a:srgbClr val="000000"/>
                            </a:solidFill>
                            <a:effectLst/>
                            <a:latin typeface="Cambria Math" panose="02040503050406030204" pitchFamily="18" charset="0"/>
                            <a:ea typeface="Calibri" panose="020F0502020204030204" pitchFamily="34" charset="0"/>
                          </a:rPr>
                          <m:t>α</m:t>
                        </m:r>
                      </m:e>
                    </m:func>
                    <m:r>
                      <a:rPr lang="fr-FR" sz="4000" i="0" smtClean="0">
                        <a:solidFill>
                          <a:srgbClr val="000000"/>
                        </a:solidFill>
                        <a:effectLst/>
                        <a:latin typeface="Cambria Math" panose="02040503050406030204" pitchFamily="18" charset="0"/>
                        <a:ea typeface="Calibri" panose="020F0502020204030204" pitchFamily="34" charset="0"/>
                      </a:rPr>
                      <m:t>=</m:t>
                    </m:r>
                    <m:func>
                      <m:funcPr>
                        <m:ctrlPr>
                          <a:rPr lang="en-VN" sz="4000" i="1">
                            <a:solidFill>
                              <a:srgbClr val="000000"/>
                            </a:solidFill>
                            <a:effectLst/>
                            <a:latin typeface="Cambria Math" panose="02040503050406030204" pitchFamily="18" charset="0"/>
                            <a:ea typeface="Calibri" panose="020F0502020204030204" pitchFamily="34" charset="0"/>
                          </a:rPr>
                        </m:ctrlPr>
                      </m:funcPr>
                      <m:fName>
                        <m:r>
                          <m:rPr>
                            <m:sty m:val="p"/>
                          </m:rPr>
                          <a:rPr lang="fr-FR" sz="4000" i="0" smtClean="0">
                            <a:solidFill>
                              <a:srgbClr val="000000"/>
                            </a:solidFill>
                            <a:effectLst/>
                            <a:latin typeface="Cambria Math" panose="02040503050406030204" pitchFamily="18" charset="0"/>
                            <a:ea typeface="Calibri" panose="020F0502020204030204" pitchFamily="34" charset="0"/>
                          </a:rPr>
                          <m:t>cos</m:t>
                        </m:r>
                      </m:fName>
                      <m:e>
                        <m:r>
                          <m:rPr>
                            <m:sty m:val="p"/>
                          </m:rPr>
                          <a:rPr lang="fr-FR" sz="4000" i="0" smtClean="0">
                            <a:solidFill>
                              <a:srgbClr val="000000"/>
                            </a:solidFill>
                            <a:effectLst/>
                            <a:latin typeface="Cambria Math" panose="02040503050406030204" pitchFamily="18" charset="0"/>
                            <a:ea typeface="Calibri" panose="020F0502020204030204" pitchFamily="34" charset="0"/>
                          </a:rPr>
                          <m:t>B</m:t>
                        </m:r>
                      </m:e>
                    </m:func>
                    <m:r>
                      <a:rPr lang="fr-FR" sz="4000" i="0" smtClean="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m:rPr>
                            <m:sty m:val="p"/>
                          </m:rPr>
                          <a:rPr lang="fr-FR" sz="4000" i="0" smtClean="0">
                            <a:solidFill>
                              <a:srgbClr val="000000"/>
                            </a:solidFill>
                            <a:effectLst/>
                            <a:latin typeface="Cambria Math" panose="02040503050406030204" pitchFamily="18" charset="0"/>
                            <a:ea typeface="Calibri" panose="020F0502020204030204" pitchFamily="34" charset="0"/>
                          </a:rPr>
                          <m:t>AB</m:t>
                        </m:r>
                      </m:num>
                      <m:den>
                        <m:r>
                          <m:rPr>
                            <m:sty m:val="p"/>
                          </m:rPr>
                          <a:rPr lang="fr-FR" sz="4000" i="0" smtClean="0">
                            <a:solidFill>
                              <a:srgbClr val="000000"/>
                            </a:solidFill>
                            <a:effectLst/>
                            <a:latin typeface="Cambria Math" panose="02040503050406030204" pitchFamily="18" charset="0"/>
                            <a:ea typeface="Calibri" panose="020F0502020204030204" pitchFamily="34" charset="0"/>
                          </a:rPr>
                          <m:t>BC</m:t>
                        </m:r>
                      </m:den>
                    </m:f>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600"/>
                  </a:spcBef>
                  <a:spcAft>
                    <a:spcPts val="600"/>
                  </a:spcAft>
                  <a:tabLst>
                    <a:tab pos="1207135" algn="l"/>
                  </a:tabLst>
                </a:pPr>
                <a:r>
                  <a:rPr lang="fr-FR"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 </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VN"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sin</m:t>
                        </m:r>
                      </m:e>
                      <m:sup>
                        <m:r>
                          <a:rPr lang="fr-FR" sz="4000" i="0" smtClean="0">
                            <a:solidFill>
                              <a:srgbClr val="000000"/>
                            </a:solidFill>
                            <a:effectLst/>
                            <a:latin typeface="Cambria Math" panose="02040503050406030204" pitchFamily="18" charset="0"/>
                            <a:ea typeface="Calibri" panose="020F0502020204030204" pitchFamily="34" charset="0"/>
                          </a:rPr>
                          <m:t>2</m:t>
                        </m:r>
                      </m:sup>
                    </m:sSup>
                    <m:r>
                      <m:rPr>
                        <m:sty m:val="p"/>
                      </m:rPr>
                      <a:rPr lang="fr-FR" sz="4000" i="0" smtClean="0">
                        <a:solidFill>
                          <a:srgbClr val="000000"/>
                        </a:solidFill>
                        <a:effectLst/>
                        <a:latin typeface="Cambria Math" panose="02040503050406030204" pitchFamily="18" charset="0"/>
                        <a:ea typeface="Calibri" panose="020F0502020204030204" pitchFamily="34" charset="0"/>
                      </a:rPr>
                      <m:t>α</m:t>
                    </m:r>
                    <m:r>
                      <a:rPr lang="fr-FR" sz="4000" i="0" smtClean="0">
                        <a:solidFill>
                          <a:srgbClr val="000000"/>
                        </a:solidFill>
                        <a:effectLst/>
                        <a:latin typeface="Cambria Math" panose="02040503050406030204" pitchFamily="18" charset="0"/>
                        <a:ea typeface="Calibri" panose="020F0502020204030204" pitchFamily="34" charset="0"/>
                      </a:rPr>
                      <m:t>+</m:t>
                    </m:r>
                    <m:func>
                      <m:funcPr>
                        <m:ctrlPr>
                          <a:rPr lang="en-VN" sz="4000" i="1">
                            <a:solidFill>
                              <a:srgbClr val="000000"/>
                            </a:solidFill>
                            <a:effectLst/>
                            <a:latin typeface="Cambria Math" panose="02040503050406030204" pitchFamily="18" charset="0"/>
                            <a:ea typeface="Calibri" panose="020F0502020204030204" pitchFamily="34" charset="0"/>
                          </a:rPr>
                        </m:ctrlPr>
                      </m:funcPr>
                      <m:fName>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cos</m:t>
                            </m:r>
                          </m:e>
                          <m:sup>
                            <m:r>
                              <a:rPr lang="fr-FR" sz="4000" i="0" smtClean="0">
                                <a:solidFill>
                                  <a:srgbClr val="000000"/>
                                </a:solidFill>
                                <a:effectLst/>
                                <a:latin typeface="Cambria Math" panose="02040503050406030204" pitchFamily="18" charset="0"/>
                                <a:ea typeface="Calibri" panose="020F0502020204030204" pitchFamily="34" charset="0"/>
                              </a:rPr>
                              <m:t>2</m:t>
                            </m:r>
                          </m:sup>
                        </m:sSup>
                      </m:fName>
                      <m:e>
                        <m:r>
                          <m:rPr>
                            <m:sty m:val="p"/>
                          </m:rPr>
                          <a:rPr lang="fr-FR" sz="4000" i="0" smtClean="0">
                            <a:solidFill>
                              <a:srgbClr val="000000"/>
                            </a:solidFill>
                            <a:effectLst/>
                            <a:latin typeface="Cambria Math" panose="02040503050406030204" pitchFamily="18" charset="0"/>
                            <a:ea typeface="Calibri" panose="020F0502020204030204" pitchFamily="34" charset="0"/>
                          </a:rPr>
                          <m:t>α</m:t>
                        </m:r>
                      </m:e>
                    </m:func>
                    <m:r>
                      <a:rPr lang="fr-FR" sz="4000" i="0" smtClean="0">
                        <a:solidFill>
                          <a:srgbClr val="000000"/>
                        </a:solidFill>
                        <a:effectLst/>
                        <a:latin typeface="Cambria Math" panose="02040503050406030204" pitchFamily="18" charset="0"/>
                        <a:ea typeface="Calibri" panose="020F0502020204030204" pitchFamily="34" charset="0"/>
                      </a:rPr>
                      <m:t>=</m:t>
                    </m:r>
                    <m:sSup>
                      <m:sSupPr>
                        <m:ctrlPr>
                          <a:rPr lang="en-VN" sz="4000" i="1">
                            <a:solidFill>
                              <a:srgbClr val="000000"/>
                            </a:solidFill>
                            <a:effectLst/>
                            <a:latin typeface="Cambria Math" panose="02040503050406030204" pitchFamily="18" charset="0"/>
                            <a:ea typeface="Calibri" panose="020F0502020204030204" pitchFamily="34" charset="0"/>
                          </a:rPr>
                        </m:ctrlPr>
                      </m:sSupPr>
                      <m:e>
                        <m:d>
                          <m:dPr>
                            <m:ctrlPr>
                              <a:rPr lang="en-VN" sz="4000" i="1">
                                <a:solidFill>
                                  <a:srgbClr val="000000"/>
                                </a:solidFill>
                                <a:effectLst/>
                                <a:latin typeface="Cambria Math" panose="02040503050406030204" pitchFamily="18" charset="0"/>
                                <a:ea typeface="Calibri" panose="020F0502020204030204" pitchFamily="34" charset="0"/>
                              </a:rPr>
                            </m:ctrlPr>
                          </m:dPr>
                          <m:e>
                            <m:f>
                              <m:fPr>
                                <m:ctrlPr>
                                  <a:rPr lang="en-VN" sz="4000" i="1">
                                    <a:solidFill>
                                      <a:srgbClr val="000000"/>
                                    </a:solidFill>
                                    <a:effectLst/>
                                    <a:latin typeface="Cambria Math" panose="02040503050406030204" pitchFamily="18" charset="0"/>
                                    <a:ea typeface="Calibri" panose="020F0502020204030204" pitchFamily="34" charset="0"/>
                                  </a:rPr>
                                </m:ctrlPr>
                              </m:fPr>
                              <m:num>
                                <m:r>
                                  <m:rPr>
                                    <m:sty m:val="p"/>
                                  </m:rPr>
                                  <a:rPr lang="fr-FR" sz="4000" i="0" smtClean="0">
                                    <a:solidFill>
                                      <a:srgbClr val="000000"/>
                                    </a:solidFill>
                                    <a:effectLst/>
                                    <a:latin typeface="Cambria Math" panose="02040503050406030204" pitchFamily="18" charset="0"/>
                                    <a:ea typeface="Calibri" panose="020F0502020204030204" pitchFamily="34" charset="0"/>
                                  </a:rPr>
                                  <m:t>AC</m:t>
                                </m:r>
                              </m:num>
                              <m:den>
                                <m:r>
                                  <m:rPr>
                                    <m:sty m:val="p"/>
                                  </m:rPr>
                                  <a:rPr lang="fr-FR" sz="4000" i="0" smtClean="0">
                                    <a:solidFill>
                                      <a:srgbClr val="000000"/>
                                    </a:solidFill>
                                    <a:effectLst/>
                                    <a:latin typeface="Cambria Math" panose="02040503050406030204" pitchFamily="18" charset="0"/>
                                    <a:ea typeface="Calibri" panose="020F0502020204030204" pitchFamily="34" charset="0"/>
                                  </a:rPr>
                                  <m:t>BC</m:t>
                                </m:r>
                              </m:den>
                            </m:f>
                          </m:e>
                        </m:d>
                      </m:e>
                      <m:sup>
                        <m:r>
                          <a:rPr lang="fr-FR" sz="4000" i="0" smtClean="0">
                            <a:solidFill>
                              <a:srgbClr val="000000"/>
                            </a:solidFill>
                            <a:effectLst/>
                            <a:latin typeface="Cambria Math" panose="02040503050406030204" pitchFamily="18" charset="0"/>
                            <a:ea typeface="Calibri" panose="020F0502020204030204" pitchFamily="34" charset="0"/>
                          </a:rPr>
                          <m:t>2</m:t>
                        </m:r>
                      </m:sup>
                    </m:sSup>
                    <m:r>
                      <a:rPr lang="fr-FR" sz="4000" i="0" smtClean="0">
                        <a:solidFill>
                          <a:srgbClr val="000000"/>
                        </a:solidFill>
                        <a:effectLst/>
                        <a:latin typeface="Cambria Math" panose="02040503050406030204" pitchFamily="18" charset="0"/>
                        <a:ea typeface="Calibri" panose="020F0502020204030204" pitchFamily="34" charset="0"/>
                      </a:rPr>
                      <m:t>+</m:t>
                    </m:r>
                    <m:sSup>
                      <m:sSupPr>
                        <m:ctrlPr>
                          <a:rPr lang="en-VN" sz="4000" i="1">
                            <a:solidFill>
                              <a:srgbClr val="000000"/>
                            </a:solidFill>
                            <a:effectLst/>
                            <a:latin typeface="Cambria Math" panose="02040503050406030204" pitchFamily="18" charset="0"/>
                            <a:ea typeface="Calibri" panose="020F0502020204030204" pitchFamily="34" charset="0"/>
                          </a:rPr>
                        </m:ctrlPr>
                      </m:sSupPr>
                      <m:e>
                        <m:d>
                          <m:dPr>
                            <m:ctrlPr>
                              <a:rPr lang="en-VN" sz="4000" i="1">
                                <a:solidFill>
                                  <a:srgbClr val="000000"/>
                                </a:solidFill>
                                <a:effectLst/>
                                <a:latin typeface="Cambria Math" panose="02040503050406030204" pitchFamily="18" charset="0"/>
                                <a:ea typeface="Calibri" panose="020F0502020204030204" pitchFamily="34" charset="0"/>
                              </a:rPr>
                            </m:ctrlPr>
                          </m:dPr>
                          <m:e>
                            <m:f>
                              <m:fPr>
                                <m:ctrlPr>
                                  <a:rPr lang="en-VN" sz="4000" i="1">
                                    <a:solidFill>
                                      <a:srgbClr val="000000"/>
                                    </a:solidFill>
                                    <a:effectLst/>
                                    <a:latin typeface="Cambria Math" panose="02040503050406030204" pitchFamily="18" charset="0"/>
                                    <a:ea typeface="Calibri" panose="020F0502020204030204" pitchFamily="34" charset="0"/>
                                  </a:rPr>
                                </m:ctrlPr>
                              </m:fPr>
                              <m:num>
                                <m:r>
                                  <m:rPr>
                                    <m:sty m:val="p"/>
                                  </m:rPr>
                                  <a:rPr lang="fr-FR" sz="4000" i="0" smtClean="0">
                                    <a:solidFill>
                                      <a:srgbClr val="000000"/>
                                    </a:solidFill>
                                    <a:effectLst/>
                                    <a:latin typeface="Cambria Math" panose="02040503050406030204" pitchFamily="18" charset="0"/>
                                    <a:ea typeface="Calibri" panose="020F0502020204030204" pitchFamily="34" charset="0"/>
                                  </a:rPr>
                                  <m:t>AB</m:t>
                                </m:r>
                              </m:num>
                              <m:den>
                                <m:r>
                                  <m:rPr>
                                    <m:sty m:val="p"/>
                                  </m:rPr>
                                  <a:rPr lang="fr-FR" sz="4000" i="0" smtClean="0">
                                    <a:solidFill>
                                      <a:srgbClr val="000000"/>
                                    </a:solidFill>
                                    <a:effectLst/>
                                    <a:latin typeface="Cambria Math" panose="02040503050406030204" pitchFamily="18" charset="0"/>
                                    <a:ea typeface="Calibri" panose="020F0502020204030204" pitchFamily="34" charset="0"/>
                                  </a:rPr>
                                  <m:t>BC</m:t>
                                </m:r>
                              </m:den>
                            </m:f>
                          </m:e>
                        </m:d>
                      </m:e>
                      <m:sup>
                        <m:r>
                          <a:rPr lang="fr-FR" sz="4000" i="0" smtClean="0">
                            <a:solidFill>
                              <a:srgbClr val="000000"/>
                            </a:solidFill>
                            <a:effectLst/>
                            <a:latin typeface="Cambria Math" panose="02040503050406030204" pitchFamily="18" charset="0"/>
                            <a:ea typeface="Calibri" panose="020F0502020204030204" pitchFamily="34" charset="0"/>
                          </a:rPr>
                          <m:t>2</m:t>
                        </m:r>
                      </m:sup>
                    </m:sSup>
                    <m:r>
                      <a:rPr lang="fr-FR" sz="4000" i="0" smtClean="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m:rPr>
                            <m:sty m:val="p"/>
                          </m:rPr>
                          <a:rPr lang="fr-FR" sz="4000" i="0" smtClean="0">
                            <a:solidFill>
                              <a:srgbClr val="000000"/>
                            </a:solidFill>
                            <a:effectLst/>
                            <a:latin typeface="Cambria Math" panose="02040503050406030204" pitchFamily="18" charset="0"/>
                            <a:ea typeface="Calibri" panose="020F0502020204030204" pitchFamily="34" charset="0"/>
                          </a:rPr>
                          <m:t>A</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C</m:t>
                            </m:r>
                          </m:e>
                          <m:sup>
                            <m:r>
                              <a:rPr lang="fr-FR" sz="4000" i="0" smtClean="0">
                                <a:solidFill>
                                  <a:srgbClr val="000000"/>
                                </a:solidFill>
                                <a:effectLst/>
                                <a:latin typeface="Cambria Math" panose="02040503050406030204" pitchFamily="18" charset="0"/>
                                <a:ea typeface="Calibri" panose="020F0502020204030204" pitchFamily="34" charset="0"/>
                              </a:rPr>
                              <m:t>2</m:t>
                            </m:r>
                          </m:sup>
                        </m:sSup>
                        <m:r>
                          <a:rPr lang="fr-FR" sz="4000" i="0" smtClean="0">
                            <a:solidFill>
                              <a:srgbClr val="000000"/>
                            </a:solidFill>
                            <a:effectLst/>
                            <a:latin typeface="Cambria Math" panose="02040503050406030204" pitchFamily="18" charset="0"/>
                            <a:ea typeface="Calibri" panose="020F0502020204030204" pitchFamily="34"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rPr>
                          <m:t>A</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B</m:t>
                            </m:r>
                          </m:e>
                          <m:sup>
                            <m:r>
                              <a:rPr lang="fr-FR" sz="4000" i="0" smtClean="0">
                                <a:solidFill>
                                  <a:srgbClr val="000000"/>
                                </a:solidFill>
                                <a:effectLst/>
                                <a:latin typeface="Cambria Math" panose="02040503050406030204" pitchFamily="18" charset="0"/>
                                <a:ea typeface="Calibri" panose="020F0502020204030204" pitchFamily="34" charset="0"/>
                              </a:rPr>
                              <m:t>2</m:t>
                            </m:r>
                          </m:sup>
                        </m:sSup>
                      </m:num>
                      <m:den>
                        <m:r>
                          <m:rPr>
                            <m:sty m:val="p"/>
                          </m:rPr>
                          <a:rPr lang="fr-FR" sz="4000" i="0" smtClean="0">
                            <a:solidFill>
                              <a:srgbClr val="000000"/>
                            </a:solidFill>
                            <a:effectLst/>
                            <a:latin typeface="Cambria Math" panose="02040503050406030204" pitchFamily="18" charset="0"/>
                            <a:ea typeface="Calibri" panose="020F0502020204030204" pitchFamily="34" charset="0"/>
                          </a:rPr>
                          <m:t>B</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C</m:t>
                            </m:r>
                          </m:e>
                          <m:sup>
                            <m:r>
                              <a:rPr lang="fr-FR" sz="4000" i="0" smtClean="0">
                                <a:solidFill>
                                  <a:srgbClr val="000000"/>
                                </a:solidFill>
                                <a:effectLst/>
                                <a:latin typeface="Cambria Math" panose="02040503050406030204" pitchFamily="18" charset="0"/>
                                <a:ea typeface="Calibri" panose="020F0502020204030204" pitchFamily="34" charset="0"/>
                              </a:rPr>
                              <m:t>2</m:t>
                            </m:r>
                          </m:sup>
                        </m:sSup>
                      </m:den>
                    </m:f>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600"/>
                  </a:spcBef>
                  <a:spcAft>
                    <a:spcPts val="600"/>
                  </a:spcAft>
                  <a:tabLst>
                    <a:tab pos="1207135" algn="l"/>
                  </a:tabLs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Áp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lí</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pythagore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sty m:val="p"/>
                      </m:rPr>
                      <a:rPr lang="fr-FR" sz="4000" i="0" smtClean="0">
                        <a:solidFill>
                          <a:srgbClr val="000000"/>
                        </a:solidFill>
                        <a:effectLst/>
                        <a:latin typeface="Cambria Math" panose="02040503050406030204" pitchFamily="18" charset="0"/>
                        <a:ea typeface="Calibri" panose="020F0502020204030204" pitchFamily="34" charset="0"/>
                      </a:rPr>
                      <m:t>A</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C</m:t>
                        </m:r>
                      </m:e>
                      <m:sup>
                        <m:r>
                          <a:rPr lang="fr-FR" sz="4000" i="0" smtClean="0">
                            <a:solidFill>
                              <a:srgbClr val="000000"/>
                            </a:solidFill>
                            <a:effectLst/>
                            <a:latin typeface="Cambria Math" panose="02040503050406030204" pitchFamily="18" charset="0"/>
                            <a:ea typeface="Calibri" panose="020F0502020204030204" pitchFamily="34" charset="0"/>
                          </a:rPr>
                          <m:t>2</m:t>
                        </m:r>
                      </m:sup>
                    </m:sSup>
                    <m:r>
                      <a:rPr lang="fr-FR" sz="4000" i="0" smtClean="0">
                        <a:solidFill>
                          <a:srgbClr val="000000"/>
                        </a:solidFill>
                        <a:effectLst/>
                        <a:latin typeface="Cambria Math" panose="02040503050406030204" pitchFamily="18" charset="0"/>
                        <a:ea typeface="Calibri" panose="020F0502020204030204" pitchFamily="34"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rPr>
                      <m:t>A</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B</m:t>
                        </m:r>
                      </m:e>
                      <m:sup>
                        <m:r>
                          <a:rPr lang="fr-FR" sz="4000" i="0" smtClean="0">
                            <a:solidFill>
                              <a:srgbClr val="000000"/>
                            </a:solidFill>
                            <a:effectLst/>
                            <a:latin typeface="Cambria Math" panose="02040503050406030204" pitchFamily="18" charset="0"/>
                            <a:ea typeface="Calibri" panose="020F0502020204030204" pitchFamily="34" charset="0"/>
                          </a:rPr>
                          <m:t>2</m:t>
                        </m:r>
                      </m:sup>
                    </m:sSup>
                    <m:r>
                      <a:rPr lang="fr-FR" sz="4000" i="0" smtClean="0">
                        <a:solidFill>
                          <a:srgbClr val="000000"/>
                        </a:solidFill>
                        <a:effectLst/>
                        <a:latin typeface="Cambria Math" panose="02040503050406030204" pitchFamily="18" charset="0"/>
                        <a:ea typeface="Calibri" panose="020F0502020204030204" pitchFamily="34"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rPr>
                      <m:t>B</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C</m:t>
                        </m:r>
                      </m:e>
                      <m:sup>
                        <m:r>
                          <a:rPr lang="fr-FR" sz="4000" i="0" smtClean="0">
                            <a:solidFill>
                              <a:srgbClr val="000000"/>
                            </a:solidFill>
                            <a:effectLst/>
                            <a:latin typeface="Cambria Math" panose="02040503050406030204" pitchFamily="18" charset="0"/>
                            <a:ea typeface="Calibri" panose="020F0502020204030204" pitchFamily="34" charset="0"/>
                          </a:rPr>
                          <m:t>2</m:t>
                        </m:r>
                      </m:sup>
                    </m:sSup>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600"/>
                  </a:spcBef>
                  <a:spcAft>
                    <a:spcPts val="600"/>
                  </a:spcAft>
                  <a:tabLst>
                    <a:tab pos="1207135" algn="l"/>
                  </a:tabLs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r>
                  <a:rPr lang="en-VN"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sin</m:t>
                        </m:r>
                      </m:e>
                      <m:sup>
                        <m:r>
                          <a:rPr lang="fr-FR" sz="4000" i="0" smtClean="0">
                            <a:solidFill>
                              <a:srgbClr val="000000"/>
                            </a:solidFill>
                            <a:effectLst/>
                            <a:latin typeface="Cambria Math" panose="02040503050406030204" pitchFamily="18" charset="0"/>
                            <a:ea typeface="Calibri" panose="020F0502020204030204" pitchFamily="34" charset="0"/>
                          </a:rPr>
                          <m:t>2</m:t>
                        </m:r>
                      </m:sup>
                    </m:sSup>
                    <m:r>
                      <m:rPr>
                        <m:sty m:val="p"/>
                      </m:rPr>
                      <a:rPr lang="fr-FR" sz="4000" i="0" smtClean="0">
                        <a:solidFill>
                          <a:srgbClr val="000000"/>
                        </a:solidFill>
                        <a:effectLst/>
                        <a:latin typeface="Cambria Math" panose="02040503050406030204" pitchFamily="18" charset="0"/>
                        <a:ea typeface="Calibri" panose="020F0502020204030204" pitchFamily="34" charset="0"/>
                      </a:rPr>
                      <m:t>α</m:t>
                    </m:r>
                    <m:r>
                      <a:rPr lang="fr-FR" sz="4000" i="0" smtClean="0">
                        <a:solidFill>
                          <a:srgbClr val="000000"/>
                        </a:solidFill>
                        <a:effectLst/>
                        <a:latin typeface="Cambria Math" panose="02040503050406030204" pitchFamily="18" charset="0"/>
                        <a:ea typeface="Calibri" panose="020F0502020204030204" pitchFamily="34" charset="0"/>
                      </a:rPr>
                      <m:t>+</m:t>
                    </m:r>
                    <m:func>
                      <m:funcPr>
                        <m:ctrlPr>
                          <a:rPr lang="en-VN" sz="4000" i="1">
                            <a:solidFill>
                              <a:srgbClr val="000000"/>
                            </a:solidFill>
                            <a:effectLst/>
                            <a:latin typeface="Cambria Math" panose="02040503050406030204" pitchFamily="18" charset="0"/>
                            <a:ea typeface="Calibri" panose="020F0502020204030204" pitchFamily="34" charset="0"/>
                          </a:rPr>
                        </m:ctrlPr>
                      </m:funcPr>
                      <m:fName>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cos</m:t>
                            </m:r>
                          </m:e>
                          <m:sup>
                            <m:r>
                              <a:rPr lang="fr-FR" sz="4000" i="0" smtClean="0">
                                <a:solidFill>
                                  <a:srgbClr val="000000"/>
                                </a:solidFill>
                                <a:effectLst/>
                                <a:latin typeface="Cambria Math" panose="02040503050406030204" pitchFamily="18" charset="0"/>
                                <a:ea typeface="Calibri" panose="020F0502020204030204" pitchFamily="34" charset="0"/>
                              </a:rPr>
                              <m:t>2</m:t>
                            </m:r>
                          </m:sup>
                        </m:sSup>
                      </m:fName>
                      <m:e>
                        <m:r>
                          <m:rPr>
                            <m:sty m:val="p"/>
                          </m:rPr>
                          <a:rPr lang="fr-FR" sz="4000" i="0" smtClean="0">
                            <a:solidFill>
                              <a:srgbClr val="000000"/>
                            </a:solidFill>
                            <a:effectLst/>
                            <a:latin typeface="Cambria Math" panose="02040503050406030204" pitchFamily="18" charset="0"/>
                            <a:ea typeface="Calibri" panose="020F0502020204030204" pitchFamily="34" charset="0"/>
                          </a:rPr>
                          <m:t>α</m:t>
                        </m:r>
                        <m:r>
                          <a:rPr lang="fr-FR" sz="4000" i="0" smtClean="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m:rPr>
                                <m:sty m:val="p"/>
                              </m:rPr>
                              <a:rPr lang="fr-FR" sz="4000" i="0" smtClean="0">
                                <a:solidFill>
                                  <a:srgbClr val="000000"/>
                                </a:solidFill>
                                <a:effectLst/>
                                <a:latin typeface="Cambria Math" panose="02040503050406030204" pitchFamily="18" charset="0"/>
                                <a:ea typeface="Calibri" panose="020F0502020204030204" pitchFamily="34" charset="0"/>
                              </a:rPr>
                              <m:t>A</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C</m:t>
                                </m:r>
                              </m:e>
                              <m:sup>
                                <m:r>
                                  <a:rPr lang="fr-FR" sz="4000" i="0" smtClean="0">
                                    <a:solidFill>
                                      <a:srgbClr val="000000"/>
                                    </a:solidFill>
                                    <a:effectLst/>
                                    <a:latin typeface="Cambria Math" panose="02040503050406030204" pitchFamily="18" charset="0"/>
                                    <a:ea typeface="Calibri" panose="020F0502020204030204" pitchFamily="34" charset="0"/>
                                  </a:rPr>
                                  <m:t>2</m:t>
                                </m:r>
                              </m:sup>
                            </m:sSup>
                            <m:r>
                              <a:rPr lang="fr-FR" sz="4000" i="0" smtClean="0">
                                <a:solidFill>
                                  <a:srgbClr val="000000"/>
                                </a:solidFill>
                                <a:effectLst/>
                                <a:latin typeface="Cambria Math" panose="02040503050406030204" pitchFamily="18" charset="0"/>
                                <a:ea typeface="Calibri" panose="020F0502020204030204" pitchFamily="34" charset="0"/>
                              </a:rPr>
                              <m:t>+</m:t>
                            </m:r>
                            <m:r>
                              <m:rPr>
                                <m:sty m:val="p"/>
                              </m:rPr>
                              <a:rPr lang="fr-FR" sz="4000" i="0" smtClean="0">
                                <a:solidFill>
                                  <a:srgbClr val="000000"/>
                                </a:solidFill>
                                <a:effectLst/>
                                <a:latin typeface="Cambria Math" panose="02040503050406030204" pitchFamily="18" charset="0"/>
                                <a:ea typeface="Calibri" panose="020F0502020204030204" pitchFamily="34" charset="0"/>
                              </a:rPr>
                              <m:t>A</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B</m:t>
                                </m:r>
                              </m:e>
                              <m:sup>
                                <m:r>
                                  <a:rPr lang="fr-FR" sz="4000" i="0" smtClean="0">
                                    <a:solidFill>
                                      <a:srgbClr val="000000"/>
                                    </a:solidFill>
                                    <a:effectLst/>
                                    <a:latin typeface="Cambria Math" panose="02040503050406030204" pitchFamily="18" charset="0"/>
                                    <a:ea typeface="Calibri" panose="020F0502020204030204" pitchFamily="34" charset="0"/>
                                  </a:rPr>
                                  <m:t>2</m:t>
                                </m:r>
                              </m:sup>
                            </m:sSup>
                          </m:num>
                          <m:den>
                            <m:r>
                              <m:rPr>
                                <m:sty m:val="p"/>
                              </m:rPr>
                              <a:rPr lang="fr-FR" sz="4000" i="0" smtClean="0">
                                <a:solidFill>
                                  <a:srgbClr val="000000"/>
                                </a:solidFill>
                                <a:effectLst/>
                                <a:latin typeface="Cambria Math" panose="02040503050406030204" pitchFamily="18" charset="0"/>
                                <a:ea typeface="Calibri" panose="020F0502020204030204" pitchFamily="34" charset="0"/>
                              </a:rPr>
                              <m:t>B</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C</m:t>
                                </m:r>
                              </m:e>
                              <m:sup>
                                <m:r>
                                  <a:rPr lang="fr-FR" sz="4000" i="0" smtClean="0">
                                    <a:solidFill>
                                      <a:srgbClr val="000000"/>
                                    </a:solidFill>
                                    <a:effectLst/>
                                    <a:latin typeface="Cambria Math" panose="02040503050406030204" pitchFamily="18" charset="0"/>
                                    <a:ea typeface="Calibri" panose="020F0502020204030204" pitchFamily="34" charset="0"/>
                                  </a:rPr>
                                  <m:t>2</m:t>
                                </m:r>
                              </m:sup>
                            </m:sSup>
                          </m:den>
                        </m:f>
                        <m:r>
                          <a:rPr lang="fr-FR" sz="4000" i="0" smtClean="0">
                            <a:solidFill>
                              <a:srgbClr val="000000"/>
                            </a:solidFill>
                            <a:effectLst/>
                            <a:latin typeface="Cambria Math" panose="02040503050406030204" pitchFamily="18" charset="0"/>
                            <a:ea typeface="Calibri" panose="020F0502020204030204" pitchFamily="34" charset="0"/>
                          </a:rPr>
                          <m:t>=</m:t>
                        </m:r>
                        <m:f>
                          <m:fPr>
                            <m:ctrlPr>
                              <a:rPr lang="en-VN" sz="4000" i="1">
                                <a:solidFill>
                                  <a:srgbClr val="000000"/>
                                </a:solidFill>
                                <a:effectLst/>
                                <a:latin typeface="Cambria Math" panose="02040503050406030204" pitchFamily="18" charset="0"/>
                                <a:ea typeface="Calibri" panose="020F0502020204030204" pitchFamily="34" charset="0"/>
                              </a:rPr>
                            </m:ctrlPr>
                          </m:fPr>
                          <m:num>
                            <m:r>
                              <m:rPr>
                                <m:sty m:val="p"/>
                              </m:rPr>
                              <a:rPr lang="fr-FR" sz="4000" i="0" smtClean="0">
                                <a:solidFill>
                                  <a:srgbClr val="000000"/>
                                </a:solidFill>
                                <a:effectLst/>
                                <a:latin typeface="Cambria Math" panose="02040503050406030204" pitchFamily="18" charset="0"/>
                                <a:ea typeface="Calibri" panose="020F0502020204030204" pitchFamily="34" charset="0"/>
                              </a:rPr>
                              <m:t>B</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C</m:t>
                                </m:r>
                              </m:e>
                              <m:sup>
                                <m:r>
                                  <a:rPr lang="fr-FR" sz="4000" i="0" smtClean="0">
                                    <a:solidFill>
                                      <a:srgbClr val="000000"/>
                                    </a:solidFill>
                                    <a:effectLst/>
                                    <a:latin typeface="Cambria Math" panose="02040503050406030204" pitchFamily="18" charset="0"/>
                                    <a:ea typeface="Calibri" panose="020F0502020204030204" pitchFamily="34" charset="0"/>
                                  </a:rPr>
                                  <m:t>2</m:t>
                                </m:r>
                              </m:sup>
                            </m:sSup>
                          </m:num>
                          <m:den>
                            <m:r>
                              <m:rPr>
                                <m:sty m:val="p"/>
                              </m:rPr>
                              <a:rPr lang="fr-FR" sz="4000" i="0" smtClean="0">
                                <a:solidFill>
                                  <a:srgbClr val="000000"/>
                                </a:solidFill>
                                <a:effectLst/>
                                <a:latin typeface="Cambria Math" panose="02040503050406030204" pitchFamily="18" charset="0"/>
                                <a:ea typeface="Calibri" panose="020F0502020204030204" pitchFamily="34" charset="0"/>
                              </a:rPr>
                              <m:t>B</m:t>
                            </m:r>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fr-FR" sz="4000" i="0" smtClean="0">
                                    <a:solidFill>
                                      <a:srgbClr val="000000"/>
                                    </a:solidFill>
                                    <a:effectLst/>
                                    <a:latin typeface="Cambria Math" panose="02040503050406030204" pitchFamily="18" charset="0"/>
                                    <a:ea typeface="Calibri" panose="020F0502020204030204" pitchFamily="34" charset="0"/>
                                  </a:rPr>
                                  <m:t>C</m:t>
                                </m:r>
                              </m:e>
                              <m:sup>
                                <m:r>
                                  <a:rPr lang="fr-FR" sz="4000" i="0" smtClean="0">
                                    <a:solidFill>
                                      <a:srgbClr val="000000"/>
                                    </a:solidFill>
                                    <a:effectLst/>
                                    <a:latin typeface="Cambria Math" panose="02040503050406030204" pitchFamily="18" charset="0"/>
                                    <a:ea typeface="Calibri" panose="020F0502020204030204" pitchFamily="34" charset="0"/>
                                  </a:rPr>
                                  <m:t>2</m:t>
                                </m:r>
                              </m:sup>
                            </m:sSup>
                          </m:den>
                        </m:f>
                        <m:r>
                          <a:rPr lang="fr-FR" sz="4000" i="0" smtClean="0">
                            <a:solidFill>
                              <a:srgbClr val="000000"/>
                            </a:solidFill>
                            <a:effectLst/>
                            <a:latin typeface="Cambria Math" panose="02040503050406030204" pitchFamily="18" charset="0"/>
                            <a:ea typeface="Calibri" panose="020F0502020204030204" pitchFamily="34" charset="0"/>
                          </a:rPr>
                          <m:t>=1</m:t>
                        </m:r>
                      </m:e>
                    </m:func>
                  </m:oMath>
                </a14:m>
                <a:endParaRPr lang="en-VN" sz="40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600"/>
                  </a:spcBef>
                  <a:spcAft>
                    <a:spcPts val="600"/>
                  </a:spcAft>
                  <a:tabLst>
                    <a:tab pos="1207135" algn="l"/>
                  </a:tabLs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en-US" sz="4000" i="0" smtClean="0">
                            <a:solidFill>
                              <a:srgbClr val="000000"/>
                            </a:solidFill>
                            <a:effectLst/>
                            <a:latin typeface="Cambria Math" panose="02040503050406030204" pitchFamily="18" charset="0"/>
                            <a:ea typeface="Calibri" panose="020F0502020204030204" pitchFamily="34" charset="0"/>
                          </a:rPr>
                          <m:t>sin</m:t>
                        </m:r>
                      </m:e>
                      <m:sup>
                        <m:r>
                          <a:rPr lang="en-US" sz="4000" i="0" smtClean="0">
                            <a:solidFill>
                              <a:srgbClr val="000000"/>
                            </a:solidFill>
                            <a:effectLst/>
                            <a:latin typeface="Cambria Math" panose="02040503050406030204" pitchFamily="18" charset="0"/>
                            <a:ea typeface="Calibri" panose="020F0502020204030204" pitchFamily="34" charset="0"/>
                          </a:rPr>
                          <m:t>2</m:t>
                        </m:r>
                      </m:sup>
                    </m:sSup>
                    <m:r>
                      <m:rPr>
                        <m:sty m:val="p"/>
                      </m:rPr>
                      <a:rPr lang="fr-FR" sz="4000" i="0" smtClean="0">
                        <a:solidFill>
                          <a:srgbClr val="000000"/>
                        </a:solidFill>
                        <a:effectLst/>
                        <a:latin typeface="Cambria Math" panose="02040503050406030204" pitchFamily="18" charset="0"/>
                        <a:ea typeface="Calibri" panose="020F0502020204030204" pitchFamily="34" charset="0"/>
                      </a:rPr>
                      <m:t>α</m:t>
                    </m:r>
                    <m:r>
                      <a:rPr lang="en-US" sz="4000" i="0" smtClean="0">
                        <a:solidFill>
                          <a:srgbClr val="000000"/>
                        </a:solidFill>
                        <a:effectLst/>
                        <a:latin typeface="Cambria Math" panose="02040503050406030204" pitchFamily="18" charset="0"/>
                        <a:ea typeface="Calibri" panose="020F0502020204030204" pitchFamily="34" charset="0"/>
                      </a:rPr>
                      <m:t>+</m:t>
                    </m:r>
                    <m:func>
                      <m:funcPr>
                        <m:ctrlPr>
                          <a:rPr lang="en-VN" sz="4000" i="1">
                            <a:solidFill>
                              <a:srgbClr val="000000"/>
                            </a:solidFill>
                            <a:effectLst/>
                            <a:latin typeface="Cambria Math" panose="02040503050406030204" pitchFamily="18" charset="0"/>
                            <a:ea typeface="Calibri" panose="020F0502020204030204" pitchFamily="34" charset="0"/>
                          </a:rPr>
                        </m:ctrlPr>
                      </m:funcPr>
                      <m:fName>
                        <m:sSup>
                          <m:sSupPr>
                            <m:ctrlPr>
                              <a:rPr lang="en-VN" sz="4000" i="1">
                                <a:solidFill>
                                  <a:srgbClr val="000000"/>
                                </a:solidFill>
                                <a:effectLst/>
                                <a:latin typeface="Cambria Math" panose="02040503050406030204" pitchFamily="18" charset="0"/>
                                <a:ea typeface="Calibri" panose="020F0502020204030204" pitchFamily="34" charset="0"/>
                              </a:rPr>
                            </m:ctrlPr>
                          </m:sSupPr>
                          <m:e>
                            <m:r>
                              <m:rPr>
                                <m:sty m:val="p"/>
                              </m:rPr>
                              <a:rPr lang="en-US" sz="4000" i="0" smtClean="0">
                                <a:solidFill>
                                  <a:srgbClr val="000000"/>
                                </a:solidFill>
                                <a:effectLst/>
                                <a:latin typeface="Cambria Math" panose="02040503050406030204" pitchFamily="18" charset="0"/>
                                <a:ea typeface="Calibri" panose="020F0502020204030204" pitchFamily="34" charset="0"/>
                              </a:rPr>
                              <m:t>cos</m:t>
                            </m:r>
                          </m:e>
                          <m:sup>
                            <m:r>
                              <a:rPr lang="en-US" sz="4000" i="0" smtClean="0">
                                <a:solidFill>
                                  <a:srgbClr val="000000"/>
                                </a:solidFill>
                                <a:effectLst/>
                                <a:latin typeface="Cambria Math" panose="02040503050406030204" pitchFamily="18" charset="0"/>
                                <a:ea typeface="Calibri" panose="020F0502020204030204" pitchFamily="34" charset="0"/>
                              </a:rPr>
                              <m:t>2</m:t>
                            </m:r>
                          </m:sup>
                        </m:sSup>
                      </m:fName>
                      <m:e>
                        <m:r>
                          <m:rPr>
                            <m:sty m:val="p"/>
                          </m:rPr>
                          <a:rPr lang="fr-FR" sz="4000" i="0" smtClean="0">
                            <a:solidFill>
                              <a:srgbClr val="000000"/>
                            </a:solidFill>
                            <a:effectLst/>
                            <a:latin typeface="Cambria Math" panose="02040503050406030204" pitchFamily="18" charset="0"/>
                            <a:ea typeface="Calibri" panose="020F0502020204030204" pitchFamily="34" charset="0"/>
                          </a:rPr>
                          <m:t>α</m:t>
                        </m:r>
                      </m:e>
                    </m:func>
                    <m:r>
                      <a:rPr lang="en-US" sz="4000" i="0" smtClean="0">
                        <a:solidFill>
                          <a:srgbClr val="000000"/>
                        </a:solidFill>
                        <a:effectLst/>
                        <a:latin typeface="Cambria Math" panose="02040503050406030204" pitchFamily="18" charset="0"/>
                        <a:ea typeface="Calibri" panose="020F0502020204030204" pitchFamily="34" charset="0"/>
                      </a:rPr>
                      <m:t>=1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8EC01BF8-A1C3-160C-8349-AED78047EF7A}"/>
                  </a:ext>
                </a:extLst>
              </p:cNvPr>
              <p:cNvSpPr txBox="1">
                <a:spLocks noRot="1" noChangeAspect="1" noMove="1" noResize="1" noEditPoints="1" noAdjustHandles="1" noChangeArrowheads="1" noChangeShapeType="1" noTextEdit="1"/>
              </p:cNvSpPr>
              <p:nvPr/>
            </p:nvSpPr>
            <p:spPr>
              <a:xfrm>
                <a:off x="3348258" y="528111"/>
                <a:ext cx="12256298" cy="8937383"/>
              </a:xfrm>
              <a:prstGeom prst="rect">
                <a:avLst/>
              </a:prstGeom>
              <a:blipFill>
                <a:blip r:embed="rId14"/>
                <a:stretch>
                  <a:fillRect l="-1760" b="-1986"/>
                </a:stretch>
              </a:blipFill>
            </p:spPr>
            <p:txBody>
              <a:bodyPr/>
              <a:lstStyle/>
              <a:p>
                <a:r>
                  <a:rPr lang="en-VN">
                    <a:noFill/>
                  </a:rPr>
                  <a:t> </a:t>
                </a:r>
              </a:p>
            </p:txBody>
          </p:sp>
        </mc:Fallback>
      </mc:AlternateContent>
    </p:spTree>
    <p:extLst>
      <p:ext uri="{BB962C8B-B14F-4D97-AF65-F5344CB8AC3E}">
        <p14:creationId xmlns:p14="http://schemas.microsoft.com/office/powerpoint/2010/main" val="34581265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barn(inVertical)">
                                      <p:cBhvr>
                                        <p:cTn id="10" dur="500"/>
                                        <p:tgtEl>
                                          <p:spTgt spid="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barn(inVertical)">
                                      <p:cBhvr>
                                        <p:cTn id="15" dur="500"/>
                                        <p:tgtEl>
                                          <p:spTgt spid="8">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barn(inVertical)">
                                      <p:cBhvr>
                                        <p:cTn id="18" dur="500"/>
                                        <p:tgtEl>
                                          <p:spTgt spid="8">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barn(inVertical)">
                                      <p:cBhvr>
                                        <p:cTn id="21" dur="500"/>
                                        <p:tgtEl>
                                          <p:spTgt spid="8">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Effect transition="in" filter="barn(inVertical)">
                                      <p:cBhvr>
                                        <p:cTn id="24"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sp>
        <p:nvSpPr>
          <p:cNvPr id="2" name="Freeform 2"/>
          <p:cNvSpPr/>
          <p:nvPr/>
        </p:nvSpPr>
        <p:spPr>
          <a:xfrm rot="-2779055">
            <a:off x="13796861" y="-6122862"/>
            <a:ext cx="7814999" cy="12245725"/>
          </a:xfrm>
          <a:custGeom>
            <a:avLst/>
            <a:gdLst/>
            <a:ahLst/>
            <a:cxnLst/>
            <a:rect l="l" t="t" r="r" b="b"/>
            <a:pathLst>
              <a:path w="7814999" h="12245725">
                <a:moveTo>
                  <a:pt x="0" y="0"/>
                </a:moveTo>
                <a:lnTo>
                  <a:pt x="7814999" y="0"/>
                </a:lnTo>
                <a:lnTo>
                  <a:pt x="7814999" y="12245724"/>
                </a:lnTo>
                <a:lnTo>
                  <a:pt x="0" y="12245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381483">
            <a:off x="-3907500" y="4308153"/>
            <a:ext cx="7814999" cy="12245725"/>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7457531">
            <a:off x="1137924" y="6846681"/>
            <a:ext cx="1602407" cy="1787901"/>
          </a:xfrm>
          <a:custGeom>
            <a:avLst/>
            <a:gdLst/>
            <a:ahLst/>
            <a:cxnLst/>
            <a:rect l="l" t="t" r="r" b="b"/>
            <a:pathLst>
              <a:path w="1602407" h="1787901">
                <a:moveTo>
                  <a:pt x="0" y="0"/>
                </a:moveTo>
                <a:lnTo>
                  <a:pt x="1602406" y="0"/>
                </a:lnTo>
                <a:lnTo>
                  <a:pt x="1602406" y="1787901"/>
                </a:lnTo>
                <a:lnTo>
                  <a:pt x="0" y="1787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7457531">
            <a:off x="14804382" y="584770"/>
            <a:ext cx="1648316" cy="1839126"/>
          </a:xfrm>
          <a:custGeom>
            <a:avLst/>
            <a:gdLst/>
            <a:ahLst/>
            <a:cxnLst/>
            <a:rect l="l" t="t" r="r" b="b"/>
            <a:pathLst>
              <a:path w="1648316" h="1839126">
                <a:moveTo>
                  <a:pt x="0" y="0"/>
                </a:moveTo>
                <a:lnTo>
                  <a:pt x="1648317" y="0"/>
                </a:lnTo>
                <a:lnTo>
                  <a:pt x="1648317" y="1839126"/>
                </a:lnTo>
                <a:lnTo>
                  <a:pt x="0" y="1839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3849820">
            <a:off x="14848576" y="7605376"/>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flipH="1" flipV="1">
            <a:off x="16076645" y="-712947"/>
            <a:ext cx="2365310" cy="2890720"/>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6076645" y="1352854"/>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2879566" y="4449420"/>
            <a:ext cx="12528867" cy="1015663"/>
          </a:xfrm>
          <a:prstGeom prst="rect">
            <a:avLst/>
          </a:prstGeom>
        </p:spPr>
        <p:txBody>
          <a:bodyPr lIns="0" tIns="0" rIns="0" bIns="0" rtlCol="0" anchor="t">
            <a:spAutoFit/>
          </a:bodyPr>
          <a:lstStyle/>
          <a:p>
            <a:pPr algn="ctr"/>
            <a:r>
              <a:rPr lang="en-US" sz="6600" b="1" dirty="0">
                <a:solidFill>
                  <a:srgbClr val="7030A0"/>
                </a:solidFill>
                <a:latin typeface="Arial" panose="020B0604020202020204" pitchFamily="34" charset="0"/>
                <a:cs typeface="Arial" panose="020B0604020202020204" pitchFamily="34" charset="0"/>
              </a:rPr>
              <a:t>VẬN DỤNG</a:t>
            </a:r>
          </a:p>
        </p:txBody>
      </p:sp>
      <p:sp>
        <p:nvSpPr>
          <p:cNvPr id="12" name="Freeform 12"/>
          <p:cNvSpPr/>
          <p:nvPr/>
        </p:nvSpPr>
        <p:spPr>
          <a:xfrm>
            <a:off x="-3863796" y="1701904"/>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flipH="1" flipV="1">
            <a:off x="17259300" y="7351958"/>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a:off x="-3140600" y="-787260"/>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Rectangle 14">
            <a:extLst>
              <a:ext uri="{FF2B5EF4-FFF2-40B4-BE49-F238E27FC236}">
                <a16:creationId xmlns:a16="http://schemas.microsoft.com/office/drawing/2014/main" id="{5B8EE94F-BF5C-E7E7-C44F-4B49022BC76B}"/>
              </a:ext>
            </a:extLst>
          </p:cNvPr>
          <p:cNvSpPr/>
          <p:nvPr/>
        </p:nvSpPr>
        <p:spPr>
          <a:xfrm>
            <a:off x="895350" y="571661"/>
            <a:ext cx="16497300" cy="91436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pic>
        <p:nvPicPr>
          <p:cNvPr id="7" name="Picture 6">
            <a:extLst>
              <a:ext uri="{FF2B5EF4-FFF2-40B4-BE49-F238E27FC236}">
                <a16:creationId xmlns:a16="http://schemas.microsoft.com/office/drawing/2014/main" id="{2E65471E-BE56-B415-177C-4666AE78EE8A}"/>
              </a:ext>
            </a:extLst>
          </p:cNvPr>
          <p:cNvPicPr>
            <a:picLocks noChangeAspect="1"/>
          </p:cNvPicPr>
          <p:nvPr/>
        </p:nvPicPr>
        <p:blipFill>
          <a:blip r:embed="rId14"/>
          <a:stretch>
            <a:fillRect/>
          </a:stretch>
        </p:blipFill>
        <p:spPr>
          <a:xfrm>
            <a:off x="6277374" y="4610100"/>
            <a:ext cx="10999511" cy="4962902"/>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47799BD-45BA-2055-2406-04C849A154DA}"/>
                  </a:ext>
                </a:extLst>
              </p:cNvPr>
              <p:cNvSpPr txBox="1"/>
              <p:nvPr/>
            </p:nvSpPr>
            <p:spPr>
              <a:xfrm>
                <a:off x="1204397" y="713998"/>
                <a:ext cx="15755110" cy="4594912"/>
              </a:xfrm>
              <a:prstGeom prst="rect">
                <a:avLst/>
              </a:prstGeom>
              <a:noFill/>
            </p:spPr>
            <p:txBody>
              <a:bodyPr wrap="square" rtlCol="0">
                <a:spAutoFit/>
              </a:bodyPr>
              <a:lstStyle/>
              <a:p>
                <a:pPr>
                  <a:lnSpc>
                    <a:spcPct val="150000"/>
                  </a:lnSpc>
                </a:pPr>
                <a:r>
                  <a:rPr lang="en-VN" sz="4000" b="1" dirty="0">
                    <a:latin typeface="Arial" panose="020B0604020202020204" pitchFamily="34" charset="0"/>
                    <a:cs typeface="Arial" panose="020B0604020202020204" pitchFamily="34" charset="0"/>
                  </a:rPr>
                  <a:t>4.28.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 Ba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20</a:t>
                </a:r>
                <a14:m>
                  <m:oMath xmlns:m="http://schemas.openxmlformats.org/officeDocument/2006/math">
                    <m:r>
                      <a:rPr lang="fr-FR" sz="4000" i="1" smtClean="0">
                        <a:solidFill>
                          <a:schemeClr val="tx1"/>
                        </a:solidFill>
                        <a:effectLst/>
                        <a:latin typeface="Cambria Math" panose="02040503050406030204" pitchFamily="18" charset="0"/>
                        <a:ea typeface="Calibri" panose="020F0502020204030204" pitchFamily="34" charset="0"/>
                      </a:rPr>
                      <m:t>°</m:t>
                    </m:r>
                  </m:oMath>
                </a14:m>
                <a:r>
                  <a:rPr lang="en-VN" sz="4000" dirty="0">
                    <a:solidFill>
                      <a:schemeClr val="tx1"/>
                    </a:solidFill>
                    <a:latin typeface="Arial" panose="020B0604020202020204" pitchFamily="34" charset="0"/>
                    <a:cs typeface="Arial" panose="020B0604020202020204" pitchFamily="34" charset="0"/>
                  </a:rPr>
                  <a:t> và </a:t>
                </a:r>
                <a:r>
                  <a:rPr lang="en-VN" sz="4000" dirty="0">
                    <a:latin typeface="Arial" panose="020B0604020202020204" pitchFamily="34" charset="0"/>
                    <a:cs typeface="Arial" panose="020B0604020202020204" pitchFamily="34" charset="0"/>
                  </a:rPr>
                  <a:t>chắn ngang lối đi một đoạn 5 m (H.4.36). Hỏi trước khi bị gãy, cây cao khoảng bao nhiêu mét (làm tròn kết quả đến hàng phần mười)?</a:t>
                </a:r>
              </a:p>
            </p:txBody>
          </p:sp>
        </mc:Choice>
        <mc:Fallback xmlns="">
          <p:sp>
            <p:nvSpPr>
              <p:cNvPr id="10" name="TextBox 9">
                <a:extLst>
                  <a:ext uri="{FF2B5EF4-FFF2-40B4-BE49-F238E27FC236}">
                    <a16:creationId xmlns:a16="http://schemas.microsoft.com/office/drawing/2014/main" id="{E47799BD-45BA-2055-2406-04C849A154DA}"/>
                  </a:ext>
                </a:extLst>
              </p:cNvPr>
              <p:cNvSpPr txBox="1">
                <a:spLocks noRot="1" noChangeAspect="1" noMove="1" noResize="1" noEditPoints="1" noAdjustHandles="1" noChangeArrowheads="1" noChangeShapeType="1" noTextEdit="1"/>
              </p:cNvSpPr>
              <p:nvPr/>
            </p:nvSpPr>
            <p:spPr>
              <a:xfrm>
                <a:off x="1204397" y="713998"/>
                <a:ext cx="15755110" cy="4594912"/>
              </a:xfrm>
              <a:prstGeom prst="rect">
                <a:avLst/>
              </a:prstGeom>
              <a:blipFill>
                <a:blip r:embed="rId15"/>
                <a:stretch>
                  <a:fillRect l="-1450" b="-4408"/>
                </a:stretch>
              </a:blipFill>
            </p:spPr>
            <p:txBody>
              <a:bodyPr/>
              <a:lstStyle/>
              <a:p>
                <a:r>
                  <a:rPr lang="en-VN">
                    <a:noFill/>
                  </a:rPr>
                  <a:t> </a:t>
                </a:r>
              </a:p>
            </p:txBody>
          </p:sp>
        </mc:Fallback>
      </mc:AlternateContent>
    </p:spTree>
    <p:extLst>
      <p:ext uri="{BB962C8B-B14F-4D97-AF65-F5344CB8AC3E}">
        <p14:creationId xmlns:p14="http://schemas.microsoft.com/office/powerpoint/2010/main" val="252611317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Rectangle 14">
            <a:extLst>
              <a:ext uri="{FF2B5EF4-FFF2-40B4-BE49-F238E27FC236}">
                <a16:creationId xmlns:a16="http://schemas.microsoft.com/office/drawing/2014/main" id="{5B8EE94F-BF5C-E7E7-C44F-4B49022BC76B}"/>
              </a:ext>
            </a:extLst>
          </p:cNvPr>
          <p:cNvSpPr/>
          <p:nvPr/>
        </p:nvSpPr>
        <p:spPr>
          <a:xfrm>
            <a:off x="895350" y="571661"/>
            <a:ext cx="16497300" cy="91436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90E496-0BBB-A2AE-4143-4FA00C0C6C1A}"/>
                  </a:ext>
                </a:extLst>
              </p:cNvPr>
              <p:cNvSpPr txBox="1"/>
              <p:nvPr/>
            </p:nvSpPr>
            <p:spPr>
              <a:xfrm>
                <a:off x="1274890" y="555547"/>
                <a:ext cx="10092702" cy="8607164"/>
              </a:xfrm>
              <a:prstGeom prst="rect">
                <a:avLst/>
              </a:prstGeom>
              <a:noFill/>
            </p:spPr>
            <p:txBody>
              <a:bodyPr wrap="square">
                <a:spAutoFit/>
              </a:bodyPr>
              <a:lstStyle/>
              <a:p>
                <a:pPr>
                  <a:lnSpc>
                    <a:spcPct val="20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Xét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ABC</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Bef>
                    <a:spcPts val="600"/>
                  </a:spcBef>
                  <a:spcAft>
                    <a:spcPts val="600"/>
                  </a:spcAft>
                </a:pP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AC</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fName>
                      <m:e>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e>
                    </m:func>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func>
                      <m:func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fName>
                      <m:e>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20°≈1,8</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func>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Bef>
                    <a:spcPts val="600"/>
                  </a:spcBef>
                  <a:spcAft>
                    <a:spcPts val="600"/>
                  </a:spcAft>
                </a:pPr>
                <a14:m>
                  <m:oMath xmlns:m="http://schemas.openxmlformats.org/officeDocument/2006/math">
                    <m:func>
                      <m:func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e>
                    </m:func>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BC</m:t>
                        </m:r>
                      </m:den>
                    </m:f>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BC</m:t>
                    </m:r>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num>
                      <m:den>
                        <m:func>
                          <m:func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e>
                        </m:func>
                      </m:den>
                    </m:f>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≈5,3</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Bef>
                    <a:spcPts val="600"/>
                  </a:spcBef>
                  <a:spcAft>
                    <a:spcPts val="6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AC</m:t>
                    </m:r>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CB</m:t>
                    </m:r>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≈1,8+5,3≈7,1</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Bef>
                    <a:spcPts val="600"/>
                  </a:spcBef>
                  <a:spcAft>
                    <a:spcPts val="6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gãy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cao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7,1</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ED90E496-0BBB-A2AE-4143-4FA00C0C6C1A}"/>
                  </a:ext>
                </a:extLst>
              </p:cNvPr>
              <p:cNvSpPr txBox="1">
                <a:spLocks noRot="1" noChangeAspect="1" noMove="1" noResize="1" noEditPoints="1" noAdjustHandles="1" noChangeArrowheads="1" noChangeShapeType="1" noTextEdit="1"/>
              </p:cNvSpPr>
              <p:nvPr/>
            </p:nvSpPr>
            <p:spPr>
              <a:xfrm>
                <a:off x="1274890" y="555547"/>
                <a:ext cx="10092702" cy="8607164"/>
              </a:xfrm>
              <a:prstGeom prst="rect">
                <a:avLst/>
              </a:prstGeom>
              <a:blipFill>
                <a:blip r:embed="rId14"/>
                <a:stretch>
                  <a:fillRect l="-2136" r="-251" b="-2062"/>
                </a:stretch>
              </a:blipFill>
            </p:spPr>
            <p:txBody>
              <a:bodyPr/>
              <a:lstStyle/>
              <a:p>
                <a:r>
                  <a:rPr lang="en-VN">
                    <a:noFill/>
                  </a:rPr>
                  <a:t> </a:t>
                </a:r>
              </a:p>
            </p:txBody>
          </p:sp>
        </mc:Fallback>
      </mc:AlternateContent>
      <p:pic>
        <p:nvPicPr>
          <p:cNvPr id="10" name="Picture 9">
            <a:extLst>
              <a:ext uri="{FF2B5EF4-FFF2-40B4-BE49-F238E27FC236}">
                <a16:creationId xmlns:a16="http://schemas.microsoft.com/office/drawing/2014/main" id="{42C6EBF7-ABFF-98F4-3AE2-DD611E3C0374}"/>
              </a:ext>
            </a:extLst>
          </p:cNvPr>
          <p:cNvPicPr>
            <a:picLocks noChangeAspect="1"/>
          </p:cNvPicPr>
          <p:nvPr/>
        </p:nvPicPr>
        <p:blipFill>
          <a:blip r:embed="rId15"/>
          <a:stretch>
            <a:fillRect/>
          </a:stretch>
        </p:blipFill>
        <p:spPr>
          <a:xfrm>
            <a:off x="10357629" y="2754120"/>
            <a:ext cx="6950397" cy="4250243"/>
          </a:xfrm>
          <a:prstGeom prst="rect">
            <a:avLst/>
          </a:prstGeom>
        </p:spPr>
      </p:pic>
    </p:spTree>
    <p:extLst>
      <p:ext uri="{BB962C8B-B14F-4D97-AF65-F5344CB8AC3E}">
        <p14:creationId xmlns:p14="http://schemas.microsoft.com/office/powerpoint/2010/main" val="304704851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barn(inVertical)">
                                      <p:cBhvr>
                                        <p:cTn id="10" dur="500"/>
                                        <p:tgtEl>
                                          <p:spTgt spid="8">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barn(inVertical)">
                                      <p:cBhvr>
                                        <p:cTn id="13" dur="500"/>
                                        <p:tgtEl>
                                          <p:spTgt spid="8">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barn(inVertical)">
                                      <p:cBhvr>
                                        <p:cTn id="16" dur="500"/>
                                        <p:tgtEl>
                                          <p:spTgt spid="8">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barn(inVertical)">
                                      <p:cBhvr>
                                        <p:cTn id="19"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Rectangle 14">
            <a:extLst>
              <a:ext uri="{FF2B5EF4-FFF2-40B4-BE49-F238E27FC236}">
                <a16:creationId xmlns:a16="http://schemas.microsoft.com/office/drawing/2014/main" id="{5B8EE94F-BF5C-E7E7-C44F-4B49022BC76B}"/>
              </a:ext>
            </a:extLst>
          </p:cNvPr>
          <p:cNvSpPr/>
          <p:nvPr/>
        </p:nvSpPr>
        <p:spPr>
          <a:xfrm>
            <a:off x="895350" y="571661"/>
            <a:ext cx="16497300" cy="91436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10" name="TextBox 9">
            <a:extLst>
              <a:ext uri="{FF2B5EF4-FFF2-40B4-BE49-F238E27FC236}">
                <a16:creationId xmlns:a16="http://schemas.microsoft.com/office/drawing/2014/main" id="{23D6652A-B826-2148-6F57-68666AF72FDE}"/>
              </a:ext>
            </a:extLst>
          </p:cNvPr>
          <p:cNvSpPr txBox="1"/>
          <p:nvPr/>
        </p:nvSpPr>
        <p:spPr>
          <a:xfrm>
            <a:off x="895350" y="571661"/>
            <a:ext cx="16497300" cy="9211561"/>
          </a:xfrm>
          <a:prstGeom prst="rect">
            <a:avLst/>
          </a:prstGeom>
          <a:noFill/>
        </p:spPr>
        <p:txBody>
          <a:bodyPr wrap="square" rtlCol="0">
            <a:spAutoFit/>
          </a:bodyPr>
          <a:lstStyle/>
          <a:p>
            <a:pPr>
              <a:lnSpc>
                <a:spcPct val="150000"/>
              </a:lnSpc>
            </a:pPr>
            <a:r>
              <a:rPr lang="en-VN" sz="4000" b="1" dirty="0">
                <a:latin typeface="Arial" panose="020B0604020202020204" pitchFamily="34" charset="0"/>
                <a:cs typeface="Arial" panose="020B0604020202020204" pitchFamily="34" charset="0"/>
              </a:rPr>
              <a:t>4.30. </a:t>
            </a:r>
            <a:r>
              <a:rPr lang="en-US" sz="4000" b="1" dirty="0">
                <a:latin typeface="Arial" panose="020B0604020202020204" pitchFamily="34" charset="0"/>
                <a:cs typeface="Arial" panose="020B0604020202020204" pitchFamily="34" charset="0"/>
              </a:rPr>
              <a:t>ĐỐ VUI. Chu vi </a:t>
            </a:r>
            <a:r>
              <a:rPr lang="en-US" sz="4000" b="1" dirty="0" err="1">
                <a:latin typeface="Arial" panose="020B0604020202020204" pitchFamily="34" charset="0"/>
                <a:cs typeface="Arial" panose="020B0604020202020204" pitchFamily="34" charset="0"/>
              </a:rPr>
              <a:t>Trái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Đất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bằng</a:t>
            </a:r>
            <a:r>
              <a:rPr lang="en-US" sz="4000" b="1" dirty="0">
                <a:latin typeface="Arial" panose="020B0604020202020204" pitchFamily="34" charset="0"/>
                <a:cs typeface="Arial" panose="020B0604020202020204" pitchFamily="34" charset="0"/>
              </a:rPr>
              <a:t> bao </a:t>
            </a:r>
            <a:r>
              <a:rPr lang="en-US" sz="4000" b="1" dirty="0" err="1">
                <a:latin typeface="Arial" panose="020B0604020202020204" pitchFamily="34" charset="0"/>
                <a:cs typeface="Arial" panose="020B0604020202020204" pitchFamily="34" charset="0"/>
              </a:rPr>
              <a:t>nhiêu</a:t>
            </a:r>
            <a:r>
              <a:rPr lang="en-US" sz="4000" b="1" dirty="0">
                <a:latin typeface="Arial" panose="020B0604020202020204" pitchFamily="34" charset="0"/>
                <a:cs typeface="Arial" panose="020B0604020202020204" pitchFamily="34" charset="0"/>
              </a:rPr>
              <a:t>?</a:t>
            </a:r>
          </a:p>
          <a:p>
            <a:pPr>
              <a:lnSpc>
                <a:spcPct val="150000"/>
              </a:lnSpc>
            </a:pP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Eratosthenes (</a:t>
            </a:r>
            <a:r>
              <a:rPr lang="en-US" sz="4000" dirty="0" err="1">
                <a:latin typeface="Arial" panose="020B0604020202020204" pitchFamily="34" charset="0"/>
                <a:cs typeface="Arial" panose="020B0604020202020204" pitchFamily="34" charset="0"/>
              </a:rPr>
              <a:t>Ơ-ra-tô-xten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Hy </a:t>
            </a:r>
            <a:r>
              <a:rPr lang="en-US" sz="4000" dirty="0" err="1">
                <a:latin typeface="Arial" panose="020B0604020202020204" pitchFamily="34" charset="0"/>
                <a:cs typeface="Arial" panose="020B0604020202020204" pitchFamily="34" charset="0"/>
              </a:rPr>
              <a:t>Lạp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“chu vi”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 (chu vi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nSpc>
                <a:spcPct val="150000"/>
              </a:lnSpc>
            </a:pPr>
            <a:r>
              <a:rPr lang="en-VN" sz="4000" dirty="0">
                <a:latin typeface="Arial" panose="020B0604020202020204" pitchFamily="34" charset="0"/>
                <a:cs typeface="Arial" panose="020B0604020202020204" pitchFamily="34" charset="0"/>
              </a:rPr>
              <a:t>1. Hồi đó, hằng năm cứ vào trưa ngày Hạ chí (21/6), người ta thấy tia sáng mặt trời chiếu thẳng xuống đáy một cái giếng sâu nổi tiếng ở thành phố Syene (Xy-en), tức là tia sáng chiếu thẳng đứng.</a:t>
            </a:r>
          </a:p>
          <a:p>
            <a:pPr>
              <a:lnSpc>
                <a:spcPct val="150000"/>
              </a:lnSpc>
            </a:pPr>
            <a:r>
              <a:rPr lang="en-VN" sz="4000" dirty="0">
                <a:latin typeface="Arial" panose="020B0604020202020204" pitchFamily="34" charset="0"/>
                <a:cs typeface="Arial" panose="020B0604020202020204" pitchFamily="34" charset="0"/>
              </a:rPr>
              <a:t>2. Cũng vào trưa một ngày Hạ chí, ở thành phố Alexandria (A-lếch-xăng-đri-a) cách Syene 800 km, Erastosthenes thấy một tháp cao 25 m có bóng trên mặt đất dài 3,1 m.</a:t>
            </a:r>
          </a:p>
        </p:txBody>
      </p:sp>
    </p:spTree>
    <p:extLst>
      <p:ext uri="{BB962C8B-B14F-4D97-AF65-F5344CB8AC3E}">
        <p14:creationId xmlns:p14="http://schemas.microsoft.com/office/powerpoint/2010/main" val="21393764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ssolve">
                                      <p:cBhvr>
                                        <p:cTn id="12" dur="500"/>
                                        <p:tgtEl>
                                          <p:spTgt spid="10">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dissolve">
                                      <p:cBhvr>
                                        <p:cTn id="15" dur="500"/>
                                        <p:tgtEl>
                                          <p:spTgt spid="10">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dissolve">
                                      <p:cBhvr>
                                        <p:cTn id="18"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Rectangle 14">
            <a:extLst>
              <a:ext uri="{FF2B5EF4-FFF2-40B4-BE49-F238E27FC236}">
                <a16:creationId xmlns:a16="http://schemas.microsoft.com/office/drawing/2014/main" id="{5B8EE94F-BF5C-E7E7-C44F-4B49022BC76B}"/>
              </a:ext>
            </a:extLst>
          </p:cNvPr>
          <p:cNvSpPr/>
          <p:nvPr/>
        </p:nvSpPr>
        <p:spPr>
          <a:xfrm>
            <a:off x="895350" y="571661"/>
            <a:ext cx="16497300" cy="91436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pic>
        <p:nvPicPr>
          <p:cNvPr id="7" name="Picture 6">
            <a:extLst>
              <a:ext uri="{FF2B5EF4-FFF2-40B4-BE49-F238E27FC236}">
                <a16:creationId xmlns:a16="http://schemas.microsoft.com/office/drawing/2014/main" id="{F1E7983D-8D83-4815-E74B-CDA42A739D8C}"/>
              </a:ext>
            </a:extLst>
          </p:cNvPr>
          <p:cNvPicPr>
            <a:picLocks noChangeAspect="1"/>
          </p:cNvPicPr>
          <p:nvPr/>
        </p:nvPicPr>
        <p:blipFill>
          <a:blip r:embed="rId14"/>
          <a:stretch>
            <a:fillRect/>
          </a:stretch>
        </p:blipFill>
        <p:spPr>
          <a:xfrm>
            <a:off x="2544582" y="4373155"/>
            <a:ext cx="5802923" cy="5297612"/>
          </a:xfrm>
          <a:prstGeom prst="rect">
            <a:avLst/>
          </a:prstGeom>
        </p:spPr>
      </p:pic>
      <p:pic>
        <p:nvPicPr>
          <p:cNvPr id="8" name="Picture 7">
            <a:extLst>
              <a:ext uri="{FF2B5EF4-FFF2-40B4-BE49-F238E27FC236}">
                <a16:creationId xmlns:a16="http://schemas.microsoft.com/office/drawing/2014/main" id="{9FEA7D9C-6AB0-A1CC-9528-E1ADC139B2DC}"/>
              </a:ext>
            </a:extLst>
          </p:cNvPr>
          <p:cNvPicPr>
            <a:picLocks noChangeAspect="1"/>
          </p:cNvPicPr>
          <p:nvPr/>
        </p:nvPicPr>
        <p:blipFill>
          <a:blip r:embed="rId15">
            <a:grayscl/>
          </a:blip>
          <a:stretch>
            <a:fillRect/>
          </a:stretch>
        </p:blipFill>
        <p:spPr>
          <a:xfrm>
            <a:off x="9092977" y="4243244"/>
            <a:ext cx="5274478" cy="5297612"/>
          </a:xfrm>
          <a:prstGeom prst="rect">
            <a:avLst/>
          </a:prstGeom>
        </p:spPr>
      </p:pic>
      <p:sp>
        <p:nvSpPr>
          <p:cNvPr id="10" name="TextBox 9">
            <a:extLst>
              <a:ext uri="{FF2B5EF4-FFF2-40B4-BE49-F238E27FC236}">
                <a16:creationId xmlns:a16="http://schemas.microsoft.com/office/drawing/2014/main" id="{64605821-F9B3-37E3-9618-45385F386976}"/>
              </a:ext>
            </a:extLst>
          </p:cNvPr>
          <p:cNvSpPr txBox="1"/>
          <p:nvPr/>
        </p:nvSpPr>
        <p:spPr>
          <a:xfrm>
            <a:off x="895350" y="571661"/>
            <a:ext cx="16497300" cy="3671583"/>
          </a:xfrm>
          <a:prstGeom prst="rect">
            <a:avLst/>
          </a:prstGeom>
          <a:noFill/>
        </p:spPr>
        <p:txBody>
          <a:bodyPr wrap="square" rtlCol="0">
            <a:spAutoFit/>
          </a:bodyPr>
          <a:lstStyle/>
          <a:p>
            <a:pPr>
              <a:lnSpc>
                <a:spcPct val="150000"/>
              </a:lnSpc>
            </a:pPr>
            <a:r>
              <a:rPr lang="en-VN" sz="4000" dirty="0">
                <a:latin typeface="Arial" panose="020B0604020202020204" pitchFamily="34" charset="0"/>
                <a:cs typeface="Arial" panose="020B0604020202020204" pitchFamily="34" charset="0"/>
              </a:rPr>
              <a:t>Từ hai quan sát trên, ông có thể tính xấp xỉ “chu vi” của Trái Đất như thế nào? (trên Hình 4.38, điểm O là tâm Trái Đất, điểm S tượng trưng cho thành phố Syene, điểm A tượng trưng cho thành phố Alexandria, điểm H là đỉnh của tháp, bóng của tháp trên mặt đất coi là đoạn thẳng AB).</a:t>
            </a:r>
          </a:p>
        </p:txBody>
      </p:sp>
    </p:spTree>
    <p:extLst>
      <p:ext uri="{BB962C8B-B14F-4D97-AF65-F5344CB8AC3E}">
        <p14:creationId xmlns:p14="http://schemas.microsoft.com/office/powerpoint/2010/main" val="343854110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Rectangle 14">
            <a:extLst>
              <a:ext uri="{FF2B5EF4-FFF2-40B4-BE49-F238E27FC236}">
                <a16:creationId xmlns:a16="http://schemas.microsoft.com/office/drawing/2014/main" id="{5B8EE94F-BF5C-E7E7-C44F-4B49022BC76B}"/>
              </a:ext>
            </a:extLst>
          </p:cNvPr>
          <p:cNvSpPr/>
          <p:nvPr/>
        </p:nvSpPr>
        <p:spPr>
          <a:xfrm>
            <a:off x="895350" y="571661"/>
            <a:ext cx="16497300" cy="91436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36DAB8A-94D3-98DC-DF12-33C652BA85B1}"/>
                  </a:ext>
                </a:extLst>
              </p:cNvPr>
              <p:cNvSpPr txBox="1"/>
              <p:nvPr/>
            </p:nvSpPr>
            <p:spPr>
              <a:xfrm>
                <a:off x="1308085" y="870342"/>
                <a:ext cx="15671829" cy="7502695"/>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tâm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O</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tâm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Syene</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(Alexandria),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OS</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OA</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R</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đứng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coi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BH</m:t>
                    </m:r>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OS</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acc>
                      <m:accPr>
                        <m:chr m:val="̂"/>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AOS</m:t>
                        </m:r>
                      </m:e>
                    </m:acc>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BHA</m:t>
                        </m:r>
                      </m:e>
                    </m:acc>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le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Xét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ABH</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func>
                      <m:func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fName>
                      <m:e>
                        <m:acc>
                          <m:accPr>
                            <m:chr m:val="̂"/>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BHA</m:t>
                            </m:r>
                          </m:e>
                        </m:acc>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AH</m:t>
                            </m:r>
                          </m:den>
                        </m:f>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3,1</m:t>
                            </m:r>
                          </m:num>
                          <m:den>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25</m:t>
                            </m:r>
                          </m:den>
                        </m:f>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31</m:t>
                            </m:r>
                          </m:num>
                          <m:den>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250</m:t>
                            </m:r>
                          </m:den>
                        </m:f>
                      </m:e>
                    </m:func>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BHA</m:t>
                        </m:r>
                      </m:e>
                    </m:acc>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≈7°4′</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C36DAB8A-94D3-98DC-DF12-33C652BA85B1}"/>
                  </a:ext>
                </a:extLst>
              </p:cNvPr>
              <p:cNvSpPr txBox="1">
                <a:spLocks noRot="1" noChangeAspect="1" noMove="1" noResize="1" noEditPoints="1" noAdjustHandles="1" noChangeArrowheads="1" noChangeShapeType="1" noTextEdit="1"/>
              </p:cNvSpPr>
              <p:nvPr/>
            </p:nvSpPr>
            <p:spPr>
              <a:xfrm>
                <a:off x="1308085" y="870342"/>
                <a:ext cx="15671829" cy="7502695"/>
              </a:xfrm>
              <a:prstGeom prst="rect">
                <a:avLst/>
              </a:prstGeom>
              <a:blipFill>
                <a:blip r:embed="rId14"/>
                <a:stretch>
                  <a:fillRect l="-1459" r="-1378" b="-507"/>
                </a:stretch>
              </a:blipFill>
            </p:spPr>
            <p:txBody>
              <a:bodyPr/>
              <a:lstStyle/>
              <a:p>
                <a:r>
                  <a:rPr lang="en-VN">
                    <a:noFill/>
                  </a:rPr>
                  <a:t> </a:t>
                </a:r>
              </a:p>
            </p:txBody>
          </p:sp>
        </mc:Fallback>
      </mc:AlternateContent>
    </p:spTree>
    <p:extLst>
      <p:ext uri="{BB962C8B-B14F-4D97-AF65-F5344CB8AC3E}">
        <p14:creationId xmlns:p14="http://schemas.microsoft.com/office/powerpoint/2010/main" val="152036752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barn(inVertical)">
                                      <p:cBhvr>
                                        <p:cTn id="10" dur="500"/>
                                        <p:tgtEl>
                                          <p:spTgt spid="8">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barn(inVertical)">
                                      <p:cBhvr>
                                        <p:cTn id="13" dur="500"/>
                                        <p:tgtEl>
                                          <p:spTgt spid="8">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barn(inVertical)">
                                      <p:cBhvr>
                                        <p:cTn id="1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Rectangle 14">
            <a:extLst>
              <a:ext uri="{FF2B5EF4-FFF2-40B4-BE49-F238E27FC236}">
                <a16:creationId xmlns:a16="http://schemas.microsoft.com/office/drawing/2014/main" id="{5B8EE94F-BF5C-E7E7-C44F-4B49022BC76B}"/>
              </a:ext>
            </a:extLst>
          </p:cNvPr>
          <p:cNvSpPr/>
          <p:nvPr/>
        </p:nvSpPr>
        <p:spPr>
          <a:xfrm>
            <a:off x="895350" y="571661"/>
            <a:ext cx="16497300" cy="91436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36DAB8A-94D3-98DC-DF12-33C652BA85B1}"/>
                  </a:ext>
                </a:extLst>
              </p:cNvPr>
              <p:cNvSpPr txBox="1"/>
              <p:nvPr/>
            </p:nvSpPr>
            <p:spPr>
              <a:xfrm>
                <a:off x="1308085" y="808186"/>
                <a:ext cx="15671829" cy="5623847"/>
              </a:xfrm>
              <a:prstGeom prst="rect">
                <a:avLst/>
              </a:prstGeom>
              <a:noFill/>
            </p:spPr>
            <p:txBody>
              <a:bodyPr wrap="square">
                <a:spAutoFit/>
              </a:bodyPr>
              <a:lstStyle/>
              <a:p>
                <a:pPr algn="ctr">
                  <a:lnSpc>
                    <a:spcPct val="150000"/>
                  </a:lnSpc>
                  <a:spcBef>
                    <a:spcPts val="600"/>
                  </a:spcBef>
                  <a:spcAft>
                    <a:spcPts val="600"/>
                  </a:spcAft>
                </a:pPr>
                <a:r>
                  <a:rPr lang="fr-FR" sz="4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fr-FR"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Xét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OAS</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 xmlns:m="http://schemas.openxmlformats.org/officeDocument/2006/math">
                    <m:func>
                      <m:func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fName>
                      <m:e>
                        <m:acc>
                          <m:accPr>
                            <m:chr m:val="̂"/>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AOS</m:t>
                            </m:r>
                          </m:e>
                        </m:acc>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AS</m:t>
                            </m:r>
                          </m:num>
                          <m:den>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OA</m:t>
                            </m:r>
                          </m:den>
                        </m:f>
                      </m:e>
                    </m:func>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OA</m:t>
                    </m:r>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AS</m:t>
                        </m:r>
                      </m:num>
                      <m:den>
                        <m:func>
                          <m:funcPr>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fName>
                          <m:e>
                            <m:acc>
                              <m:accPr>
                                <m:chr m:val="̂"/>
                                <m:ctrlPr>
                                  <a:rPr lang="en-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AOS</m:t>
                                </m:r>
                              </m:e>
                            </m:acc>
                          </m:e>
                        </m:func>
                      </m:den>
                    </m:f>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≈6502,79 (</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km</m:t>
                    </m:r>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chu vi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p>
              <a:p>
                <a:pPr algn="ctr">
                  <a:lnSpc>
                    <a:spcPct val="150000"/>
                  </a:lnSpc>
                  <a:spcBef>
                    <a:spcPts val="600"/>
                  </a:spcBef>
                  <a:spcAft>
                    <a:spcPts val="600"/>
                  </a:spcAft>
                </a:pPr>
                <a14:m>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π</m:t>
                    </m:r>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OA</m:t>
                    </m:r>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=2.3,14.6502,79≈40 838</m:t>
                    </m:r>
                    <m:r>
                      <m:rPr>
                        <m:sty m:val="p"/>
                      </m:rPr>
                      <a:rPr lang="fr-FR"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km</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C36DAB8A-94D3-98DC-DF12-33C652BA85B1}"/>
                  </a:ext>
                </a:extLst>
              </p:cNvPr>
              <p:cNvSpPr txBox="1">
                <a:spLocks noRot="1" noChangeAspect="1" noMove="1" noResize="1" noEditPoints="1" noAdjustHandles="1" noChangeArrowheads="1" noChangeShapeType="1" noTextEdit="1"/>
              </p:cNvSpPr>
              <p:nvPr/>
            </p:nvSpPr>
            <p:spPr>
              <a:xfrm>
                <a:off x="1308085" y="808186"/>
                <a:ext cx="15671829" cy="5623847"/>
              </a:xfrm>
              <a:prstGeom prst="rect">
                <a:avLst/>
              </a:prstGeom>
              <a:blipFill>
                <a:blip r:embed="rId14"/>
                <a:stretch>
                  <a:fillRect l="-1459" b="-3604"/>
                </a:stretch>
              </a:blipFill>
            </p:spPr>
            <p:txBody>
              <a:bodyPr/>
              <a:lstStyle/>
              <a:p>
                <a:r>
                  <a:rPr lang="en-VN">
                    <a:noFill/>
                  </a:rPr>
                  <a:t> </a:t>
                </a:r>
              </a:p>
            </p:txBody>
          </p:sp>
        </mc:Fallback>
      </mc:AlternateContent>
      <p:pic>
        <p:nvPicPr>
          <p:cNvPr id="7" name="Picture 5">
            <a:extLst>
              <a:ext uri="{FF2B5EF4-FFF2-40B4-BE49-F238E27FC236}">
                <a16:creationId xmlns:a16="http://schemas.microsoft.com/office/drawing/2014/main" id="{D78560D8-0F55-B6FC-2A30-2B3C75C48E6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977224" y="6838210"/>
            <a:ext cx="3960735" cy="3445839"/>
          </a:xfrm>
          <a:prstGeom prst="rect">
            <a:avLst/>
          </a:prstGeom>
        </p:spPr>
      </p:pic>
    </p:spTree>
    <p:extLst>
      <p:ext uri="{BB962C8B-B14F-4D97-AF65-F5344CB8AC3E}">
        <p14:creationId xmlns:p14="http://schemas.microsoft.com/office/powerpoint/2010/main" val="19437213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4049078" y="7941235"/>
            <a:ext cx="1792971" cy="3071470"/>
          </a:xfrm>
          <a:custGeom>
            <a:avLst/>
            <a:gdLst/>
            <a:ahLst/>
            <a:cxnLst/>
            <a:rect l="l" t="t" r="r" b="b"/>
            <a:pathLst>
              <a:path w="1792971" h="3071470">
                <a:moveTo>
                  <a:pt x="0" y="0"/>
                </a:moveTo>
                <a:lnTo>
                  <a:pt x="1792971" y="0"/>
                </a:lnTo>
                <a:lnTo>
                  <a:pt x="1792971"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3848357" y="1245091"/>
            <a:ext cx="10591286" cy="1015663"/>
          </a:xfrm>
          <a:prstGeom prst="rect">
            <a:avLst/>
          </a:prstGeom>
        </p:spPr>
        <p:txBody>
          <a:bodyPr lIns="0" tIns="0" rIns="0" bIns="0" rtlCol="0" anchor="t">
            <a:spAutoFit/>
          </a:bodyPr>
          <a:lstStyle/>
          <a:p>
            <a:pPr algn="ctr"/>
            <a:r>
              <a:rPr lang="en-US" sz="6600" b="1" dirty="0">
                <a:solidFill>
                  <a:srgbClr val="7030A0"/>
                </a:solidFill>
                <a:latin typeface="Arial" panose="020B0604020202020204" pitchFamily="34" charset="0"/>
                <a:cs typeface="Arial" panose="020B0604020202020204" pitchFamily="34" charset="0"/>
              </a:rPr>
              <a:t>HƯỚNG DẪN VỀ NHÀ</a:t>
            </a:r>
          </a:p>
        </p:txBody>
      </p:sp>
      <p:sp>
        <p:nvSpPr>
          <p:cNvPr id="9" name="Freeform 9"/>
          <p:cNvSpPr/>
          <p:nvPr/>
        </p:nvSpPr>
        <p:spPr>
          <a:xfrm>
            <a:off x="-4817094" y="1504333"/>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flipH="1" flipV="1">
            <a:off x="8085824" y="8559863"/>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Rounded Rectangle 12">
            <a:extLst>
              <a:ext uri="{FF2B5EF4-FFF2-40B4-BE49-F238E27FC236}">
                <a16:creationId xmlns:a16="http://schemas.microsoft.com/office/drawing/2014/main" id="{72177E45-DB16-5CCF-0E75-03B3359547C3}"/>
              </a:ext>
            </a:extLst>
          </p:cNvPr>
          <p:cNvSpPr/>
          <p:nvPr/>
        </p:nvSpPr>
        <p:spPr>
          <a:xfrm>
            <a:off x="2763467" y="3009900"/>
            <a:ext cx="12761065" cy="55499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just">
              <a:lnSpc>
                <a:spcPct val="150000"/>
              </a:lnSpc>
              <a:spcBef>
                <a:spcPts val="600"/>
              </a:spcBef>
              <a:spcAft>
                <a:spcPts val="600"/>
              </a:spcAft>
              <a:buFont typeface="Arial" panose="020B0604020202020204" pitchFamily="34" charset="0"/>
              <a:buChar char="•"/>
            </a:pP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nhớ</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kiến</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spcBef>
                <a:spcPts val="600"/>
              </a:spcBef>
              <a:spcAft>
                <a:spcPts val="600"/>
              </a:spcAft>
              <a:buFont typeface="Arial" panose="020B0604020202020204" pitchFamily="34" charset="0"/>
              <a:buChar char="•"/>
            </a:pP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SBT.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Bef>
                <a:spcPts val="600"/>
              </a:spcBef>
              <a:spcAft>
                <a:spcPts val="600"/>
              </a:spcAft>
              <a:buFont typeface="Arial" panose="020B0604020202020204" pitchFamily="34" charset="0"/>
              <a:buChar char="•"/>
            </a:pP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4400" dirty="0" err="1">
                <a:effectLst/>
                <a:latin typeface="Arial" panose="020B0604020202020204" pitchFamily="34" charset="0"/>
                <a:ea typeface="Calibri" panose="020F0502020204030204" pitchFamily="34" charset="0"/>
                <a:cs typeface="Arial" panose="020B0604020202020204" pitchFamily="34" charset="0"/>
              </a:rPr>
              <a:t>bài</a:t>
            </a:r>
            <a:r>
              <a:rPr lang="pt-BR" sz="4400" dirty="0">
                <a:effectLst/>
                <a:latin typeface="Arial" panose="020B0604020202020204" pitchFamily="34" charset="0"/>
                <a:ea typeface="Calibri" panose="020F0502020204030204" pitchFamily="34" charset="0"/>
                <a:cs typeface="Arial" panose="020B0604020202020204" pitchFamily="34" charset="0"/>
              </a:rPr>
              <a:t> </a:t>
            </a:r>
            <a:r>
              <a:rPr lang="pt-BR" sz="4400" dirty="0" err="1">
                <a:effectLst/>
                <a:latin typeface="Arial" panose="020B0604020202020204" pitchFamily="34" charset="0"/>
                <a:ea typeface="Calibri" panose="020F0502020204030204" pitchFamily="34" charset="0"/>
                <a:cs typeface="Arial" panose="020B0604020202020204" pitchFamily="34" charset="0"/>
              </a:rPr>
              <a:t>sau</a:t>
            </a:r>
            <a:r>
              <a:rPr lang="pt-BR" sz="4400" dirty="0">
                <a:effectLst/>
                <a:latin typeface="Arial" panose="020B0604020202020204" pitchFamily="34" charset="0"/>
                <a:ea typeface="Calibri" panose="020F0502020204030204" pitchFamily="34" charset="0"/>
                <a:cs typeface="Arial" panose="020B0604020202020204" pitchFamily="34" charset="0"/>
              </a:rPr>
              <a:t> </a:t>
            </a:r>
            <a:r>
              <a:rPr lang="pt-BR" sz="4400" b="1" dirty="0">
                <a:effectLst/>
                <a:latin typeface="Arial" panose="020B0604020202020204" pitchFamily="34" charset="0"/>
                <a:ea typeface="Calibri" panose="020F0502020204030204" pitchFamily="34" charset="0"/>
                <a:cs typeface="Arial" panose="020B0604020202020204" pitchFamily="34" charset="0"/>
              </a:rPr>
              <a:t>“</a:t>
            </a:r>
            <a:r>
              <a:rPr lang="pt-BR" sz="4400" b="1" dirty="0" err="1">
                <a:effectLst/>
                <a:latin typeface="Arial" panose="020B0604020202020204" pitchFamily="34" charset="0"/>
                <a:ea typeface="Calibri" panose="020F0502020204030204" pitchFamily="34" charset="0"/>
                <a:cs typeface="Arial" panose="020B0604020202020204" pitchFamily="34" charset="0"/>
              </a:rPr>
              <a:t>Mở</a:t>
            </a:r>
            <a:r>
              <a:rPr lang="pt-BR" sz="4400" b="1" dirty="0">
                <a:effectLst/>
                <a:latin typeface="Arial" panose="020B0604020202020204" pitchFamily="34" charset="0"/>
                <a:ea typeface="Calibri" panose="020F0502020204030204" pitchFamily="34" charset="0"/>
                <a:cs typeface="Arial" panose="020B0604020202020204" pitchFamily="34" charset="0"/>
              </a:rPr>
              <a:t> </a:t>
            </a:r>
            <a:r>
              <a:rPr lang="pt-BR" sz="4400" b="1" dirty="0" err="1">
                <a:effectLst/>
                <a:latin typeface="Arial" panose="020B0604020202020204" pitchFamily="34" charset="0"/>
                <a:ea typeface="Calibri" panose="020F0502020204030204" pitchFamily="34" charset="0"/>
                <a:cs typeface="Arial" panose="020B0604020202020204" pitchFamily="34" charset="0"/>
              </a:rPr>
              <a:t>đầu</a:t>
            </a:r>
            <a:r>
              <a:rPr lang="pt-BR" sz="4400" b="1" dirty="0">
                <a:effectLst/>
                <a:latin typeface="Arial" panose="020B0604020202020204" pitchFamily="34" charset="0"/>
                <a:ea typeface="Calibri" panose="020F0502020204030204" pitchFamily="34" charset="0"/>
                <a:cs typeface="Arial" panose="020B0604020202020204" pitchFamily="34" charset="0"/>
              </a:rPr>
              <a:t> </a:t>
            </a:r>
            <a:r>
              <a:rPr lang="pt-BR" sz="4400" b="1" dirty="0" err="1">
                <a:effectLst/>
                <a:latin typeface="Arial" panose="020B0604020202020204" pitchFamily="34" charset="0"/>
                <a:ea typeface="Calibri" panose="020F0502020204030204" pitchFamily="34" charset="0"/>
                <a:cs typeface="Arial" panose="020B0604020202020204" pitchFamily="34" charset="0"/>
              </a:rPr>
              <a:t>về</a:t>
            </a:r>
            <a:r>
              <a:rPr lang="pt-BR" sz="4400" b="1" dirty="0">
                <a:effectLst/>
                <a:latin typeface="Arial" panose="020B0604020202020204" pitchFamily="34" charset="0"/>
                <a:ea typeface="Calibri" panose="020F0502020204030204" pitchFamily="34" charset="0"/>
                <a:cs typeface="Arial" panose="020B0604020202020204" pitchFamily="34" charset="0"/>
              </a:rPr>
              <a:t> </a:t>
            </a:r>
            <a:r>
              <a:rPr lang="pt-BR" sz="4400" b="1" dirty="0" err="1">
                <a:effectLst/>
                <a:latin typeface="Arial" panose="020B0604020202020204" pitchFamily="34" charset="0"/>
                <a:ea typeface="Calibri" panose="020F0502020204030204" pitchFamily="34" charset="0"/>
                <a:cs typeface="Arial" panose="020B0604020202020204" pitchFamily="34" charset="0"/>
              </a:rPr>
              <a:t>đường</a:t>
            </a:r>
            <a:r>
              <a:rPr lang="pt-BR" sz="4400" b="1" dirty="0">
                <a:effectLst/>
                <a:latin typeface="Arial" panose="020B0604020202020204" pitchFamily="34" charset="0"/>
                <a:ea typeface="Calibri" panose="020F0502020204030204" pitchFamily="34" charset="0"/>
                <a:cs typeface="Arial" panose="020B0604020202020204" pitchFamily="34" charset="0"/>
              </a:rPr>
              <a:t> </a:t>
            </a:r>
            <a:r>
              <a:rPr lang="pt-BR" sz="4400" b="1" dirty="0" err="1">
                <a:effectLst/>
                <a:latin typeface="Arial" panose="020B0604020202020204" pitchFamily="34" charset="0"/>
                <a:ea typeface="Calibri" panose="020F0502020204030204" pitchFamily="34" charset="0"/>
                <a:cs typeface="Arial" panose="020B0604020202020204" pitchFamily="34" charset="0"/>
              </a:rPr>
              <a:t>tròn</a:t>
            </a:r>
            <a:r>
              <a:rPr lang="pt-BR" sz="4400" b="1" dirty="0">
                <a:effectLst/>
                <a:latin typeface="Arial" panose="020B0604020202020204" pitchFamily="34" charset="0"/>
                <a:ea typeface="Calibri" panose="020F0502020204030204" pitchFamily="34"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sp>
        <p:nvSpPr>
          <p:cNvPr id="2" name="Freeform 2"/>
          <p:cNvSpPr/>
          <p:nvPr/>
        </p:nvSpPr>
        <p:spPr>
          <a:xfrm rot="-6381483">
            <a:off x="-3907500" y="4308153"/>
            <a:ext cx="7814999" cy="12245725"/>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315856" y="3657829"/>
            <a:ext cx="9656288" cy="3118611"/>
          </a:xfrm>
          <a:prstGeom prst="rect">
            <a:avLst/>
          </a:prstGeom>
        </p:spPr>
        <p:txBody>
          <a:bodyPr lIns="0" tIns="0" rIns="0" bIns="0" rtlCol="0" anchor="t">
            <a:spAutoFit/>
          </a:bodyPr>
          <a:lstStyle/>
          <a:p>
            <a:pPr algn="ctr">
              <a:lnSpc>
                <a:spcPct val="150000"/>
              </a:lnSpc>
            </a:pPr>
            <a:r>
              <a:rPr lang="en-US" sz="7200" b="1" dirty="0">
                <a:solidFill>
                  <a:srgbClr val="C00000"/>
                </a:solidFill>
                <a:latin typeface="Arial" panose="020B0604020202020204" pitchFamily="34" charset="0"/>
                <a:cs typeface="Arial" panose="020B0604020202020204" pitchFamily="34" charset="0"/>
              </a:rPr>
              <a:t>XIN CHÀO TẠM BIỆT VÀ HẸN GẶP LẠI</a:t>
            </a:r>
          </a:p>
        </p:txBody>
      </p:sp>
      <p:sp>
        <p:nvSpPr>
          <p:cNvPr id="4" name="Freeform 4"/>
          <p:cNvSpPr/>
          <p:nvPr/>
        </p:nvSpPr>
        <p:spPr>
          <a:xfrm rot="-2779055">
            <a:off x="13351800" y="-5094162"/>
            <a:ext cx="7814999" cy="12245725"/>
          </a:xfrm>
          <a:custGeom>
            <a:avLst/>
            <a:gdLst/>
            <a:ahLst/>
            <a:cxnLst/>
            <a:rect l="l" t="t" r="r" b="b"/>
            <a:pathLst>
              <a:path w="7814999" h="12245725">
                <a:moveTo>
                  <a:pt x="0" y="0"/>
                </a:moveTo>
                <a:lnTo>
                  <a:pt x="7815000" y="0"/>
                </a:lnTo>
                <a:lnTo>
                  <a:pt x="7815000" y="12245724"/>
                </a:lnTo>
                <a:lnTo>
                  <a:pt x="0" y="12245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457531">
            <a:off x="1773293" y="7294565"/>
            <a:ext cx="1843945" cy="20574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7457531">
            <a:off x="13453750" y="636873"/>
            <a:ext cx="1843945" cy="2057400"/>
          </a:xfrm>
          <a:custGeom>
            <a:avLst/>
            <a:gdLst/>
            <a:ahLst/>
            <a:cxnLst/>
            <a:rect l="l" t="t" r="r" b="b"/>
            <a:pathLst>
              <a:path w="1843945" h="2057400">
                <a:moveTo>
                  <a:pt x="0" y="0"/>
                </a:moveTo>
                <a:lnTo>
                  <a:pt x="1843945" y="0"/>
                </a:lnTo>
                <a:lnTo>
                  <a:pt x="1843945"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3849820">
            <a:off x="14848576" y="7605376"/>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3849820" flipH="1" flipV="1">
            <a:off x="1646454" y="-517246"/>
            <a:ext cx="1792971" cy="3071470"/>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flipH="1" flipV="1">
            <a:off x="16076645" y="-104066"/>
            <a:ext cx="2365310" cy="2890720"/>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14630400" y="1961735"/>
            <a:ext cx="7315200" cy="3604399"/>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a:off x="-3259984" y="2299625"/>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Freeform 14"/>
          <p:cNvSpPr/>
          <p:nvPr/>
        </p:nvSpPr>
        <p:spPr>
          <a:xfrm>
            <a:off x="6571667" y="-1953334"/>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p:cNvSpPr/>
          <p:nvPr/>
        </p:nvSpPr>
        <p:spPr>
          <a:xfrm flipH="1" flipV="1">
            <a:off x="8085824" y="8559863"/>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Rectangle 13">
            <a:extLst>
              <a:ext uri="{FF2B5EF4-FFF2-40B4-BE49-F238E27FC236}">
                <a16:creationId xmlns:a16="http://schemas.microsoft.com/office/drawing/2014/main" id="{DE8E5277-8650-6C02-A653-0C9753F4ECCA}"/>
              </a:ext>
            </a:extLst>
          </p:cNvPr>
          <p:cNvSpPr/>
          <p:nvPr/>
        </p:nvSpPr>
        <p:spPr>
          <a:xfrm>
            <a:off x="895350" y="571661"/>
            <a:ext cx="16497300" cy="91436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5C9F461-A0B2-8420-87E8-84092060E118}"/>
                  </a:ext>
                </a:extLst>
              </p:cNvPr>
              <p:cNvSpPr txBox="1"/>
              <p:nvPr/>
            </p:nvSpPr>
            <p:spPr>
              <a:xfrm>
                <a:off x="2168484" y="560414"/>
                <a:ext cx="14612814" cy="9192068"/>
              </a:xfrm>
              <a:prstGeom prst="rect">
                <a:avLst/>
              </a:prstGeom>
              <a:noFill/>
            </p:spPr>
            <p:txBody>
              <a:bodyPr wrap="square">
                <a:spAutoFit/>
              </a:bodyPr>
              <a:lstStyle/>
              <a:p>
                <a:pPr algn="ctr">
                  <a:lnSpc>
                    <a:spcPct val="150000"/>
                  </a:lnSpc>
                  <a:spcBef>
                    <a:spcPts val="600"/>
                  </a:spcBef>
                  <a:spcAft>
                    <a:spcPts val="600"/>
                  </a:spcAft>
                </a:pPr>
                <a:r>
                  <a:rPr lang="da-DK"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Giải</a:t>
                </a:r>
                <a:endParaRPr lang="da-DK"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da-DK" sz="4000" dirty="0" err="1">
                    <a:effectLst/>
                    <a:latin typeface="Arial" panose="020B0604020202020204" pitchFamily="34" charset="0"/>
                    <a:ea typeface="Calibri" panose="020F0502020204030204" pitchFamily="34" charset="0"/>
                    <a:cs typeface="Arial" panose="020B0604020202020204" pitchFamily="34" charset="0"/>
                  </a:rPr>
                  <a:t>Xét</a:t>
                </a:r>
                <a:r>
                  <a:rPr lang="da-DK" sz="4000" dirty="0">
                    <a:effectLst/>
                    <a:latin typeface="Arial" panose="020B0604020202020204" pitchFamily="34" charset="0"/>
                    <a:ea typeface="Calibri" panose="020F0502020204030204" pitchFamily="34" charset="0"/>
                    <a:cs typeface="Arial" panose="020B0604020202020204" pitchFamily="34" charset="0"/>
                  </a:rPr>
                  <a:t> tam </a:t>
                </a:r>
                <a:r>
                  <a:rPr lang="da-DK" sz="4000" dirty="0" err="1">
                    <a:effectLst/>
                    <a:latin typeface="Arial" panose="020B0604020202020204" pitchFamily="34" charset="0"/>
                    <a:ea typeface="Calibri" panose="020F0502020204030204" pitchFamily="34" charset="0"/>
                    <a:cs typeface="Arial" panose="020B0604020202020204" pitchFamily="34" charset="0"/>
                  </a:rPr>
                  <a:t>giác</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vuông</a:t>
                </a:r>
                <a:r>
                  <a:rPr lang="da-DK"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NAB</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vuông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tại</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N</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ta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AN</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NB</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e>
                    </m:func>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Calibri" panose="020F0502020204030204" pitchFamily="34" charset="0"/>
                    <a:cs typeface="Arial" panose="020B0604020202020204" pitchFamily="34" charset="0"/>
                  </a:rPr>
                  <a:t>Xét</a:t>
                </a:r>
                <a:r>
                  <a:rPr lang="da-DK" sz="4000" dirty="0">
                    <a:effectLst/>
                    <a:latin typeface="Arial" panose="020B0604020202020204" pitchFamily="34" charset="0"/>
                    <a:ea typeface="Calibri" panose="020F0502020204030204" pitchFamily="34" charset="0"/>
                    <a:cs typeface="Arial" panose="020B0604020202020204" pitchFamily="34" charset="0"/>
                  </a:rPr>
                  <a:t> tam </a:t>
                </a:r>
                <a:r>
                  <a:rPr lang="da-DK" sz="4000" dirty="0" err="1">
                    <a:effectLst/>
                    <a:latin typeface="Arial" panose="020B0604020202020204" pitchFamily="34" charset="0"/>
                    <a:ea typeface="Calibri" panose="020F0502020204030204" pitchFamily="34" charset="0"/>
                    <a:cs typeface="Arial" panose="020B0604020202020204" pitchFamily="34" charset="0"/>
                  </a:rPr>
                  <a:t>giác</a:t>
                </a:r>
                <a:r>
                  <a:rPr lang="da-DK" sz="4000" dirty="0">
                    <a:effectLst/>
                    <a:latin typeface="Arial" panose="020B0604020202020204" pitchFamily="34" charset="0"/>
                    <a:ea typeface="Calibri" panose="020F0502020204030204" pitchFamily="34" charset="0"/>
                    <a:cs typeface="Arial" panose="020B0604020202020204" pitchFamily="34" charset="0"/>
                  </a:rPr>
                  <a:t> </a:t>
                </a:r>
                <a:r>
                  <a:rPr lang="da-DK" sz="4000" dirty="0" err="1">
                    <a:effectLst/>
                    <a:latin typeface="Arial" panose="020B0604020202020204" pitchFamily="34" charset="0"/>
                    <a:ea typeface="Calibri" panose="020F0502020204030204" pitchFamily="34" charset="0"/>
                    <a:cs typeface="Arial" panose="020B0604020202020204" pitchFamily="34" charset="0"/>
                  </a:rPr>
                  <a:t>vuông</a:t>
                </a:r>
                <a:r>
                  <a:rPr lang="da-DK"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NAC</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vuông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tại</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N</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ta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AN</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NC</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e>
                    </m:func>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NB</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B</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NC</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C</m:t>
                            </m:r>
                          </m:e>
                        </m:func>
                      </m:e>
                    </m:func>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err="1">
                    <a:effectLst/>
                    <a:latin typeface="Arial" panose="020B0604020202020204" pitchFamily="34" charset="0"/>
                    <a:ea typeface="Times New Roman" panose="02020603050405020304" pitchFamily="18" charset="0"/>
                    <a:cs typeface="Arial" panose="020B0604020202020204" pitchFamily="34" charset="0"/>
                  </a:rPr>
                  <a:t>Mà</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NB</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NC</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BC</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NC</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BC</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NB</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=11−</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NB</m:t>
                    </m:r>
                  </m:oMath>
                </a14:m>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NB</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B</m:t>
                        </m:r>
                      </m:e>
                    </m:func>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11−</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NB</m:t>
                        </m:r>
                      </m:e>
                    </m:d>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NB</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=11</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e>
                                </m:func>
                              </m:e>
                            </m:func>
                          </m:e>
                        </m:func>
                      </m:e>
                    </m:func>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NB</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11</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e>
                        </m:func>
                      </m:num>
                      <m:den>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B</m:t>
                            </m:r>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e>
                            </m:func>
                          </m:e>
                        </m:func>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11.</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30°</m:t>
                            </m:r>
                          </m:e>
                        </m:func>
                      </m:num>
                      <m:den>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38°</m:t>
                            </m:r>
                          </m:e>
                        </m:func>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VN"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30°</m:t>
                            </m:r>
                          </m:e>
                        </m:func>
                      </m:den>
                    </m:f>
                    <m: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≈4,67</m:t>
                    </m:r>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cm</m:t>
                    </m:r>
                  </m:oMath>
                </a14:m>
                <a:r>
                  <a:rPr lang="en-VN" sz="4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AN</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≈3,65</m:t>
                    </m:r>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cm</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05C9F461-A0B2-8420-87E8-84092060E118}"/>
                  </a:ext>
                </a:extLst>
              </p:cNvPr>
              <p:cNvSpPr txBox="1">
                <a:spLocks noRot="1" noChangeAspect="1" noMove="1" noResize="1" noEditPoints="1" noAdjustHandles="1" noChangeArrowheads="1" noChangeShapeType="1" noTextEdit="1"/>
              </p:cNvSpPr>
              <p:nvPr/>
            </p:nvSpPr>
            <p:spPr>
              <a:xfrm>
                <a:off x="2168484" y="560414"/>
                <a:ext cx="14612814" cy="9192068"/>
              </a:xfrm>
              <a:prstGeom prst="rect">
                <a:avLst/>
              </a:prstGeom>
              <a:blipFill>
                <a:blip r:embed="rId14"/>
                <a:stretch>
                  <a:fillRect l="-1476"/>
                </a:stretch>
              </a:blipFill>
            </p:spPr>
            <p:txBody>
              <a:bodyPr/>
              <a:lstStyle/>
              <a:p>
                <a:r>
                  <a:rPr lang="en-VN">
                    <a:noFill/>
                  </a:rPr>
                  <a:t> </a:t>
                </a:r>
              </a:p>
            </p:txBody>
          </p:sp>
        </mc:Fallback>
      </mc:AlternateContent>
    </p:spTree>
    <p:extLst>
      <p:ext uri="{BB962C8B-B14F-4D97-AF65-F5344CB8AC3E}">
        <p14:creationId xmlns:p14="http://schemas.microsoft.com/office/powerpoint/2010/main" val="56245621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barn(inVertical)">
                                      <p:cBhvr>
                                        <p:cTn id="16" dur="500"/>
                                        <p:tgtEl>
                                          <p:spTgt spid="8">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arn(inVertical)">
                                      <p:cBhvr>
                                        <p:cTn id="19" dur="500"/>
                                        <p:tgtEl>
                                          <p:spTgt spid="8">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arn(inVertical)">
                                      <p:cBhvr>
                                        <p:cTn id="22" dur="500"/>
                                        <p:tgtEl>
                                          <p:spTgt spid="8">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barn(inVertical)">
                                      <p:cBhvr>
                                        <p:cTn id="25" dur="500"/>
                                        <p:tgtEl>
                                          <p:spTgt spid="8">
                                            <p:txEl>
                                              <p:pRg st="5" end="5"/>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barn(inVertical)">
                                      <p:cBhvr>
                                        <p:cTn id="28" dur="500"/>
                                        <p:tgtEl>
                                          <p:spTgt spid="8">
                                            <p:txEl>
                                              <p:pRg st="6" end="6"/>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barn(inVertical)">
                                      <p:cBhvr>
                                        <p:cTn id="31"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5726910" y="7548843"/>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069557" y="-1602869"/>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Rectangle 13">
            <a:extLst>
              <a:ext uri="{FF2B5EF4-FFF2-40B4-BE49-F238E27FC236}">
                <a16:creationId xmlns:a16="http://schemas.microsoft.com/office/drawing/2014/main" id="{DE8E5277-8650-6C02-A653-0C9753F4ECCA}"/>
              </a:ext>
            </a:extLst>
          </p:cNvPr>
          <p:cNvSpPr/>
          <p:nvPr/>
        </p:nvSpPr>
        <p:spPr>
          <a:xfrm>
            <a:off x="895350" y="852480"/>
            <a:ext cx="16497300" cy="858204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5C9F461-A0B2-8420-87E8-84092060E118}"/>
                  </a:ext>
                </a:extLst>
              </p:cNvPr>
              <p:cNvSpPr txBox="1"/>
              <p:nvPr/>
            </p:nvSpPr>
            <p:spPr>
              <a:xfrm>
                <a:off x="1837593" y="1309445"/>
                <a:ext cx="14612814" cy="4000262"/>
              </a:xfrm>
              <a:prstGeom prst="rect">
                <a:avLst/>
              </a:prstGeom>
              <a:noFill/>
            </p:spPr>
            <p:txBody>
              <a:bodyPr wrap="square">
                <a:spAutoFit/>
              </a:bodyPr>
              <a:lstStyle/>
              <a:p>
                <a:pPr algn="ctr">
                  <a:lnSpc>
                    <a:spcPct val="150000"/>
                  </a:lnSpc>
                  <a:spcBef>
                    <a:spcPts val="600"/>
                  </a:spcBef>
                  <a:spcAft>
                    <a:spcPts val="600"/>
                  </a:spcAft>
                </a:pPr>
                <a:r>
                  <a:rPr lang="da-DK"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Giải</a:t>
                </a:r>
                <a:endParaRPr lang="da-DK"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r>
                  <a:rPr lang="da-DK" sz="4000" dirty="0" err="1">
                    <a:effectLst/>
                    <a:latin typeface="Arial" panose="020B0604020202020204" pitchFamily="34" charset="0"/>
                    <a:ea typeface="Times New Roman" panose="02020603050405020304" pitchFamily="18" charset="0"/>
                    <a:cs typeface="Arial" panose="020B0604020202020204" pitchFamily="34" charset="0"/>
                  </a:rPr>
                  <a:t>Xét</a:t>
                </a:r>
                <a:r>
                  <a:rPr lang="da-DK" sz="4000" dirty="0">
                    <a:effectLst/>
                    <a:latin typeface="Arial" panose="020B0604020202020204" pitchFamily="34" charset="0"/>
                    <a:ea typeface="Times New Roman" panose="02020603050405020304" pitchFamily="18" charset="0"/>
                    <a:cs typeface="Arial" panose="020B0604020202020204" pitchFamily="34" charset="0"/>
                  </a:rPr>
                  <a:t> tam </a:t>
                </a:r>
                <a:r>
                  <a:rPr lang="da-DK" sz="4000" dirty="0" err="1">
                    <a:effectLst/>
                    <a:latin typeface="Arial" panose="020B0604020202020204" pitchFamily="34" charset="0"/>
                    <a:ea typeface="Times New Roman" panose="02020603050405020304" pitchFamily="18" charset="0"/>
                    <a:cs typeface="Arial" panose="020B0604020202020204" pitchFamily="34" charset="0"/>
                  </a:rPr>
                  <a:t>giác</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ANC</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vuông</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tại</a:t>
                </a:r>
                <a:r>
                  <a:rPr lang="da-DK" sz="4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da-DK" sz="4000" i="0" smtClean="0">
                        <a:effectLst/>
                        <a:latin typeface="Cambria Math" panose="02040503050406030204" pitchFamily="18" charset="0"/>
                        <a:ea typeface="Times New Roman" panose="02020603050405020304" pitchFamily="18" charset="0"/>
                        <a:cs typeface="Times New Roman" panose="02020603050405020304" pitchFamily="18" charset="0"/>
                      </a:rPr>
                      <m:t>N</m:t>
                    </m:r>
                  </m:oMath>
                </a14:m>
                <a:r>
                  <a:rPr lang="da-DK" sz="4000" dirty="0">
                    <a:effectLst/>
                    <a:latin typeface="Arial" panose="020B0604020202020204" pitchFamily="34" charset="0"/>
                    <a:ea typeface="Times New Roman" panose="02020603050405020304" pitchFamily="18" charset="0"/>
                    <a:cs typeface="Arial" panose="020B0604020202020204" pitchFamily="34" charset="0"/>
                  </a:rPr>
                  <a:t> </a:t>
                </a:r>
                <a:r>
                  <a:rPr lang="da-DK" sz="4000" dirty="0" err="1">
                    <a:effectLst/>
                    <a:latin typeface="Arial" panose="020B0604020202020204" pitchFamily="34" charset="0"/>
                    <a:ea typeface="Times New Roman" panose="02020603050405020304" pitchFamily="18" charset="0"/>
                    <a:cs typeface="Arial" panose="020B0604020202020204" pitchFamily="34" charset="0"/>
                  </a:rPr>
                  <a:t>có</a:t>
                </a:r>
                <a:r>
                  <a:rPr lang="da-DK" sz="4000" dirty="0">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AC</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AN</m:t>
                          </m:r>
                        </m:num>
                        <m:den>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C</m:t>
                              </m:r>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 </m:t>
                              </m:r>
                            </m:e>
                          </m:func>
                        </m:den>
                      </m:f>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3,65</m:t>
                          </m:r>
                        </m:num>
                        <m:den>
                          <m:func>
                            <m:funcPr>
                              <m:ctrlPr>
                                <a:rPr lang="en-VN"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sin</m:t>
                              </m:r>
                            </m:fName>
                            <m:e>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30°</m:t>
                              </m:r>
                            </m:e>
                          </m:func>
                        </m:den>
                      </m:f>
                      <m: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≈7,3</m:t>
                      </m:r>
                      <m:r>
                        <m:rPr>
                          <m:sty m:val="p"/>
                        </m:rPr>
                        <a:rPr lang="da-DK" sz="4000" i="0" smtClean="0">
                          <a:effectLst/>
                          <a:latin typeface="Cambria Math" panose="02040503050406030204" pitchFamily="18" charset="0"/>
                          <a:ea typeface="Calibri" panose="020F0502020204030204" pitchFamily="34" charset="0"/>
                          <a:cs typeface="Times New Roman" panose="02020603050405020304" pitchFamily="18" charset="0"/>
                        </a:rPr>
                        <m:t>cm</m:t>
                      </m:r>
                    </m:oMath>
                  </m:oMathPara>
                </a14:m>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05C9F461-A0B2-8420-87E8-84092060E118}"/>
                  </a:ext>
                </a:extLst>
              </p:cNvPr>
              <p:cNvSpPr txBox="1">
                <a:spLocks noRot="1" noChangeAspect="1" noMove="1" noResize="1" noEditPoints="1" noAdjustHandles="1" noChangeArrowheads="1" noChangeShapeType="1" noTextEdit="1"/>
              </p:cNvSpPr>
              <p:nvPr/>
            </p:nvSpPr>
            <p:spPr>
              <a:xfrm>
                <a:off x="1837593" y="1309445"/>
                <a:ext cx="14612814" cy="4000262"/>
              </a:xfrm>
              <a:prstGeom prst="rect">
                <a:avLst/>
              </a:prstGeom>
              <a:blipFill>
                <a:blip r:embed="rId14"/>
                <a:stretch>
                  <a:fillRect l="-1476" b="-1266"/>
                </a:stretch>
              </a:blipFill>
            </p:spPr>
            <p:txBody>
              <a:bodyPr/>
              <a:lstStyle/>
              <a:p>
                <a:r>
                  <a:rPr lang="en-VN">
                    <a:noFill/>
                  </a:rPr>
                  <a:t> </a:t>
                </a:r>
              </a:p>
            </p:txBody>
          </p:sp>
        </mc:Fallback>
      </mc:AlternateContent>
      <p:pic>
        <p:nvPicPr>
          <p:cNvPr id="7" name="Picture 17">
            <a:extLst>
              <a:ext uri="{FF2B5EF4-FFF2-40B4-BE49-F238E27FC236}">
                <a16:creationId xmlns:a16="http://schemas.microsoft.com/office/drawing/2014/main" id="{1752C9E0-48CF-5FB0-EAED-1F17B748E7B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890867" y="6173254"/>
            <a:ext cx="6506266" cy="3261266"/>
          </a:xfrm>
          <a:prstGeom prst="rect">
            <a:avLst/>
          </a:prstGeom>
        </p:spPr>
      </p:pic>
    </p:spTree>
    <p:extLst>
      <p:ext uri="{BB962C8B-B14F-4D97-AF65-F5344CB8AC3E}">
        <p14:creationId xmlns:p14="http://schemas.microsoft.com/office/powerpoint/2010/main" val="126645813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barn(inVertical)">
                                      <p:cBhvr>
                                        <p:cTn id="1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sp>
        <p:nvSpPr>
          <p:cNvPr id="2" name="TextBox 2"/>
          <p:cNvSpPr txBox="1"/>
          <p:nvPr/>
        </p:nvSpPr>
        <p:spPr>
          <a:xfrm>
            <a:off x="2879567" y="4582130"/>
            <a:ext cx="12528867" cy="1133452"/>
          </a:xfrm>
          <a:prstGeom prst="rect">
            <a:avLst/>
          </a:prstGeom>
        </p:spPr>
        <p:txBody>
          <a:bodyPr lIns="0" tIns="0" rIns="0" bIns="0" rtlCol="0" anchor="t">
            <a:spAutoFit/>
          </a:bodyPr>
          <a:lstStyle/>
          <a:p>
            <a:pPr algn="ctr"/>
            <a:r>
              <a:rPr lang="en-US" sz="7200" b="1" dirty="0">
                <a:solidFill>
                  <a:schemeClr val="accent2"/>
                </a:solidFill>
                <a:latin typeface="Arial" panose="020B0604020202020204" pitchFamily="34" charset="0"/>
                <a:cs typeface="Arial" panose="020B0604020202020204" pitchFamily="34" charset="0"/>
              </a:rPr>
              <a:t>BÀI TẬP CUỐI CHƯƠNG IV</a:t>
            </a:r>
          </a:p>
        </p:txBody>
      </p:sp>
      <p:sp>
        <p:nvSpPr>
          <p:cNvPr id="3" name="Freeform 3"/>
          <p:cNvSpPr/>
          <p:nvPr/>
        </p:nvSpPr>
        <p:spPr>
          <a:xfrm rot="-2779055">
            <a:off x="13351800" y="-5703043"/>
            <a:ext cx="7814999" cy="12245725"/>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381483">
            <a:off x="-3907500" y="4308153"/>
            <a:ext cx="7814999" cy="12245725"/>
          </a:xfrm>
          <a:custGeom>
            <a:avLst/>
            <a:gdLst/>
            <a:ahLst/>
            <a:cxnLst/>
            <a:rect l="l" t="t" r="r" b="b"/>
            <a:pathLst>
              <a:path w="7814999" h="12245725">
                <a:moveTo>
                  <a:pt x="0" y="0"/>
                </a:moveTo>
                <a:lnTo>
                  <a:pt x="7815000" y="0"/>
                </a:lnTo>
                <a:lnTo>
                  <a:pt x="7815000" y="12245725"/>
                </a:lnTo>
                <a:lnTo>
                  <a:pt x="0" y="12245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457531">
            <a:off x="1137924" y="6846681"/>
            <a:ext cx="1602407" cy="1787901"/>
          </a:xfrm>
          <a:custGeom>
            <a:avLst/>
            <a:gdLst/>
            <a:ahLst/>
            <a:cxnLst/>
            <a:rect l="l" t="t" r="r" b="b"/>
            <a:pathLst>
              <a:path w="1602407" h="1787901">
                <a:moveTo>
                  <a:pt x="0" y="0"/>
                </a:moveTo>
                <a:lnTo>
                  <a:pt x="1602406" y="0"/>
                </a:lnTo>
                <a:lnTo>
                  <a:pt x="1602406" y="1787901"/>
                </a:lnTo>
                <a:lnTo>
                  <a:pt x="0" y="1787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7457531">
            <a:off x="13806242" y="699249"/>
            <a:ext cx="1648316" cy="1839126"/>
          </a:xfrm>
          <a:custGeom>
            <a:avLst/>
            <a:gdLst/>
            <a:ahLst/>
            <a:cxnLst/>
            <a:rect l="l" t="t" r="r" b="b"/>
            <a:pathLst>
              <a:path w="1648316" h="1839126">
                <a:moveTo>
                  <a:pt x="0" y="0"/>
                </a:moveTo>
                <a:lnTo>
                  <a:pt x="1648316" y="0"/>
                </a:lnTo>
                <a:lnTo>
                  <a:pt x="1648316" y="1839126"/>
                </a:lnTo>
                <a:lnTo>
                  <a:pt x="0" y="1839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3849820">
            <a:off x="14848576" y="7605376"/>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flipV="1">
            <a:off x="16076645" y="-712947"/>
            <a:ext cx="2365310" cy="2890720"/>
          </a:xfrm>
          <a:custGeom>
            <a:avLst/>
            <a:gdLst/>
            <a:ahLst/>
            <a:cxnLst/>
            <a:rect l="l" t="t" r="r" b="b"/>
            <a:pathLst>
              <a:path w="2365310" h="2890720">
                <a:moveTo>
                  <a:pt x="2365310" y="2890720"/>
                </a:moveTo>
                <a:lnTo>
                  <a:pt x="0" y="2890720"/>
                </a:lnTo>
                <a:lnTo>
                  <a:pt x="0" y="0"/>
                </a:lnTo>
                <a:lnTo>
                  <a:pt x="2365310" y="0"/>
                </a:lnTo>
                <a:lnTo>
                  <a:pt x="2365310" y="289072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15408434" y="1352854"/>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3863796" y="1701904"/>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rot="3849820" flipH="1" flipV="1">
            <a:off x="1646454" y="-517246"/>
            <a:ext cx="1792971" cy="3071470"/>
          </a:xfrm>
          <a:custGeom>
            <a:avLst/>
            <a:gdLst/>
            <a:ahLst/>
            <a:cxnLst/>
            <a:rect l="l" t="t" r="r" b="b"/>
            <a:pathLst>
              <a:path w="1792971" h="3071470">
                <a:moveTo>
                  <a:pt x="1792970" y="3071470"/>
                </a:moveTo>
                <a:lnTo>
                  <a:pt x="0" y="3071470"/>
                </a:lnTo>
                <a:lnTo>
                  <a:pt x="0" y="0"/>
                </a:lnTo>
                <a:lnTo>
                  <a:pt x="1792970" y="0"/>
                </a:lnTo>
                <a:lnTo>
                  <a:pt x="1792970" y="307147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1EE"/>
        </a:solidFill>
        <a:effectLst/>
      </p:bgPr>
    </p:bg>
    <p:spTree>
      <p:nvGrpSpPr>
        <p:cNvPr id="1" name=""/>
        <p:cNvGrpSpPr/>
        <p:nvPr/>
      </p:nvGrpSpPr>
      <p:grpSpPr>
        <a:xfrm>
          <a:off x="0" y="0"/>
          <a:ext cx="0" cy="0"/>
          <a:chOff x="0" y="0"/>
          <a:chExt cx="0" cy="0"/>
        </a:xfrm>
      </p:grpSpPr>
      <p:sp>
        <p:nvSpPr>
          <p:cNvPr id="2" name="Freeform 2"/>
          <p:cNvSpPr/>
          <p:nvPr/>
        </p:nvSpPr>
        <p:spPr>
          <a:xfrm rot="-6381483">
            <a:off x="-4869834" y="4550007"/>
            <a:ext cx="7814999" cy="12245725"/>
          </a:xfrm>
          <a:custGeom>
            <a:avLst/>
            <a:gdLst/>
            <a:ahLst/>
            <a:cxnLst/>
            <a:rect l="l" t="t" r="r" b="b"/>
            <a:pathLst>
              <a:path w="7814999" h="12245725">
                <a:moveTo>
                  <a:pt x="0" y="0"/>
                </a:moveTo>
                <a:lnTo>
                  <a:pt x="7814999" y="0"/>
                </a:lnTo>
                <a:lnTo>
                  <a:pt x="7814999" y="12245725"/>
                </a:lnTo>
                <a:lnTo>
                  <a:pt x="0" y="12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457531">
            <a:off x="1417465" y="7936608"/>
            <a:ext cx="1602407" cy="1787901"/>
          </a:xfrm>
          <a:custGeom>
            <a:avLst/>
            <a:gdLst/>
            <a:ahLst/>
            <a:cxnLst/>
            <a:rect l="l" t="t" r="r" b="b"/>
            <a:pathLst>
              <a:path w="1602407" h="1787901">
                <a:moveTo>
                  <a:pt x="0" y="0"/>
                </a:moveTo>
                <a:lnTo>
                  <a:pt x="1602407" y="0"/>
                </a:lnTo>
                <a:lnTo>
                  <a:pt x="1602407" y="1787901"/>
                </a:lnTo>
                <a:lnTo>
                  <a:pt x="0" y="178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49820">
            <a:off x="14848576" y="7605376"/>
            <a:ext cx="1792971" cy="3071470"/>
          </a:xfrm>
          <a:custGeom>
            <a:avLst/>
            <a:gdLst/>
            <a:ahLst/>
            <a:cxnLst/>
            <a:rect l="l" t="t" r="r" b="b"/>
            <a:pathLst>
              <a:path w="1792971" h="3071470">
                <a:moveTo>
                  <a:pt x="0" y="0"/>
                </a:moveTo>
                <a:lnTo>
                  <a:pt x="1792970" y="0"/>
                </a:lnTo>
                <a:lnTo>
                  <a:pt x="1792970" y="3071471"/>
                </a:lnTo>
                <a:lnTo>
                  <a:pt x="0" y="3071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96826" y="7782149"/>
            <a:ext cx="2365310" cy="2890720"/>
          </a:xfrm>
          <a:custGeom>
            <a:avLst/>
            <a:gdLst/>
            <a:ahLst/>
            <a:cxnLst/>
            <a:rect l="l" t="t" r="r" b="b"/>
            <a:pathLst>
              <a:path w="2365310" h="2890720">
                <a:moveTo>
                  <a:pt x="0" y="0"/>
                </a:moveTo>
                <a:lnTo>
                  <a:pt x="2365310" y="0"/>
                </a:lnTo>
                <a:lnTo>
                  <a:pt x="2365310" y="2890720"/>
                </a:lnTo>
                <a:lnTo>
                  <a:pt x="0" y="2890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962334" y="9664559"/>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3329400" y="3299301"/>
            <a:ext cx="11629199" cy="2858796"/>
          </a:xfrm>
          <a:prstGeom prst="rect">
            <a:avLst/>
          </a:prstGeom>
        </p:spPr>
        <p:txBody>
          <a:bodyPr wrap="square" lIns="0" tIns="0" rIns="0" bIns="0" rtlCol="0" anchor="t">
            <a:spAutoFit/>
          </a:bodyPr>
          <a:lstStyle/>
          <a:p>
            <a:pPr algn="ctr">
              <a:lnSpc>
                <a:spcPct val="150000"/>
              </a:lnSpc>
            </a:pPr>
            <a:r>
              <a:rPr lang="en-US" sz="6600" b="1" dirty="0" err="1">
                <a:solidFill>
                  <a:srgbClr val="7030A0"/>
                </a:solidFill>
                <a:latin typeface="Arial" panose="020B0604020202020204" pitchFamily="34" charset="0"/>
                <a:cs typeface="Arial" panose="020B0604020202020204" pitchFamily="34" charset="0"/>
              </a:rPr>
              <a:t>Hoạt</a:t>
            </a:r>
            <a:r>
              <a:rPr lang="en-US" sz="6600" b="1" dirty="0">
                <a:solidFill>
                  <a:srgbClr val="7030A0"/>
                </a:solidFill>
                <a:latin typeface="Arial" panose="020B0604020202020204" pitchFamily="34" charset="0"/>
                <a:cs typeface="Arial" panose="020B0604020202020204" pitchFamily="34" charset="0"/>
              </a:rPr>
              <a:t> </a:t>
            </a:r>
            <a:r>
              <a:rPr lang="en-US" sz="6600" b="1" dirty="0" err="1">
                <a:solidFill>
                  <a:srgbClr val="7030A0"/>
                </a:solidFill>
                <a:latin typeface="Arial" panose="020B0604020202020204" pitchFamily="34" charset="0"/>
                <a:cs typeface="Arial" panose="020B0604020202020204" pitchFamily="34" charset="0"/>
              </a:rPr>
              <a:t>động</a:t>
            </a:r>
            <a:r>
              <a:rPr lang="en-US" sz="6600" b="1" dirty="0">
                <a:solidFill>
                  <a:srgbClr val="7030A0"/>
                </a:solidFill>
                <a:latin typeface="Arial" panose="020B0604020202020204" pitchFamily="34" charset="0"/>
                <a:cs typeface="Arial" panose="020B0604020202020204" pitchFamily="34" charset="0"/>
              </a:rPr>
              <a:t> 1: </a:t>
            </a:r>
          </a:p>
          <a:p>
            <a:pPr algn="ctr">
              <a:lnSpc>
                <a:spcPct val="150000"/>
              </a:lnSpc>
            </a:pPr>
            <a:r>
              <a:rPr lang="en-US" sz="6600" b="1" dirty="0" err="1">
                <a:solidFill>
                  <a:srgbClr val="7030A0"/>
                </a:solidFill>
                <a:latin typeface="Arial" panose="020B0604020202020204" pitchFamily="34" charset="0"/>
                <a:cs typeface="Arial" panose="020B0604020202020204" pitchFamily="34" charset="0"/>
              </a:rPr>
              <a:t>Ôn</a:t>
            </a:r>
            <a:r>
              <a:rPr lang="en-US" sz="6600" b="1" dirty="0">
                <a:solidFill>
                  <a:srgbClr val="7030A0"/>
                </a:solidFill>
                <a:latin typeface="Arial" panose="020B0604020202020204" pitchFamily="34" charset="0"/>
                <a:cs typeface="Arial" panose="020B0604020202020204" pitchFamily="34" charset="0"/>
              </a:rPr>
              <a:t> </a:t>
            </a:r>
            <a:r>
              <a:rPr lang="en-US" sz="6600" b="1" dirty="0" err="1">
                <a:solidFill>
                  <a:srgbClr val="7030A0"/>
                </a:solidFill>
                <a:latin typeface="Arial" panose="020B0604020202020204" pitchFamily="34" charset="0"/>
                <a:cs typeface="Arial" panose="020B0604020202020204" pitchFamily="34" charset="0"/>
              </a:rPr>
              <a:t>tập</a:t>
            </a:r>
            <a:r>
              <a:rPr lang="en-US" sz="6600" b="1" dirty="0">
                <a:solidFill>
                  <a:srgbClr val="7030A0"/>
                </a:solidFill>
                <a:latin typeface="Arial" panose="020B0604020202020204" pitchFamily="34" charset="0"/>
                <a:cs typeface="Arial" panose="020B0604020202020204" pitchFamily="34" charset="0"/>
              </a:rPr>
              <a:t> </a:t>
            </a:r>
            <a:r>
              <a:rPr lang="en-US" sz="6600" b="1" dirty="0" err="1">
                <a:solidFill>
                  <a:srgbClr val="7030A0"/>
                </a:solidFill>
                <a:latin typeface="Arial" panose="020B0604020202020204" pitchFamily="34" charset="0"/>
                <a:cs typeface="Arial" panose="020B0604020202020204" pitchFamily="34" charset="0"/>
              </a:rPr>
              <a:t>lại</a:t>
            </a:r>
            <a:r>
              <a:rPr lang="en-US" sz="6600" b="1" dirty="0">
                <a:solidFill>
                  <a:srgbClr val="7030A0"/>
                </a:solidFill>
                <a:latin typeface="Arial" panose="020B0604020202020204" pitchFamily="34" charset="0"/>
                <a:cs typeface="Arial" panose="020B0604020202020204" pitchFamily="34" charset="0"/>
              </a:rPr>
              <a:t> </a:t>
            </a:r>
            <a:r>
              <a:rPr lang="en-US" sz="6600" b="1" dirty="0" err="1">
                <a:solidFill>
                  <a:srgbClr val="7030A0"/>
                </a:solidFill>
                <a:latin typeface="Arial" panose="020B0604020202020204" pitchFamily="34" charset="0"/>
                <a:cs typeface="Arial" panose="020B0604020202020204" pitchFamily="34" charset="0"/>
              </a:rPr>
              <a:t>kiến</a:t>
            </a:r>
            <a:r>
              <a:rPr lang="en-US" sz="6600" b="1" dirty="0">
                <a:solidFill>
                  <a:srgbClr val="7030A0"/>
                </a:solidFill>
                <a:latin typeface="Arial" panose="020B0604020202020204" pitchFamily="34" charset="0"/>
                <a:cs typeface="Arial" panose="020B0604020202020204" pitchFamily="34" charset="0"/>
              </a:rPr>
              <a:t> </a:t>
            </a:r>
            <a:r>
              <a:rPr lang="en-US" sz="6600" b="1" dirty="0" err="1">
                <a:solidFill>
                  <a:srgbClr val="7030A0"/>
                </a:solidFill>
                <a:latin typeface="Arial" panose="020B0604020202020204" pitchFamily="34" charset="0"/>
                <a:cs typeface="Arial" panose="020B0604020202020204" pitchFamily="34" charset="0"/>
              </a:rPr>
              <a:t>thức</a:t>
            </a:r>
            <a:r>
              <a:rPr lang="en-US" sz="6600" b="1" dirty="0">
                <a:solidFill>
                  <a:srgbClr val="7030A0"/>
                </a:solidFill>
                <a:latin typeface="Arial" panose="020B0604020202020204" pitchFamily="34" charset="0"/>
                <a:cs typeface="Arial" panose="020B0604020202020204" pitchFamily="34" charset="0"/>
              </a:rPr>
              <a:t> </a:t>
            </a:r>
            <a:r>
              <a:rPr lang="en-US" sz="6600" b="1" dirty="0" err="1">
                <a:solidFill>
                  <a:srgbClr val="7030A0"/>
                </a:solidFill>
                <a:latin typeface="Arial" panose="020B0604020202020204" pitchFamily="34" charset="0"/>
                <a:cs typeface="Arial" panose="020B0604020202020204" pitchFamily="34" charset="0"/>
              </a:rPr>
              <a:t>đã</a:t>
            </a:r>
            <a:r>
              <a:rPr lang="en-US" sz="6600" b="1" dirty="0">
                <a:solidFill>
                  <a:srgbClr val="7030A0"/>
                </a:solidFill>
                <a:latin typeface="Arial" panose="020B0604020202020204" pitchFamily="34" charset="0"/>
                <a:cs typeface="Arial" panose="020B0604020202020204" pitchFamily="34" charset="0"/>
              </a:rPr>
              <a:t> </a:t>
            </a:r>
            <a:r>
              <a:rPr lang="en-US" sz="6600" b="1" dirty="0" err="1">
                <a:solidFill>
                  <a:srgbClr val="7030A0"/>
                </a:solidFill>
                <a:latin typeface="Arial" panose="020B0604020202020204" pitchFamily="34" charset="0"/>
                <a:cs typeface="Arial" panose="020B0604020202020204" pitchFamily="34" charset="0"/>
              </a:rPr>
              <a:t>học</a:t>
            </a:r>
            <a:endParaRPr lang="en-US" sz="6600" b="1" dirty="0">
              <a:solidFill>
                <a:srgbClr val="7030A0"/>
              </a:solidFill>
              <a:latin typeface="Arial" panose="020B0604020202020204" pitchFamily="34" charset="0"/>
              <a:cs typeface="Arial" panose="020B0604020202020204" pitchFamily="34" charset="0"/>
            </a:endParaRPr>
          </a:p>
        </p:txBody>
      </p:sp>
      <p:sp>
        <p:nvSpPr>
          <p:cNvPr id="9" name="Freeform 9"/>
          <p:cNvSpPr/>
          <p:nvPr/>
        </p:nvSpPr>
        <p:spPr>
          <a:xfrm>
            <a:off x="-4817094" y="1504333"/>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dirty="0"/>
          </a:p>
        </p:txBody>
      </p:sp>
      <p:sp>
        <p:nvSpPr>
          <p:cNvPr id="12" name="Freeform 12"/>
          <p:cNvSpPr/>
          <p:nvPr/>
        </p:nvSpPr>
        <p:spPr>
          <a:xfrm>
            <a:off x="13972144" y="-2359308"/>
            <a:ext cx="7315200" cy="3604399"/>
          </a:xfrm>
          <a:custGeom>
            <a:avLst/>
            <a:gdLst/>
            <a:ahLst/>
            <a:cxnLst/>
            <a:rect l="l" t="t" r="r" b="b"/>
            <a:pathLst>
              <a:path w="7315200" h="3604399">
                <a:moveTo>
                  <a:pt x="0" y="0"/>
                </a:moveTo>
                <a:lnTo>
                  <a:pt x="7315200" y="0"/>
                </a:lnTo>
                <a:lnTo>
                  <a:pt x="7315200" y="3604399"/>
                </a:lnTo>
                <a:lnTo>
                  <a:pt x="0" y="36043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flipV="1">
            <a:off x="9473128" y="8267700"/>
            <a:ext cx="5802923" cy="4114800"/>
          </a:xfrm>
          <a:custGeom>
            <a:avLst/>
            <a:gdLst/>
            <a:ahLst/>
            <a:cxnLst/>
            <a:rect l="l" t="t" r="r" b="b"/>
            <a:pathLst>
              <a:path w="5802923" h="4114800">
                <a:moveTo>
                  <a:pt x="5802923" y="4114800"/>
                </a:moveTo>
                <a:lnTo>
                  <a:pt x="0" y="4114800"/>
                </a:lnTo>
                <a:lnTo>
                  <a:pt x="0" y="0"/>
                </a:lnTo>
                <a:lnTo>
                  <a:pt x="5802923" y="0"/>
                </a:lnTo>
                <a:lnTo>
                  <a:pt x="5802923" y="411480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1668617" y="7860300"/>
            <a:ext cx="22991619" cy="2523744"/>
            <a:chOff x="-1140691" y="5175504"/>
            <a:chExt cx="15327746" cy="1682496"/>
          </a:xfrm>
        </p:grpSpPr>
        <p:pic>
          <p:nvPicPr>
            <p:cNvPr id="85" name="Google Shape;85;p1"/>
            <p:cNvPicPr preferRelativeResize="0"/>
            <p:nvPr/>
          </p:nvPicPr>
          <p:blipFill rotWithShape="1">
            <a:blip r:embed="rId3">
              <a:alphaModFix/>
            </a:blip>
            <a:srcRect/>
            <a:stretch/>
          </p:blipFill>
          <p:spPr>
            <a:xfrm>
              <a:off x="6871855" y="5175504"/>
              <a:ext cx="7315200" cy="1682496"/>
            </a:xfrm>
            <a:prstGeom prst="rect">
              <a:avLst/>
            </a:prstGeom>
            <a:noFill/>
            <a:ln>
              <a:noFill/>
            </a:ln>
          </p:spPr>
        </p:pic>
        <p:pic>
          <p:nvPicPr>
            <p:cNvPr id="86" name="Google Shape;86;p1"/>
            <p:cNvPicPr preferRelativeResize="0"/>
            <p:nvPr/>
          </p:nvPicPr>
          <p:blipFill rotWithShape="1">
            <a:blip r:embed="rId3">
              <a:alphaModFix/>
            </a:blip>
            <a:srcRect/>
            <a:stretch/>
          </p:blipFill>
          <p:spPr>
            <a:xfrm>
              <a:off x="3214255" y="5175504"/>
              <a:ext cx="7315200" cy="1682496"/>
            </a:xfrm>
            <a:prstGeom prst="rect">
              <a:avLst/>
            </a:prstGeom>
            <a:noFill/>
            <a:ln>
              <a:noFill/>
            </a:ln>
          </p:spPr>
        </p:pic>
        <p:pic>
          <p:nvPicPr>
            <p:cNvPr id="87" name="Google Shape;87;p1"/>
            <p:cNvPicPr preferRelativeResize="0"/>
            <p:nvPr/>
          </p:nvPicPr>
          <p:blipFill rotWithShape="1">
            <a:blip r:embed="rId3">
              <a:alphaModFix/>
            </a:blip>
            <a:srcRect/>
            <a:stretch/>
          </p:blipFill>
          <p:spPr>
            <a:xfrm>
              <a:off x="-1140691" y="5175504"/>
              <a:ext cx="7315200" cy="1682496"/>
            </a:xfrm>
            <a:prstGeom prst="rect">
              <a:avLst/>
            </a:prstGeom>
            <a:noFill/>
            <a:ln>
              <a:noFill/>
            </a:ln>
          </p:spPr>
        </p:pic>
      </p:grpSp>
      <p:sp>
        <p:nvSpPr>
          <p:cNvPr id="88" name="Google Shape;88;p1"/>
          <p:cNvSpPr txBox="1"/>
          <p:nvPr/>
        </p:nvSpPr>
        <p:spPr>
          <a:xfrm>
            <a:off x="135698" y="3167080"/>
            <a:ext cx="8425544" cy="1988345"/>
          </a:xfrm>
          <a:prstGeom prst="rect">
            <a:avLst/>
          </a:prstGeom>
          <a:noFill/>
          <a:ln>
            <a:noFill/>
          </a:ln>
        </p:spPr>
        <p:txBody>
          <a:bodyPr spcFirstLastPara="1" wrap="square" lIns="137138" tIns="68550" rIns="137138" bIns="68550" anchor="b" anchorCtr="0">
            <a:noAutofit/>
          </a:bodyPr>
          <a:lstStyle/>
          <a:p>
            <a:pPr algn="ctr">
              <a:lnSpc>
                <a:spcPct val="90000"/>
              </a:lnSpc>
              <a:buClr>
                <a:srgbClr val="FF0000"/>
              </a:buClr>
              <a:buSzPts val="7200"/>
            </a:pPr>
            <a:r>
              <a:rPr lang="en-US" sz="10800" b="1">
                <a:solidFill>
                  <a:srgbClr val="FF0000"/>
                </a:solidFill>
                <a:latin typeface="Arial"/>
                <a:ea typeface="Arial"/>
                <a:cs typeface="Arial"/>
                <a:sym typeface="Arial"/>
              </a:rPr>
              <a:t>HÁI HOA DÂN CHỦ</a:t>
            </a:r>
            <a:endParaRPr sz="2700"/>
          </a:p>
        </p:txBody>
      </p:sp>
      <p:grpSp>
        <p:nvGrpSpPr>
          <p:cNvPr id="89" name="Google Shape;89;p1"/>
          <p:cNvGrpSpPr/>
          <p:nvPr/>
        </p:nvGrpSpPr>
        <p:grpSpPr>
          <a:xfrm>
            <a:off x="-277044" y="6267402"/>
            <a:ext cx="18713156" cy="3115767"/>
            <a:chOff x="-150207" y="4319661"/>
            <a:chExt cx="12475437" cy="2077178"/>
          </a:xfrm>
        </p:grpSpPr>
        <p:pic>
          <p:nvPicPr>
            <p:cNvPr id="90" name="Google Shape;90;p1"/>
            <p:cNvPicPr preferRelativeResize="0"/>
            <p:nvPr/>
          </p:nvPicPr>
          <p:blipFill rotWithShape="1">
            <a:blip r:embed="rId4">
              <a:alphaModFix/>
            </a:blip>
            <a:srcRect r="40067"/>
            <a:stretch/>
          </p:blipFill>
          <p:spPr>
            <a:xfrm rot="-921495">
              <a:off x="-3822" y="4812783"/>
              <a:ext cx="1881751" cy="1359130"/>
            </a:xfrm>
            <a:prstGeom prst="rect">
              <a:avLst/>
            </a:prstGeom>
            <a:noFill/>
            <a:ln>
              <a:noFill/>
            </a:ln>
          </p:spPr>
        </p:pic>
        <p:pic>
          <p:nvPicPr>
            <p:cNvPr id="91" name="Google Shape;91;p1"/>
            <p:cNvPicPr preferRelativeResize="0"/>
            <p:nvPr/>
          </p:nvPicPr>
          <p:blipFill rotWithShape="1">
            <a:blip r:embed="rId4">
              <a:alphaModFix/>
            </a:blip>
            <a:srcRect/>
            <a:stretch/>
          </p:blipFill>
          <p:spPr>
            <a:xfrm rot="644428">
              <a:off x="1759075" y="4600319"/>
              <a:ext cx="3139754" cy="1359130"/>
            </a:xfrm>
            <a:prstGeom prst="rect">
              <a:avLst/>
            </a:prstGeom>
            <a:noFill/>
            <a:ln>
              <a:noFill/>
            </a:ln>
          </p:spPr>
        </p:pic>
        <p:pic>
          <p:nvPicPr>
            <p:cNvPr id="92" name="Google Shape;92;p1"/>
            <p:cNvPicPr preferRelativeResize="0"/>
            <p:nvPr/>
          </p:nvPicPr>
          <p:blipFill rotWithShape="1">
            <a:blip r:embed="rId4">
              <a:alphaModFix/>
            </a:blip>
            <a:srcRect/>
            <a:stretch/>
          </p:blipFill>
          <p:spPr>
            <a:xfrm rot="180549">
              <a:off x="5719881" y="4580045"/>
              <a:ext cx="3139754" cy="1359130"/>
            </a:xfrm>
            <a:prstGeom prst="rect">
              <a:avLst/>
            </a:prstGeom>
            <a:noFill/>
            <a:ln>
              <a:noFill/>
            </a:ln>
          </p:spPr>
        </p:pic>
        <p:pic>
          <p:nvPicPr>
            <p:cNvPr id="93" name="Google Shape;93;p1"/>
            <p:cNvPicPr preferRelativeResize="0"/>
            <p:nvPr/>
          </p:nvPicPr>
          <p:blipFill rotWithShape="1">
            <a:blip r:embed="rId4">
              <a:alphaModFix/>
            </a:blip>
            <a:srcRect/>
            <a:stretch/>
          </p:blipFill>
          <p:spPr>
            <a:xfrm rot="342150">
              <a:off x="9125721" y="4651195"/>
              <a:ext cx="3139754" cy="1359130"/>
            </a:xfrm>
            <a:prstGeom prst="rect">
              <a:avLst/>
            </a:prstGeom>
            <a:noFill/>
            <a:ln>
              <a:noFill/>
            </a:ln>
          </p:spPr>
        </p:pic>
        <p:pic>
          <p:nvPicPr>
            <p:cNvPr id="94" name="Google Shape;94;p1"/>
            <p:cNvPicPr preferRelativeResize="0"/>
            <p:nvPr/>
          </p:nvPicPr>
          <p:blipFill rotWithShape="1">
            <a:blip r:embed="rId4">
              <a:alphaModFix/>
            </a:blip>
            <a:srcRect l="60455"/>
            <a:stretch/>
          </p:blipFill>
          <p:spPr>
            <a:xfrm rot="-504764">
              <a:off x="4673503" y="4825296"/>
              <a:ext cx="1095223" cy="1198887"/>
            </a:xfrm>
            <a:prstGeom prst="rect">
              <a:avLst/>
            </a:prstGeom>
            <a:noFill/>
            <a:ln>
              <a:noFill/>
            </a:ln>
          </p:spPr>
        </p:pic>
      </p:grpSp>
      <p:pic>
        <p:nvPicPr>
          <p:cNvPr id="95" name="Google Shape;95;p1"/>
          <p:cNvPicPr preferRelativeResize="0"/>
          <p:nvPr/>
        </p:nvPicPr>
        <p:blipFill rotWithShape="1">
          <a:blip r:embed="rId5">
            <a:alphaModFix/>
          </a:blip>
          <a:srcRect/>
          <a:stretch/>
        </p:blipFill>
        <p:spPr>
          <a:xfrm>
            <a:off x="8651517" y="414092"/>
            <a:ext cx="9305217" cy="9872909"/>
          </a:xfrm>
          <a:prstGeom prst="rect">
            <a:avLst/>
          </a:prstGeom>
          <a:noFill/>
          <a:ln>
            <a:noFill/>
          </a:ln>
        </p:spPr>
      </p:pic>
      <p:pic>
        <p:nvPicPr>
          <p:cNvPr id="96" name="Google Shape;96;p1"/>
          <p:cNvPicPr preferRelativeResize="0"/>
          <p:nvPr/>
        </p:nvPicPr>
        <p:blipFill rotWithShape="1">
          <a:blip r:embed="rId6">
            <a:alphaModFix/>
          </a:blip>
          <a:srcRect/>
          <a:stretch/>
        </p:blipFill>
        <p:spPr>
          <a:xfrm>
            <a:off x="12634517" y="317048"/>
            <a:ext cx="1242189" cy="1194761"/>
          </a:xfrm>
          <a:prstGeom prst="rect">
            <a:avLst/>
          </a:prstGeom>
          <a:noFill/>
          <a:ln>
            <a:noFill/>
          </a:ln>
        </p:spPr>
      </p:pic>
      <p:pic>
        <p:nvPicPr>
          <p:cNvPr id="97" name="Google Shape;97;p1"/>
          <p:cNvPicPr preferRelativeResize="0"/>
          <p:nvPr/>
        </p:nvPicPr>
        <p:blipFill rotWithShape="1">
          <a:blip r:embed="rId7">
            <a:alphaModFix/>
          </a:blip>
          <a:srcRect/>
          <a:stretch/>
        </p:blipFill>
        <p:spPr>
          <a:xfrm>
            <a:off x="9279812" y="4467491"/>
            <a:ext cx="1569615" cy="1452608"/>
          </a:xfrm>
          <a:prstGeom prst="rect">
            <a:avLst/>
          </a:prstGeom>
          <a:noFill/>
          <a:ln>
            <a:noFill/>
          </a:ln>
        </p:spPr>
      </p:pic>
      <p:pic>
        <p:nvPicPr>
          <p:cNvPr id="98" name="Google Shape;98;p1"/>
          <p:cNvPicPr preferRelativeResize="0"/>
          <p:nvPr/>
        </p:nvPicPr>
        <p:blipFill rotWithShape="1">
          <a:blip r:embed="rId8">
            <a:alphaModFix/>
          </a:blip>
          <a:srcRect/>
          <a:stretch/>
        </p:blipFill>
        <p:spPr>
          <a:xfrm>
            <a:off x="16366918" y="4467491"/>
            <a:ext cx="1250501" cy="1300143"/>
          </a:xfrm>
          <a:prstGeom prst="rect">
            <a:avLst/>
          </a:prstGeom>
          <a:noFill/>
          <a:ln>
            <a:noFill/>
          </a:ln>
        </p:spPr>
      </p:pic>
      <p:pic>
        <p:nvPicPr>
          <p:cNvPr id="99" name="Google Shape;99;p1"/>
          <p:cNvPicPr preferRelativeResize="0"/>
          <p:nvPr/>
        </p:nvPicPr>
        <p:blipFill rotWithShape="1">
          <a:blip r:embed="rId9">
            <a:alphaModFix/>
          </a:blip>
          <a:srcRect/>
          <a:stretch/>
        </p:blipFill>
        <p:spPr>
          <a:xfrm>
            <a:off x="16909283" y="2374825"/>
            <a:ext cx="1195184" cy="1177799"/>
          </a:xfrm>
          <a:prstGeom prst="rect">
            <a:avLst/>
          </a:prstGeom>
          <a:noFill/>
          <a:ln>
            <a:noFill/>
          </a:ln>
        </p:spPr>
      </p:pic>
      <p:pic>
        <p:nvPicPr>
          <p:cNvPr id="100" name="Google Shape;100;p1"/>
          <p:cNvPicPr preferRelativeResize="0"/>
          <p:nvPr/>
        </p:nvPicPr>
        <p:blipFill rotWithShape="1">
          <a:blip r:embed="rId10">
            <a:alphaModFix/>
          </a:blip>
          <a:srcRect/>
          <a:stretch/>
        </p:blipFill>
        <p:spPr>
          <a:xfrm>
            <a:off x="7964559" y="1956554"/>
            <a:ext cx="1285872" cy="1274183"/>
          </a:xfrm>
          <a:prstGeom prst="rect">
            <a:avLst/>
          </a:prstGeom>
          <a:noFill/>
          <a:ln>
            <a:noFill/>
          </a:ln>
        </p:spPr>
      </p:pic>
      <p:pic>
        <p:nvPicPr>
          <p:cNvPr id="101" name="Google Shape;101;p1"/>
          <p:cNvPicPr preferRelativeResize="0"/>
          <p:nvPr/>
        </p:nvPicPr>
        <p:blipFill rotWithShape="1">
          <a:blip r:embed="rId11">
            <a:alphaModFix/>
          </a:blip>
          <a:srcRect/>
          <a:stretch/>
        </p:blipFill>
        <p:spPr>
          <a:xfrm>
            <a:off x="14251280" y="3831049"/>
            <a:ext cx="1006472" cy="1006472"/>
          </a:xfrm>
          <a:prstGeom prst="rect">
            <a:avLst/>
          </a:prstGeom>
          <a:noFill/>
          <a:ln>
            <a:noFill/>
          </a:ln>
        </p:spPr>
      </p:pic>
      <p:pic>
        <p:nvPicPr>
          <p:cNvPr id="102" name="Google Shape;102;p1"/>
          <p:cNvPicPr preferRelativeResize="0"/>
          <p:nvPr/>
        </p:nvPicPr>
        <p:blipFill rotWithShape="1">
          <a:blip r:embed="rId12">
            <a:alphaModFix/>
          </a:blip>
          <a:srcRect/>
          <a:stretch/>
        </p:blipFill>
        <p:spPr>
          <a:xfrm>
            <a:off x="10965566" y="2564523"/>
            <a:ext cx="1266525" cy="1266525"/>
          </a:xfrm>
          <a:prstGeom prst="rect">
            <a:avLst/>
          </a:prstGeom>
          <a:noFill/>
          <a:ln>
            <a:noFill/>
          </a:ln>
        </p:spPr>
      </p:pic>
      <p:pic>
        <p:nvPicPr>
          <p:cNvPr id="103" name="Google Shape;103;p1"/>
          <p:cNvPicPr preferRelativeResize="0"/>
          <p:nvPr/>
        </p:nvPicPr>
        <p:blipFill rotWithShape="1">
          <a:blip r:embed="rId13">
            <a:alphaModFix/>
          </a:blip>
          <a:srcRect/>
          <a:stretch/>
        </p:blipFill>
        <p:spPr>
          <a:xfrm>
            <a:off x="9250431" y="1008470"/>
            <a:ext cx="1535571" cy="1518819"/>
          </a:xfrm>
          <a:prstGeom prst="rect">
            <a:avLst/>
          </a:prstGeom>
          <a:noFill/>
          <a:ln>
            <a:noFill/>
          </a:ln>
        </p:spPr>
      </p:pic>
      <p:pic>
        <p:nvPicPr>
          <p:cNvPr id="104" name="Google Shape;104;p1"/>
          <p:cNvPicPr preferRelativeResize="0"/>
          <p:nvPr/>
        </p:nvPicPr>
        <p:blipFill rotWithShape="1">
          <a:blip r:embed="rId14">
            <a:alphaModFix/>
          </a:blip>
          <a:srcRect/>
          <a:stretch/>
        </p:blipFill>
        <p:spPr>
          <a:xfrm>
            <a:off x="10783399" y="371693"/>
            <a:ext cx="1379123" cy="1371600"/>
          </a:xfrm>
          <a:prstGeom prst="rect">
            <a:avLst/>
          </a:prstGeom>
          <a:noFill/>
          <a:ln>
            <a:noFill/>
          </a:ln>
        </p:spPr>
      </p:pic>
      <p:pic>
        <p:nvPicPr>
          <p:cNvPr id="105" name="Google Shape;105;p1"/>
          <p:cNvPicPr preferRelativeResize="0"/>
          <p:nvPr/>
        </p:nvPicPr>
        <p:blipFill rotWithShape="1">
          <a:blip r:embed="rId15">
            <a:alphaModFix/>
          </a:blip>
          <a:srcRect/>
          <a:stretch/>
        </p:blipFill>
        <p:spPr>
          <a:xfrm>
            <a:off x="15434672" y="617607"/>
            <a:ext cx="1737696" cy="1783080"/>
          </a:xfrm>
          <a:prstGeom prst="rect">
            <a:avLst/>
          </a:prstGeom>
          <a:noFill/>
          <a:ln>
            <a:noFill/>
          </a:ln>
        </p:spPr>
      </p:pic>
      <p:pic>
        <p:nvPicPr>
          <p:cNvPr id="106" name="Google Shape;106;p1">
            <a:hlinkClick r:id="rId16" action="ppaction://hlinksldjump"/>
          </p:cNvPr>
          <p:cNvPicPr preferRelativeResize="0"/>
          <p:nvPr/>
        </p:nvPicPr>
        <p:blipFill rotWithShape="1">
          <a:blip r:embed="rId17">
            <a:alphaModFix/>
          </a:blip>
          <a:srcRect/>
          <a:stretch/>
        </p:blipFill>
        <p:spPr>
          <a:xfrm>
            <a:off x="12033752" y="4712216"/>
            <a:ext cx="3026927" cy="2075868"/>
          </a:xfrm>
          <a:prstGeom prst="rect">
            <a:avLst/>
          </a:prstGeom>
          <a:noFill/>
          <a:ln>
            <a:noFill/>
          </a:ln>
        </p:spPr>
      </p:pic>
      <p:pic>
        <p:nvPicPr>
          <p:cNvPr id="107" name="Google Shape;107;p1"/>
          <p:cNvPicPr preferRelativeResize="0"/>
          <p:nvPr/>
        </p:nvPicPr>
        <p:blipFill rotWithShape="1">
          <a:blip r:embed="rId18">
            <a:alphaModFix/>
          </a:blip>
          <a:srcRect/>
          <a:stretch/>
        </p:blipFill>
        <p:spPr>
          <a:xfrm>
            <a:off x="13006795" y="2554392"/>
            <a:ext cx="1292733" cy="1309398"/>
          </a:xfrm>
          <a:prstGeom prst="rect">
            <a:avLst/>
          </a:prstGeom>
          <a:noFill/>
          <a:ln>
            <a:noFill/>
          </a:ln>
        </p:spPr>
      </p:pic>
      <p:pic>
        <p:nvPicPr>
          <p:cNvPr id="108" name="Google Shape;108;p1"/>
          <p:cNvPicPr preferRelativeResize="0"/>
          <p:nvPr/>
        </p:nvPicPr>
        <p:blipFill rotWithShape="1">
          <a:blip r:embed="rId19">
            <a:alphaModFix/>
          </a:blip>
          <a:srcRect/>
          <a:stretch/>
        </p:blipFill>
        <p:spPr>
          <a:xfrm>
            <a:off x="15723653" y="3783689"/>
            <a:ext cx="840338" cy="840338"/>
          </a:xfrm>
          <a:prstGeom prst="rect">
            <a:avLst/>
          </a:prstGeom>
          <a:noFill/>
          <a:ln>
            <a:noFill/>
          </a:ln>
        </p:spPr>
      </p:pic>
      <p:pic>
        <p:nvPicPr>
          <p:cNvPr id="109" name="Google Shape;109;p1"/>
          <p:cNvPicPr preferRelativeResize="0"/>
          <p:nvPr/>
        </p:nvPicPr>
        <p:blipFill rotWithShape="1">
          <a:blip r:embed="rId20">
            <a:alphaModFix/>
          </a:blip>
          <a:srcRect/>
          <a:stretch/>
        </p:blipFill>
        <p:spPr>
          <a:xfrm>
            <a:off x="14159174" y="617607"/>
            <a:ext cx="1127766" cy="1067148"/>
          </a:xfrm>
          <a:prstGeom prst="rect">
            <a:avLst/>
          </a:prstGeom>
          <a:noFill/>
          <a:ln>
            <a:noFill/>
          </a:ln>
        </p:spPr>
      </p:pic>
      <p:pic>
        <p:nvPicPr>
          <p:cNvPr id="110" name="Google Shape;110;p1"/>
          <p:cNvPicPr preferRelativeResize="0"/>
          <p:nvPr/>
        </p:nvPicPr>
        <p:blipFill rotWithShape="1">
          <a:blip r:embed="rId21">
            <a:alphaModFix/>
          </a:blip>
          <a:srcRect/>
          <a:stretch/>
        </p:blipFill>
        <p:spPr>
          <a:xfrm>
            <a:off x="15440722" y="5347359"/>
            <a:ext cx="946196" cy="937593"/>
          </a:xfrm>
          <a:prstGeom prst="rect">
            <a:avLst/>
          </a:prstGeom>
          <a:noFill/>
          <a:ln>
            <a:noFill/>
          </a:ln>
        </p:spPr>
      </p:pic>
      <p:pic>
        <p:nvPicPr>
          <p:cNvPr id="111" name="Google Shape;111;p1"/>
          <p:cNvPicPr preferRelativeResize="0"/>
          <p:nvPr/>
        </p:nvPicPr>
        <p:blipFill rotWithShape="1">
          <a:blip r:embed="rId22">
            <a:alphaModFix/>
          </a:blip>
          <a:srcRect/>
          <a:stretch/>
        </p:blipFill>
        <p:spPr>
          <a:xfrm>
            <a:off x="-1304355" y="4233778"/>
            <a:ext cx="1023597" cy="994937"/>
          </a:xfrm>
          <a:prstGeom prst="rect">
            <a:avLst/>
          </a:prstGeom>
          <a:noFill/>
          <a:ln>
            <a:noFill/>
          </a:ln>
        </p:spPr>
      </p:pic>
      <p:pic>
        <p:nvPicPr>
          <p:cNvPr id="112" name="Google Shape;112;p1"/>
          <p:cNvPicPr preferRelativeResize="0"/>
          <p:nvPr/>
        </p:nvPicPr>
        <p:blipFill rotWithShape="1">
          <a:blip r:embed="rId23">
            <a:alphaModFix/>
          </a:blip>
          <a:srcRect/>
          <a:stretch/>
        </p:blipFill>
        <p:spPr>
          <a:xfrm>
            <a:off x="-1197719" y="1318916"/>
            <a:ext cx="1023597" cy="958086"/>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00"/>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03"/>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102"/>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96"/>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101"/>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99"/>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98"/>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97"/>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104"/>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105"/>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107"/>
                                        </p:tgtEl>
                                        <p:attrNameLst>
                                          <p:attrName>r</p:attrName>
                                        </p:attrNameLst>
                                      </p:cBhvr>
                                    </p:animRot>
                                  </p:childTnLst>
                                </p:cTn>
                              </p:par>
                              <p:par>
                                <p:cTn id="27" presetID="8" presetClass="emph" presetSubtype="0" fill="hold" nodeType="withEffect">
                                  <p:stCondLst>
                                    <p:cond delay="0"/>
                                  </p:stCondLst>
                                  <p:childTnLst>
                                    <p:animRot by="-21600000">
                                      <p:cBhvr>
                                        <p:cTn id="28" dur="2000" fill="hold"/>
                                        <p:tgtEl>
                                          <p:spTgt spid="108"/>
                                        </p:tgtEl>
                                        <p:attrNameLst>
                                          <p:attrName>r</p:attrName>
                                        </p:attrNameLst>
                                      </p:cBhvr>
                                    </p:animRot>
                                  </p:childTnLst>
                                </p:cTn>
                              </p:par>
                              <p:par>
                                <p:cTn id="29" presetID="8" presetClass="emph" presetSubtype="0" fill="hold" nodeType="withEffect">
                                  <p:stCondLst>
                                    <p:cond delay="0"/>
                                  </p:stCondLst>
                                  <p:childTnLst>
                                    <p:animRot by="-21600000">
                                      <p:cBhvr>
                                        <p:cTn id="30" dur="2000" fill="hold"/>
                                        <p:tgtEl>
                                          <p:spTgt spid="109"/>
                                        </p:tgtEl>
                                        <p:attrNameLst>
                                          <p:attrName>r</p:attrName>
                                        </p:attrNameLst>
                                      </p:cBhvr>
                                    </p:animRot>
                                  </p:childTnLst>
                                </p:cTn>
                              </p:par>
                              <p:par>
                                <p:cTn id="31" presetID="8" presetClass="emph" presetSubtype="0" fill="hold" nodeType="withEffect">
                                  <p:stCondLst>
                                    <p:cond delay="0"/>
                                  </p:stCondLst>
                                  <p:childTnLst>
                                    <p:animRot by="-21600000">
                                      <p:cBhvr>
                                        <p:cTn id="32" dur="2000" fill="hold"/>
                                        <p:tgtEl>
                                          <p:spTgt spid="1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
          <p:cNvPicPr preferRelativeResize="0"/>
          <p:nvPr/>
        </p:nvPicPr>
        <p:blipFill rotWithShape="1">
          <a:blip r:embed="rId3">
            <a:alphaModFix/>
          </a:blip>
          <a:srcRect/>
          <a:stretch/>
        </p:blipFill>
        <p:spPr>
          <a:xfrm>
            <a:off x="373365" y="346763"/>
            <a:ext cx="2581380" cy="2757147"/>
          </a:xfrm>
          <a:prstGeom prst="rect">
            <a:avLst/>
          </a:prstGeom>
          <a:noFill/>
          <a:ln>
            <a:noFill/>
          </a:ln>
        </p:spPr>
      </p:pic>
      <p:grpSp>
        <p:nvGrpSpPr>
          <p:cNvPr id="118" name="Google Shape;118;p2"/>
          <p:cNvGrpSpPr/>
          <p:nvPr/>
        </p:nvGrpSpPr>
        <p:grpSpPr>
          <a:xfrm>
            <a:off x="18613412" y="936894"/>
            <a:ext cx="9098499" cy="3905886"/>
            <a:chOff x="12408941" y="624596"/>
            <a:chExt cx="6065666" cy="2603924"/>
          </a:xfrm>
        </p:grpSpPr>
        <p:pic>
          <p:nvPicPr>
            <p:cNvPr id="119" name="Google Shape;119;p2"/>
            <p:cNvPicPr preferRelativeResize="0"/>
            <p:nvPr/>
          </p:nvPicPr>
          <p:blipFill rotWithShape="1">
            <a:blip r:embed="rId4">
              <a:alphaModFix/>
            </a:blip>
            <a:srcRect/>
            <a:stretch/>
          </p:blipFill>
          <p:spPr>
            <a:xfrm>
              <a:off x="12408941" y="2319799"/>
              <a:ext cx="1478597" cy="908721"/>
            </a:xfrm>
            <a:prstGeom prst="rect">
              <a:avLst/>
            </a:prstGeom>
            <a:noFill/>
            <a:ln>
              <a:noFill/>
            </a:ln>
          </p:spPr>
        </p:pic>
        <p:pic>
          <p:nvPicPr>
            <p:cNvPr id="120" name="Google Shape;120;p2"/>
            <p:cNvPicPr preferRelativeResize="0"/>
            <p:nvPr/>
          </p:nvPicPr>
          <p:blipFill rotWithShape="1">
            <a:blip r:embed="rId5">
              <a:alphaModFix/>
            </a:blip>
            <a:srcRect/>
            <a:stretch/>
          </p:blipFill>
          <p:spPr>
            <a:xfrm>
              <a:off x="12746373" y="624596"/>
              <a:ext cx="1832014" cy="1354927"/>
            </a:xfrm>
            <a:prstGeom prst="rect">
              <a:avLst/>
            </a:prstGeom>
            <a:noFill/>
            <a:ln>
              <a:noFill/>
            </a:ln>
          </p:spPr>
        </p:pic>
        <p:pic>
          <p:nvPicPr>
            <p:cNvPr id="121" name="Google Shape;121;p2"/>
            <p:cNvPicPr preferRelativeResize="0"/>
            <p:nvPr/>
          </p:nvPicPr>
          <p:blipFill rotWithShape="1">
            <a:blip r:embed="rId4">
              <a:alphaModFix/>
            </a:blip>
            <a:srcRect/>
            <a:stretch/>
          </p:blipFill>
          <p:spPr>
            <a:xfrm>
              <a:off x="15134284" y="1919702"/>
              <a:ext cx="1130523" cy="694801"/>
            </a:xfrm>
            <a:prstGeom prst="rect">
              <a:avLst/>
            </a:prstGeom>
            <a:noFill/>
            <a:ln>
              <a:noFill/>
            </a:ln>
          </p:spPr>
        </p:pic>
        <p:pic>
          <p:nvPicPr>
            <p:cNvPr id="122" name="Google Shape;122;p2"/>
            <p:cNvPicPr preferRelativeResize="0"/>
            <p:nvPr/>
          </p:nvPicPr>
          <p:blipFill rotWithShape="1">
            <a:blip r:embed="rId4">
              <a:alphaModFix/>
            </a:blip>
            <a:srcRect/>
            <a:stretch/>
          </p:blipFill>
          <p:spPr>
            <a:xfrm>
              <a:off x="17344084" y="1284722"/>
              <a:ext cx="1130523" cy="694801"/>
            </a:xfrm>
            <a:prstGeom prst="rect">
              <a:avLst/>
            </a:prstGeom>
            <a:noFill/>
            <a:ln>
              <a:noFill/>
            </a:ln>
          </p:spPr>
        </p:pic>
      </p:grpSp>
      <p:grpSp>
        <p:nvGrpSpPr>
          <p:cNvPr id="123" name="Google Shape;123;p2"/>
          <p:cNvGrpSpPr/>
          <p:nvPr/>
        </p:nvGrpSpPr>
        <p:grpSpPr>
          <a:xfrm>
            <a:off x="-7638498" y="264367"/>
            <a:ext cx="7521471" cy="3896873"/>
            <a:chOff x="-5092332" y="176244"/>
            <a:chExt cx="5014314" cy="2597915"/>
          </a:xfrm>
        </p:grpSpPr>
        <p:pic>
          <p:nvPicPr>
            <p:cNvPr id="124" name="Google Shape;124;p2"/>
            <p:cNvPicPr preferRelativeResize="0"/>
            <p:nvPr/>
          </p:nvPicPr>
          <p:blipFill rotWithShape="1">
            <a:blip r:embed="rId4">
              <a:alphaModFix/>
            </a:blip>
            <a:srcRect/>
            <a:stretch/>
          </p:blipFill>
          <p:spPr>
            <a:xfrm>
              <a:off x="-3186310" y="1302059"/>
              <a:ext cx="1478597" cy="908721"/>
            </a:xfrm>
            <a:prstGeom prst="rect">
              <a:avLst/>
            </a:prstGeom>
            <a:noFill/>
            <a:ln>
              <a:noFill/>
            </a:ln>
          </p:spPr>
        </p:pic>
        <p:pic>
          <p:nvPicPr>
            <p:cNvPr id="125" name="Google Shape;125;p2"/>
            <p:cNvPicPr preferRelativeResize="0"/>
            <p:nvPr/>
          </p:nvPicPr>
          <p:blipFill rotWithShape="1">
            <a:blip r:embed="rId4">
              <a:alphaModFix/>
            </a:blip>
            <a:srcRect/>
            <a:stretch/>
          </p:blipFill>
          <p:spPr>
            <a:xfrm>
              <a:off x="-1208541" y="176244"/>
              <a:ext cx="1130523" cy="694801"/>
            </a:xfrm>
            <a:prstGeom prst="rect">
              <a:avLst/>
            </a:prstGeom>
            <a:noFill/>
            <a:ln>
              <a:noFill/>
            </a:ln>
          </p:spPr>
        </p:pic>
        <p:pic>
          <p:nvPicPr>
            <p:cNvPr id="126" name="Google Shape;126;p2"/>
            <p:cNvPicPr preferRelativeResize="0"/>
            <p:nvPr/>
          </p:nvPicPr>
          <p:blipFill rotWithShape="1">
            <a:blip r:embed="rId4">
              <a:alphaModFix/>
            </a:blip>
            <a:srcRect/>
            <a:stretch/>
          </p:blipFill>
          <p:spPr>
            <a:xfrm>
              <a:off x="-1549475" y="2079358"/>
              <a:ext cx="1130523" cy="694801"/>
            </a:xfrm>
            <a:prstGeom prst="rect">
              <a:avLst/>
            </a:prstGeom>
            <a:noFill/>
            <a:ln>
              <a:noFill/>
            </a:ln>
          </p:spPr>
        </p:pic>
        <p:pic>
          <p:nvPicPr>
            <p:cNvPr id="127" name="Google Shape;127;p2"/>
            <p:cNvPicPr preferRelativeResize="0"/>
            <p:nvPr/>
          </p:nvPicPr>
          <p:blipFill rotWithShape="1">
            <a:blip r:embed="rId4">
              <a:alphaModFix/>
            </a:blip>
            <a:srcRect/>
            <a:stretch/>
          </p:blipFill>
          <p:spPr>
            <a:xfrm>
              <a:off x="-5092332" y="871045"/>
              <a:ext cx="1130523" cy="694801"/>
            </a:xfrm>
            <a:prstGeom prst="rect">
              <a:avLst/>
            </a:prstGeom>
            <a:noFill/>
            <a:ln>
              <a:noFill/>
            </a:ln>
          </p:spPr>
        </p:pic>
      </p:grpSp>
      <p:grpSp>
        <p:nvGrpSpPr>
          <p:cNvPr id="128" name="Google Shape;128;p2"/>
          <p:cNvGrpSpPr/>
          <p:nvPr/>
        </p:nvGrpSpPr>
        <p:grpSpPr>
          <a:xfrm>
            <a:off x="-1668617" y="7860300"/>
            <a:ext cx="22991619" cy="2523744"/>
            <a:chOff x="-1140691" y="5175504"/>
            <a:chExt cx="15327746" cy="1682496"/>
          </a:xfrm>
        </p:grpSpPr>
        <p:pic>
          <p:nvPicPr>
            <p:cNvPr id="129" name="Google Shape;129;p2"/>
            <p:cNvPicPr preferRelativeResize="0"/>
            <p:nvPr/>
          </p:nvPicPr>
          <p:blipFill rotWithShape="1">
            <a:blip r:embed="rId6">
              <a:alphaModFix/>
            </a:blip>
            <a:srcRect/>
            <a:stretch/>
          </p:blipFill>
          <p:spPr>
            <a:xfrm>
              <a:off x="6871855" y="5175504"/>
              <a:ext cx="7315200" cy="1682496"/>
            </a:xfrm>
            <a:prstGeom prst="rect">
              <a:avLst/>
            </a:prstGeom>
            <a:noFill/>
            <a:ln>
              <a:noFill/>
            </a:ln>
          </p:spPr>
        </p:pic>
        <p:pic>
          <p:nvPicPr>
            <p:cNvPr id="130" name="Google Shape;130;p2"/>
            <p:cNvPicPr preferRelativeResize="0"/>
            <p:nvPr/>
          </p:nvPicPr>
          <p:blipFill rotWithShape="1">
            <a:blip r:embed="rId6">
              <a:alphaModFix/>
            </a:blip>
            <a:srcRect/>
            <a:stretch/>
          </p:blipFill>
          <p:spPr>
            <a:xfrm>
              <a:off x="3214255" y="5175504"/>
              <a:ext cx="7315200" cy="1682496"/>
            </a:xfrm>
            <a:prstGeom prst="rect">
              <a:avLst/>
            </a:prstGeom>
            <a:noFill/>
            <a:ln>
              <a:noFill/>
            </a:ln>
          </p:spPr>
        </p:pic>
        <p:pic>
          <p:nvPicPr>
            <p:cNvPr id="131" name="Google Shape;131;p2"/>
            <p:cNvPicPr preferRelativeResize="0"/>
            <p:nvPr/>
          </p:nvPicPr>
          <p:blipFill rotWithShape="1">
            <a:blip r:embed="rId6">
              <a:alphaModFix/>
            </a:blip>
            <a:srcRect/>
            <a:stretch/>
          </p:blipFill>
          <p:spPr>
            <a:xfrm>
              <a:off x="-1140691" y="5175504"/>
              <a:ext cx="7315200" cy="1682496"/>
            </a:xfrm>
            <a:prstGeom prst="rect">
              <a:avLst/>
            </a:prstGeom>
            <a:noFill/>
            <a:ln>
              <a:noFill/>
            </a:ln>
          </p:spPr>
        </p:pic>
      </p:grpSp>
      <p:grpSp>
        <p:nvGrpSpPr>
          <p:cNvPr id="132" name="Google Shape;132;p2"/>
          <p:cNvGrpSpPr/>
          <p:nvPr/>
        </p:nvGrpSpPr>
        <p:grpSpPr>
          <a:xfrm>
            <a:off x="-277044" y="6267402"/>
            <a:ext cx="18713156" cy="3115767"/>
            <a:chOff x="-150207" y="4319661"/>
            <a:chExt cx="12475437" cy="2077178"/>
          </a:xfrm>
        </p:grpSpPr>
        <p:pic>
          <p:nvPicPr>
            <p:cNvPr id="133" name="Google Shape;133;p2"/>
            <p:cNvPicPr preferRelativeResize="0"/>
            <p:nvPr/>
          </p:nvPicPr>
          <p:blipFill rotWithShape="1">
            <a:blip r:embed="rId7">
              <a:alphaModFix/>
            </a:blip>
            <a:srcRect/>
            <a:stretch/>
          </p:blipFill>
          <p:spPr>
            <a:xfrm rot="180549">
              <a:off x="6034977" y="4615801"/>
              <a:ext cx="3139754" cy="1359130"/>
            </a:xfrm>
            <a:prstGeom prst="rect">
              <a:avLst/>
            </a:prstGeom>
            <a:noFill/>
            <a:ln>
              <a:noFill/>
            </a:ln>
          </p:spPr>
        </p:pic>
        <p:pic>
          <p:nvPicPr>
            <p:cNvPr id="134" name="Google Shape;134;p2"/>
            <p:cNvPicPr preferRelativeResize="0"/>
            <p:nvPr/>
          </p:nvPicPr>
          <p:blipFill rotWithShape="1">
            <a:blip r:embed="rId7">
              <a:alphaModFix/>
            </a:blip>
            <a:srcRect r="40067"/>
            <a:stretch/>
          </p:blipFill>
          <p:spPr>
            <a:xfrm rot="-921495">
              <a:off x="-3822" y="4812783"/>
              <a:ext cx="1881751" cy="1359130"/>
            </a:xfrm>
            <a:prstGeom prst="rect">
              <a:avLst/>
            </a:prstGeom>
            <a:noFill/>
            <a:ln>
              <a:noFill/>
            </a:ln>
          </p:spPr>
        </p:pic>
        <p:pic>
          <p:nvPicPr>
            <p:cNvPr id="135" name="Google Shape;135;p2"/>
            <p:cNvPicPr preferRelativeResize="0"/>
            <p:nvPr/>
          </p:nvPicPr>
          <p:blipFill rotWithShape="1">
            <a:blip r:embed="rId7">
              <a:alphaModFix/>
            </a:blip>
            <a:srcRect/>
            <a:stretch/>
          </p:blipFill>
          <p:spPr>
            <a:xfrm rot="644428">
              <a:off x="1759075" y="4600319"/>
              <a:ext cx="3139754" cy="1359130"/>
            </a:xfrm>
            <a:prstGeom prst="rect">
              <a:avLst/>
            </a:prstGeom>
            <a:noFill/>
            <a:ln>
              <a:noFill/>
            </a:ln>
          </p:spPr>
        </p:pic>
        <p:pic>
          <p:nvPicPr>
            <p:cNvPr id="136" name="Google Shape;136;p2"/>
            <p:cNvPicPr preferRelativeResize="0"/>
            <p:nvPr/>
          </p:nvPicPr>
          <p:blipFill rotWithShape="1">
            <a:blip r:embed="rId7">
              <a:alphaModFix/>
            </a:blip>
            <a:srcRect/>
            <a:stretch/>
          </p:blipFill>
          <p:spPr>
            <a:xfrm rot="342150">
              <a:off x="9125721" y="4651195"/>
              <a:ext cx="3139754" cy="1359130"/>
            </a:xfrm>
            <a:prstGeom prst="rect">
              <a:avLst/>
            </a:prstGeom>
            <a:noFill/>
            <a:ln>
              <a:noFill/>
            </a:ln>
          </p:spPr>
        </p:pic>
        <p:pic>
          <p:nvPicPr>
            <p:cNvPr id="137" name="Google Shape;137;p2"/>
            <p:cNvPicPr preferRelativeResize="0"/>
            <p:nvPr/>
          </p:nvPicPr>
          <p:blipFill rotWithShape="1">
            <a:blip r:embed="rId7">
              <a:alphaModFix/>
            </a:blip>
            <a:srcRect l="60455"/>
            <a:stretch/>
          </p:blipFill>
          <p:spPr>
            <a:xfrm rot="-504764">
              <a:off x="4824437" y="4819608"/>
              <a:ext cx="1095223" cy="1198887"/>
            </a:xfrm>
            <a:prstGeom prst="rect">
              <a:avLst/>
            </a:prstGeom>
            <a:noFill/>
            <a:ln>
              <a:noFill/>
            </a:ln>
          </p:spPr>
        </p:pic>
      </p:grpSp>
      <p:pic>
        <p:nvPicPr>
          <p:cNvPr id="138" name="Google Shape;138;p2"/>
          <p:cNvPicPr preferRelativeResize="0"/>
          <p:nvPr/>
        </p:nvPicPr>
        <p:blipFill rotWithShape="1">
          <a:blip r:embed="rId8">
            <a:alphaModFix/>
          </a:blip>
          <a:srcRect/>
          <a:stretch/>
        </p:blipFill>
        <p:spPr>
          <a:xfrm>
            <a:off x="4255518" y="511136"/>
            <a:ext cx="9305217" cy="9872909"/>
          </a:xfrm>
          <a:prstGeom prst="rect">
            <a:avLst/>
          </a:prstGeom>
          <a:noFill/>
          <a:ln>
            <a:noFill/>
          </a:ln>
        </p:spPr>
      </p:pic>
      <p:pic>
        <p:nvPicPr>
          <p:cNvPr id="139" name="Google Shape;139;p2">
            <a:hlinkClick r:id="rId9" action="ppaction://hlinksldjump"/>
          </p:cNvPr>
          <p:cNvPicPr preferRelativeResize="0"/>
          <p:nvPr/>
        </p:nvPicPr>
        <p:blipFill rotWithShape="1">
          <a:blip r:embed="rId10">
            <a:alphaModFix/>
          </a:blip>
          <a:srcRect/>
          <a:stretch/>
        </p:blipFill>
        <p:spPr>
          <a:xfrm>
            <a:off x="7635110" y="6535764"/>
            <a:ext cx="3017781" cy="2313633"/>
          </a:xfrm>
          <a:prstGeom prst="rect">
            <a:avLst/>
          </a:prstGeom>
          <a:noFill/>
          <a:ln>
            <a:noFill/>
          </a:ln>
        </p:spPr>
      </p:pic>
      <p:pic>
        <p:nvPicPr>
          <p:cNvPr id="140" name="Google Shape;140;p2"/>
          <p:cNvPicPr preferRelativeResize="0"/>
          <p:nvPr/>
        </p:nvPicPr>
        <p:blipFill rotWithShape="1">
          <a:blip r:embed="rId11">
            <a:alphaModFix/>
          </a:blip>
          <a:srcRect/>
          <a:stretch/>
        </p:blipFill>
        <p:spPr>
          <a:xfrm>
            <a:off x="3593204" y="2114219"/>
            <a:ext cx="1280271" cy="1463168"/>
          </a:xfrm>
          <a:prstGeom prst="rect">
            <a:avLst/>
          </a:prstGeom>
          <a:noFill/>
          <a:ln>
            <a:noFill/>
          </a:ln>
        </p:spPr>
      </p:pic>
      <p:pic>
        <p:nvPicPr>
          <p:cNvPr id="141" name="Google Shape;141;p2"/>
          <p:cNvPicPr preferRelativeResize="0"/>
          <p:nvPr/>
        </p:nvPicPr>
        <p:blipFill rotWithShape="1">
          <a:blip r:embed="rId12">
            <a:alphaModFix/>
          </a:blip>
          <a:srcRect/>
          <a:stretch/>
        </p:blipFill>
        <p:spPr>
          <a:xfrm>
            <a:off x="6523673" y="936894"/>
            <a:ext cx="1887153" cy="1942659"/>
          </a:xfrm>
          <a:prstGeom prst="rect">
            <a:avLst/>
          </a:prstGeom>
          <a:noFill/>
          <a:ln>
            <a:noFill/>
          </a:ln>
        </p:spPr>
      </p:pic>
      <p:pic>
        <p:nvPicPr>
          <p:cNvPr id="142" name="Google Shape;142;p2"/>
          <p:cNvPicPr preferRelativeResize="0"/>
          <p:nvPr/>
        </p:nvPicPr>
        <p:blipFill rotWithShape="1">
          <a:blip r:embed="rId13">
            <a:alphaModFix/>
          </a:blip>
          <a:srcRect/>
          <a:stretch/>
        </p:blipFill>
        <p:spPr>
          <a:xfrm>
            <a:off x="4536210" y="4344704"/>
            <a:ext cx="1563759" cy="1545470"/>
          </a:xfrm>
          <a:prstGeom prst="rect">
            <a:avLst/>
          </a:prstGeom>
          <a:noFill/>
          <a:ln>
            <a:noFill/>
          </a:ln>
        </p:spPr>
      </p:pic>
      <p:pic>
        <p:nvPicPr>
          <p:cNvPr id="143" name="Google Shape;143;p2"/>
          <p:cNvPicPr preferRelativeResize="0"/>
          <p:nvPr/>
        </p:nvPicPr>
        <p:blipFill rotWithShape="1">
          <a:blip r:embed="rId14">
            <a:alphaModFix/>
          </a:blip>
          <a:srcRect/>
          <a:stretch/>
        </p:blipFill>
        <p:spPr>
          <a:xfrm>
            <a:off x="11695333" y="2552582"/>
            <a:ext cx="1371719" cy="1527180"/>
          </a:xfrm>
          <a:prstGeom prst="rect">
            <a:avLst/>
          </a:prstGeom>
          <a:noFill/>
          <a:ln>
            <a:noFill/>
          </a:ln>
        </p:spPr>
      </p:pic>
      <p:pic>
        <p:nvPicPr>
          <p:cNvPr id="144" name="Google Shape;144;p2"/>
          <p:cNvPicPr preferRelativeResize="0"/>
          <p:nvPr/>
        </p:nvPicPr>
        <p:blipFill rotWithShape="1">
          <a:blip r:embed="rId15">
            <a:alphaModFix/>
          </a:blip>
          <a:srcRect/>
          <a:stretch/>
        </p:blipFill>
        <p:spPr>
          <a:xfrm>
            <a:off x="9711599" y="1390410"/>
            <a:ext cx="1508891" cy="1582049"/>
          </a:xfrm>
          <a:prstGeom prst="rect">
            <a:avLst/>
          </a:prstGeom>
          <a:noFill/>
          <a:ln>
            <a:noFill/>
          </a:ln>
        </p:spPr>
      </p:pic>
      <p:pic>
        <p:nvPicPr>
          <p:cNvPr id="150" name="Google Shape;150;p2">
            <a:hlinkClick r:id="rId16" action="ppaction://hlinksldjump"/>
          </p:cNvPr>
          <p:cNvPicPr preferRelativeResize="0"/>
          <p:nvPr/>
        </p:nvPicPr>
        <p:blipFill rotWithShape="1">
          <a:blip r:embed="rId11">
            <a:alphaModFix/>
          </a:blip>
          <a:srcRect/>
          <a:stretch/>
        </p:blipFill>
        <p:spPr>
          <a:xfrm>
            <a:off x="3585389" y="2120167"/>
            <a:ext cx="1280271" cy="1463168"/>
          </a:xfrm>
          <a:prstGeom prst="rect">
            <a:avLst/>
          </a:prstGeom>
          <a:noFill/>
          <a:ln>
            <a:noFill/>
          </a:ln>
        </p:spPr>
      </p:pic>
      <p:pic>
        <p:nvPicPr>
          <p:cNvPr id="151" name="Google Shape;151;p2">
            <a:hlinkClick r:id="rId17" action="ppaction://hlinksldjump"/>
          </p:cNvPr>
          <p:cNvPicPr preferRelativeResize="0"/>
          <p:nvPr/>
        </p:nvPicPr>
        <p:blipFill rotWithShape="1">
          <a:blip r:embed="rId12">
            <a:alphaModFix/>
          </a:blip>
          <a:srcRect/>
          <a:stretch/>
        </p:blipFill>
        <p:spPr>
          <a:xfrm>
            <a:off x="6501647" y="955753"/>
            <a:ext cx="1887153" cy="1942659"/>
          </a:xfrm>
          <a:prstGeom prst="rect">
            <a:avLst/>
          </a:prstGeom>
          <a:noFill/>
          <a:ln>
            <a:noFill/>
          </a:ln>
        </p:spPr>
      </p:pic>
      <p:pic>
        <p:nvPicPr>
          <p:cNvPr id="152" name="Google Shape;152;p2">
            <a:hlinkClick r:id="rId18" action="ppaction://hlinksldjump"/>
          </p:cNvPr>
          <p:cNvPicPr preferRelativeResize="0"/>
          <p:nvPr/>
        </p:nvPicPr>
        <p:blipFill rotWithShape="1">
          <a:blip r:embed="rId13">
            <a:alphaModFix/>
          </a:blip>
          <a:srcRect/>
          <a:stretch/>
        </p:blipFill>
        <p:spPr>
          <a:xfrm>
            <a:off x="4536210" y="4338757"/>
            <a:ext cx="1563759" cy="1545470"/>
          </a:xfrm>
          <a:prstGeom prst="rect">
            <a:avLst/>
          </a:prstGeom>
          <a:noFill/>
          <a:ln>
            <a:noFill/>
          </a:ln>
        </p:spPr>
      </p:pic>
      <p:pic>
        <p:nvPicPr>
          <p:cNvPr id="153" name="Google Shape;153;p2">
            <a:hlinkClick r:id="rId19" action="ppaction://hlinksldjump"/>
          </p:cNvPr>
          <p:cNvPicPr preferRelativeResize="0"/>
          <p:nvPr/>
        </p:nvPicPr>
        <p:blipFill rotWithShape="1">
          <a:blip r:embed="rId14">
            <a:alphaModFix/>
          </a:blip>
          <a:srcRect/>
          <a:stretch/>
        </p:blipFill>
        <p:spPr>
          <a:xfrm>
            <a:off x="11695333" y="2544755"/>
            <a:ext cx="1371719" cy="1527180"/>
          </a:xfrm>
          <a:prstGeom prst="rect">
            <a:avLst/>
          </a:prstGeom>
          <a:noFill/>
          <a:ln>
            <a:noFill/>
          </a:ln>
        </p:spPr>
      </p:pic>
      <p:pic>
        <p:nvPicPr>
          <p:cNvPr id="154" name="Google Shape;154;p2">
            <a:hlinkClick r:id="rId20" action="ppaction://hlinksldjump"/>
          </p:cNvPr>
          <p:cNvPicPr preferRelativeResize="0"/>
          <p:nvPr/>
        </p:nvPicPr>
        <p:blipFill rotWithShape="1">
          <a:blip r:embed="rId15">
            <a:alphaModFix/>
          </a:blip>
          <a:srcRect/>
          <a:stretch/>
        </p:blipFill>
        <p:spPr>
          <a:xfrm>
            <a:off x="9698105" y="1414481"/>
            <a:ext cx="1508891" cy="1582049"/>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base">
                                        <p:cTn id="7" dur="5000"/>
                                        <p:tgtEl>
                                          <p:spTgt spid="12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 calcmode="lin" valueType="num">
                                      <p:cBhvr additive="base">
                                        <p:cTn id="10" dur="5000"/>
                                        <p:tgtEl>
                                          <p:spTgt spid="118"/>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50"/>
                                        </p:tgtEl>
                                      </p:cBhvr>
                                    </p:animEffect>
                                    <p:set>
                                      <p:cBhvr>
                                        <p:cTn id="15" dur="1" fill="hold">
                                          <p:stCondLst>
                                            <p:cond delay="500"/>
                                          </p:stCondLst>
                                        </p:cTn>
                                        <p:tgtEl>
                                          <p:spTgt spid="15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51"/>
                                        </p:tgtEl>
                                      </p:cBhvr>
                                    </p:animEffect>
                                    <p:set>
                                      <p:cBhvr>
                                        <p:cTn id="20" dur="1" fill="hold">
                                          <p:stCondLst>
                                            <p:cond delay="500"/>
                                          </p:stCondLst>
                                        </p:cTn>
                                        <p:tgtEl>
                                          <p:spTgt spid="1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52"/>
                                        </p:tgtEl>
                                      </p:cBhvr>
                                    </p:animEffect>
                                    <p:set>
                                      <p:cBhvr>
                                        <p:cTn id="25" dur="1" fill="hold">
                                          <p:stCondLst>
                                            <p:cond delay="500"/>
                                          </p:stCondLst>
                                        </p:cTn>
                                        <p:tgtEl>
                                          <p:spTgt spid="15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53"/>
                                        </p:tgtEl>
                                      </p:cBhvr>
                                    </p:animEffect>
                                    <p:set>
                                      <p:cBhvr>
                                        <p:cTn id="30" dur="1" fill="hold">
                                          <p:stCondLst>
                                            <p:cond delay="500"/>
                                          </p:stCondLst>
                                        </p:cTn>
                                        <p:tgtEl>
                                          <p:spTgt spid="15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54"/>
                                        </p:tgtEl>
                                      </p:cBhvr>
                                    </p:animEffect>
                                    <p:set>
                                      <p:cBhvr>
                                        <p:cTn id="35" dur="1" fill="hold">
                                          <p:stCondLst>
                                            <p:cond delay="500"/>
                                          </p:stCondLst>
                                        </p:cTn>
                                        <p:tgtEl>
                                          <p:spTgt spid="15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140"/>
                                        </p:tgtEl>
                                      </p:cBhvr>
                                    </p:animEffect>
                                    <p:set>
                                      <p:cBhvr>
                                        <p:cTn id="40" dur="1" fill="hold">
                                          <p:stCondLst>
                                            <p:cond delay="1000"/>
                                          </p:stCondLst>
                                        </p:cTn>
                                        <p:tgtEl>
                                          <p:spTgt spid="14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1000"/>
                                        <p:tgtEl>
                                          <p:spTgt spid="141"/>
                                        </p:tgtEl>
                                      </p:cBhvr>
                                    </p:animEffect>
                                    <p:set>
                                      <p:cBhvr>
                                        <p:cTn id="45" dur="1" fill="hold">
                                          <p:stCondLst>
                                            <p:cond delay="1000"/>
                                          </p:stCondLst>
                                        </p:cTn>
                                        <p:tgtEl>
                                          <p:spTgt spid="14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1000"/>
                                        <p:tgtEl>
                                          <p:spTgt spid="142"/>
                                        </p:tgtEl>
                                      </p:cBhvr>
                                    </p:animEffect>
                                    <p:set>
                                      <p:cBhvr>
                                        <p:cTn id="50" dur="1" fill="hold">
                                          <p:stCondLst>
                                            <p:cond delay="1000"/>
                                          </p:stCondLst>
                                        </p:cTn>
                                        <p:tgtEl>
                                          <p:spTgt spid="1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143"/>
                                        </p:tgtEl>
                                      </p:cBhvr>
                                    </p:animEffect>
                                    <p:set>
                                      <p:cBhvr>
                                        <p:cTn id="55" dur="1" fill="hold">
                                          <p:stCondLst>
                                            <p:cond delay="1000"/>
                                          </p:stCondLst>
                                        </p:cTn>
                                        <p:tgtEl>
                                          <p:spTgt spid="14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00"/>
                                        <p:tgtEl>
                                          <p:spTgt spid="144"/>
                                        </p:tgtEl>
                                      </p:cBhvr>
                                    </p:animEffect>
                                    <p:set>
                                      <p:cBhvr>
                                        <p:cTn id="60" dur="1" fill="hold">
                                          <p:stCondLst>
                                            <p:cond delay="1000"/>
                                          </p:stCondLst>
                                        </p:cTn>
                                        <p:tgtEl>
                                          <p:spTgt spid="1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TotalTime>
  <Words>1790</Words>
  <PresentationFormat>Custom</PresentationFormat>
  <Paragraphs>164</Paragraphs>
  <Slides>39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Calibri</vt:lpstr>
      <vt:lpstr>Cambria Math</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2024-06-05T10:09:47Z</dcterms:modified>
  <dc:identifier>DAGG2B0v_hA</dc:identifier>
</cp:coreProperties>
</file>