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61" r:id="rId3"/>
    <p:sldId id="262" r:id="rId4"/>
    <p:sldId id="263" r:id="rId5"/>
    <p:sldId id="264" r:id="rId6"/>
    <p:sldId id="266" r:id="rId7"/>
    <p:sldId id="265" r:id="rId8"/>
    <p:sldId id="268" r:id="rId9"/>
    <p:sldId id="267" r:id="rId10"/>
    <p:sldId id="269" r:id="rId11"/>
    <p:sldId id="270" r:id="rId12"/>
    <p:sldId id="271" r:id="rId13"/>
    <p:sldId id="272" r:id="rId14"/>
    <p:sldId id="273" r:id="rId15"/>
    <p:sldId id="274" r:id="rId16"/>
    <p:sldId id="281" r:id="rId17"/>
    <p:sldId id="282" r:id="rId18"/>
    <p:sldId id="284" r:id="rId19"/>
    <p:sldId id="285" r:id="rId20"/>
    <p:sldId id="286" r:id="rId21"/>
    <p:sldId id="287" r:id="rId22"/>
    <p:sldId id="288" r:id="rId23"/>
    <p:sldId id="289" r:id="rId24"/>
    <p:sldId id="275" r:id="rId25"/>
    <p:sldId id="276" r:id="rId26"/>
    <p:sldId id="290" r:id="rId27"/>
    <p:sldId id="291" r:id="rId28"/>
    <p:sldId id="292" r:id="rId29"/>
    <p:sldId id="293" r:id="rId30"/>
    <p:sldId id="294" r:id="rId31"/>
    <p:sldId id="295" r:id="rId32"/>
    <p:sldId id="2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4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206C00-233E-4022-ACCC-C527C875CF05}"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09CC3-1430-48BF-905E-2E1449B8F771}" type="slidenum">
              <a:rPr lang="en-US" smtClean="0"/>
              <a:t>‹#›</a:t>
            </a:fld>
            <a:endParaRPr lang="en-US"/>
          </a:p>
        </p:txBody>
      </p:sp>
    </p:spTree>
    <p:extLst>
      <p:ext uri="{BB962C8B-B14F-4D97-AF65-F5344CB8AC3E}">
        <p14:creationId xmlns:p14="http://schemas.microsoft.com/office/powerpoint/2010/main" val="91870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206C00-233E-4022-ACCC-C527C875CF05}"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09CC3-1430-48BF-905E-2E1449B8F771}" type="slidenum">
              <a:rPr lang="en-US" smtClean="0"/>
              <a:t>‹#›</a:t>
            </a:fld>
            <a:endParaRPr lang="en-US"/>
          </a:p>
        </p:txBody>
      </p:sp>
    </p:spTree>
    <p:extLst>
      <p:ext uri="{BB962C8B-B14F-4D97-AF65-F5344CB8AC3E}">
        <p14:creationId xmlns:p14="http://schemas.microsoft.com/office/powerpoint/2010/main" val="22402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206C00-233E-4022-ACCC-C527C875CF05}"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09CC3-1430-48BF-905E-2E1449B8F771}" type="slidenum">
              <a:rPr lang="en-US" smtClean="0"/>
              <a:t>‹#›</a:t>
            </a:fld>
            <a:endParaRPr lang="en-US"/>
          </a:p>
        </p:txBody>
      </p:sp>
    </p:spTree>
    <p:extLst>
      <p:ext uri="{BB962C8B-B14F-4D97-AF65-F5344CB8AC3E}">
        <p14:creationId xmlns:p14="http://schemas.microsoft.com/office/powerpoint/2010/main" val="11954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206C00-233E-4022-ACCC-C527C875CF05}"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09CC3-1430-48BF-905E-2E1449B8F771}" type="slidenum">
              <a:rPr lang="en-US" smtClean="0"/>
              <a:t>‹#›</a:t>
            </a:fld>
            <a:endParaRPr lang="en-US"/>
          </a:p>
        </p:txBody>
      </p:sp>
    </p:spTree>
    <p:extLst>
      <p:ext uri="{BB962C8B-B14F-4D97-AF65-F5344CB8AC3E}">
        <p14:creationId xmlns:p14="http://schemas.microsoft.com/office/powerpoint/2010/main" val="390926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206C00-233E-4022-ACCC-C527C875CF05}"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09CC3-1430-48BF-905E-2E1449B8F771}" type="slidenum">
              <a:rPr lang="en-US" smtClean="0"/>
              <a:t>‹#›</a:t>
            </a:fld>
            <a:endParaRPr lang="en-US"/>
          </a:p>
        </p:txBody>
      </p:sp>
    </p:spTree>
    <p:extLst>
      <p:ext uri="{BB962C8B-B14F-4D97-AF65-F5344CB8AC3E}">
        <p14:creationId xmlns:p14="http://schemas.microsoft.com/office/powerpoint/2010/main" val="105411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206C00-233E-4022-ACCC-C527C875CF05}"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09CC3-1430-48BF-905E-2E1449B8F771}" type="slidenum">
              <a:rPr lang="en-US" smtClean="0"/>
              <a:t>‹#›</a:t>
            </a:fld>
            <a:endParaRPr lang="en-US"/>
          </a:p>
        </p:txBody>
      </p:sp>
    </p:spTree>
    <p:extLst>
      <p:ext uri="{BB962C8B-B14F-4D97-AF65-F5344CB8AC3E}">
        <p14:creationId xmlns:p14="http://schemas.microsoft.com/office/powerpoint/2010/main" val="293747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206C00-233E-4022-ACCC-C527C875CF05}"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09CC3-1430-48BF-905E-2E1449B8F771}" type="slidenum">
              <a:rPr lang="en-US" smtClean="0"/>
              <a:t>‹#›</a:t>
            </a:fld>
            <a:endParaRPr lang="en-US"/>
          </a:p>
        </p:txBody>
      </p:sp>
    </p:spTree>
    <p:extLst>
      <p:ext uri="{BB962C8B-B14F-4D97-AF65-F5344CB8AC3E}">
        <p14:creationId xmlns:p14="http://schemas.microsoft.com/office/powerpoint/2010/main" val="221536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206C00-233E-4022-ACCC-C527C875CF05}"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09CC3-1430-48BF-905E-2E1449B8F771}" type="slidenum">
              <a:rPr lang="en-US" smtClean="0"/>
              <a:t>‹#›</a:t>
            </a:fld>
            <a:endParaRPr lang="en-US"/>
          </a:p>
        </p:txBody>
      </p:sp>
    </p:spTree>
    <p:extLst>
      <p:ext uri="{BB962C8B-B14F-4D97-AF65-F5344CB8AC3E}">
        <p14:creationId xmlns:p14="http://schemas.microsoft.com/office/powerpoint/2010/main" val="45888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06C00-233E-4022-ACCC-C527C875CF05}" type="datetimeFigureOut">
              <a:rPr lang="en-US" smtClean="0"/>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09CC3-1430-48BF-905E-2E1449B8F771}" type="slidenum">
              <a:rPr lang="en-US" smtClean="0"/>
              <a:t>‹#›</a:t>
            </a:fld>
            <a:endParaRPr lang="en-US"/>
          </a:p>
        </p:txBody>
      </p:sp>
    </p:spTree>
    <p:extLst>
      <p:ext uri="{BB962C8B-B14F-4D97-AF65-F5344CB8AC3E}">
        <p14:creationId xmlns:p14="http://schemas.microsoft.com/office/powerpoint/2010/main" val="223790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206C00-233E-4022-ACCC-C527C875CF05}"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09CC3-1430-48BF-905E-2E1449B8F771}" type="slidenum">
              <a:rPr lang="en-US" smtClean="0"/>
              <a:t>‹#›</a:t>
            </a:fld>
            <a:endParaRPr lang="en-US"/>
          </a:p>
        </p:txBody>
      </p:sp>
    </p:spTree>
    <p:extLst>
      <p:ext uri="{BB962C8B-B14F-4D97-AF65-F5344CB8AC3E}">
        <p14:creationId xmlns:p14="http://schemas.microsoft.com/office/powerpoint/2010/main" val="165054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206C00-233E-4022-ACCC-C527C875CF05}"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09CC3-1430-48BF-905E-2E1449B8F771}" type="slidenum">
              <a:rPr lang="en-US" smtClean="0"/>
              <a:t>‹#›</a:t>
            </a:fld>
            <a:endParaRPr lang="en-US"/>
          </a:p>
        </p:txBody>
      </p:sp>
    </p:spTree>
    <p:extLst>
      <p:ext uri="{BB962C8B-B14F-4D97-AF65-F5344CB8AC3E}">
        <p14:creationId xmlns:p14="http://schemas.microsoft.com/office/powerpoint/2010/main" val="247854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06C00-233E-4022-ACCC-C527C875CF05}" type="datetimeFigureOut">
              <a:rPr lang="en-US" smtClean="0"/>
              <a:t>8/3/2021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09CC3-1430-48BF-905E-2E1449B8F771}" type="slidenum">
              <a:rPr lang="en-US" smtClean="0"/>
              <a:t>‹#›</a:t>
            </a:fld>
            <a:endParaRPr lang="en-US"/>
          </a:p>
        </p:txBody>
      </p:sp>
    </p:spTree>
    <p:extLst>
      <p:ext uri="{BB962C8B-B14F-4D97-AF65-F5344CB8AC3E}">
        <p14:creationId xmlns:p14="http://schemas.microsoft.com/office/powerpoint/2010/main" val="150492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132330" y="1764779"/>
            <a:ext cx="301622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prstTxWarp prst="textPlain">
              <a:avLst/>
            </a:prstTxWarp>
            <a:spAutoFit/>
          </a:bodyPr>
          <a:lstStyle/>
          <a:p>
            <a:r>
              <a:rPr lang="en-GB" altLang="en-US" sz="5000" b="1" smtClean="0">
                <a:solidFill>
                  <a:srgbClr val="002060"/>
                </a:solidFill>
                <a:latin typeface="Arial" panose="020B0604020202020204" pitchFamily="34" charset="0"/>
                <a:cs typeface="Arial" panose="020B0604020202020204" pitchFamily="34" charset="0"/>
              </a:rPr>
              <a:t>VẬT LÝ 6</a:t>
            </a:r>
            <a:endParaRPr lang="en-US" altLang="en-US" sz="5000" b="1" smtClean="0">
              <a:solidFill>
                <a:srgbClr val="002060"/>
              </a:solidFill>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1458309" y="3399694"/>
            <a:ext cx="698412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prstTxWarp prst="textPlain">
              <a:avLst/>
            </a:prstTxWarp>
            <a:spAutoFit/>
          </a:bodyPr>
          <a:lstStyle/>
          <a:p>
            <a:r>
              <a:rPr lang="en-GB" altLang="en-US" sz="5000" b="1" smtClean="0">
                <a:solidFill>
                  <a:srgbClr val="FF0000"/>
                </a:solidFill>
                <a:latin typeface="Arial" panose="020B0604020202020204" pitchFamily="34" charset="0"/>
                <a:cs typeface="Arial" panose="020B0604020202020204" pitchFamily="34" charset="0"/>
              </a:rPr>
              <a:t>BÀI 40: LỰC LÀ GÌ?</a:t>
            </a:r>
            <a:endParaRPr lang="en-US" altLang="en-US" sz="5000" b="1" smtClean="0">
              <a:solidFill>
                <a:srgbClr val="FF0000"/>
              </a:solidFill>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4030965" y="5478116"/>
            <a:ext cx="12189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4000" smtClean="0">
                <a:solidFill>
                  <a:srgbClr val="0070C0"/>
                </a:solidFill>
                <a:latin typeface="Arial" panose="020B0604020202020204" pitchFamily="34" charset="0"/>
                <a:cs typeface="Arial" panose="020B0604020202020204" pitchFamily="34" charset="0"/>
              </a:rPr>
              <a:t>GV</a:t>
            </a:r>
            <a:endParaRPr lang="en-US" altLang="en-US" sz="40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3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
                                            <p:txEl>
                                              <p:pRg st="0" end="0"/>
                                            </p:txEl>
                                          </p:spTgt>
                                        </p:tgtEl>
                                        <p:attrNameLst>
                                          <p:attrName>ppt_x</p:attrName>
                                        </p:attrNameLst>
                                      </p:cBhvr>
                                    </p:anim>
                                    <p:anim from="0" to="-1.0" calcmode="lin" valueType="num">
                                      <p:cBhvr>
                                        <p:cTn id="8" dur="200" decel="50000" autoRev="1" fill="hold">
                                          <p:stCondLst>
                                            <p:cond delay="600"/>
                                          </p:stCondLst>
                                        </p:cTn>
                                        <p:tgtEl>
                                          <p:spTgt spid="5">
                                            <p:txEl>
                                              <p:pRg st="0" end="0"/>
                                            </p:txEl>
                                          </p:spTgt>
                                        </p:tgtEl>
                                        <p:attrNameLst>
                                          <p:attrName>xshear</p:attrName>
                                        </p:attrNameLst>
                                      </p:cBhvr>
                                    </p:anim>
                                    <p:animScale>
                                      <p:cBhvr>
                                        <p:cTn id="9" dur="200" decel="100000" autoRev="1" fill="hold">
                                          <p:stCondLst>
                                            <p:cond delay="600"/>
                                          </p:stCondLst>
                                        </p:cTn>
                                        <p:tgtEl>
                                          <p:spTgt spid="5">
                                            <p:txEl>
                                              <p:pRg st="0" end="0"/>
                                            </p:txEl>
                                          </p:spTgt>
                                        </p:tgtEl>
                                      </p:cBhvr>
                                      <p:from x="100000" y="100000"/>
                                      <p:to x="80000" y="100000"/>
                                    </p:animScale>
                                    <p:anim by="(#ppt_h/3+#ppt_w*0.1)" calcmode="lin" valueType="num">
                                      <p:cBhvr additive="sum">
                                        <p:cTn id="10" dur="200" decel="100000" autoRev="1" fill="hold">
                                          <p:stCondLst>
                                            <p:cond delay="600"/>
                                          </p:stCondLst>
                                        </p:cTn>
                                        <p:tgtEl>
                                          <p:spTgt spid="5">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6">
                                            <p:txEl>
                                              <p:pRg st="0" end="0"/>
                                            </p:txEl>
                                          </p:spTgt>
                                        </p:tgtEl>
                                        <p:attrNameLst>
                                          <p:attrName>ppt_x</p:attrName>
                                        </p:attrNameLst>
                                      </p:cBhvr>
                                    </p:anim>
                                    <p:anim from="0" to="-1.0" calcmode="lin" valueType="num">
                                      <p:cBhvr>
                                        <p:cTn id="14" dur="200" decel="50000" autoRev="1" fill="hold">
                                          <p:stCondLst>
                                            <p:cond delay="600"/>
                                          </p:stCondLst>
                                        </p:cTn>
                                        <p:tgtEl>
                                          <p:spTgt spid="6">
                                            <p:txEl>
                                              <p:pRg st="0" end="0"/>
                                            </p:txEl>
                                          </p:spTgt>
                                        </p:tgtEl>
                                        <p:attrNameLst>
                                          <p:attrName>xshear</p:attrName>
                                        </p:attrNameLst>
                                      </p:cBhvr>
                                    </p:anim>
                                    <p:animScale>
                                      <p:cBhvr>
                                        <p:cTn id="15" dur="200" decel="100000" autoRev="1" fill="hold">
                                          <p:stCondLst>
                                            <p:cond delay="600"/>
                                          </p:stCondLst>
                                        </p:cTn>
                                        <p:tgtEl>
                                          <p:spTgt spid="6">
                                            <p:txEl>
                                              <p:pRg st="0" end="0"/>
                                            </p:txEl>
                                          </p:spTgt>
                                        </p:tgtEl>
                                      </p:cBhvr>
                                      <p:from x="100000" y="100000"/>
                                      <p:to x="80000" y="100000"/>
                                    </p:animScale>
                                    <p:anim by="(#ppt_h/3+#ppt_w*0.1)" calcmode="lin" valueType="num">
                                      <p:cBhvr additive="sum">
                                        <p:cTn id="16" dur="200" decel="100000" autoRev="1" fill="hold">
                                          <p:stCondLst>
                                            <p:cond delay="600"/>
                                          </p:stCondLst>
                                        </p:cTn>
                                        <p:tgtEl>
                                          <p:spTgt spid="6">
                                            <p:txEl>
                                              <p:pRg st="0" end="0"/>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from="(-#ppt_w/2)" to="(#ppt_x)" calcmode="lin" valueType="num">
                                      <p:cBhvr>
                                        <p:cTn id="19" dur="600" fill="hold">
                                          <p:stCondLst>
                                            <p:cond delay="0"/>
                                          </p:stCondLst>
                                        </p:cTn>
                                        <p:tgtEl>
                                          <p:spTgt spid="7">
                                            <p:txEl>
                                              <p:pRg st="0" end="0"/>
                                            </p:txEl>
                                          </p:spTgt>
                                        </p:tgtEl>
                                        <p:attrNameLst>
                                          <p:attrName>ppt_x</p:attrName>
                                        </p:attrNameLst>
                                      </p:cBhvr>
                                    </p:anim>
                                    <p:anim from="0" to="-1.0" calcmode="lin" valueType="num">
                                      <p:cBhvr>
                                        <p:cTn id="20" dur="200" decel="50000" autoRev="1" fill="hold">
                                          <p:stCondLst>
                                            <p:cond delay="600"/>
                                          </p:stCondLst>
                                        </p:cTn>
                                        <p:tgtEl>
                                          <p:spTgt spid="7">
                                            <p:txEl>
                                              <p:pRg st="0" end="0"/>
                                            </p:txEl>
                                          </p:spTgt>
                                        </p:tgtEl>
                                        <p:attrNameLst>
                                          <p:attrName>xshear</p:attrName>
                                        </p:attrNameLst>
                                      </p:cBhvr>
                                    </p:anim>
                                    <p:animScale>
                                      <p:cBhvr>
                                        <p:cTn id="21" dur="200" decel="100000" autoRev="1" fill="hold">
                                          <p:stCondLst>
                                            <p:cond delay="600"/>
                                          </p:stCondLst>
                                        </p:cTn>
                                        <p:tgtEl>
                                          <p:spTgt spid="7">
                                            <p:txEl>
                                              <p:pRg st="0" end="0"/>
                                            </p:txEl>
                                          </p:spTgt>
                                        </p:tgtEl>
                                      </p:cBhvr>
                                      <p:from x="100000" y="100000"/>
                                      <p:to x="80000" y="100000"/>
                                    </p:animScale>
                                    <p:anim by="(#ppt_h/3+#ppt_w*0.1)" calcmode="lin" valueType="num">
                                      <p:cBhvr additive="sum">
                                        <p:cTn id="22" dur="200" decel="100000" autoRev="1" fill="hold">
                                          <p:stCondLst>
                                            <p:cond delay="600"/>
                                          </p:stCondLst>
                                        </p:cTn>
                                        <p:tgtEl>
                                          <p:spTgt spid="7">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376055" y="518063"/>
            <a:ext cx="4218709" cy="498765"/>
          </a:xfrm>
        </p:spPr>
        <p:txBody>
          <a:bodyPr>
            <a:noAutofit/>
          </a:bodyPr>
          <a:lstStyle/>
          <a:p>
            <a:pPr algn="just"/>
            <a:r>
              <a:rPr lang="en-GB" sz="3000" b="1" smtClean="0">
                <a:solidFill>
                  <a:srgbClr val="FF0000"/>
                </a:solidFill>
                <a:latin typeface="Arial" panose="020B0604020202020204" pitchFamily="34" charset="0"/>
                <a:cs typeface="Arial" panose="020B0604020202020204" pitchFamily="34" charset="0"/>
              </a:rPr>
              <a:t>II. Tác dụng của lực</a:t>
            </a:r>
            <a:endParaRPr lang="en-US" sz="3000" b="1">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2149620" y="1027443"/>
            <a:ext cx="6019798" cy="573362"/>
          </a:xfrm>
          <a:prstGeom prst="rect">
            <a:avLst/>
          </a:prstGeom>
        </p:spPr>
        <p:txBody>
          <a:bodyPr wrap="square">
            <a:spAutoFit/>
          </a:bodyPr>
          <a:lstStyle/>
          <a:p>
            <a:pPr>
              <a:lnSpc>
                <a:spcPct val="135000"/>
              </a:lnSpc>
            </a:pPr>
            <a:r>
              <a:rPr lang="en-GB" sz="2600" b="1" smtClean="0">
                <a:solidFill>
                  <a:srgbClr val="000000"/>
                </a:solidFill>
                <a:latin typeface="Arial" panose="020B0604020202020204" pitchFamily="34" charset="0"/>
                <a:ea typeface="Calibri" panose="020F0502020204030204" pitchFamily="34" charset="0"/>
                <a:cs typeface="Arial" panose="020B0604020202020204" pitchFamily="34" charset="0"/>
              </a:rPr>
              <a:t>2. Lực và hình dạng của vật</a:t>
            </a:r>
            <a:endParaRPr lang="en-US" sz="260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5868698" y="2094182"/>
            <a:ext cx="2396836" cy="4146425"/>
          </a:xfrm>
          <a:prstGeom prst="rect">
            <a:avLst/>
          </a:prstGeom>
        </p:spPr>
      </p:pic>
      <p:sp>
        <p:nvSpPr>
          <p:cNvPr id="4" name="Oval Callout 3"/>
          <p:cNvSpPr/>
          <p:nvPr/>
        </p:nvSpPr>
        <p:spPr>
          <a:xfrm>
            <a:off x="443345" y="2576944"/>
            <a:ext cx="5070764" cy="2649495"/>
          </a:xfrm>
          <a:prstGeom prst="wedgeEllipseCallout">
            <a:avLst>
              <a:gd name="adj1" fmla="val 50374"/>
              <a:gd name="adj2" fmla="val 4064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797934" y="2885643"/>
            <a:ext cx="4361585" cy="2032095"/>
          </a:xfrm>
          <a:prstGeom prst="rect">
            <a:avLst/>
          </a:prstGeom>
          <a:noFill/>
        </p:spPr>
        <p:txBody>
          <a:bodyPr wrap="square" rtlCol="0">
            <a:spAutoFit/>
          </a:bodyPr>
          <a:lstStyle/>
          <a:p>
            <a:pPr algn="ctr">
              <a:lnSpc>
                <a:spcPct val="135000"/>
              </a:lnSpc>
            </a:pPr>
            <a:r>
              <a:rPr lang="en-US" altLang="en-US" sz="2400" smtClean="0">
                <a:latin typeface="Arial" panose="020B0604020202020204" pitchFamily="34" charset="0"/>
                <a:cs typeface="Arial" panose="020B0604020202020204" pitchFamily="34" charset="0"/>
              </a:rPr>
              <a:t>Làm thí nghiệm theo nhóm. Mô tả sự thay đổi hình dạng của lò xo, sợi dây cao su khi chịu tác dụng của lực.</a:t>
            </a:r>
          </a:p>
        </p:txBody>
      </p:sp>
    </p:spTree>
    <p:extLst>
      <p:ext uri="{BB962C8B-B14F-4D97-AF65-F5344CB8AC3E}">
        <p14:creationId xmlns:p14="http://schemas.microsoft.com/office/powerpoint/2010/main" val="42945863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92" y="1404116"/>
            <a:ext cx="6077230" cy="4504301"/>
          </a:xfrm>
          <a:prstGeom prst="rect">
            <a:avLst/>
          </a:prstGeom>
        </p:spPr>
      </p:pic>
      <p:sp>
        <p:nvSpPr>
          <p:cNvPr id="13" name="AutoShape 5"/>
          <p:cNvSpPr>
            <a:spLocks noChangeArrowheads="1"/>
          </p:cNvSpPr>
          <p:nvPr/>
        </p:nvSpPr>
        <p:spPr bwMode="auto">
          <a:xfrm>
            <a:off x="3226883" y="2131655"/>
            <a:ext cx="680099" cy="301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CC"/>
          </a:solidFill>
          <a:ln w="9525">
            <a:solidFill>
              <a:schemeClr val="tx1"/>
            </a:solidFill>
            <a:miter lim="800000"/>
            <a:headEnd/>
            <a:tailEnd/>
          </a:ln>
        </p:spPr>
        <p:txBody>
          <a:bodyPr wrap="none" anchor="ctr"/>
          <a:lstStyle/>
          <a:p>
            <a:endParaRPr lang="en-US"/>
          </a:p>
        </p:txBody>
      </p:sp>
      <p:sp>
        <p:nvSpPr>
          <p:cNvPr id="14" name="AutoShape 9"/>
          <p:cNvSpPr>
            <a:spLocks noChangeArrowheads="1"/>
          </p:cNvSpPr>
          <p:nvPr/>
        </p:nvSpPr>
        <p:spPr bwMode="auto">
          <a:xfrm rot="10800000">
            <a:off x="5646734" y="2131654"/>
            <a:ext cx="685800" cy="30106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rot="10800000" wrap="none" anchor="ctr"/>
          <a:lstStyle/>
          <a:p>
            <a:endParaRPr lang="en-US"/>
          </a:p>
        </p:txBody>
      </p:sp>
    </p:spTree>
    <p:extLst>
      <p:ext uri="{BB962C8B-B14F-4D97-AF65-F5344CB8AC3E}">
        <p14:creationId xmlns:p14="http://schemas.microsoft.com/office/powerpoint/2010/main" val="116259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63" presetClass="path" presetSubtype="0" repeatCount="indefinite" accel="50000" decel="50000" fill="hold" nodeType="withEffect">
                                  <p:stCondLst>
                                    <p:cond delay="0"/>
                                  </p:stCondLst>
                                  <p:endCondLst>
                                    <p:cond evt="onNext" delay="0">
                                      <p:tgtEl>
                                        <p:sldTgt/>
                                      </p:tgtEl>
                                    </p:cond>
                                  </p:endCondLst>
                                  <p:childTnLst>
                                    <p:animMotion origin="layout" path="M -0.00312 1.11111E-6 L 0.03021 1.11111E-6 " pathEditMode="relative" rAng="0" ptsTypes="AA">
                                      <p:cBhvr>
                                        <p:cTn id="9" dur="2000" fill="hold"/>
                                        <p:tgtEl>
                                          <p:spTgt spid="13"/>
                                        </p:tgtEl>
                                        <p:attrNameLst>
                                          <p:attrName>ppt_x</p:attrName>
                                          <p:attrName>ppt_y</p:attrName>
                                        </p:attrNameLst>
                                      </p:cBhvr>
                                      <p:rCtr x="1667" y="0"/>
                                    </p:animMotion>
                                  </p:childTnLst>
                                </p:cTn>
                              </p:par>
                              <p:par>
                                <p:cTn id="10" presetID="14" presetClass="entr" presetSubtype="1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35" presetClass="path" presetSubtype="0" repeatCount="indefinite" accel="50000" decel="50000" fill="hold" nodeType="withEffect">
                                  <p:stCondLst>
                                    <p:cond delay="0"/>
                                  </p:stCondLst>
                                  <p:childTnLst>
                                    <p:animMotion origin="layout" path="M -4.72222E-6 1.11111E-6 L -0.07083 1.11111E-6 " pathEditMode="relative" rAng="0" ptsTypes="AA">
                                      <p:cBhvr>
                                        <p:cTn id="14" dur="2000" fill="hold"/>
                                        <p:tgtEl>
                                          <p:spTgt spid="14"/>
                                        </p:tgtEl>
                                        <p:attrNameLst>
                                          <p:attrName>ppt_x</p:attrName>
                                          <p:attrName>ppt_y</p:attrName>
                                        </p:attrNameLst>
                                      </p:cBhvr>
                                      <p:rCtr x="-354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491" y="1386743"/>
            <a:ext cx="5611091" cy="4440273"/>
          </a:xfrm>
          <a:prstGeom prst="rect">
            <a:avLst/>
          </a:prstGeom>
        </p:spPr>
      </p:pic>
      <p:sp>
        <p:nvSpPr>
          <p:cNvPr id="10" name="AutoShape 8"/>
          <p:cNvSpPr>
            <a:spLocks noChangeArrowheads="1"/>
          </p:cNvSpPr>
          <p:nvPr/>
        </p:nvSpPr>
        <p:spPr bwMode="auto">
          <a:xfrm rot="10800000">
            <a:off x="2752147" y="1717963"/>
            <a:ext cx="1085561" cy="27709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CC"/>
          </a:solidFill>
          <a:ln w="9525">
            <a:solidFill>
              <a:schemeClr val="tx1"/>
            </a:solidFill>
            <a:miter lim="800000"/>
            <a:headEnd/>
            <a:tailEnd/>
          </a:ln>
        </p:spPr>
        <p:txBody>
          <a:bodyPr rot="10800000" wrap="none" anchor="ctr"/>
          <a:lstStyle/>
          <a:p>
            <a:endParaRPr lang="en-US"/>
          </a:p>
        </p:txBody>
      </p:sp>
      <p:sp>
        <p:nvSpPr>
          <p:cNvPr id="11" name="AutoShape 6"/>
          <p:cNvSpPr>
            <a:spLocks noChangeArrowheads="1"/>
          </p:cNvSpPr>
          <p:nvPr/>
        </p:nvSpPr>
        <p:spPr bwMode="auto">
          <a:xfrm>
            <a:off x="5541819" y="1717962"/>
            <a:ext cx="964911" cy="27709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63027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63" presetClass="path" presetSubtype="0" repeatCount="indefinite" accel="50000" decel="50000" fill="hold" nodeType="withEffect">
                                  <p:stCondLst>
                                    <p:cond delay="0"/>
                                  </p:stCondLst>
                                  <p:endCondLst>
                                    <p:cond evt="onNext" delay="0">
                                      <p:tgtEl>
                                        <p:sldTgt/>
                                      </p:tgtEl>
                                    </p:cond>
                                  </p:endCondLst>
                                  <p:childTnLst>
                                    <p:animMotion origin="layout" path="M -3.05556E-6 -1.85185E-6 L -0.04166 -1.85185E-6 " pathEditMode="relative" rAng="0" ptsTypes="AA">
                                      <p:cBhvr>
                                        <p:cTn id="9" dur="2000" fill="hold"/>
                                        <p:tgtEl>
                                          <p:spTgt spid="10"/>
                                        </p:tgtEl>
                                        <p:attrNameLst>
                                          <p:attrName>ppt_x</p:attrName>
                                          <p:attrName>ppt_y</p:attrName>
                                        </p:attrNameLst>
                                      </p:cBhvr>
                                      <p:rCtr x="-2083" y="0"/>
                                    </p:animMotion>
                                  </p:childTnLst>
                                </p:cTn>
                              </p:par>
                              <p:par>
                                <p:cTn id="10" presetID="3" presetClass="entr" presetSubtype="1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63" presetClass="path" presetSubtype="0" repeatCount="indefinite" accel="50000" decel="50000" fill="hold" nodeType="withEffect">
                                  <p:stCondLst>
                                    <p:cond delay="0"/>
                                  </p:stCondLst>
                                  <p:endCondLst>
                                    <p:cond evt="onNext" delay="0">
                                      <p:tgtEl>
                                        <p:sldTgt/>
                                      </p:tgtEl>
                                    </p:cond>
                                  </p:endCondLst>
                                  <p:childTnLst>
                                    <p:animMotion origin="layout" path="M -4.16667E-6 -1.85185E-6 L 0.03334 -1.85185E-6 " pathEditMode="relative" rAng="0" ptsTypes="AA">
                                      <p:cBhvr>
                                        <p:cTn id="14" dur="2000" fill="hold"/>
                                        <p:tgtEl>
                                          <p:spTgt spid="11"/>
                                        </p:tgtEl>
                                        <p:attrNameLst>
                                          <p:attrName>ppt_x</p:attrName>
                                          <p:attrName>ppt_y</p:attrName>
                                        </p:attrNameLst>
                                      </p:cBhvr>
                                      <p:rCtr x="16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263236" y="1551710"/>
            <a:ext cx="7730837" cy="3230464"/>
          </a:xfrm>
          <a:prstGeom prst="wedgeRoundRectCallout">
            <a:avLst>
              <a:gd name="adj1" fmla="val 36156"/>
              <a:gd name="adj2" fmla="val 6386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444004" y="1721241"/>
            <a:ext cx="7260442" cy="1131079"/>
          </a:xfrm>
          <a:prstGeom prst="rect">
            <a:avLst/>
          </a:prstGeom>
          <a:noFill/>
        </p:spPr>
        <p:txBody>
          <a:bodyPr wrap="square" rtlCol="0">
            <a:spAutoFit/>
          </a:bodyPr>
          <a:lstStyle/>
          <a:p>
            <a:pPr algn="just">
              <a:lnSpc>
                <a:spcPct val="135000"/>
              </a:lnSpc>
            </a:pPr>
            <a:r>
              <a:rPr lang="en-US" altLang="en-US" sz="2500" smtClean="0">
                <a:latin typeface="Arial" panose="020B0604020202020204" pitchFamily="34" charset="0"/>
                <a:cs typeface="Arial" panose="020B0604020202020204" pitchFamily="34" charset="0"/>
              </a:rPr>
              <a:t>1. Hãy tìm thêm ví dụ về lực làm thay đổi hình dạng của vật</a:t>
            </a:r>
          </a:p>
        </p:txBody>
      </p:sp>
      <p:pic>
        <p:nvPicPr>
          <p:cNvPr id="8" name="Picture 7" descr="Những icon đẹp cute, đáng yêu, dí dỏm nhấ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41126" y="4964915"/>
            <a:ext cx="1679333" cy="14530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4004" y="3035061"/>
            <a:ext cx="7369299" cy="1650452"/>
          </a:xfrm>
          <a:prstGeom prst="rect">
            <a:avLst/>
          </a:prstGeom>
          <a:noFill/>
        </p:spPr>
        <p:txBody>
          <a:bodyPr wrap="square" rtlCol="0">
            <a:spAutoFit/>
          </a:bodyPr>
          <a:lstStyle/>
          <a:p>
            <a:pPr algn="just">
              <a:lnSpc>
                <a:spcPct val="135000"/>
              </a:lnSpc>
            </a:pPr>
            <a:r>
              <a:rPr lang="en-US" altLang="en-US" sz="2500" smtClean="0">
                <a:latin typeface="Arial" panose="020B0604020202020204" pitchFamily="34" charset="0"/>
                <a:cs typeface="Arial" panose="020B0604020202020204" pitchFamily="34" charset="0"/>
              </a:rPr>
              <a:t>2. Theo em, lực tác dụng lên vật có thể vừa làm thay đổi chuyển động của vật, vừa làm biến dạng vật không? Nếu có hãy cho ví dụ chứng minh</a:t>
            </a:r>
          </a:p>
        </p:txBody>
      </p:sp>
    </p:spTree>
    <p:extLst>
      <p:ext uri="{BB962C8B-B14F-4D97-AF65-F5344CB8AC3E}">
        <p14:creationId xmlns:p14="http://schemas.microsoft.com/office/powerpoint/2010/main" val="2241766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946905" y="1274617"/>
            <a:ext cx="4964040" cy="2725397"/>
          </a:xfrm>
          <a:prstGeom prst="cloudCallout">
            <a:avLst>
              <a:gd name="adj1" fmla="val -42667"/>
              <a:gd name="adj2" fmla="val 6135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29204" y="1748256"/>
            <a:ext cx="4153767" cy="1650452"/>
          </a:xfrm>
          <a:prstGeom prst="rect">
            <a:avLst/>
          </a:prstGeom>
          <a:noFill/>
        </p:spPr>
        <p:txBody>
          <a:bodyPr wrap="square" rtlCol="0">
            <a:spAutoFit/>
          </a:bodyPr>
          <a:lstStyle/>
          <a:p>
            <a:pPr algn="ctr">
              <a:lnSpc>
                <a:spcPct val="135000"/>
              </a:lnSpc>
            </a:pPr>
            <a:r>
              <a:rPr lang="en-US" altLang="en-US" sz="2500" b="1" smtClean="0">
                <a:latin typeface="Arial" panose="020B0604020202020204" pitchFamily="34" charset="0"/>
                <a:cs typeface="Arial" panose="020B0604020202020204" pitchFamily="34" charset="0"/>
              </a:rPr>
              <a:t>Nếu không còn lực tác dụng nữa thì vật đang chuyển động sẽ thế nào?</a:t>
            </a:r>
          </a:p>
        </p:txBody>
      </p:sp>
      <p:pic>
        <p:nvPicPr>
          <p:cNvPr id="6" name="Content Placeholder 4">
            <a:extLst>
              <a:ext uri="{FF2B5EF4-FFF2-40B4-BE49-F238E27FC236}">
                <a16:creationId xmlns:a16="http://schemas.microsoft.com/office/drawing/2014/main" id="{8DD69FD4-0E14-4D15-8CE5-05638CDE28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1357196" y="4000014"/>
            <a:ext cx="1875026" cy="2383827"/>
          </a:xfrm>
        </p:spPr>
      </p:pic>
    </p:spTree>
    <p:extLst>
      <p:ext uri="{BB962C8B-B14F-4D97-AF65-F5344CB8AC3E}">
        <p14:creationId xmlns:p14="http://schemas.microsoft.com/office/powerpoint/2010/main" val="205826008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orizontal Scroll 15"/>
          <p:cNvSpPr/>
          <p:nvPr/>
        </p:nvSpPr>
        <p:spPr>
          <a:xfrm>
            <a:off x="3122441" y="742652"/>
            <a:ext cx="3111289" cy="10668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Horizontal Scroll 14"/>
          <p:cNvSpPr/>
          <p:nvPr/>
        </p:nvSpPr>
        <p:spPr>
          <a:xfrm>
            <a:off x="241916" y="742653"/>
            <a:ext cx="2141066" cy="106679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 Placeholder 6"/>
          <p:cNvSpPr>
            <a:spLocks noGrp="1"/>
          </p:cNvSpPr>
          <p:nvPr>
            <p:ph type="body" idx="1"/>
          </p:nvPr>
        </p:nvSpPr>
        <p:spPr>
          <a:xfrm>
            <a:off x="425757" y="901141"/>
            <a:ext cx="2099504" cy="625728"/>
          </a:xfrm>
        </p:spPr>
        <p:txBody>
          <a:bodyPr>
            <a:normAutofit/>
          </a:bodyPr>
          <a:lstStyle/>
          <a:p>
            <a:r>
              <a:rPr lang="en-GB" sz="2600" smtClean="0">
                <a:latin typeface="Arial" panose="020B0604020202020204" pitchFamily="34" charset="0"/>
                <a:cs typeface="Arial" panose="020B0604020202020204" pitchFamily="34" charset="0"/>
              </a:rPr>
              <a:t>Khi có lực</a:t>
            </a:r>
            <a:endParaRPr lang="en-US" sz="2600">
              <a:latin typeface="Arial" panose="020B0604020202020204" pitchFamily="34" charset="0"/>
              <a:cs typeface="Arial" panose="020B0604020202020204" pitchFamily="34" charset="0"/>
            </a:endParaRPr>
          </a:p>
        </p:txBody>
      </p:sp>
      <p:sp>
        <p:nvSpPr>
          <p:cNvPr id="8" name="Content Placeholder 7"/>
          <p:cNvSpPr>
            <a:spLocks noGrp="1"/>
          </p:cNvSpPr>
          <p:nvPr>
            <p:ph sz="half" idx="2"/>
          </p:nvPr>
        </p:nvSpPr>
        <p:spPr>
          <a:xfrm>
            <a:off x="241916" y="2214130"/>
            <a:ext cx="2377406" cy="3978852"/>
          </a:xfrm>
        </p:spPr>
        <p:txBody>
          <a:bodyPr>
            <a:noAutofit/>
          </a:bodyPr>
          <a:lstStyle/>
          <a:p>
            <a:pPr marL="0" indent="0" algn="just">
              <a:spcBef>
                <a:spcPts val="600"/>
              </a:spcBef>
              <a:spcAft>
                <a:spcPts val="600"/>
              </a:spcAft>
              <a:buNone/>
            </a:pPr>
            <a:r>
              <a:rPr lang="en-GB" sz="2200" smtClean="0">
                <a:latin typeface="Arial" panose="020B0604020202020204" pitchFamily="34" charset="0"/>
                <a:cs typeface="Arial" panose="020B0604020202020204" pitchFamily="34" charset="0"/>
              </a:rPr>
              <a:t>- Vật có thể chuyển động nhanh dần</a:t>
            </a:r>
          </a:p>
          <a:p>
            <a:pPr marL="0" indent="0" algn="just">
              <a:spcBef>
                <a:spcPts val="600"/>
              </a:spcBef>
              <a:spcAft>
                <a:spcPts val="600"/>
              </a:spcAft>
              <a:buNone/>
            </a:pPr>
            <a:r>
              <a:rPr lang="en-GB" sz="2200" smtClean="0">
                <a:latin typeface="Arial" panose="020B0604020202020204" pitchFamily="34" charset="0"/>
                <a:cs typeface="Arial" panose="020B0604020202020204" pitchFamily="34" charset="0"/>
              </a:rPr>
              <a:t>- Vật có thể chuyển động chậm lại</a:t>
            </a:r>
          </a:p>
          <a:p>
            <a:pPr marL="0" indent="0" algn="just">
              <a:spcBef>
                <a:spcPts val="600"/>
              </a:spcBef>
              <a:spcAft>
                <a:spcPts val="600"/>
              </a:spcAft>
              <a:buNone/>
            </a:pPr>
            <a:r>
              <a:rPr lang="en-GB" sz="2200" smtClean="0">
                <a:latin typeface="Arial" panose="020B0604020202020204" pitchFamily="34" charset="0"/>
                <a:cs typeface="Arial" panose="020B0604020202020204" pitchFamily="34" charset="0"/>
              </a:rPr>
              <a:t>- Vật có thể đổi hướng chuyển động</a:t>
            </a:r>
          </a:p>
          <a:p>
            <a:pPr marL="0" indent="0" algn="just">
              <a:spcBef>
                <a:spcPts val="600"/>
              </a:spcBef>
              <a:spcAft>
                <a:spcPts val="600"/>
              </a:spcAft>
              <a:buNone/>
            </a:pPr>
            <a:r>
              <a:rPr lang="en-GB" sz="2200" smtClean="0">
                <a:latin typeface="Arial" panose="020B0604020202020204" pitchFamily="34" charset="0"/>
                <a:cs typeface="Arial" panose="020B0604020202020204" pitchFamily="34" charset="0"/>
              </a:rPr>
              <a:t>- Vật có thể dừng lại</a:t>
            </a:r>
            <a:endParaRPr lang="en-US" sz="220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3"/>
          </p:nvPr>
        </p:nvSpPr>
        <p:spPr>
          <a:xfrm>
            <a:off x="3291780" y="901141"/>
            <a:ext cx="2941950" cy="625728"/>
          </a:xfrm>
        </p:spPr>
        <p:txBody>
          <a:bodyPr>
            <a:normAutofit/>
          </a:bodyPr>
          <a:lstStyle/>
          <a:p>
            <a:r>
              <a:rPr lang="en-GB" sz="2600" smtClean="0">
                <a:latin typeface="Arial" panose="020B0604020202020204" pitchFamily="34" charset="0"/>
                <a:cs typeface="Arial" panose="020B0604020202020204" pitchFamily="34" charset="0"/>
              </a:rPr>
              <a:t>Khi không có lực</a:t>
            </a:r>
            <a:endParaRPr lang="en-US" sz="2600">
              <a:latin typeface="Arial" panose="020B0604020202020204" pitchFamily="34" charset="0"/>
              <a:cs typeface="Arial" panose="020B0604020202020204" pitchFamily="34" charset="0"/>
            </a:endParaRPr>
          </a:p>
        </p:txBody>
      </p:sp>
      <p:sp>
        <p:nvSpPr>
          <p:cNvPr id="10" name="Content Placeholder 9"/>
          <p:cNvSpPr>
            <a:spLocks noGrp="1"/>
          </p:cNvSpPr>
          <p:nvPr>
            <p:ph sz="quarter" idx="4"/>
          </p:nvPr>
        </p:nvSpPr>
        <p:spPr>
          <a:xfrm>
            <a:off x="3361054" y="2254394"/>
            <a:ext cx="2866157" cy="3898323"/>
          </a:xfrm>
        </p:spPr>
        <p:txBody>
          <a:bodyPr>
            <a:normAutofit fontScale="62500" lnSpcReduction="20000"/>
          </a:bodyPr>
          <a:lstStyle/>
          <a:p>
            <a:pPr marL="0" indent="0" algn="just">
              <a:lnSpc>
                <a:spcPct val="110000"/>
              </a:lnSpc>
              <a:spcBef>
                <a:spcPts val="600"/>
              </a:spcBef>
              <a:spcAft>
                <a:spcPts val="600"/>
              </a:spcAft>
              <a:buNone/>
            </a:pPr>
            <a:r>
              <a:rPr lang="en-US" sz="3500" smtClean="0">
                <a:latin typeface="Arial" panose="020B0604020202020204" pitchFamily="34" charset="0"/>
                <a:cs typeface="Arial" panose="020B0604020202020204" pitchFamily="34" charset="0"/>
                <a:sym typeface="Symbol" panose="05050102010706020507" pitchFamily="18" charset="2"/>
              </a:rPr>
              <a:t> Vật không thể chuyển động nhanh dần.</a:t>
            </a:r>
          </a:p>
          <a:p>
            <a:pPr marL="0" indent="0" algn="just">
              <a:lnSpc>
                <a:spcPct val="110000"/>
              </a:lnSpc>
              <a:spcBef>
                <a:spcPts val="600"/>
              </a:spcBef>
              <a:spcAft>
                <a:spcPts val="600"/>
              </a:spcAft>
              <a:buNone/>
            </a:pPr>
            <a:r>
              <a:rPr lang="en-US" sz="3500" smtClean="0">
                <a:latin typeface="Arial" panose="020B0604020202020204" pitchFamily="34" charset="0"/>
                <a:cs typeface="Arial" panose="020B0604020202020204" pitchFamily="34" charset="0"/>
                <a:sym typeface="Symbol" panose="05050102010706020507" pitchFamily="18" charset="2"/>
              </a:rPr>
              <a:t> Vật </a:t>
            </a:r>
            <a:r>
              <a:rPr lang="en-US" sz="3500">
                <a:latin typeface="Arial" panose="020B0604020202020204" pitchFamily="34" charset="0"/>
                <a:cs typeface="Arial" panose="020B0604020202020204" pitchFamily="34" charset="0"/>
                <a:sym typeface="Symbol" panose="05050102010706020507" pitchFamily="18" charset="2"/>
              </a:rPr>
              <a:t>không thể chuyển động </a:t>
            </a:r>
            <a:r>
              <a:rPr lang="en-US" sz="3500" smtClean="0">
                <a:latin typeface="Arial" panose="020B0604020202020204" pitchFamily="34" charset="0"/>
                <a:cs typeface="Arial" panose="020B0604020202020204" pitchFamily="34" charset="0"/>
                <a:sym typeface="Symbol" panose="05050102010706020507" pitchFamily="18" charset="2"/>
              </a:rPr>
              <a:t>chậm lại.</a:t>
            </a:r>
          </a:p>
          <a:p>
            <a:pPr marL="0" indent="0" algn="just">
              <a:lnSpc>
                <a:spcPct val="110000"/>
              </a:lnSpc>
              <a:spcBef>
                <a:spcPts val="600"/>
              </a:spcBef>
              <a:spcAft>
                <a:spcPts val="600"/>
              </a:spcAft>
              <a:buNone/>
            </a:pPr>
            <a:r>
              <a:rPr lang="en-US" sz="3500" smtClean="0">
                <a:latin typeface="Arial" panose="020B0604020202020204" pitchFamily="34" charset="0"/>
                <a:cs typeface="Arial" panose="020B0604020202020204" pitchFamily="34" charset="0"/>
                <a:sym typeface="Symbol" panose="05050102010706020507" pitchFamily="18" charset="2"/>
              </a:rPr>
              <a:t> Vật </a:t>
            </a:r>
            <a:r>
              <a:rPr lang="en-US" sz="3500">
                <a:latin typeface="Arial" panose="020B0604020202020204" pitchFamily="34" charset="0"/>
                <a:cs typeface="Arial" panose="020B0604020202020204" pitchFamily="34" charset="0"/>
                <a:sym typeface="Symbol" panose="05050102010706020507" pitchFamily="18" charset="2"/>
              </a:rPr>
              <a:t>không thể </a:t>
            </a:r>
            <a:r>
              <a:rPr lang="en-US" sz="3500" smtClean="0">
                <a:latin typeface="Arial" panose="020B0604020202020204" pitchFamily="34" charset="0"/>
                <a:cs typeface="Arial" panose="020B0604020202020204" pitchFamily="34" charset="0"/>
                <a:sym typeface="Symbol" panose="05050102010706020507" pitchFamily="18" charset="2"/>
              </a:rPr>
              <a:t>đổi hướng chuyển động.</a:t>
            </a:r>
          </a:p>
          <a:p>
            <a:pPr marL="0" indent="0" algn="just">
              <a:lnSpc>
                <a:spcPct val="110000"/>
              </a:lnSpc>
              <a:spcBef>
                <a:spcPts val="600"/>
              </a:spcBef>
              <a:spcAft>
                <a:spcPts val="600"/>
              </a:spcAft>
              <a:buNone/>
            </a:pPr>
            <a:r>
              <a:rPr lang="en-US" sz="3500">
                <a:latin typeface="Arial" panose="020B0604020202020204" pitchFamily="34" charset="0"/>
                <a:cs typeface="Arial" panose="020B0604020202020204" pitchFamily="34" charset="0"/>
                <a:sym typeface="Symbol" panose="05050102010706020507" pitchFamily="18" charset="2"/>
              </a:rPr>
              <a:t> Vật không thể </a:t>
            </a:r>
            <a:r>
              <a:rPr lang="en-US" sz="3500" smtClean="0">
                <a:latin typeface="Arial" panose="020B0604020202020204" pitchFamily="34" charset="0"/>
                <a:cs typeface="Arial" panose="020B0604020202020204" pitchFamily="34" charset="0"/>
                <a:sym typeface="Symbol" panose="05050102010706020507" pitchFamily="18" charset="2"/>
              </a:rPr>
              <a:t>dừng lại</a:t>
            </a:r>
            <a:endParaRPr lang="en-US" sz="3500">
              <a:latin typeface="Arial" panose="020B0604020202020204" pitchFamily="34" charset="0"/>
              <a:cs typeface="Arial" panose="020B0604020202020204" pitchFamily="34" charset="0"/>
              <a:sym typeface="Symbol" panose="05050102010706020507" pitchFamily="18" charset="2"/>
            </a:endParaRPr>
          </a:p>
          <a:p>
            <a:pPr marL="0" indent="0">
              <a:buNone/>
            </a:pPr>
            <a:endParaRPr lang="en-US">
              <a:sym typeface="Symbol" panose="05050102010706020507" pitchFamily="18" charset="2"/>
            </a:endParaRPr>
          </a:p>
          <a:p>
            <a:pPr marL="0" indent="0">
              <a:buNone/>
            </a:pPr>
            <a:endParaRPr lang="en-US">
              <a:sym typeface="Symbol" panose="05050102010706020507" pitchFamily="18" charset="2"/>
            </a:endParaRPr>
          </a:p>
          <a:p>
            <a:pPr marL="0" indent="0">
              <a:buNone/>
            </a:pPr>
            <a:endParaRPr lang="en-US"/>
          </a:p>
        </p:txBody>
      </p:sp>
      <p:sp>
        <p:nvSpPr>
          <p:cNvPr id="11" name="Content Placeholder 7"/>
          <p:cNvSpPr txBox="1">
            <a:spLocks/>
          </p:cNvSpPr>
          <p:nvPr/>
        </p:nvSpPr>
        <p:spPr>
          <a:xfrm>
            <a:off x="7058589" y="3907415"/>
            <a:ext cx="1828693" cy="2285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None/>
            </a:pPr>
            <a:endParaRPr lang="en-GB" sz="2200" smtClean="0">
              <a:latin typeface="Arial" panose="020B0604020202020204" pitchFamily="34" charset="0"/>
              <a:cs typeface="Arial" panose="020B0604020202020204" pitchFamily="34" charset="0"/>
            </a:endParaRPr>
          </a:p>
          <a:p>
            <a:pPr marL="0" indent="0" algn="just">
              <a:lnSpc>
                <a:spcPct val="100000"/>
              </a:lnSpc>
              <a:spcBef>
                <a:spcPts val="600"/>
              </a:spcBef>
              <a:spcAft>
                <a:spcPts val="600"/>
              </a:spcAft>
              <a:buNone/>
            </a:pPr>
            <a:r>
              <a:rPr lang="en-US" sz="2200">
                <a:latin typeface="Arial" panose="020B0604020202020204" pitchFamily="34" charset="0"/>
                <a:cs typeface="Arial" panose="020B0604020202020204" pitchFamily="34" charset="0"/>
                <a:sym typeface="Symbol" panose="05050102010706020507" pitchFamily="18" charset="2"/>
              </a:rPr>
              <a:t> </a:t>
            </a:r>
            <a:r>
              <a:rPr lang="en-GB" sz="2200" smtClean="0">
                <a:latin typeface="Arial" panose="020B0604020202020204" pitchFamily="34" charset="0"/>
                <a:cs typeface="Arial" panose="020B0604020202020204" pitchFamily="34" charset="0"/>
              </a:rPr>
              <a:t>Chuyển động thẳng</a:t>
            </a:r>
          </a:p>
          <a:p>
            <a:pPr marL="0" indent="0" algn="just">
              <a:lnSpc>
                <a:spcPct val="100000"/>
              </a:lnSpc>
              <a:spcBef>
                <a:spcPts val="600"/>
              </a:spcBef>
              <a:spcAft>
                <a:spcPts val="600"/>
              </a:spcAft>
              <a:buNone/>
            </a:pPr>
            <a:r>
              <a:rPr lang="en-US" sz="2200">
                <a:latin typeface="Arial" panose="020B0604020202020204" pitchFamily="34" charset="0"/>
                <a:cs typeface="Arial" panose="020B0604020202020204" pitchFamily="34" charset="0"/>
                <a:sym typeface="Symbol" panose="05050102010706020507" pitchFamily="18" charset="2"/>
              </a:rPr>
              <a:t> </a:t>
            </a:r>
            <a:r>
              <a:rPr lang="en-GB" sz="2200" smtClean="0">
                <a:latin typeface="Arial" panose="020B0604020202020204" pitchFamily="34" charset="0"/>
                <a:cs typeface="Arial" panose="020B0604020202020204" pitchFamily="34" charset="0"/>
              </a:rPr>
              <a:t>Tiếp tục chuyển động</a:t>
            </a:r>
            <a:endParaRPr lang="en-US" sz="2200">
              <a:latin typeface="Arial" panose="020B0604020202020204" pitchFamily="34" charset="0"/>
              <a:cs typeface="Arial" panose="020B0604020202020204" pitchFamily="34" charset="0"/>
            </a:endParaRPr>
          </a:p>
        </p:txBody>
      </p:sp>
      <p:sp>
        <p:nvSpPr>
          <p:cNvPr id="12" name="Right Brace 11"/>
          <p:cNvSpPr/>
          <p:nvPr/>
        </p:nvSpPr>
        <p:spPr>
          <a:xfrm>
            <a:off x="6565889" y="2462213"/>
            <a:ext cx="361032" cy="1357746"/>
          </a:xfrm>
          <a:prstGeom prst="rightBrace">
            <a:avLst/>
          </a:prstGeom>
          <a:ln w="28575">
            <a:solidFill>
              <a:schemeClr val="accent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Rounded Rectangle 12"/>
          <p:cNvSpPr/>
          <p:nvPr/>
        </p:nvSpPr>
        <p:spPr>
          <a:xfrm>
            <a:off x="138545" y="2092036"/>
            <a:ext cx="2673928" cy="406068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191716" y="2092035"/>
            <a:ext cx="3204835" cy="406068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7"/>
          <p:cNvSpPr txBox="1">
            <a:spLocks/>
          </p:cNvSpPr>
          <p:nvPr/>
        </p:nvSpPr>
        <p:spPr>
          <a:xfrm>
            <a:off x="7058589" y="2254394"/>
            <a:ext cx="1828693" cy="2285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None/>
            </a:pPr>
            <a:endParaRPr lang="en-GB" sz="2200" smtClean="0">
              <a:latin typeface="Arial" panose="020B0604020202020204" pitchFamily="34" charset="0"/>
              <a:cs typeface="Arial" panose="020B0604020202020204" pitchFamily="34" charset="0"/>
            </a:endParaRPr>
          </a:p>
          <a:p>
            <a:pPr marL="0" indent="0" algn="just">
              <a:spcBef>
                <a:spcPts val="600"/>
              </a:spcBef>
              <a:spcAft>
                <a:spcPts val="600"/>
              </a:spcAft>
              <a:buNone/>
            </a:pPr>
            <a:r>
              <a:rPr lang="en-US" sz="2200" smtClean="0">
                <a:latin typeface="Arial" panose="020B0604020202020204" pitchFamily="34" charset="0"/>
                <a:cs typeface="Arial" panose="020B0604020202020204" pitchFamily="34" charset="0"/>
                <a:sym typeface="Symbol" panose="05050102010706020507" pitchFamily="18" charset="2"/>
              </a:rPr>
              <a:t> Chuyển động với tốc độ không đổi</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9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anim calcmode="lin" valueType="num">
                                      <p:cBhvr>
                                        <p:cTn id="2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1000"/>
                                        <p:tgtEl>
                                          <p:spTgt spid="10">
                                            <p:txEl>
                                              <p:pRg st="0" end="0"/>
                                            </p:txEl>
                                          </p:spTgt>
                                        </p:tgtEl>
                                      </p:cBhvr>
                                    </p:animEffect>
                                    <p:anim calcmode="lin" valueType="num">
                                      <p:cBhvr>
                                        <p:cTn id="3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1000"/>
                                        <p:tgtEl>
                                          <p:spTgt spid="8">
                                            <p:txEl>
                                              <p:pRg st="1" end="1"/>
                                            </p:txEl>
                                          </p:spTgt>
                                        </p:tgtEl>
                                      </p:cBhvr>
                                    </p:animEffect>
                                    <p:anim calcmode="lin" valueType="num">
                                      <p:cBhvr>
                                        <p:cTn id="3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Effect transition="in" filter="fade">
                                      <p:cBhvr>
                                        <p:cTn id="44" dur="1000"/>
                                        <p:tgtEl>
                                          <p:spTgt spid="10">
                                            <p:txEl>
                                              <p:pRg st="1" end="1"/>
                                            </p:txEl>
                                          </p:spTgt>
                                        </p:tgtEl>
                                      </p:cBhvr>
                                    </p:animEffect>
                                    <p:anim calcmode="lin" valueType="num">
                                      <p:cBhvr>
                                        <p:cTn id="4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Effect transition="in" filter="fade">
                                      <p:cBhvr>
                                        <p:cTn id="63" dur="1000"/>
                                        <p:tgtEl>
                                          <p:spTgt spid="8">
                                            <p:txEl>
                                              <p:pRg st="2" end="2"/>
                                            </p:txEl>
                                          </p:spTgt>
                                        </p:tgtEl>
                                      </p:cBhvr>
                                    </p:animEffect>
                                    <p:anim calcmode="lin" valueType="num">
                                      <p:cBhvr>
                                        <p:cTn id="6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xEl>
                                              <p:pRg st="2" end="2"/>
                                            </p:txEl>
                                          </p:spTgt>
                                        </p:tgtEl>
                                        <p:attrNameLst>
                                          <p:attrName>style.visibility</p:attrName>
                                        </p:attrNameLst>
                                      </p:cBhvr>
                                      <p:to>
                                        <p:strVal val="visible"/>
                                      </p:to>
                                    </p:set>
                                    <p:animEffect transition="in" filter="fade">
                                      <p:cBhvr>
                                        <p:cTn id="70" dur="1000"/>
                                        <p:tgtEl>
                                          <p:spTgt spid="10">
                                            <p:txEl>
                                              <p:pRg st="2" end="2"/>
                                            </p:txEl>
                                          </p:spTgt>
                                        </p:tgtEl>
                                      </p:cBhvr>
                                    </p:animEffect>
                                    <p:anim calcmode="lin" valueType="num">
                                      <p:cBhvr>
                                        <p:cTn id="71"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1">
                                            <p:txEl>
                                              <p:pRg st="1" end="1"/>
                                            </p:txEl>
                                          </p:spTgt>
                                        </p:tgtEl>
                                        <p:attrNameLst>
                                          <p:attrName>style.visibility</p:attrName>
                                        </p:attrNameLst>
                                      </p:cBhvr>
                                      <p:to>
                                        <p:strVal val="visible"/>
                                      </p:to>
                                    </p:set>
                                    <p:animEffect transition="in" filter="fade">
                                      <p:cBhvr>
                                        <p:cTn id="77" dur="1000"/>
                                        <p:tgtEl>
                                          <p:spTgt spid="11">
                                            <p:txEl>
                                              <p:pRg st="1" end="1"/>
                                            </p:txEl>
                                          </p:spTgt>
                                        </p:tgtEl>
                                      </p:cBhvr>
                                    </p:animEffect>
                                    <p:anim calcmode="lin" valueType="num">
                                      <p:cBhvr>
                                        <p:cTn id="7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3" end="3"/>
                                            </p:txEl>
                                          </p:spTgt>
                                        </p:tgtEl>
                                        <p:attrNameLst>
                                          <p:attrName>style.visibility</p:attrName>
                                        </p:attrNameLst>
                                      </p:cBhvr>
                                      <p:to>
                                        <p:strVal val="visible"/>
                                      </p:to>
                                    </p:set>
                                    <p:animEffect transition="in" filter="fade">
                                      <p:cBhvr>
                                        <p:cTn id="84" dur="1000"/>
                                        <p:tgtEl>
                                          <p:spTgt spid="8">
                                            <p:txEl>
                                              <p:pRg st="3" end="3"/>
                                            </p:txEl>
                                          </p:spTgt>
                                        </p:tgtEl>
                                      </p:cBhvr>
                                    </p:animEffect>
                                    <p:anim calcmode="lin" valueType="num">
                                      <p:cBhvr>
                                        <p:cTn id="8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0">
                                            <p:txEl>
                                              <p:pRg st="3" end="3"/>
                                            </p:txEl>
                                          </p:spTgt>
                                        </p:tgtEl>
                                        <p:attrNameLst>
                                          <p:attrName>style.visibility</p:attrName>
                                        </p:attrNameLst>
                                      </p:cBhvr>
                                      <p:to>
                                        <p:strVal val="visible"/>
                                      </p:to>
                                    </p:set>
                                    <p:animEffect transition="in" filter="fade">
                                      <p:cBhvr>
                                        <p:cTn id="91" dur="1000"/>
                                        <p:tgtEl>
                                          <p:spTgt spid="10">
                                            <p:txEl>
                                              <p:pRg st="3" end="3"/>
                                            </p:txEl>
                                          </p:spTgt>
                                        </p:tgtEl>
                                      </p:cBhvr>
                                    </p:animEffect>
                                    <p:anim calcmode="lin" valueType="num">
                                      <p:cBhvr>
                                        <p:cTn id="9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1">
                                            <p:txEl>
                                              <p:pRg st="2" end="2"/>
                                            </p:txEl>
                                          </p:spTgt>
                                        </p:tgtEl>
                                        <p:attrNameLst>
                                          <p:attrName>style.visibility</p:attrName>
                                        </p:attrNameLst>
                                      </p:cBhvr>
                                      <p:to>
                                        <p:strVal val="visible"/>
                                      </p:to>
                                    </p:set>
                                    <p:animEffect transition="in" filter="fade">
                                      <p:cBhvr>
                                        <p:cTn id="98" dur="1000"/>
                                        <p:tgtEl>
                                          <p:spTgt spid="11">
                                            <p:txEl>
                                              <p:pRg st="2" end="2"/>
                                            </p:txEl>
                                          </p:spTgt>
                                        </p:tgtEl>
                                      </p:cBhvr>
                                    </p:animEffect>
                                    <p:anim calcmode="lin" valueType="num">
                                      <p:cBhvr>
                                        <p:cTn id="99"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7" grpId="0" build="p"/>
      <p:bldP spid="9" grpId="0" build="p"/>
      <p:bldP spid="12" grpId="0" animBg="1"/>
      <p:bldP spid="13" grpId="0" animBg="1"/>
      <p:bldP spid="14"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209550" y="2666118"/>
            <a:ext cx="3461906" cy="1822755"/>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Trong các lực ở hình bên, lực nào là lực tiếp xúc, lực nào là lực không tiếp xúc?</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ctrTitle"/>
          </p:nvPr>
        </p:nvSpPr>
        <p:spPr>
          <a:xfrm>
            <a:off x="997527" y="596624"/>
            <a:ext cx="7647709" cy="498765"/>
          </a:xfrm>
        </p:spPr>
        <p:txBody>
          <a:bodyPr>
            <a:noAutofit/>
          </a:bodyPr>
          <a:lstStyle/>
          <a:p>
            <a:r>
              <a:rPr lang="en-GB" sz="3000" b="1" smtClean="0">
                <a:solidFill>
                  <a:srgbClr val="FF0000"/>
                </a:solidFill>
                <a:latin typeface="Arial" panose="020B0604020202020204" pitchFamily="34" charset="0"/>
                <a:cs typeface="Arial" panose="020B0604020202020204" pitchFamily="34" charset="0"/>
              </a:rPr>
              <a:t>III. Lực tiếp xúc và lực không tiếp xúc</a:t>
            </a:r>
            <a:endParaRPr lang="en-US" sz="3000" b="1">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640" y="1399307"/>
            <a:ext cx="5186941" cy="4792862"/>
          </a:xfrm>
          <a:prstGeom prst="rect">
            <a:avLst/>
          </a:prstGeom>
        </p:spPr>
      </p:pic>
    </p:spTree>
    <p:extLst>
      <p:ext uri="{BB962C8B-B14F-4D97-AF65-F5344CB8AC3E}">
        <p14:creationId xmlns:p14="http://schemas.microsoft.com/office/powerpoint/2010/main" val="4794317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410687" y="1607126"/>
            <a:ext cx="5417127" cy="2768626"/>
          </a:xfrm>
          <a:prstGeom prst="cloudCallout">
            <a:avLst>
              <a:gd name="adj1" fmla="val -39247"/>
              <a:gd name="adj2" fmla="val 56495"/>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2933696" y="2135050"/>
            <a:ext cx="4371107" cy="1712777"/>
          </a:xfrm>
          <a:prstGeom prst="rect">
            <a:avLst/>
          </a:prstGeom>
        </p:spPr>
        <p:txBody>
          <a:bodyPr wrap="square">
            <a:spAutoFit/>
          </a:bodyP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0" lang="en-GB" sz="26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Tìm thêm những ví dụ về lực tiếp xúc và lực không tiếp xúc.</a:t>
            </a:r>
            <a:endParaRPr kumimoji="0" lang="en-US"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9EDCFC51-64C9-4A7E-BA53-C81311C02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525" y="4375751"/>
            <a:ext cx="1908462" cy="1895299"/>
          </a:xfrm>
          <a:prstGeom prst="rect">
            <a:avLst/>
          </a:prstGeom>
        </p:spPr>
      </p:pic>
      <p:sp>
        <p:nvSpPr>
          <p:cNvPr id="10" name="Title 1"/>
          <p:cNvSpPr txBox="1">
            <a:spLocks/>
          </p:cNvSpPr>
          <p:nvPr/>
        </p:nvSpPr>
        <p:spPr>
          <a:xfrm>
            <a:off x="997527" y="596624"/>
            <a:ext cx="7647709" cy="4987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smtClean="0">
                <a:ln>
                  <a:noFill/>
                </a:ln>
                <a:solidFill>
                  <a:srgbClr val="FF0000"/>
                </a:solidFill>
                <a:effectLst/>
                <a:uLnTx/>
                <a:uFillTx/>
                <a:latin typeface="Arial" panose="020B0604020202020204" pitchFamily="34" charset="0"/>
                <a:ea typeface="+mj-ea"/>
                <a:cs typeface="Arial" panose="020B0604020202020204" pitchFamily="34" charset="0"/>
              </a:rPr>
              <a:t>III. Lực tiếp xúc và lực không tiếp xúc</a:t>
            </a:r>
            <a:endParaRPr kumimoji="0" lang="en-US" sz="3000" b="1" i="0" u="none" strike="noStrike" kern="1200" cap="none" spc="0" normalizeH="0" baseline="0" noProof="0">
              <a:ln>
                <a:noFill/>
              </a:ln>
              <a:solidFill>
                <a:srgbClr val="FF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23699665"/>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623452" y="3064713"/>
            <a:ext cx="2937164" cy="900546"/>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p:cNvSpPr/>
          <p:nvPr/>
        </p:nvSpPr>
        <p:spPr>
          <a:xfrm>
            <a:off x="893615" y="3177971"/>
            <a:ext cx="2874821" cy="620619"/>
          </a:xfrm>
          <a:prstGeom prst="rect">
            <a:avLst/>
          </a:prstGeom>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GB" sz="2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Thí nghiệm 1:</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4334742" y="1224482"/>
            <a:ext cx="4213513" cy="4604641"/>
          </a:xfrm>
          <a:prstGeom prst="rect">
            <a:avLst/>
          </a:prstGeom>
        </p:spPr>
      </p:pic>
    </p:spTree>
    <p:extLst>
      <p:ext uri="{BB962C8B-B14F-4D97-AF65-F5344CB8AC3E}">
        <p14:creationId xmlns:p14="http://schemas.microsoft.com/office/powerpoint/2010/main" val="22430147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104" y="3577037"/>
            <a:ext cx="8257625" cy="1006429"/>
          </a:xfrm>
          <a:prstGeom prst="rect">
            <a:avLst/>
          </a:prstGeom>
        </p:spPr>
        <p:txBody>
          <a:bodyPr wrap="square">
            <a:sp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en-US" altLang="en-US" sz="2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 Phải đặt xe ở khoảng nào khi lò xo bung ra sẽ làm cho xe chuyển động? Tại sao?</a:t>
            </a:r>
            <a:endParaRPr kumimoji="0" lang="en-US" alt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308104" y="909259"/>
            <a:ext cx="7890167" cy="549381"/>
          </a:xfrm>
          <a:prstGeom prst="rect">
            <a:avLst/>
          </a:prstGeom>
        </p:spPr>
        <p:txBody>
          <a:bodyPr wrap="square">
            <a:sp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en-US" altLang="en-US" sz="2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 Tại sao lò xo không làm xe chuyển động được?</a:t>
            </a:r>
            <a:endParaRPr kumimoji="0" lang="en-US" alt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ight Arrow 5"/>
          <p:cNvSpPr/>
          <p:nvPr/>
        </p:nvSpPr>
        <p:spPr>
          <a:xfrm>
            <a:off x="332509" y="2299696"/>
            <a:ext cx="554182" cy="318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1025236" y="2042845"/>
            <a:ext cx="4475017" cy="1006429"/>
          </a:xfrm>
          <a:prstGeom prst="rect">
            <a:avLst/>
          </a:prstGeom>
        </p:spPr>
        <p:txBody>
          <a:bodyPr wrap="square">
            <a:sp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en-GB" altLang="en-US" sz="2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Vì khi xe đặt ở vị trí A, lò xo bật ra không chạm đến xe.</a:t>
            </a:r>
            <a:endParaRPr kumimoji="0" lang="en-US" alt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2"/>
          <a:stretch>
            <a:fillRect/>
          </a:stretch>
        </p:blipFill>
        <p:spPr>
          <a:xfrm>
            <a:off x="5846303" y="1711712"/>
            <a:ext cx="3297697" cy="1640563"/>
          </a:xfrm>
          <a:prstGeom prst="rect">
            <a:avLst/>
          </a:prstGeom>
        </p:spPr>
      </p:pic>
      <p:sp>
        <p:nvSpPr>
          <p:cNvPr id="12" name="Right Arrow 11"/>
          <p:cNvSpPr/>
          <p:nvPr/>
        </p:nvSpPr>
        <p:spPr>
          <a:xfrm>
            <a:off x="526473" y="5014389"/>
            <a:ext cx="554182" cy="318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1357745" y="4836538"/>
            <a:ext cx="6802583" cy="549381"/>
          </a:xfrm>
          <a:prstGeom prst="rect">
            <a:avLst/>
          </a:prstGeom>
        </p:spPr>
        <p:txBody>
          <a:bodyPr wrap="square">
            <a:sp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en-GB" altLang="en-US" sz="2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Đặt xe tại vị trí B, vì khi lo xo bật ra sẽ chạm vào xe.</a:t>
            </a:r>
            <a:endParaRPr kumimoji="0" lang="en-US" alt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05346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animBg="1"/>
      <p:bldP spid="11" grpId="0"/>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52192" y="690653"/>
            <a:ext cx="8109918"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500" dirty="0" err="1" smtClean="0">
                <a:latin typeface="Arial" panose="020B0604020202020204" pitchFamily="34" charset="0"/>
                <a:cs typeface="Arial" panose="020B0604020202020204" pitchFamily="34" charset="0"/>
              </a:rPr>
              <a:t>Em</a:t>
            </a:r>
            <a:r>
              <a:rPr lang="en-US" altLang="en-US" sz="2500" smtClean="0">
                <a:latin typeface="Arial" panose="020B0604020202020204" pitchFamily="34" charset="0"/>
                <a:cs typeface="Arial" panose="020B0604020202020204" pitchFamily="34" charset="0"/>
              </a:rPr>
              <a:t> có thể xác định những lực nào trong hình vẽ sau?</a:t>
            </a:r>
            <a:endParaRPr lang="en-US" altLang="en-US" sz="2500">
              <a:latin typeface="Arial" panose="020B0604020202020204" pitchFamily="34" charset="0"/>
              <a:cs typeface="Arial" panose="020B0604020202020204" pitchFamily="34" charset="0"/>
            </a:endParaRPr>
          </a:p>
          <a:p>
            <a:pPr>
              <a:spcBef>
                <a:spcPct val="50000"/>
              </a:spcBef>
            </a:pPr>
            <a:endParaRPr lang="en-US" altLang="en-US" b="1">
              <a:solidFill>
                <a:srgbClr val="008000"/>
              </a:solidFill>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269610" y="1328652"/>
            <a:ext cx="5029200" cy="2383631"/>
          </a:xfrm>
          <a:prstGeom prst="rect">
            <a:avLst/>
          </a:prstGeom>
        </p:spPr>
      </p:pic>
      <p:pic>
        <p:nvPicPr>
          <p:cNvPr id="7" name="Picture 6"/>
          <p:cNvPicPr>
            <a:picLocks noChangeAspect="1"/>
          </p:cNvPicPr>
          <p:nvPr/>
        </p:nvPicPr>
        <p:blipFill>
          <a:blip r:embed="rId3"/>
          <a:stretch>
            <a:fillRect/>
          </a:stretch>
        </p:blipFill>
        <p:spPr>
          <a:xfrm>
            <a:off x="3410137" y="4080341"/>
            <a:ext cx="4648200" cy="2330364"/>
          </a:xfrm>
          <a:prstGeom prst="rect">
            <a:avLst/>
          </a:prstGeom>
        </p:spPr>
      </p:pic>
      <p:sp>
        <p:nvSpPr>
          <p:cNvPr id="8" name="Text Box 2"/>
          <p:cNvSpPr txBox="1">
            <a:spLocks noChangeArrowheads="1"/>
          </p:cNvSpPr>
          <p:nvPr/>
        </p:nvSpPr>
        <p:spPr bwMode="auto">
          <a:xfrm>
            <a:off x="1967720" y="3683466"/>
            <a:ext cx="459779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b="1" smtClean="0">
                <a:solidFill>
                  <a:schemeClr val="tx1"/>
                </a:solidFill>
                <a:latin typeface="Arial" panose="020B0604020202020204" pitchFamily="34" charset="0"/>
                <a:cs typeface="Arial" panose="020B0604020202020204" pitchFamily="34" charset="0"/>
              </a:rPr>
              <a:t>  a)                                b) </a:t>
            </a:r>
            <a:endParaRPr lang="en-US" altLang="en-US" sz="2200" b="1">
              <a:solidFill>
                <a:schemeClr val="tx1"/>
              </a:solidFill>
              <a:latin typeface="Arial" panose="020B0604020202020204" pitchFamily="34" charset="0"/>
              <a:cs typeface="Arial" panose="020B0604020202020204" pitchFamily="34" charset="0"/>
            </a:endParaRPr>
          </a:p>
        </p:txBody>
      </p:sp>
      <p:sp>
        <p:nvSpPr>
          <p:cNvPr id="9" name="Text Box 2"/>
          <p:cNvSpPr txBox="1">
            <a:spLocks noChangeArrowheads="1"/>
          </p:cNvSpPr>
          <p:nvPr/>
        </p:nvSpPr>
        <p:spPr bwMode="auto">
          <a:xfrm>
            <a:off x="3590247" y="6320881"/>
            <a:ext cx="459779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b="1" smtClean="0">
                <a:solidFill>
                  <a:schemeClr val="tx1"/>
                </a:solidFill>
                <a:latin typeface="Arial" panose="020B0604020202020204" pitchFamily="34" charset="0"/>
                <a:cs typeface="Arial" panose="020B0604020202020204" pitchFamily="34" charset="0"/>
              </a:rPr>
              <a:t>       c)                                 d) </a:t>
            </a:r>
            <a:endParaRPr lang="en-US" altLang="en-US" sz="22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5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
                                            <p:txEl>
                                              <p:pRg st="0" end="0"/>
                                            </p:txEl>
                                          </p:spTgt>
                                        </p:tgtEl>
                                        <p:attrNameLst>
                                          <p:attrName>ppt_x</p:attrName>
                                        </p:attrNameLst>
                                      </p:cBhvr>
                                    </p:anim>
                                    <p:anim from="0" to="-1.0" calcmode="lin" valueType="num">
                                      <p:cBhvr>
                                        <p:cTn id="8" dur="200" decel="50000" autoRev="1" fill="hold">
                                          <p:stCondLst>
                                            <p:cond delay="600"/>
                                          </p:stCondLst>
                                        </p:cTn>
                                        <p:tgtEl>
                                          <p:spTgt spid="5">
                                            <p:txEl>
                                              <p:pRg st="0" end="0"/>
                                            </p:txEl>
                                          </p:spTgt>
                                        </p:tgtEl>
                                        <p:attrNameLst>
                                          <p:attrName>xshear</p:attrName>
                                        </p:attrNameLst>
                                      </p:cBhvr>
                                    </p:anim>
                                    <p:animScale>
                                      <p:cBhvr>
                                        <p:cTn id="9" dur="200" decel="100000" autoRev="1" fill="hold">
                                          <p:stCondLst>
                                            <p:cond delay="600"/>
                                          </p:stCondLst>
                                        </p:cTn>
                                        <p:tgtEl>
                                          <p:spTgt spid="5">
                                            <p:txEl>
                                              <p:pRg st="0" end="0"/>
                                            </p:txEl>
                                          </p:spTgt>
                                        </p:tgtEl>
                                      </p:cBhvr>
                                      <p:from x="100000" y="100000"/>
                                      <p:to x="80000" y="100000"/>
                                    </p:animScale>
                                    <p:anim by="(#ppt_h/3+#ppt_w*0.1)" calcmode="lin" valueType="num">
                                      <p:cBhvr additive="sum">
                                        <p:cTn id="10" dur="200" decel="100000" autoRev="1" fill="hold">
                                          <p:stCondLst>
                                            <p:cond delay="600"/>
                                          </p:stCondLst>
                                        </p:cTn>
                                        <p:tgtEl>
                                          <p:spTgt spid="5">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rizontal Scroll 10"/>
          <p:cNvSpPr/>
          <p:nvPr/>
        </p:nvSpPr>
        <p:spPr>
          <a:xfrm>
            <a:off x="3061852" y="681731"/>
            <a:ext cx="2937164" cy="900546"/>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3332015" y="794989"/>
            <a:ext cx="2874821" cy="674031"/>
          </a:xfrm>
          <a:prstGeom prst="rect">
            <a:avLst/>
          </a:prstGeom>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GB" sz="2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Thí nghiệm 2:</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2057399" y="1959986"/>
            <a:ext cx="4588363" cy="3595688"/>
          </a:xfrm>
          <a:prstGeom prst="rect">
            <a:avLst/>
          </a:prstGeom>
        </p:spPr>
      </p:pic>
    </p:spTree>
    <p:extLst>
      <p:ext uri="{BB962C8B-B14F-4D97-AF65-F5344CB8AC3E}">
        <p14:creationId xmlns:p14="http://schemas.microsoft.com/office/powerpoint/2010/main" val="6010587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a:off x="2770910" y="969819"/>
            <a:ext cx="5223164" cy="2798618"/>
          </a:xfrm>
          <a:prstGeom prst="cloud">
            <a:avLst/>
          </a:prstGeom>
          <a:solidFill>
            <a:srgbClr val="ABFFAB"/>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3283528" y="1408865"/>
            <a:ext cx="4197928" cy="1920526"/>
          </a:xfrm>
          <a:prstGeom prst="rect">
            <a:avLst/>
          </a:prstGeom>
          <a:noFill/>
        </p:spPr>
        <p:txBody>
          <a:bodyPr wrap="square" rtlCol="0">
            <a:spAutoFit/>
          </a:bodyP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0" lang="en-US" altLang="en-US" sz="2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Có phải chỉ khi đẩy xe B cho tới khi tiếp xúc với xe A thì mới làm xe B bắt đầu chuyển động không? Tại sao?</a:t>
            </a:r>
          </a:p>
        </p:txBody>
      </p:sp>
      <p:pic>
        <p:nvPicPr>
          <p:cNvPr id="9" name="Picture 8" descr="Những icon đẹp cute, đáng yêu, dí dỏm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126" y="3768437"/>
            <a:ext cx="2834185" cy="245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2880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761998" y="1105143"/>
            <a:ext cx="5612825" cy="2750481"/>
          </a:xfrm>
          <a:prstGeom prst="wedgeEllipseCallout">
            <a:avLst>
              <a:gd name="adj1" fmla="val 45813"/>
              <a:gd name="adj2" fmla="val 53434"/>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1106413" y="1685799"/>
            <a:ext cx="4923993" cy="2169825"/>
          </a:xfrm>
          <a:prstGeom prst="rect">
            <a:avLst/>
          </a:prstGeom>
          <a:noFill/>
        </p:spPr>
        <p:txBody>
          <a:bodyPr wrap="square" rtlCol="0">
            <a:spAutoFit/>
          </a:bodyP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0" lang="en-US" altLang="en-US" sz="25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Lực lò xo tác dụng lên xe A ở thí nghiệm 1 và lực xe B tác dụng lên xe A ở thí nghiệm 2 có gì khác nhau?</a:t>
            </a:r>
          </a:p>
        </p:txBody>
      </p:sp>
      <p:pic>
        <p:nvPicPr>
          <p:cNvPr id="5" name="Picture 4">
            <a:extLst>
              <a:ext uri="{FF2B5EF4-FFF2-40B4-BE49-F238E27FC236}">
                <a16:creationId xmlns:a16="http://schemas.microsoft.com/office/drawing/2014/main" id="{9EDCFC51-64C9-4A7E-BA53-C81311C02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236277" y="3876052"/>
            <a:ext cx="2573482" cy="2555732"/>
          </a:xfrm>
          <a:prstGeom prst="rect">
            <a:avLst/>
          </a:prstGeom>
        </p:spPr>
      </p:pic>
    </p:spTree>
    <p:extLst>
      <p:ext uri="{BB962C8B-B14F-4D97-AF65-F5344CB8AC3E}">
        <p14:creationId xmlns:p14="http://schemas.microsoft.com/office/powerpoint/2010/main" val="37964039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500746" y="484909"/>
            <a:ext cx="4218709" cy="692727"/>
          </a:xfrm>
        </p:spPr>
        <p:txBody>
          <a:bodyPr>
            <a:noAutofit/>
          </a:bodyPr>
          <a:lstStyle/>
          <a:p>
            <a:pPr algn="just"/>
            <a:r>
              <a:rPr lang="en-GB" sz="3000" b="1"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TỔNG KẾT BÀI HỌC</a:t>
            </a:r>
            <a:endParaRPr lang="en-US" sz="3000" b="1">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0" name="Rectangle 9"/>
          <p:cNvSpPr/>
          <p:nvPr/>
        </p:nvSpPr>
        <p:spPr>
          <a:xfrm>
            <a:off x="969818" y="2100536"/>
            <a:ext cx="6996545" cy="6552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1319645" y="1678186"/>
            <a:ext cx="6134100" cy="806110"/>
          </a:xfrm>
          <a:custGeom>
            <a:avLst/>
            <a:gdLst>
              <a:gd name="connsiteX0" fmla="*/ 0 w 5867400"/>
              <a:gd name="connsiteY0" fmla="*/ 134354 h 806110"/>
              <a:gd name="connsiteX1" fmla="*/ 134354 w 5867400"/>
              <a:gd name="connsiteY1" fmla="*/ 0 h 806110"/>
              <a:gd name="connsiteX2" fmla="*/ 5733046 w 5867400"/>
              <a:gd name="connsiteY2" fmla="*/ 0 h 806110"/>
              <a:gd name="connsiteX3" fmla="*/ 5867400 w 5867400"/>
              <a:gd name="connsiteY3" fmla="*/ 134354 h 806110"/>
              <a:gd name="connsiteX4" fmla="*/ 5867400 w 5867400"/>
              <a:gd name="connsiteY4" fmla="*/ 671756 h 806110"/>
              <a:gd name="connsiteX5" fmla="*/ 5733046 w 5867400"/>
              <a:gd name="connsiteY5" fmla="*/ 806110 h 806110"/>
              <a:gd name="connsiteX6" fmla="*/ 134354 w 5867400"/>
              <a:gd name="connsiteY6" fmla="*/ 806110 h 806110"/>
              <a:gd name="connsiteX7" fmla="*/ 0 w 5867400"/>
              <a:gd name="connsiteY7" fmla="*/ 671756 h 806110"/>
              <a:gd name="connsiteX8" fmla="*/ 0 w 5867400"/>
              <a:gd name="connsiteY8" fmla="*/ 134354 h 8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400" h="806110">
                <a:moveTo>
                  <a:pt x="0" y="134354"/>
                </a:moveTo>
                <a:cubicBezTo>
                  <a:pt x="0" y="60152"/>
                  <a:pt x="60152" y="0"/>
                  <a:pt x="134354" y="0"/>
                </a:cubicBezTo>
                <a:lnTo>
                  <a:pt x="5733046" y="0"/>
                </a:lnTo>
                <a:cubicBezTo>
                  <a:pt x="5807248" y="0"/>
                  <a:pt x="5867400" y="60152"/>
                  <a:pt x="5867400" y="134354"/>
                </a:cubicBezTo>
                <a:lnTo>
                  <a:pt x="5867400" y="671756"/>
                </a:lnTo>
                <a:cubicBezTo>
                  <a:pt x="5867400" y="745958"/>
                  <a:pt x="5807248" y="806110"/>
                  <a:pt x="5733046" y="806110"/>
                </a:cubicBezTo>
                <a:lnTo>
                  <a:pt x="134354" y="806110"/>
                </a:lnTo>
                <a:cubicBezTo>
                  <a:pt x="60152" y="806110"/>
                  <a:pt x="0" y="745958"/>
                  <a:pt x="0" y="671756"/>
                </a:cubicBezTo>
                <a:lnTo>
                  <a:pt x="0" y="13435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4468" tIns="39351" rIns="224468" bIns="39351" numCol="1" spcCol="1270" anchor="ctr" anchorCtr="0">
            <a:noAutofit/>
          </a:bodyPr>
          <a:lstStyle/>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GB" sz="2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Tác dụng đẩy kéo của vật này lên vật khác gọi là lực</a:t>
            </a:r>
            <a:endParaRPr kumimoji="0" lang="en-US" sz="2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969818" y="3105692"/>
            <a:ext cx="6996545" cy="655200"/>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1319645" y="2896136"/>
            <a:ext cx="6134100" cy="733716"/>
          </a:xfrm>
          <a:custGeom>
            <a:avLst/>
            <a:gdLst>
              <a:gd name="connsiteX0" fmla="*/ 0 w 5618015"/>
              <a:gd name="connsiteY0" fmla="*/ 98888 h 593315"/>
              <a:gd name="connsiteX1" fmla="*/ 98888 w 5618015"/>
              <a:gd name="connsiteY1" fmla="*/ 0 h 593315"/>
              <a:gd name="connsiteX2" fmla="*/ 5519127 w 5618015"/>
              <a:gd name="connsiteY2" fmla="*/ 0 h 593315"/>
              <a:gd name="connsiteX3" fmla="*/ 5618015 w 5618015"/>
              <a:gd name="connsiteY3" fmla="*/ 98888 h 593315"/>
              <a:gd name="connsiteX4" fmla="*/ 5618015 w 5618015"/>
              <a:gd name="connsiteY4" fmla="*/ 494427 h 593315"/>
              <a:gd name="connsiteX5" fmla="*/ 5519127 w 5618015"/>
              <a:gd name="connsiteY5" fmla="*/ 593315 h 593315"/>
              <a:gd name="connsiteX6" fmla="*/ 98888 w 5618015"/>
              <a:gd name="connsiteY6" fmla="*/ 593315 h 593315"/>
              <a:gd name="connsiteX7" fmla="*/ 0 w 5618015"/>
              <a:gd name="connsiteY7" fmla="*/ 494427 h 593315"/>
              <a:gd name="connsiteX8" fmla="*/ 0 w 5618015"/>
              <a:gd name="connsiteY8" fmla="*/ 98888 h 59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8015" h="593315">
                <a:moveTo>
                  <a:pt x="0" y="98888"/>
                </a:moveTo>
                <a:cubicBezTo>
                  <a:pt x="0" y="44274"/>
                  <a:pt x="44274" y="0"/>
                  <a:pt x="98888" y="0"/>
                </a:cubicBezTo>
                <a:lnTo>
                  <a:pt x="5519127" y="0"/>
                </a:lnTo>
                <a:cubicBezTo>
                  <a:pt x="5573741" y="0"/>
                  <a:pt x="5618015" y="44274"/>
                  <a:pt x="5618015" y="98888"/>
                </a:cubicBezTo>
                <a:lnTo>
                  <a:pt x="5618015" y="494427"/>
                </a:lnTo>
                <a:cubicBezTo>
                  <a:pt x="5618015" y="549041"/>
                  <a:pt x="5573741" y="593315"/>
                  <a:pt x="5519127" y="593315"/>
                </a:cubicBezTo>
                <a:lnTo>
                  <a:pt x="98888" y="593315"/>
                </a:lnTo>
                <a:cubicBezTo>
                  <a:pt x="44274" y="593315"/>
                  <a:pt x="0" y="549041"/>
                  <a:pt x="0" y="494427"/>
                </a:cubicBezTo>
                <a:lnTo>
                  <a:pt x="0" y="9888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4080" tIns="28963" rIns="214080" bIns="28963" numCol="1" spcCol="1270" anchor="ctr" anchorCtr="0">
            <a:noAutofit/>
          </a:bodyPr>
          <a:lstStyle/>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GB" sz="2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Khi vật A đẩy hoặc kéo vật B ta nói vật A tác dụng lên lực lên vật B</a:t>
            </a:r>
            <a:endParaRPr kumimoji="0" lang="en-US" sz="2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Rectangle 13"/>
          <p:cNvSpPr/>
          <p:nvPr/>
        </p:nvSpPr>
        <p:spPr>
          <a:xfrm>
            <a:off x="969818" y="4285052"/>
            <a:ext cx="6996545" cy="6552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1319645" y="3901292"/>
            <a:ext cx="6134100" cy="907920"/>
          </a:xfrm>
          <a:custGeom>
            <a:avLst/>
            <a:gdLst>
              <a:gd name="connsiteX0" fmla="*/ 0 w 4897581"/>
              <a:gd name="connsiteY0" fmla="*/ 127923 h 767520"/>
              <a:gd name="connsiteX1" fmla="*/ 127923 w 4897581"/>
              <a:gd name="connsiteY1" fmla="*/ 0 h 767520"/>
              <a:gd name="connsiteX2" fmla="*/ 4769658 w 4897581"/>
              <a:gd name="connsiteY2" fmla="*/ 0 h 767520"/>
              <a:gd name="connsiteX3" fmla="*/ 4897581 w 4897581"/>
              <a:gd name="connsiteY3" fmla="*/ 127923 h 767520"/>
              <a:gd name="connsiteX4" fmla="*/ 4897581 w 4897581"/>
              <a:gd name="connsiteY4" fmla="*/ 639597 h 767520"/>
              <a:gd name="connsiteX5" fmla="*/ 4769658 w 4897581"/>
              <a:gd name="connsiteY5" fmla="*/ 767520 h 767520"/>
              <a:gd name="connsiteX6" fmla="*/ 127923 w 4897581"/>
              <a:gd name="connsiteY6" fmla="*/ 767520 h 767520"/>
              <a:gd name="connsiteX7" fmla="*/ 0 w 4897581"/>
              <a:gd name="connsiteY7" fmla="*/ 639597 h 767520"/>
              <a:gd name="connsiteX8" fmla="*/ 0 w 4897581"/>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7581" h="767520">
                <a:moveTo>
                  <a:pt x="0" y="127923"/>
                </a:moveTo>
                <a:cubicBezTo>
                  <a:pt x="0" y="57273"/>
                  <a:pt x="57273" y="0"/>
                  <a:pt x="127923" y="0"/>
                </a:cubicBezTo>
                <a:lnTo>
                  <a:pt x="4769658" y="0"/>
                </a:lnTo>
                <a:cubicBezTo>
                  <a:pt x="4840308" y="0"/>
                  <a:pt x="4897581" y="57273"/>
                  <a:pt x="4897581" y="127923"/>
                </a:cubicBezTo>
                <a:lnTo>
                  <a:pt x="4897581" y="639597"/>
                </a:lnTo>
                <a:cubicBezTo>
                  <a:pt x="4897581" y="710247"/>
                  <a:pt x="4840308" y="767520"/>
                  <a:pt x="4769658" y="767520"/>
                </a:cubicBezTo>
                <a:lnTo>
                  <a:pt x="127923" y="767520"/>
                </a:lnTo>
                <a:cubicBezTo>
                  <a:pt x="57273" y="767520"/>
                  <a:pt x="0" y="710247"/>
                  <a:pt x="0" y="639597"/>
                </a:cubicBezTo>
                <a:lnTo>
                  <a:pt x="0" y="12792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2584" tIns="37467" rIns="222584" bIns="37467" numCol="1" spcCol="1270" anchor="ctr" anchorCtr="0">
            <a:noAutofit/>
          </a:bodyPr>
          <a:lstStyle/>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GB" sz="2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Lực tác dụng lên vật có thể làm thay đổi tốc độ, hướng chuyển động, biến dạng vật</a:t>
            </a:r>
          </a:p>
        </p:txBody>
      </p:sp>
      <p:sp>
        <p:nvSpPr>
          <p:cNvPr id="16" name="Rectangle 15"/>
          <p:cNvSpPr/>
          <p:nvPr/>
        </p:nvSpPr>
        <p:spPr>
          <a:xfrm>
            <a:off x="969818" y="5464412"/>
            <a:ext cx="6996545" cy="6552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Freeform 16"/>
          <p:cNvSpPr/>
          <p:nvPr/>
        </p:nvSpPr>
        <p:spPr>
          <a:xfrm>
            <a:off x="1319645" y="5080651"/>
            <a:ext cx="6134100" cy="849093"/>
          </a:xfrm>
          <a:custGeom>
            <a:avLst/>
            <a:gdLst>
              <a:gd name="connsiteX0" fmla="*/ 0 w 4897581"/>
              <a:gd name="connsiteY0" fmla="*/ 127923 h 767520"/>
              <a:gd name="connsiteX1" fmla="*/ 127923 w 4897581"/>
              <a:gd name="connsiteY1" fmla="*/ 0 h 767520"/>
              <a:gd name="connsiteX2" fmla="*/ 4769658 w 4897581"/>
              <a:gd name="connsiteY2" fmla="*/ 0 h 767520"/>
              <a:gd name="connsiteX3" fmla="*/ 4897581 w 4897581"/>
              <a:gd name="connsiteY3" fmla="*/ 127923 h 767520"/>
              <a:gd name="connsiteX4" fmla="*/ 4897581 w 4897581"/>
              <a:gd name="connsiteY4" fmla="*/ 639597 h 767520"/>
              <a:gd name="connsiteX5" fmla="*/ 4769658 w 4897581"/>
              <a:gd name="connsiteY5" fmla="*/ 767520 h 767520"/>
              <a:gd name="connsiteX6" fmla="*/ 127923 w 4897581"/>
              <a:gd name="connsiteY6" fmla="*/ 767520 h 767520"/>
              <a:gd name="connsiteX7" fmla="*/ 0 w 4897581"/>
              <a:gd name="connsiteY7" fmla="*/ 639597 h 767520"/>
              <a:gd name="connsiteX8" fmla="*/ 0 w 4897581"/>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7581" h="767520">
                <a:moveTo>
                  <a:pt x="0" y="127923"/>
                </a:moveTo>
                <a:cubicBezTo>
                  <a:pt x="0" y="57273"/>
                  <a:pt x="57273" y="0"/>
                  <a:pt x="127923" y="0"/>
                </a:cubicBezTo>
                <a:lnTo>
                  <a:pt x="4769658" y="0"/>
                </a:lnTo>
                <a:cubicBezTo>
                  <a:pt x="4840308" y="0"/>
                  <a:pt x="4897581" y="57273"/>
                  <a:pt x="4897581" y="127923"/>
                </a:cubicBezTo>
                <a:lnTo>
                  <a:pt x="4897581" y="639597"/>
                </a:lnTo>
                <a:cubicBezTo>
                  <a:pt x="4897581" y="710247"/>
                  <a:pt x="4840308" y="767520"/>
                  <a:pt x="4769658" y="767520"/>
                </a:cubicBezTo>
                <a:lnTo>
                  <a:pt x="127923" y="767520"/>
                </a:lnTo>
                <a:cubicBezTo>
                  <a:pt x="57273" y="767520"/>
                  <a:pt x="0" y="710247"/>
                  <a:pt x="0" y="639597"/>
                </a:cubicBezTo>
                <a:lnTo>
                  <a:pt x="0" y="127923"/>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2584" tIns="37467" rIns="222584" bIns="37467" numCol="1" spcCol="1270" anchor="ctr" anchorCtr="0">
            <a:noAutofit/>
          </a:bodyPr>
          <a:lstStyle/>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GB" sz="2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Lực được phân thành lực tiếp xúc, lực không tiếp xúc</a:t>
            </a:r>
          </a:p>
        </p:txBody>
      </p:sp>
    </p:spTree>
    <p:extLst>
      <p:ext uri="{BB962C8B-B14F-4D97-AF65-F5344CB8AC3E}">
        <p14:creationId xmlns:p14="http://schemas.microsoft.com/office/powerpoint/2010/main" val="15514471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09399" y="573084"/>
            <a:ext cx="6234544" cy="4987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3000" b="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TẬP TRẮC NGHIỆM</a:t>
            </a:r>
            <a:endParaRPr lang="en-US" sz="3000" b="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Flowchart: Alternate Process 7"/>
          <p:cNvSpPr/>
          <p:nvPr/>
        </p:nvSpPr>
        <p:spPr>
          <a:xfrm>
            <a:off x="691434" y="1983919"/>
            <a:ext cx="7952509" cy="1188097"/>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1434" y="1962256"/>
            <a:ext cx="7800111" cy="1074268"/>
          </a:xfrm>
          <a:prstGeom prst="rect">
            <a:avLst/>
          </a:prstGeom>
          <a:noFill/>
        </p:spPr>
        <p:txBody>
          <a:bodyPr wrap="square" rtlCol="0">
            <a:spAutoFit/>
          </a:bodyPr>
          <a:lstStyle/>
          <a:p>
            <a:pPr algn="just">
              <a:lnSpc>
                <a:spcPct val="135000"/>
              </a:lnSpc>
            </a:pPr>
            <a:r>
              <a:rPr lang="en-US" altLang="en-US" sz="2500" b="1" smtClean="0">
                <a:latin typeface="Arial" panose="020B0604020202020204" pitchFamily="34" charset="0"/>
                <a:cs typeface="Arial" panose="020B0604020202020204" pitchFamily="34" charset="0"/>
              </a:rPr>
              <a:t>Câu 1: </a:t>
            </a:r>
            <a:r>
              <a:rPr lang="en-GB" altLang="en-US" sz="2500" smtClean="0">
                <a:latin typeface="Arial" panose="020B0604020202020204" pitchFamily="34" charset="0"/>
                <a:cs typeface="Arial" panose="020B0604020202020204" pitchFamily="34" charset="0"/>
              </a:rPr>
              <a:t>Khi đang chuyển động, nếu không còn lực tác dụng nữa thì vật</a:t>
            </a:r>
            <a:endParaRPr lang="en-US" altLang="en-US" sz="2500" smtClean="0">
              <a:latin typeface="Arial" panose="020B0604020202020204" pitchFamily="34" charset="0"/>
              <a:cs typeface="Arial" panose="020B0604020202020204" pitchFamily="34" charset="0"/>
            </a:endParaRPr>
          </a:p>
        </p:txBody>
      </p:sp>
      <p:sp>
        <p:nvSpPr>
          <p:cNvPr id="15" name="Google Shape;521;p54"/>
          <p:cNvSpPr/>
          <p:nvPr/>
        </p:nvSpPr>
        <p:spPr>
          <a:xfrm>
            <a:off x="1084261" y="3533764"/>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smtClean="0">
                <a:solidFill>
                  <a:schemeClr val="bg1"/>
                </a:solidFill>
                <a:latin typeface="Arial" panose="020B0604020202020204" pitchFamily="34" charset="0"/>
                <a:ea typeface="Muli"/>
                <a:cs typeface="Arial" panose="020B0604020202020204" pitchFamily="34" charset="0"/>
                <a:sym typeface="Muli"/>
              </a:rPr>
              <a:t>A</a:t>
            </a:r>
            <a:endParaRPr sz="24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1732333" y="3655474"/>
            <a:ext cx="4331063" cy="611635"/>
          </a:xfrm>
          <a:prstGeom prst="rect">
            <a:avLst/>
          </a:prstGeom>
          <a:noFill/>
          <a:ln>
            <a:noFill/>
          </a:ln>
        </p:spPr>
        <p:txBody>
          <a:bodyPr spcFirstLastPara="1" wrap="square" lIns="91425" tIns="91425" rIns="91425" bIns="91425" anchor="ctr" anchorCtr="0">
            <a:noAutofit/>
          </a:bodyPr>
          <a:lstStyle/>
          <a:p>
            <a:pPr algn="just">
              <a:lnSpc>
                <a:spcPct val="135000"/>
              </a:lnSpc>
            </a:pPr>
            <a:r>
              <a:rPr lang="en-GB" altLang="en-US" sz="2400" smtClean="0">
                <a:latin typeface="Arial" panose="020B0604020202020204" pitchFamily="34" charset="0"/>
                <a:cs typeface="Arial" panose="020B0604020202020204" pitchFamily="34" charset="0"/>
              </a:rPr>
              <a:t>dừng lại</a:t>
            </a:r>
            <a:endParaRPr lang="en-US" altLang="en-US" sz="240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084261" y="5549988"/>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solidFill>
                  <a:schemeClr val="bg1"/>
                </a:solidFill>
                <a:latin typeface="Arial" panose="020B0604020202020204" pitchFamily="34" charset="0"/>
                <a:ea typeface="Muli"/>
                <a:cs typeface="Arial" panose="020B0604020202020204" pitchFamily="34" charset="0"/>
                <a:sym typeface="Muli"/>
              </a:rPr>
              <a:t>D</a:t>
            </a:r>
            <a:endParaRPr sz="24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1732333" y="4239214"/>
            <a:ext cx="5700196" cy="481999"/>
          </a:xfrm>
          <a:prstGeom prst="rect">
            <a:avLst/>
          </a:prstGeom>
          <a:noFill/>
          <a:ln>
            <a:noFill/>
          </a:ln>
        </p:spPr>
        <p:txBody>
          <a:bodyPr spcFirstLastPara="1" wrap="square" lIns="91425" tIns="91425" rIns="91425" bIns="91425" anchor="ctr" anchorCtr="0">
            <a:noAutofit/>
          </a:bodyPr>
          <a:lstStyle/>
          <a:p>
            <a:pPr lvl="0"/>
            <a:r>
              <a:rPr lang="en-GB" altLang="en-US" sz="2400" smtClean="0">
                <a:latin typeface="Arial" panose="020B0604020202020204" pitchFamily="34" charset="0"/>
                <a:cs typeface="Arial" panose="020B0604020202020204" pitchFamily="34" charset="0"/>
              </a:rPr>
              <a:t>chuyển động chậm dần rồi dừng lại</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078492" y="4253844"/>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smtClean="0">
                <a:solidFill>
                  <a:schemeClr val="bg1"/>
                </a:solidFill>
                <a:latin typeface="Arial" panose="020B0604020202020204" pitchFamily="34" charset="0"/>
                <a:ea typeface="Muli"/>
                <a:cs typeface="Arial" panose="020B0604020202020204" pitchFamily="34" charset="0"/>
                <a:sym typeface="Muli"/>
              </a:rPr>
              <a:t>B</a:t>
            </a:r>
            <a:endParaRPr lang="en-US" sz="2400" b="1" dirty="0">
              <a:solidFill>
                <a:schemeClr val="bg1"/>
              </a:solidFill>
              <a:latin typeface="Arial" panose="020B0604020202020204" pitchFamily="34" charset="0"/>
              <a:ea typeface="Muli"/>
              <a:cs typeface="Arial" panose="020B0604020202020204" pitchFamily="34" charset="0"/>
              <a:sym typeface="Muli"/>
            </a:endParaRPr>
          </a:p>
        </p:txBody>
      </p:sp>
      <p:sp>
        <p:nvSpPr>
          <p:cNvPr id="20" name="Google Shape;533;p54"/>
          <p:cNvSpPr txBox="1"/>
          <p:nvPr/>
        </p:nvSpPr>
        <p:spPr>
          <a:xfrm>
            <a:off x="1732333" y="5583338"/>
            <a:ext cx="6911610" cy="481999"/>
          </a:xfrm>
          <a:prstGeom prst="rect">
            <a:avLst/>
          </a:prstGeom>
          <a:noFill/>
          <a:ln>
            <a:noFill/>
          </a:ln>
        </p:spPr>
        <p:txBody>
          <a:bodyPr spcFirstLastPara="1" wrap="square" lIns="91425" tIns="91425" rIns="91425" bIns="91425" anchor="ctr" anchorCtr="0">
            <a:noAutofit/>
          </a:bodyPr>
          <a:lstStyle/>
          <a:p>
            <a:pPr lvl="0"/>
            <a:r>
              <a:rPr lang="en-GB" altLang="en-US" sz="2400" smtClean="0">
                <a:latin typeface="Arial" panose="020B0604020202020204" pitchFamily="34" charset="0"/>
                <a:cs typeface="Arial" panose="020B0604020202020204" pitchFamily="34" charset="0"/>
              </a:rPr>
              <a:t>tiếp tục chuyển động thẳng với tốc độ không đổi</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21" name="Google Shape;521;p54"/>
          <p:cNvSpPr/>
          <p:nvPr/>
        </p:nvSpPr>
        <p:spPr>
          <a:xfrm>
            <a:off x="1078492" y="4911411"/>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solidFill>
                  <a:schemeClr val="bg1"/>
                </a:solidFill>
                <a:latin typeface="Arial" panose="020B0604020202020204" pitchFamily="34" charset="0"/>
                <a:ea typeface="Muli"/>
                <a:cs typeface="Arial" panose="020B0604020202020204" pitchFamily="34" charset="0"/>
                <a:sym typeface="Muli"/>
              </a:rPr>
              <a:t>C</a:t>
            </a:r>
            <a:endParaRPr sz="24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1627192" y="4888234"/>
            <a:ext cx="3188136" cy="481999"/>
          </a:xfrm>
          <a:prstGeom prst="rect">
            <a:avLst/>
          </a:prstGeom>
          <a:noFill/>
          <a:ln>
            <a:noFill/>
          </a:ln>
        </p:spPr>
        <p:txBody>
          <a:bodyPr spcFirstLastPara="1" wrap="square" lIns="91425" tIns="91425" rIns="91425" bIns="91425" anchor="ctr" anchorCtr="0">
            <a:noAutofit/>
          </a:bodyPr>
          <a:lstStyle/>
          <a:p>
            <a:pPr algn="just">
              <a:lnSpc>
                <a:spcPct val="135000"/>
              </a:lnSpc>
            </a:pPr>
            <a:r>
              <a:rPr lang="vi-VN" sz="2400" b="1" smtClean="0">
                <a:solidFill>
                  <a:srgbClr val="336699"/>
                </a:solidFill>
                <a:latin typeface="Arial" panose="020B0604020202020204" pitchFamily="34" charset="0"/>
                <a:ea typeface="Muli"/>
                <a:cs typeface="Arial" panose="020B0604020202020204" pitchFamily="34" charset="0"/>
                <a:sym typeface="Muli"/>
              </a:rPr>
              <a:t> </a:t>
            </a:r>
            <a:r>
              <a:rPr lang="en-GB" altLang="en-US" sz="2400" smtClean="0">
                <a:latin typeface="Arial" panose="020B0604020202020204" pitchFamily="34" charset="0"/>
                <a:cs typeface="Arial" panose="020B0604020202020204" pitchFamily="34" charset="0"/>
              </a:rPr>
              <a:t>không dừng lại</a:t>
            </a:r>
            <a:endParaRPr lang="en-US" altLang="en-US" sz="2400" smtClean="0">
              <a:latin typeface="Arial" panose="020B0604020202020204" pitchFamily="34" charset="0"/>
              <a:cs typeface="Arial" panose="020B0604020202020204" pitchFamily="34" charset="0"/>
            </a:endParaRPr>
          </a:p>
        </p:txBody>
      </p:sp>
      <p:sp>
        <p:nvSpPr>
          <p:cNvPr id="23" name="Rectangle 22"/>
          <p:cNvSpPr/>
          <p:nvPr/>
        </p:nvSpPr>
        <p:spPr>
          <a:xfrm>
            <a:off x="2253107" y="1087663"/>
            <a:ext cx="4658648" cy="536301"/>
          </a:xfrm>
          <a:prstGeom prst="rect">
            <a:avLst/>
          </a:prstGeom>
        </p:spPr>
        <p:txBody>
          <a:bodyPr wrap="none">
            <a:spAutoFit/>
          </a:bodyPr>
          <a:lstStyle/>
          <a:p>
            <a:pPr algn="just">
              <a:lnSpc>
                <a:spcPct val="135000"/>
              </a:lnSpc>
            </a:pPr>
            <a:r>
              <a:rPr lang="en-US" altLang="en-US" sz="2400" b="1">
                <a:latin typeface="Arial" panose="020B0604020202020204" pitchFamily="34" charset="0"/>
                <a:cs typeface="Arial" panose="020B0604020202020204" pitchFamily="34" charset="0"/>
              </a:rPr>
              <a:t>Chọn câu em cho là đúng nhất</a:t>
            </a:r>
          </a:p>
        </p:txBody>
      </p:sp>
    </p:spTree>
    <p:extLst>
      <p:ext uri="{BB962C8B-B14F-4D97-AF65-F5344CB8AC3E}">
        <p14:creationId xmlns:p14="http://schemas.microsoft.com/office/powerpoint/2010/main" val="356776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down)">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grpId="1" nodeType="clickEffect">
                                  <p:stCondLst>
                                    <p:cond delay="0"/>
                                  </p:stCondLst>
                                  <p:childTnLst>
                                    <p:animClr clrSpc="rgb" dir="cw">
                                      <p:cBhvr override="childStyle">
                                        <p:cTn id="53" dur="2000" fill="hold"/>
                                        <p:tgtEl>
                                          <p:spTgt spid="17"/>
                                        </p:tgtEl>
                                        <p:attrNameLst>
                                          <p:attrName>style.color</p:attrName>
                                        </p:attrNameLst>
                                      </p:cBhvr>
                                      <p:to>
                                        <a:srgbClr val="FF0000"/>
                                      </p:to>
                                    </p:animClr>
                                  </p:childTnLst>
                                </p:cTn>
                              </p:par>
                              <p:par>
                                <p:cTn id="54" presetID="3" presetClass="emph" presetSubtype="2" fill="hold" grpId="1" nodeType="withEffect">
                                  <p:stCondLst>
                                    <p:cond delay="0"/>
                                  </p:stCondLst>
                                  <p:childTnLst>
                                    <p:animClr clrSpc="rgb" dir="cw">
                                      <p:cBhvr override="childStyle">
                                        <p:cTn id="55" dur="2000" fill="hold"/>
                                        <p:tgtEl>
                                          <p:spTgt spid="2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animBg="1"/>
      <p:bldP spid="16" grpId="0"/>
      <p:bldP spid="17" grpId="0" animBg="1"/>
      <p:bldP spid="17" grpId="1" animBg="1"/>
      <p:bldP spid="18" grpId="0"/>
      <p:bldP spid="19" grpId="0" animBg="1"/>
      <p:bldP spid="20" grpId="0"/>
      <p:bldP spid="20" grpId="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692725" y="1016267"/>
            <a:ext cx="7952509" cy="1607127"/>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2345" y="1206796"/>
            <a:ext cx="7800111" cy="1110304"/>
          </a:xfrm>
          <a:prstGeom prst="rect">
            <a:avLst/>
          </a:prstGeom>
          <a:noFill/>
        </p:spPr>
        <p:txBody>
          <a:bodyPr wrap="square" rtlCol="0">
            <a:spAutoFit/>
          </a:bodyPr>
          <a:lstStyle/>
          <a:p>
            <a:pPr algn="just">
              <a:lnSpc>
                <a:spcPct val="135000"/>
              </a:lnSpc>
            </a:pPr>
            <a:r>
              <a:rPr lang="en-US" altLang="en-US" sz="2500" b="1" smtClean="0">
                <a:latin typeface="Arial" panose="020B0604020202020204" pitchFamily="34" charset="0"/>
                <a:cs typeface="Arial" panose="020B0604020202020204" pitchFamily="34" charset="0"/>
              </a:rPr>
              <a:t>Câu 2: </a:t>
            </a:r>
            <a:r>
              <a:rPr lang="en-US" sz="2400">
                <a:latin typeface="Arial" panose="020B0604020202020204" pitchFamily="34" charset="0"/>
                <a:cs typeface="Arial" panose="020B0604020202020204" pitchFamily="34" charset="0"/>
              </a:rPr>
              <a:t>Một học sinh đá vào một quả bóng cao su đang nằm yên trên mặt đất. Điều gì sẽ xảy ra sau </a:t>
            </a:r>
            <a:r>
              <a:rPr lang="en-US" sz="2400" smtClean="0">
                <a:latin typeface="Arial" panose="020B0604020202020204" pitchFamily="34" charset="0"/>
                <a:cs typeface="Arial" panose="020B0604020202020204" pitchFamily="34" charset="0"/>
              </a:rPr>
              <a:t>đó:</a:t>
            </a:r>
            <a:endParaRPr lang="en-US" altLang="en-US" sz="2400" smtClean="0">
              <a:latin typeface="Arial" panose="020B0604020202020204" pitchFamily="34" charset="0"/>
              <a:cs typeface="Arial" panose="020B0604020202020204" pitchFamily="34" charset="0"/>
            </a:endParaRPr>
          </a:p>
        </p:txBody>
      </p:sp>
      <p:sp>
        <p:nvSpPr>
          <p:cNvPr id="15" name="Google Shape;521;p54"/>
          <p:cNvSpPr/>
          <p:nvPr/>
        </p:nvSpPr>
        <p:spPr>
          <a:xfrm>
            <a:off x="1084261" y="3242819"/>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smtClean="0">
                <a:solidFill>
                  <a:schemeClr val="bg1"/>
                </a:solidFill>
                <a:latin typeface="Arial" panose="020B0604020202020204" pitchFamily="34" charset="0"/>
                <a:ea typeface="Muli"/>
                <a:cs typeface="Arial" panose="020B0604020202020204" pitchFamily="34" charset="0"/>
                <a:sym typeface="Muli"/>
              </a:rPr>
              <a:t>A</a:t>
            </a:r>
            <a:endParaRPr sz="24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1732332" y="3179884"/>
            <a:ext cx="4331063" cy="611635"/>
          </a:xfrm>
          <a:prstGeom prst="rect">
            <a:avLst/>
          </a:prstGeom>
          <a:noFill/>
          <a:ln>
            <a:noFill/>
          </a:ln>
        </p:spPr>
        <p:txBody>
          <a:bodyPr spcFirstLastPara="1" wrap="square" lIns="91425" tIns="91425" rIns="91425" bIns="91425" anchor="ctr" anchorCtr="0">
            <a:noAutofit/>
          </a:bodyPr>
          <a:lstStyle/>
          <a:p>
            <a:pPr algn="just">
              <a:lnSpc>
                <a:spcPct val="135000"/>
              </a:lnSpc>
            </a:pPr>
            <a:r>
              <a:rPr lang="en-US" sz="2400">
                <a:latin typeface="Arial" panose="020B0604020202020204" pitchFamily="34" charset="0"/>
                <a:cs typeface="Arial" panose="020B0604020202020204" pitchFamily="34" charset="0"/>
              </a:rPr>
              <a:t>Quả bóng bị biến dạng</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084261" y="5259043"/>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solidFill>
                  <a:schemeClr val="bg1"/>
                </a:solidFill>
                <a:latin typeface="Arial" panose="020B0604020202020204" pitchFamily="34" charset="0"/>
                <a:ea typeface="Muli"/>
                <a:cs typeface="Arial" panose="020B0604020202020204" pitchFamily="34" charset="0"/>
                <a:sym typeface="Muli"/>
              </a:rPr>
              <a:t>D</a:t>
            </a:r>
            <a:endParaRPr sz="24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1732332" y="3935536"/>
            <a:ext cx="6850123" cy="481999"/>
          </a:xfrm>
          <a:prstGeom prst="rect">
            <a:avLst/>
          </a:prstGeom>
          <a:noFill/>
          <a:ln>
            <a:noFill/>
          </a:ln>
        </p:spPr>
        <p:txBody>
          <a:bodyPr spcFirstLastPara="1" wrap="square" lIns="91425" tIns="91425" rIns="91425" bIns="91425" anchor="ctr" anchorCtr="0">
            <a:noAutofit/>
          </a:bodyPr>
          <a:lstStyle/>
          <a:p>
            <a:pPr lvl="0"/>
            <a:r>
              <a:rPr lang="en-US" sz="2400">
                <a:latin typeface="Arial" panose="020B0604020202020204" pitchFamily="34" charset="0"/>
                <a:cs typeface="Arial" panose="020B0604020202020204" pitchFamily="34" charset="0"/>
              </a:rPr>
              <a:t>Quả bóng vẫn đứng yên</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078492" y="3962899"/>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smtClean="0">
                <a:solidFill>
                  <a:schemeClr val="bg1"/>
                </a:solidFill>
                <a:latin typeface="Arial" panose="020B0604020202020204" pitchFamily="34" charset="0"/>
                <a:ea typeface="Muli"/>
                <a:cs typeface="Arial" panose="020B0604020202020204" pitchFamily="34" charset="0"/>
                <a:sym typeface="Muli"/>
              </a:rPr>
              <a:t>B</a:t>
            </a:r>
            <a:endParaRPr lang="en-US" sz="2400" b="1" dirty="0">
              <a:solidFill>
                <a:schemeClr val="bg1"/>
              </a:solidFill>
              <a:latin typeface="Arial" panose="020B0604020202020204" pitchFamily="34" charset="0"/>
              <a:ea typeface="Muli"/>
              <a:cs typeface="Arial" panose="020B0604020202020204" pitchFamily="34" charset="0"/>
              <a:sym typeface="Muli"/>
            </a:endParaRPr>
          </a:p>
        </p:txBody>
      </p:sp>
      <p:sp>
        <p:nvSpPr>
          <p:cNvPr id="20" name="Google Shape;533;p54"/>
          <p:cNvSpPr txBox="1"/>
          <p:nvPr/>
        </p:nvSpPr>
        <p:spPr>
          <a:xfrm>
            <a:off x="1732333" y="5298034"/>
            <a:ext cx="6911610" cy="481999"/>
          </a:xfrm>
          <a:prstGeom prst="rect">
            <a:avLst/>
          </a:prstGeom>
          <a:noFill/>
          <a:ln>
            <a:noFill/>
          </a:ln>
        </p:spPr>
        <p:txBody>
          <a:bodyPr spcFirstLastPara="1" wrap="square" lIns="91425" tIns="91425" rIns="91425" bIns="91425" anchor="ctr" anchorCtr="0">
            <a:noAutofit/>
          </a:bodyPr>
          <a:lstStyle/>
          <a:p>
            <a:pPr lvl="0"/>
            <a:r>
              <a:rPr lang="en-US" sz="2400">
                <a:latin typeface="Arial" panose="020B0604020202020204" pitchFamily="34" charset="0"/>
                <a:cs typeface="Arial" panose="020B0604020202020204" pitchFamily="34" charset="0"/>
              </a:rPr>
              <a:t>Quả bóng chỉ bị biến đổi chuyển động.</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21" name="Google Shape;521;p54"/>
          <p:cNvSpPr/>
          <p:nvPr/>
        </p:nvSpPr>
        <p:spPr>
          <a:xfrm>
            <a:off x="1078492" y="4620466"/>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solidFill>
                  <a:schemeClr val="bg1"/>
                </a:solidFill>
                <a:latin typeface="Arial" panose="020B0604020202020204" pitchFamily="34" charset="0"/>
                <a:ea typeface="Muli"/>
                <a:cs typeface="Arial" panose="020B0604020202020204" pitchFamily="34" charset="0"/>
                <a:sym typeface="Muli"/>
              </a:rPr>
              <a:t>C</a:t>
            </a:r>
            <a:endParaRPr sz="24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1627191" y="4597289"/>
            <a:ext cx="7336699" cy="481999"/>
          </a:xfrm>
          <a:prstGeom prst="rect">
            <a:avLst/>
          </a:prstGeom>
          <a:noFill/>
          <a:ln>
            <a:noFill/>
          </a:ln>
        </p:spPr>
        <p:txBody>
          <a:bodyPr spcFirstLastPara="1" wrap="square" lIns="91425" tIns="91425" rIns="91425" bIns="91425" anchor="ctr" anchorCtr="0">
            <a:noAutofit/>
          </a:bodyPr>
          <a:lstStyle/>
          <a:p>
            <a:pPr algn="just">
              <a:lnSpc>
                <a:spcPct val="135000"/>
              </a:lnSpc>
            </a:pPr>
            <a:r>
              <a:rPr lang="vi-VN" sz="2400" b="1" smtClean="0">
                <a:solidFill>
                  <a:srgbClr val="336699"/>
                </a:solidFill>
                <a:latin typeface="Arial" panose="020B0604020202020204" pitchFamily="34" charset="0"/>
                <a:ea typeface="Muli"/>
                <a:cs typeface="Arial" panose="020B0604020202020204" pitchFamily="34" charset="0"/>
                <a:sym typeface="Muli"/>
              </a:rPr>
              <a:t> </a:t>
            </a:r>
            <a:r>
              <a:rPr lang="en-US" sz="2400">
                <a:latin typeface="Arial" panose="020B0604020202020204" pitchFamily="34" charset="0"/>
                <a:cs typeface="Arial" panose="020B0604020202020204" pitchFamily="34" charset="0"/>
              </a:rPr>
              <a:t>Quả bóng vừa biến dạng vừa biến đổi chuyển động.</a:t>
            </a:r>
            <a:endParaRPr lang="en-US" altLang="en-US" sz="24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60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grpId="1" nodeType="clickEffect">
                                  <p:stCondLst>
                                    <p:cond delay="0"/>
                                  </p:stCondLst>
                                  <p:childTnLst>
                                    <p:animClr clrSpc="rgb" dir="cw">
                                      <p:cBhvr override="childStyle">
                                        <p:cTn id="48" dur="2000" fill="hold"/>
                                        <p:tgtEl>
                                          <p:spTgt spid="21"/>
                                        </p:tgtEl>
                                        <p:attrNameLst>
                                          <p:attrName>style.color</p:attrName>
                                        </p:attrNameLst>
                                      </p:cBhvr>
                                      <p:to>
                                        <a:srgbClr val="FF0000"/>
                                      </p:to>
                                    </p:animClr>
                                  </p:childTnLst>
                                </p:cTn>
                              </p:par>
                              <p:par>
                                <p:cTn id="49" presetID="3" presetClass="emph" presetSubtype="2" fill="hold" grpId="1" nodeType="withEffect">
                                  <p:stCondLst>
                                    <p:cond delay="0"/>
                                  </p:stCondLst>
                                  <p:childTnLst>
                                    <p:animClr clrSpc="rgb" dir="cw">
                                      <p:cBhvr override="childStyle">
                                        <p:cTn id="50" dur="2000" fill="hold"/>
                                        <p:tgtEl>
                                          <p:spTgt spid="2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animBg="1"/>
      <p:bldP spid="16" grpId="0"/>
      <p:bldP spid="17" grpId="0" animBg="1"/>
      <p:bldP spid="18" grpId="0"/>
      <p:bldP spid="19" grpId="0" animBg="1"/>
      <p:bldP spid="20" grpId="0"/>
      <p:bldP spid="21" grpId="0" animBg="1"/>
      <p:bldP spid="21" grpId="1" animBg="1"/>
      <p:bldP spid="22" grpId="0"/>
      <p:bldP spid="2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692725" y="1016267"/>
            <a:ext cx="7952509" cy="102035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782345" y="1206796"/>
            <a:ext cx="7800111" cy="499304"/>
          </a:xfrm>
          <a:prstGeom prst="rect">
            <a:avLst/>
          </a:prstGeom>
          <a:noFill/>
        </p:spPr>
        <p:txBody>
          <a:bodyPr wrap="square" rtlCol="0">
            <a:sp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en-US" altLang="en-US" sz="2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Câu 2: </a:t>
            </a:r>
            <a:r>
              <a:rPr kumimoji="0" lang="vi-VN"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Trường hợp nào sau đây liên quan đến lực tiếp xúc?</a:t>
            </a:r>
            <a:endParaRPr kumimoji="0" lang="en-US" altLang="en-US" sz="2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Google Shape;521;p54"/>
          <p:cNvSpPr/>
          <p:nvPr/>
        </p:nvSpPr>
        <p:spPr>
          <a:xfrm>
            <a:off x="959570" y="2711727"/>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prstClr val="white"/>
                </a:solidFill>
                <a:effectLst/>
                <a:uLnTx/>
                <a:uFillTx/>
                <a:latin typeface="Arial" panose="020B0604020202020204" pitchFamily="34" charset="0"/>
                <a:ea typeface="Muli"/>
                <a:cs typeface="Arial" panose="020B0604020202020204" pitchFamily="34" charset="0"/>
                <a:sym typeface="Muli"/>
              </a:rPr>
              <a:t>A</a:t>
            </a:r>
            <a:endParaRPr kumimoji="0" sz="2400" b="1" i="0" u="none" strike="noStrike" kern="1200" cap="none" spc="0" normalizeH="0" baseline="0" noProof="0" dirty="0">
              <a:ln>
                <a:noFill/>
              </a:ln>
              <a:solidFill>
                <a:prstClr val="white"/>
              </a:solidFill>
              <a:effectLst/>
              <a:uLnTx/>
              <a:uFillTx/>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1605363" y="2661348"/>
            <a:ext cx="6955265" cy="611635"/>
          </a:xfrm>
          <a:prstGeom prst="rect">
            <a:avLst/>
          </a:prstGeom>
          <a:no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Một hành </a:t>
            </a:r>
            <a:r>
              <a:rPr kumimoji="0" lang="en-US" sz="2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tinh </a:t>
            </a: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chuyển động xung quanh một ngôi sao.</a:t>
            </a:r>
            <a:endParaRPr kumimoji="0" sz="2200" b="1" i="0" u="none" strike="noStrike" kern="1200" cap="none" spc="0" normalizeH="0" baseline="0" noProof="0" dirty="0">
              <a:ln>
                <a:noFill/>
              </a:ln>
              <a:solidFill>
                <a:srgbClr val="336699"/>
              </a:solidFill>
              <a:effectLst/>
              <a:uLnTx/>
              <a:uFillTx/>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971088" y="5264683"/>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uli"/>
                <a:cs typeface="Arial" panose="020B0604020202020204" pitchFamily="34" charset="0"/>
                <a:sym typeface="Muli"/>
              </a:rPr>
              <a:t>D</a:t>
            </a:r>
            <a:endParaRPr kumimoji="0" sz="2400" b="1" i="0" u="none" strike="noStrike" kern="1200" cap="none" spc="0" normalizeH="0" baseline="0" noProof="0" dirty="0">
              <a:ln>
                <a:noFill/>
              </a:ln>
              <a:solidFill>
                <a:prstClr val="white"/>
              </a:solidFill>
              <a:effectLst/>
              <a:uLnTx/>
              <a:uFillTx/>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1627191" y="3573733"/>
            <a:ext cx="6850123" cy="48199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Một vận động viên nhảy dù rơi trên không trung.</a:t>
            </a:r>
            <a:endParaRPr kumimoji="0" sz="2200" b="1" i="0" u="none" strike="noStrike" kern="1200" cap="none" spc="0" normalizeH="0" baseline="0" noProof="0" dirty="0">
              <a:ln>
                <a:noFill/>
              </a:ln>
              <a:solidFill>
                <a:srgbClr val="336699"/>
              </a:solidFill>
              <a:effectLst/>
              <a:uLnTx/>
              <a:uFillTx/>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959570" y="3577906"/>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Arial" panose="020B0604020202020204" pitchFamily="34" charset="0"/>
                <a:ea typeface="Muli"/>
                <a:cs typeface="Arial" panose="020B0604020202020204" pitchFamily="34" charset="0"/>
                <a:sym typeface="Muli"/>
              </a:rPr>
              <a:t>B</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uli"/>
              <a:cs typeface="Arial" panose="020B0604020202020204" pitchFamily="34" charset="0"/>
              <a:sym typeface="Muli"/>
            </a:endParaRPr>
          </a:p>
        </p:txBody>
      </p:sp>
      <p:sp>
        <p:nvSpPr>
          <p:cNvPr id="20" name="Google Shape;533;p54"/>
          <p:cNvSpPr txBox="1"/>
          <p:nvPr/>
        </p:nvSpPr>
        <p:spPr>
          <a:xfrm>
            <a:off x="1627191" y="5235990"/>
            <a:ext cx="6911610" cy="48199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Quả táo rơi từ trên cây </a:t>
            </a:r>
            <a:r>
              <a:rPr kumimoji="0" lang="vi-VN" sz="2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xuống</a:t>
            </a:r>
            <a:r>
              <a:rPr kumimoji="0" lang="en-GB" sz="2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sz="2200" b="1" i="0" u="none" strike="noStrike" kern="1200" cap="none" spc="0" normalizeH="0" baseline="0" noProof="0" dirty="0">
              <a:ln>
                <a:noFill/>
              </a:ln>
              <a:solidFill>
                <a:srgbClr val="336699"/>
              </a:solidFill>
              <a:effectLst/>
              <a:uLnTx/>
              <a:uFillTx/>
              <a:latin typeface="Arial" panose="020B0604020202020204" pitchFamily="34" charset="0"/>
              <a:ea typeface="Muli"/>
              <a:cs typeface="Arial" panose="020B0604020202020204" pitchFamily="34" charset="0"/>
              <a:sym typeface="Muli"/>
            </a:endParaRPr>
          </a:p>
        </p:txBody>
      </p:sp>
      <p:sp>
        <p:nvSpPr>
          <p:cNvPr id="21" name="Google Shape;521;p54"/>
          <p:cNvSpPr/>
          <p:nvPr/>
        </p:nvSpPr>
        <p:spPr>
          <a:xfrm>
            <a:off x="959570" y="4441375"/>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uli"/>
                <a:cs typeface="Arial" panose="020B0604020202020204" pitchFamily="34" charset="0"/>
                <a:sym typeface="Muli"/>
              </a:rPr>
              <a:t>C</a:t>
            </a:r>
            <a:endParaRPr kumimoji="0" sz="2400" b="1" i="0" u="none" strike="noStrike" kern="1200" cap="none" spc="0" normalizeH="0" baseline="0" noProof="0" dirty="0">
              <a:ln>
                <a:noFill/>
              </a:ln>
              <a:solidFill>
                <a:prstClr val="white"/>
              </a:solidFill>
              <a:effectLst/>
              <a:uLnTx/>
              <a:uFillTx/>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1519788" y="4429364"/>
            <a:ext cx="7336699" cy="481999"/>
          </a:xfrm>
          <a:prstGeom prst="rect">
            <a:avLst/>
          </a:prstGeom>
          <a:no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vi-VN" sz="2200" b="1" i="0" u="none" strike="noStrike" kern="1200" cap="none" spc="0" normalizeH="0" baseline="0" noProof="0" smtClean="0">
                <a:ln>
                  <a:noFill/>
                </a:ln>
                <a:solidFill>
                  <a:srgbClr val="336699"/>
                </a:solidFill>
                <a:effectLst/>
                <a:uLnTx/>
                <a:uFillTx/>
                <a:latin typeface="Arial" panose="020B0604020202020204" pitchFamily="34" charset="0"/>
                <a:ea typeface="Muli"/>
                <a:cs typeface="Arial" panose="020B0604020202020204" pitchFamily="34" charset="0"/>
                <a:sym typeface="Muli"/>
              </a:rPr>
              <a:t> </a:t>
            </a:r>
            <a:r>
              <a:rPr kumimoji="0" lang="vi-VN"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Thủ môn bắt được bóng trước khung thành.</a:t>
            </a:r>
            <a:endParaRPr kumimoji="0" lang="en-US" altLang="en-US" sz="2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549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grpId="1" nodeType="clickEffect">
                                  <p:stCondLst>
                                    <p:cond delay="0"/>
                                  </p:stCondLst>
                                  <p:childTnLst>
                                    <p:animClr clrSpc="rgb" dir="cw">
                                      <p:cBhvr override="childStyle">
                                        <p:cTn id="38" dur="2000" fill="hold"/>
                                        <p:tgtEl>
                                          <p:spTgt spid="21"/>
                                        </p:tgtEl>
                                        <p:attrNameLst>
                                          <p:attrName>style.color</p:attrName>
                                        </p:attrNameLst>
                                      </p:cBhvr>
                                      <p:to>
                                        <a:srgbClr val="FF0000"/>
                                      </p:to>
                                    </p:animClr>
                                  </p:childTnLst>
                                </p:cTn>
                              </p:par>
                              <p:par>
                                <p:cTn id="39" presetID="3" presetClass="emph" presetSubtype="2" fill="hold" grpId="1" nodeType="withEffect">
                                  <p:stCondLst>
                                    <p:cond delay="0"/>
                                  </p:stCondLst>
                                  <p:childTnLst>
                                    <p:animClr clrSpc="rgb" dir="cw">
                                      <p:cBhvr override="childStyle">
                                        <p:cTn id="40" dur="2000" fill="hold"/>
                                        <p:tgtEl>
                                          <p:spTgt spid="2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p:bldP spid="21" grpId="0" animBg="1"/>
      <p:bldP spid="21" grpId="1" animBg="1"/>
      <p:bldP spid="22" grpId="0"/>
      <p:bldP spid="2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692725" y="1030123"/>
            <a:ext cx="7952509" cy="118735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782345" y="1071974"/>
            <a:ext cx="7800111" cy="1089529"/>
          </a:xfrm>
          <a:prstGeom prst="rect">
            <a:avLst/>
          </a:prstGeom>
          <a:noFill/>
        </p:spPr>
        <p:txBody>
          <a:bodyPr wrap="square" rtlCol="0">
            <a:sp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en-US" altLang="en-US" sz="24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Câu 3: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các hoạt động sau, hoạt động nào xuất hiện lực không tiếp xúc?</a:t>
            </a:r>
            <a:endParaRPr kumimoji="0" lang="en-US"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Google Shape;521;p54"/>
          <p:cNvSpPr/>
          <p:nvPr/>
        </p:nvSpPr>
        <p:spPr>
          <a:xfrm>
            <a:off x="918006" y="2854892"/>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prstClr val="white"/>
                </a:solidFill>
                <a:effectLst/>
                <a:uLnTx/>
                <a:uFillTx/>
                <a:latin typeface="Arial" panose="020B0604020202020204" pitchFamily="34" charset="0"/>
                <a:ea typeface="Muli"/>
                <a:cs typeface="Arial" panose="020B0604020202020204" pitchFamily="34" charset="0"/>
                <a:sym typeface="Muli"/>
              </a:rPr>
              <a:t>A</a:t>
            </a:r>
            <a:endParaRPr kumimoji="0" sz="2400" b="1" i="0" u="none" strike="noStrike" kern="1200" cap="none" spc="0" normalizeH="0" baseline="0" noProof="0" dirty="0">
              <a:ln>
                <a:noFill/>
              </a:ln>
              <a:solidFill>
                <a:prstClr val="white"/>
              </a:solidFill>
              <a:effectLst/>
              <a:uLnTx/>
              <a:uFillTx/>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1566077" y="2791957"/>
            <a:ext cx="7016379" cy="611635"/>
          </a:xfrm>
          <a:prstGeom prst="rect">
            <a:avLst/>
          </a:prstGeom>
          <a:no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Bạn Lan dùng tay bẻ cong chiếc thước nhựa.</a:t>
            </a:r>
            <a:endParaRPr kumimoji="0" sz="2400" b="1" i="0" u="none" strike="noStrike" kern="1200" cap="none" spc="0" normalizeH="0" baseline="0" noProof="0" dirty="0">
              <a:ln>
                <a:noFill/>
              </a:ln>
              <a:solidFill>
                <a:srgbClr val="336699"/>
              </a:solidFill>
              <a:effectLst/>
              <a:uLnTx/>
              <a:uFillTx/>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912237" y="5023008"/>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uli"/>
                <a:cs typeface="Arial" panose="020B0604020202020204" pitchFamily="34" charset="0"/>
                <a:sym typeface="Muli"/>
              </a:rPr>
              <a:t>D</a:t>
            </a:r>
            <a:endParaRPr kumimoji="0" sz="2400" b="1" i="0" u="none" strike="noStrike" kern="1200" cap="none" spc="0" normalizeH="0" baseline="0" noProof="0" dirty="0">
              <a:ln>
                <a:noFill/>
              </a:ln>
              <a:solidFill>
                <a:prstClr val="white"/>
              </a:solidFill>
              <a:effectLst/>
              <a:uLnTx/>
              <a:uFillTx/>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1586513" y="3588827"/>
            <a:ext cx="6850123" cy="48199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Nam châm hút viên </a:t>
            </a:r>
            <a:r>
              <a:rPr kumimoji="0" 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bi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sắt.</a:t>
            </a:r>
            <a:endParaRPr kumimoji="0" sz="2400" b="1" i="0" u="none" strike="noStrike" kern="1200" cap="none" spc="0" normalizeH="0" baseline="0" noProof="0" dirty="0">
              <a:ln>
                <a:noFill/>
              </a:ln>
              <a:solidFill>
                <a:srgbClr val="336699"/>
              </a:solidFill>
              <a:effectLst/>
              <a:uLnTx/>
              <a:uFillTx/>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912237" y="3574972"/>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Arial" panose="020B0604020202020204" pitchFamily="34" charset="0"/>
                <a:ea typeface="Muli"/>
                <a:cs typeface="Arial" panose="020B0604020202020204" pitchFamily="34" charset="0"/>
                <a:sym typeface="Muli"/>
              </a:rPr>
              <a:t>B</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uli"/>
              <a:cs typeface="Arial" panose="020B0604020202020204" pitchFamily="34" charset="0"/>
              <a:sym typeface="Muli"/>
            </a:endParaRPr>
          </a:p>
        </p:txBody>
      </p:sp>
      <p:sp>
        <p:nvSpPr>
          <p:cNvPr id="20" name="Google Shape;533;p54"/>
          <p:cNvSpPr txBox="1"/>
          <p:nvPr/>
        </p:nvSpPr>
        <p:spPr>
          <a:xfrm>
            <a:off x="1572658" y="4972675"/>
            <a:ext cx="6911610" cy="673786"/>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Người dọn hàng </a:t>
            </a:r>
            <a:r>
              <a:rPr kumimoji="0" lang="vi-VN"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đ</a:t>
            </a: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ẩ</a:t>
            </a:r>
            <a:r>
              <a:rPr kumimoji="0" lang="vi-VN"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y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thùng hàng trên </a:t>
            </a:r>
            <a:r>
              <a:rPr kumimoji="0" lang="vi-VN"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a:t>
            </a: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à</a:t>
            </a:r>
            <a:r>
              <a:rPr kumimoji="0" lang="vi-VN"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a:t>
            </a: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Google Shape;521;p54"/>
          <p:cNvSpPr/>
          <p:nvPr/>
        </p:nvSpPr>
        <p:spPr>
          <a:xfrm>
            <a:off x="912237" y="4287959"/>
            <a:ext cx="548700" cy="548700"/>
          </a:xfrm>
          <a:prstGeom prst="ellipse">
            <a:avLst/>
          </a:prstGeom>
          <a:solidFill>
            <a:srgbClr val="5E85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uli"/>
                <a:cs typeface="Arial" panose="020B0604020202020204" pitchFamily="34" charset="0"/>
                <a:sym typeface="Muli"/>
              </a:rPr>
              <a:t>C</a:t>
            </a:r>
            <a:endParaRPr kumimoji="0" sz="2400" b="1" i="0" u="none" strike="noStrike" kern="1200" cap="none" spc="0" normalizeH="0" baseline="0" noProof="0" dirty="0">
              <a:ln>
                <a:noFill/>
              </a:ln>
              <a:solidFill>
                <a:prstClr val="white"/>
              </a:solidFill>
              <a:effectLst/>
              <a:uLnTx/>
              <a:uFillTx/>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1469092" y="4311558"/>
            <a:ext cx="7336699" cy="481999"/>
          </a:xfrm>
          <a:prstGeom prst="rect">
            <a:avLst/>
          </a:prstGeom>
          <a:no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smtClean="0">
                <a:ln>
                  <a:noFill/>
                </a:ln>
                <a:solidFill>
                  <a:srgbClr val="336699"/>
                </a:solidFill>
                <a:effectLst/>
                <a:uLnTx/>
                <a:uFillTx/>
                <a:latin typeface="Arial" panose="020B0604020202020204" pitchFamily="34" charset="0"/>
                <a:ea typeface="Muli"/>
                <a:cs typeface="Arial" panose="020B0604020202020204" pitchFamily="34" charset="0"/>
                <a:sym typeface="Muli"/>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Người thợ đóng cọc xuống đất.</a:t>
            </a:r>
            <a:endParaRPr kumimoji="0" lang="en-US"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28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grpId="1" nodeType="clickEffect">
                                  <p:stCondLst>
                                    <p:cond delay="0"/>
                                  </p:stCondLst>
                                  <p:childTnLst>
                                    <p:animClr clrSpc="rgb" dir="cw">
                                      <p:cBhvr override="childStyle">
                                        <p:cTn id="38" dur="2000" fill="hold"/>
                                        <p:tgtEl>
                                          <p:spTgt spid="19"/>
                                        </p:tgtEl>
                                        <p:attrNameLst>
                                          <p:attrName>style.color</p:attrName>
                                        </p:attrNameLst>
                                      </p:cBhvr>
                                      <p:to>
                                        <a:srgbClr val="FF0000"/>
                                      </p:to>
                                    </p:animClr>
                                  </p:childTnLst>
                                </p:cTn>
                              </p:par>
                              <p:par>
                                <p:cTn id="39" presetID="3" presetClass="emph" presetSubtype="2" fill="hold" grpId="1" nodeType="withEffect">
                                  <p:stCondLst>
                                    <p:cond delay="0"/>
                                  </p:stCondLst>
                                  <p:childTnLst>
                                    <p:animClr clrSpc="rgb" dir="cw">
                                      <p:cBhvr override="childStyle">
                                        <p:cTn id="40" dur="2000" fill="hold"/>
                                        <p:tgtEl>
                                          <p:spTgt spid="18"/>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8" grpId="1"/>
      <p:bldP spid="19" grpId="0" animBg="1"/>
      <p:bldP spid="19" grpId="1"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409399" y="573084"/>
            <a:ext cx="6234544" cy="4987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BÀI TẬP TỰ LUẬN</a:t>
            </a:r>
            <a:endParaRPr kumimoji="0" lang="en-US" sz="3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13" name="Google Shape;533;p54"/>
          <p:cNvSpPr txBox="1"/>
          <p:nvPr/>
        </p:nvSpPr>
        <p:spPr>
          <a:xfrm>
            <a:off x="599524" y="1507132"/>
            <a:ext cx="8126254" cy="1352408"/>
          </a:xfrm>
          <a:prstGeom prst="rect">
            <a:avLst/>
          </a:prstGeom>
          <a:no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Bài 1: </a:t>
            </a:r>
            <a:r>
              <a:rPr kumimoji="0" 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Dựa vào việc quan sát các hình vẽ dưới đây để điền dấu “X” vào các ô trống của </a:t>
            </a:r>
            <a:r>
              <a:rPr kumimoji="0" lang="en-US" sz="2400" b="0" i="1"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Bảng xác định loại lực và tác dụng của lực.</a:t>
            </a:r>
            <a:endParaRPr kumimoji="0" sz="2400" b="1" i="1" u="none" strike="noStrike" kern="1200" cap="none" spc="0" normalizeH="0" baseline="0" noProof="0" dirty="0">
              <a:ln>
                <a:noFill/>
              </a:ln>
              <a:solidFill>
                <a:srgbClr val="336699"/>
              </a:solidFill>
              <a:effectLst/>
              <a:uLnTx/>
              <a:uFillTx/>
              <a:latin typeface="Arial" panose="020B0604020202020204" pitchFamily="34" charset="0"/>
              <a:ea typeface="Muli"/>
              <a:cs typeface="Arial" panose="020B0604020202020204" pitchFamily="34" charset="0"/>
              <a:sym typeface="Muli"/>
            </a:endParaRPr>
          </a:p>
        </p:txBody>
      </p:sp>
      <p:pic>
        <p:nvPicPr>
          <p:cNvPr id="3" name="Picture 2"/>
          <p:cNvPicPr>
            <a:picLocks noChangeAspect="1"/>
          </p:cNvPicPr>
          <p:nvPr/>
        </p:nvPicPr>
        <p:blipFill>
          <a:blip r:embed="rId2"/>
          <a:stretch>
            <a:fillRect/>
          </a:stretch>
        </p:blipFill>
        <p:spPr>
          <a:xfrm>
            <a:off x="991189" y="3294824"/>
            <a:ext cx="7054561" cy="2122801"/>
          </a:xfrm>
          <a:prstGeom prst="rect">
            <a:avLst/>
          </a:prstGeom>
        </p:spPr>
      </p:pic>
    </p:spTree>
    <p:extLst>
      <p:ext uri="{BB962C8B-B14F-4D97-AF65-F5344CB8AC3E}">
        <p14:creationId xmlns:p14="http://schemas.microsoft.com/office/powerpoint/2010/main" val="39487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533;p54"/>
          <p:cNvSpPr txBox="1"/>
          <p:nvPr/>
        </p:nvSpPr>
        <p:spPr>
          <a:xfrm>
            <a:off x="1502656" y="551169"/>
            <a:ext cx="8126254" cy="640323"/>
          </a:xfrm>
          <a:prstGeom prst="rect">
            <a:avLst/>
          </a:prstGeom>
          <a:no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en-US" sz="2400" b="1" i="1"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Bảng xác định loại lực và tác dụng của lực </a:t>
            </a:r>
            <a:endParaRPr kumimoji="0" sz="2400" b="1" i="1" u="none" strike="noStrike" kern="1200" cap="none" spc="0" normalizeH="0" baseline="0" noProof="0" dirty="0">
              <a:ln>
                <a:noFill/>
              </a:ln>
              <a:solidFill>
                <a:srgbClr val="336699"/>
              </a:solidFill>
              <a:effectLst/>
              <a:uLnTx/>
              <a:uFillTx/>
              <a:latin typeface="Arial" panose="020B0604020202020204" pitchFamily="34" charset="0"/>
              <a:ea typeface="Muli"/>
              <a:cs typeface="Arial" panose="020B0604020202020204" pitchFamily="34" charset="0"/>
              <a:sym typeface="Muli"/>
            </a:endParaRPr>
          </a:p>
        </p:txBody>
      </p:sp>
      <p:graphicFrame>
        <p:nvGraphicFramePr>
          <p:cNvPr id="5" name="Table 4"/>
          <p:cNvGraphicFramePr>
            <a:graphicFrameLocks noGrp="1"/>
          </p:cNvGraphicFramePr>
          <p:nvPr>
            <p:extLst/>
          </p:nvPr>
        </p:nvGraphicFramePr>
        <p:xfrm>
          <a:off x="138546" y="1397000"/>
          <a:ext cx="8811488" cy="5029992"/>
        </p:xfrm>
        <a:graphic>
          <a:graphicData uri="http://schemas.openxmlformats.org/drawingml/2006/table">
            <a:tbl>
              <a:tblPr firstRow="1" bandRow="1">
                <a:tableStyleId>{5DA37D80-6434-44D0-A028-1B22A696006F}</a:tableStyleId>
              </a:tblPr>
              <a:tblGrid>
                <a:gridCol w="1258784">
                  <a:extLst>
                    <a:ext uri="{9D8B030D-6E8A-4147-A177-3AD203B41FA5}">
                      <a16:colId xmlns:a16="http://schemas.microsoft.com/office/drawing/2014/main" val="4108121769"/>
                    </a:ext>
                  </a:extLst>
                </a:gridCol>
                <a:gridCol w="985652">
                  <a:extLst>
                    <a:ext uri="{9D8B030D-6E8A-4147-A177-3AD203B41FA5}">
                      <a16:colId xmlns:a16="http://schemas.microsoft.com/office/drawing/2014/main" val="3249136910"/>
                    </a:ext>
                  </a:extLst>
                </a:gridCol>
                <a:gridCol w="1011382">
                  <a:extLst>
                    <a:ext uri="{9D8B030D-6E8A-4147-A177-3AD203B41FA5}">
                      <a16:colId xmlns:a16="http://schemas.microsoft.com/office/drawing/2014/main" val="1958273604"/>
                    </a:ext>
                  </a:extLst>
                </a:gridCol>
                <a:gridCol w="1288472">
                  <a:extLst>
                    <a:ext uri="{9D8B030D-6E8A-4147-A177-3AD203B41FA5}">
                      <a16:colId xmlns:a16="http://schemas.microsoft.com/office/drawing/2014/main" val="895561520"/>
                    </a:ext>
                  </a:extLst>
                </a:gridCol>
                <a:gridCol w="1749630">
                  <a:extLst>
                    <a:ext uri="{9D8B030D-6E8A-4147-A177-3AD203B41FA5}">
                      <a16:colId xmlns:a16="http://schemas.microsoft.com/office/drawing/2014/main" val="4155406567"/>
                    </a:ext>
                  </a:extLst>
                </a:gridCol>
                <a:gridCol w="1436916">
                  <a:extLst>
                    <a:ext uri="{9D8B030D-6E8A-4147-A177-3AD203B41FA5}">
                      <a16:colId xmlns:a16="http://schemas.microsoft.com/office/drawing/2014/main" val="3815297384"/>
                    </a:ext>
                  </a:extLst>
                </a:gridCol>
                <a:gridCol w="1080652">
                  <a:extLst>
                    <a:ext uri="{9D8B030D-6E8A-4147-A177-3AD203B41FA5}">
                      <a16:colId xmlns:a16="http://schemas.microsoft.com/office/drawing/2014/main" val="3940929687"/>
                    </a:ext>
                  </a:extLst>
                </a:gridCol>
              </a:tblGrid>
              <a:tr h="655452">
                <a:tc rowSpan="2">
                  <a:txBody>
                    <a:bodyPr/>
                    <a:lstStyle/>
                    <a:p>
                      <a:pPr algn="ctr"/>
                      <a:r>
                        <a:rPr lang="en-GB" sz="2200" smtClean="0">
                          <a:latin typeface="Arial" panose="020B0604020202020204" pitchFamily="34" charset="0"/>
                          <a:cs typeface="Arial" panose="020B0604020202020204" pitchFamily="34" charset="0"/>
                        </a:rPr>
                        <a:t>Hiện</a:t>
                      </a:r>
                      <a:r>
                        <a:rPr lang="en-GB" sz="2200" baseline="0" smtClean="0">
                          <a:latin typeface="Arial" panose="020B0604020202020204" pitchFamily="34" charset="0"/>
                          <a:cs typeface="Arial" panose="020B0604020202020204" pitchFamily="34" charset="0"/>
                        </a:rPr>
                        <a:t> tượng</a:t>
                      </a:r>
                      <a:endParaRPr lang="en-US" sz="2200">
                        <a:latin typeface="Arial" panose="020B0604020202020204" pitchFamily="34" charset="0"/>
                        <a:cs typeface="Arial" panose="020B0604020202020204" pitchFamily="34" charset="0"/>
                      </a:endParaRPr>
                    </a:p>
                  </a:txBody>
                  <a:tcPr anchor="ctr"/>
                </a:tc>
                <a:tc gridSpan="4">
                  <a:txBody>
                    <a:bodyPr/>
                    <a:lstStyle/>
                    <a:p>
                      <a:pPr algn="ctr"/>
                      <a:r>
                        <a:rPr lang="en-GB" sz="2200" baseline="0" smtClean="0">
                          <a:latin typeface="Arial" panose="020B0604020202020204" pitchFamily="34" charset="0"/>
                          <a:cs typeface="Arial" panose="020B0604020202020204" pitchFamily="34" charset="0"/>
                        </a:rPr>
                        <a:t>Loại lực</a:t>
                      </a:r>
                      <a:endParaRPr lang="en-US" sz="220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n-GB" sz="2200" smtClean="0">
                          <a:latin typeface="Arial" panose="020B0604020202020204" pitchFamily="34" charset="0"/>
                          <a:cs typeface="Arial" panose="020B0604020202020204" pitchFamily="34" charset="0"/>
                        </a:rPr>
                        <a:t>Tác</a:t>
                      </a:r>
                      <a:r>
                        <a:rPr lang="en-GB" sz="2200" baseline="0" smtClean="0">
                          <a:latin typeface="Arial" panose="020B0604020202020204" pitchFamily="34" charset="0"/>
                          <a:cs typeface="Arial" panose="020B0604020202020204" pitchFamily="34" charset="0"/>
                        </a:rPr>
                        <a:t> dụng</a:t>
                      </a:r>
                      <a:endParaRPr lang="en-US" sz="2200">
                        <a:latin typeface="Arial" panose="020B0604020202020204" pitchFamily="34" charset="0"/>
                        <a:cs typeface="Arial" panose="020B0604020202020204" pitchFamily="34" charset="0"/>
                      </a:endParaRPr>
                    </a:p>
                  </a:txBody>
                  <a:tcPr anchor="ctr"/>
                </a:tc>
                <a:tc hMerge="1">
                  <a:txBody>
                    <a:bodyPr/>
                    <a:lstStyle/>
                    <a:p>
                      <a:endParaRPr lang="en-US"/>
                    </a:p>
                  </a:txBody>
                  <a:tcPr/>
                </a:tc>
                <a:extLst>
                  <a:ext uri="{0D108BD9-81ED-4DB2-BD59-A6C34878D82A}">
                    <a16:rowId xmlns:a16="http://schemas.microsoft.com/office/drawing/2014/main" val="2066625174"/>
                  </a:ext>
                </a:extLst>
              </a:tr>
              <a:tr h="655452">
                <a:tc vMerge="1">
                  <a:txBody>
                    <a:bodyPr/>
                    <a:lstStyle/>
                    <a:p>
                      <a:endParaRPr lang="en-US"/>
                    </a:p>
                  </a:txBody>
                  <a:tcPr/>
                </a:tc>
                <a:tc>
                  <a:txBody>
                    <a:bodyPr/>
                    <a:lstStyle/>
                    <a:p>
                      <a:pPr algn="ctr"/>
                      <a:r>
                        <a:rPr lang="en-GB" sz="2200" smtClean="0">
                          <a:latin typeface="Arial" panose="020B0604020202020204" pitchFamily="34" charset="0"/>
                          <a:cs typeface="Arial" panose="020B0604020202020204" pitchFamily="34" charset="0"/>
                        </a:rPr>
                        <a:t>Đẩy</a:t>
                      </a:r>
                      <a:endParaRPr lang="en-US" sz="2200">
                        <a:latin typeface="Arial" panose="020B0604020202020204" pitchFamily="34" charset="0"/>
                        <a:cs typeface="Arial" panose="020B0604020202020204" pitchFamily="34" charset="0"/>
                      </a:endParaRPr>
                    </a:p>
                  </a:txBody>
                  <a:tcPr anchor="ctr"/>
                </a:tc>
                <a:tc>
                  <a:txBody>
                    <a:bodyPr/>
                    <a:lstStyle/>
                    <a:p>
                      <a:pPr algn="ctr"/>
                      <a:r>
                        <a:rPr lang="en-GB" sz="2200" smtClean="0">
                          <a:latin typeface="Arial" panose="020B0604020202020204" pitchFamily="34" charset="0"/>
                          <a:cs typeface="Arial" panose="020B0604020202020204" pitchFamily="34" charset="0"/>
                        </a:rPr>
                        <a:t>Kéo</a:t>
                      </a:r>
                      <a:endParaRPr lang="en-US" sz="2200">
                        <a:latin typeface="Arial" panose="020B0604020202020204" pitchFamily="34" charset="0"/>
                        <a:cs typeface="Arial" panose="020B0604020202020204" pitchFamily="34" charset="0"/>
                      </a:endParaRPr>
                    </a:p>
                  </a:txBody>
                  <a:tcPr anchor="ctr"/>
                </a:tc>
                <a:tc>
                  <a:txBody>
                    <a:bodyPr/>
                    <a:lstStyle/>
                    <a:p>
                      <a:pPr algn="ctr"/>
                      <a:r>
                        <a:rPr lang="en-GB" sz="2200" smtClean="0">
                          <a:latin typeface="Arial" panose="020B0604020202020204" pitchFamily="34" charset="0"/>
                          <a:cs typeface="Arial" panose="020B0604020202020204" pitchFamily="34" charset="0"/>
                        </a:rPr>
                        <a:t>Tiếp</a:t>
                      </a:r>
                      <a:r>
                        <a:rPr lang="en-GB" sz="2200" baseline="0" smtClean="0">
                          <a:latin typeface="Arial" panose="020B0604020202020204" pitchFamily="34" charset="0"/>
                          <a:cs typeface="Arial" panose="020B0604020202020204" pitchFamily="34" charset="0"/>
                        </a:rPr>
                        <a:t> xúc</a:t>
                      </a:r>
                      <a:endParaRPr lang="en-US" sz="2200">
                        <a:latin typeface="Arial" panose="020B0604020202020204" pitchFamily="34" charset="0"/>
                        <a:cs typeface="Arial" panose="020B0604020202020204" pitchFamily="34" charset="0"/>
                      </a:endParaRPr>
                    </a:p>
                  </a:txBody>
                  <a:tcPr anchor="ctr"/>
                </a:tc>
                <a:tc>
                  <a:txBody>
                    <a:bodyPr/>
                    <a:lstStyle/>
                    <a:p>
                      <a:pPr algn="ctr"/>
                      <a:r>
                        <a:rPr lang="en-GB" sz="2200" smtClean="0">
                          <a:latin typeface="Arial" panose="020B0604020202020204" pitchFamily="34" charset="0"/>
                          <a:cs typeface="Arial" panose="020B0604020202020204" pitchFamily="34" charset="0"/>
                        </a:rPr>
                        <a:t>Không</a:t>
                      </a:r>
                      <a:r>
                        <a:rPr lang="en-GB" sz="2200" baseline="0" smtClean="0">
                          <a:latin typeface="Arial" panose="020B0604020202020204" pitchFamily="34" charset="0"/>
                          <a:cs typeface="Arial" panose="020B0604020202020204" pitchFamily="34" charset="0"/>
                        </a:rPr>
                        <a:t> tiếp xúc</a:t>
                      </a:r>
                      <a:endParaRPr lang="en-US" sz="2200">
                        <a:latin typeface="Arial" panose="020B0604020202020204" pitchFamily="34" charset="0"/>
                        <a:cs typeface="Arial" panose="020B0604020202020204" pitchFamily="34" charset="0"/>
                      </a:endParaRPr>
                    </a:p>
                  </a:txBody>
                  <a:tcPr anchor="ctr"/>
                </a:tc>
                <a:tc>
                  <a:txBody>
                    <a:bodyPr/>
                    <a:lstStyle/>
                    <a:p>
                      <a:pPr algn="ctr"/>
                      <a:r>
                        <a:rPr lang="en-GB" sz="2200" smtClean="0">
                          <a:latin typeface="Arial" panose="020B0604020202020204" pitchFamily="34" charset="0"/>
                          <a:cs typeface="Arial" panose="020B0604020202020204" pitchFamily="34" charset="0"/>
                        </a:rPr>
                        <a:t>Biến</a:t>
                      </a:r>
                      <a:r>
                        <a:rPr lang="en-GB" sz="2200" baseline="0" smtClean="0">
                          <a:latin typeface="Arial" panose="020B0604020202020204" pitchFamily="34" charset="0"/>
                          <a:cs typeface="Arial" panose="020B0604020202020204" pitchFamily="34" charset="0"/>
                        </a:rPr>
                        <a:t> đổi chuyển động</a:t>
                      </a:r>
                      <a:endParaRPr lang="en-US" sz="2200">
                        <a:latin typeface="Arial" panose="020B0604020202020204" pitchFamily="34" charset="0"/>
                        <a:cs typeface="Arial" panose="020B0604020202020204" pitchFamily="34" charset="0"/>
                      </a:endParaRPr>
                    </a:p>
                  </a:txBody>
                  <a:tcPr anchor="ctr"/>
                </a:tc>
                <a:tc>
                  <a:txBody>
                    <a:bodyPr/>
                    <a:lstStyle/>
                    <a:p>
                      <a:pPr algn="ctr"/>
                      <a:r>
                        <a:rPr lang="en-GB" sz="2200" smtClean="0">
                          <a:latin typeface="Arial" panose="020B0604020202020204" pitchFamily="34" charset="0"/>
                          <a:cs typeface="Arial" panose="020B0604020202020204" pitchFamily="34" charset="0"/>
                        </a:rPr>
                        <a:t>Biến</a:t>
                      </a:r>
                      <a:r>
                        <a:rPr lang="en-GB" sz="2200" baseline="0" smtClean="0">
                          <a:latin typeface="Arial" panose="020B0604020202020204" pitchFamily="34" charset="0"/>
                          <a:cs typeface="Arial" panose="020B0604020202020204" pitchFamily="34" charset="0"/>
                        </a:rPr>
                        <a:t> dạng</a:t>
                      </a:r>
                      <a:endParaRPr lang="en-US" sz="2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34275102"/>
                  </a:ext>
                </a:extLst>
              </a:tr>
              <a:tr h="655452">
                <a:tc>
                  <a:txBody>
                    <a:bodyPr/>
                    <a:lstStyle/>
                    <a:p>
                      <a:pPr algn="ctr"/>
                      <a:r>
                        <a:rPr lang="en-GB" sz="2200" smtClean="0">
                          <a:latin typeface="Arial" panose="020B0604020202020204" pitchFamily="34" charset="0"/>
                          <a:cs typeface="Arial" panose="020B0604020202020204" pitchFamily="34" charset="0"/>
                        </a:rPr>
                        <a:t>Hình</a:t>
                      </a:r>
                      <a:r>
                        <a:rPr lang="en-GB" sz="2200" baseline="0" smtClean="0">
                          <a:latin typeface="Arial" panose="020B0604020202020204" pitchFamily="34" charset="0"/>
                          <a:cs typeface="Arial" panose="020B0604020202020204" pitchFamily="34" charset="0"/>
                        </a:rPr>
                        <a:t> a</a:t>
                      </a: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56806724"/>
                  </a:ext>
                </a:extLst>
              </a:tr>
              <a:tr h="655452">
                <a:tc>
                  <a:txBody>
                    <a:bodyPr/>
                    <a:lstStyle/>
                    <a:p>
                      <a:pPr algn="ctr"/>
                      <a:r>
                        <a:rPr lang="en-GB" sz="2200" smtClean="0">
                          <a:latin typeface="Arial" panose="020B0604020202020204" pitchFamily="34" charset="0"/>
                          <a:cs typeface="Arial" panose="020B0604020202020204" pitchFamily="34" charset="0"/>
                        </a:rPr>
                        <a:t>Hình</a:t>
                      </a:r>
                      <a:r>
                        <a:rPr lang="en-GB" sz="2200" baseline="0" smtClean="0">
                          <a:latin typeface="Arial" panose="020B0604020202020204" pitchFamily="34" charset="0"/>
                          <a:cs typeface="Arial" panose="020B0604020202020204" pitchFamily="34" charset="0"/>
                        </a:rPr>
                        <a:t> b</a:t>
                      </a: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88493589"/>
                  </a:ext>
                </a:extLst>
              </a:tr>
              <a:tr h="655452">
                <a:tc>
                  <a:txBody>
                    <a:bodyPr/>
                    <a:lstStyle/>
                    <a:p>
                      <a:pPr algn="ctr"/>
                      <a:r>
                        <a:rPr lang="en-GB" sz="2200" smtClean="0">
                          <a:latin typeface="Arial" panose="020B0604020202020204" pitchFamily="34" charset="0"/>
                          <a:cs typeface="Arial" panose="020B0604020202020204" pitchFamily="34" charset="0"/>
                        </a:rPr>
                        <a:t>Hình</a:t>
                      </a:r>
                      <a:r>
                        <a:rPr lang="en-GB" sz="2200" baseline="0" smtClean="0">
                          <a:latin typeface="Arial" panose="020B0604020202020204" pitchFamily="34" charset="0"/>
                          <a:cs typeface="Arial" panose="020B0604020202020204" pitchFamily="34" charset="0"/>
                        </a:rPr>
                        <a:t> c</a:t>
                      </a: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22347726"/>
                  </a:ext>
                </a:extLst>
              </a:tr>
              <a:tr h="655452">
                <a:tc>
                  <a:txBody>
                    <a:bodyPr/>
                    <a:lstStyle/>
                    <a:p>
                      <a:pPr algn="ctr"/>
                      <a:r>
                        <a:rPr lang="en-GB" sz="2200" smtClean="0">
                          <a:latin typeface="Arial" panose="020B0604020202020204" pitchFamily="34" charset="0"/>
                          <a:cs typeface="Arial" panose="020B0604020202020204" pitchFamily="34" charset="0"/>
                        </a:rPr>
                        <a:t>Hình</a:t>
                      </a:r>
                      <a:r>
                        <a:rPr lang="en-GB" sz="2200" baseline="0" smtClean="0">
                          <a:latin typeface="Arial" panose="020B0604020202020204" pitchFamily="34" charset="0"/>
                          <a:cs typeface="Arial" panose="020B0604020202020204" pitchFamily="34" charset="0"/>
                        </a:rPr>
                        <a:t> d</a:t>
                      </a: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55575938"/>
                  </a:ext>
                </a:extLst>
              </a:tr>
              <a:tr h="655452">
                <a:tc>
                  <a:txBody>
                    <a:bodyPr/>
                    <a:lstStyle/>
                    <a:p>
                      <a:pPr algn="ctr"/>
                      <a:r>
                        <a:rPr lang="en-GB" sz="2200" smtClean="0">
                          <a:latin typeface="Arial" panose="020B0604020202020204" pitchFamily="34" charset="0"/>
                          <a:cs typeface="Arial" panose="020B0604020202020204" pitchFamily="34" charset="0"/>
                        </a:rPr>
                        <a:t>Hình</a:t>
                      </a:r>
                      <a:r>
                        <a:rPr lang="en-GB" sz="2200" baseline="0" smtClean="0">
                          <a:latin typeface="Arial" panose="020B0604020202020204" pitchFamily="34" charset="0"/>
                          <a:cs typeface="Arial" panose="020B0604020202020204" pitchFamily="34" charset="0"/>
                        </a:rPr>
                        <a:t> e</a:t>
                      </a: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tc>
                  <a:txBody>
                    <a:bodyPr/>
                    <a:lstStyle/>
                    <a:p>
                      <a:pPr algn="ctr"/>
                      <a:endParaRPr lang="en-US" sz="2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19473434"/>
                  </a:ext>
                </a:extLst>
              </a:tr>
            </a:tbl>
          </a:graphicData>
        </a:graphic>
      </p:graphicFrame>
      <p:sp>
        <p:nvSpPr>
          <p:cNvPr id="6" name="TextBox 5"/>
          <p:cNvSpPr txBox="1"/>
          <p:nvPr/>
        </p:nvSpPr>
        <p:spPr>
          <a:xfrm>
            <a:off x="1655056" y="3255819"/>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3851563" y="3255818"/>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6878219" y="3255817"/>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8179420" y="3278827"/>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2624874" y="3911996"/>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3851562" y="3922991"/>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6878218" y="3922991"/>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1633713" y="4610572"/>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5291873" y="4610571"/>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2617385" y="5234069"/>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3719383" y="5225712"/>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1633712" y="5860473"/>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3719383" y="5892885"/>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6877093" y="5896425"/>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8151713" y="5850159"/>
            <a:ext cx="692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37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additive="base">
                                        <p:cTn id="7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4" grpId="0"/>
      <p:bldP spid="15" grpId="0"/>
      <p:bldP spid="16" grpId="0"/>
      <p:bldP spid="17" grpId="0"/>
      <p:bldP spid="18" grpId="0"/>
      <p:bldP spid="19" grpId="0"/>
      <p:bldP spid="20" grpId="0"/>
      <p:bldP spid="21"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3901" y="715253"/>
            <a:ext cx="4218709" cy="498765"/>
          </a:xfrm>
        </p:spPr>
        <p:txBody>
          <a:bodyPr>
            <a:noAutofit/>
          </a:bodyPr>
          <a:lstStyle/>
          <a:p>
            <a:r>
              <a:rPr lang="en-GB" sz="3000" b="1" smtClean="0">
                <a:solidFill>
                  <a:srgbClr val="FF0000"/>
                </a:solidFill>
                <a:latin typeface="Arial" panose="020B0604020202020204" pitchFamily="34" charset="0"/>
                <a:cs typeface="Arial" panose="020B0604020202020204" pitchFamily="34" charset="0"/>
              </a:rPr>
              <a:t>I. Lực và sự đẩy, kéo</a:t>
            </a:r>
            <a:endParaRPr lang="en-US" sz="3000" b="1">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5009282" y="2688602"/>
            <a:ext cx="3965864" cy="3522869"/>
          </a:xfrm>
          <a:prstGeom prst="rect">
            <a:avLst/>
          </a:prstGeom>
        </p:spPr>
      </p:pic>
      <p:sp>
        <p:nvSpPr>
          <p:cNvPr id="9" name="Rectangle 8"/>
          <p:cNvSpPr/>
          <p:nvPr/>
        </p:nvSpPr>
        <p:spPr>
          <a:xfrm>
            <a:off x="336837" y="2063447"/>
            <a:ext cx="4002233" cy="1650452"/>
          </a:xfrm>
          <a:prstGeom prst="rect">
            <a:avLst/>
          </a:prstGeom>
        </p:spPr>
        <p:txBody>
          <a:bodyPr wrap="square">
            <a:spAutoFit/>
          </a:bodyPr>
          <a:lstStyle/>
          <a:p>
            <a:pPr algn="ctr">
              <a:lnSpc>
                <a:spcPct val="135000"/>
              </a:lnSpc>
            </a:pPr>
            <a:r>
              <a:rPr lang="en-GB" sz="2500" smtClean="0">
                <a:solidFill>
                  <a:srgbClr val="000000"/>
                </a:solidFill>
                <a:latin typeface="Arial" panose="020B0604020202020204" pitchFamily="34" charset="0"/>
                <a:ea typeface="Calibri" panose="020F0502020204030204" pitchFamily="34" charset="0"/>
                <a:cs typeface="Arial" panose="020B0604020202020204" pitchFamily="34" charset="0"/>
              </a:rPr>
              <a:t>M</a:t>
            </a:r>
            <a:r>
              <a:rPr lang="vi-VN" sz="2500" smtClean="0">
                <a:solidFill>
                  <a:srgbClr val="000000"/>
                </a:solidFill>
                <a:latin typeface="Arial" panose="020B0604020202020204" pitchFamily="34" charset="0"/>
                <a:ea typeface="Calibri" panose="020F0502020204030204" pitchFamily="34" charset="0"/>
                <a:cs typeface="Arial" panose="020B0604020202020204" pitchFamily="34" charset="0"/>
              </a:rPr>
              <a:t>ô </a:t>
            </a:r>
            <a:r>
              <a:rPr lang="vi-VN" sz="2500">
                <a:solidFill>
                  <a:srgbClr val="000000"/>
                </a:solidFill>
                <a:latin typeface="Arial" panose="020B0604020202020204" pitchFamily="34" charset="0"/>
                <a:ea typeface="Calibri" panose="020F0502020204030204" pitchFamily="34" charset="0"/>
                <a:cs typeface="Arial" panose="020B0604020202020204" pitchFamily="34" charset="0"/>
              </a:rPr>
              <a:t>tả bằng ngôn ngữ hằng ngày các hiện tượng vẽ trong </a:t>
            </a:r>
            <a:r>
              <a:rPr lang="vi-VN" sz="2500" smtClean="0">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en-GB" sz="250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500">
              <a:latin typeface="Arial" panose="020B0604020202020204" pitchFamily="34" charset="0"/>
              <a:cs typeface="Arial" panose="020B0604020202020204" pitchFamily="34" charset="0"/>
            </a:endParaRPr>
          </a:p>
        </p:txBody>
      </p:sp>
      <p:sp>
        <p:nvSpPr>
          <p:cNvPr id="10" name="Cloud Callout 9"/>
          <p:cNvSpPr/>
          <p:nvPr/>
        </p:nvSpPr>
        <p:spPr>
          <a:xfrm>
            <a:off x="237257" y="1579418"/>
            <a:ext cx="4473288" cy="2618510"/>
          </a:xfrm>
          <a:prstGeom prst="cloudCallout">
            <a:avLst>
              <a:gd name="adj1" fmla="val 57912"/>
              <a:gd name="adj2" fmla="val 35543"/>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086842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277092" y="1037757"/>
            <a:ext cx="5791200" cy="2909453"/>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Google Shape;533;p54"/>
          <p:cNvSpPr txBox="1"/>
          <p:nvPr/>
        </p:nvSpPr>
        <p:spPr>
          <a:xfrm>
            <a:off x="508591" y="1455787"/>
            <a:ext cx="5019373" cy="2108904"/>
          </a:xfrm>
          <a:prstGeom prst="rect">
            <a:avLst/>
          </a:prstGeom>
          <a:no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en-US" sz="2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Bài 2: </a:t>
            </a:r>
            <a:r>
              <a:rPr kumimoji="0" lang="vi-VN"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Người thủ môn đã bắt được bóng khi đối phương sút phạt. Em hãy cho biết lực của bóng tác dụng lên tay thủ môn và lực của thủ môn tác dụng lên bóng là lực hút hay lực đẩy, lực tiếp xúc hay không tiếp xúc.</a:t>
            </a:r>
            <a:endParaRPr kumimoji="0" sz="2200" b="1" i="0" u="none" strike="noStrike" kern="1200" cap="none" spc="0" normalizeH="0" baseline="0" noProof="0" dirty="0">
              <a:ln>
                <a:noFill/>
              </a:ln>
              <a:solidFill>
                <a:srgbClr val="336699"/>
              </a:solidFill>
              <a:effectLst/>
              <a:uLnTx/>
              <a:uFillTx/>
              <a:latin typeface="Arial" panose="020B0604020202020204" pitchFamily="34" charset="0"/>
              <a:ea typeface="Muli"/>
              <a:cs typeface="Arial" panose="020B0604020202020204" pitchFamily="34" charset="0"/>
              <a:sym typeface="Muli"/>
            </a:endParaRPr>
          </a:p>
        </p:txBody>
      </p:sp>
      <p:sp>
        <p:nvSpPr>
          <p:cNvPr id="8" name="Rounded Rectangle 7"/>
          <p:cNvSpPr/>
          <p:nvPr/>
        </p:nvSpPr>
        <p:spPr>
          <a:xfrm>
            <a:off x="2611026" y="4545628"/>
            <a:ext cx="5327634" cy="11056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Google Shape;533;p54"/>
          <p:cNvSpPr txBox="1"/>
          <p:nvPr/>
        </p:nvSpPr>
        <p:spPr>
          <a:xfrm>
            <a:off x="2721863" y="4545628"/>
            <a:ext cx="5895672" cy="1037759"/>
          </a:xfrm>
          <a:prstGeom prst="rect">
            <a:avLst/>
          </a:prstGeom>
          <a:no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Đều là lực đẩy và đều là lực tiếp xúc.</a:t>
            </a:r>
            <a:endParaRPr kumimoji="0" sz="2400" b="1" i="0" u="none" strike="noStrike" kern="1200" cap="none" spc="0" normalizeH="0" baseline="0" noProof="0" dirty="0">
              <a:ln>
                <a:noFill/>
              </a:ln>
              <a:solidFill>
                <a:srgbClr val="336699"/>
              </a:solidFill>
              <a:effectLst/>
              <a:uLnTx/>
              <a:uFillTx/>
              <a:latin typeface="Arial" panose="020B0604020202020204" pitchFamily="34" charset="0"/>
              <a:ea typeface="Muli"/>
              <a:cs typeface="Arial" panose="020B0604020202020204" pitchFamily="34" charset="0"/>
              <a:sym typeface="Muli"/>
            </a:endParaRPr>
          </a:p>
        </p:txBody>
      </p:sp>
      <p:sp>
        <p:nvSpPr>
          <p:cNvPr id="7" name="Right Arrow 6"/>
          <p:cNvSpPr/>
          <p:nvPr/>
        </p:nvSpPr>
        <p:spPr>
          <a:xfrm>
            <a:off x="1315624" y="4724405"/>
            <a:ext cx="1094509" cy="858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2"/>
          <a:stretch>
            <a:fillRect/>
          </a:stretch>
        </p:blipFill>
        <p:spPr>
          <a:xfrm>
            <a:off x="6299791" y="1455787"/>
            <a:ext cx="2589934" cy="2186584"/>
          </a:xfrm>
          <a:prstGeom prst="rect">
            <a:avLst/>
          </a:prstGeom>
        </p:spPr>
      </p:pic>
    </p:spTree>
    <p:extLst>
      <p:ext uri="{BB962C8B-B14F-4D97-AF65-F5344CB8AC3E}">
        <p14:creationId xmlns:p14="http://schemas.microsoft.com/office/powerpoint/2010/main" val="4801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animBg="1"/>
      <p:bldP spid="5"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96292" y="768926"/>
            <a:ext cx="5915025" cy="842897"/>
          </a:xfrm>
        </p:spPr>
        <p:txBody>
          <a:bodyPr>
            <a:normAutofit/>
          </a:bodyPr>
          <a:lstStyle/>
          <a:p>
            <a:pPr algn="ctr"/>
            <a:r>
              <a:rPr lang="en-US" sz="3200" b="1" dirty="0">
                <a:solidFill>
                  <a:srgbClr val="FF0000"/>
                </a:solidFill>
                <a:latin typeface="Arial" panose="020B0604020202020204" pitchFamily="34" charset="0"/>
                <a:cs typeface="Arial" panose="020B0604020202020204" pitchFamily="34" charset="0"/>
              </a:rPr>
              <a:t>HƯỚNG DẪN VỀ NHÀ</a:t>
            </a:r>
          </a:p>
        </p:txBody>
      </p:sp>
      <p:sp>
        <p:nvSpPr>
          <p:cNvPr id="6" name="Flowchart: Punched Tape 5"/>
          <p:cNvSpPr/>
          <p:nvPr/>
        </p:nvSpPr>
        <p:spPr>
          <a:xfrm>
            <a:off x="1094076" y="1824061"/>
            <a:ext cx="7356764" cy="3606920"/>
          </a:xfrm>
          <a:prstGeom prst="flowChartPunchedTap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1496292" y="2679569"/>
            <a:ext cx="7079672" cy="1895904"/>
          </a:xfrm>
          <a:prstGeom prst="rect">
            <a:avLst/>
          </a:prstGeom>
          <a:noFill/>
        </p:spPr>
        <p:txBody>
          <a:bodyPr wrap="square" rtlCol="0">
            <a:spAutoFit/>
          </a:bodyPr>
          <a:lstStyle/>
          <a:p>
            <a:pPr marL="0" marR="0" lvl="0" indent="0" algn="l" defTabSz="914400" rtl="0" eaLnBrk="1" fontAlgn="auto" latinLnBrk="0" hangingPunct="1">
              <a:lnSpc>
                <a:spcPct val="135000"/>
              </a:lnSpc>
              <a:spcBef>
                <a:spcPts val="600"/>
              </a:spcBef>
              <a:spcAft>
                <a:spcPts val="60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 Ôn tập các kiến thức đã học</a:t>
            </a:r>
          </a:p>
          <a:p>
            <a:pPr marL="0" marR="0" lvl="0" indent="0" algn="l" defTabSz="914400" rtl="0" eaLnBrk="1" fontAlgn="auto" latinLnBrk="0" hangingPunct="1">
              <a:lnSpc>
                <a:spcPct val="135000"/>
              </a:lnSpc>
              <a:spcBef>
                <a:spcPts val="600"/>
              </a:spcBef>
              <a:spcAft>
                <a:spcPts val="60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 Làm các bài tập trong sách bài tập </a:t>
            </a:r>
          </a:p>
          <a:p>
            <a:pPr marL="0" marR="0" lvl="0" indent="0" algn="l" defTabSz="914400" rtl="0" eaLnBrk="1" fontAlgn="auto" latinLnBrk="0" hangingPunct="1">
              <a:lnSpc>
                <a:spcPct val="135000"/>
              </a:lnSpc>
              <a:spcBef>
                <a:spcPts val="600"/>
              </a:spcBef>
              <a:spcAft>
                <a:spcPts val="600"/>
              </a:spcAft>
              <a:buClrTx/>
              <a:buSzTx/>
              <a:buFontTx/>
              <a:buNone/>
              <a:tabLst/>
              <a:defRPr/>
            </a:pPr>
            <a:r>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3.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Chuẩn bị bài mới</a:t>
            </a:r>
            <a:r>
              <a:rPr kumimoji="0" lang="en-US" sz="2400" b="0" i="0" u="none" strike="noStrike" kern="1200" cap="none" spc="0" normalizeH="0" baseline="0" noProof="0" smtClean="0">
                <a:ln>
                  <a:noFill/>
                </a:ln>
                <a:solidFill>
                  <a:prstClr val="black"/>
                </a:solidFill>
                <a:effectLst/>
                <a:uLnTx/>
                <a:uFillTx/>
                <a:latin typeface="Arial" panose="020B0604020202020204" pitchFamily="34" charset="0"/>
                <a:ea typeface="Times New Roman"/>
                <a:cs typeface="Arial" panose="020B0604020202020204" pitchFamily="34" charset="0"/>
              </a:rPr>
              <a:t>: Bài 41: Biểu diễn lực</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9228299"/>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84" y="824344"/>
            <a:ext cx="7121236" cy="5340927"/>
          </a:xfrm>
          <a:prstGeom prst="rect">
            <a:avLst/>
          </a:prstGeom>
        </p:spPr>
      </p:pic>
      <p:sp>
        <p:nvSpPr>
          <p:cNvPr id="5" name="Rectangle 4"/>
          <p:cNvSpPr/>
          <p:nvPr/>
        </p:nvSpPr>
        <p:spPr>
          <a:xfrm>
            <a:off x="1878117" y="2700718"/>
            <a:ext cx="5651770"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THANKS YOU</a:t>
            </a:r>
            <a:endParaRPr lang="en-US" sz="6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57780335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3036" y="576707"/>
            <a:ext cx="4218709" cy="498765"/>
          </a:xfrm>
        </p:spPr>
        <p:txBody>
          <a:bodyPr>
            <a:noAutofit/>
          </a:bodyPr>
          <a:lstStyle/>
          <a:p>
            <a:r>
              <a:rPr lang="en-GB" sz="3000" b="1" smtClean="0">
                <a:solidFill>
                  <a:srgbClr val="FF0000"/>
                </a:solidFill>
                <a:latin typeface="Arial" panose="020B0604020202020204" pitchFamily="34" charset="0"/>
                <a:cs typeface="Arial" panose="020B0604020202020204" pitchFamily="34" charset="0"/>
              </a:rPr>
              <a:t>I. Lực và sự đẩy, kéo</a:t>
            </a:r>
            <a:endParaRPr lang="en-US" sz="3000" b="1">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2580409" y="1897763"/>
            <a:ext cx="6019798" cy="1172629"/>
          </a:xfrm>
          <a:prstGeom prst="rect">
            <a:avLst/>
          </a:prstGeom>
        </p:spPr>
        <p:txBody>
          <a:bodyPr wrap="square">
            <a:spAutoFit/>
          </a:bodyPr>
          <a:lstStyle/>
          <a:p>
            <a:pPr>
              <a:lnSpc>
                <a:spcPct val="135000"/>
              </a:lnSpc>
            </a:pPr>
            <a:r>
              <a:rPr lang="en-GB" sz="2600">
                <a:solidFill>
                  <a:srgbClr val="000000"/>
                </a:solidFill>
                <a:latin typeface="Arial" panose="020B0604020202020204" pitchFamily="34" charset="0"/>
                <a:ea typeface="Calibri" panose="020F0502020204030204" pitchFamily="34" charset="0"/>
                <a:cs typeface="Arial" panose="020B0604020202020204" pitchFamily="34" charset="0"/>
              </a:rPr>
              <a:t>D</a:t>
            </a:r>
            <a:r>
              <a:rPr lang="vi-VN" sz="2600" smtClean="0">
                <a:solidFill>
                  <a:srgbClr val="000000"/>
                </a:solidFill>
                <a:latin typeface="Arial" panose="020B0604020202020204" pitchFamily="34" charset="0"/>
                <a:ea typeface="Calibri" panose="020F0502020204030204" pitchFamily="34" charset="0"/>
                <a:cs typeface="Arial" panose="020B0604020202020204" pitchFamily="34" charset="0"/>
              </a:rPr>
              <a:t>ùng c</a:t>
            </a:r>
            <a:r>
              <a:rPr lang="en-GB" sz="2600" smtClean="0">
                <a:solidFill>
                  <a:srgbClr val="000000"/>
                </a:solidFill>
                <a:latin typeface="Arial" panose="020B0604020202020204" pitchFamily="34" charset="0"/>
                <a:ea typeface="Calibri" panose="020F0502020204030204" pitchFamily="34" charset="0"/>
                <a:cs typeface="Arial" panose="020B0604020202020204" pitchFamily="34" charset="0"/>
              </a:rPr>
              <a:t>ụm</a:t>
            </a:r>
            <a:r>
              <a:rPr lang="vi-VN" sz="2600" smtClean="0">
                <a:solidFill>
                  <a:srgbClr val="000000"/>
                </a:solidFill>
                <a:latin typeface="Arial" panose="020B0604020202020204" pitchFamily="34" charset="0"/>
                <a:ea typeface="Calibri" panose="020F0502020204030204" pitchFamily="34" charset="0"/>
                <a:cs typeface="Arial" panose="020B0604020202020204" pitchFamily="34" charset="0"/>
              </a:rPr>
              <a:t> từ “tác dụng lực” và “chuyển động</a:t>
            </a:r>
            <a:r>
              <a:rPr lang="en-GB" sz="260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2600" smtClean="0">
                <a:solidFill>
                  <a:srgbClr val="000000"/>
                </a:solidFill>
                <a:latin typeface="Arial" panose="020B0604020202020204" pitchFamily="34" charset="0"/>
                <a:ea typeface="Calibri" panose="020F0502020204030204" pitchFamily="34" charset="0"/>
                <a:cs typeface="Arial" panose="020B0604020202020204" pitchFamily="34" charset="0"/>
              </a:rPr>
              <a:t> để mô tả lại các hiện tượng tr</a:t>
            </a:r>
            <a:r>
              <a:rPr lang="en-GB" sz="2600" smtClean="0">
                <a:solidFill>
                  <a:srgbClr val="000000"/>
                </a:solidFill>
                <a:latin typeface="Arial" panose="020B0604020202020204" pitchFamily="34" charset="0"/>
                <a:ea typeface="Calibri" panose="020F0502020204030204" pitchFamily="34" charset="0"/>
                <a:cs typeface="Arial" panose="020B0604020202020204" pitchFamily="34" charset="0"/>
              </a:rPr>
              <a:t>ê</a:t>
            </a:r>
            <a:r>
              <a:rPr lang="vi-VN" sz="2600" smtClean="0">
                <a:solidFill>
                  <a:srgbClr val="000000"/>
                </a:solidFill>
                <a:latin typeface="Arial" panose="020B0604020202020204" pitchFamily="34" charset="0"/>
                <a:ea typeface="Calibri" panose="020F0502020204030204" pitchFamily="34" charset="0"/>
                <a:cs typeface="Arial" panose="020B0604020202020204" pitchFamily="34" charset="0"/>
              </a:rPr>
              <a:t>n</a:t>
            </a:r>
            <a:r>
              <a:rPr lang="en-GB" sz="26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600">
              <a:latin typeface="Arial" panose="020B0604020202020204" pitchFamily="34" charset="0"/>
              <a:cs typeface="Arial" panose="020B0604020202020204" pitchFamily="34" charset="0"/>
            </a:endParaRPr>
          </a:p>
        </p:txBody>
      </p:sp>
      <p:sp>
        <p:nvSpPr>
          <p:cNvPr id="12" name="Rectangle 11"/>
          <p:cNvSpPr/>
          <p:nvPr/>
        </p:nvSpPr>
        <p:spPr>
          <a:xfrm>
            <a:off x="1413524" y="4025062"/>
            <a:ext cx="4700154" cy="1653658"/>
          </a:xfrm>
          <a:prstGeom prst="rect">
            <a:avLst/>
          </a:prstGeom>
        </p:spPr>
        <p:txBody>
          <a:bodyPr wrap="square">
            <a:spAutoFit/>
          </a:bodyPr>
          <a:lstStyle/>
          <a:p>
            <a:pPr algn="ctr">
              <a:lnSpc>
                <a:spcPct val="135000"/>
              </a:lnSpc>
            </a:pPr>
            <a:r>
              <a:rPr lang="en-GB" sz="2600" smtClean="0">
                <a:solidFill>
                  <a:srgbClr val="000000"/>
                </a:solidFill>
                <a:latin typeface="Arial" panose="020B0604020202020204" pitchFamily="34" charset="0"/>
                <a:cs typeface="Arial" panose="020B0604020202020204" pitchFamily="34" charset="0"/>
              </a:rPr>
              <a:t>Người mẹ </a:t>
            </a:r>
            <a:r>
              <a:rPr lang="en-GB" sz="2600" smtClean="0">
                <a:latin typeface="Arial" panose="020B0604020202020204" pitchFamily="34" charset="0"/>
                <a:cs typeface="Arial" panose="020B0604020202020204" pitchFamily="34" charset="0"/>
              </a:rPr>
              <a:t>tác dụng lực </a:t>
            </a:r>
            <a:r>
              <a:rPr lang="en-GB" sz="2600" smtClean="0">
                <a:solidFill>
                  <a:srgbClr val="000000"/>
                </a:solidFill>
                <a:latin typeface="Arial" panose="020B0604020202020204" pitchFamily="34" charset="0"/>
                <a:cs typeface="Arial" panose="020B0604020202020204" pitchFamily="34" charset="0"/>
              </a:rPr>
              <a:t>vào chiếc xe đẩy làm chiếc xe đẩy chuyển động.</a:t>
            </a:r>
            <a:endParaRPr lang="en-US" sz="2600">
              <a:latin typeface="Arial" panose="020B0604020202020204" pitchFamily="34" charset="0"/>
              <a:cs typeface="Arial" panose="020B0604020202020204" pitchFamily="34" charset="0"/>
            </a:endParaRPr>
          </a:p>
        </p:txBody>
      </p:sp>
      <p:sp>
        <p:nvSpPr>
          <p:cNvPr id="16" name="Rounded Rectangle 15"/>
          <p:cNvSpPr/>
          <p:nvPr/>
        </p:nvSpPr>
        <p:spPr>
          <a:xfrm>
            <a:off x="2473036" y="1810646"/>
            <a:ext cx="6234545" cy="141206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Callout 17"/>
          <p:cNvSpPr/>
          <p:nvPr/>
        </p:nvSpPr>
        <p:spPr>
          <a:xfrm flipH="1">
            <a:off x="1132969" y="3673798"/>
            <a:ext cx="5261263" cy="2401351"/>
          </a:xfrm>
          <a:prstGeom prst="wedgeEllipseCallout">
            <a:avLst>
              <a:gd name="adj1" fmla="val -59304"/>
              <a:gd name="adj2" fmla="val 3790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Những icon đẹp cute, đáng yêu, dí dỏm nhấ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92" y="2220893"/>
            <a:ext cx="1492464" cy="1291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EDCFC51-64C9-4A7E-BA53-C81311C02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142239" y="4858975"/>
            <a:ext cx="1457968" cy="1447912"/>
          </a:xfrm>
          <a:prstGeom prst="rect">
            <a:avLst/>
          </a:prstGeom>
        </p:spPr>
      </p:pic>
    </p:spTree>
    <p:extLst>
      <p:ext uri="{BB962C8B-B14F-4D97-AF65-F5344CB8AC3E}">
        <p14:creationId xmlns:p14="http://schemas.microsoft.com/office/powerpoint/2010/main" val="15101308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5663" y="535143"/>
            <a:ext cx="4218709" cy="498765"/>
          </a:xfrm>
        </p:spPr>
        <p:txBody>
          <a:bodyPr>
            <a:noAutofit/>
          </a:bodyPr>
          <a:lstStyle/>
          <a:p>
            <a:r>
              <a:rPr lang="en-GB" sz="3000" b="1" dirty="0" smtClean="0">
                <a:solidFill>
                  <a:srgbClr val="FF0000"/>
                </a:solidFill>
                <a:latin typeface="Arial" panose="020B0604020202020204" pitchFamily="34" charset="0"/>
                <a:cs typeface="Arial" panose="020B0604020202020204" pitchFamily="34" charset="0"/>
              </a:rPr>
              <a:t>I. </a:t>
            </a:r>
            <a:r>
              <a:rPr lang="en-GB" sz="3000" b="1" dirty="0" err="1" smtClean="0">
                <a:solidFill>
                  <a:srgbClr val="FF0000"/>
                </a:solidFill>
                <a:latin typeface="Arial" panose="020B0604020202020204" pitchFamily="34" charset="0"/>
                <a:cs typeface="Arial" panose="020B0604020202020204" pitchFamily="34" charset="0"/>
              </a:rPr>
              <a:t>Lực</a:t>
            </a:r>
            <a:r>
              <a:rPr lang="en-GB" sz="3000" b="1" smtClean="0">
                <a:solidFill>
                  <a:srgbClr val="FF0000"/>
                </a:solidFill>
                <a:latin typeface="Arial" panose="020B0604020202020204" pitchFamily="34" charset="0"/>
                <a:cs typeface="Arial" panose="020B0604020202020204" pitchFamily="34" charset="0"/>
              </a:rPr>
              <a:t> và sự đẩy, kéo</a:t>
            </a:r>
            <a:endParaRPr lang="en-US" sz="3000" b="1">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2628902" y="1886217"/>
            <a:ext cx="6019798" cy="2419124"/>
          </a:xfrm>
          <a:prstGeom prst="rect">
            <a:avLst/>
          </a:prstGeom>
        </p:spPr>
        <p:txBody>
          <a:bodyPr wrap="square">
            <a:spAutoFit/>
          </a:bodyPr>
          <a:lstStyle/>
          <a:p>
            <a:pPr>
              <a:lnSpc>
                <a:spcPct val="135000"/>
              </a:lnSpc>
            </a:pPr>
            <a:r>
              <a:rPr lang="en-GB" sz="2800" b="1" smtClean="0">
                <a:solidFill>
                  <a:srgbClr val="000000"/>
                </a:solidFill>
                <a:latin typeface="Arial" panose="020B0604020202020204" pitchFamily="34" charset="0"/>
                <a:ea typeface="Calibri" panose="020F0502020204030204" pitchFamily="34" charset="0"/>
                <a:cs typeface="Arial" panose="020B0604020202020204" pitchFamily="34" charset="0"/>
              </a:rPr>
              <a:t>Kết luận:</a:t>
            </a:r>
          </a:p>
          <a:p>
            <a:pPr>
              <a:lnSpc>
                <a:spcPct val="135000"/>
              </a:lnSpc>
            </a:pPr>
            <a:r>
              <a:rPr lang="vi-VN" sz="2800" smtClean="0">
                <a:solidFill>
                  <a:srgbClr val="000000"/>
                </a:solidFill>
                <a:latin typeface="Arial" panose="020B0604020202020204" pitchFamily="34" charset="0"/>
                <a:ea typeface="Calibri" panose="020F0502020204030204" pitchFamily="34" charset="0"/>
                <a:cs typeface="Arial" panose="020B0604020202020204" pitchFamily="34" charset="0"/>
              </a:rPr>
              <a:t>Khi vật A đẩy hoặc kéo vật B ta nói vật A tác dụng lực lên vật B</a:t>
            </a:r>
            <a:r>
              <a:rPr lang="en-GB" sz="280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800" smtClean="0">
              <a:latin typeface="Arial" panose="020B0604020202020204" pitchFamily="34" charset="0"/>
              <a:cs typeface="Arial" panose="020B0604020202020204" pitchFamily="34" charset="0"/>
            </a:endParaRPr>
          </a:p>
          <a:p>
            <a:pPr>
              <a:lnSpc>
                <a:spcPct val="135000"/>
              </a:lnSpc>
            </a:pPr>
            <a:endParaRPr lang="en-US" sz="2800"/>
          </a:p>
        </p:txBody>
      </p:sp>
      <p:sp>
        <p:nvSpPr>
          <p:cNvPr id="16" name="Rounded Rectangle 15"/>
          <p:cNvSpPr/>
          <p:nvPr/>
        </p:nvSpPr>
        <p:spPr>
          <a:xfrm>
            <a:off x="2365663" y="1810644"/>
            <a:ext cx="6057901" cy="206862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810490" y="2325411"/>
            <a:ext cx="1330037" cy="103909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ectangle 14"/>
          <p:cNvSpPr/>
          <p:nvPr/>
        </p:nvSpPr>
        <p:spPr>
          <a:xfrm>
            <a:off x="810489" y="4170217"/>
            <a:ext cx="6044043" cy="2419124"/>
          </a:xfrm>
          <a:prstGeom prst="rect">
            <a:avLst/>
          </a:prstGeom>
        </p:spPr>
        <p:txBody>
          <a:bodyPr wrap="square">
            <a:spAutoFit/>
          </a:bodyPr>
          <a:lstStyle/>
          <a:p>
            <a:pPr>
              <a:lnSpc>
                <a:spcPct val="135000"/>
              </a:lnSpc>
            </a:pPr>
            <a:r>
              <a:rPr lang="en-GB" sz="2800">
                <a:latin typeface="Arial" panose="020B0604020202020204" pitchFamily="34" charset="0"/>
                <a:ea typeface="Calibri" panose="020F0502020204030204" pitchFamily="34" charset="0"/>
                <a:cs typeface="Arial" panose="020B0604020202020204" pitchFamily="34" charset="0"/>
              </a:rPr>
              <a:t>T</a:t>
            </a:r>
            <a:r>
              <a:rPr lang="vi-VN" sz="2800" smtClean="0">
                <a:latin typeface="Arial" panose="020B0604020202020204" pitchFamily="34" charset="0"/>
                <a:ea typeface="Calibri" panose="020F0502020204030204" pitchFamily="34" charset="0"/>
                <a:cs typeface="Arial" panose="020B0604020202020204" pitchFamily="34" charset="0"/>
              </a:rPr>
              <a:t>ìm thêm ví dụ về lực trong đời sống và dùng mẫu câu “ Vật A tác dụng lực lên vật B”</a:t>
            </a:r>
            <a:r>
              <a:rPr lang="en-GB" sz="2800" smtClean="0">
                <a:latin typeface="Arial" panose="020B0604020202020204" pitchFamily="34" charset="0"/>
                <a:ea typeface="Calibri" panose="020F0502020204030204" pitchFamily="34" charset="0"/>
                <a:cs typeface="Arial" panose="020B0604020202020204" pitchFamily="34" charset="0"/>
              </a:rPr>
              <a:t> để mô tả?</a:t>
            </a:r>
            <a:endParaRPr lang="en-US" sz="2800" smtClean="0">
              <a:latin typeface="Arial" panose="020B0604020202020204" pitchFamily="34" charset="0"/>
              <a:cs typeface="Arial" panose="020B0604020202020204" pitchFamily="34" charset="0"/>
            </a:endParaRPr>
          </a:p>
          <a:p>
            <a:pPr>
              <a:lnSpc>
                <a:spcPct val="135000"/>
              </a:lnSpc>
            </a:pPr>
            <a:endParaRPr lang="en-US" sz="2800"/>
          </a:p>
        </p:txBody>
      </p:sp>
      <p:pic>
        <p:nvPicPr>
          <p:cNvPr id="20" name="Picture 19" descr="Những icon đẹp cute, đáng yêu, dí dỏm nhấ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64729" y="4575865"/>
            <a:ext cx="1961063" cy="169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447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8"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0572" y="527828"/>
            <a:ext cx="4218709" cy="498765"/>
          </a:xfrm>
        </p:spPr>
        <p:txBody>
          <a:bodyPr>
            <a:noAutofit/>
          </a:bodyPr>
          <a:lstStyle/>
          <a:p>
            <a:pPr algn="just"/>
            <a:r>
              <a:rPr lang="en-GB" sz="3000" b="1" smtClean="0">
                <a:solidFill>
                  <a:srgbClr val="FF0000"/>
                </a:solidFill>
                <a:latin typeface="Arial" panose="020B0604020202020204" pitchFamily="34" charset="0"/>
                <a:cs typeface="Arial" panose="020B0604020202020204" pitchFamily="34" charset="0"/>
              </a:rPr>
              <a:t>II. Tác dụng của lực</a:t>
            </a:r>
            <a:endParaRPr lang="en-US" sz="3000" b="1">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2310245" y="1026593"/>
            <a:ext cx="6019798" cy="573362"/>
          </a:xfrm>
          <a:prstGeom prst="rect">
            <a:avLst/>
          </a:prstGeom>
        </p:spPr>
        <p:txBody>
          <a:bodyPr wrap="square">
            <a:spAutoFit/>
          </a:bodyPr>
          <a:lstStyle/>
          <a:p>
            <a:pPr>
              <a:lnSpc>
                <a:spcPct val="135000"/>
              </a:lnSpc>
            </a:pPr>
            <a:r>
              <a:rPr lang="en-GB" sz="2600" b="1" smtClean="0">
                <a:solidFill>
                  <a:srgbClr val="000000"/>
                </a:solidFill>
                <a:latin typeface="Arial" panose="020B0604020202020204" pitchFamily="34" charset="0"/>
                <a:ea typeface="Calibri" panose="020F0502020204030204" pitchFamily="34" charset="0"/>
                <a:cs typeface="Arial" panose="020B0604020202020204" pitchFamily="34" charset="0"/>
              </a:rPr>
              <a:t>1. Lực và chuyển động của vật </a:t>
            </a:r>
            <a:endParaRPr lang="en-US" sz="2600" smtClean="0">
              <a:latin typeface="Arial" panose="020B0604020202020204" pitchFamily="34" charset="0"/>
              <a:cs typeface="Arial" panose="020B0604020202020204" pitchFamily="34" charset="0"/>
            </a:endParaRPr>
          </a:p>
        </p:txBody>
      </p:sp>
      <p:sp>
        <p:nvSpPr>
          <p:cNvPr id="10" name="Text Box 6"/>
          <p:cNvSpPr txBox="1">
            <a:spLocks noChangeArrowheads="1"/>
          </p:cNvSpPr>
          <p:nvPr/>
        </p:nvSpPr>
        <p:spPr bwMode="auto">
          <a:xfrm>
            <a:off x="5320144" y="2399235"/>
            <a:ext cx="3498275" cy="2377574"/>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ct val="135000"/>
              </a:lnSpc>
              <a:buFontTx/>
              <a:buChar char="-"/>
            </a:pPr>
            <a:r>
              <a:rPr lang="en-US" altLang="en-US" sz="2200" b="0">
                <a:solidFill>
                  <a:srgbClr val="FF66CC"/>
                </a:solidFill>
                <a:cs typeface="Arial" panose="020B0604020202020204" pitchFamily="34" charset="0"/>
              </a:rPr>
              <a:t> </a:t>
            </a:r>
            <a:r>
              <a:rPr lang="en-US" altLang="en-US" sz="2200" b="0">
                <a:solidFill>
                  <a:srgbClr val="FF0000"/>
                </a:solidFill>
                <a:cs typeface="Arial" panose="020B0604020202020204" pitchFamily="34" charset="0"/>
              </a:rPr>
              <a:t>b</a:t>
            </a:r>
            <a:r>
              <a:rPr lang="en-US" altLang="en-US" sz="2200" b="0" smtClean="0">
                <a:solidFill>
                  <a:srgbClr val="FF0000"/>
                </a:solidFill>
                <a:cs typeface="Arial" panose="020B0604020202020204" pitchFamily="34" charset="0"/>
              </a:rPr>
              <a:t>ắt đầu chuyển động</a:t>
            </a:r>
            <a:endParaRPr lang="en-US" altLang="en-US" sz="2200" b="0">
              <a:solidFill>
                <a:srgbClr val="FF0000"/>
              </a:solidFill>
              <a:cs typeface="Arial" panose="020B0604020202020204" pitchFamily="34" charset="0"/>
            </a:endParaRPr>
          </a:p>
          <a:p>
            <a:pPr algn="just" eaLnBrk="1" hangingPunct="1">
              <a:lnSpc>
                <a:spcPct val="135000"/>
              </a:lnSpc>
              <a:buFontTx/>
              <a:buChar char="-"/>
            </a:pPr>
            <a:r>
              <a:rPr lang="en-US" altLang="en-US" sz="2200" b="0">
                <a:solidFill>
                  <a:srgbClr val="FF0000"/>
                </a:solidFill>
                <a:cs typeface="Arial" panose="020B0604020202020204" pitchFamily="34" charset="0"/>
              </a:rPr>
              <a:t> c</a:t>
            </a:r>
            <a:r>
              <a:rPr lang="en-US" altLang="en-US" sz="2200" b="0" smtClean="0">
                <a:solidFill>
                  <a:srgbClr val="FF0000"/>
                </a:solidFill>
                <a:cs typeface="Arial" panose="020B0604020202020204" pitchFamily="34" charset="0"/>
              </a:rPr>
              <a:t>huyển động nhanh dần</a:t>
            </a:r>
            <a:endParaRPr lang="en-US" altLang="en-US" sz="2200" b="0">
              <a:solidFill>
                <a:srgbClr val="FF0000"/>
              </a:solidFill>
              <a:cs typeface="Arial" panose="020B0604020202020204" pitchFamily="34" charset="0"/>
            </a:endParaRPr>
          </a:p>
          <a:p>
            <a:pPr algn="just" eaLnBrk="1" hangingPunct="1">
              <a:lnSpc>
                <a:spcPct val="135000"/>
              </a:lnSpc>
              <a:buFontTx/>
              <a:buChar char="-"/>
            </a:pPr>
            <a:r>
              <a:rPr lang="en-US" altLang="en-US" sz="2200" b="0">
                <a:solidFill>
                  <a:srgbClr val="FF0000"/>
                </a:solidFill>
                <a:cs typeface="Arial" panose="020B0604020202020204" pitchFamily="34" charset="0"/>
              </a:rPr>
              <a:t> c</a:t>
            </a:r>
            <a:r>
              <a:rPr lang="en-US" altLang="en-US" sz="2200" b="0" smtClean="0">
                <a:solidFill>
                  <a:srgbClr val="FF0000"/>
                </a:solidFill>
                <a:cs typeface="Arial" panose="020B0604020202020204" pitchFamily="34" charset="0"/>
              </a:rPr>
              <a:t>huyển động chậm dần</a:t>
            </a:r>
            <a:endParaRPr lang="en-US" altLang="en-US" sz="2200" b="0">
              <a:solidFill>
                <a:srgbClr val="FF0000"/>
              </a:solidFill>
              <a:cs typeface="Arial" panose="020B0604020202020204" pitchFamily="34" charset="0"/>
            </a:endParaRPr>
          </a:p>
          <a:p>
            <a:pPr algn="just" eaLnBrk="1" hangingPunct="1">
              <a:lnSpc>
                <a:spcPct val="135000"/>
              </a:lnSpc>
              <a:buFontTx/>
              <a:buChar char="-"/>
            </a:pPr>
            <a:r>
              <a:rPr lang="en-US" altLang="en-US" sz="2200" b="0">
                <a:solidFill>
                  <a:srgbClr val="FF0000"/>
                </a:solidFill>
                <a:cs typeface="Arial" panose="020B0604020202020204" pitchFamily="34" charset="0"/>
              </a:rPr>
              <a:t> d</a:t>
            </a:r>
            <a:r>
              <a:rPr lang="en-US" altLang="en-US" sz="2200" b="0" smtClean="0">
                <a:solidFill>
                  <a:srgbClr val="FF0000"/>
                </a:solidFill>
                <a:cs typeface="Arial" panose="020B0604020202020204" pitchFamily="34" charset="0"/>
              </a:rPr>
              <a:t>ừng lại</a:t>
            </a:r>
          </a:p>
          <a:p>
            <a:pPr algn="just" eaLnBrk="1" hangingPunct="1">
              <a:lnSpc>
                <a:spcPct val="135000"/>
              </a:lnSpc>
              <a:buFontTx/>
              <a:buChar char="-"/>
            </a:pPr>
            <a:r>
              <a:rPr lang="en-GB" altLang="en-US" sz="2200" b="0">
                <a:solidFill>
                  <a:srgbClr val="FF0000"/>
                </a:solidFill>
                <a:cs typeface="Arial" panose="020B0604020202020204" pitchFamily="34" charset="0"/>
              </a:rPr>
              <a:t> </a:t>
            </a:r>
            <a:r>
              <a:rPr lang="en-GB" altLang="en-US" sz="2200" b="0" smtClean="0">
                <a:solidFill>
                  <a:srgbClr val="FF0000"/>
                </a:solidFill>
                <a:cs typeface="Arial" panose="020B0604020202020204" pitchFamily="34" charset="0"/>
              </a:rPr>
              <a:t>đổi hướng chuyển động</a:t>
            </a:r>
            <a:endParaRPr lang="en-US" altLang="en-US" sz="2200" b="0">
              <a:solidFill>
                <a:srgbClr val="FF0000"/>
              </a:solidFill>
              <a:cs typeface="Arial" panose="020B0604020202020204" pitchFamily="34" charset="0"/>
            </a:endParaRPr>
          </a:p>
        </p:txBody>
      </p:sp>
      <p:sp>
        <p:nvSpPr>
          <p:cNvPr id="3" name="Rectangle 2"/>
          <p:cNvSpPr/>
          <p:nvPr/>
        </p:nvSpPr>
        <p:spPr>
          <a:xfrm>
            <a:off x="415636" y="2283109"/>
            <a:ext cx="4281055" cy="2834622"/>
          </a:xfrm>
          <a:prstGeom prst="rect">
            <a:avLst/>
          </a:prstGeom>
        </p:spPr>
        <p:txBody>
          <a:bodyPr wrap="square">
            <a:spAutoFit/>
          </a:bodyPr>
          <a:lstStyle/>
          <a:p>
            <a:pPr algn="just">
              <a:lnSpc>
                <a:spcPct val="135000"/>
              </a:lnSpc>
            </a:pPr>
            <a:r>
              <a:rPr lang="en-US" altLang="en-US" sz="2200">
                <a:latin typeface="Arial" panose="020B0604020202020204" pitchFamily="34" charset="0"/>
                <a:cs typeface="Arial" panose="020B0604020202020204" pitchFamily="34" charset="0"/>
              </a:rPr>
              <a:t>Thảo luận nhóm để xác định xem: mỗi hình ứng với tác dụng nào trong 5 tác dụng trong khung của lực và tìm cụm từ thích hợp cho các vị trí (1); (2); (3); (4); (5) mô tả trong hình 40.2 </a:t>
            </a:r>
          </a:p>
        </p:txBody>
      </p:sp>
      <p:pic>
        <p:nvPicPr>
          <p:cNvPr id="4" name="3 phu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604501" y="0"/>
            <a:ext cx="1539499" cy="865968"/>
          </a:xfrm>
          <a:prstGeom prst="rect">
            <a:avLst/>
          </a:prstGeom>
        </p:spPr>
      </p:pic>
    </p:spTree>
    <p:extLst>
      <p:ext uri="{BB962C8B-B14F-4D97-AF65-F5344CB8AC3E}">
        <p14:creationId xmlns:p14="http://schemas.microsoft.com/office/powerpoint/2010/main" val="27882096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anim calcmode="lin" valueType="num">
                                      <p:cBhvr>
                                        <p:cTn id="1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1000"/>
                                        <p:tgtEl>
                                          <p:spTgt spid="10">
                                            <p:txEl>
                                              <p:pRg st="1" end="1"/>
                                            </p:txEl>
                                          </p:spTgt>
                                        </p:tgtEl>
                                      </p:cBhvr>
                                    </p:animEffect>
                                    <p:anim calcmode="lin" valueType="num">
                                      <p:cBhvr>
                                        <p:cTn id="2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1000"/>
                                        <p:tgtEl>
                                          <p:spTgt spid="10">
                                            <p:txEl>
                                              <p:pRg st="2" end="2"/>
                                            </p:txEl>
                                          </p:spTgt>
                                        </p:tgtEl>
                                      </p:cBhvr>
                                    </p:animEffect>
                                    <p:anim calcmode="lin" valueType="num">
                                      <p:cBhvr>
                                        <p:cTn id="3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fade">
                                      <p:cBhvr>
                                        <p:cTn id="38" dur="1000"/>
                                        <p:tgtEl>
                                          <p:spTgt spid="10">
                                            <p:txEl>
                                              <p:pRg st="3" end="3"/>
                                            </p:txEl>
                                          </p:spTgt>
                                        </p:tgtEl>
                                      </p:cBhvr>
                                    </p:animEffect>
                                    <p:anim calcmode="lin" valueType="num">
                                      <p:cBhvr>
                                        <p:cTn id="3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fade">
                                      <p:cBhvr>
                                        <p:cTn id="45" dur="1000"/>
                                        <p:tgtEl>
                                          <p:spTgt spid="10">
                                            <p:txEl>
                                              <p:pRg st="4" end="4"/>
                                            </p:txEl>
                                          </p:spTgt>
                                        </p:tgtEl>
                                      </p:cBhvr>
                                    </p:animEffect>
                                    <p:anim calcmode="lin" valueType="num">
                                      <p:cBhvr>
                                        <p:cTn id="4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4" fill="hold" display="0">
                  <p:stCondLst>
                    <p:cond delay="indefinite"/>
                  </p:stCondLst>
                </p:cTn>
                <p:tgtEl>
                  <p:spTgt spid="4"/>
                </p:tgtEl>
              </p:cMediaNode>
            </p:video>
          </p:childTnLst>
        </p:cTn>
      </p:par>
    </p:tnLst>
    <p:bldLst>
      <p:bldP spid="9" grpId="0"/>
      <p:bldP spid="10"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5663" y="638173"/>
            <a:ext cx="2001730" cy="1688960"/>
          </a:xfrm>
          <a:prstGeom prst="rect">
            <a:avLst/>
          </a:prstGeom>
        </p:spPr>
      </p:pic>
      <p:sp>
        <p:nvSpPr>
          <p:cNvPr id="7" name="TextBox 6"/>
          <p:cNvSpPr txBox="1"/>
          <p:nvPr/>
        </p:nvSpPr>
        <p:spPr>
          <a:xfrm>
            <a:off x="2831522" y="882779"/>
            <a:ext cx="5624946" cy="1006429"/>
          </a:xfrm>
          <a:prstGeom prst="rect">
            <a:avLst/>
          </a:prstGeom>
          <a:noFill/>
        </p:spPr>
        <p:txBody>
          <a:bodyPr wrap="square" rtlCol="0">
            <a:spAutoFit/>
          </a:bodyPr>
          <a:lstStyle/>
          <a:p>
            <a:pPr algn="just">
              <a:lnSpc>
                <a:spcPct val="135000"/>
              </a:lnSpc>
            </a:pPr>
            <a:r>
              <a:rPr lang="en-US" altLang="en-US" sz="2200">
                <a:latin typeface="Arial" panose="020B0604020202020204" pitchFamily="34" charset="0"/>
                <a:cs typeface="Arial" panose="020B0604020202020204" pitchFamily="34" charset="0"/>
              </a:rPr>
              <a:t>a) Cầu thủ đá vào bóng đang đứng yên làm bóng (1</a:t>
            </a:r>
            <a:r>
              <a:rPr lang="en-US" altLang="en-US" sz="2200" smtClean="0">
                <a:latin typeface="Arial" panose="020B0604020202020204" pitchFamily="34" charset="0"/>
                <a:cs typeface="Arial" panose="020B0604020202020204" pitchFamily="34" charset="0"/>
              </a:rPr>
              <a:t>)</a:t>
            </a:r>
            <a:endParaRPr lang="en-US" altLang="en-US" sz="2200">
              <a:latin typeface="Arial" panose="020B0604020202020204" pitchFamily="34" charset="0"/>
              <a:cs typeface="Arial" panose="020B0604020202020204" pitchFamily="34" charset="0"/>
            </a:endParaRPr>
          </a:p>
        </p:txBody>
      </p:sp>
      <p:sp>
        <p:nvSpPr>
          <p:cNvPr id="18" name="TextBox 17"/>
          <p:cNvSpPr txBox="1"/>
          <p:nvPr/>
        </p:nvSpPr>
        <p:spPr>
          <a:xfrm>
            <a:off x="2919844" y="2753775"/>
            <a:ext cx="5808520" cy="1006429"/>
          </a:xfrm>
          <a:prstGeom prst="rect">
            <a:avLst/>
          </a:prstGeom>
          <a:noFill/>
        </p:spPr>
        <p:txBody>
          <a:bodyPr wrap="square" rtlCol="0">
            <a:spAutoFit/>
          </a:bodyPr>
          <a:lstStyle/>
          <a:p>
            <a:pPr algn="just">
              <a:lnSpc>
                <a:spcPct val="135000"/>
              </a:lnSpc>
            </a:pPr>
            <a:r>
              <a:rPr lang="en-GB" altLang="en-US" sz="2200">
                <a:latin typeface="Arial" panose="020B0604020202020204" pitchFamily="34" charset="0"/>
                <a:cs typeface="Arial" panose="020B0604020202020204" pitchFamily="34" charset="0"/>
              </a:rPr>
              <a:t>b) Bóng đang lăn trên sân lực cản của cỏ trên sân làm </a:t>
            </a:r>
            <a:r>
              <a:rPr lang="en-GB" altLang="en-US" sz="2200" smtClean="0">
                <a:latin typeface="Arial" panose="020B0604020202020204" pitchFamily="34" charset="0"/>
                <a:cs typeface="Arial" panose="020B0604020202020204" pitchFamily="34" charset="0"/>
              </a:rPr>
              <a:t>bóng (2) </a:t>
            </a:r>
            <a:endParaRPr lang="en-GB" altLang="en-US" sz="2200">
              <a:latin typeface="Arial" panose="020B0604020202020204" pitchFamily="34" charset="0"/>
              <a:cs typeface="Arial" panose="020B0604020202020204" pitchFamily="34" charset="0"/>
            </a:endParaRPr>
          </a:p>
        </p:txBody>
      </p:sp>
      <p:sp>
        <p:nvSpPr>
          <p:cNvPr id="12" name="Rectangle 11"/>
          <p:cNvSpPr/>
          <p:nvPr/>
        </p:nvSpPr>
        <p:spPr>
          <a:xfrm>
            <a:off x="3002971" y="4745020"/>
            <a:ext cx="5614556" cy="1463478"/>
          </a:xfrm>
          <a:prstGeom prst="rect">
            <a:avLst/>
          </a:prstGeom>
        </p:spPr>
        <p:txBody>
          <a:bodyPr wrap="square">
            <a:spAutoFit/>
          </a:bodyPr>
          <a:lstStyle/>
          <a:p>
            <a:pPr algn="just">
              <a:lnSpc>
                <a:spcPct val="135000"/>
              </a:lnSpc>
            </a:pPr>
            <a:r>
              <a:rPr lang="en-GB" altLang="en-US" sz="2200">
                <a:latin typeface="Arial" panose="020B0604020202020204" pitchFamily="34" charset="0"/>
                <a:cs typeface="Arial" panose="020B0604020202020204" pitchFamily="34" charset="0"/>
              </a:rPr>
              <a:t>c) Bóng đang bay về phía khung thành thì bị hậu vệ phá sang trái. Lực của hậu vệ làm bóng (3</a:t>
            </a:r>
            <a:r>
              <a:rPr lang="en-GB" altLang="en-US" sz="2200" smtClean="0">
                <a:latin typeface="Arial" panose="020B0604020202020204" pitchFamily="34" charset="0"/>
                <a:cs typeface="Arial" panose="020B0604020202020204" pitchFamily="34" charset="0"/>
              </a:rPr>
              <a:t>)</a:t>
            </a:r>
            <a:endParaRPr lang="en-GB" altLang="en-US" sz="220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3"/>
          <a:stretch>
            <a:fillRect/>
          </a:stretch>
        </p:blipFill>
        <p:spPr>
          <a:xfrm>
            <a:off x="303206" y="2570505"/>
            <a:ext cx="1884218" cy="1647210"/>
          </a:xfrm>
          <a:prstGeom prst="rect">
            <a:avLst/>
          </a:prstGeom>
        </p:spPr>
      </p:pic>
      <p:pic>
        <p:nvPicPr>
          <p:cNvPr id="21" name="Picture 20"/>
          <p:cNvPicPr>
            <a:picLocks noChangeAspect="1"/>
          </p:cNvPicPr>
          <p:nvPr/>
        </p:nvPicPr>
        <p:blipFill>
          <a:blip r:embed="rId4"/>
          <a:stretch>
            <a:fillRect/>
          </a:stretch>
        </p:blipFill>
        <p:spPr>
          <a:xfrm>
            <a:off x="303206" y="4712207"/>
            <a:ext cx="1924187" cy="1591611"/>
          </a:xfrm>
          <a:prstGeom prst="rect">
            <a:avLst/>
          </a:prstGeom>
        </p:spPr>
      </p:pic>
      <p:sp>
        <p:nvSpPr>
          <p:cNvPr id="22" name="Rectangle 21"/>
          <p:cNvSpPr/>
          <p:nvPr/>
        </p:nvSpPr>
        <p:spPr>
          <a:xfrm>
            <a:off x="3991669" y="1346814"/>
            <a:ext cx="2823209" cy="499304"/>
          </a:xfrm>
          <a:prstGeom prst="rect">
            <a:avLst/>
          </a:prstGeom>
        </p:spPr>
        <p:txBody>
          <a:bodyPr wrap="none">
            <a:spAutoFit/>
          </a:bodyPr>
          <a:lstStyle/>
          <a:p>
            <a:pPr algn="just">
              <a:lnSpc>
                <a:spcPct val="135000"/>
              </a:lnSpc>
            </a:pPr>
            <a:r>
              <a:rPr lang="en-US" altLang="en-US" sz="2200">
                <a:solidFill>
                  <a:srgbClr val="FF0000"/>
                </a:solidFill>
                <a:latin typeface="Arial" panose="020B0604020202020204" pitchFamily="34" charset="0"/>
                <a:cs typeface="Arial" panose="020B0604020202020204" pitchFamily="34" charset="0"/>
              </a:rPr>
              <a:t>bắt đầu chuyển động</a:t>
            </a:r>
          </a:p>
        </p:txBody>
      </p:sp>
      <p:sp>
        <p:nvSpPr>
          <p:cNvPr id="23" name="Rectangle 22"/>
          <p:cNvSpPr/>
          <p:nvPr/>
        </p:nvSpPr>
        <p:spPr>
          <a:xfrm>
            <a:off x="5643995" y="3198596"/>
            <a:ext cx="3215945" cy="499304"/>
          </a:xfrm>
          <a:prstGeom prst="rect">
            <a:avLst/>
          </a:prstGeom>
        </p:spPr>
        <p:txBody>
          <a:bodyPr wrap="none">
            <a:spAutoFit/>
          </a:bodyPr>
          <a:lstStyle/>
          <a:p>
            <a:pPr algn="just">
              <a:lnSpc>
                <a:spcPct val="135000"/>
              </a:lnSpc>
            </a:pPr>
            <a:r>
              <a:rPr lang="en-US" altLang="en-US" sz="2200" b="0" smtClean="0">
                <a:solidFill>
                  <a:srgbClr val="FF0000"/>
                </a:solidFill>
                <a:latin typeface="Arial" panose="020B0604020202020204" pitchFamily="34" charset="0"/>
                <a:cs typeface="Arial" panose="020B0604020202020204" pitchFamily="34" charset="0"/>
              </a:rPr>
              <a:t>chuyển động chậm dần</a:t>
            </a:r>
            <a:endParaRPr lang="en-US" altLang="en-US" sz="2200" b="0">
              <a:solidFill>
                <a:srgbClr val="FF0000"/>
              </a:solidFill>
              <a:latin typeface="Arial" panose="020B0604020202020204" pitchFamily="34" charset="0"/>
              <a:cs typeface="Arial" panose="020B0604020202020204" pitchFamily="34" charset="0"/>
            </a:endParaRPr>
          </a:p>
        </p:txBody>
      </p:sp>
      <p:sp>
        <p:nvSpPr>
          <p:cNvPr id="24" name="Rectangle 23"/>
          <p:cNvSpPr/>
          <p:nvPr/>
        </p:nvSpPr>
        <p:spPr>
          <a:xfrm>
            <a:off x="4742030" y="5659117"/>
            <a:ext cx="3180679" cy="549381"/>
          </a:xfrm>
          <a:prstGeom prst="rect">
            <a:avLst/>
          </a:prstGeom>
        </p:spPr>
        <p:txBody>
          <a:bodyPr wrap="none">
            <a:spAutoFit/>
          </a:bodyPr>
          <a:lstStyle/>
          <a:p>
            <a:pPr algn="just">
              <a:lnSpc>
                <a:spcPct val="135000"/>
              </a:lnSpc>
            </a:pPr>
            <a:r>
              <a:rPr lang="en-US" altLang="en-US" sz="2200" smtClean="0">
                <a:solidFill>
                  <a:srgbClr val="FF0000"/>
                </a:solidFill>
                <a:latin typeface="Arial" panose="020B0604020202020204" pitchFamily="34" charset="0"/>
                <a:cs typeface="Arial" panose="020B0604020202020204" pitchFamily="34" charset="0"/>
              </a:rPr>
              <a:t>đổi hướng </a:t>
            </a:r>
            <a:r>
              <a:rPr lang="en-US" altLang="en-US" sz="2200" b="0" smtClean="0">
                <a:solidFill>
                  <a:srgbClr val="FF0000"/>
                </a:solidFill>
                <a:latin typeface="Arial" panose="020B0604020202020204" pitchFamily="34" charset="0"/>
                <a:cs typeface="Arial" panose="020B0604020202020204" pitchFamily="34" charset="0"/>
              </a:rPr>
              <a:t>chuyển động</a:t>
            </a:r>
            <a:endParaRPr lang="en-US" altLang="en-US" sz="2200" b="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0395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2"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31522" y="1683636"/>
            <a:ext cx="5624946" cy="1463478"/>
          </a:xfrm>
          <a:prstGeom prst="rect">
            <a:avLst/>
          </a:prstGeom>
          <a:noFill/>
        </p:spPr>
        <p:txBody>
          <a:bodyPr wrap="square" rtlCol="0">
            <a:spAutoFit/>
          </a:bodyPr>
          <a:lstStyle/>
          <a:p>
            <a:pPr algn="just">
              <a:lnSpc>
                <a:spcPct val="135000"/>
              </a:lnSpc>
            </a:pPr>
            <a:r>
              <a:rPr lang="en-US" altLang="en-US" sz="2200" smtClean="0">
                <a:latin typeface="Arial" panose="020B0604020202020204" pitchFamily="34" charset="0"/>
                <a:cs typeface="Arial" panose="020B0604020202020204" pitchFamily="34" charset="0"/>
              </a:rPr>
              <a:t>d) Bóng bay vào trước khung thành, bị thủ môn bắt dính. Lực của thủ môn làm bóng (4)</a:t>
            </a:r>
          </a:p>
        </p:txBody>
      </p:sp>
      <p:sp>
        <p:nvSpPr>
          <p:cNvPr id="18" name="TextBox 17"/>
          <p:cNvSpPr txBox="1"/>
          <p:nvPr/>
        </p:nvSpPr>
        <p:spPr>
          <a:xfrm>
            <a:off x="2919844" y="3963372"/>
            <a:ext cx="5448302" cy="1463478"/>
          </a:xfrm>
          <a:prstGeom prst="rect">
            <a:avLst/>
          </a:prstGeom>
          <a:noFill/>
        </p:spPr>
        <p:txBody>
          <a:bodyPr wrap="square" rtlCol="0">
            <a:spAutoFit/>
          </a:bodyPr>
          <a:lstStyle/>
          <a:p>
            <a:pPr algn="just">
              <a:lnSpc>
                <a:spcPct val="135000"/>
              </a:lnSpc>
            </a:pPr>
            <a:r>
              <a:rPr lang="en-GB" altLang="en-US" sz="2200" smtClean="0">
                <a:latin typeface="Arial" panose="020B0604020202020204" pitchFamily="34" charset="0"/>
                <a:cs typeface="Arial" panose="020B0604020202020204" pitchFamily="34" charset="0"/>
              </a:rPr>
              <a:t>e) Bóng đang lăn trên sân thì một cầu thủ chạy theo đá nối. Lực của cầu thủ này làm bóng (5)</a:t>
            </a:r>
          </a:p>
        </p:txBody>
      </p:sp>
      <p:pic>
        <p:nvPicPr>
          <p:cNvPr id="2" name="Picture 1"/>
          <p:cNvPicPr>
            <a:picLocks noChangeAspect="1"/>
          </p:cNvPicPr>
          <p:nvPr/>
        </p:nvPicPr>
        <p:blipFill>
          <a:blip r:embed="rId3"/>
          <a:stretch>
            <a:fillRect/>
          </a:stretch>
        </p:blipFill>
        <p:spPr>
          <a:xfrm>
            <a:off x="351557" y="1567000"/>
            <a:ext cx="2059134" cy="1715945"/>
          </a:xfrm>
          <a:prstGeom prst="rect">
            <a:avLst/>
          </a:prstGeom>
        </p:spPr>
      </p:pic>
      <p:pic>
        <p:nvPicPr>
          <p:cNvPr id="3" name="Picture 2"/>
          <p:cNvPicPr>
            <a:picLocks noChangeAspect="1"/>
          </p:cNvPicPr>
          <p:nvPr/>
        </p:nvPicPr>
        <p:blipFill>
          <a:blip r:embed="rId4"/>
          <a:stretch>
            <a:fillRect/>
          </a:stretch>
        </p:blipFill>
        <p:spPr>
          <a:xfrm>
            <a:off x="351557" y="3820389"/>
            <a:ext cx="2171098" cy="1800423"/>
          </a:xfrm>
          <a:prstGeom prst="rect">
            <a:avLst/>
          </a:prstGeom>
        </p:spPr>
      </p:pic>
      <p:sp>
        <p:nvSpPr>
          <p:cNvPr id="10" name="Rectangle 9"/>
          <p:cNvSpPr/>
          <p:nvPr/>
        </p:nvSpPr>
        <p:spPr>
          <a:xfrm>
            <a:off x="3276383" y="2597733"/>
            <a:ext cx="1205779" cy="549381"/>
          </a:xfrm>
          <a:prstGeom prst="rect">
            <a:avLst/>
          </a:prstGeom>
        </p:spPr>
        <p:txBody>
          <a:bodyPr wrap="none">
            <a:spAutoFit/>
          </a:bodyPr>
          <a:lstStyle/>
          <a:p>
            <a:pPr algn="just">
              <a:lnSpc>
                <a:spcPct val="135000"/>
              </a:lnSpc>
            </a:pPr>
            <a:r>
              <a:rPr lang="en-US" altLang="en-US" sz="2200">
                <a:solidFill>
                  <a:srgbClr val="FF0000"/>
                </a:solidFill>
                <a:latin typeface="Arial" panose="020B0604020202020204" pitchFamily="34" charset="0"/>
                <a:cs typeface="Arial" panose="020B0604020202020204" pitchFamily="34" charset="0"/>
              </a:rPr>
              <a:t>d</a:t>
            </a:r>
            <a:r>
              <a:rPr lang="en-US" altLang="en-US" sz="2200" smtClean="0">
                <a:solidFill>
                  <a:srgbClr val="FF0000"/>
                </a:solidFill>
                <a:latin typeface="Arial" panose="020B0604020202020204" pitchFamily="34" charset="0"/>
                <a:cs typeface="Arial" panose="020B0604020202020204" pitchFamily="34" charset="0"/>
              </a:rPr>
              <a:t>ừng lại</a:t>
            </a:r>
            <a:endParaRPr lang="en-US" altLang="en-US" sz="2200">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4550998" y="4863614"/>
            <a:ext cx="3720163" cy="549381"/>
          </a:xfrm>
          <a:prstGeom prst="rect">
            <a:avLst/>
          </a:prstGeom>
        </p:spPr>
        <p:txBody>
          <a:bodyPr wrap="square">
            <a:spAutoFit/>
          </a:bodyPr>
          <a:lstStyle/>
          <a:p>
            <a:pPr algn="just">
              <a:lnSpc>
                <a:spcPct val="135000"/>
              </a:lnSpc>
            </a:pPr>
            <a:r>
              <a:rPr lang="en-US" altLang="en-US" sz="2200" smtClean="0">
                <a:solidFill>
                  <a:srgbClr val="FF0000"/>
                </a:solidFill>
                <a:latin typeface="Arial" panose="020B0604020202020204" pitchFamily="34" charset="0"/>
                <a:cs typeface="Arial" panose="020B0604020202020204" pitchFamily="34" charset="0"/>
              </a:rPr>
              <a:t>chuyển động nhanh dần</a:t>
            </a:r>
            <a:endParaRPr lang="en-US" altLang="en-US" sz="22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087543"/>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770910" y="969819"/>
            <a:ext cx="5223164" cy="2798618"/>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3305608" y="1543902"/>
            <a:ext cx="4153767" cy="1650452"/>
          </a:xfrm>
          <a:prstGeom prst="rect">
            <a:avLst/>
          </a:prstGeom>
          <a:noFill/>
        </p:spPr>
        <p:txBody>
          <a:bodyPr wrap="square" rtlCol="0">
            <a:spAutoFit/>
          </a:bodyPr>
          <a:lstStyle/>
          <a:p>
            <a:pPr algn="ctr">
              <a:lnSpc>
                <a:spcPct val="135000"/>
              </a:lnSpc>
            </a:pPr>
            <a:r>
              <a:rPr lang="en-US" altLang="en-US" sz="2500" b="1" smtClean="0">
                <a:solidFill>
                  <a:schemeClr val="bg1"/>
                </a:solidFill>
                <a:latin typeface="Arial" panose="020B0604020202020204" pitchFamily="34" charset="0"/>
                <a:cs typeface="Arial" panose="020B0604020202020204" pitchFamily="34" charset="0"/>
              </a:rPr>
              <a:t>Hãy tìm thêm ví dụ về lực làm thay đổi tốc độ, hướng chuyển động.</a:t>
            </a:r>
          </a:p>
        </p:txBody>
      </p:sp>
      <p:pic>
        <p:nvPicPr>
          <p:cNvPr id="8" name="Picture 7" descr="Những icon đẹp cute, đáng yêu, dí dỏm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126" y="3768437"/>
            <a:ext cx="2834185" cy="245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129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418</TotalTime>
  <Words>1293</Words>
  <Application>Microsoft Office PowerPoint</Application>
  <PresentationFormat>On-screen Show (4:3)</PresentationFormat>
  <Paragraphs>150</Paragraphs>
  <Slides>32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Muli</vt:lpstr>
      <vt:lpstr>Symbol</vt:lpstr>
      <vt:lpstr>Times New Roman</vt:lpstr>
      <vt:lpstr>Office Theme</vt:lpstr>
      <vt:lpstr>PowerPoint Presentation</vt:lpstr>
      <vt:lpstr>PowerPoint Presentation</vt:lpstr>
      <vt:lpstr>I. Lực và sự đẩy, kéo</vt:lpstr>
      <vt:lpstr>I. Lực và sự đẩy, kéo</vt:lpstr>
      <vt:lpstr>I. Lực và sự đẩy, kéo</vt:lpstr>
      <vt:lpstr>II. Tác dụng của lực</vt:lpstr>
      <vt:lpstr>PowerPoint Presentation</vt:lpstr>
      <vt:lpstr>PowerPoint Presentation</vt:lpstr>
      <vt:lpstr>PowerPoint Presentation</vt:lpstr>
      <vt:lpstr>II. Tác dụng của lực</vt:lpstr>
      <vt:lpstr>PowerPoint Presentation</vt:lpstr>
      <vt:lpstr>PowerPoint Presentation</vt:lpstr>
      <vt:lpstr>PowerPoint Presentation</vt:lpstr>
      <vt:lpstr>PowerPoint Presentation</vt:lpstr>
      <vt:lpstr>PowerPoint Presentation</vt:lpstr>
      <vt:lpstr>III. Lực tiếp xúc và lực không tiếp xúc</vt:lpstr>
      <vt:lpstr>PowerPoint Presentation</vt:lpstr>
      <vt:lpstr>PowerPoint Presentation</vt:lpstr>
      <vt:lpstr>PowerPoint Presentation</vt:lpstr>
      <vt:lpstr>PowerPoint Presentation</vt:lpstr>
      <vt:lpstr>PowerPoint Presentation</vt:lpstr>
      <vt:lpstr>PowerPoint Presentation</vt:lpstr>
      <vt:lpstr>TỔNG KẾT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VnTeach.Com; Admin</dc:creator>
  <cp:keywords>VnTeach.Com</cp:keywords>
  <cp:lastModifiedBy>Admin</cp:lastModifiedBy>
  <cp:revision>38</cp:revision>
  <dcterms:created xsi:type="dcterms:W3CDTF">2021-07-20T02:08:51Z</dcterms:created>
  <dcterms:modified xsi:type="dcterms:W3CDTF">2021-08-03T10:16:56Z</dcterms:modified>
</cp:coreProperties>
</file>