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0" r:id="rId2"/>
    <p:sldId id="304" r:id="rId3"/>
    <p:sldId id="302" r:id="rId4"/>
    <p:sldId id="292" r:id="rId5"/>
    <p:sldId id="360" r:id="rId6"/>
    <p:sldId id="334" r:id="rId7"/>
    <p:sldId id="306" r:id="rId8"/>
    <p:sldId id="355" r:id="rId9"/>
    <p:sldId id="366" r:id="rId10"/>
    <p:sldId id="369" r:id="rId11"/>
    <p:sldId id="367" r:id="rId12"/>
    <p:sldId id="370" r:id="rId13"/>
    <p:sldId id="368" r:id="rId14"/>
    <p:sldId id="356" r:id="rId15"/>
    <p:sldId id="384" r:id="rId16"/>
    <p:sldId id="385" r:id="rId17"/>
    <p:sldId id="386" r:id="rId18"/>
    <p:sldId id="387" r:id="rId19"/>
    <p:sldId id="388" r:id="rId20"/>
    <p:sldId id="389" r:id="rId21"/>
    <p:sldId id="257" r:id="rId22"/>
    <p:sldId id="258" r:id="rId23"/>
    <p:sldId id="260" r:id="rId24"/>
    <p:sldId id="261" r:id="rId25"/>
    <p:sldId id="265" r:id="rId26"/>
    <p:sldId id="337" r:id="rId27"/>
    <p:sldId id="333" r:id="rId28"/>
    <p:sldId id="372" r:id="rId29"/>
    <p:sldId id="336" r:id="rId30"/>
    <p:sldId id="358" r:id="rId31"/>
    <p:sldId id="335" r:id="rId32"/>
    <p:sldId id="373" r:id="rId33"/>
    <p:sldId id="374" r:id="rId34"/>
    <p:sldId id="375" r:id="rId35"/>
    <p:sldId id="383" r:id="rId36"/>
    <p:sldId id="315" r:id="rId37"/>
    <p:sldId id="378" r:id="rId38"/>
    <p:sldId id="381" r:id="rId39"/>
    <p:sldId id="380" r:id="rId40"/>
    <p:sldId id="331" r:id="rId41"/>
    <p:sldId id="295" r:id="rId42"/>
    <p:sldId id="329" r:id="rId43"/>
    <p:sldId id="339" r:id="rId44"/>
    <p:sldId id="33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3"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7"/>
    <p:restoredTop sz="95915"/>
  </p:normalViewPr>
  <p:slideViewPr>
    <p:cSldViewPr snapToGrid="0">
      <p:cViewPr varScale="1">
        <p:scale>
          <a:sx n="71" d="100"/>
          <a:sy n="71" d="100"/>
        </p:scale>
        <p:origin x="1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6T16:14:35.981" idx="4">
    <p:pos x="10" y="10"/>
    <p:text>Mục tiêu bài học, phần này dành cho GV tham khảo nhanh bài dạy. Vui lòng tham khảo yêu cầu bên trong slides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16T16:17:52.900" idx="7">
    <p:pos x="10" y="10"/>
    <p:text>Slide chuyển, giữ nguyên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16T16:20:11.405" idx="9">
    <p:pos x="10" y="10"/>
    <p:text>Giúp mình thiết kế thêm vài trò chơi giúp HS nhận dạnh từ, ghi nhớ từ, phát âm đúng</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16T16:23:39.428" idx="13">
    <p:pos x="10" y="10"/>
    <p:text>Slide chuyển - có thể dùng cho phần giới thiệu từ vựng/ cấu trúc</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16T16:23:44.825" idx="14">
    <p:pos x="10" y="10"/>
    <p:text>Slide chuyển - có thể dùng cho phần giới thiệu từ vựng/ cấu trúc</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5-16T16:25:57.442" idx="23">
    <p:pos x="10" y="10"/>
    <p:text>Slide chuyển - giữ nguyên</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5-16T16:26:12.114" idx="24">
    <p:pos x="10" y="10"/>
    <p:text>Slide chuyển - giữ nguyên</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5-16T16:26:27.403" idx="25">
    <p:pos x="10" y="10"/>
    <p:text>Liệt kê lại từ vựng. cấu trúc HS cần ghi nhớ</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5-16T16:26:54.079" idx="26">
    <p:pos x="10" y="10"/>
    <p:text>Dặn dò HS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the students into teams of four.</a:t>
            </a:r>
          </a:p>
          <a:p>
            <a:r>
              <a:rPr lang="en-US" sz="1200" b="0" i="0" kern="1200" dirty="0">
                <a:solidFill>
                  <a:schemeClr val="tx1"/>
                </a:solidFill>
                <a:effectLst/>
                <a:latin typeface="+mn-lt"/>
                <a:ea typeface="+mn-ea"/>
                <a:cs typeface="+mn-cs"/>
              </a:rPr>
              <a:t>Draw on the board a table like the one above and get each team to copy it onto a piece of paper.</a:t>
            </a:r>
          </a:p>
          <a:p>
            <a:r>
              <a:rPr lang="en-US" sz="1200" b="0" i="0" kern="1200" dirty="0">
                <a:solidFill>
                  <a:schemeClr val="tx1"/>
                </a:solidFill>
                <a:effectLst/>
                <a:latin typeface="+mn-lt"/>
                <a:ea typeface="+mn-ea"/>
                <a:cs typeface="+mn-cs"/>
              </a:rPr>
              <a:t>Students simply have to think of one item to go in each category beginning with the set letter.</a:t>
            </a:r>
          </a:p>
          <a:p>
            <a:r>
              <a:rPr lang="en-US" sz="1200" b="0" i="0" kern="1200" dirty="0">
                <a:solidFill>
                  <a:schemeClr val="tx1"/>
                </a:solidFill>
                <a:effectLst/>
                <a:latin typeface="+mn-lt"/>
                <a:ea typeface="+mn-ea"/>
                <a:cs typeface="+mn-cs"/>
              </a:rPr>
              <a:t>Give an example line of answers for the first time you play with a new group.</a:t>
            </a:r>
          </a:p>
          <a:p>
            <a:r>
              <a:rPr lang="en-US" sz="1200" b="0" i="0" kern="1200" dirty="0">
                <a:solidFill>
                  <a:schemeClr val="tx1"/>
                </a:solidFill>
                <a:effectLst/>
                <a:latin typeface="+mn-lt"/>
                <a:ea typeface="+mn-ea"/>
                <a:cs typeface="+mn-cs"/>
              </a:rPr>
              <a:t>The first team to finish shouts 'Stop the Bus!'.</a:t>
            </a:r>
          </a:p>
          <a:p>
            <a:r>
              <a:rPr lang="en-US" sz="1200" b="0" i="0" kern="1200" dirty="0">
                <a:solidFill>
                  <a:schemeClr val="tx1"/>
                </a:solidFill>
                <a:effectLst/>
                <a:latin typeface="+mn-lt"/>
                <a:ea typeface="+mn-ea"/>
                <a:cs typeface="+mn-cs"/>
              </a:rPr>
              <a:t>Check their answers and write them up on the board and if they are all okay that team wins a point. If there are any mistakes in their words, let the game continue for another few minutes.</a:t>
            </a:r>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Sit in a circle with your students and do the hand actions of lap (both hands to lap), clap, left click, right click. On the first finger click, you say your name, and on the second click you say the name of someone in the circle. You have passed the turn to the person you nominated on your second finger click. Then they say their own name on the first click and the name of another student on the second, and so it goes on. When they have got the idea, everyone says their favorite school subjects: </a:t>
            </a:r>
            <a:r>
              <a:rPr lang="en-US" sz="1200" b="1" i="0" kern="1200" dirty="0">
                <a:solidFill>
                  <a:srgbClr val="FF0000"/>
                </a:solidFill>
                <a:effectLst/>
                <a:latin typeface="+mn-lt"/>
                <a:ea typeface="+mn-ea"/>
                <a:cs typeface="+mn-cs"/>
              </a:rPr>
              <a:t>I like math. </a:t>
            </a:r>
            <a:endParaRPr lang="en-VN" b="1" dirty="0">
              <a:solidFill>
                <a:srgbClr val="FF0000"/>
              </a:solidFill>
            </a:endParaRPr>
          </a:p>
        </p:txBody>
      </p:sp>
      <p:sp>
        <p:nvSpPr>
          <p:cNvPr id="4" name="Slide Number Placeholder 3"/>
          <p:cNvSpPr>
            <a:spLocks noGrp="1"/>
          </p:cNvSpPr>
          <p:nvPr>
            <p:ph type="sldNum" sz="quarter" idx="5"/>
          </p:nvPr>
        </p:nvSpPr>
        <p:spPr/>
        <p:txBody>
          <a:bodyPr/>
          <a:lstStyle/>
          <a:p>
            <a:fld id="{234EA44A-927D-4D59-858E-589BCB488996}" type="slidenum">
              <a:rPr lang="en-US" smtClean="0"/>
              <a:t>37</a:t>
            </a:fld>
            <a:endParaRPr lang="en-US"/>
          </a:p>
        </p:txBody>
      </p:sp>
    </p:spTree>
    <p:extLst>
      <p:ext uri="{BB962C8B-B14F-4D97-AF65-F5344CB8AC3E}">
        <p14:creationId xmlns:p14="http://schemas.microsoft.com/office/powerpoint/2010/main" val="3711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A27C-383C-4F21-B9FB-58DECD6DBE7F}"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E3AE1-D732-4BA4-ADCE-D9EC89773CC5}" type="slidenum">
              <a:rPr lang="en-US" smtClean="0"/>
              <a:t>‹#›</a:t>
            </a:fld>
            <a:endParaRPr lang="en-US"/>
          </a:p>
        </p:txBody>
      </p:sp>
    </p:spTree>
    <p:extLst>
      <p:ext uri="{BB962C8B-B14F-4D97-AF65-F5344CB8AC3E}">
        <p14:creationId xmlns:p14="http://schemas.microsoft.com/office/powerpoint/2010/main" val="357534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5.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6.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ogotherapeia-ioannina.blogspot.com/2011/03/blog-pos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eduhome.com.vn/DHALesson?idGrade=3&amp;idSubject=1&amp;idSeries=119&amp;idTheme=1068&amp;IdLevel=2&amp;idThemeServer=7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bus-cartoon-speeding-cute-vehicle-304248/"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0"/>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2.1</a:t>
            </a:r>
          </a:p>
          <a:p>
            <a:pPr algn="ctr"/>
            <a:r>
              <a:rPr lang="en-US" sz="4800" b="1" dirty="0">
                <a:solidFill>
                  <a:srgbClr val="0070C0"/>
                </a:solidFill>
              </a:rPr>
              <a:t>Page 41</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nglish.mp3" descr="English.mp3">
            <a:hlinkClick r:id="" action="ppaction://media"/>
            <a:extLst>
              <a:ext uri="{FF2B5EF4-FFF2-40B4-BE49-F238E27FC236}">
                <a16:creationId xmlns:a16="http://schemas.microsoft.com/office/drawing/2014/main" id="{28EC6E2F-1858-6863-E477-6E37A7CC4C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32131" y="3220215"/>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3" name="TextBox 12">
            <a:extLst>
              <a:ext uri="{FF2B5EF4-FFF2-40B4-BE49-F238E27FC236}">
                <a16:creationId xmlns:a16="http://schemas.microsoft.com/office/drawing/2014/main" id="{1124E4B6-A7C0-6C71-3195-2AB8B72D52DD}"/>
              </a:ext>
            </a:extLst>
          </p:cNvPr>
          <p:cNvSpPr txBox="1"/>
          <p:nvPr/>
        </p:nvSpPr>
        <p:spPr>
          <a:xfrm>
            <a:off x="7047294" y="310583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English</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Graphical user interface, application&#10;&#10;Description automatically generated">
            <a:extLst>
              <a:ext uri="{FF2B5EF4-FFF2-40B4-BE49-F238E27FC236}">
                <a16:creationId xmlns:a16="http://schemas.microsoft.com/office/drawing/2014/main" id="{5B1DC700-6C62-9AED-3CB6-C01E3003502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44547" y="1647264"/>
            <a:ext cx="4317357" cy="4435966"/>
          </a:xfrm>
          <a:prstGeom prst="rect">
            <a:avLst/>
          </a:prstGeom>
        </p:spPr>
      </p:pic>
      <p:sp>
        <p:nvSpPr>
          <p:cNvPr id="9" name="TextBox 8">
            <a:extLst>
              <a:ext uri="{FF2B5EF4-FFF2-40B4-BE49-F238E27FC236}">
                <a16:creationId xmlns:a16="http://schemas.microsoft.com/office/drawing/2014/main" id="{A33194A8-F2E3-94D4-C07F-6789E234F6CB}"/>
              </a:ext>
            </a:extLst>
          </p:cNvPr>
          <p:cNvSpPr txBox="1"/>
          <p:nvPr/>
        </p:nvSpPr>
        <p:spPr>
          <a:xfrm>
            <a:off x="6979534" y="4775367"/>
            <a:ext cx="207967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ɪŋɡlɪʃ</a:t>
            </a:r>
            <a:r>
              <a:rPr lang="en-US" dirty="0"/>
              <a:t>/ </a:t>
            </a:r>
          </a:p>
          <a:p>
            <a:pPr algn="ctr"/>
            <a:r>
              <a:rPr lang="en-US" dirty="0" err="1"/>
              <a:t>môn</a:t>
            </a:r>
            <a:r>
              <a:rPr lang="en-US" dirty="0"/>
              <a:t> </a:t>
            </a:r>
            <a:r>
              <a:rPr lang="en-US" dirty="0" err="1"/>
              <a:t>tiếng</a:t>
            </a:r>
            <a:r>
              <a:rPr lang="en-US" dirty="0"/>
              <a:t> Anh </a:t>
            </a:r>
          </a:p>
        </p:txBody>
      </p:sp>
    </p:spTree>
    <p:extLst>
      <p:ext uri="{BB962C8B-B14F-4D97-AF65-F5344CB8AC3E}">
        <p14:creationId xmlns:p14="http://schemas.microsoft.com/office/powerpoint/2010/main" val="23631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mp3" descr="art.mp3">
            <a:hlinkClick r:id="" action="ppaction://media"/>
            <a:extLst>
              <a:ext uri="{FF2B5EF4-FFF2-40B4-BE49-F238E27FC236}">
                <a16:creationId xmlns:a16="http://schemas.microsoft.com/office/drawing/2014/main" id="{230FF6A4-3FC4-1E05-6C70-48881C5F4D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34773" y="3300392"/>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5" name="TextBox 14">
            <a:extLst>
              <a:ext uri="{FF2B5EF4-FFF2-40B4-BE49-F238E27FC236}">
                <a16:creationId xmlns:a16="http://schemas.microsoft.com/office/drawing/2014/main" id="{264DEC7D-0F50-9B71-BE12-6D8A328CE89F}"/>
              </a:ext>
            </a:extLst>
          </p:cNvPr>
          <p:cNvSpPr txBox="1"/>
          <p:nvPr/>
        </p:nvSpPr>
        <p:spPr>
          <a:xfrm>
            <a:off x="7599002" y="3202825"/>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art</a:t>
            </a:r>
          </a:p>
        </p:txBody>
      </p:sp>
      <p:sp>
        <p:nvSpPr>
          <p:cNvPr id="19" name="TextBox 18">
            <a:extLst>
              <a:ext uri="{FF2B5EF4-FFF2-40B4-BE49-F238E27FC236}">
                <a16:creationId xmlns:a16="http://schemas.microsoft.com/office/drawing/2014/main" id="{1F312CFC-58B0-4CF1-5B9F-4767470C7FE1}"/>
              </a:ext>
            </a:extLst>
          </p:cNvPr>
          <p:cNvSpPr txBox="1"/>
          <p:nvPr/>
        </p:nvSpPr>
        <p:spPr>
          <a:xfrm>
            <a:off x="7705412" y="449032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ɑːrt</a:t>
            </a:r>
            <a:r>
              <a:rPr lang="en-US" dirty="0"/>
              <a:t>/ </a:t>
            </a:r>
          </a:p>
          <a:p>
            <a:pPr algn="ctr"/>
            <a:r>
              <a:rPr lang="en-US" dirty="0" err="1"/>
              <a:t>môn</a:t>
            </a:r>
            <a:r>
              <a:rPr lang="en-US" dirty="0"/>
              <a:t> mỹ </a:t>
            </a:r>
            <a:r>
              <a:rPr lang="en-US" dirty="0" err="1"/>
              <a:t>thuật</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a:extLst>
              <a:ext uri="{FF2B5EF4-FFF2-40B4-BE49-F238E27FC236}">
                <a16:creationId xmlns:a16="http://schemas.microsoft.com/office/drawing/2014/main" id="{E3A41D8C-CA33-240C-893F-E0ABE9AFE5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26511" y="1599131"/>
            <a:ext cx="4211411" cy="4327108"/>
          </a:xfrm>
          <a:prstGeom prst="rect">
            <a:avLst/>
          </a:prstGeom>
        </p:spPr>
      </p:pic>
    </p:spTree>
    <p:extLst>
      <p:ext uri="{BB962C8B-B14F-4D97-AF65-F5344CB8AC3E}">
        <p14:creationId xmlns:p14="http://schemas.microsoft.com/office/powerpoint/2010/main" val="26062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mp3" descr="PE.mp3">
            <a:hlinkClick r:id="" action="ppaction://media"/>
            <a:extLst>
              <a:ext uri="{FF2B5EF4-FFF2-40B4-BE49-F238E27FC236}">
                <a16:creationId xmlns:a16="http://schemas.microsoft.com/office/drawing/2014/main" id="{D28281F1-28AC-5C64-A98E-1781F0AE2F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37650" y="3418106"/>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6" name="TextBox 15">
            <a:extLst>
              <a:ext uri="{FF2B5EF4-FFF2-40B4-BE49-F238E27FC236}">
                <a16:creationId xmlns:a16="http://schemas.microsoft.com/office/drawing/2014/main" id="{9BFBCAA2-8FE7-599C-0F20-9EB0E47C25D5}"/>
              </a:ext>
            </a:extLst>
          </p:cNvPr>
          <p:cNvSpPr txBox="1"/>
          <p:nvPr/>
        </p:nvSpPr>
        <p:spPr>
          <a:xfrm>
            <a:off x="6267523" y="2435897"/>
            <a:ext cx="405339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P.E.</a:t>
            </a:r>
          </a:p>
          <a:p>
            <a:pPr algn="ctr"/>
            <a:r>
              <a:rPr lang="en-US" sz="3600" dirty="0">
                <a:solidFill>
                  <a:srgbClr val="0070C0"/>
                </a:solidFill>
              </a:rPr>
              <a:t>(physical education)</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a:extLst>
              <a:ext uri="{FF2B5EF4-FFF2-40B4-BE49-F238E27FC236}">
                <a16:creationId xmlns:a16="http://schemas.microsoft.com/office/drawing/2014/main" id="{EE6745FC-60CD-E522-3134-E1C00A7FC4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6942" y="1619839"/>
            <a:ext cx="4832525" cy="4412817"/>
          </a:xfrm>
          <a:prstGeom prst="rect">
            <a:avLst/>
          </a:prstGeom>
        </p:spPr>
      </p:pic>
      <p:sp>
        <p:nvSpPr>
          <p:cNvPr id="9" name="TextBox 8">
            <a:extLst>
              <a:ext uri="{FF2B5EF4-FFF2-40B4-BE49-F238E27FC236}">
                <a16:creationId xmlns:a16="http://schemas.microsoft.com/office/drawing/2014/main" id="{B2804484-46A1-BC19-CF44-E752C5D72C6B}"/>
              </a:ext>
            </a:extLst>
          </p:cNvPr>
          <p:cNvSpPr txBox="1"/>
          <p:nvPr/>
        </p:nvSpPr>
        <p:spPr>
          <a:xfrm>
            <a:off x="7273108" y="4637143"/>
            <a:ext cx="204222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/ˌpiː ˈ</a:t>
            </a:r>
            <a:r>
              <a:rPr lang="en-US" dirty="0" err="1"/>
              <a:t>i</a:t>
            </a:r>
            <a:r>
              <a:rPr lang="en-US" dirty="0"/>
              <a:t>ː/ </a:t>
            </a:r>
          </a:p>
          <a:p>
            <a:pPr algn="ctr"/>
            <a:r>
              <a:rPr lang="vi-VN" dirty="0"/>
              <a:t>môn thể dục </a:t>
            </a:r>
          </a:p>
        </p:txBody>
      </p:sp>
    </p:spTree>
    <p:extLst>
      <p:ext uri="{BB962C8B-B14F-4D97-AF65-F5344CB8AC3E}">
        <p14:creationId xmlns:p14="http://schemas.microsoft.com/office/powerpoint/2010/main" val="22207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sic.mp3" descr="music.mp3">
            <a:hlinkClick r:id="" action="ppaction://media"/>
            <a:extLst>
              <a:ext uri="{FF2B5EF4-FFF2-40B4-BE49-F238E27FC236}">
                <a16:creationId xmlns:a16="http://schemas.microsoft.com/office/drawing/2014/main" id="{0C6F20F9-9408-A3A9-1501-01DC635016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08983" y="3322260"/>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8" name="TextBox 17">
            <a:extLst>
              <a:ext uri="{FF2B5EF4-FFF2-40B4-BE49-F238E27FC236}">
                <a16:creationId xmlns:a16="http://schemas.microsoft.com/office/drawing/2014/main" id="{10A7C3D2-FAB3-B901-ED8D-F0E5566FD05C}"/>
              </a:ext>
            </a:extLst>
          </p:cNvPr>
          <p:cNvSpPr txBox="1"/>
          <p:nvPr/>
        </p:nvSpPr>
        <p:spPr>
          <a:xfrm>
            <a:off x="7135380" y="3973940"/>
            <a:ext cx="183660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music</a:t>
            </a:r>
          </a:p>
        </p:txBody>
      </p:sp>
      <p:sp>
        <p:nvSpPr>
          <p:cNvPr id="21" name="TextBox 20">
            <a:extLst>
              <a:ext uri="{FF2B5EF4-FFF2-40B4-BE49-F238E27FC236}">
                <a16:creationId xmlns:a16="http://schemas.microsoft.com/office/drawing/2014/main" id="{601C1BE5-93CA-424A-85EA-79C302C18F35}"/>
              </a:ext>
            </a:extLst>
          </p:cNvPr>
          <p:cNvSpPr txBox="1"/>
          <p:nvPr/>
        </p:nvSpPr>
        <p:spPr>
          <a:xfrm>
            <a:off x="7308618" y="5147673"/>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mjuːzɪk</a:t>
            </a:r>
            <a:r>
              <a:rPr lang="en-US" dirty="0"/>
              <a:t>/ </a:t>
            </a:r>
          </a:p>
          <a:p>
            <a:pPr algn="ctr"/>
            <a:r>
              <a:rPr lang="en-US" dirty="0"/>
              <a:t> </a:t>
            </a:r>
            <a:r>
              <a:rPr lang="en-US" dirty="0" err="1"/>
              <a:t>môn</a:t>
            </a:r>
            <a:r>
              <a:rPr lang="en-US" dirty="0"/>
              <a:t> </a:t>
            </a:r>
            <a:r>
              <a:rPr lang="en-US" dirty="0" err="1"/>
              <a:t>âm</a:t>
            </a:r>
            <a:r>
              <a:rPr lang="en-US" dirty="0"/>
              <a:t> </a:t>
            </a:r>
            <a:r>
              <a:rPr lang="en-US" dirty="0" err="1"/>
              <a:t>nhạc</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A picture containing shape&#10;&#10;Description automatically generated">
            <a:extLst>
              <a:ext uri="{FF2B5EF4-FFF2-40B4-BE49-F238E27FC236}">
                <a16:creationId xmlns:a16="http://schemas.microsoft.com/office/drawing/2014/main" id="{A4499603-A2AB-CDE8-8AF4-670D7096919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63524" y="1577806"/>
            <a:ext cx="4409954" cy="4531106"/>
          </a:xfrm>
          <a:prstGeom prst="rect">
            <a:avLst/>
          </a:prstGeom>
        </p:spPr>
      </p:pic>
    </p:spTree>
    <p:extLst>
      <p:ext uri="{BB962C8B-B14F-4D97-AF65-F5344CB8AC3E}">
        <p14:creationId xmlns:p14="http://schemas.microsoft.com/office/powerpoint/2010/main" val="23498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10;&#10;Description automatically generated with low confidence">
            <a:extLst>
              <a:ext uri="{FF2B5EF4-FFF2-40B4-BE49-F238E27FC236}">
                <a16:creationId xmlns:a16="http://schemas.microsoft.com/office/drawing/2014/main" id="{EFD859EB-5988-3D62-FEF6-BDCFA891F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535" y="442972"/>
            <a:ext cx="4210168" cy="772369"/>
          </a:xfrm>
          <a:prstGeom prst="rect">
            <a:avLst/>
          </a:prstGeom>
          <a:effectLst>
            <a:outerShdw blurRad="50800" dist="38100" algn="l" rotWithShape="0">
              <a:prstClr val="black">
                <a:alpha val="40000"/>
              </a:prstClr>
            </a:outerShdw>
          </a:effectLst>
        </p:spPr>
      </p:pic>
      <p:pic>
        <p:nvPicPr>
          <p:cNvPr id="7" name="Picture 6" descr="Diagram&#10;&#10;Description automatically generated">
            <a:extLst>
              <a:ext uri="{FF2B5EF4-FFF2-40B4-BE49-F238E27FC236}">
                <a16:creationId xmlns:a16="http://schemas.microsoft.com/office/drawing/2014/main" id="{C9DD3057-A0A5-301F-E1E8-1DC85B6083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100" y="1670050"/>
            <a:ext cx="11607800" cy="35179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B11F0-F277-BFCC-A3A6-6F00956105CA}"/>
              </a:ext>
            </a:extLst>
          </p:cNvPr>
          <p:cNvSpPr/>
          <p:nvPr/>
        </p:nvSpPr>
        <p:spPr>
          <a:xfrm>
            <a:off x="3935955" y="1150258"/>
            <a:ext cx="307744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Let’s play!</a:t>
            </a:r>
          </a:p>
        </p:txBody>
      </p:sp>
    </p:spTree>
    <p:extLst>
      <p:ext uri="{BB962C8B-B14F-4D97-AF65-F5344CB8AC3E}">
        <p14:creationId xmlns:p14="http://schemas.microsoft.com/office/powerpoint/2010/main" val="14022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sign&#10;&#10;Description automatically generated">
            <a:extLst>
              <a:ext uri="{FF2B5EF4-FFF2-40B4-BE49-F238E27FC236}">
                <a16:creationId xmlns:a16="http://schemas.microsoft.com/office/drawing/2014/main" id="{36C185A3-69DD-BDEB-B9D0-B7641C2C6C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1559615"/>
            <a:ext cx="5181600" cy="4682552"/>
          </a:xfrm>
          <a:prstGeom prst="rect">
            <a:avLst/>
          </a:prstGeom>
        </p:spPr>
      </p:pic>
      <p:pic>
        <p:nvPicPr>
          <p:cNvPr id="22" name="math.mp3" descr="math.mp3">
            <a:hlinkClick r:id="" action="ppaction://media"/>
            <a:extLst>
              <a:ext uri="{FF2B5EF4-FFF2-40B4-BE49-F238E27FC236}">
                <a16:creationId xmlns:a16="http://schemas.microsoft.com/office/drawing/2014/main" id="{F1E470B8-C2C7-1CFB-0E9E-087DB24676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18400" y="241300"/>
            <a:ext cx="812800" cy="812800"/>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556" y="1714500"/>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math</a:t>
            </a:r>
            <a:endParaRPr lang="en-US" sz="4000" b="1" dirty="0">
              <a:solidFill>
                <a:sysClr val="windowText" lastClr="000000"/>
              </a:solidFill>
            </a:endParaRPr>
          </a:p>
        </p:txBody>
      </p:sp>
    </p:spTree>
    <p:extLst>
      <p:ext uri="{BB962C8B-B14F-4D97-AF65-F5344CB8AC3E}">
        <p14:creationId xmlns:p14="http://schemas.microsoft.com/office/powerpoint/2010/main" val="685962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750"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nglish.mp3" descr="English.mp3">
            <a:hlinkClick r:id="" action="ppaction://media"/>
            <a:extLst>
              <a:ext uri="{FF2B5EF4-FFF2-40B4-BE49-F238E27FC236}">
                <a16:creationId xmlns:a16="http://schemas.microsoft.com/office/drawing/2014/main" id="{977C5D0E-9C56-5D22-C246-B43B3A8D0C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85126" y="322860"/>
            <a:ext cx="812800" cy="812800"/>
          </a:xfrm>
          <a:prstGeom prst="rect">
            <a:avLst/>
          </a:prstGeom>
        </p:spPr>
      </p:pic>
      <p:pic>
        <p:nvPicPr>
          <p:cNvPr id="22" name="Picture 21" descr="A picture containing text, sign, outdoor&#10;&#10;Description automatically generated">
            <a:extLst>
              <a:ext uri="{FF2B5EF4-FFF2-40B4-BE49-F238E27FC236}">
                <a16:creationId xmlns:a16="http://schemas.microsoft.com/office/drawing/2014/main" id="{3B67FE44-DD6A-FE28-6BFA-108E7175CE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1853" y="1477116"/>
            <a:ext cx="4767460" cy="440273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57615" y="1722438"/>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English</a:t>
            </a:r>
            <a:endParaRPr lang="en-US" sz="4000" b="1" dirty="0">
              <a:solidFill>
                <a:sysClr val="windowText" lastClr="000000"/>
              </a:solidFill>
            </a:endParaRPr>
          </a:p>
        </p:txBody>
      </p:sp>
    </p:spTree>
    <p:extLst>
      <p:ext uri="{BB962C8B-B14F-4D97-AF65-F5344CB8AC3E}">
        <p14:creationId xmlns:p14="http://schemas.microsoft.com/office/powerpoint/2010/main" val="142384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828"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id="{A76159B6-A638-E84C-77EF-265AE6584A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val="410446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rt.mp3" descr="art.mp3">
            <a:hlinkClick r:id="" action="ppaction://media"/>
            <a:extLst>
              <a:ext uri="{FF2B5EF4-FFF2-40B4-BE49-F238E27FC236}">
                <a16:creationId xmlns:a16="http://schemas.microsoft.com/office/drawing/2014/main" id="{D19CCB37-5EEF-418E-6C9E-743D56D6E6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3768" y="154192"/>
            <a:ext cx="812800" cy="812800"/>
          </a:xfrm>
          <a:prstGeom prst="rect">
            <a:avLst/>
          </a:prstGeom>
        </p:spPr>
      </p:pic>
      <p:pic>
        <p:nvPicPr>
          <p:cNvPr id="22" name="Picture 21" descr="Icon&#10;&#10;Description automatically generated">
            <a:extLst>
              <a:ext uri="{FF2B5EF4-FFF2-40B4-BE49-F238E27FC236}">
                <a16:creationId xmlns:a16="http://schemas.microsoft.com/office/drawing/2014/main" id="{28D722D9-A633-9ED2-AA44-A4ACF948CC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2047" y="1344407"/>
            <a:ext cx="5057770" cy="4670837"/>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44915" y="172402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art</a:t>
            </a:r>
            <a:endParaRPr lang="en-US" sz="4000" b="1" dirty="0">
              <a:solidFill>
                <a:sysClr val="windowText" lastClr="000000"/>
              </a:solidFill>
            </a:endParaRPr>
          </a:p>
        </p:txBody>
      </p:sp>
    </p:spTree>
    <p:extLst>
      <p:ext uri="{BB962C8B-B14F-4D97-AF65-F5344CB8AC3E}">
        <p14:creationId xmlns:p14="http://schemas.microsoft.com/office/powerpoint/2010/main" val="1888744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515"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0495" y="490818"/>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usic.mp3" descr="music.mp3">
            <a:hlinkClick r:id="" action="ppaction://media"/>
            <a:extLst>
              <a:ext uri="{FF2B5EF4-FFF2-40B4-BE49-F238E27FC236}">
                <a16:creationId xmlns:a16="http://schemas.microsoft.com/office/drawing/2014/main" id="{8F474660-79D7-1C7C-D73A-57A56850A7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5170" y="158131"/>
            <a:ext cx="812800" cy="81280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A945BBD3-2D8A-160D-0958-D026C229E7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7600" y="1606342"/>
            <a:ext cx="4876800" cy="434381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974" y="167586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music</a:t>
            </a:r>
            <a:endParaRPr lang="en-US" sz="4000" b="1" dirty="0">
              <a:solidFill>
                <a:sysClr val="windowText" lastClr="000000"/>
              </a:solidFill>
            </a:endParaRPr>
          </a:p>
        </p:txBody>
      </p:sp>
    </p:spTree>
    <p:extLst>
      <p:ext uri="{BB962C8B-B14F-4D97-AF65-F5344CB8AC3E}">
        <p14:creationId xmlns:p14="http://schemas.microsoft.com/office/powerpoint/2010/main" val="75541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671"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sign&#10;&#10;Description automatically generated">
            <a:extLst>
              <a:ext uri="{FF2B5EF4-FFF2-40B4-BE49-F238E27FC236}">
                <a16:creationId xmlns:a16="http://schemas.microsoft.com/office/drawing/2014/main" id="{36C185A3-69DD-BDEB-B9D0-B7641C2C6C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1559615"/>
            <a:ext cx="5181600" cy="4682552"/>
          </a:xfrm>
          <a:prstGeom prst="rect">
            <a:avLst/>
          </a:prstGeom>
        </p:spPr>
      </p:pic>
      <p:pic>
        <p:nvPicPr>
          <p:cNvPr id="22" name="math.mp3" descr="math.mp3">
            <a:hlinkClick r:id="" action="ppaction://media"/>
            <a:extLst>
              <a:ext uri="{FF2B5EF4-FFF2-40B4-BE49-F238E27FC236}">
                <a16:creationId xmlns:a16="http://schemas.microsoft.com/office/drawing/2014/main" id="{F1E470B8-C2C7-1CFB-0E9E-087DB24676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18400" y="241300"/>
            <a:ext cx="812800" cy="812800"/>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556" y="1714500"/>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math</a:t>
            </a:r>
            <a:endParaRPr lang="en-US" sz="4000" b="1" dirty="0">
              <a:solidFill>
                <a:sysClr val="windowText" lastClr="000000"/>
              </a:solidFill>
            </a:endParaRPr>
          </a:p>
        </p:txBody>
      </p:sp>
    </p:spTree>
    <p:extLst>
      <p:ext uri="{BB962C8B-B14F-4D97-AF65-F5344CB8AC3E}">
        <p14:creationId xmlns:p14="http://schemas.microsoft.com/office/powerpoint/2010/main" val="1696347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750"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nglish.mp3" descr="English.mp3">
            <a:hlinkClick r:id="" action="ppaction://media"/>
            <a:extLst>
              <a:ext uri="{FF2B5EF4-FFF2-40B4-BE49-F238E27FC236}">
                <a16:creationId xmlns:a16="http://schemas.microsoft.com/office/drawing/2014/main" id="{977C5D0E-9C56-5D22-C246-B43B3A8D0C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85126" y="322860"/>
            <a:ext cx="812800" cy="812800"/>
          </a:xfrm>
          <a:prstGeom prst="rect">
            <a:avLst/>
          </a:prstGeom>
        </p:spPr>
      </p:pic>
      <p:pic>
        <p:nvPicPr>
          <p:cNvPr id="22" name="Picture 21" descr="A picture containing text, sign, outdoor&#10;&#10;Description automatically generated">
            <a:extLst>
              <a:ext uri="{FF2B5EF4-FFF2-40B4-BE49-F238E27FC236}">
                <a16:creationId xmlns:a16="http://schemas.microsoft.com/office/drawing/2014/main" id="{3B67FE44-DD6A-FE28-6BFA-108E7175CE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1853" y="1477116"/>
            <a:ext cx="4767460" cy="440273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57615" y="1722438"/>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English</a:t>
            </a:r>
            <a:endParaRPr lang="en-US" sz="4000" b="1" dirty="0">
              <a:solidFill>
                <a:sysClr val="windowText" lastClr="000000"/>
              </a:solidFill>
            </a:endParaRPr>
          </a:p>
        </p:txBody>
      </p:sp>
    </p:spTree>
    <p:extLst>
      <p:ext uri="{BB962C8B-B14F-4D97-AF65-F5344CB8AC3E}">
        <p14:creationId xmlns:p14="http://schemas.microsoft.com/office/powerpoint/2010/main" val="3114449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828"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id="{A76159B6-A638-E84C-77EF-265AE6584A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116493" y="8688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val="3384711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rt.mp3" descr="art.mp3">
            <a:hlinkClick r:id="" action="ppaction://media"/>
            <a:extLst>
              <a:ext uri="{FF2B5EF4-FFF2-40B4-BE49-F238E27FC236}">
                <a16:creationId xmlns:a16="http://schemas.microsoft.com/office/drawing/2014/main" id="{D19CCB37-5EEF-418E-6C9E-743D56D6E6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3768" y="154192"/>
            <a:ext cx="812800" cy="812800"/>
          </a:xfrm>
          <a:prstGeom prst="rect">
            <a:avLst/>
          </a:prstGeom>
        </p:spPr>
      </p:pic>
      <p:pic>
        <p:nvPicPr>
          <p:cNvPr id="22" name="Picture 21" descr="Icon&#10;&#10;Description automatically generated">
            <a:extLst>
              <a:ext uri="{FF2B5EF4-FFF2-40B4-BE49-F238E27FC236}">
                <a16:creationId xmlns:a16="http://schemas.microsoft.com/office/drawing/2014/main" id="{28D722D9-A633-9ED2-AA44-A4ACF948CC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2047" y="1344407"/>
            <a:ext cx="5057770" cy="4670837"/>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44915" y="172402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art</a:t>
            </a:r>
            <a:endParaRPr lang="en-US" sz="4000" b="1" dirty="0">
              <a:solidFill>
                <a:sysClr val="windowText" lastClr="000000"/>
              </a:solidFill>
            </a:endParaRPr>
          </a:p>
        </p:txBody>
      </p:sp>
    </p:spTree>
    <p:extLst>
      <p:ext uri="{BB962C8B-B14F-4D97-AF65-F5344CB8AC3E}">
        <p14:creationId xmlns:p14="http://schemas.microsoft.com/office/powerpoint/2010/main" val="4075159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515"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usic.mp3" descr="music.mp3">
            <a:hlinkClick r:id="" action="ppaction://media"/>
            <a:extLst>
              <a:ext uri="{FF2B5EF4-FFF2-40B4-BE49-F238E27FC236}">
                <a16:creationId xmlns:a16="http://schemas.microsoft.com/office/drawing/2014/main" id="{8F474660-79D7-1C7C-D73A-57A56850A7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5170" y="158131"/>
            <a:ext cx="812800" cy="81280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A945BBD3-2D8A-160D-0958-D026C229E7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7600" y="1606342"/>
            <a:ext cx="4876800" cy="434381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974" y="167586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music</a:t>
            </a:r>
            <a:endParaRPr lang="en-US" sz="4000" b="1" dirty="0">
              <a:solidFill>
                <a:sysClr val="windowText" lastClr="000000"/>
              </a:solidFill>
            </a:endParaRPr>
          </a:p>
        </p:txBody>
      </p:sp>
    </p:spTree>
    <p:extLst>
      <p:ext uri="{BB962C8B-B14F-4D97-AF65-F5344CB8AC3E}">
        <p14:creationId xmlns:p14="http://schemas.microsoft.com/office/powerpoint/2010/main" val="1170164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671"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386636" y="2607162"/>
            <a:ext cx="3852117" cy="7891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i="1" dirty="0">
                <a:solidFill>
                  <a:srgbClr val="0070C0"/>
                </a:solidFill>
              </a:rPr>
              <a:t>Do</a:t>
            </a:r>
            <a:r>
              <a:rPr lang="en-US" sz="3600" i="1" dirty="0">
                <a:solidFill>
                  <a:schemeClr val="tx1"/>
                </a:solidFill>
              </a:rPr>
              <a:t> you like </a:t>
            </a:r>
            <a:r>
              <a:rPr lang="en-US" sz="3600" i="1" dirty="0">
                <a:solidFill>
                  <a:srgbClr val="FF0000"/>
                </a:solidFill>
              </a:rPr>
              <a:t>math</a:t>
            </a:r>
            <a:r>
              <a:rPr lang="en-US" sz="3600" i="1" dirty="0">
                <a:solidFill>
                  <a:schemeClr val="tx1"/>
                </a:solidFill>
              </a:rPr>
              <a:t>?</a:t>
            </a:r>
            <a:endParaRPr lang="en-VN" sz="3600" dirty="0">
              <a:solidFill>
                <a:schemeClr val="tx1"/>
              </a:solidFill>
            </a:endParaRPr>
          </a:p>
        </p:txBody>
      </p:sp>
      <p:sp>
        <p:nvSpPr>
          <p:cNvPr id="5" name="Rounded Rectangle 4">
            <a:extLst>
              <a:ext uri="{FF2B5EF4-FFF2-40B4-BE49-F238E27FC236}">
                <a16:creationId xmlns:a16="http://schemas.microsoft.com/office/drawing/2014/main" id="{71CA2F09-7FC9-7B47-641A-2FF2BD56612A}"/>
              </a:ext>
            </a:extLst>
          </p:cNvPr>
          <p:cNvSpPr/>
          <p:nvPr/>
        </p:nvSpPr>
        <p:spPr>
          <a:xfrm>
            <a:off x="3565002" y="3860472"/>
            <a:ext cx="4150714" cy="55599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a:solidFill>
                  <a:schemeClr val="tx1"/>
                </a:solidFill>
              </a:rPr>
              <a:t>Yes, I </a:t>
            </a:r>
            <a:r>
              <a:rPr lang="en-US" sz="3600" i="1" dirty="0">
                <a:solidFill>
                  <a:srgbClr val="0070C0"/>
                </a:solidFill>
              </a:rPr>
              <a:t>do</a:t>
            </a:r>
            <a:r>
              <a:rPr lang="en-US" sz="3600" i="1" dirty="0">
                <a:solidFill>
                  <a:schemeClr val="tx1"/>
                </a:solidFill>
              </a:rPr>
              <a:t>./No, I </a:t>
            </a:r>
            <a:r>
              <a:rPr lang="en-US" sz="3600" i="1" dirty="0">
                <a:solidFill>
                  <a:srgbClr val="0070C0"/>
                </a:solidFill>
              </a:rPr>
              <a:t>do</a:t>
            </a:r>
            <a:r>
              <a:rPr lang="en-US" sz="3600" i="1" dirty="0">
                <a:solidFill>
                  <a:schemeClr val="tx1"/>
                </a:solidFill>
              </a:rPr>
              <a:t>n’t.</a:t>
            </a:r>
            <a:endParaRPr lang="en-VN" sz="3600" dirty="0">
              <a:solidFill>
                <a:schemeClr val="tx1"/>
              </a:solidFill>
            </a:endParaRPr>
          </a:p>
        </p:txBody>
      </p:sp>
    </p:spTree>
    <p:extLst>
      <p:ext uri="{BB962C8B-B14F-4D97-AF65-F5344CB8AC3E}">
        <p14:creationId xmlns:p14="http://schemas.microsoft.com/office/powerpoint/2010/main" val="114481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3FBCF16-BA94-5ABA-5951-5C7AA173546D}"/>
              </a:ext>
            </a:extLst>
          </p:cNvPr>
          <p:cNvSpPr txBox="1"/>
          <p:nvPr/>
        </p:nvSpPr>
        <p:spPr>
          <a:xfrm>
            <a:off x="8563602" y="643638"/>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5" name="Picture 4" descr="A picture containing logo&#10;&#10;Description automatically generated">
            <a:extLst>
              <a:ext uri="{FF2B5EF4-FFF2-40B4-BE49-F238E27FC236}">
                <a16:creationId xmlns:a16="http://schemas.microsoft.com/office/drawing/2014/main" id="{2A9BFB35-7152-4903-87B2-D05F58D84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905" y="460004"/>
            <a:ext cx="5359400" cy="736600"/>
          </a:xfrm>
          <a:prstGeom prst="rect">
            <a:avLst/>
          </a:prstGeom>
          <a:effectLst>
            <a:outerShdw blurRad="50800" dist="38100" algn="l" rotWithShape="0">
              <a:prstClr val="black">
                <a:alpha val="40000"/>
              </a:prstClr>
            </a:outerShdw>
          </a:effectLst>
        </p:spPr>
      </p:pic>
      <p:pic>
        <p:nvPicPr>
          <p:cNvPr id="9" name="Picture 8" descr="Table&#10;&#10;Description automatically generated with low confidence">
            <a:extLst>
              <a:ext uri="{FF2B5EF4-FFF2-40B4-BE49-F238E27FC236}">
                <a16:creationId xmlns:a16="http://schemas.microsoft.com/office/drawing/2014/main" id="{491FE8E1-EAF0-7599-B5BC-7A69F4899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29"/>
          <a:stretch/>
        </p:blipFill>
        <p:spPr>
          <a:xfrm>
            <a:off x="387752" y="2071869"/>
            <a:ext cx="1553201" cy="2122068"/>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0CDABBE4-0666-C173-8074-A648386301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6547" y="3690213"/>
            <a:ext cx="5370653" cy="2223825"/>
          </a:xfrm>
          <a:prstGeom prst="rect">
            <a:avLst/>
          </a:prstGeom>
        </p:spPr>
      </p:pic>
      <p:pic>
        <p:nvPicPr>
          <p:cNvPr id="19" name="Picture 18" descr="Table&#10;&#10;Description automatically generated with low confidence">
            <a:extLst>
              <a:ext uri="{FF2B5EF4-FFF2-40B4-BE49-F238E27FC236}">
                <a16:creationId xmlns:a16="http://schemas.microsoft.com/office/drawing/2014/main" id="{D99515B1-9758-6098-1F82-D669BE8E32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57"/>
          <a:stretch/>
        </p:blipFill>
        <p:spPr>
          <a:xfrm>
            <a:off x="1940954" y="1597775"/>
            <a:ext cx="4691340" cy="2092438"/>
          </a:xfrm>
          <a:prstGeom prst="rect">
            <a:avLst/>
          </a:prstGeom>
        </p:spPr>
      </p:pic>
      <p:pic>
        <p:nvPicPr>
          <p:cNvPr id="20" name="Picture 19" descr="Table&#10;&#10;Description automatically generated with low confidence">
            <a:extLst>
              <a:ext uri="{FF2B5EF4-FFF2-40B4-BE49-F238E27FC236}">
                <a16:creationId xmlns:a16="http://schemas.microsoft.com/office/drawing/2014/main" id="{38B16B40-5473-8A66-E58C-DDC3BC2900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69575" y="1689083"/>
            <a:ext cx="1857737" cy="1909822"/>
          </a:xfrm>
          <a:prstGeom prst="rect">
            <a:avLst/>
          </a:prstGeom>
        </p:spPr>
      </p:pic>
    </p:spTree>
    <p:extLst>
      <p:ext uri="{BB962C8B-B14F-4D97-AF65-F5344CB8AC3E}">
        <p14:creationId xmlns:p14="http://schemas.microsoft.com/office/powerpoint/2010/main" val="32917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524315"/>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identify 5 school</a:t>
            </a:r>
            <a:r>
              <a:rPr lang="en-US" sz="3600" dirty="0">
                <a:solidFill>
                  <a:srgbClr val="FF0000"/>
                </a:solidFill>
              </a:rPr>
              <a:t> subjects and use them </a:t>
            </a:r>
            <a:r>
              <a:rPr lang="en-US" sz="3600">
                <a:solidFill>
                  <a:srgbClr val="FF0000"/>
                </a:solidFill>
              </a:rPr>
              <a:t>in questions. </a:t>
            </a:r>
            <a:endParaRPr lang="en-US" sz="3600" dirty="0">
              <a:solidFill>
                <a:srgbClr val="FF0000"/>
              </a:solidFill>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dirty="0">
                <a:solidFill>
                  <a:srgbClr val="00B050"/>
                </a:solidFill>
              </a:rPr>
              <a:t>math, English, art, P.E. (physical education),       		     music </a:t>
            </a:r>
          </a:p>
          <a:p>
            <a:r>
              <a:rPr lang="en-US" sz="3600" b="1" dirty="0">
                <a:solidFill>
                  <a:srgbClr val="0070C0"/>
                </a:solidFill>
              </a:rPr>
              <a:t>Structure</a:t>
            </a:r>
            <a:r>
              <a:rPr lang="en-US" sz="3600" dirty="0">
                <a:solidFill>
                  <a:srgbClr val="0070C0"/>
                </a:solidFill>
              </a:rPr>
              <a:t>:  </a:t>
            </a:r>
            <a:r>
              <a:rPr lang="en-US" sz="3600" dirty="0">
                <a:solidFill>
                  <a:srgbClr val="00B050"/>
                </a:solidFill>
              </a:rPr>
              <a:t>Do you like </a:t>
            </a:r>
            <a:r>
              <a:rPr lang="en-US" sz="3600" dirty="0">
                <a:solidFill>
                  <a:srgbClr val="FF0000"/>
                </a:solidFill>
              </a:rPr>
              <a:t>math</a:t>
            </a:r>
            <a:r>
              <a:rPr lang="en-US" sz="3600" dirty="0">
                <a:solidFill>
                  <a:srgbClr val="00B050"/>
                </a:solidFill>
              </a:rPr>
              <a:t>? </a:t>
            </a:r>
          </a:p>
          <a:p>
            <a:r>
              <a:rPr lang="en-US" sz="3600" dirty="0">
                <a:solidFill>
                  <a:srgbClr val="00B050"/>
                </a:solidFill>
              </a:rPr>
              <a:t>		   - Yes, I do./No, I don't. </a:t>
            </a:r>
            <a:endParaRPr lang="en-US" sz="6000" dirty="0">
              <a:solidFill>
                <a:srgbClr val="00B050"/>
              </a:solidFill>
            </a:endParaRPr>
          </a:p>
          <a:p>
            <a:endParaRPr lang="en-US" sz="3600" dirty="0">
              <a:solidFill>
                <a:srgbClr val="0070C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113268" y="380912"/>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21" name="TextBox 20">
            <a:extLst>
              <a:ext uri="{FF2B5EF4-FFF2-40B4-BE49-F238E27FC236}">
                <a16:creationId xmlns:a16="http://schemas.microsoft.com/office/drawing/2014/main" id="{D6A90485-3762-DB63-E854-2BB08AF42C0E}"/>
              </a:ext>
            </a:extLst>
          </p:cNvPr>
          <p:cNvSpPr txBox="1"/>
          <p:nvPr/>
        </p:nvSpPr>
        <p:spPr>
          <a:xfrm>
            <a:off x="2171700" y="2096758"/>
            <a:ext cx="3735318"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3600" dirty="0">
                <a:solidFill>
                  <a:srgbClr val="0070C0"/>
                </a:solidFill>
              </a:rPr>
              <a:t>Do</a:t>
            </a:r>
            <a:r>
              <a:rPr lang="en-VN" sz="3600" dirty="0"/>
              <a:t> you like…………?</a:t>
            </a:r>
          </a:p>
        </p:txBody>
      </p:sp>
      <p:sp>
        <p:nvSpPr>
          <p:cNvPr id="22" name="TextBox 21">
            <a:extLst>
              <a:ext uri="{FF2B5EF4-FFF2-40B4-BE49-F238E27FC236}">
                <a16:creationId xmlns:a16="http://schemas.microsoft.com/office/drawing/2014/main" id="{5737E41A-81CA-2575-1BC3-8C4751CFB30F}"/>
              </a:ext>
            </a:extLst>
          </p:cNvPr>
          <p:cNvSpPr txBox="1"/>
          <p:nvPr/>
        </p:nvSpPr>
        <p:spPr>
          <a:xfrm>
            <a:off x="7892358" y="5590952"/>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
        <p:nvSpPr>
          <p:cNvPr id="38" name="TextBox 37">
            <a:extLst>
              <a:ext uri="{FF2B5EF4-FFF2-40B4-BE49-F238E27FC236}">
                <a16:creationId xmlns:a16="http://schemas.microsoft.com/office/drawing/2014/main" id="{6C17D2A2-F225-A556-C3B1-ABCE5C5F999E}"/>
              </a:ext>
            </a:extLst>
          </p:cNvPr>
          <p:cNvSpPr txBox="1"/>
          <p:nvPr/>
        </p:nvSpPr>
        <p:spPr>
          <a:xfrm>
            <a:off x="7910605" y="5590951"/>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 </a:t>
            </a:r>
            <a:r>
              <a:rPr lang="en-VN" sz="3600" dirty="0">
                <a:solidFill>
                  <a:srgbClr val="0070C0"/>
                </a:solidFill>
              </a:rPr>
              <a:t>do</a:t>
            </a:r>
            <a:r>
              <a:rPr lang="en-VN" sz="3600" dirty="0">
                <a:solidFill>
                  <a:schemeClr val="tx1"/>
                </a:solidFill>
              </a:rPr>
              <a:t>n’t.</a:t>
            </a:r>
            <a:endParaRPr lang="en-VN" sz="3600" dirty="0"/>
          </a:p>
        </p:txBody>
      </p:sp>
      <p:pic>
        <p:nvPicPr>
          <p:cNvPr id="5" name="Picture 4" descr="A cartoon of a child&#10;&#10;Description automatically generated with low confidence">
            <a:extLst>
              <a:ext uri="{FF2B5EF4-FFF2-40B4-BE49-F238E27FC236}">
                <a16:creationId xmlns:a16="http://schemas.microsoft.com/office/drawing/2014/main" id="{E3B98AD2-29D0-C9B6-8C8D-518C5FBCC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290" y="1366508"/>
            <a:ext cx="1954884" cy="2062492"/>
          </a:xfrm>
          <a:prstGeom prst="rect">
            <a:avLst/>
          </a:prstGeom>
        </p:spPr>
      </p:pic>
      <p:pic>
        <p:nvPicPr>
          <p:cNvPr id="9" name="Picture 8" descr="A picture containing vector graphics, doll&#10;&#10;Description automatically generated">
            <a:extLst>
              <a:ext uri="{FF2B5EF4-FFF2-40B4-BE49-F238E27FC236}">
                <a16:creationId xmlns:a16="http://schemas.microsoft.com/office/drawing/2014/main" id="{2CF24B99-BC02-A7ED-A69E-F5AE9D80E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7587" y="3830660"/>
            <a:ext cx="1944413" cy="196241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4F7251FB-A8BB-24AD-D45B-60CF77A4A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4131" y="1210303"/>
            <a:ext cx="2826558" cy="2904211"/>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E7F2CD92-9884-2917-0F37-E28AB4E46A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38287" y="1266522"/>
            <a:ext cx="3150887" cy="2870931"/>
          </a:xfrm>
          <a:prstGeom prst="rect">
            <a:avLst/>
          </a:prstGeom>
        </p:spPr>
      </p:pic>
      <p:pic>
        <p:nvPicPr>
          <p:cNvPr id="15" name="Picture 14" descr="A picture containing text, queen, vector graphics, envelope&#10;&#10;Description automatically generated">
            <a:extLst>
              <a:ext uri="{FF2B5EF4-FFF2-40B4-BE49-F238E27FC236}">
                <a16:creationId xmlns:a16="http://schemas.microsoft.com/office/drawing/2014/main" id="{A2AFE8ED-EA93-E058-D90E-F4661CEECF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6460"/>
          <a:stretch/>
        </p:blipFill>
        <p:spPr>
          <a:xfrm>
            <a:off x="6593916" y="1382301"/>
            <a:ext cx="3195258" cy="3070991"/>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82FD680B-F632-3D08-C2E7-CEA2A96E9B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93916" y="1479255"/>
            <a:ext cx="3133926" cy="3076159"/>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id="{F7253997-520C-2563-74E1-556864B341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44289" y="1438906"/>
            <a:ext cx="3033179" cy="3116508"/>
          </a:xfrm>
          <a:prstGeom prst="rect">
            <a:avLst/>
          </a:prstGeom>
        </p:spPr>
      </p:pic>
      <p:sp>
        <p:nvSpPr>
          <p:cNvPr id="33" name="TextBox 32">
            <a:extLst>
              <a:ext uri="{FF2B5EF4-FFF2-40B4-BE49-F238E27FC236}">
                <a16:creationId xmlns:a16="http://schemas.microsoft.com/office/drawing/2014/main" id="{B49A9869-763B-29F5-DBBE-D5871D2852E9}"/>
              </a:ext>
            </a:extLst>
          </p:cNvPr>
          <p:cNvSpPr txBox="1"/>
          <p:nvPr/>
        </p:nvSpPr>
        <p:spPr>
          <a:xfrm>
            <a:off x="7901481" y="5653133"/>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
        <p:nvSpPr>
          <p:cNvPr id="39" name="TextBox 38">
            <a:extLst>
              <a:ext uri="{FF2B5EF4-FFF2-40B4-BE49-F238E27FC236}">
                <a16:creationId xmlns:a16="http://schemas.microsoft.com/office/drawing/2014/main" id="{49351762-9193-F055-851E-53C2EA348C88}"/>
              </a:ext>
            </a:extLst>
          </p:cNvPr>
          <p:cNvSpPr txBox="1"/>
          <p:nvPr/>
        </p:nvSpPr>
        <p:spPr>
          <a:xfrm>
            <a:off x="7928852" y="5625186"/>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 </a:t>
            </a:r>
            <a:r>
              <a:rPr lang="en-VN" sz="3600" dirty="0">
                <a:solidFill>
                  <a:srgbClr val="0070C0"/>
                </a:solidFill>
              </a:rPr>
              <a:t>do</a:t>
            </a:r>
            <a:r>
              <a:rPr lang="en-VN" sz="3600" dirty="0">
                <a:solidFill>
                  <a:schemeClr val="tx1"/>
                </a:solidFill>
              </a:rPr>
              <a:t>n’t.</a:t>
            </a:r>
            <a:endParaRPr lang="en-VN" sz="3600" dirty="0"/>
          </a:p>
        </p:txBody>
      </p:sp>
      <p:sp>
        <p:nvSpPr>
          <p:cNvPr id="40" name="TextBox 39">
            <a:extLst>
              <a:ext uri="{FF2B5EF4-FFF2-40B4-BE49-F238E27FC236}">
                <a16:creationId xmlns:a16="http://schemas.microsoft.com/office/drawing/2014/main" id="{99115484-41CB-E163-9B6E-5D3A0A174A9E}"/>
              </a:ext>
            </a:extLst>
          </p:cNvPr>
          <p:cNvSpPr txBox="1"/>
          <p:nvPr/>
        </p:nvSpPr>
        <p:spPr>
          <a:xfrm>
            <a:off x="7910605" y="5614001"/>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9"/>
                                        </p:tgtEl>
                                        <p:attrNameLst>
                                          <p:attrName>ppt_y</p:attrName>
                                        </p:attrNameLst>
                                      </p:cBhvr>
                                      <p:tavLst>
                                        <p:tav tm="0">
                                          <p:val>
                                            <p:strVal val="#ppt_y"/>
                                          </p:val>
                                        </p:tav>
                                        <p:tav tm="100000">
                                          <p:val>
                                            <p:strVal val="#ppt_y+#ppt_h*1.125000"/>
                                          </p:val>
                                        </p:tav>
                                      </p:tavLst>
                                    </p:anim>
                                    <p:animEffect transition="out" filter="wipe(down)">
                                      <p:cBhvr>
                                        <p:cTn id="7" dur="500"/>
                                        <p:tgtEl>
                                          <p:spTgt spid="19"/>
                                        </p:tgtEl>
                                      </p:cBhvr>
                                    </p:animEffect>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0" nodeType="clickEffect">
                                  <p:stCondLst>
                                    <p:cond delay="0"/>
                                  </p:stCondLst>
                                  <p:childTnLst>
                                    <p:anim calcmode="lin" valueType="num">
                                      <p:cBhvr additive="base">
                                        <p:cTn id="12" dur="500"/>
                                        <p:tgtEl>
                                          <p:spTgt spid="40"/>
                                        </p:tgtEl>
                                        <p:attrNameLst>
                                          <p:attrName>ppt_y</p:attrName>
                                        </p:attrNameLst>
                                      </p:cBhvr>
                                      <p:tavLst>
                                        <p:tav tm="0">
                                          <p:val>
                                            <p:strVal val="#ppt_y"/>
                                          </p:val>
                                        </p:tav>
                                        <p:tav tm="100000">
                                          <p:val>
                                            <p:strVal val="#ppt_y+#ppt_h*1.125000"/>
                                          </p:val>
                                        </p:tav>
                                      </p:tavLst>
                                    </p:anim>
                                    <p:animEffect transition="out" filter="wipe(down)">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nodeType="clickEffect">
                                  <p:stCondLst>
                                    <p:cond delay="0"/>
                                  </p:stCondLst>
                                  <p:childTnLst>
                                    <p:anim calcmode="lin" valueType="num">
                                      <p:cBhvr additive="base">
                                        <p:cTn id="18" dur="500"/>
                                        <p:tgtEl>
                                          <p:spTgt spid="17"/>
                                        </p:tgtEl>
                                        <p:attrNameLst>
                                          <p:attrName>ppt_y</p:attrName>
                                        </p:attrNameLst>
                                      </p:cBhvr>
                                      <p:tavLst>
                                        <p:tav tm="0">
                                          <p:val>
                                            <p:strVal val="#ppt_y"/>
                                          </p:val>
                                        </p:tav>
                                        <p:tav tm="100000">
                                          <p:val>
                                            <p:strVal val="#ppt_y+#ppt_h*1.125000"/>
                                          </p:val>
                                        </p:tav>
                                      </p:tavLst>
                                    </p:anim>
                                    <p:animEffect transition="out" filter="wipe(down)">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grpId="0" nodeType="clickEffect">
                                  <p:stCondLst>
                                    <p:cond delay="0"/>
                                  </p:stCondLst>
                                  <p:childTnLst>
                                    <p:anim calcmode="lin" valueType="num">
                                      <p:cBhvr additive="base">
                                        <p:cTn id="24" dur="500"/>
                                        <p:tgtEl>
                                          <p:spTgt spid="39"/>
                                        </p:tgtEl>
                                        <p:attrNameLst>
                                          <p:attrName>ppt_y</p:attrName>
                                        </p:attrNameLst>
                                      </p:cBhvr>
                                      <p:tavLst>
                                        <p:tav tm="0">
                                          <p:val>
                                            <p:strVal val="#ppt_y"/>
                                          </p:val>
                                        </p:tav>
                                        <p:tav tm="100000">
                                          <p:val>
                                            <p:strVal val="#ppt_y+#ppt_h*1.125000"/>
                                          </p:val>
                                        </p:tav>
                                      </p:tavLst>
                                    </p:anim>
                                    <p:animEffect transition="out" filter="wipe(down)">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 calcmode="lin" valueType="num">
                                      <p:cBhvr additive="base">
                                        <p:cTn id="30" dur="500"/>
                                        <p:tgtEl>
                                          <p:spTgt spid="15"/>
                                        </p:tgtEl>
                                        <p:attrNameLst>
                                          <p:attrName>ppt_y</p:attrName>
                                        </p:attrNameLst>
                                      </p:cBhvr>
                                      <p:tavLst>
                                        <p:tav tm="0">
                                          <p:val>
                                            <p:strVal val="#ppt_y"/>
                                          </p:val>
                                        </p:tav>
                                        <p:tav tm="100000">
                                          <p:val>
                                            <p:strVal val="#ppt_y+#ppt_h*1.125000"/>
                                          </p:val>
                                        </p:tav>
                                      </p:tavLst>
                                    </p:anim>
                                    <p:animEffect transition="out" filter="wipe(dow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 calcmode="lin" valueType="num">
                                      <p:cBhvr additive="base">
                                        <p:cTn id="36" dur="500"/>
                                        <p:tgtEl>
                                          <p:spTgt spid="33"/>
                                        </p:tgtEl>
                                        <p:attrNameLst>
                                          <p:attrName>ppt_y</p:attrName>
                                        </p:attrNameLst>
                                      </p:cBhvr>
                                      <p:tavLst>
                                        <p:tav tm="0">
                                          <p:val>
                                            <p:strVal val="#ppt_y"/>
                                          </p:val>
                                        </p:tav>
                                        <p:tav tm="100000">
                                          <p:val>
                                            <p:strVal val="#ppt_y+#ppt_h*1.125000"/>
                                          </p:val>
                                        </p:tav>
                                      </p:tavLst>
                                    </p:anim>
                                    <p:animEffect transition="out" filter="wipe(down)">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nodeType="clickEffect">
                                  <p:stCondLst>
                                    <p:cond delay="0"/>
                                  </p:stCondLst>
                                  <p:childTnLst>
                                    <p:anim calcmode="lin" valueType="num">
                                      <p:cBhvr additive="base">
                                        <p:cTn id="42" dur="500"/>
                                        <p:tgtEl>
                                          <p:spTgt spid="13"/>
                                        </p:tgtEl>
                                        <p:attrNameLst>
                                          <p:attrName>ppt_y</p:attrName>
                                        </p:attrNameLst>
                                      </p:cBhvr>
                                      <p:tavLst>
                                        <p:tav tm="0">
                                          <p:val>
                                            <p:strVal val="#ppt_y"/>
                                          </p:val>
                                        </p:tav>
                                        <p:tav tm="100000">
                                          <p:val>
                                            <p:strVal val="#ppt_y+#ppt_h*1.125000"/>
                                          </p:val>
                                        </p:tav>
                                      </p:tavLst>
                                    </p:anim>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1" nodeType="clickEffect">
                                  <p:stCondLst>
                                    <p:cond delay="0"/>
                                  </p:stCondLst>
                                  <p:childTnLst>
                                    <p:anim calcmode="lin" valueType="num">
                                      <p:cBhvr additive="base">
                                        <p:cTn id="48" dur="500"/>
                                        <p:tgtEl>
                                          <p:spTgt spid="33"/>
                                        </p:tgtEl>
                                        <p:attrNameLst>
                                          <p:attrName>ppt_y</p:attrName>
                                        </p:attrNameLst>
                                      </p:cBhvr>
                                      <p:tavLst>
                                        <p:tav tm="0">
                                          <p:val>
                                            <p:strVal val="#ppt_y"/>
                                          </p:val>
                                        </p:tav>
                                        <p:tav tm="100000">
                                          <p:val>
                                            <p:strVal val="#ppt_y+#ppt_h*1.125000"/>
                                          </p:val>
                                        </p:tav>
                                      </p:tavLst>
                                    </p:anim>
                                    <p:animEffect transition="out" filter="wipe(down)">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A7FA1D39-5BA6-90FA-B414-161E369C99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880" y="614342"/>
            <a:ext cx="5422900" cy="698500"/>
          </a:xfrm>
          <a:prstGeom prst="rect">
            <a:avLst/>
          </a:prstGeom>
          <a:effectLst>
            <a:outerShdw blurRad="50800" dist="38100" algn="l" rotWithShape="0">
              <a:prstClr val="black">
                <a:alpha val="40000"/>
              </a:prstClr>
            </a:outerShdw>
          </a:effectLst>
        </p:spPr>
      </p:pic>
      <p:pic>
        <p:nvPicPr>
          <p:cNvPr id="8" name="Picture 7" descr="Text&#10;&#10;Description automatically generated with medium confidence">
            <a:extLst>
              <a:ext uri="{FF2B5EF4-FFF2-40B4-BE49-F238E27FC236}">
                <a16:creationId xmlns:a16="http://schemas.microsoft.com/office/drawing/2014/main" id="{5DACFFC5-9DA6-A4CA-196D-4D9F16EFD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1845600"/>
            <a:ext cx="10896600" cy="3213100"/>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111D915-19DC-A478-A2C6-D1D5E26122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1806" y="1331089"/>
            <a:ext cx="9301476" cy="2812648"/>
          </a:xfrm>
          <a:prstGeom prst="rect">
            <a:avLst/>
          </a:prstGeom>
        </p:spPr>
      </p:pic>
      <p:sp>
        <p:nvSpPr>
          <p:cNvPr id="6" name="TextBox 5">
            <a:extLst>
              <a:ext uri="{FF2B5EF4-FFF2-40B4-BE49-F238E27FC236}">
                <a16:creationId xmlns:a16="http://schemas.microsoft.com/office/drawing/2014/main" id="{1C391775-35DF-C706-8194-6A85087D54A8}"/>
              </a:ext>
            </a:extLst>
          </p:cNvPr>
          <p:cNvSpPr txBox="1"/>
          <p:nvPr/>
        </p:nvSpPr>
        <p:spPr>
          <a:xfrm>
            <a:off x="5572942" y="2870522"/>
            <a:ext cx="1539204" cy="707886"/>
          </a:xfrm>
          <a:prstGeom prst="rect">
            <a:avLst/>
          </a:prstGeom>
          <a:noFill/>
        </p:spPr>
        <p:txBody>
          <a:bodyPr wrap="none" rtlCol="0">
            <a:spAutoFit/>
          </a:bodyPr>
          <a:lstStyle/>
          <a:p>
            <a:r>
              <a:rPr lang="en-VN" sz="4000" dirty="0">
                <a:solidFill>
                  <a:srgbClr val="FF0000"/>
                </a:solidFill>
              </a:rPr>
              <a:t>I don’t</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D5A96FF-DD13-AFAD-D6FF-A70C85DCBC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6485" y="1407820"/>
            <a:ext cx="8277273" cy="2608595"/>
          </a:xfrm>
          <a:prstGeom prst="rect">
            <a:avLst/>
          </a:prstGeom>
        </p:spPr>
      </p:pic>
      <p:sp>
        <p:nvSpPr>
          <p:cNvPr id="8" name="TextBox 7">
            <a:extLst>
              <a:ext uri="{FF2B5EF4-FFF2-40B4-BE49-F238E27FC236}">
                <a16:creationId xmlns:a16="http://schemas.microsoft.com/office/drawing/2014/main" id="{AE13A465-5EC1-6C57-9892-EB21AADFA2AD}"/>
              </a:ext>
            </a:extLst>
          </p:cNvPr>
          <p:cNvSpPr txBox="1"/>
          <p:nvPr/>
        </p:nvSpPr>
        <p:spPr>
          <a:xfrm>
            <a:off x="5561367" y="2928396"/>
            <a:ext cx="853119" cy="707886"/>
          </a:xfrm>
          <a:prstGeom prst="rect">
            <a:avLst/>
          </a:prstGeom>
          <a:noFill/>
        </p:spPr>
        <p:txBody>
          <a:bodyPr wrap="none" rtlCol="0">
            <a:spAutoFit/>
          </a:bodyPr>
          <a:lstStyle/>
          <a:p>
            <a:r>
              <a:rPr lang="en-VN" sz="4000" dirty="0">
                <a:solidFill>
                  <a:srgbClr val="FF0000"/>
                </a:solidFill>
              </a:rPr>
              <a:t>Yes</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93DC38B-754D-3B2F-9956-820D68FA43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0369" y="2245489"/>
            <a:ext cx="8019265" cy="2199189"/>
          </a:xfrm>
          <a:prstGeom prst="rect">
            <a:avLst/>
          </a:prstGeom>
        </p:spPr>
      </p:pic>
      <p:sp>
        <p:nvSpPr>
          <p:cNvPr id="4" name="TextBox 3">
            <a:extLst>
              <a:ext uri="{FF2B5EF4-FFF2-40B4-BE49-F238E27FC236}">
                <a16:creationId xmlns:a16="http://schemas.microsoft.com/office/drawing/2014/main" id="{D607B1CF-0CC0-6E2C-85AE-1D4C357F33E2}"/>
              </a:ext>
            </a:extLst>
          </p:cNvPr>
          <p:cNvSpPr txBox="1"/>
          <p:nvPr/>
        </p:nvSpPr>
        <p:spPr>
          <a:xfrm>
            <a:off x="4610811" y="2511707"/>
            <a:ext cx="1653401" cy="707886"/>
          </a:xfrm>
          <a:prstGeom prst="rect">
            <a:avLst/>
          </a:prstGeom>
          <a:noFill/>
        </p:spPr>
        <p:txBody>
          <a:bodyPr wrap="none" rtlCol="0">
            <a:spAutoFit/>
          </a:bodyPr>
          <a:lstStyle/>
          <a:p>
            <a:r>
              <a:rPr lang="en-VN" sz="4000" dirty="0">
                <a:solidFill>
                  <a:srgbClr val="FF0000"/>
                </a:solidFill>
              </a:rPr>
              <a:t>Do you</a:t>
            </a:r>
          </a:p>
        </p:txBody>
      </p:sp>
    </p:spTree>
    <p:extLst>
      <p:ext uri="{BB962C8B-B14F-4D97-AF65-F5344CB8AC3E}">
        <p14:creationId xmlns:p14="http://schemas.microsoft.com/office/powerpoint/2010/main" val="12152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C070-EA5B-1B12-E0AD-E9E1B9F5B2F4}"/>
              </a:ext>
            </a:extLst>
          </p:cNvPr>
          <p:cNvSpPr txBox="1"/>
          <p:nvPr/>
        </p:nvSpPr>
        <p:spPr>
          <a:xfrm>
            <a:off x="1117098" y="2068913"/>
            <a:ext cx="3733714" cy="830997"/>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4800" dirty="0"/>
              <a:t>Concentration</a:t>
            </a:r>
          </a:p>
        </p:txBody>
      </p:sp>
      <p:sp>
        <p:nvSpPr>
          <p:cNvPr id="8" name="Rounded Rectangle 7">
            <a:extLst>
              <a:ext uri="{FF2B5EF4-FFF2-40B4-BE49-F238E27FC236}">
                <a16:creationId xmlns:a16="http://schemas.microsoft.com/office/drawing/2014/main" id="{3CCEC291-B957-4C3A-4959-A18FAFCAB418}"/>
              </a:ext>
            </a:extLst>
          </p:cNvPr>
          <p:cNvSpPr/>
          <p:nvPr/>
        </p:nvSpPr>
        <p:spPr>
          <a:xfrm>
            <a:off x="1201637" y="526533"/>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en-VN" sz="3600" b="1" dirty="0">
              <a:solidFill>
                <a:schemeClr val="bg1"/>
              </a:solidFill>
              <a:cs typeface="APPLE CHANCERY" panose="03020702040506060504" pitchFamily="66" charset="-79"/>
            </a:endParaRPr>
          </a:p>
        </p:txBody>
      </p:sp>
      <p:pic>
        <p:nvPicPr>
          <p:cNvPr id="9" name="Picture 8" descr="A picture containing text&#10;&#10;Description automatically generated">
            <a:extLst>
              <a:ext uri="{FF2B5EF4-FFF2-40B4-BE49-F238E27FC236}">
                <a16:creationId xmlns:a16="http://schemas.microsoft.com/office/drawing/2014/main" id="{BBDB0B20-534B-CFAD-2048-42366B3D53D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096000" y="685800"/>
            <a:ext cx="5486400" cy="5486400"/>
          </a:xfrm>
          <a:prstGeom prst="rect">
            <a:avLst/>
          </a:prstGeom>
        </p:spPr>
      </p:pic>
    </p:spTree>
    <p:extLst>
      <p:ext uri="{BB962C8B-B14F-4D97-AF65-F5344CB8AC3E}">
        <p14:creationId xmlns:p14="http://schemas.microsoft.com/office/powerpoint/2010/main" val="3777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A8CE6-F48A-45D9-90F9-CD009C22DC16}"/>
              </a:ext>
            </a:extLst>
          </p:cNvPr>
          <p:cNvSpPr/>
          <p:nvPr/>
        </p:nvSpPr>
        <p:spPr>
          <a:xfrm>
            <a:off x="10526603" y="409268"/>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WB p. 30</a:t>
            </a:r>
          </a:p>
        </p:txBody>
      </p:sp>
      <p:pic>
        <p:nvPicPr>
          <p:cNvPr id="4" name="Picture 3" descr="A picture containing text&#10;&#10;Description automatically generated">
            <a:extLst>
              <a:ext uri="{FF2B5EF4-FFF2-40B4-BE49-F238E27FC236}">
                <a16:creationId xmlns:a16="http://schemas.microsoft.com/office/drawing/2014/main" id="{C0D4A084-517D-2B58-B2E1-C013A7F67E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176" y="409268"/>
            <a:ext cx="3688576" cy="717703"/>
          </a:xfrm>
          <a:prstGeom prst="rect">
            <a:avLst/>
          </a:prstGeom>
        </p:spPr>
      </p:pic>
      <p:pic>
        <p:nvPicPr>
          <p:cNvPr id="6" name="Picture 5" descr="Diagram&#10;&#10;Description automatically generated">
            <a:extLst>
              <a:ext uri="{FF2B5EF4-FFF2-40B4-BE49-F238E27FC236}">
                <a16:creationId xmlns:a16="http://schemas.microsoft.com/office/drawing/2014/main" id="{3511E04B-D50F-EEF0-4784-CA5F4F2AD8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433" y="1025088"/>
            <a:ext cx="9210102" cy="5305018"/>
          </a:xfrm>
          <a:prstGeom prst="rect">
            <a:avLst/>
          </a:prstGeom>
        </p:spPr>
      </p:pic>
      <p:sp>
        <p:nvSpPr>
          <p:cNvPr id="7" name="Oval 6">
            <a:extLst>
              <a:ext uri="{FF2B5EF4-FFF2-40B4-BE49-F238E27FC236}">
                <a16:creationId xmlns:a16="http://schemas.microsoft.com/office/drawing/2014/main" id="{414A0A1F-CA0F-0BAC-E95F-E9655DCBCEEA}"/>
              </a:ext>
            </a:extLst>
          </p:cNvPr>
          <p:cNvSpPr/>
          <p:nvPr/>
        </p:nvSpPr>
        <p:spPr>
          <a:xfrm>
            <a:off x="8549089" y="2192357"/>
            <a:ext cx="980501" cy="410875"/>
          </a:xfrm>
          <a:custGeom>
            <a:avLst/>
            <a:gdLst>
              <a:gd name="connsiteX0" fmla="*/ 0 w 980501"/>
              <a:gd name="connsiteY0" fmla="*/ 205438 h 410875"/>
              <a:gd name="connsiteX1" fmla="*/ 490251 w 980501"/>
              <a:gd name="connsiteY1" fmla="*/ 0 h 410875"/>
              <a:gd name="connsiteX2" fmla="*/ 980502 w 980501"/>
              <a:gd name="connsiteY2" fmla="*/ 205438 h 410875"/>
              <a:gd name="connsiteX3" fmla="*/ 490251 w 980501"/>
              <a:gd name="connsiteY3" fmla="*/ 410876 h 410875"/>
              <a:gd name="connsiteX4" fmla="*/ 0 w 980501"/>
              <a:gd name="connsiteY4" fmla="*/ 205438 h 41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410875" extrusionOk="0">
                <a:moveTo>
                  <a:pt x="0" y="205438"/>
                </a:moveTo>
                <a:cubicBezTo>
                  <a:pt x="-8238" y="86897"/>
                  <a:pt x="198101" y="8029"/>
                  <a:pt x="490251" y="0"/>
                </a:cubicBezTo>
                <a:cubicBezTo>
                  <a:pt x="786039" y="5270"/>
                  <a:pt x="959670" y="92640"/>
                  <a:pt x="980502" y="205438"/>
                </a:cubicBezTo>
                <a:cubicBezTo>
                  <a:pt x="951586" y="347136"/>
                  <a:pt x="759844" y="417313"/>
                  <a:pt x="490251" y="410876"/>
                </a:cubicBezTo>
                <a:cubicBezTo>
                  <a:pt x="206524" y="403781"/>
                  <a:pt x="17863" y="327433"/>
                  <a:pt x="0" y="205438"/>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D258FDA-AA20-027E-DE26-7B499BE514AB}"/>
              </a:ext>
            </a:extLst>
          </p:cNvPr>
          <p:cNvSpPr/>
          <p:nvPr/>
        </p:nvSpPr>
        <p:spPr>
          <a:xfrm>
            <a:off x="3668617" y="4098275"/>
            <a:ext cx="980501" cy="341523"/>
          </a:xfrm>
          <a:custGeom>
            <a:avLst/>
            <a:gdLst>
              <a:gd name="connsiteX0" fmla="*/ 0 w 980501"/>
              <a:gd name="connsiteY0" fmla="*/ 170762 h 341523"/>
              <a:gd name="connsiteX1" fmla="*/ 490251 w 980501"/>
              <a:gd name="connsiteY1" fmla="*/ 0 h 341523"/>
              <a:gd name="connsiteX2" fmla="*/ 980502 w 980501"/>
              <a:gd name="connsiteY2" fmla="*/ 170762 h 341523"/>
              <a:gd name="connsiteX3" fmla="*/ 490251 w 980501"/>
              <a:gd name="connsiteY3" fmla="*/ 341524 h 341523"/>
              <a:gd name="connsiteX4" fmla="*/ 0 w 980501"/>
              <a:gd name="connsiteY4" fmla="*/ 170762 h 34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341523" extrusionOk="0">
                <a:moveTo>
                  <a:pt x="0" y="170762"/>
                </a:moveTo>
                <a:cubicBezTo>
                  <a:pt x="-25880" y="60490"/>
                  <a:pt x="186810" y="12266"/>
                  <a:pt x="490251" y="0"/>
                </a:cubicBezTo>
                <a:cubicBezTo>
                  <a:pt x="779827" y="3962"/>
                  <a:pt x="973332" y="76681"/>
                  <a:pt x="980502" y="170762"/>
                </a:cubicBezTo>
                <a:cubicBezTo>
                  <a:pt x="954242" y="290716"/>
                  <a:pt x="754189" y="379223"/>
                  <a:pt x="490251" y="341524"/>
                </a:cubicBezTo>
                <a:cubicBezTo>
                  <a:pt x="213030" y="337988"/>
                  <a:pt x="9803" y="269755"/>
                  <a:pt x="0" y="170762"/>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F17E2047-D001-F5FC-EC6A-B154A769E09F}"/>
              </a:ext>
            </a:extLst>
          </p:cNvPr>
          <p:cNvSpPr/>
          <p:nvPr/>
        </p:nvSpPr>
        <p:spPr>
          <a:xfrm>
            <a:off x="8549088" y="4098275"/>
            <a:ext cx="980501" cy="341523"/>
          </a:xfrm>
          <a:custGeom>
            <a:avLst/>
            <a:gdLst>
              <a:gd name="connsiteX0" fmla="*/ 0 w 980501"/>
              <a:gd name="connsiteY0" fmla="*/ 170762 h 341523"/>
              <a:gd name="connsiteX1" fmla="*/ 490251 w 980501"/>
              <a:gd name="connsiteY1" fmla="*/ 0 h 341523"/>
              <a:gd name="connsiteX2" fmla="*/ 980502 w 980501"/>
              <a:gd name="connsiteY2" fmla="*/ 170762 h 341523"/>
              <a:gd name="connsiteX3" fmla="*/ 490251 w 980501"/>
              <a:gd name="connsiteY3" fmla="*/ 341524 h 341523"/>
              <a:gd name="connsiteX4" fmla="*/ 0 w 980501"/>
              <a:gd name="connsiteY4" fmla="*/ 170762 h 34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341523" extrusionOk="0">
                <a:moveTo>
                  <a:pt x="0" y="170762"/>
                </a:moveTo>
                <a:cubicBezTo>
                  <a:pt x="-25880" y="60490"/>
                  <a:pt x="186810" y="12266"/>
                  <a:pt x="490251" y="0"/>
                </a:cubicBezTo>
                <a:cubicBezTo>
                  <a:pt x="779827" y="3962"/>
                  <a:pt x="973332" y="76681"/>
                  <a:pt x="980502" y="170762"/>
                </a:cubicBezTo>
                <a:cubicBezTo>
                  <a:pt x="954242" y="290716"/>
                  <a:pt x="754189" y="379223"/>
                  <a:pt x="490251" y="341524"/>
                </a:cubicBezTo>
                <a:cubicBezTo>
                  <a:pt x="213030" y="337988"/>
                  <a:pt x="9803" y="269755"/>
                  <a:pt x="0" y="170762"/>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E3AA3358-9CB3-6F70-9464-BF3919D4524E}"/>
              </a:ext>
            </a:extLst>
          </p:cNvPr>
          <p:cNvSpPr/>
          <p:nvPr/>
        </p:nvSpPr>
        <p:spPr>
          <a:xfrm>
            <a:off x="3668616" y="5706736"/>
            <a:ext cx="980501" cy="410875"/>
          </a:xfrm>
          <a:custGeom>
            <a:avLst/>
            <a:gdLst>
              <a:gd name="connsiteX0" fmla="*/ 0 w 980501"/>
              <a:gd name="connsiteY0" fmla="*/ 205438 h 410875"/>
              <a:gd name="connsiteX1" fmla="*/ 490251 w 980501"/>
              <a:gd name="connsiteY1" fmla="*/ 0 h 410875"/>
              <a:gd name="connsiteX2" fmla="*/ 980502 w 980501"/>
              <a:gd name="connsiteY2" fmla="*/ 205438 h 410875"/>
              <a:gd name="connsiteX3" fmla="*/ 490251 w 980501"/>
              <a:gd name="connsiteY3" fmla="*/ 410876 h 410875"/>
              <a:gd name="connsiteX4" fmla="*/ 0 w 980501"/>
              <a:gd name="connsiteY4" fmla="*/ 205438 h 41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01" h="410875" extrusionOk="0">
                <a:moveTo>
                  <a:pt x="0" y="205438"/>
                </a:moveTo>
                <a:cubicBezTo>
                  <a:pt x="-8238" y="86897"/>
                  <a:pt x="198101" y="8029"/>
                  <a:pt x="490251" y="0"/>
                </a:cubicBezTo>
                <a:cubicBezTo>
                  <a:pt x="786039" y="5270"/>
                  <a:pt x="959670" y="92640"/>
                  <a:pt x="980502" y="205438"/>
                </a:cubicBezTo>
                <a:cubicBezTo>
                  <a:pt x="951586" y="347136"/>
                  <a:pt x="759844" y="417313"/>
                  <a:pt x="490251" y="410876"/>
                </a:cubicBezTo>
                <a:cubicBezTo>
                  <a:pt x="206524" y="403781"/>
                  <a:pt x="17863" y="327433"/>
                  <a:pt x="0" y="205438"/>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9176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9B6C3DF-49AD-6EE1-E289-45E8B9175D82}"/>
              </a:ext>
            </a:extLst>
          </p:cNvPr>
          <p:cNvSpPr/>
          <p:nvPr/>
        </p:nvSpPr>
        <p:spPr>
          <a:xfrm>
            <a:off x="4062915" y="409036"/>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en-VN" sz="3600" b="1" dirty="0">
              <a:solidFill>
                <a:schemeClr val="bg1"/>
              </a:solidFill>
              <a:cs typeface="APPLE CHANCERY" panose="03020702040506060504" pitchFamily="66" charset="-79"/>
            </a:endParaRPr>
          </a:p>
        </p:txBody>
      </p:sp>
      <p:sp>
        <p:nvSpPr>
          <p:cNvPr id="4" name="TextBox 3"/>
          <p:cNvSpPr txBox="1"/>
          <p:nvPr/>
        </p:nvSpPr>
        <p:spPr>
          <a:xfrm>
            <a:off x="8574833" y="886408"/>
            <a:ext cx="3032449" cy="369332"/>
          </a:xfrm>
          <a:prstGeom prst="rect">
            <a:avLst/>
          </a:prstGeom>
          <a:noFill/>
        </p:spPr>
        <p:txBody>
          <a:bodyPr wrap="square" rtlCol="0">
            <a:spAutoFit/>
          </a:bodyPr>
          <a:lstStyle/>
          <a:p>
            <a:r>
              <a:rPr lang="en-US" i="1" dirty="0"/>
              <a:t>Click on the picture below</a:t>
            </a:r>
          </a:p>
        </p:txBody>
      </p:sp>
      <p:sp>
        <p:nvSpPr>
          <p:cNvPr id="5" name="Rectangle 4">
            <a:extLst>
              <a:ext uri="{FF2B5EF4-FFF2-40B4-BE49-F238E27FC236}">
                <a16:creationId xmlns:a16="http://schemas.microsoft.com/office/drawing/2014/main" id="{D0C5364D-9A63-C65B-4647-665BD3734DA5}"/>
              </a:ext>
            </a:extLst>
          </p:cNvPr>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341" y="1571625"/>
            <a:ext cx="10057381" cy="4475100"/>
          </a:xfrm>
          <a:prstGeom prst="rect">
            <a:avLst/>
          </a:prstGeom>
        </p:spPr>
      </p:pic>
    </p:spTree>
    <p:extLst>
      <p:ext uri="{BB962C8B-B14F-4D97-AF65-F5344CB8AC3E}">
        <p14:creationId xmlns:p14="http://schemas.microsoft.com/office/powerpoint/2010/main" val="219043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49996" y="1815293"/>
            <a:ext cx="482538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dirty="0">
                <a:solidFill>
                  <a:srgbClr val="0070C0"/>
                </a:solidFill>
              </a:rPr>
              <a:t>math, English, art, </a:t>
            </a:r>
          </a:p>
          <a:p>
            <a:r>
              <a:rPr lang="en-US" sz="3600" dirty="0">
                <a:solidFill>
                  <a:srgbClr val="0070C0"/>
                </a:solidFill>
              </a:rPr>
              <a:t>P.E. (physical education),       music</a:t>
            </a:r>
            <a:endParaRPr lang="en-US" sz="3600" i="1" dirty="0">
              <a:solidFill>
                <a:srgbClr val="0070C0"/>
              </a:solidFill>
            </a:endParaRPr>
          </a:p>
        </p:txBody>
      </p:sp>
      <p:sp>
        <p:nvSpPr>
          <p:cNvPr id="6" name="Rectangle 5"/>
          <p:cNvSpPr/>
          <p:nvPr/>
        </p:nvSpPr>
        <p:spPr>
          <a:xfrm>
            <a:off x="5780317" y="1818408"/>
            <a:ext cx="603193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dirty="0">
                <a:solidFill>
                  <a:srgbClr val="0070C0"/>
                </a:solidFill>
              </a:rPr>
              <a:t>Do you like </a:t>
            </a:r>
            <a:r>
              <a:rPr lang="en-US" sz="3600" dirty="0">
                <a:solidFill>
                  <a:srgbClr val="FF0000"/>
                </a:solidFill>
              </a:rPr>
              <a:t>math</a:t>
            </a:r>
            <a:r>
              <a:rPr lang="en-US" sz="3600" dirty="0">
                <a:solidFill>
                  <a:srgbClr val="0070C0"/>
                </a:solidFill>
              </a:rPr>
              <a:t>?</a:t>
            </a:r>
          </a:p>
          <a:p>
            <a:r>
              <a:rPr lang="en-US" sz="3600" dirty="0">
                <a:solidFill>
                  <a:srgbClr val="0070C0"/>
                </a:solidFill>
              </a:rPr>
              <a:t>- Yes, I do./No, I don't. </a:t>
            </a:r>
            <a:endParaRPr lang="en-US" sz="6000"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30 WB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on page 23</a:t>
            </a:r>
            <a:endParaRPr lang="en-US" sz="3600" i="1" dirty="0">
              <a:solidFill>
                <a:srgbClr val="FF0000"/>
              </a:solidFill>
            </a:endParaRPr>
          </a:p>
          <a:p>
            <a:pPr marL="571500" indent="-571500">
              <a:buFontTx/>
              <a:buChar char="-"/>
            </a:pPr>
            <a:r>
              <a:rPr lang="en-US" sz="3600" i="1" dirty="0">
                <a:solidFill>
                  <a:srgbClr val="0070C0"/>
                </a:solidFill>
              </a:rPr>
              <a:t>Prepare the next lesson (page 42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 </a:t>
            </a:r>
            <a:r>
              <a:rPr lang="en-US" sz="3600" b="1" i="1" dirty="0">
                <a:solidFill>
                  <a:srgbClr val="0070C0"/>
                </a:solidFill>
                <a:hlinkClick r:id="rId2"/>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231" b="-890"/>
          <a:stretch/>
        </p:blipFill>
        <p:spPr>
          <a:xfrm>
            <a:off x="0" y="0"/>
            <a:ext cx="12192000" cy="6979298"/>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2202111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387977624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6341134" y="1513928"/>
            <a:ext cx="4185761" cy="1015663"/>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Stop the bus</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9" name="Picture 8" descr="Logo&#10;&#10;Description automatically generated">
            <a:extLst>
              <a:ext uri="{FF2B5EF4-FFF2-40B4-BE49-F238E27FC236}">
                <a16:creationId xmlns:a16="http://schemas.microsoft.com/office/drawing/2014/main" id="{ECE954CC-8247-7BB1-4295-B74D2096C3D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80883" y="3095740"/>
            <a:ext cx="4439936" cy="2497464"/>
          </a:xfrm>
          <a:prstGeom prst="rect">
            <a:avLst/>
          </a:prstGeom>
        </p:spPr>
      </p:pic>
      <p:graphicFrame>
        <p:nvGraphicFramePr>
          <p:cNvPr id="10" name="Table 10">
            <a:extLst>
              <a:ext uri="{FF2B5EF4-FFF2-40B4-BE49-F238E27FC236}">
                <a16:creationId xmlns:a16="http://schemas.microsoft.com/office/drawing/2014/main" id="{047BAADE-4418-4A2D-D33D-A1BECF54A9C4}"/>
              </a:ext>
            </a:extLst>
          </p:cNvPr>
          <p:cNvGraphicFramePr>
            <a:graphicFrameLocks noGrp="1"/>
          </p:cNvGraphicFramePr>
          <p:nvPr>
            <p:extLst>
              <p:ext uri="{D42A27DB-BD31-4B8C-83A1-F6EECF244321}">
                <p14:modId xmlns:p14="http://schemas.microsoft.com/office/powerpoint/2010/main" val="263185703"/>
              </p:ext>
            </p:extLst>
          </p:nvPr>
        </p:nvGraphicFramePr>
        <p:xfrm>
          <a:off x="5672427" y="3062831"/>
          <a:ext cx="5741232" cy="2461850"/>
        </p:xfrm>
        <a:graphic>
          <a:graphicData uri="http://schemas.openxmlformats.org/drawingml/2006/table">
            <a:tbl>
              <a:tblPr firstRow="1" bandRow="1">
                <a:tableStyleId>{F5AB1C69-6EDB-4FF4-983F-18BD219EF322}</a:tableStyleId>
              </a:tblPr>
              <a:tblGrid>
                <a:gridCol w="1435308">
                  <a:extLst>
                    <a:ext uri="{9D8B030D-6E8A-4147-A177-3AD203B41FA5}">
                      <a16:colId xmlns:a16="http://schemas.microsoft.com/office/drawing/2014/main" val="1350800681"/>
                    </a:ext>
                  </a:extLst>
                </a:gridCol>
                <a:gridCol w="1435308">
                  <a:extLst>
                    <a:ext uri="{9D8B030D-6E8A-4147-A177-3AD203B41FA5}">
                      <a16:colId xmlns:a16="http://schemas.microsoft.com/office/drawing/2014/main" val="3878233082"/>
                    </a:ext>
                  </a:extLst>
                </a:gridCol>
                <a:gridCol w="1467204">
                  <a:extLst>
                    <a:ext uri="{9D8B030D-6E8A-4147-A177-3AD203B41FA5}">
                      <a16:colId xmlns:a16="http://schemas.microsoft.com/office/drawing/2014/main" val="859241200"/>
                    </a:ext>
                  </a:extLst>
                </a:gridCol>
                <a:gridCol w="1403412">
                  <a:extLst>
                    <a:ext uri="{9D8B030D-6E8A-4147-A177-3AD203B41FA5}">
                      <a16:colId xmlns:a16="http://schemas.microsoft.com/office/drawing/2014/main" val="1814254478"/>
                    </a:ext>
                  </a:extLst>
                </a:gridCol>
              </a:tblGrid>
              <a:tr h="724408">
                <a:tc>
                  <a:txBody>
                    <a:bodyPr/>
                    <a:lstStyle/>
                    <a:p>
                      <a:pPr algn="ctr"/>
                      <a:r>
                        <a:rPr lang="en-VN" dirty="0"/>
                        <a:t>letters</a:t>
                      </a:r>
                    </a:p>
                  </a:txBody>
                  <a:tcPr/>
                </a:tc>
                <a:tc>
                  <a:txBody>
                    <a:bodyPr/>
                    <a:lstStyle/>
                    <a:p>
                      <a:pPr algn="ctr"/>
                      <a:r>
                        <a:rPr lang="en-VN" dirty="0"/>
                        <a:t>animals</a:t>
                      </a:r>
                    </a:p>
                  </a:txBody>
                  <a:tcPr/>
                </a:tc>
                <a:tc>
                  <a:txBody>
                    <a:bodyPr/>
                    <a:lstStyle/>
                    <a:p>
                      <a:pPr algn="ctr"/>
                      <a:r>
                        <a:rPr lang="en-US" dirty="0"/>
                        <a:t>S</a:t>
                      </a:r>
                      <a:r>
                        <a:rPr lang="en-VN" dirty="0"/>
                        <a:t>chool things</a:t>
                      </a:r>
                    </a:p>
                  </a:txBody>
                  <a:tcPr/>
                </a:tc>
                <a:tc>
                  <a:txBody>
                    <a:bodyPr/>
                    <a:lstStyle/>
                    <a:p>
                      <a:pPr algn="ctr"/>
                      <a:r>
                        <a:rPr lang="en-US" dirty="0"/>
                        <a:t>F</a:t>
                      </a:r>
                      <a:r>
                        <a:rPr lang="en-VN" dirty="0"/>
                        <a:t>amily members</a:t>
                      </a:r>
                    </a:p>
                  </a:txBody>
                  <a:tcPr/>
                </a:tc>
                <a:extLst>
                  <a:ext uri="{0D108BD9-81ED-4DB2-BD59-A6C34878D82A}">
                    <a16:rowId xmlns:a16="http://schemas.microsoft.com/office/drawing/2014/main" val="2401728301"/>
                  </a:ext>
                </a:extLst>
              </a:tr>
              <a:tr h="1737442">
                <a:tc>
                  <a:txBody>
                    <a:bodyPr/>
                    <a:lstStyle/>
                    <a:p>
                      <a:endParaRPr lang="en-VN" dirty="0"/>
                    </a:p>
                  </a:txBody>
                  <a:tcPr/>
                </a:tc>
                <a:tc>
                  <a:txBody>
                    <a:bodyPr/>
                    <a:lstStyle/>
                    <a:p>
                      <a:endParaRPr lang="en-VN" dirty="0"/>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3350413495"/>
                  </a:ext>
                </a:extLst>
              </a:tr>
            </a:tbl>
          </a:graphicData>
        </a:graphic>
      </p:graphicFrame>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945710" cy="6958861"/>
          </a:xfrm>
          <a:prstGeom prst="rect">
            <a:avLst/>
          </a:prstGeom>
        </p:spPr>
      </p:pic>
      <p:sp>
        <p:nvSpPr>
          <p:cNvPr id="6" name="Oval 5"/>
          <p:cNvSpPr/>
          <p:nvPr/>
        </p:nvSpPr>
        <p:spPr>
          <a:xfrm>
            <a:off x="1894901" y="275422"/>
            <a:ext cx="6643171" cy="62024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math</a:t>
            </a:r>
          </a:p>
          <a:p>
            <a:pPr algn="ctr"/>
            <a:r>
              <a:rPr lang="en-US" sz="3600" dirty="0">
                <a:solidFill>
                  <a:schemeClr val="bg1"/>
                </a:solidFill>
              </a:rPr>
              <a:t>English</a:t>
            </a:r>
          </a:p>
          <a:p>
            <a:pPr algn="ctr"/>
            <a:r>
              <a:rPr lang="en-US" sz="3600" dirty="0">
                <a:solidFill>
                  <a:schemeClr val="bg1"/>
                </a:solidFill>
              </a:rPr>
              <a:t>P.E. (physical education)</a:t>
            </a:r>
          </a:p>
          <a:p>
            <a:pPr algn="ctr"/>
            <a:r>
              <a:rPr lang="en-US" sz="3600" dirty="0">
                <a:solidFill>
                  <a:schemeClr val="bg1"/>
                </a:solidFill>
              </a:rPr>
              <a:t>art</a:t>
            </a:r>
          </a:p>
          <a:p>
            <a:pPr algn="ctr"/>
            <a:r>
              <a:rPr lang="en-US" sz="3600" dirty="0">
                <a:solidFill>
                  <a:schemeClr val="bg1"/>
                </a:solidFill>
              </a:rPr>
              <a:t>    music</a:t>
            </a:r>
            <a:endParaRPr lang="en-US"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7.mp3" descr="CD2-TRACK 7.mp3">
            <a:hlinkClick r:id="" action="ppaction://media"/>
            <a:extLst>
              <a:ext uri="{FF2B5EF4-FFF2-40B4-BE49-F238E27FC236}">
                <a16:creationId xmlns:a16="http://schemas.microsoft.com/office/drawing/2014/main" id="{030808EF-960C-D8DF-F733-4C4E1CEEE0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01744"/>
            <a:ext cx="812800" cy="812800"/>
          </a:xfrm>
          <a:prstGeom prst="rect">
            <a:avLst/>
          </a:prstGeom>
        </p:spPr>
      </p:pic>
      <p:sp>
        <p:nvSpPr>
          <p:cNvPr id="17" name="TextBox 16"/>
          <p:cNvSpPr txBox="1"/>
          <p:nvPr/>
        </p:nvSpPr>
        <p:spPr>
          <a:xfrm>
            <a:off x="3526421" y="1569904"/>
            <a:ext cx="4124138" cy="646331"/>
          </a:xfrm>
          <a:prstGeom prst="rect">
            <a:avLst/>
          </a:prstGeom>
          <a:noFill/>
        </p:spPr>
        <p:txBody>
          <a:bodyPr wrap="square" rtlCol="0">
            <a:spAutoFit/>
          </a:bodyPr>
          <a:lstStyle/>
          <a:p>
            <a:r>
              <a:rPr lang="en-US" sz="3600" i="1" dirty="0">
                <a:solidFill>
                  <a:srgbClr val="FF0000"/>
                </a:solidFill>
              </a:rPr>
              <a:t>Listen and point.</a:t>
            </a:r>
          </a:p>
        </p:txBody>
      </p:sp>
      <p:sp>
        <p:nvSpPr>
          <p:cNvPr id="10" name="TextBox 9">
            <a:extLst>
              <a:ext uri="{FF2B5EF4-FFF2-40B4-BE49-F238E27FC236}">
                <a16:creationId xmlns:a16="http://schemas.microsoft.com/office/drawing/2014/main" id="{63084E8B-C871-5EA4-E5B4-7FD0E094BEC7}"/>
              </a:ext>
            </a:extLst>
          </p:cNvPr>
          <p:cNvSpPr txBox="1"/>
          <p:nvPr/>
        </p:nvSpPr>
        <p:spPr>
          <a:xfrm>
            <a:off x="7379834" y="822994"/>
            <a:ext cx="3628398" cy="369332"/>
          </a:xfrm>
          <a:prstGeom prst="rect">
            <a:avLst/>
          </a:prstGeom>
          <a:noFill/>
        </p:spPr>
        <p:txBody>
          <a:bodyPr wrap="square" rtlCol="0">
            <a:spAutoFit/>
          </a:bodyPr>
          <a:lstStyle/>
          <a:p>
            <a:r>
              <a:rPr lang="en-US" i="1" dirty="0"/>
              <a:t>Click the icon to hear the sound.</a:t>
            </a:r>
          </a:p>
        </p:txBody>
      </p:sp>
      <p:pic>
        <p:nvPicPr>
          <p:cNvPr id="3" name="Picture 2">
            <a:extLst>
              <a:ext uri="{FF2B5EF4-FFF2-40B4-BE49-F238E27FC236}">
                <a16:creationId xmlns:a16="http://schemas.microsoft.com/office/drawing/2014/main" id="{748A4EF5-7B47-0FAF-0324-64F0903420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021" y="560990"/>
            <a:ext cx="6146800" cy="736600"/>
          </a:xfrm>
          <a:prstGeom prst="rect">
            <a:avLst/>
          </a:prstGeom>
          <a:effectLst>
            <a:outerShdw blurRad="50800" dist="38100" algn="l" rotWithShape="0">
              <a:prstClr val="black">
                <a:alpha val="40000"/>
              </a:prstClr>
            </a:outerShdw>
          </a:effectLst>
        </p:spPr>
      </p:pic>
      <p:pic>
        <p:nvPicPr>
          <p:cNvPr id="6" name="Picture 5" descr="Graphical user interface, text, application&#10;&#10;Description automatically generated">
            <a:extLst>
              <a:ext uri="{FF2B5EF4-FFF2-40B4-BE49-F238E27FC236}">
                <a16:creationId xmlns:a16="http://schemas.microsoft.com/office/drawing/2014/main" id="{51EFFBD0-FA73-C358-9426-E6DCCBA9DC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361" y="2363724"/>
            <a:ext cx="12071277" cy="2924372"/>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th.mp3" descr="math.mp3">
            <a:hlinkClick r:id="" action="ppaction://media"/>
            <a:extLst>
              <a:ext uri="{FF2B5EF4-FFF2-40B4-BE49-F238E27FC236}">
                <a16:creationId xmlns:a16="http://schemas.microsoft.com/office/drawing/2014/main" id="{526F4B2A-8124-6A46-7491-533C893736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45590" y="3115198"/>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8115288" y="303004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math</a:t>
            </a:r>
          </a:p>
        </p:txBody>
      </p:sp>
      <p:sp>
        <p:nvSpPr>
          <p:cNvPr id="12" name="TextBox 11">
            <a:extLst>
              <a:ext uri="{FF2B5EF4-FFF2-40B4-BE49-F238E27FC236}">
                <a16:creationId xmlns:a16="http://schemas.microsoft.com/office/drawing/2014/main" id="{2FC1854F-3CB6-82F7-57E5-66DBCD3FB063}"/>
              </a:ext>
            </a:extLst>
          </p:cNvPr>
          <p:cNvSpPr txBox="1"/>
          <p:nvPr/>
        </p:nvSpPr>
        <p:spPr>
          <a:xfrm>
            <a:off x="8206911" y="4398321"/>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mæ</a:t>
            </a:r>
            <a:r>
              <a:rPr lang="el-GR" dirty="0"/>
              <a:t>θ/ </a:t>
            </a:r>
          </a:p>
          <a:p>
            <a:pPr algn="ctr"/>
            <a:r>
              <a:rPr lang="en-US" dirty="0" err="1"/>
              <a:t>môn</a:t>
            </a:r>
            <a:r>
              <a:rPr lang="en-US" dirty="0"/>
              <a:t> </a:t>
            </a:r>
            <a:r>
              <a:rPr lang="en-US" dirty="0" err="1"/>
              <a:t>toán</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descr="Graphical user interface&#10;&#10;Description automatically generated">
            <a:extLst>
              <a:ext uri="{FF2B5EF4-FFF2-40B4-BE49-F238E27FC236}">
                <a16:creationId xmlns:a16="http://schemas.microsoft.com/office/drawing/2014/main" id="{7909FB5B-D574-0867-3732-ED26F90ADD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4304" y="1393108"/>
            <a:ext cx="4537276" cy="4661927"/>
          </a:xfrm>
          <a:prstGeom prst="rect">
            <a:avLst/>
          </a:prstGeom>
        </p:spPr>
      </p:pic>
      <p:pic>
        <p:nvPicPr>
          <p:cNvPr id="3" name="Picture 2">
            <a:extLst>
              <a:ext uri="{FF2B5EF4-FFF2-40B4-BE49-F238E27FC236}">
                <a16:creationId xmlns:a16="http://schemas.microsoft.com/office/drawing/2014/main" id="{795F639A-08F0-1EE8-3CB0-C93BE1A76A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586" y="421380"/>
            <a:ext cx="6146800" cy="7366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6671</TotalTime>
  <Words>718</Words>
  <Application>Microsoft Office PowerPoint</Application>
  <PresentationFormat>Màn hình rộng</PresentationFormat>
  <Paragraphs>136</Paragraphs>
  <Slides>44</Slides>
  <Notes>2</Notes>
  <HiddenSlides>0</HiddenSlides>
  <MMClips>16</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44</vt:i4>
      </vt:variant>
    </vt:vector>
  </HeadingPairs>
  <TitlesOfParts>
    <vt:vector size="47"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141</cp:revision>
  <dcterms:created xsi:type="dcterms:W3CDTF">2020-12-08T03:17:05Z</dcterms:created>
  <dcterms:modified xsi:type="dcterms:W3CDTF">2022-08-02T01:46:05Z</dcterms:modified>
</cp:coreProperties>
</file>