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59dc84a29794fde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98" r:id="rId12"/>
  </p:sldMasterIdLst>
  <p:notesMasterIdLst>
    <p:notesMasterId r:id="rId39"/>
  </p:notesMasterIdLst>
  <p:sldIdLst>
    <p:sldId id="262" r:id="rId13"/>
    <p:sldId id="421" r:id="rId14"/>
    <p:sldId id="423" r:id="rId15"/>
    <p:sldId id="400" r:id="rId16"/>
    <p:sldId id="398" r:id="rId17"/>
    <p:sldId id="415" r:id="rId18"/>
    <p:sldId id="433" r:id="rId19"/>
    <p:sldId id="280" r:id="rId20"/>
    <p:sldId id="258" r:id="rId21"/>
    <p:sldId id="425" r:id="rId22"/>
    <p:sldId id="417" r:id="rId23"/>
    <p:sldId id="432" r:id="rId24"/>
    <p:sldId id="304" r:id="rId25"/>
    <p:sldId id="281" r:id="rId26"/>
    <p:sldId id="393" r:id="rId27"/>
    <p:sldId id="418" r:id="rId28"/>
    <p:sldId id="420" r:id="rId29"/>
    <p:sldId id="422" r:id="rId30"/>
    <p:sldId id="430" r:id="rId31"/>
    <p:sldId id="431" r:id="rId32"/>
    <p:sldId id="305" r:id="rId33"/>
    <p:sldId id="285" r:id="rId34"/>
    <p:sldId id="259" r:id="rId35"/>
    <p:sldId id="279" r:id="rId36"/>
    <p:sldId id="411" r:id="rId37"/>
    <p:sldId id="406" r:id="rId38"/>
  </p:sldIdLst>
  <p:sldSz cx="12192000" cy="6858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hu Van An" panose="02020503050405090304" charset="0"/>
      <p:regular r:id="rId41"/>
      <p:bold r:id="rId42"/>
      <p:italic r:id="rId43"/>
      <p:boldItalic r:id="rId44"/>
    </p:embeddedFont>
    <p:embeddedFont>
      <p:font typeface="UTM Swiss Condensed" panose="02000500000000000000" charset="0"/>
      <p:regular r:id="rId45"/>
      <p:bold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" initials="D" lastIdx="2" clrIdx="0">
    <p:extLst>
      <p:ext uri="{19B8F6BF-5375-455C-9EA6-DF929625EA0E}">
        <p15:presenceInfo xmlns:p15="http://schemas.microsoft.com/office/powerpoint/2012/main" userId="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7.fntdata"/><Relationship Id="rId20" Type="http://schemas.openxmlformats.org/officeDocument/2006/relationships/slide" Target="slides/slide8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khác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slide.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0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khác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slide.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46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khác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slide.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32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khác</a:t>
            </a:r>
            <a:r>
              <a:rPr lang="en-US" baseline="0" dirty="0"/>
              <a:t> GV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slide.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9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GV </a:t>
            </a:r>
            <a:r>
              <a:rPr lang="en-US" baseline="0" dirty="0" err="1"/>
              <a:t>chuyển</a:t>
            </a:r>
            <a:r>
              <a:rPr lang="en-US" baseline="0" dirty="0"/>
              <a:t> sang slide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14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. GV </a:t>
            </a:r>
            <a:r>
              <a:rPr lang="en-US" baseline="0" dirty="0" err="1"/>
              <a:t>thu</a:t>
            </a:r>
            <a:r>
              <a:rPr lang="en-US" baseline="0" dirty="0"/>
              <a:t> 1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30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64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81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68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4886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994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355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14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271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09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685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656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9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07/10/2022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35F-4017-450E-85A6-5D040EEC3A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292F-C6E9-4D9F-85E3-F5B08E9D3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0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1.mp4"/><Relationship Id="rId7" Type="http://schemas.openxmlformats.org/officeDocument/2006/relationships/image" Target="../media/image44.png"/><Relationship Id="rId12" Type="http://schemas.openxmlformats.org/officeDocument/2006/relationships/image" Target="../media/image42.wmf"/><Relationship Id="rId2" Type="http://schemas.microsoft.com/office/2007/relationships/media" Target="../media/media1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60.png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8.wmf"/><Relationship Id="rId2" Type="http://schemas.microsoft.com/office/2007/relationships/media" Target="../media/media2.mp4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49.png"/><Relationship Id="rId10" Type="http://schemas.openxmlformats.org/officeDocument/2006/relationships/image" Target="../media/image47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3.wmf"/><Relationship Id="rId3" Type="http://schemas.openxmlformats.org/officeDocument/2006/relationships/image" Target="../media/image470.png"/><Relationship Id="rId7" Type="http://schemas.openxmlformats.org/officeDocument/2006/relationships/image" Target="../media/image520.pn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0.png"/><Relationship Id="rId11" Type="http://schemas.openxmlformats.org/officeDocument/2006/relationships/image" Target="../media/image52.wmf"/><Relationship Id="rId5" Type="http://schemas.openxmlformats.org/officeDocument/2006/relationships/image" Target="../media/image500.png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90.png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video" Target="../media/media1.mp4"/><Relationship Id="rId7" Type="http://schemas.openxmlformats.org/officeDocument/2006/relationships/image" Target="../media/image58.emf"/><Relationship Id="rId2" Type="http://schemas.microsoft.com/office/2007/relationships/media" Target="../media/media1.mp4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hyperlink" Target="Package%20-%20tro%20choi/tro%20choi.exe" TargetMode="Externa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8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9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1809720" y="1285861"/>
            <a:ext cx="8501122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CHÀO MỪNG QUÝ THẦY CÔ GIÁO</a:t>
            </a: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VỀ DỰ GIỜ LỚP </a:t>
            </a:r>
            <a:r>
              <a:rPr lang="en-US" sz="32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</a:t>
            </a: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TT BẦN YÊN NHÂN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3200" b="1" dirty="0">
                <a:solidFill>
                  <a:srgbClr val="0033CC"/>
                </a:solidFill>
                <a:latin typeface="Times New Roman" pitchFamily="18" charset="0"/>
                <a:cs typeface="Arial" charset="0"/>
              </a:rPr>
              <a:t>MÔN: TOÁN ĐẠI</a:t>
            </a:r>
            <a:endParaRPr lang="en-US" altLang="vi-VN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Oval 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EC4684-5998-4D84-AC07-19A94A8E7655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6A5CAA-2539-40D8-9293-FDC2749E6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128847" y="1087401"/>
            <a:ext cx="11910753" cy="4776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9: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PHÉP TÍNH – QUY TẮC CHUYỂN VẾ (TIẾT 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Swiss Condensed" panose="02000500000000000000" pitchFamily="2" charset="-93"/>
              <a:ea typeface="+mn-ea"/>
              <a:cs typeface="+mn-cs"/>
            </a:endParaRPr>
          </a:p>
        </p:txBody>
      </p:sp>
      <p:sp>
        <p:nvSpPr>
          <p:cNvPr id="5" name="Hộp Văn bản 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28847" y="461676"/>
            <a:ext cx="7359535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088" y="4829175"/>
            <a:ext cx="7743825" cy="115728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606" y="2122980"/>
            <a:ext cx="9629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hỉ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4606" y="3214216"/>
                <a:ext cx="1060106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chia, </a:t>
                </a:r>
                <a:r>
                  <a:rPr lang="en-US" sz="2800" b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lũy</a:t>
                </a:r>
                <a:r>
                  <a:rPr 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theo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tự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Luỹ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thừa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trừ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6" y="3214216"/>
                <a:ext cx="10601066" cy="954107"/>
              </a:xfrm>
              <a:prstGeom prst="rect">
                <a:avLst/>
              </a:prstGeom>
              <a:blipFill>
                <a:blip r:embed="rId2"/>
                <a:stretch>
                  <a:fillRect l="-1150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4606" y="4692046"/>
                <a:ext cx="962951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trước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[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]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{ }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6" y="4692046"/>
                <a:ext cx="9629517" cy="1384995"/>
              </a:xfrm>
              <a:prstGeom prst="rect">
                <a:avLst/>
              </a:prstGeom>
              <a:blipFill>
                <a:blip r:embed="rId3"/>
                <a:stretch>
                  <a:fillRect l="-1139" t="-484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4606" y="1489244"/>
            <a:ext cx="9629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DẤU NGOẶC: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423" y="4215377"/>
            <a:ext cx="9629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DẤU NGOẶC: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128847" y="993272"/>
            <a:ext cx="11910753" cy="5602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FFFF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</a:t>
            </a:r>
            <a:r>
              <a:rPr lang="en-US" sz="2800" b="1" dirty="0">
                <a:solidFill>
                  <a:srgbClr val="FFFFFF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PHÉP TÍNH – QUY TẮC CHUYỂN VẾ (TIẾT 1)</a:t>
            </a:r>
            <a:endParaRPr lang="vi-VN" sz="2800" b="1" dirty="0">
              <a:solidFill>
                <a:srgbClr val="FFFFFF"/>
              </a:solidFill>
              <a:latin typeface="UTM Swiss Condensed" panose="02000500000000000000" pitchFamily="2" charset="-93"/>
            </a:endParaRPr>
          </a:p>
        </p:txBody>
      </p:sp>
      <p:sp>
        <p:nvSpPr>
          <p:cNvPr id="5" name="Hộp Văn bản 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28847" y="461676"/>
            <a:ext cx="7359535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1377857" y="1936816"/>
            <a:ext cx="5719355" cy="5813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oup 7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180382" y="1948304"/>
            <a:ext cx="1318801" cy="465758"/>
            <a:chOff x="7153714" y="1102743"/>
            <a:chExt cx="891170" cy="604912"/>
          </a:xfrm>
        </p:grpSpPr>
        <p:sp>
          <p:nvSpPr>
            <p:cNvPr id="9" name="Flowchart: Card 8"/>
            <p:cNvSpPr/>
            <p:nvPr/>
          </p:nvSpPr>
          <p:spPr>
            <a:xfrm rot="10800000">
              <a:off x="7153714" y="1102743"/>
              <a:ext cx="809185" cy="604911"/>
            </a:xfrm>
            <a:prstGeom prst="flowChartPunchedCard">
              <a:avLst/>
            </a:pr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53715" y="1117105"/>
              <a:ext cx="891169" cy="59055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100.22.04$4+K4lPs7H94VUqPe2XwIsfPRnrXQE//QTEXxb8/8N4CNc6FpgZahzpTjFhMzSA7T/nHJa11DE8Ng2TP3iAmRczFlmslSuUNOgUeb6yRvs0="/>
              <p:cNvSpPr txBox="1"/>
              <p:nvPr/>
            </p:nvSpPr>
            <p:spPr>
              <a:xfrm>
                <a:off x="3736116" y="2499495"/>
                <a:ext cx="4582874" cy="47463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0" tIns="0" rIns="0" bIns="0" rtlCol="0">
                <a:norm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9,8 + 1,5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+ (6,8 - 2) : 3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100.22.04$4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16" y="2499495"/>
                <a:ext cx="4582874" cy="474639"/>
              </a:xfrm>
              <a:prstGeom prst="rect">
                <a:avLst/>
              </a:prstGeom>
              <a:blipFill>
                <a:blip r:embed="rId5"/>
                <a:stretch>
                  <a:fillRect l="-4787" t="-23077" b="-35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370368" y="2464160"/>
            <a:ext cx="3991685" cy="47463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>
            <a:norm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1,2 – 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+ 7,5 : 3 </a:t>
            </a:r>
          </a:p>
        </p:txBody>
      </p:sp>
      <p:cxnSp>
        <p:nvCxnSpPr>
          <p:cNvPr id="13" name="Straight Connector 12" descr="OPL20U25GSXzBJYl68kk8uQGfFKzs7yb1M4KJWUiLk6ZEvGF+qCIPSnY57AbBFCvTW$100.22.04$4+K4lPs7H94VUqPe2XwIsfPRnrXQE//QTEXxb8/8N4CNc6FpgZahzpTjFhMzSA7T/nHJa11DE8Ng2TP3iAmRczFlmslSuUNOgUeb6yRvs0="/>
          <p:cNvCxnSpPr/>
          <p:nvPr/>
        </p:nvCxnSpPr>
        <p:spPr>
          <a:xfrm>
            <a:off x="3532472" y="2507654"/>
            <a:ext cx="0" cy="2350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28382" y="2991504"/>
            <a:ext cx="3117462" cy="1614454"/>
            <a:chOff x="728382" y="2776352"/>
            <a:chExt cx="3117462" cy="1614454"/>
          </a:xfrm>
        </p:grpSpPr>
        <p:sp>
          <p:nvSpPr>
            <p:cNvPr id="14" name="TextBox 13" descr="OPL20U25GSXzBJYl68kk8uQGfFKzs7yb1M4KJWUiLk6ZEvGF+qCIPSnY57AbBFCvTW$100.22.04$4+K4lPs7H94VUqPe2XwIsfPRnrXQE//QTEXxb8/8N4CNc6FpgZahzpTjFhMzSA7T/nHJa11DE8Ng2TP3iAmRczFlmslSuUNOgUeb6yRvs0="/>
            <p:cNvSpPr txBox="1"/>
            <p:nvPr/>
          </p:nvSpPr>
          <p:spPr>
            <a:xfrm>
              <a:off x="728382" y="2776352"/>
              <a:ext cx="3117462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1,2 – 9 + 2,5</a:t>
              </a:r>
            </a:p>
          </p:txBody>
        </p:sp>
        <p:sp>
          <p:nvSpPr>
            <p:cNvPr id="15" name="TextBox 14" descr="OPL20U25GSXzBJYl68kk8uQGfFKzs7yb1M4KJWUiLk6ZEvGF+qCIPSnY57AbBFCvTW$100.22.04$4+K4lPs7H94VUqPe2XwIsfPRnrXQE//QTEXxb8/8N4CNc6FpgZahzpTjFhMzSA7T/nHJa11DE8Ng2TP3iAmRczFlmslSuUNOgUeb6yRvs0="/>
            <p:cNvSpPr txBox="1"/>
            <p:nvPr/>
          </p:nvSpPr>
          <p:spPr>
            <a:xfrm>
              <a:off x="728382" y="3303696"/>
              <a:ext cx="3117462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-7,8 + 2,5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569" y="3831040"/>
              <a:ext cx="1619641" cy="559766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-5,3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13928" y="3010184"/>
            <a:ext cx="3890858" cy="1928975"/>
            <a:chOff x="4323656" y="2795032"/>
            <a:chExt cx="3890858" cy="1928975"/>
          </a:xfrm>
        </p:grpSpPr>
        <p:sp>
          <p:nvSpPr>
            <p:cNvPr id="17" name="TextBox 16"/>
            <p:cNvSpPr txBox="1"/>
            <p:nvPr/>
          </p:nvSpPr>
          <p:spPr>
            <a:xfrm>
              <a:off x="4323656" y="2795032"/>
              <a:ext cx="3890857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9,8 + 9 + 4,8 : 3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23656" y="3301334"/>
              <a:ext cx="3890857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9,8 + 9 + 1,6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23657" y="3769818"/>
              <a:ext cx="3890857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18,8 + 1,6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3657" y="4249368"/>
              <a:ext cx="3890857" cy="474639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20,4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141" y="604787"/>
            <a:ext cx="1200306" cy="1170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258" y="5285229"/>
            <a:ext cx="4505954" cy="1505160"/>
          </a:xfrm>
          <a:prstGeom prst="rect">
            <a:avLst/>
          </a:prstGeom>
        </p:spPr>
      </p:pic>
      <p:pic>
        <p:nvPicPr>
          <p:cNvPr id="21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2714" y="598012"/>
            <a:ext cx="2250130" cy="1265698"/>
          </a:xfrm>
          <a:prstGeom prst="rect">
            <a:avLst/>
          </a:prstGeom>
        </p:spPr>
      </p:pic>
      <p:cxnSp>
        <p:nvCxnSpPr>
          <p:cNvPr id="26" name="Straight Connector 25" descr="OPL20U25GSXzBJYl68kk8uQGfFKzs7yb1M4KJWUiLk6ZEvGF+qCIPSnY57AbBFCvTW$100.22.04$4+K4lPs7H94VUqPe2XwIsfPRnrXQE//QTEXxb8/8N4CNc6FpgZahzpTjFhMzSA7T/nHJa11DE8Ng2TP3iAmRczFlmslSuUNOgUeb6yRvs0="/>
          <p:cNvCxnSpPr/>
          <p:nvPr/>
        </p:nvCxnSpPr>
        <p:spPr>
          <a:xfrm>
            <a:off x="8068209" y="2588251"/>
            <a:ext cx="0" cy="2350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272019" y="2202253"/>
            <a:ext cx="2656905" cy="1106488"/>
            <a:chOff x="8272019" y="2060253"/>
            <a:chExt cx="2656905" cy="1106488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5876346"/>
                </p:ext>
              </p:extLst>
            </p:nvPr>
          </p:nvGraphicFramePr>
          <p:xfrm>
            <a:off x="8708011" y="2060253"/>
            <a:ext cx="2220913" cy="1106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0" name="Equation" r:id="rId9" imgW="685800" imgH="393480" progId="Equation.DSMT4">
                    <p:embed/>
                  </p:oleObj>
                </mc:Choice>
                <mc:Fallback>
                  <p:oleObj name="Equation" r:id="rId9" imgW="685800" imgH="39348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708011" y="2060253"/>
                          <a:ext cx="2220913" cy="1106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8272019" y="2373099"/>
              <a:ext cx="5533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endParaRPr lang="en-US" sz="2800" dirty="0"/>
            </a:p>
          </p:txBody>
        </p:sp>
      </p:grp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464606"/>
              </p:ext>
            </p:extLst>
          </p:nvPr>
        </p:nvGraphicFramePr>
        <p:xfrm>
          <a:off x="8669991" y="3298637"/>
          <a:ext cx="2632075" cy="289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1" imgW="812520" imgH="1028520" progId="Equation.DSMT4">
                  <p:embed/>
                </p:oleObj>
              </mc:Choice>
              <mc:Fallback>
                <p:oleObj name="Equation" r:id="rId11" imgW="812520" imgH="102852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69991" y="3298637"/>
                        <a:ext cx="2632075" cy="289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72176" y="1450783"/>
            <a:ext cx="11910753" cy="4776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5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uiExpand="1" build="p"/>
      <p:bldP spid="2" grpId="0"/>
      <p:bldP spid="11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1CC5859-0915-4851-9059-1304C70B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79" y="1154775"/>
            <a:ext cx="2165045" cy="30595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3400" y="1409254"/>
            <a:ext cx="7818782" cy="166420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28298" y="517030"/>
            <a:ext cx="8647842" cy="3447870"/>
            <a:chOff x="551022" y="1471602"/>
            <a:chExt cx="8647842" cy="3447870"/>
          </a:xfrm>
        </p:grpSpPr>
        <p:grpSp>
          <p:nvGrpSpPr>
            <p:cNvPr id="27" name="Group 26"/>
            <p:cNvGrpSpPr/>
            <p:nvPr/>
          </p:nvGrpSpPr>
          <p:grpSpPr>
            <a:xfrm>
              <a:off x="551022" y="1471602"/>
              <a:ext cx="8647842" cy="3447870"/>
              <a:chOff x="551022" y="1784464"/>
              <a:chExt cx="7818782" cy="198782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51022" y="1784464"/>
                <a:ext cx="7818782" cy="198782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23400" y="2007465"/>
                <a:ext cx="7587912" cy="1576983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      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như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1908695" y="1585447"/>
            <a:ext cx="2632075" cy="1106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Equation" r:id="rId4" imgW="812520" imgH="393480" progId="Equation.DSMT4">
                    <p:embed/>
                  </p:oleObj>
                </mc:Choice>
                <mc:Fallback>
                  <p:oleObj name="Equation" r:id="rId4" imgW="812520" imgH="39348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08695" y="1585447"/>
                          <a:ext cx="2632075" cy="1106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/>
            </p:nvPr>
          </p:nvGraphicFramePr>
          <p:xfrm>
            <a:off x="1612900" y="2951163"/>
            <a:ext cx="5840413" cy="1106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9" name="Equation" r:id="rId6" imgW="1803240" imgH="393480" progId="Equation.DSMT4">
                    <p:embed/>
                  </p:oleObj>
                </mc:Choice>
                <mc:Fallback>
                  <p:oleObj name="Equation" r:id="rId6" imgW="1803240" imgH="39348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12900" y="2951163"/>
                          <a:ext cx="5840413" cy="1106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1233445" y="4188122"/>
              <a:ext cx="7691600" cy="715368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Minh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7559" y="4025885"/>
            <a:ext cx="8647842" cy="1942932"/>
            <a:chOff x="977559" y="4025885"/>
            <a:chExt cx="8647842" cy="1942932"/>
          </a:xfrm>
        </p:grpSpPr>
        <p:sp>
          <p:nvSpPr>
            <p:cNvPr id="16" name="Rounded Rectangle 15"/>
            <p:cNvSpPr/>
            <p:nvPr/>
          </p:nvSpPr>
          <p:spPr>
            <a:xfrm>
              <a:off x="977559" y="4025885"/>
              <a:ext cx="8647842" cy="19429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84663" y="4214326"/>
              <a:ext cx="8016180" cy="1546394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2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yt1s.com - 5 Minute Countdown Timer with Music For Kids" descr="OPL20U25GSXzBJYl68kk8uQGfFKzs7yb1M4KJWUiLk6ZEvGF+qCIPSnY57AbBFCvTW$100.22.04$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727" y="4107133"/>
            <a:ext cx="2257293" cy="1269726"/>
          </a:xfrm>
          <a:prstGeom prst="rect">
            <a:avLst/>
          </a:prstGeom>
        </p:spPr>
      </p:pic>
      <p:sp>
        <p:nvSpPr>
          <p:cNvPr id="12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</a:t>
            </a:r>
            <a:r>
              <a:rPr lang="en-US" sz="2800" b="1" dirty="0">
                <a:solidFill>
                  <a:srgbClr val="FFFFFF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PHÉP TÍNH – QUY TẮC CHUYỂN VẾ (TIẾT 1)</a:t>
            </a:r>
            <a:endParaRPr lang="vi-VN" sz="2800" b="1" dirty="0">
              <a:solidFill>
                <a:srgbClr val="FFFFFF"/>
              </a:solidFill>
              <a:latin typeface="UTM Swiss Condensed" panose="02000500000000000000" pitchFamily="2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9" y="798405"/>
            <a:ext cx="2695951" cy="311511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78489"/>
              </p:ext>
            </p:extLst>
          </p:nvPr>
        </p:nvGraphicFramePr>
        <p:xfrm>
          <a:off x="5499164" y="1263001"/>
          <a:ext cx="5430837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Equation" r:id="rId7" imgW="1676160" imgH="431640" progId="Equation.DSMT4">
                  <p:embed/>
                </p:oleObj>
              </mc:Choice>
              <mc:Fallback>
                <p:oleObj name="Equation" r:id="rId7" imgW="1676160" imgH="43164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9164" y="1263001"/>
                        <a:ext cx="5430837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45815" y="1581264"/>
            <a:ext cx="1855305" cy="614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</a:rPr>
              <a:t>NHÓM 1, 2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559434"/>
              </p:ext>
            </p:extLst>
          </p:nvPr>
        </p:nvGraphicFramePr>
        <p:xfrm>
          <a:off x="5172075" y="2797175"/>
          <a:ext cx="5472113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Equation" r:id="rId9" imgW="1688760" imgH="469800" progId="Equation.DSMT4">
                  <p:embed/>
                </p:oleObj>
              </mc:Choice>
              <mc:Fallback>
                <p:oleObj name="Equation" r:id="rId9" imgW="1688760" imgH="4698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72075" y="2797175"/>
                        <a:ext cx="5472113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545815" y="3115630"/>
            <a:ext cx="1855305" cy="614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</a:rPr>
              <a:t>NHÓM </a:t>
            </a:r>
            <a:r>
              <a:rPr lang="en-US" sz="2800" b="1" dirty="0" smtClean="0">
                <a:solidFill>
                  <a:srgbClr val="0000CC"/>
                </a:solidFill>
              </a:rPr>
              <a:t>3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000603"/>
              </p:ext>
            </p:extLst>
          </p:nvPr>
        </p:nvGraphicFramePr>
        <p:xfrm>
          <a:off x="5602350" y="4396695"/>
          <a:ext cx="522446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11" imgW="1612800" imgH="393480" progId="Equation.DSMT4">
                  <p:embed/>
                </p:oleObj>
              </mc:Choice>
              <mc:Fallback>
                <p:oleObj name="Equation" r:id="rId11" imgW="161280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02350" y="4396695"/>
                        <a:ext cx="5224463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545815" y="4741116"/>
            <a:ext cx="1855305" cy="614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</a:rPr>
              <a:t>NHÓM </a:t>
            </a:r>
            <a:r>
              <a:rPr lang="en-US" sz="2800" b="1" dirty="0" smtClean="0">
                <a:solidFill>
                  <a:srgbClr val="0000CC"/>
                </a:solidFill>
              </a:rPr>
              <a:t>4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6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783216" y="743914"/>
            <a:ext cx="5606716" cy="5518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2682020" y="678864"/>
            <a:ext cx="2101196" cy="607232"/>
            <a:chOff x="7153714" y="1102743"/>
            <a:chExt cx="891169" cy="617531"/>
          </a:xfrm>
        </p:grpSpPr>
        <p:sp>
          <p:nvSpPr>
            <p:cNvPr id="28" name="Flowchart: Card 27"/>
            <p:cNvSpPr/>
            <p:nvPr/>
          </p:nvSpPr>
          <p:spPr>
            <a:xfrm rot="10800000">
              <a:off x="7153714" y="1102743"/>
              <a:ext cx="809185" cy="604911"/>
            </a:xfrm>
            <a:prstGeom prst="flowChartPunchedCard">
              <a:avLst/>
            </a:pr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53714" y="1129724"/>
              <a:ext cx="891169" cy="59055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9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6" grpId="0" animBg="1"/>
      <p:bldP spid="22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2269976" y="847104"/>
            <a:ext cx="5606716" cy="5518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168780" y="782054"/>
            <a:ext cx="2101196" cy="607232"/>
            <a:chOff x="7153714" y="1102743"/>
            <a:chExt cx="891169" cy="617531"/>
          </a:xfrm>
        </p:grpSpPr>
        <p:sp>
          <p:nvSpPr>
            <p:cNvPr id="8" name="Flowchart: Card 7"/>
            <p:cNvSpPr/>
            <p:nvPr/>
          </p:nvSpPr>
          <p:spPr>
            <a:xfrm rot="10800000">
              <a:off x="7153714" y="1102743"/>
              <a:ext cx="809185" cy="604911"/>
            </a:xfrm>
            <a:prstGeom prst="flowChartPunchedCard">
              <a:avLst/>
            </a:pr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53714" y="1129724"/>
              <a:ext cx="891169" cy="59055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100.22.04$4+K4lPs7H94VUqPe2XwIsfPRnrXQE//QTEXxb8/8N4CNc6FpgZahzpTjFhMzSA7T/nHJa11DE8Ng2TP3iAmRczFlmslSuUNOgUeb6yRvs0="/>
              <p:cNvSpPr txBox="1"/>
              <p:nvPr/>
            </p:nvSpPr>
            <p:spPr>
              <a:xfrm>
                <a:off x="487499" y="1857300"/>
                <a:ext cx="4843532" cy="127421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0" tIns="0" rIns="0" bIns="0" rtlCol="0">
                <a:norm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100.22.04$4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99" y="1857300"/>
                <a:ext cx="4843532" cy="1274219"/>
              </a:xfrm>
              <a:prstGeom prst="rect">
                <a:avLst/>
              </a:prstGeom>
              <a:blipFill>
                <a:blip r:embed="rId3"/>
                <a:stretch>
                  <a:fillRect l="-4528" t="-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 descr="OPL20U25GSXzBJYl68kk8uQGfFKzs7yb1M4KJWUiLk6ZEvGF+qCIPSnY57AbBFCvTW$100.22.04$4+K4lPs7H94VUqPe2XwIsfPRnrXQE//QTEXxb8/8N4CNc6FpgZahzpTjFhMzSA7T/nHJa11DE8Ng2TP3iAmRczFlmslSuUNOgUeb6yRvs0="/>
          <p:cNvCxnSpPr/>
          <p:nvPr/>
        </p:nvCxnSpPr>
        <p:spPr>
          <a:xfrm>
            <a:off x="4267801" y="1917627"/>
            <a:ext cx="0" cy="474696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42394" y="2710565"/>
            <a:ext cx="4016847" cy="3328265"/>
            <a:chOff x="342394" y="2710565"/>
            <a:chExt cx="4016847" cy="3328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 descr="OPL20U25GSXzBJYl68kk8uQGfFKzs7yb1M4KJWUiLk6ZEvGF+qCIPSnY57AbBFCvTW$100.22.04$4+K4lPs7H94VUqPe2XwIsfPRnrXQE//QTEXxb8/8N4CNc6FpgZahzpTjFhMzSA7T/nHJa11DE8Ng2TP3iAmRczFlmslSuUNOgUeb6yRvs0="/>
                <p:cNvSpPr txBox="1"/>
                <p:nvPr/>
              </p:nvSpPr>
              <p:spPr>
                <a:xfrm>
                  <a:off x="342394" y="2710565"/>
                  <a:ext cx="3496039" cy="9045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0" tIns="0" rIns="0" bIns="0" rtlCol="0">
                  <a:norm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= </m:t>
                        </m:r>
                        <m:d>
                          <m:dPr>
                            <m:ctrlPr>
                              <a:rPr lang="en-US" sz="22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22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2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den>
                            </m:f>
                            <m: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2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  <m:r>
                          <a:rPr lang="en-US" sz="2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 descr="OPL20U25GSXzBJYl68kk8uQGfFKzs7yb1M4KJWUiLk6ZEvGF+qCIPSnY57AbBFCvTW$100.22.04$4+K4lPs7H94VUqPe2XwIsfPRnrXQE//QTEXxb8/8N4CNc6FpgZahzpTjFhMzSA7T/nHJa11DE8Ng2TP3iAmRczFlmslSuUNOgUeb6yRvs0=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394" y="2710565"/>
                  <a:ext cx="3496039" cy="9045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 descr="OPL20U25GSXzBJYl68kk8uQGfFKzs7yb1M4KJWUiLk6ZEvGF+qCIPSnY57AbBFCvTW$100.22.04$4+K4lPs7H94VUqPe2XwIsfPRnrXQE//QTEXxb8/8N4CNc6FpgZahzpTjFhMzSA7T/nHJa11DE8Ng2TP3iAmRczFlmslSuUNOgUeb6yRvs0="/>
                <p:cNvSpPr txBox="1"/>
                <p:nvPr/>
              </p:nvSpPr>
              <p:spPr>
                <a:xfrm>
                  <a:off x="487499" y="3699556"/>
                  <a:ext cx="2129025" cy="7253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0" tIns="0" rIns="0" bIns="0" rtlCol="0">
                  <a:normAutofit/>
                </a:bodyPr>
                <a:lstStyle/>
                <a:p>
                  <a:pPr algn="just"/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 descr="OPL20U25GSXzBJYl68kk8uQGfFKzs7yb1M4KJWUiLk6ZEvGF+qCIPSnY57AbBFCvTW$100.22.04$4+K4lPs7H94VUqPe2XwIsfPRnrXQE//QTEXxb8/8N4CNc6FpgZahzpTjFhMzSA7T/nHJa11DE8Ng2TP3iAmRczFlmslSuUNOgUeb6yRvs0=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499" y="3699556"/>
                  <a:ext cx="2129025" cy="725387"/>
                </a:xfrm>
                <a:prstGeom prst="rect">
                  <a:avLst/>
                </a:prstGeom>
                <a:blipFill>
                  <a:blip r:embed="rId5"/>
                  <a:stretch>
                    <a:fillRect l="-10315" t="-2521" b="-84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 descr="OPL20U25GSXzBJYl68kk8uQGfFKzs7yb1M4KJWUiLk6ZEvGF+qCIPSnY57AbBFCvTW$100.22.04$4+K4lPs7H94VUqPe2XwIsfPRnrXQE//QTEXxb8/8N4CNc6FpgZahzpTjFhMzSA7T/nHJa11DE8Ng2TP3iAmRczFlmslSuUNOgUeb6yRvs0="/>
                <p:cNvSpPr txBox="1"/>
                <p:nvPr/>
              </p:nvSpPr>
              <p:spPr>
                <a:xfrm>
                  <a:off x="515716" y="4509389"/>
                  <a:ext cx="2129025" cy="7253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0" tIns="0" rIns="0" bIns="0" rtlCol="0">
                  <a:normAutofit/>
                </a:bodyPr>
                <a:lstStyle/>
                <a:p>
                  <a:pPr algn="just"/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 descr="OPL20U25GSXzBJYl68kk8uQGfFKzs7yb1M4KJWUiLk6ZEvGF+qCIPSnY57AbBFCvTW$100.22.04$4+K4lPs7H94VUqPe2XwIsfPRnrXQE//QTEXxb8/8N4CNc6FpgZahzpTjFhMzSA7T/nHJa11DE8Ng2TP3iAmRczFlmslSuUNOgUeb6yRvs0=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716" y="4509389"/>
                  <a:ext cx="2129025" cy="725387"/>
                </a:xfrm>
                <a:prstGeom prst="rect">
                  <a:avLst/>
                </a:prstGeom>
                <a:blipFill>
                  <a:blip r:embed="rId6"/>
                  <a:stretch>
                    <a:fillRect l="-10315" t="-2521" b="-84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 descr="OPL20U25GSXzBJYl68kk8uQGfFKzs7yb1M4KJWUiLk6ZEvGF+qCIPSnY57AbBFCvTW$100.22.04$4+K4lPs7H94VUqPe2XwIsfPRnrXQE//QTEXxb8/8N4CNc6FpgZahzpTjFhMzSA7T/nHJa11DE8Ng2TP3iAmRczFlmslSuUNOgUeb6yRvs0="/>
                <p:cNvSpPr txBox="1"/>
                <p:nvPr/>
              </p:nvSpPr>
              <p:spPr>
                <a:xfrm>
                  <a:off x="515716" y="5313443"/>
                  <a:ext cx="3843525" cy="7253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0" tIns="0" rIns="0" bIns="0" rtlCol="0">
                  <a:normAutofit/>
                </a:bodyPr>
                <a:lstStyle/>
                <a:p>
                  <a:pPr algn="just"/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 descr="OPL20U25GSXzBJYl68kk8uQGfFKzs7yb1M4KJWUiLk6ZEvGF+qCIPSnY57AbBFCvTW$100.22.04$4+K4lPs7H94VUqPe2XwIsfPRnrXQE//QTEXxb8/8N4CNc6FpgZahzpTjFhMzSA7T/nHJa11DE8Ng2TP3iAmRczFlmslSuUNOgUeb6yRvs0=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716" y="5313443"/>
                  <a:ext cx="3843525" cy="725387"/>
                </a:xfrm>
                <a:prstGeom prst="rect">
                  <a:avLst/>
                </a:prstGeom>
                <a:blipFill>
                  <a:blip r:embed="rId7"/>
                  <a:stretch>
                    <a:fillRect l="-5714" t="-336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</a:t>
            </a:r>
            <a:r>
              <a:rPr lang="en-US" sz="2800" b="1" dirty="0">
                <a:solidFill>
                  <a:srgbClr val="FFFFFF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PHÉP TÍNH – QUY TẮC CHUYỂN VẾ (TIẾT 1)</a:t>
            </a:r>
            <a:endParaRPr lang="vi-VN" sz="2800" b="1" dirty="0">
              <a:solidFill>
                <a:srgbClr val="FFFFFF"/>
              </a:solidFill>
              <a:latin typeface="UTM Swiss Condensed" panose="02000500000000000000" pitchFamily="2" charset="-93"/>
            </a:endParaRPr>
          </a:p>
        </p:txBody>
      </p:sp>
      <p:cxnSp>
        <p:nvCxnSpPr>
          <p:cNvPr id="26" name="Straight Connector 25" descr="OPL20U25GSXzBJYl68kk8uQGfFKzs7yb1M4KJWUiLk6ZEvGF+qCIPSnY57AbBFCvTW$100.22.04$4+K4lPs7H94VUqPe2XwIsfPRnrXQE//QTEXxb8/8N4CNc6FpgZahzpTjFhMzSA7T/nHJa11DE8Ng2TP3iAmRczFlmslSuUNOgUeb6yRvs0="/>
          <p:cNvCxnSpPr/>
          <p:nvPr/>
        </p:nvCxnSpPr>
        <p:spPr>
          <a:xfrm>
            <a:off x="8163960" y="1838561"/>
            <a:ext cx="0" cy="474696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216838"/>
              </p:ext>
            </p:extLst>
          </p:nvPr>
        </p:nvGraphicFramePr>
        <p:xfrm>
          <a:off x="4154488" y="1447800"/>
          <a:ext cx="403225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8" imgW="1244520" imgH="469800" progId="Equation.DSMT4">
                  <p:embed/>
                </p:oleObj>
              </mc:Choice>
              <mc:Fallback>
                <p:oleObj name="Equation" r:id="rId8" imgW="1244520" imgH="4698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54488" y="1447800"/>
                        <a:ext cx="4032250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185951"/>
              </p:ext>
            </p:extLst>
          </p:nvPr>
        </p:nvGraphicFramePr>
        <p:xfrm>
          <a:off x="8183272" y="1565914"/>
          <a:ext cx="39909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Equation" r:id="rId10" imgW="1231560" imgH="393480" progId="Equation.DSMT4">
                  <p:embed/>
                </p:oleObj>
              </mc:Choice>
              <mc:Fallback>
                <p:oleObj name="Equation" r:id="rId10" imgW="1231560" imgH="393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83272" y="1565914"/>
                        <a:ext cx="3990975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734696"/>
              </p:ext>
            </p:extLst>
          </p:nvPr>
        </p:nvGraphicFramePr>
        <p:xfrm>
          <a:off x="4758531" y="2575859"/>
          <a:ext cx="2674938" cy="231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Equation" r:id="rId12" imgW="825480" imgH="825480" progId="Equation.DSMT4">
                  <p:embed/>
                </p:oleObj>
              </mc:Choice>
              <mc:Fallback>
                <p:oleObj name="Equation" r:id="rId12" imgW="825480" imgH="825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58531" y="2575859"/>
                        <a:ext cx="2674938" cy="231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32628"/>
              </p:ext>
            </p:extLst>
          </p:nvPr>
        </p:nvGraphicFramePr>
        <p:xfrm>
          <a:off x="8163960" y="2701828"/>
          <a:ext cx="4071938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" name="Equation" r:id="rId14" imgW="1257120" imgH="838080" progId="Equation.DSMT4">
                  <p:embed/>
                </p:oleObj>
              </mc:Choice>
              <mc:Fallback>
                <p:oleObj name="Equation" r:id="rId14" imgW="1257120" imgH="83808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63960" y="2701828"/>
                        <a:ext cx="4071938" cy="2357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5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6701347" y="2487705"/>
            <a:ext cx="5098472" cy="2735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TextBox 4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1964789" y="730192"/>
            <a:ext cx="10227211" cy="584069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100.22.04$4+K4lPs7H94VUqPe2XwIsfPRnrXQE//QTEXxb8/8N4CNc6FpgZahzpTjFhMzSA7T/nHJa11DE8Ng2TP3iAmRczFlmslSuUNOgUeb6yRvs0="/>
              <p:cNvSpPr txBox="1"/>
              <p:nvPr/>
            </p:nvSpPr>
            <p:spPr>
              <a:xfrm>
                <a:off x="717224" y="1431641"/>
                <a:ext cx="5171512" cy="47679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0" tIns="0" rIns="0" bIns="0" rtlCol="0">
                <a:normAutofit/>
              </a:bodyPr>
              <a:lstStyle/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,5+0,5 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2</m:t>
                    </m:r>
                    <m:r>
                      <a:rPr lang="en-US" sz="28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3.4=12 </a:t>
                </a:r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100.22.04$4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24" y="1431641"/>
                <a:ext cx="5171512" cy="476796"/>
              </a:xfrm>
              <a:prstGeom prst="rect">
                <a:avLst/>
              </a:prstGeom>
              <a:blipFill>
                <a:blip r:embed="rId4"/>
                <a:stretch>
                  <a:fillRect t="-23077"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643" y="5091274"/>
            <a:ext cx="1663076" cy="1555568"/>
          </a:xfrm>
          <a:prstGeom prst="rect">
            <a:avLst/>
          </a:prstGeom>
        </p:spPr>
      </p:pic>
      <p:sp>
        <p:nvSpPr>
          <p:cNvPr id="16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</a:t>
            </a:r>
            <a:r>
              <a:rPr lang="en-US" sz="2800" b="1" dirty="0">
                <a:solidFill>
                  <a:srgbClr val="FFFFFF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PHÉP TÍNH – QUY TẮC CHUYỂN VẾ (TIẾT 1)</a:t>
            </a:r>
            <a:endParaRPr lang="vi-VN" sz="2800" b="1" dirty="0">
              <a:solidFill>
                <a:srgbClr val="FFFFFF"/>
              </a:solidFill>
              <a:latin typeface="UTM Swiss Condensed" panose="02000500000000000000" pitchFamily="2" charset="-93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3783"/>
              </p:ext>
            </p:extLst>
          </p:nvPr>
        </p:nvGraphicFramePr>
        <p:xfrm>
          <a:off x="763588" y="2019300"/>
          <a:ext cx="485457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6" imgW="1498320" imgH="711000" progId="Equation.DSMT4">
                  <p:embed/>
                </p:oleObj>
              </mc:Choice>
              <mc:Fallback>
                <p:oleObj name="Equation" r:id="rId6" imgW="1498320" imgH="7110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3588" y="2019300"/>
                        <a:ext cx="4854575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9"/>
          <p:cNvSpPr>
            <a:spLocks noChangeArrowheads="1"/>
          </p:cNvSpPr>
          <p:nvPr/>
        </p:nvSpPr>
        <p:spPr bwMode="auto">
          <a:xfrm>
            <a:off x="717224" y="4273098"/>
            <a:ext cx="327537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622321"/>
              </p:ext>
            </p:extLst>
          </p:nvPr>
        </p:nvGraphicFramePr>
        <p:xfrm>
          <a:off x="717224" y="4318817"/>
          <a:ext cx="4203700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8" imgW="1663560" imgH="761760" progId="Equation.DSMT4">
                  <p:embed/>
                </p:oleObj>
              </mc:Choice>
              <mc:Fallback>
                <p:oleObj name="Equation" r:id="rId8" imgW="1663560" imgH="7617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7224" y="4318817"/>
                        <a:ext cx="4203700" cy="167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113632" y="762461"/>
            <a:ext cx="2101196" cy="607232"/>
            <a:chOff x="7153714" y="1102743"/>
            <a:chExt cx="891169" cy="617531"/>
          </a:xfrm>
        </p:grpSpPr>
        <p:sp>
          <p:nvSpPr>
            <p:cNvPr id="12" name="Flowchart: Card 11"/>
            <p:cNvSpPr/>
            <p:nvPr/>
          </p:nvSpPr>
          <p:spPr>
            <a:xfrm rot="10800000">
              <a:off x="7153714" y="1102743"/>
              <a:ext cx="809185" cy="604911"/>
            </a:xfrm>
            <a:prstGeom prst="flowChartPunchedCard">
              <a:avLst/>
            </a:pr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53714" y="1129724"/>
              <a:ext cx="891169" cy="59055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just"/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7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descr="OPL20U25GSXzBJYl68kk8uQGfFKzs7yb1M4KJWUiLk6ZEvGF+qCIPSnY57AbBFCvTW$100.22.04$4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513398"/>
              </p:ext>
            </p:extLst>
          </p:nvPr>
        </p:nvGraphicFramePr>
        <p:xfrm>
          <a:off x="292100" y="365125"/>
          <a:ext cx="10899775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Document" r:id="rId6" imgW="6166439" imgH="3776234" progId="Word.Document.12">
                  <p:embed/>
                </p:oleObj>
              </mc:Choice>
              <mc:Fallback>
                <p:oleObj name="Document" r:id="rId6" imgW="6166439" imgH="3776234" progId="Word.Document.12">
                  <p:embed/>
                  <p:pic>
                    <p:nvPicPr>
                      <p:cNvPr id="4" name="Object 3" descr="OPL20U25GSXzBJYl68kk8uQGfFKzs7yb1M4KJWUiLk6ZEvGF+qCIPSnY57AbBFCvTW$100.22.04$4+K4lPs7H94VUqPe2XwIsfPRnrXQE//QTEXxb8/8N4CNc6FpgZahzpTjFhMzSA7T/nHJa11DE8Ng2TP3iAmRczFlmslSuUNOgUeb6yRvs0=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100" y="365125"/>
                        <a:ext cx="10899775" cy="666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6692" y="2424788"/>
                <a:ext cx="6096000" cy="7694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2,5+0,5 . 2</m:t>
                    </m:r>
                    <m:r>
                      <a:rPr lang="en-US" sz="2200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3.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3.4=12 </a:t>
                </a:r>
                <a:endParaRPr lang="en-US" sz="2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92" y="2424788"/>
                <a:ext cx="6096000" cy="769441"/>
              </a:xfrm>
              <a:prstGeom prst="rect">
                <a:avLst/>
              </a:prstGeom>
              <a:blipFill>
                <a:blip r:embed="rId8"/>
                <a:stretch>
                  <a:fillRect l="-1300"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2608" y="0"/>
            <a:ext cx="2250130" cy="12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4560" y="146304"/>
            <a:ext cx="7260336" cy="8595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" y="731791"/>
            <a:ext cx="1091793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73938"/>
              </p:ext>
            </p:extLst>
          </p:nvPr>
        </p:nvGraphicFramePr>
        <p:xfrm>
          <a:off x="1223279" y="1591327"/>
          <a:ext cx="9350502" cy="148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9273">
                  <a:extLst>
                    <a:ext uri="{9D8B030D-6E8A-4147-A177-3AD203B41FA5}">
                      <a16:colId xmlns:a16="http://schemas.microsoft.com/office/drawing/2014/main" val="2232762910"/>
                    </a:ext>
                  </a:extLst>
                </a:gridCol>
                <a:gridCol w="4711229">
                  <a:extLst>
                    <a:ext uri="{9D8B030D-6E8A-4147-A177-3AD203B41FA5}">
                      <a16:colId xmlns:a16="http://schemas.microsoft.com/office/drawing/2014/main" val="4062874550"/>
                    </a:ext>
                  </a:extLst>
                </a:gridCol>
              </a:tblGrid>
              <a:tr h="6611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330512"/>
                  </a:ext>
                </a:extLst>
              </a:tr>
              <a:tr h="828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809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84562" y="2329739"/>
                <a:ext cx="334721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2,5+0,5 . 2</m:t>
                    </m:r>
                    <m:r>
                      <a:rPr lang="en-US" sz="2200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3.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3.4=12 </a:t>
                </a:r>
                <a:endParaRPr lang="en-US" sz="2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562" y="2329739"/>
                <a:ext cx="3347212" cy="769441"/>
              </a:xfrm>
              <a:prstGeom prst="rect">
                <a:avLst/>
              </a:prstGeom>
              <a:blipFill>
                <a:blip r:embed="rId3"/>
                <a:stretch>
                  <a:fillRect l="-2368"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408126" y="2251120"/>
            <a:ext cx="30551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954771" y="3851295"/>
            <a:ext cx="270820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28D17-F743-CEFD-DD07-B562EEB01129}"/>
              </a:ext>
            </a:extLst>
          </p:cNvPr>
          <p:cNvSpPr txBox="1"/>
          <p:nvPr/>
        </p:nvSpPr>
        <p:spPr>
          <a:xfrm>
            <a:off x="9419768" y="1814286"/>
            <a:ext cx="682172" cy="567687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034470"/>
              </p:ext>
            </p:extLst>
          </p:nvPr>
        </p:nvGraphicFramePr>
        <p:xfrm>
          <a:off x="1223279" y="3758973"/>
          <a:ext cx="9350502" cy="1902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850">
                  <a:extLst>
                    <a:ext uri="{9D8B030D-6E8A-4147-A177-3AD203B41FA5}">
                      <a16:colId xmlns:a16="http://schemas.microsoft.com/office/drawing/2014/main" val="1809646127"/>
                    </a:ext>
                  </a:extLst>
                </a:gridCol>
                <a:gridCol w="4764652">
                  <a:extLst>
                    <a:ext uri="{9D8B030D-6E8A-4147-A177-3AD203B41FA5}">
                      <a16:colId xmlns:a16="http://schemas.microsoft.com/office/drawing/2014/main" val="2489411461"/>
                    </a:ext>
                  </a:extLst>
                </a:gridCol>
              </a:tblGrid>
              <a:tr h="6791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692194"/>
                  </a:ext>
                </a:extLst>
              </a:tr>
              <a:tr h="1223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8035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29001" y="4531484"/>
                <a:ext cx="403606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marR="0" lvl="0" indent="-5143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2,5+0,5 . 2</m:t>
                    </m:r>
                    <m:r>
                      <a:rPr kumimoji="0" lang="en-US" sz="2400" b="0" i="0" u="none" strike="noStrike" kern="1200" cap="none" spc="0" normalizeH="0" baseline="3000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2,5 + 0,5.4 = 2,5 + 2 = 4,5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001" y="4531484"/>
                <a:ext cx="4036060" cy="830997"/>
              </a:xfrm>
              <a:prstGeom prst="rect">
                <a:avLst/>
              </a:prstGeom>
              <a:blipFill>
                <a:blip r:embed="rId4"/>
                <a:stretch>
                  <a:fillRect l="-2266" t="-510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427CF119-8168-6F02-8129-3686BB5C4FB8}"/>
              </a:ext>
            </a:extLst>
          </p:cNvPr>
          <p:cNvSpPr/>
          <p:nvPr/>
        </p:nvSpPr>
        <p:spPr>
          <a:xfrm>
            <a:off x="2509210" y="4483970"/>
            <a:ext cx="30551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01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4560" y="146304"/>
            <a:ext cx="7260336" cy="8595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" y="731791"/>
            <a:ext cx="1091793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lỗi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hiện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phép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tính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870688"/>
              </p:ext>
            </p:extLst>
          </p:nvPr>
        </p:nvGraphicFramePr>
        <p:xfrm>
          <a:off x="1223279" y="1476614"/>
          <a:ext cx="9350502" cy="267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9273">
                  <a:extLst>
                    <a:ext uri="{9D8B030D-6E8A-4147-A177-3AD203B41FA5}">
                      <a16:colId xmlns:a16="http://schemas.microsoft.com/office/drawing/2014/main" val="2232762910"/>
                    </a:ext>
                  </a:extLst>
                </a:gridCol>
                <a:gridCol w="4711229">
                  <a:extLst>
                    <a:ext uri="{9D8B030D-6E8A-4147-A177-3AD203B41FA5}">
                      <a16:colId xmlns:a16="http://schemas.microsoft.com/office/drawing/2014/main" val="4062874550"/>
                    </a:ext>
                  </a:extLst>
                </a:gridCol>
              </a:tblGrid>
              <a:tr h="6611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330512"/>
                  </a:ext>
                </a:extLst>
              </a:tr>
              <a:tr h="828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80993"/>
                  </a:ext>
                </a:extLst>
              </a:tr>
            </a:tbl>
          </a:graphicData>
        </a:graphic>
      </p:graphicFrame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954771" y="3851295"/>
            <a:ext cx="270820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28D17-F743-CEFD-DD07-B562EEB01129}"/>
              </a:ext>
            </a:extLst>
          </p:cNvPr>
          <p:cNvSpPr txBox="1"/>
          <p:nvPr/>
        </p:nvSpPr>
        <p:spPr>
          <a:xfrm>
            <a:off x="9419768" y="1814286"/>
            <a:ext cx="682172" cy="567687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83012"/>
              </p:ext>
            </p:extLst>
          </p:nvPr>
        </p:nvGraphicFramePr>
        <p:xfrm>
          <a:off x="1223279" y="4259971"/>
          <a:ext cx="9350502" cy="241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850">
                  <a:extLst>
                    <a:ext uri="{9D8B030D-6E8A-4147-A177-3AD203B41FA5}">
                      <a16:colId xmlns:a16="http://schemas.microsoft.com/office/drawing/2014/main" val="1809646127"/>
                    </a:ext>
                  </a:extLst>
                </a:gridCol>
                <a:gridCol w="4764652">
                  <a:extLst>
                    <a:ext uri="{9D8B030D-6E8A-4147-A177-3AD203B41FA5}">
                      <a16:colId xmlns:a16="http://schemas.microsoft.com/office/drawing/2014/main" val="2489411461"/>
                    </a:ext>
                  </a:extLst>
                </a:gridCol>
              </a:tblGrid>
              <a:tr h="6791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692194"/>
                  </a:ext>
                </a:extLst>
              </a:tr>
              <a:tr h="1223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80351"/>
                  </a:ext>
                </a:extLst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80696"/>
              </p:ext>
            </p:extLst>
          </p:nvPr>
        </p:nvGraphicFramePr>
        <p:xfrm>
          <a:off x="1667995" y="1948320"/>
          <a:ext cx="3547872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3" imgW="1409400" imgH="711000" progId="Equation.DSMT4">
                  <p:embed/>
                </p:oleObj>
              </mc:Choice>
              <mc:Fallback>
                <p:oleObj name="Equation" r:id="rId3" imgW="1409400" imgH="711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7995" y="1948320"/>
                        <a:ext cx="3547872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258099" y="2788654"/>
            <a:ext cx="4058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7712" y="5092912"/>
            <a:ext cx="3368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PHẢI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395536"/>
              </p:ext>
            </p:extLst>
          </p:nvPr>
        </p:nvGraphicFramePr>
        <p:xfrm>
          <a:off x="6432391" y="4894965"/>
          <a:ext cx="2835148" cy="1629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5" imgW="1244600" imgH="711200" progId="Equation.DSMT4">
                  <p:embed/>
                </p:oleObj>
              </mc:Choice>
              <mc:Fallback>
                <p:oleObj name="Equation" r:id="rId5" imgW="1244600" imgH="7112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391" y="4894965"/>
                        <a:ext cx="2835148" cy="1629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3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>
            <a:hlinkClick r:id="rId2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1851378" y="1507436"/>
            <a:ext cx="6987822" cy="153670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 </a:t>
            </a:r>
            <a:r>
              <a:rPr kumimoji="0" lang="en-US" sz="36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3600" b="0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ques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369325"/>
            <a:ext cx="1663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1925"/>
            <a:ext cx="13541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2925"/>
            <a:ext cx="13239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resent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3836300"/>
            <a:ext cx="14001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resen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231588"/>
            <a:ext cx="11334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present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26925"/>
            <a:ext cx="1611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4" descr="present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03125"/>
            <a:ext cx="10763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2955" y="510527"/>
            <a:ext cx="3548418" cy="553998"/>
          </a:xfrm>
          <a:prstGeom prst="rect">
            <a:avLst/>
          </a:prstGeom>
          <a:solidFill>
            <a:srgbClr val="000099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KHỞI ĐỘNG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4560" y="146304"/>
            <a:ext cx="7260336" cy="8595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" y="731791"/>
            <a:ext cx="1091793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lỗi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hiện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phép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tính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23279" y="1476614"/>
          <a:ext cx="9350502" cy="267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9273">
                  <a:extLst>
                    <a:ext uri="{9D8B030D-6E8A-4147-A177-3AD203B41FA5}">
                      <a16:colId xmlns:a16="http://schemas.microsoft.com/office/drawing/2014/main" val="2232762910"/>
                    </a:ext>
                  </a:extLst>
                </a:gridCol>
                <a:gridCol w="4711229">
                  <a:extLst>
                    <a:ext uri="{9D8B030D-6E8A-4147-A177-3AD203B41FA5}">
                      <a16:colId xmlns:a16="http://schemas.microsoft.com/office/drawing/2014/main" val="4062874550"/>
                    </a:ext>
                  </a:extLst>
                </a:gridCol>
              </a:tblGrid>
              <a:tr h="6611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330512"/>
                  </a:ext>
                </a:extLst>
              </a:tr>
              <a:tr h="828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80993"/>
                  </a:ext>
                </a:extLst>
              </a:tr>
            </a:tbl>
          </a:graphicData>
        </a:graphic>
      </p:graphicFrame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954771" y="3851295"/>
            <a:ext cx="270820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28D17-F743-CEFD-DD07-B562EEB01129}"/>
              </a:ext>
            </a:extLst>
          </p:cNvPr>
          <p:cNvSpPr txBox="1"/>
          <p:nvPr/>
        </p:nvSpPr>
        <p:spPr>
          <a:xfrm>
            <a:off x="9419768" y="1814286"/>
            <a:ext cx="682172" cy="567687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23279" y="4259971"/>
          <a:ext cx="9350502" cy="241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850">
                  <a:extLst>
                    <a:ext uri="{9D8B030D-6E8A-4147-A177-3AD203B41FA5}">
                      <a16:colId xmlns:a16="http://schemas.microsoft.com/office/drawing/2014/main" val="1809646127"/>
                    </a:ext>
                  </a:extLst>
                </a:gridCol>
                <a:gridCol w="4764652">
                  <a:extLst>
                    <a:ext uri="{9D8B030D-6E8A-4147-A177-3AD203B41FA5}">
                      <a16:colId xmlns:a16="http://schemas.microsoft.com/office/drawing/2014/main" val="2489411461"/>
                    </a:ext>
                  </a:extLst>
                </a:gridCol>
              </a:tblGrid>
              <a:tr h="6791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692194"/>
                  </a:ext>
                </a:extLst>
              </a:tr>
              <a:tr h="1223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80351"/>
                  </a:ext>
                </a:extLst>
              </a:tr>
            </a:tbl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149060"/>
              </p:ext>
            </p:extLst>
          </p:nvPr>
        </p:nvGraphicFramePr>
        <p:xfrm>
          <a:off x="1512532" y="2381973"/>
          <a:ext cx="3529013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Equation" r:id="rId3" imgW="1396800" imgH="736560" progId="Equation.DSMT4">
                  <p:embed/>
                </p:oleObj>
              </mc:Choice>
              <mc:Fallback>
                <p:oleObj name="Equation" r:id="rId3" imgW="1396800" imgH="7365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2532" y="2381973"/>
                        <a:ext cx="3529013" cy="161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514789" y="2723666"/>
            <a:ext cx="405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94560" y="5243512"/>
            <a:ext cx="35290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917937"/>
              </p:ext>
            </p:extLst>
          </p:nvPr>
        </p:nvGraphicFramePr>
        <p:xfrm>
          <a:off x="6155813" y="5016033"/>
          <a:ext cx="3179394" cy="141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Equation" r:id="rId5" imgW="1739900" imgH="762000" progId="Equation.DSMT4">
                  <p:embed/>
                </p:oleObj>
              </mc:Choice>
              <mc:Fallback>
                <p:oleObj name="Equation" r:id="rId5" imgW="1739900" imgH="7620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5813" y="5016033"/>
                        <a:ext cx="3179394" cy="14149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8705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33409" y="727415"/>
            <a:ext cx="12377634" cy="584069"/>
            <a:chOff x="1533409" y="673627"/>
            <a:chExt cx="12377634" cy="584069"/>
          </a:xfrm>
        </p:grpSpPr>
        <p:sp>
          <p:nvSpPr>
            <p:cNvPr id="2" name="Content Placeholder 2" descr="OPL20U25GSXzBJYl68kk8uQGfFKzs7yb1M4KJWUiLk6ZEvGF+qCIPSnY57AbBFCvTW$100.22.04$4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6769BD0-6EFF-4F4C-B00C-1008BB8FA28D}"/>
                </a:ext>
              </a:extLst>
            </p:cNvPr>
            <p:cNvSpPr txBox="1">
              <a:spLocks/>
            </p:cNvSpPr>
            <p:nvPr/>
          </p:nvSpPr>
          <p:spPr>
            <a:xfrm>
              <a:off x="1533409" y="673627"/>
              <a:ext cx="1666991" cy="5840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000066"/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 descr="OPL20U25GSXzBJYl68kk8uQGfFKzs7yb1M4KJWUiLk6ZEvGF+qCIPSnY57AbBFCvTW$100.22.04$4+K4lPs7H94VUqPe2XwIsfPRnrXQE//QTEXxb8/8N4CNc6FpgZahzpTjFhMzSA7T/nHJa11DE8Ng2TP3iAmRczFlmslSuUNOgUeb6yRvs0="/>
            <p:cNvSpPr txBox="1"/>
            <p:nvPr/>
          </p:nvSpPr>
          <p:spPr>
            <a:xfrm>
              <a:off x="3390344" y="702228"/>
              <a:ext cx="10520699" cy="498755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lvl="0" algn="just"/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bánh Pizza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niêm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yết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8" name="Picture 257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70117" y="664462"/>
            <a:ext cx="2756466" cy="2594839"/>
          </a:xfrm>
          <a:prstGeom prst="rect">
            <a:avLst/>
          </a:prstGeom>
        </p:spPr>
      </p:pic>
      <p:sp>
        <p:nvSpPr>
          <p:cNvPr id="15" name="Hộp Văn bản 3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587853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FF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 TỰ THỰC HIỆN CÁC </a:t>
            </a:r>
            <a:r>
              <a:rPr lang="en-US" sz="2800" b="1" dirty="0">
                <a:solidFill>
                  <a:srgbClr val="FFFFFF"/>
                </a:solidFill>
                <a:latin typeface="UTM Swiss Condensed" panose="02000500000000000000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PHÉP TÍNH – QUY TẮC CHUYỂN VẾ (TIẾT 1)</a:t>
            </a:r>
            <a:endParaRPr lang="vi-VN" sz="2800" b="1" dirty="0">
              <a:solidFill>
                <a:srgbClr val="FFFFFF"/>
              </a:solidFill>
              <a:latin typeface="UTM Swiss Condensed" panose="02000500000000000000" pitchFamily="2" charset="-93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41" y="1311484"/>
            <a:ext cx="9235440" cy="2626515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1676284" y="4091639"/>
            <a:ext cx="9882304" cy="195197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lvl="0" algn="just"/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to, 2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100$.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83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B88CB-A699-4959-96D0-43D8FFA5A597}"/>
              </a:ext>
            </a:extLst>
          </p:cNvPr>
          <p:cNvSpPr/>
          <p:nvPr/>
        </p:nvSpPr>
        <p:spPr>
          <a:xfrm>
            <a:off x="292684" y="2334980"/>
            <a:ext cx="33387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23055"/>
            <a:ext cx="6250573" cy="13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20" y="5844550"/>
            <a:ext cx="5964253" cy="11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90" y="4250619"/>
            <a:ext cx="5109289" cy="20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27" y="3250150"/>
            <a:ext cx="5858533" cy="15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33" y="1944140"/>
            <a:ext cx="6155867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81" y="2928939"/>
            <a:ext cx="4944546" cy="21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438724"/>
            <a:ext cx="3208980" cy="172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0"/>
            <a:ext cx="6845300" cy="955675"/>
          </a:xfrm>
          <a:prstGeom prst="rect">
            <a:avLst/>
          </a:prstGeom>
          <a:noFill/>
          <a:ln w="9525">
            <a:solidFill>
              <a:srgbClr val="0000CC"/>
            </a:solidFill>
          </a:ln>
        </p:spPr>
      </p:pic>
      <p:sp>
        <p:nvSpPr>
          <p:cNvPr id="8" name="Content Placeholder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743201" y="1854658"/>
            <a:ext cx="7498080" cy="29283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1.28a, 1.29, 1.30 SGK Tr21.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89" y="1771650"/>
            <a:ext cx="82486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08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751580" y="268014"/>
            <a:ext cx="10312400" cy="532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3167182" y="2484187"/>
            <a:ext cx="5661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Giờ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học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kết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thúc</a:t>
            </a:r>
            <a:r>
              <a:rPr lang="vi-VN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</a:p>
        </p:txBody>
      </p:sp>
      <p:pic>
        <p:nvPicPr>
          <p:cNvPr id="5" name="图片 16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2898421" y="3151467"/>
            <a:ext cx="1079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7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54" y="1776930"/>
            <a:ext cx="114723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79" y="4585539"/>
            <a:ext cx="3288479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2562813" y="3834803"/>
            <a:ext cx="6801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Chào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tạm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biệt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em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pic>
        <p:nvPicPr>
          <p:cNvPr id="12" name="图片 6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10337800" y="3609975"/>
            <a:ext cx="1854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 descr="OPL20U25GSXzBJYl68kk8uQGfFKzs7yb1M4KJWUiLk6ZEvGF+qCIPSnY57AbBFCvTW$100.22.04$4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7377829" y="4358526"/>
            <a:ext cx="5448300" cy="2609850"/>
            <a:chOff x="-4212976" y="2200858"/>
            <a:chExt cx="4086225" cy="2609267"/>
          </a:xfrm>
        </p:grpSpPr>
        <p:pic>
          <p:nvPicPr>
            <p:cNvPr id="9" name="图片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>
              <a:fillRect/>
            </a:stretch>
          </p:blipFill>
          <p:spPr bwMode="auto">
            <a:xfrm>
              <a:off x="-4212976" y="2200858"/>
              <a:ext cx="4086225" cy="260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-2928662" y="3505491"/>
              <a:ext cx="1252262" cy="40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zh-CN" altLang="en-US" sz="2000" b="1" dirty="0">
                <a:solidFill>
                  <a:srgbClr val="002060"/>
                </a:solidFill>
                <a:latin typeface="Times New Roman" pitchFamily="18" charset="0"/>
                <a:ea typeface="方正粗圆_GBK" charset="0"/>
                <a:cs typeface="Times New Roman" pitchFamily="18" charset="0"/>
              </a:endParaRPr>
            </a:p>
          </p:txBody>
        </p:sp>
      </p:grpSp>
      <p:pic>
        <p:nvPicPr>
          <p:cNvPr id="13" name="图片 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805672" y="-349884"/>
            <a:ext cx="3276600" cy="16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239184" y="-110489"/>
            <a:ext cx="3276600" cy="17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0" y="4543425"/>
            <a:ext cx="2108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22031" y="-479326"/>
            <a:ext cx="12914141" cy="40640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5995820"/>
            <a:ext cx="273884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1962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4114800"/>
            <a:ext cx="273884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5105400"/>
            <a:ext cx="273884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3226510"/>
            <a:ext cx="273884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5031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2073" y="5995820"/>
            <a:ext cx="36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7900" y="322651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9071" y="510540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3068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607202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32265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0" y="142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430401" y="1300940"/>
            <a:ext cx="6726299" cy="707886"/>
            <a:chOff x="2430401" y="1300940"/>
            <a:chExt cx="6726299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2430401" y="1300940"/>
              <a:ext cx="6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3675056"/>
                </p:ext>
              </p:extLst>
            </p:nvPr>
          </p:nvGraphicFramePr>
          <p:xfrm>
            <a:off x="7243763" y="1416050"/>
            <a:ext cx="1912937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Equation" r:id="rId9" imgW="622080" imgH="177480" progId="Equation.DSMT4">
                    <p:embed/>
                  </p:oleObj>
                </mc:Choice>
                <mc:Fallback>
                  <p:oleObj name="Equation" r:id="rId9" imgW="622080" imgH="177480" progId="Equation.DSMT4">
                    <p:embed/>
                    <p:pic>
                      <p:nvPicPr>
                        <p:cNvPr id="37" name="Object 3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243763" y="1416050"/>
                          <a:ext cx="1912937" cy="546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27"/>
          <p:cNvSpPr txBox="1"/>
          <p:nvPr/>
        </p:nvSpPr>
        <p:spPr>
          <a:xfrm>
            <a:off x="4577787" y="318883"/>
            <a:ext cx="3194613" cy="6817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25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407963" y="-304800"/>
            <a:ext cx="13012615" cy="4064000"/>
            <a:chOff x="-407963" y="-304800"/>
            <a:chExt cx="13012615" cy="4064000"/>
          </a:xfrm>
        </p:grpSpPr>
        <p:pic>
          <p:nvPicPr>
            <p:cNvPr id="4" name="Picture 3" descr="OPL20U25GSXzBJYl68kk8uQGfFKzs7yb1M4KJWUiLk6ZEvGF+qCIPSnY57AbBFCvTW$100.22.04$4+K4lPs7H94VUqPe2XwIsfPRnrXQE//QTEXxb8/8N4CNc6FpgZahzpTjFhMzSA7T/nHJa11DE8Ng2TP3iAmRczFlmslSuUNOgUeb6yRvs0=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407963" y="-304800"/>
              <a:ext cx="13012615" cy="4064000"/>
            </a:xfrm>
            <a:prstGeom prst="rect">
              <a:avLst/>
            </a:prstGeom>
          </p:spPr>
        </p:pic>
        <p:grpSp>
          <p:nvGrpSpPr>
            <p:cNvPr id="3" name="Group 2" descr="OPL20U25GSXzBJYl68kk8uQGfFKzs7yb1M4KJWUiLk6ZEvGF+qCIPSnY57AbBFCvTW$100.22.04$4+K4lPs7H94VUqPe2XwIsfPRnrXQE//QTEXxb8/8N4CNc6FpgZahzpTjFhMzSA7T/nHJa11DE8Ng2TP3iAmRczFlmslSuUNOgUeb6yRvs0="/>
            <p:cNvGrpSpPr/>
            <p:nvPr/>
          </p:nvGrpSpPr>
          <p:grpSpPr>
            <a:xfrm>
              <a:off x="2971800" y="1294543"/>
              <a:ext cx="6556818" cy="708743"/>
              <a:chOff x="2971800" y="1294543"/>
              <a:chExt cx="6556818" cy="70874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971800" y="1295400"/>
                <a:ext cx="632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9668990"/>
                  </p:ext>
                </p:extLst>
              </p:nvPr>
            </p:nvGraphicFramePr>
            <p:xfrm>
              <a:off x="7705934" y="1294543"/>
              <a:ext cx="1822684" cy="6339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6" name="Equation" r:id="rId8" imgW="583920" imgH="203040" progId="Equation.DSMT4">
                      <p:embed/>
                    </p:oleObj>
                  </mc:Choice>
                  <mc:Fallback>
                    <p:oleObj name="Equation" r:id="rId8" imgW="58392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7705934" y="1294543"/>
                            <a:ext cx="1822684" cy="63397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6" name="Picture 25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3198222"/>
            <a:ext cx="2787748" cy="575440"/>
          </a:xfrm>
          <a:prstGeom prst="rect">
            <a:avLst/>
          </a:prstGeom>
        </p:spPr>
      </p:pic>
      <p:sp>
        <p:nvSpPr>
          <p:cNvPr id="28" name="Oval 27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50270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036422"/>
            <a:ext cx="2787748" cy="57544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5027022"/>
            <a:ext cx="2787748" cy="575440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5941422"/>
            <a:ext cx="2787748" cy="575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133600" y="40364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133600" y="31220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133600" y="586522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09800" y="51032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09800" y="594142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09800" y="41126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31982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3277486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24200" y="41126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24200" y="502196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200" y="594142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76171" y="494949"/>
            <a:ext cx="3194613" cy="6817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43" name="Oval 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51" name="Oval 10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2" name="Oval 11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55" name="Oval 1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879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3557" y="-624509"/>
            <a:ext cx="12998548" cy="40640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3080655"/>
            <a:ext cx="2686594" cy="575440"/>
          </a:xfrm>
          <a:prstGeom prst="rect">
            <a:avLst/>
          </a:prstGeom>
        </p:spPr>
      </p:pic>
      <p:sp>
        <p:nvSpPr>
          <p:cNvPr id="7" name="Oval 6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391885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3918855"/>
            <a:ext cx="2686594" cy="57544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4909455"/>
            <a:ext cx="2686594" cy="57544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5823855"/>
            <a:ext cx="2686594" cy="575440"/>
          </a:xfrm>
          <a:prstGeom prst="rect">
            <a:avLst/>
          </a:prstGeom>
        </p:spPr>
      </p:pic>
      <p:sp>
        <p:nvSpPr>
          <p:cNvPr id="11" name="Oval 10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483325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300445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574765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3995055"/>
            <a:ext cx="51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582385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909455"/>
            <a:ext cx="51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08065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15685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399505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90945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58592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86123" y="971531"/>
            <a:ext cx="7686602" cy="753399"/>
            <a:chOff x="2667000" y="1396998"/>
            <a:chExt cx="7686602" cy="753399"/>
          </a:xfrm>
        </p:grpSpPr>
        <p:sp>
          <p:nvSpPr>
            <p:cNvPr id="26" name="TextBox 25"/>
            <p:cNvSpPr txBox="1"/>
            <p:nvPr/>
          </p:nvSpPr>
          <p:spPr>
            <a:xfrm>
              <a:off x="2667000" y="1396998"/>
              <a:ext cx="6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137870"/>
                </p:ext>
              </p:extLst>
            </p:nvPr>
          </p:nvGraphicFramePr>
          <p:xfrm>
            <a:off x="7310365" y="1436022"/>
            <a:ext cx="3043237" cy="71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Equation" r:id="rId9" imgW="939600" imgH="253800" progId="Equation.DSMT4">
                    <p:embed/>
                  </p:oleObj>
                </mc:Choice>
                <mc:Fallback>
                  <p:oleObj name="Equation" r:id="rId9" imgW="939600" imgH="25380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310365" y="1436022"/>
                          <a:ext cx="3043237" cy="714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4590039" y="191430"/>
            <a:ext cx="3194613" cy="6817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3" name="Oval 6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6" name="Oval 9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981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4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9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4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9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4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3557" y="-428564"/>
            <a:ext cx="12998548" cy="40640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51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51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5515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86123" y="1167476"/>
            <a:ext cx="7356402" cy="707886"/>
            <a:chOff x="2667000" y="1396998"/>
            <a:chExt cx="7356402" cy="707886"/>
          </a:xfrm>
        </p:grpSpPr>
        <p:sp>
          <p:nvSpPr>
            <p:cNvPr id="26" name="TextBox 25"/>
            <p:cNvSpPr txBox="1"/>
            <p:nvPr/>
          </p:nvSpPr>
          <p:spPr>
            <a:xfrm>
              <a:off x="2667000" y="1396998"/>
              <a:ext cx="6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8935157"/>
                </p:ext>
              </p:extLst>
            </p:nvPr>
          </p:nvGraphicFramePr>
          <p:xfrm>
            <a:off x="7637390" y="1543972"/>
            <a:ext cx="2386012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Equation" r:id="rId9" imgW="736560" imgH="177480" progId="Equation.DSMT4">
                    <p:embed/>
                  </p:oleObj>
                </mc:Choice>
                <mc:Fallback>
                  <p:oleObj name="Equation" r:id="rId9" imgW="736560" imgH="17748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37390" y="1543972"/>
                          <a:ext cx="2386012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4590039" y="387375"/>
            <a:ext cx="3194613" cy="68173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3" name="Oval 6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6" name="Oval 9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8145401" y="411874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236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4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9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4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9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4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B88CB-A699-4959-96D0-43D8FFA5A597}"/>
              </a:ext>
            </a:extLst>
          </p:cNvPr>
          <p:cNvSpPr/>
          <p:nvPr/>
        </p:nvSpPr>
        <p:spPr>
          <a:xfrm>
            <a:off x="1036625" y="370116"/>
            <a:ext cx="3471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ĐÃ BIẾT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10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04" y="3364517"/>
            <a:ext cx="6499269" cy="13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6" y="4486012"/>
            <a:ext cx="6201557" cy="11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04" y="2892081"/>
            <a:ext cx="5312576" cy="20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1891612"/>
            <a:ext cx="6091631" cy="15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5" y="585602"/>
            <a:ext cx="6400795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49" y="1570401"/>
            <a:ext cx="5141278" cy="21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278" y="2080186"/>
            <a:ext cx="3336658" cy="172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1CC5859-0915-4851-9059-1304C70B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79" y="1665761"/>
            <a:ext cx="2165045" cy="30595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3400" y="1920240"/>
            <a:ext cx="7818782" cy="166420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18756" y="1471602"/>
            <a:ext cx="8647842" cy="3447870"/>
            <a:chOff x="551022" y="1471602"/>
            <a:chExt cx="8647842" cy="3447870"/>
          </a:xfrm>
        </p:grpSpPr>
        <p:grpSp>
          <p:nvGrpSpPr>
            <p:cNvPr id="27" name="Group 26"/>
            <p:cNvGrpSpPr/>
            <p:nvPr/>
          </p:nvGrpSpPr>
          <p:grpSpPr>
            <a:xfrm>
              <a:off x="551022" y="1471602"/>
              <a:ext cx="8647842" cy="3447870"/>
              <a:chOff x="551022" y="1784464"/>
              <a:chExt cx="7818782" cy="198782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51022" y="1784464"/>
                <a:ext cx="7818782" cy="198782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23400" y="2007465"/>
                <a:ext cx="7587912" cy="1576983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algn="just"/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,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5891300"/>
                </p:ext>
              </p:extLst>
            </p:nvPr>
          </p:nvGraphicFramePr>
          <p:xfrm>
            <a:off x="1908695" y="1585447"/>
            <a:ext cx="2632075" cy="1106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4" name="Equation" r:id="rId4" imgW="812520" imgH="393480" progId="Equation.DSMT4">
                    <p:embed/>
                  </p:oleObj>
                </mc:Choice>
                <mc:Fallback>
                  <p:oleObj name="Equation" r:id="rId4" imgW="812520" imgH="393480" progId="Equation.DSMT4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08695" y="1585447"/>
                          <a:ext cx="2632075" cy="1106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7837182"/>
                </p:ext>
              </p:extLst>
            </p:nvPr>
          </p:nvGraphicFramePr>
          <p:xfrm>
            <a:off x="1612900" y="2951163"/>
            <a:ext cx="5840413" cy="1106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5" name="Equation" r:id="rId6" imgW="1803240" imgH="393480" progId="Equation.DSMT4">
                    <p:embed/>
                  </p:oleObj>
                </mc:Choice>
                <mc:Fallback>
                  <p:oleObj name="Equation" r:id="rId6" imgW="1803240" imgH="39348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12900" y="2951163"/>
                          <a:ext cx="5840413" cy="1106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1233445" y="4188122"/>
              <a:ext cx="7691600" cy="715368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2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264941" y="268424"/>
            <a:ext cx="116621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9:</a:t>
            </a:r>
          </a:p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</a:t>
            </a:r>
          </a:p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CHUYỂN VẾ</a:t>
            </a:r>
            <a:r>
              <a:rPr lang="vi-VN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1350</Words>
  <PresentationFormat>Widescreen</PresentationFormat>
  <Paragraphs>228</Paragraphs>
  <Slides>26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Cambria Math</vt:lpstr>
      <vt:lpstr>Times New Roman</vt:lpstr>
      <vt:lpstr>Chu Van An</vt:lpstr>
      <vt:lpstr>Arial</vt:lpstr>
      <vt:lpstr>UTM Swiss Condensed</vt:lpstr>
      <vt:lpstr>方正粗圆_GBK</vt:lpstr>
      <vt:lpstr>Calibri Light</vt:lpstr>
      <vt:lpstr>Calibri</vt:lpstr>
      <vt:lpstr>华文琥珀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Office Theme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2021-06-22T15:39:08Z</dcterms:created>
  <dcterms:modified xsi:type="dcterms:W3CDTF">2022-10-07T04:09:52Z</dcterms:modified>
</cp:coreProperties>
</file>