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</p:sldMasterIdLst>
  <p:notesMasterIdLst>
    <p:notesMasterId r:id="rId15"/>
  </p:notesMasterIdLst>
  <p:sldIdLst>
    <p:sldId id="256" r:id="rId2"/>
    <p:sldId id="257" r:id="rId3"/>
    <p:sldId id="262" r:id="rId4"/>
    <p:sldId id="305" r:id="rId5"/>
    <p:sldId id="308" r:id="rId6"/>
    <p:sldId id="312" r:id="rId7"/>
    <p:sldId id="311" r:id="rId8"/>
    <p:sldId id="306" r:id="rId9"/>
    <p:sldId id="268" r:id="rId10"/>
    <p:sldId id="292" r:id="rId11"/>
    <p:sldId id="349" r:id="rId12"/>
    <p:sldId id="354" r:id="rId13"/>
    <p:sldId id="33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Gill Sans MT" panose="020B0502020104020203" pitchFamily="34" charset="0"/>
      <p:regular r:id="rId21"/>
      <p:bold r:id="rId22"/>
      <p:italic r:id="rId23"/>
      <p:boldItalic r:id="rId24"/>
    </p:embeddedFont>
    <p:embeddedFont>
      <p:font typeface="Merriweather" panose="00000500000000000000" pitchFamily="2" charset="0"/>
      <p:regular r:id="rId25"/>
    </p:embeddedFont>
    <p:embeddedFont>
      <p:font typeface="Merriweather Black" panose="00000A00000000000000" pitchFamily="2" charset="0"/>
      <p:bold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4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51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8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3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189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56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52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26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01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169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 hasCustomPrompt="1"/>
          </p:nvPr>
        </p:nvSpPr>
        <p:spPr>
          <a:xfrm>
            <a:off x="4496300" y="1079000"/>
            <a:ext cx="4596600" cy="228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4421300" y="3366150"/>
            <a:ext cx="9440400" cy="3529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0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4484594" y="7969750"/>
            <a:ext cx="4596600" cy="117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2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244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645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24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53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8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75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0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70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9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250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82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0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78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4.svg"/><Relationship Id="rId4" Type="http://schemas.openxmlformats.org/officeDocument/2006/relationships/image" Target="../media/image30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15" Type="http://schemas.openxmlformats.org/officeDocument/2006/relationships/image" Target="../media/image53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LUYỆN TẬP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8309" y="158122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8482537" y="4610100"/>
            <a:ext cx="1674002" cy="7058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376544" y="487891"/>
            <a:ext cx="2548023" cy="1066800"/>
            <a:chOff x="381000" y="190500"/>
            <a:chExt cx="5562600" cy="1066800"/>
          </a:xfrm>
        </p:grpSpPr>
        <p:sp>
          <p:nvSpPr>
            <p:cNvPr id="30" name="Rectangle 29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5256" y="210783"/>
              <a:ext cx="4949025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6.15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096000" y="545941"/>
            <a:ext cx="9144000" cy="8638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800" b="1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Xét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tam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bậc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315200" y="3086100"/>
                <a:ext cx="9144000" cy="11431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d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– </m:t>
                      </m:r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– 1.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3086100"/>
                <a:ext cx="9144000" cy="1143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71393" y="2095500"/>
                <a:ext cx="4013727" cy="114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3</m:t>
                      </m:r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– 4</m:t>
                      </m:r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+ 1;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393" y="2095500"/>
                <a:ext cx="4013727" cy="11431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504521" y="3117875"/>
                <a:ext cx="4036874" cy="1123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</m:t>
                      </m:r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+ 2</m:t>
                      </m:r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+ 1;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521" y="3117875"/>
                <a:ext cx="4036874" cy="11233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961774" y="2115249"/>
                <a:ext cx="4162293" cy="1123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c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 – </m:t>
                      </m:r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+ 3</m:t>
                      </m:r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– 2;</m:t>
                      </m:r>
                      <m:r>
                        <a:rPr kumimoji="0" lang="en-US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774" y="2115249"/>
                <a:ext cx="4162293" cy="11233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8602" y="5958072"/>
                <a:ext cx="15978862" cy="20459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f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hai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∞;1</m:t>
                        </m:r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1;2</m:t>
                        </m:r>
                      </m:e>
                    </m:d>
                  </m:oMath>
                </a14:m>
                <a:endParaRPr lang="en-US" sz="3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602" y="5958072"/>
                <a:ext cx="15978862" cy="2045945"/>
              </a:xfrm>
              <a:prstGeom prst="rect">
                <a:avLst/>
              </a:prstGeom>
              <a:blipFill>
                <a:blip r:embed="rId7"/>
                <a:stretch>
                  <a:fillRect l="-1259" b="-5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65616" y="8269055"/>
                <a:ext cx="7678384" cy="989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f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1&lt;0</m:t>
                    </m:r>
                  </m:oMath>
                </a14:m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với mọi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endParaRPr lang="en-US" sz="3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616" y="8269055"/>
                <a:ext cx="7678384" cy="989245"/>
              </a:xfrm>
              <a:prstGeom prst="rect">
                <a:avLst/>
              </a:prstGeom>
              <a:blipFill>
                <a:blip r:embed="rId8"/>
                <a:stretch>
                  <a:fillRect l="-2619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60146" y="483306"/>
            <a:ext cx="2548023" cy="1066800"/>
            <a:chOff x="381000" y="190500"/>
            <a:chExt cx="5562600" cy="1066800"/>
          </a:xfrm>
        </p:grpSpPr>
        <p:sp>
          <p:nvSpPr>
            <p:cNvPr id="18" name="Rectangle 17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5256" y="210783"/>
              <a:ext cx="4949025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6.18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1810077"/>
                <a:ext cx="172212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ném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320 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ban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v</m:t>
                        </m:r>
                      </m:e>
                      <m:sub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20 </m:t>
                    </m:r>
                    <m:r>
                      <m:rPr>
                        <m:sty m:val="p"/>
                      </m:rP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s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bao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giây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quá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100 m?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sức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cản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khí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đáng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810077"/>
                <a:ext cx="17221200" cy="2723823"/>
              </a:xfrm>
              <a:prstGeom prst="rect">
                <a:avLst/>
              </a:prstGeom>
              <a:blipFill>
                <a:blip r:embed="rId3"/>
                <a:stretch>
                  <a:fillRect l="-1168" r="-1133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Callout 22"/>
          <p:cNvSpPr/>
          <p:nvPr/>
        </p:nvSpPr>
        <p:spPr>
          <a:xfrm>
            <a:off x="8492635" y="4806140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225186" y="6134100"/>
                <a:ext cx="3748975" cy="2249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l-NL" sz="3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t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≥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38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1178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nl-NL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4,9</m:t>
                                </m:r>
                              </m:den>
                            </m:f>
                          </m:e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t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  <m:r>
                                  <a:rPr lang="nl-NL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3800" i="1"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nl-NL" sz="380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Arial" panose="020B0604020202020204" pitchFamily="34" charset="0"/>
                                      </a:rPr>
                                      <m:t>1178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nl-NL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4,9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nl-NL" sz="3800" dirty="0">
                    <a:effectLst/>
                    <a:ea typeface="Times New Roman" panose="02020603050405020304" pitchFamily="18" charset="0"/>
                  </a:rPr>
                  <a:t>. </a:t>
                </a:r>
                <a:endParaRPr lang="en-US" sz="3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186" y="6134100"/>
                <a:ext cx="3748975" cy="2249205"/>
              </a:xfrm>
              <a:prstGeom prst="rect">
                <a:avLst/>
              </a:prstGeom>
              <a:blipFill>
                <a:blip r:embed="rId4"/>
                <a:stretch>
                  <a:fillRect r="-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464704" y="6730542"/>
                <a:ext cx="5585247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⇔4,9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t</m:t>
                          </m:r>
                        </m:e>
                        <m:sup>
                          <m:r>
                            <a:rPr lang="nl-NL" sz="380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20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</m:t>
                      </m:r>
                      <m:r>
                        <a:rPr lang="nl-NL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220≥0</m:t>
                      </m:r>
                    </m:oMath>
                  </m:oMathPara>
                </a14:m>
                <a:endPara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704" y="6730542"/>
                <a:ext cx="5585247" cy="9694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544640" y="8279619"/>
                <a:ext cx="7448321" cy="1447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&gt;0⇒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≥</m:t>
                    </m:r>
                    <m:f>
                      <m:f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10+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1178</m:t>
                            </m:r>
                          </m:e>
                        </m:rad>
                      </m:num>
                      <m:den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4,9</m:t>
                        </m:r>
                      </m:den>
                    </m:f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≈9,05 (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640" y="8279619"/>
                <a:ext cx="7448321" cy="1447832"/>
              </a:xfrm>
              <a:prstGeom prst="rect">
                <a:avLst/>
              </a:prstGeom>
              <a:blipFill>
                <a:blip r:embed="rId6"/>
                <a:stretch>
                  <a:fillRect l="-2700" b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49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6482" y="888121"/>
            <a:ext cx="16845402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HÀM SỐ, </a:t>
            </a:r>
            <a:endParaRPr lang="en-US" sz="7500" b="1" kern="0" dirty="0">
              <a:solidFill>
                <a:srgbClr val="F2C2AB">
                  <a:lumMod val="50000"/>
                </a:srgbClr>
              </a:solidFill>
              <a:cs typeface="Arial"/>
              <a:sym typeface="Arial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ĐỒ THỊ VÀ ỨNG DỤNG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0235" y="5467310"/>
            <a:ext cx="15167565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17: DẤU CỦA TAM THỨC BẬC HAI</a:t>
            </a:r>
            <a:endParaRPr lang="en-US" sz="62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15271" y="1447800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95800" y="3343467"/>
            <a:ext cx="997320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DẤU CỦA TAM THỨC BẬC HAI</a:t>
            </a:r>
            <a:endParaRPr lang="en-US" sz="7500" kern="0" dirty="0">
              <a:solidFill>
                <a:srgbClr val="F2C2AB">
                  <a:lumMod val="75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787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177377" y="962916"/>
            <a:ext cx="39332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43000" y="2398285"/>
            <a:ext cx="12496800" cy="4740846"/>
            <a:chOff x="609600" y="1795956"/>
            <a:chExt cx="12496800" cy="4740846"/>
          </a:xfrm>
          <a:solidFill>
            <a:schemeClr val="accent5">
              <a:lumMod val="75000"/>
            </a:schemeClr>
          </a:solidFill>
        </p:grpSpPr>
        <p:sp>
          <p:nvSpPr>
            <p:cNvPr id="17" name="Rounded Rectangular Callout 16"/>
            <p:cNvSpPr/>
            <p:nvPr/>
          </p:nvSpPr>
          <p:spPr>
            <a:xfrm>
              <a:off x="609600" y="1795956"/>
              <a:ext cx="12496800" cy="4740846"/>
            </a:xfrm>
            <a:prstGeom prst="wedgeRoundRectCallou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914400" y="2255171"/>
                  <a:ext cx="11833656" cy="36862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800"/>
                    </a:spcAft>
                  </a:pPr>
                  <a:r>
                    <a:rPr lang="nl-NL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Tam thức bậc hai (đối với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</m:oMath>
                  </a14:m>
                  <a:r>
                    <a:rPr lang="nl-NL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) là biểu thức có dạng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ax</m:t>
                          </m:r>
                        </m:e>
                        <m:sup>
                          <m:r>
                            <a:rPr lang="nl-NL" sz="40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bx</m:t>
                      </m:r>
                      <m: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</m:oMath>
                  </a14:m>
                  <a:r>
                    <a:rPr lang="nl-NL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, trong đó,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</m:t>
                      </m:r>
                      <m: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c</m:t>
                      </m:r>
                    </m:oMath>
                  </a14:m>
                  <a:r>
                    <a:rPr lang="nl-NL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là các số thực     cho trước </a:t>
                  </a:r>
                  <a14:m>
                    <m:oMath xmlns:m="http://schemas.openxmlformats.org/officeDocument/2006/math">
                      <m: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a</m:t>
                      </m:r>
                      <m:r>
                        <a:rPr lang="nl-NL" sz="40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≠0)</m:t>
                      </m:r>
                    </m:oMath>
                  </a14:m>
                  <a:r>
                    <a:rPr lang="nl-NL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, được gọi là các hệ số của        tam thức bậc hai. </a:t>
                  </a:r>
                  <a:endParaRPr lang="en-US" sz="32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2255171"/>
                  <a:ext cx="11833656" cy="3686266"/>
                </a:xfrm>
                <a:prstGeom prst="rect">
                  <a:avLst/>
                </a:prstGeom>
                <a:blipFill>
                  <a:blip r:embed="rId16"/>
                  <a:stretch>
                    <a:fillRect l="-1855" r="-1803" b="-596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47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878070" y="454033"/>
            <a:ext cx="478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nl-NL" sz="4000" b="1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HĐ 3:</a:t>
            </a:r>
            <a:endParaRPr lang="en-US" sz="4000" kern="0" dirty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8294" y="49703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173341" y="14400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78070" y="1714500"/>
                <a:ext cx="13809293" cy="3758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algn="just">
                  <a:lnSpc>
                    <a:spcPts val="1800"/>
                  </a:lnSpc>
                  <a:spcAft>
                    <a:spcPts val="12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đồ</a:t>
                </a:r>
                <a:r>
                  <a:rPr lang="en-US" sz="38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thị</a:t>
                </a:r>
                <a:r>
                  <a:rPr lang="en-US" sz="38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hàm</a:t>
                </a:r>
                <a:r>
                  <a:rPr lang="en-US" sz="38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38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</m:d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– 2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như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6.18. </a:t>
                </a:r>
                <a:endParaRPr lang="en-US" sz="38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070" y="1714500"/>
                <a:ext cx="13809293" cy="375872"/>
              </a:xfrm>
              <a:prstGeom prst="rect">
                <a:avLst/>
              </a:prstGeom>
              <a:blipFill>
                <a:blip r:embed="rId4"/>
                <a:stretch>
                  <a:fillRect l="-1236" t="-104839" b="-6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00300"/>
            <a:ext cx="4996818" cy="68417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72400" y="2642953"/>
            <a:ext cx="53270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Xét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từng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khoảng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072387" y="2278366"/>
                <a:ext cx="4622098" cy="1406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 ∞;</m:t>
                          </m:r>
                          <m:r>
                            <m:rPr>
                              <m:nor/>
                            </m:rPr>
                            <a:rPr lang="en-US" sz="3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nor/>
                            </m:rPr>
                            <a:rPr lang="en-US" sz="3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800" i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−1;</m:t>
                          </m:r>
                          <m:f>
                            <m:f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800" i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2387" y="2278366"/>
                <a:ext cx="4622098" cy="14062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218419" y="3655589"/>
                <a:ext cx="2217530" cy="1406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800" i="1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800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3800">
                                  <a:solidFill>
                                    <a:srgbClr val="434343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800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419" y="3655589"/>
                <a:ext cx="2217530" cy="14062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0389259" y="3873982"/>
            <a:ext cx="748583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đồ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nằm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phía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trục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Ox hay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18419" y="5061884"/>
            <a:ext cx="5409494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nằm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phía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dưới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trục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Ox?</a:t>
            </a:r>
            <a:endParaRPr lang="en-US" sz="38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83833" y="6268641"/>
            <a:ext cx="9677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Nhận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về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dấu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g(x)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dấu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3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5"/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150486" flipH="1">
            <a:off x="15593827" y="8051350"/>
            <a:ext cx="1925781" cy="19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9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5" grpId="0"/>
      <p:bldP spid="8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066800" y="3086100"/>
            <a:ext cx="16074118" cy="49530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934200" y="1349210"/>
            <a:ext cx="4798890" cy="113248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4500" b="1" kern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 XÉT</a:t>
            </a:r>
            <a:endParaRPr sz="4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736401" y="134921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35602" y="3771900"/>
                <a:ext cx="14536514" cy="362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Nếu tam thức bậc 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f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có hai nghiệm phân biệt x</a:t>
                </a:r>
                <a:r>
                  <a:rPr lang="nl-NL" sz="3800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x</a:t>
                </a:r>
                <a:r>
                  <a:rPr lang="nl-NL" sz="3800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(x</a:t>
                </a:r>
                <a:r>
                  <a:rPr lang="nl-NL" sz="3800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&lt;x</a:t>
                </a:r>
                <a:r>
                  <a:rPr lang="nl-NL" sz="3800" baseline="-250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thì f(x) luôn cùng dấu với hệ số a với mọi giá trị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∈(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∞;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)∪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(ở ngoài đoạn hai nghiệm) và trái dấu với a với mọi giá trị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∈(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sSub>
                      <m:sSub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(ở trong khoảng hai nghiệm).</a:t>
                </a:r>
                <a:endParaRPr lang="en-US" sz="38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02" y="3771900"/>
                <a:ext cx="14536514" cy="3620735"/>
              </a:xfrm>
              <a:prstGeom prst="rect">
                <a:avLst/>
              </a:prstGeom>
              <a:blipFill>
                <a:blip r:embed="rId3"/>
                <a:stretch>
                  <a:fillRect l="-1384" r="-1342" b="-2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606625" y="-1124595"/>
            <a:ext cx="10162055" cy="96158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24800" y="419100"/>
            <a:ext cx="23306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01041" y="2017548"/>
                <a:ext cx="16777359" cy="68089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thức bậc hai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f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</m:d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bx</m:t>
                    </m:r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≠0</m:t>
                        </m:r>
                      </m:e>
                    </m:d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∆&lt;0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f(x) cùng dấu với hệ số a với mọi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∆=0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f(x) cùng dấu với hệ số a với mọi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nl-NL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num>
                      <m:den>
                        <m: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f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</m:num>
                          <m:den>
                            <m:r>
                              <a:rPr lang="nl-NL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</m:den>
                        </m:f>
                      </m:e>
                    </m:d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Nếu </a:t>
                </a:r>
                <a14:m>
                  <m:oMath xmlns:m="http://schemas.openxmlformats.org/officeDocument/2006/math"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∆&gt;0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f(x) có hai nghiệm phân biệt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 đó, f(x) cùng dấu với hệ a với mọi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∞;</m:t>
                        </m:r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nl-NL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∪</m:t>
                    </m:r>
                    <m:d>
                      <m:d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NL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b>
                            <m:r>
                              <a:rPr lang="nl-NL" sz="40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;+∞</m:t>
                        </m:r>
                      </m:e>
                    </m:d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f(x)        trái dấu với hệ số a với mọi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∈(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b>
                        <m:r>
                          <a:rPr lang="nl-NL" sz="40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nl-NL" sz="40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41" y="2017548"/>
                <a:ext cx="16777359" cy="6808980"/>
              </a:xfrm>
              <a:prstGeom prst="rect">
                <a:avLst/>
              </a:prstGeom>
              <a:blipFill>
                <a:blip r:embed="rId6"/>
                <a:stretch>
                  <a:fillRect l="-1308" r="-1272" b="-12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466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15271" y="1447800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</a:t>
            </a:r>
            <a:r>
              <a:rPr lang="en-US"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2</a:t>
            </a:r>
            <a:endParaRPr sz="2800" kern="0"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434343"/>
              </a:solidFill>
              <a:sym typeface="Arial"/>
            </a:endParaRP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7452" y="3393192"/>
            <a:ext cx="10904947" cy="3420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4400" y="3417481"/>
            <a:ext cx="1033098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BẤT PHƯƠNG TRÌNH BẬC HAI</a:t>
            </a:r>
          </a:p>
        </p:txBody>
      </p:sp>
    </p:spTree>
    <p:extLst>
      <p:ext uri="{BB962C8B-B14F-4D97-AF65-F5344CB8AC3E}">
        <p14:creationId xmlns:p14="http://schemas.microsoft.com/office/powerpoint/2010/main" val="137507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52239" y="42276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452239" y="9361774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pic>
        <p:nvPicPr>
          <p:cNvPr id="30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8423" flipH="1">
            <a:off x="337375" y="7248074"/>
            <a:ext cx="2621049" cy="25981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64" y="888270"/>
            <a:ext cx="1014866" cy="9371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38400" y="984465"/>
            <a:ext cx="4783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 5: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901619"/>
            <a:ext cx="1546889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</a:rPr>
              <a:t>T</a:t>
            </a:r>
            <a:r>
              <a:rPr lang="vi-VN" sz="3800" dirty="0">
                <a:solidFill>
                  <a:srgbClr val="000000"/>
                </a:solidFill>
              </a:rPr>
              <a:t>rở lại tình huống mở đầu. Với yêu cầu mảnh đất được rào chắn có diện tích không nhỏ hơn 48 m</a:t>
            </a:r>
            <a:r>
              <a:rPr lang="vi-VN" sz="3800" baseline="30000" dirty="0">
                <a:solidFill>
                  <a:srgbClr val="000000"/>
                </a:solidFill>
              </a:rPr>
              <a:t>2</a:t>
            </a:r>
            <a:r>
              <a:rPr lang="vi-VN" sz="3800" dirty="0">
                <a:solidFill>
                  <a:srgbClr val="000000"/>
                </a:solidFill>
              </a:rPr>
              <a:t>, hãy viết đẳng thức thể hiện sự so sánh biểu thức tính diện tích </a:t>
            </a:r>
            <a:r>
              <a:rPr lang="en-US" sz="3800" dirty="0">
                <a:solidFill>
                  <a:srgbClr val="000000"/>
                </a:solidFill>
              </a:rPr>
              <a:t>                                    </a:t>
            </a:r>
            <a:r>
              <a:rPr lang="en-US" sz="3800" dirty="0" err="1">
                <a:solidFill>
                  <a:srgbClr val="000000"/>
                </a:solidFill>
              </a:rPr>
              <a:t>với</a:t>
            </a:r>
            <a:r>
              <a:rPr lang="en-US" sz="3800" dirty="0">
                <a:solidFill>
                  <a:srgbClr val="000000"/>
                </a:solidFill>
              </a:rPr>
              <a:t> 48.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82452" y="3841294"/>
                <a:ext cx="4818948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a:rPr lang="en-US" sz="3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452" y="3841294"/>
                <a:ext cx="4818948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71600" y="4882111"/>
            <a:ext cx="419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/>
              <a:t>Từ</a:t>
            </a:r>
            <a:r>
              <a:rPr lang="en-US" sz="3800" dirty="0"/>
              <a:t> HĐ 5 ta </a:t>
            </a:r>
            <a:r>
              <a:rPr lang="en-US" sz="3800" dirty="0" err="1"/>
              <a:t>có</a:t>
            </a:r>
            <a:r>
              <a:rPr lang="en-US" sz="38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58000" y="5483019"/>
                <a:ext cx="4811895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+20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+48≤0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483019"/>
                <a:ext cx="4811895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15000" y="6743700"/>
            <a:ext cx="79538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/>
              <a:t>Đây</a:t>
            </a:r>
            <a:r>
              <a:rPr lang="en-US" sz="3800" dirty="0"/>
              <a:t> </a:t>
            </a:r>
            <a:r>
              <a:rPr lang="en-US" sz="3800" dirty="0" err="1"/>
              <a:t>là</a:t>
            </a:r>
            <a:r>
              <a:rPr lang="en-US" sz="3800" dirty="0"/>
              <a:t> </a:t>
            </a:r>
            <a:r>
              <a:rPr lang="en-US" sz="3800" dirty="0" err="1"/>
              <a:t>một</a:t>
            </a:r>
            <a:r>
              <a:rPr lang="en-US" sz="3800" dirty="0"/>
              <a:t> </a:t>
            </a:r>
            <a:r>
              <a:rPr lang="en-US" sz="3800" dirty="0" err="1"/>
              <a:t>bất</a:t>
            </a:r>
            <a:r>
              <a:rPr lang="en-US" sz="3800" dirty="0"/>
              <a:t> </a:t>
            </a:r>
            <a:r>
              <a:rPr lang="en-US" sz="3800" dirty="0" err="1"/>
              <a:t>phương</a:t>
            </a:r>
            <a:r>
              <a:rPr lang="en-US" sz="3800" dirty="0"/>
              <a:t> </a:t>
            </a:r>
            <a:r>
              <a:rPr lang="en-US" sz="3800" dirty="0" err="1"/>
              <a:t>trình</a:t>
            </a:r>
            <a:r>
              <a:rPr lang="en-US" sz="3800" dirty="0"/>
              <a:t> </a:t>
            </a:r>
            <a:r>
              <a:rPr lang="en-US" sz="3800" dirty="0" err="1"/>
              <a:t>bậc</a:t>
            </a:r>
            <a:r>
              <a:rPr lang="en-US" sz="3800" dirty="0"/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21573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863</TotalTime>
  <Words>666</Words>
  <PresentationFormat>Custom</PresentationFormat>
  <Paragraphs>52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Merriweather</vt:lpstr>
      <vt:lpstr>Cambria Math</vt:lpstr>
      <vt:lpstr>Calibri</vt:lpstr>
      <vt:lpstr>Merriweather Black</vt:lpstr>
      <vt:lpstr>Gill Sans MT</vt:lpstr>
      <vt:lpstr>Spectral Light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NHẬN XÉT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2022-11-30T09:23:12Z</dcterms:modified>
  <dc:identifier>DAFOn_7ZoxE</dc:identifier>
</cp:coreProperties>
</file>