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353" r:id="rId3"/>
    <p:sldId id="302" r:id="rId4"/>
    <p:sldId id="292" r:id="rId5"/>
    <p:sldId id="360" r:id="rId6"/>
    <p:sldId id="389" r:id="rId7"/>
    <p:sldId id="391" r:id="rId8"/>
    <p:sldId id="392" r:id="rId9"/>
    <p:sldId id="393" r:id="rId10"/>
    <p:sldId id="394" r:id="rId11"/>
    <p:sldId id="344" r:id="rId12"/>
    <p:sldId id="382" r:id="rId13"/>
    <p:sldId id="388" r:id="rId14"/>
    <p:sldId id="346" r:id="rId15"/>
    <p:sldId id="383" r:id="rId16"/>
    <p:sldId id="384" r:id="rId17"/>
    <p:sldId id="363" r:id="rId18"/>
    <p:sldId id="364" r:id="rId19"/>
    <p:sldId id="385" r:id="rId20"/>
    <p:sldId id="386" r:id="rId21"/>
    <p:sldId id="395" r:id="rId22"/>
    <p:sldId id="396" r:id="rId23"/>
    <p:sldId id="315" r:id="rId24"/>
    <p:sldId id="367" r:id="rId25"/>
    <p:sldId id="331" r:id="rId26"/>
    <p:sldId id="295" r:id="rId27"/>
    <p:sldId id="329" r:id="rId28"/>
    <p:sldId id="34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75" d="100"/>
          <a:sy n="75" d="100"/>
        </p:scale>
        <p:origin x="11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9075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8: The World around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8762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Unit 8: The World around Us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Review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Pages 100 &amp; 101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807BC-CFC8-2AF1-396B-4BD44FBF19EF}"/>
              </a:ext>
            </a:extLst>
          </p:cNvPr>
          <p:cNvSpPr txBox="1"/>
          <p:nvPr/>
        </p:nvSpPr>
        <p:spPr>
          <a:xfrm>
            <a:off x="270588" y="1850196"/>
            <a:ext cx="1148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 go to </a:t>
            </a:r>
            <a:r>
              <a:rPr lang="en-US" sz="3600" dirty="0" err="1"/>
              <a:t>Phú</a:t>
            </a:r>
            <a:r>
              <a:rPr lang="en-US" sz="3600" dirty="0"/>
              <a:t> </a:t>
            </a:r>
            <a:r>
              <a:rPr lang="en-US" sz="3600" dirty="0" err="1"/>
              <a:t>Quốc</a:t>
            </a:r>
            <a:r>
              <a:rPr lang="en-US" sz="3600" dirty="0"/>
              <a:t> Island this summer. What is the best way to get there? (</a:t>
            </a:r>
            <a:r>
              <a:rPr lang="en-US" sz="3600" i="1" dirty="0">
                <a:solidFill>
                  <a:srgbClr val="00B0F0"/>
                </a:solidFill>
              </a:rPr>
              <a:t>List the means of transportation</a:t>
            </a:r>
            <a:r>
              <a:rPr lang="en-US" sz="3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70136-2B1A-5A00-6478-B055D3FCE22E}"/>
              </a:ext>
            </a:extLst>
          </p:cNvPr>
          <p:cNvSpPr txBox="1"/>
          <p:nvPr/>
        </p:nvSpPr>
        <p:spPr>
          <a:xfrm>
            <a:off x="540774" y="869532"/>
            <a:ext cx="710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Find as many words as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2F147-55FB-1561-C636-AA6141ED9967}"/>
              </a:ext>
            </a:extLst>
          </p:cNvPr>
          <p:cNvSpPr txBox="1"/>
          <p:nvPr/>
        </p:nvSpPr>
        <p:spPr>
          <a:xfrm>
            <a:off x="3205316" y="4118398"/>
            <a:ext cx="79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Car, boat, plane, coach, ship, …</a:t>
            </a:r>
          </a:p>
        </p:txBody>
      </p:sp>
    </p:spTree>
    <p:extLst>
      <p:ext uri="{BB962C8B-B14F-4D97-AF65-F5344CB8AC3E}">
        <p14:creationId xmlns:p14="http://schemas.microsoft.com/office/powerpoint/2010/main" val="1282241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5" y="421765"/>
            <a:ext cx="9080669" cy="6014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145" y="375735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54D55-4F74-A585-4DCD-5F39FB04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363" y="1454287"/>
            <a:ext cx="9074837" cy="5015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D2605-46CF-AEBE-0D5E-C647A2F72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1" y="478682"/>
            <a:ext cx="2497547" cy="975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CEF151-AB55-DAF5-4D8B-92806CEB3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363" y="354071"/>
            <a:ext cx="8933756" cy="1100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6B50B-0590-4CC3-7ED9-5307D3A21284}"/>
              </a:ext>
            </a:extLst>
          </p:cNvPr>
          <p:cNvSpPr txBox="1"/>
          <p:nvPr/>
        </p:nvSpPr>
        <p:spPr>
          <a:xfrm>
            <a:off x="7836309" y="3626096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3E7BF-DD1A-DE98-BC8E-BF8AE817644B}"/>
              </a:ext>
            </a:extLst>
          </p:cNvPr>
          <p:cNvSpPr txBox="1"/>
          <p:nvPr/>
        </p:nvSpPr>
        <p:spPr>
          <a:xfrm>
            <a:off x="7836308" y="4304522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0C522-E4F0-FAC4-488A-6ED4A4C1DCCC}"/>
              </a:ext>
            </a:extLst>
          </p:cNvPr>
          <p:cNvSpPr txBox="1"/>
          <p:nvPr/>
        </p:nvSpPr>
        <p:spPr>
          <a:xfrm>
            <a:off x="7836308" y="5047860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58B6D-A960-3FB4-1BF9-E2BB73E7B63B}"/>
              </a:ext>
            </a:extLst>
          </p:cNvPr>
          <p:cNvSpPr txBox="1"/>
          <p:nvPr/>
        </p:nvSpPr>
        <p:spPr>
          <a:xfrm>
            <a:off x="7836308" y="5713492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B67B2-D5B5-19C8-466D-DFCC24A4EAD5}"/>
              </a:ext>
            </a:extLst>
          </p:cNvPr>
          <p:cNvSpPr txBox="1"/>
          <p:nvPr/>
        </p:nvSpPr>
        <p:spPr>
          <a:xfrm>
            <a:off x="7836308" y="2991694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2" name="CD2-TRACK 70">
            <a:hlinkClick r:id="" action="ppaction://media"/>
            <a:extLst>
              <a:ext uri="{FF2B5EF4-FFF2-40B4-BE49-F238E27FC236}">
                <a16:creationId xmlns:a16="http://schemas.microsoft.com/office/drawing/2014/main" id="{E50822E3-B83B-BDE0-42C5-EF444DDBE7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00" end="457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7345" y="22799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295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C7DAF-A49F-9248-37D0-167C941B9EA3}"/>
              </a:ext>
            </a:extLst>
          </p:cNvPr>
          <p:cNvSpPr txBox="1"/>
          <p:nvPr/>
        </p:nvSpPr>
        <p:spPr>
          <a:xfrm>
            <a:off x="290052" y="449274"/>
            <a:ext cx="5642916" cy="32457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100" dirty="0"/>
              <a:t>Teacher: Right, do we have everything for the camping trip tomorrow? </a:t>
            </a:r>
            <a:r>
              <a:rPr lang="en-US" sz="2100" dirty="0">
                <a:solidFill>
                  <a:srgbClr val="FF0000"/>
                </a:solidFill>
              </a:rPr>
              <a:t>Who's bringing the map?</a:t>
            </a:r>
          </a:p>
          <a:p>
            <a:r>
              <a:rPr lang="en-US" sz="2100" dirty="0"/>
              <a:t>Julia: I am! </a:t>
            </a:r>
          </a:p>
          <a:p>
            <a:r>
              <a:rPr lang="en-US" sz="2100" dirty="0"/>
              <a:t>Teacher: Thank you, Julia.</a:t>
            </a:r>
          </a:p>
          <a:p>
            <a:r>
              <a:rPr lang="en-US" sz="2100" dirty="0"/>
              <a:t>Ben: And </a:t>
            </a:r>
            <a:r>
              <a:rPr lang="en-US" sz="2100" dirty="0">
                <a:solidFill>
                  <a:srgbClr val="FF0000"/>
                </a:solidFill>
              </a:rPr>
              <a:t>I'm bringing some bottled water so we don't get thirsty</a:t>
            </a:r>
            <a:r>
              <a:rPr lang="en-US" sz="2100" dirty="0"/>
              <a:t>? </a:t>
            </a:r>
          </a:p>
          <a:p>
            <a:r>
              <a:rPr lang="en-US" sz="2100" dirty="0"/>
              <a:t>Teacher: Good idea, Ben. That'll be useful for us when we go hiking.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B0A1F-7F19-5877-992C-6EC75F85AEE0}"/>
              </a:ext>
            </a:extLst>
          </p:cNvPr>
          <p:cNvSpPr txBox="1"/>
          <p:nvPr/>
        </p:nvSpPr>
        <p:spPr>
          <a:xfrm>
            <a:off x="6096000" y="440942"/>
            <a:ext cx="6105832" cy="594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Edward: </a:t>
            </a:r>
            <a:r>
              <a:rPr lang="en-US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I bring a sleeping bag</a:t>
            </a: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Teacher: No, that's okay, Edward. </a:t>
            </a:r>
            <a:r>
              <a:rPr lang="en-US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I'll bring sleeping bags for everyone</a:t>
            </a: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Bring a flashlight so we can see at night.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Edward: OK. 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Teacher: What about tents? 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Meryl: </a:t>
            </a:r>
            <a:r>
              <a:rPr lang="en-US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can bring the tents! </a:t>
            </a:r>
            <a:endParaRPr lang="en-US" sz="2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Teacher: Oh, thank you, Meryl. What will you bring, Heather?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Heather: </a:t>
            </a:r>
            <a:r>
              <a:rPr lang="en-US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I'll bring batteries for the flashlight!</a:t>
            </a:r>
            <a:endParaRPr lang="en-US" sz="2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Teacher:  Oh, and someone needs to bring snacks so we don't get hungry on the bus.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Steve: </a:t>
            </a:r>
            <a:r>
              <a:rPr lang="en-US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I'll bring snacks.</a:t>
            </a:r>
            <a:endParaRPr lang="en-US" sz="2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Teacher: Thanks, Steve.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7376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67" y="369605"/>
            <a:ext cx="7976669" cy="6070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377" y="373237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B8298-AEDC-0A15-74D4-B65D6C6C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7" y="730246"/>
            <a:ext cx="5769379" cy="5614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AA5969-7674-FBCB-8E9C-5EE377B71094}"/>
              </a:ext>
            </a:extLst>
          </p:cNvPr>
          <p:cNvSpPr txBox="1"/>
          <p:nvPr/>
        </p:nvSpPr>
        <p:spPr>
          <a:xfrm>
            <a:off x="6646607" y="2771959"/>
            <a:ext cx="6105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2021"/>
                </a:solidFill>
                <a:latin typeface="FuturaLT-Heavy"/>
              </a:rPr>
              <a:t>Example</a:t>
            </a:r>
          </a:p>
          <a:p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0.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Go to Adventure Forest if you want to...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A.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go somewhere close to town.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B.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sleep comfortably.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C.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play indoor games.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b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8B91E-2E4D-3CF2-DE4E-7F32EF3F6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607" y="4791714"/>
            <a:ext cx="5206582" cy="12354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E4BC0D-79BB-3263-651D-3BDFB886EA2D}"/>
              </a:ext>
            </a:extLst>
          </p:cNvPr>
          <p:cNvSpPr/>
          <p:nvPr/>
        </p:nvSpPr>
        <p:spPr>
          <a:xfrm>
            <a:off x="6558976" y="3265100"/>
            <a:ext cx="539914" cy="445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348DE4-92BE-3830-614E-EDAF5C10C0B8}"/>
              </a:ext>
            </a:extLst>
          </p:cNvPr>
          <p:cNvCxnSpPr/>
          <p:nvPr/>
        </p:nvCxnSpPr>
        <p:spPr>
          <a:xfrm>
            <a:off x="1101213" y="2025445"/>
            <a:ext cx="169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733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F7CA1-D477-48A6-DC88-14BF0EAEB7B8}"/>
              </a:ext>
            </a:extLst>
          </p:cNvPr>
          <p:cNvSpPr txBox="1"/>
          <p:nvPr/>
        </p:nvSpPr>
        <p:spPr>
          <a:xfrm>
            <a:off x="6700683" y="2069123"/>
            <a:ext cx="5117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1. </a:t>
            </a:r>
          </a:p>
          <a:p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A.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Campers have to bring batteries.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B.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Campers can buy flashlights there.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C.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Campers need flashlights to see at night.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6243-E323-E4B2-48CD-DB0461BB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7" y="730246"/>
            <a:ext cx="5769379" cy="56143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0B9BDDD-C36F-DE3E-91E3-C5E9FBF43AA7}"/>
              </a:ext>
            </a:extLst>
          </p:cNvPr>
          <p:cNvSpPr/>
          <p:nvPr/>
        </p:nvSpPr>
        <p:spPr>
          <a:xfrm>
            <a:off x="6558976" y="3206108"/>
            <a:ext cx="539914" cy="445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F07451-35EE-5DD9-62E0-69042FD72CD3}"/>
              </a:ext>
            </a:extLst>
          </p:cNvPr>
          <p:cNvCxnSpPr>
            <a:cxnSpLocks/>
          </p:cNvCxnSpPr>
          <p:nvPr/>
        </p:nvCxnSpPr>
        <p:spPr>
          <a:xfrm>
            <a:off x="2733368" y="2910348"/>
            <a:ext cx="23597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DB1F9D-5F7E-B6C4-7406-69D2AEEFE333}"/>
              </a:ext>
            </a:extLst>
          </p:cNvPr>
          <p:cNvCxnSpPr>
            <a:cxnSpLocks/>
          </p:cNvCxnSpPr>
          <p:nvPr/>
        </p:nvCxnSpPr>
        <p:spPr>
          <a:xfrm>
            <a:off x="1750142" y="3126657"/>
            <a:ext cx="33429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95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14F49A-554D-2490-B5EC-2D6C32552276}"/>
              </a:ext>
            </a:extLst>
          </p:cNvPr>
          <p:cNvSpPr txBox="1"/>
          <p:nvPr/>
        </p:nvSpPr>
        <p:spPr>
          <a:xfrm>
            <a:off x="6546129" y="2246104"/>
            <a:ext cx="52012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2. </a:t>
            </a:r>
          </a:p>
          <a:p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A.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Anyone can do the activities.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B.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Children under ten years old can't go kayaking.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C.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River rafting is for adults only.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ED06D-9AD0-10D1-9767-36919787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7" y="730246"/>
            <a:ext cx="5769379" cy="56143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84D8CE-AEAE-0B25-EB77-2248E07204F0}"/>
              </a:ext>
            </a:extLst>
          </p:cNvPr>
          <p:cNvSpPr/>
          <p:nvPr/>
        </p:nvSpPr>
        <p:spPr>
          <a:xfrm>
            <a:off x="6381995" y="2763789"/>
            <a:ext cx="539914" cy="445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A95F30-8875-20B6-D27A-A67AE02EA15D}"/>
              </a:ext>
            </a:extLst>
          </p:cNvPr>
          <p:cNvCxnSpPr>
            <a:cxnSpLocks/>
          </p:cNvCxnSpPr>
          <p:nvPr/>
        </p:nvCxnSpPr>
        <p:spPr>
          <a:xfrm>
            <a:off x="1769807" y="4041059"/>
            <a:ext cx="32643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26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F3CFAC-58FC-B376-9063-AC465FF026BB}"/>
              </a:ext>
            </a:extLst>
          </p:cNvPr>
          <p:cNvSpPr txBox="1"/>
          <p:nvPr/>
        </p:nvSpPr>
        <p:spPr>
          <a:xfrm>
            <a:off x="6425380" y="2551837"/>
            <a:ext cx="4999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3. </a:t>
            </a:r>
          </a:p>
          <a:p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A.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The weather is very nice in the winter.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B.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There isn't much to do.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1800" b="1" i="0" dirty="0">
                <a:solidFill>
                  <a:srgbClr val="242021"/>
                </a:solidFill>
                <a:effectLst/>
                <a:latin typeface="FuturaLT-Heavy"/>
              </a:rPr>
              <a:t>C.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J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  <a:t>oe thinks April should go to Adventure Forest.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FuturaLT-Book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7D428-F831-4ABD-4E23-5A13722D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01" y="543433"/>
            <a:ext cx="5769379" cy="56143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C5C50A-76DF-CD3C-E1BD-3B500854BFDA}"/>
              </a:ext>
            </a:extLst>
          </p:cNvPr>
          <p:cNvSpPr/>
          <p:nvPr/>
        </p:nvSpPr>
        <p:spPr>
          <a:xfrm>
            <a:off x="6332834" y="3350607"/>
            <a:ext cx="539914" cy="445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5DECD-8ED7-3876-99A6-A977971E9D24}"/>
              </a:ext>
            </a:extLst>
          </p:cNvPr>
          <p:cNvCxnSpPr>
            <a:cxnSpLocks/>
          </p:cNvCxnSpPr>
          <p:nvPr/>
        </p:nvCxnSpPr>
        <p:spPr>
          <a:xfrm>
            <a:off x="884903" y="5142271"/>
            <a:ext cx="42966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D09D83-86B9-B648-9A4E-9D903FBA8261}"/>
              </a:ext>
            </a:extLst>
          </p:cNvPr>
          <p:cNvCxnSpPr>
            <a:cxnSpLocks/>
          </p:cNvCxnSpPr>
          <p:nvPr/>
        </p:nvCxnSpPr>
        <p:spPr>
          <a:xfrm>
            <a:off x="757083" y="5378246"/>
            <a:ext cx="13568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84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5616C-93D3-E252-5B32-1EB7E2F8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" y="1553497"/>
            <a:ext cx="11705435" cy="4758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689918-DA64-8846-ADD3-C9D72112CFA7}"/>
              </a:ext>
            </a:extLst>
          </p:cNvPr>
          <p:cNvSpPr txBox="1"/>
          <p:nvPr/>
        </p:nvSpPr>
        <p:spPr>
          <a:xfrm>
            <a:off x="4095134" y="545690"/>
            <a:ext cx="6415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Fill in the blanks with words from the unit. The first letter is already there.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91361-25C7-92E0-543B-65935421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69" y="429271"/>
            <a:ext cx="3501442" cy="1055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2D294-956F-3401-2571-EA3559EBC955}"/>
              </a:ext>
            </a:extLst>
          </p:cNvPr>
          <p:cNvSpPr txBox="1"/>
          <p:nvPr/>
        </p:nvSpPr>
        <p:spPr>
          <a:xfrm>
            <a:off x="3379154" y="2472118"/>
            <a:ext cx="2169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bottled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E6A05-9198-E4D9-2711-E4B4BED10126}"/>
              </a:ext>
            </a:extLst>
          </p:cNvPr>
          <p:cNvSpPr txBox="1"/>
          <p:nvPr/>
        </p:nvSpPr>
        <p:spPr>
          <a:xfrm>
            <a:off x="3974950" y="2955162"/>
            <a:ext cx="12598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7C557-902D-B0E1-8C3A-F6B96197A2E9}"/>
              </a:ext>
            </a:extLst>
          </p:cNvPr>
          <p:cNvSpPr txBox="1"/>
          <p:nvPr/>
        </p:nvSpPr>
        <p:spPr>
          <a:xfrm>
            <a:off x="2360224" y="3478382"/>
            <a:ext cx="1496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kayaking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1BB47-7983-068F-2BA4-1B9629EDADFB}"/>
              </a:ext>
            </a:extLst>
          </p:cNvPr>
          <p:cNvSpPr txBox="1"/>
          <p:nvPr/>
        </p:nvSpPr>
        <p:spPr>
          <a:xfrm>
            <a:off x="6951888" y="4001602"/>
            <a:ext cx="1496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batteries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61FAE-848E-DBFC-82D7-FF2C96518B90}"/>
              </a:ext>
            </a:extLst>
          </p:cNvPr>
          <p:cNvSpPr txBox="1"/>
          <p:nvPr/>
        </p:nvSpPr>
        <p:spPr>
          <a:xfrm>
            <a:off x="3108448" y="4584024"/>
            <a:ext cx="1496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B3C38-ED6D-1072-FB5A-EF1C08A244C6}"/>
              </a:ext>
            </a:extLst>
          </p:cNvPr>
          <p:cNvSpPr txBox="1"/>
          <p:nvPr/>
        </p:nvSpPr>
        <p:spPr>
          <a:xfrm>
            <a:off x="1467580" y="5141657"/>
            <a:ext cx="2996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sleeping bag</a:t>
            </a:r>
          </a:p>
        </p:txBody>
      </p:sp>
    </p:spTree>
    <p:extLst>
      <p:ext uri="{BB962C8B-B14F-4D97-AF65-F5344CB8AC3E}">
        <p14:creationId xmlns:p14="http://schemas.microsoft.com/office/powerpoint/2010/main" val="4040259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732" y="1039375"/>
            <a:ext cx="3256378" cy="60224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4840" y="2376766"/>
            <a:ext cx="3256378" cy="602249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4840" y="5084216"/>
            <a:ext cx="3256378" cy="60224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7283" y="5777785"/>
            <a:ext cx="3256378" cy="6022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61732" y="1723627"/>
            <a:ext cx="3256378" cy="60224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77283" y="33081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58622" y="3714153"/>
            <a:ext cx="3256378" cy="6022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5514" y="3042354"/>
            <a:ext cx="3256378" cy="60224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71058" y="4398402"/>
            <a:ext cx="3256378" cy="60224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21" y="484814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54" y="475483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70959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14CA9-D7CE-9402-24AE-032E9C5F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1329508"/>
            <a:ext cx="11868713" cy="5130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25D3B-63BC-8251-25D9-7F75F9B3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71" y="497735"/>
            <a:ext cx="3030031" cy="831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A699B-9937-2424-F3B4-C7C5D3C9553C}"/>
              </a:ext>
            </a:extLst>
          </p:cNvPr>
          <p:cNvSpPr txBox="1"/>
          <p:nvPr/>
        </p:nvSpPr>
        <p:spPr>
          <a:xfrm>
            <a:off x="3839497" y="712674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FuturaLT-Heavy"/>
              </a:rPr>
              <a:t>Circle the correct words.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9E7B06-E666-E053-8EAB-B65C84BEA9D9}"/>
              </a:ext>
            </a:extLst>
          </p:cNvPr>
          <p:cNvSpPr/>
          <p:nvPr/>
        </p:nvSpPr>
        <p:spPr>
          <a:xfrm>
            <a:off x="1317522" y="2241755"/>
            <a:ext cx="639097" cy="412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F1A355-ACB1-384F-90A5-18E90E525948}"/>
              </a:ext>
            </a:extLst>
          </p:cNvPr>
          <p:cNvSpPr/>
          <p:nvPr/>
        </p:nvSpPr>
        <p:spPr>
          <a:xfrm>
            <a:off x="1191131" y="2693939"/>
            <a:ext cx="639097" cy="412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96B8AF-326F-A03C-9B62-AE5D34D89DCF}"/>
              </a:ext>
            </a:extLst>
          </p:cNvPr>
          <p:cNvSpPr/>
          <p:nvPr/>
        </p:nvSpPr>
        <p:spPr>
          <a:xfrm>
            <a:off x="2945219" y="3232298"/>
            <a:ext cx="477835" cy="304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E51266-00A0-F702-F054-22BB59E75719}"/>
              </a:ext>
            </a:extLst>
          </p:cNvPr>
          <p:cNvSpPr/>
          <p:nvPr/>
        </p:nvSpPr>
        <p:spPr>
          <a:xfrm>
            <a:off x="2008386" y="3688173"/>
            <a:ext cx="639097" cy="412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E2D4F2-5108-1CD2-339C-CC467282FD67}"/>
              </a:ext>
            </a:extLst>
          </p:cNvPr>
          <p:cNvSpPr/>
          <p:nvPr/>
        </p:nvSpPr>
        <p:spPr>
          <a:xfrm>
            <a:off x="3065021" y="4162557"/>
            <a:ext cx="477835" cy="412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2059B7-D660-8CE1-7207-551DDC23E31D}"/>
              </a:ext>
            </a:extLst>
          </p:cNvPr>
          <p:cNvSpPr/>
          <p:nvPr/>
        </p:nvSpPr>
        <p:spPr>
          <a:xfrm>
            <a:off x="678425" y="4575512"/>
            <a:ext cx="904569" cy="412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3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1D8066-7A59-1F15-36E8-88985E856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5" y="395974"/>
            <a:ext cx="4018098" cy="744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9FD2FC-6535-880F-2536-1FC625B23C84}"/>
              </a:ext>
            </a:extLst>
          </p:cNvPr>
          <p:cNvSpPr txBox="1"/>
          <p:nvPr/>
        </p:nvSpPr>
        <p:spPr>
          <a:xfrm>
            <a:off x="4376192" y="395973"/>
            <a:ext cx="8189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Circle the word that has the underlined part pronounced differently from the others.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66056" y="1747944"/>
            <a:ext cx="112931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1. A. f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i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shing  	B. h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i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ghland     	C. sw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i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mming   	D. k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i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cking</a:t>
            </a:r>
          </a:p>
          <a:p>
            <a:endParaRPr lang="en-US" sz="3200" dirty="0">
              <a:solidFill>
                <a:srgbClr val="242021"/>
              </a:solidFill>
              <a:latin typeface="+mj-lt"/>
            </a:endParaRPr>
          </a:p>
          <a:p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dirty="0">
                <a:solidFill>
                  <a:srgbClr val="242021"/>
                </a:solidFill>
                <a:latin typeface="+mj-lt"/>
              </a:rPr>
              <a:t>2. A. b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y       	B. vac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tion     	C. j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cket      	D. pl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ce</a:t>
            </a:r>
          </a:p>
          <a:p>
            <a:endParaRPr lang="en-US" sz="3200" dirty="0">
              <a:solidFill>
                <a:srgbClr val="242021"/>
              </a:solidFill>
              <a:latin typeface="+mj-lt"/>
            </a:endParaRPr>
          </a:p>
          <a:p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dirty="0">
                <a:solidFill>
                  <a:srgbClr val="242021"/>
                </a:solidFill>
                <a:latin typeface="+mj-lt"/>
              </a:rPr>
              <a:t>3. A. ph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o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ne      	B. c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o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ld      		C. p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o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stcard      	D. f</a:t>
            </a:r>
            <a:r>
              <a:rPr lang="en-US" sz="3200" u="sng" dirty="0">
                <a:solidFill>
                  <a:srgbClr val="242021"/>
                </a:solidFill>
                <a:latin typeface="+mj-lt"/>
              </a:rPr>
              <a:t>o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546A2-AFF6-F596-1E70-5C177DB60EFA}"/>
              </a:ext>
            </a:extLst>
          </p:cNvPr>
          <p:cNvSpPr txBox="1"/>
          <p:nvPr/>
        </p:nvSpPr>
        <p:spPr>
          <a:xfrm>
            <a:off x="1398630" y="2501826"/>
            <a:ext cx="2195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fɪʃɪŋ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81029-5A45-1F84-A474-8E5829DDEB20}"/>
              </a:ext>
            </a:extLst>
          </p:cNvPr>
          <p:cNvSpPr txBox="1"/>
          <p:nvPr/>
        </p:nvSpPr>
        <p:spPr>
          <a:xfrm>
            <a:off x="3499319" y="2417915"/>
            <a:ext cx="2343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haɪlənd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DE99B-E4CD-F7C3-8313-69356B4246AB}"/>
              </a:ext>
            </a:extLst>
          </p:cNvPr>
          <p:cNvSpPr txBox="1"/>
          <p:nvPr/>
        </p:nvSpPr>
        <p:spPr>
          <a:xfrm>
            <a:off x="6459030" y="2419042"/>
            <a:ext cx="2181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swɪmɪŋ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136F6-E04A-6812-EBB9-E48306C06F87}"/>
              </a:ext>
            </a:extLst>
          </p:cNvPr>
          <p:cNvSpPr txBox="1"/>
          <p:nvPr/>
        </p:nvSpPr>
        <p:spPr>
          <a:xfrm>
            <a:off x="9237288" y="2402506"/>
            <a:ext cx="1670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kɪkɪŋ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0CF96-29F1-76C3-8A42-D77E236779B9}"/>
              </a:ext>
            </a:extLst>
          </p:cNvPr>
          <p:cNvSpPr txBox="1"/>
          <p:nvPr/>
        </p:nvSpPr>
        <p:spPr>
          <a:xfrm>
            <a:off x="1105500" y="3773305"/>
            <a:ext cx="2295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beɪ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BA523-16FB-1244-A1EC-6F2529744E53}"/>
              </a:ext>
            </a:extLst>
          </p:cNvPr>
          <p:cNvSpPr txBox="1"/>
          <p:nvPr/>
        </p:nvSpPr>
        <p:spPr>
          <a:xfrm>
            <a:off x="3577237" y="3812424"/>
            <a:ext cx="2295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vəˈkeɪʃn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F1E1A-2BFC-6DE6-18CE-2DE54B54F091}"/>
              </a:ext>
            </a:extLst>
          </p:cNvPr>
          <p:cNvSpPr txBox="1"/>
          <p:nvPr/>
        </p:nvSpPr>
        <p:spPr>
          <a:xfrm>
            <a:off x="6222857" y="3743646"/>
            <a:ext cx="2295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dʒækɪt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EF2C1-97CA-BF60-01CD-3922805D72A3}"/>
              </a:ext>
            </a:extLst>
          </p:cNvPr>
          <p:cNvSpPr txBox="1"/>
          <p:nvPr/>
        </p:nvSpPr>
        <p:spPr>
          <a:xfrm>
            <a:off x="9134857" y="3762308"/>
            <a:ext cx="1399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pleɪs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88794-E62A-F03D-E5E3-1BD8F26976FD}"/>
              </a:ext>
            </a:extLst>
          </p:cNvPr>
          <p:cNvSpPr txBox="1"/>
          <p:nvPr/>
        </p:nvSpPr>
        <p:spPr>
          <a:xfrm>
            <a:off x="1392146" y="5352385"/>
            <a:ext cx="1873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foʊn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A003C0-2967-BAF1-A757-A108FD143BDA}"/>
              </a:ext>
            </a:extLst>
          </p:cNvPr>
          <p:cNvSpPr txBox="1"/>
          <p:nvPr/>
        </p:nvSpPr>
        <p:spPr>
          <a:xfrm>
            <a:off x="3595680" y="5333723"/>
            <a:ext cx="2507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koʊld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BE299-37B0-F157-09A9-8937FAE4A565}"/>
              </a:ext>
            </a:extLst>
          </p:cNvPr>
          <p:cNvSpPr txBox="1"/>
          <p:nvPr/>
        </p:nvSpPr>
        <p:spPr>
          <a:xfrm>
            <a:off x="6272135" y="5292978"/>
            <a:ext cx="2507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poʊstkɑːrd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19B4A5-7933-711B-84C0-C60D59124E9E}"/>
              </a:ext>
            </a:extLst>
          </p:cNvPr>
          <p:cNvSpPr txBox="1"/>
          <p:nvPr/>
        </p:nvSpPr>
        <p:spPr>
          <a:xfrm>
            <a:off x="9069329" y="5268782"/>
            <a:ext cx="2507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fɔːrɪst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5344" y="1747944"/>
            <a:ext cx="476573" cy="654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48974" y="3178638"/>
            <a:ext cx="476573" cy="654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748633" y="4627992"/>
            <a:ext cx="476573" cy="654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6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F2961-2E86-E322-F500-4AE0DC339F19}"/>
              </a:ext>
            </a:extLst>
          </p:cNvPr>
          <p:cNvSpPr txBox="1"/>
          <p:nvPr/>
        </p:nvSpPr>
        <p:spPr>
          <a:xfrm>
            <a:off x="639096" y="1381696"/>
            <a:ext cx="110907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4. A. 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h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otel     	B. 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h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our     		C. 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h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ouse      	D. 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h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iking</a:t>
            </a:r>
          </a:p>
          <a:p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  <a:p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5. A. g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rden     	B. c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r     		C. f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r       		D. b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y</a:t>
            </a:r>
          </a:p>
          <a:p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  <a:p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6. A. i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land     	B. 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cuba     	C. thir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ty      	D. fore</a:t>
            </a:r>
            <a:r>
              <a:rPr lang="en-US" sz="3200" b="0" i="0" u="sng" dirty="0">
                <a:solidFill>
                  <a:srgbClr val="242021"/>
                </a:solidFill>
                <a:effectLst/>
                <a:latin typeface="+mj-lt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t</a:t>
            </a:r>
          </a:p>
          <a:p>
            <a:r>
              <a:rPr lang="en-US" sz="3200" dirty="0">
                <a:latin typeface="+mj-lt"/>
              </a:rPr>
              <a:t> </a:t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D8066-7A59-1F15-36E8-88985E856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5" y="395974"/>
            <a:ext cx="4018098" cy="744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FD2FC-6535-880F-2536-1FC625B23C84}"/>
              </a:ext>
            </a:extLst>
          </p:cNvPr>
          <p:cNvSpPr txBox="1"/>
          <p:nvPr/>
        </p:nvSpPr>
        <p:spPr>
          <a:xfrm>
            <a:off x="4376192" y="395973"/>
            <a:ext cx="8189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Circle the word that has the underlined part pronounced differently from the others.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68887-6CE4-98A8-891F-2E5EC0AC55E1}"/>
              </a:ext>
            </a:extLst>
          </p:cNvPr>
          <p:cNvSpPr txBox="1"/>
          <p:nvPr/>
        </p:nvSpPr>
        <p:spPr>
          <a:xfrm>
            <a:off x="1192555" y="2453285"/>
            <a:ext cx="2260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hoʊˈtel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7FC02-F755-A85A-BDD8-46052DCA72CA}"/>
              </a:ext>
            </a:extLst>
          </p:cNvPr>
          <p:cNvSpPr txBox="1"/>
          <p:nvPr/>
        </p:nvSpPr>
        <p:spPr>
          <a:xfrm>
            <a:off x="3370767" y="2453285"/>
            <a:ext cx="2260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aʊr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E7EF9-652C-B004-E488-0ED5D4BFE8CC}"/>
              </a:ext>
            </a:extLst>
          </p:cNvPr>
          <p:cNvSpPr txBox="1"/>
          <p:nvPr/>
        </p:nvSpPr>
        <p:spPr>
          <a:xfrm>
            <a:off x="6454881" y="2425505"/>
            <a:ext cx="2260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haʊs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FA3DF-FF10-A256-2A17-CE0F1035427D}"/>
              </a:ext>
            </a:extLst>
          </p:cNvPr>
          <p:cNvSpPr txBox="1"/>
          <p:nvPr/>
        </p:nvSpPr>
        <p:spPr>
          <a:xfrm>
            <a:off x="8899355" y="2396847"/>
            <a:ext cx="2260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haɪkɪŋ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39992" y="1841254"/>
            <a:ext cx="476573" cy="654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4BE63-1D86-3742-574C-3EDB01FC2A51}"/>
              </a:ext>
            </a:extLst>
          </p:cNvPr>
          <p:cNvSpPr txBox="1"/>
          <p:nvPr/>
        </p:nvSpPr>
        <p:spPr>
          <a:xfrm>
            <a:off x="9191140" y="3948119"/>
            <a:ext cx="1296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beɪ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0673-A265-8BE6-C1D2-B29DF8DE0B46}"/>
              </a:ext>
            </a:extLst>
          </p:cNvPr>
          <p:cNvSpPr txBox="1"/>
          <p:nvPr/>
        </p:nvSpPr>
        <p:spPr>
          <a:xfrm>
            <a:off x="1210409" y="3982301"/>
            <a:ext cx="1998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ɡɑːrdn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F400-9471-5AD3-A7C8-2C4E73FC63EF}"/>
              </a:ext>
            </a:extLst>
          </p:cNvPr>
          <p:cNvSpPr txBox="1"/>
          <p:nvPr/>
        </p:nvSpPr>
        <p:spPr>
          <a:xfrm>
            <a:off x="3562994" y="3985444"/>
            <a:ext cx="1176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kɑːr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4B7C9-C0B9-D2E2-F4E5-D65988A351F4}"/>
              </a:ext>
            </a:extLst>
          </p:cNvPr>
          <p:cNvSpPr txBox="1"/>
          <p:nvPr/>
        </p:nvSpPr>
        <p:spPr>
          <a:xfrm>
            <a:off x="6277595" y="3891797"/>
            <a:ext cx="1532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fɑːr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66821" y="3281281"/>
            <a:ext cx="476573" cy="654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2EE435-B002-5170-7530-56E7E142D419}"/>
              </a:ext>
            </a:extLst>
          </p:cNvPr>
          <p:cNvSpPr txBox="1"/>
          <p:nvPr/>
        </p:nvSpPr>
        <p:spPr>
          <a:xfrm>
            <a:off x="9071053" y="5497031"/>
            <a:ext cx="1747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fɔːrɪst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739E58-5FD7-ACA4-DA2D-5160235D4EEA}"/>
              </a:ext>
            </a:extLst>
          </p:cNvPr>
          <p:cNvSpPr txBox="1"/>
          <p:nvPr/>
        </p:nvSpPr>
        <p:spPr>
          <a:xfrm>
            <a:off x="1308937" y="5477981"/>
            <a:ext cx="1676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aɪlənd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E038D-238B-EEFD-98D1-B573B8B57211}"/>
              </a:ext>
            </a:extLst>
          </p:cNvPr>
          <p:cNvSpPr txBox="1"/>
          <p:nvPr/>
        </p:nvSpPr>
        <p:spPr>
          <a:xfrm>
            <a:off x="3323302" y="5514001"/>
            <a:ext cx="1836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skuːbə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88B495-375E-0A25-E175-8C544ECE3F71}"/>
              </a:ext>
            </a:extLst>
          </p:cNvPr>
          <p:cNvSpPr txBox="1"/>
          <p:nvPr/>
        </p:nvSpPr>
        <p:spPr>
          <a:xfrm>
            <a:off x="6308579" y="5525745"/>
            <a:ext cx="2957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0" i="0" dirty="0">
                <a:solidFill>
                  <a:srgbClr val="FF0000"/>
                </a:solidFill>
                <a:effectLst/>
                <a:latin typeface="+mj-lt"/>
              </a:rPr>
              <a:t>/ˈθ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j-lt"/>
              </a:rPr>
              <a:t>ɜːrsti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4901" y="4795953"/>
            <a:ext cx="476573" cy="654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70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0E8FFF-AC27-8923-C3D4-3102765765D3}"/>
              </a:ext>
            </a:extLst>
          </p:cNvPr>
          <p:cNvSpPr txBox="1"/>
          <p:nvPr/>
        </p:nvSpPr>
        <p:spPr>
          <a:xfrm>
            <a:off x="786580" y="776748"/>
            <a:ext cx="519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Work in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E2639-D0DC-0973-D614-BA718667C421}"/>
              </a:ext>
            </a:extLst>
          </p:cNvPr>
          <p:cNvSpPr txBox="1"/>
          <p:nvPr/>
        </p:nvSpPr>
        <p:spPr>
          <a:xfrm>
            <a:off x="1037303" y="1905506"/>
            <a:ext cx="10117393" cy="3046988"/>
          </a:xfrm>
          <a:custGeom>
            <a:avLst/>
            <a:gdLst>
              <a:gd name="connsiteX0" fmla="*/ 0 w 10117393"/>
              <a:gd name="connsiteY0" fmla="*/ 0 h 3046988"/>
              <a:gd name="connsiteX1" fmla="*/ 493967 w 10117393"/>
              <a:gd name="connsiteY1" fmla="*/ 0 h 3046988"/>
              <a:gd name="connsiteX2" fmla="*/ 886760 w 10117393"/>
              <a:gd name="connsiteY2" fmla="*/ 0 h 3046988"/>
              <a:gd name="connsiteX3" fmla="*/ 1684248 w 10117393"/>
              <a:gd name="connsiteY3" fmla="*/ 0 h 3046988"/>
              <a:gd name="connsiteX4" fmla="*/ 2481737 w 10117393"/>
              <a:gd name="connsiteY4" fmla="*/ 0 h 3046988"/>
              <a:gd name="connsiteX5" fmla="*/ 2975704 w 10117393"/>
              <a:gd name="connsiteY5" fmla="*/ 0 h 3046988"/>
              <a:gd name="connsiteX6" fmla="*/ 3368497 w 10117393"/>
              <a:gd name="connsiteY6" fmla="*/ 0 h 3046988"/>
              <a:gd name="connsiteX7" fmla="*/ 3660116 w 10117393"/>
              <a:gd name="connsiteY7" fmla="*/ 0 h 3046988"/>
              <a:gd name="connsiteX8" fmla="*/ 3951735 w 10117393"/>
              <a:gd name="connsiteY8" fmla="*/ 0 h 3046988"/>
              <a:gd name="connsiteX9" fmla="*/ 4648049 w 10117393"/>
              <a:gd name="connsiteY9" fmla="*/ 0 h 3046988"/>
              <a:gd name="connsiteX10" fmla="*/ 5243190 w 10117393"/>
              <a:gd name="connsiteY10" fmla="*/ 0 h 3046988"/>
              <a:gd name="connsiteX11" fmla="*/ 5838331 w 10117393"/>
              <a:gd name="connsiteY11" fmla="*/ 0 h 3046988"/>
              <a:gd name="connsiteX12" fmla="*/ 6534646 w 10117393"/>
              <a:gd name="connsiteY12" fmla="*/ 0 h 3046988"/>
              <a:gd name="connsiteX13" fmla="*/ 7230960 w 10117393"/>
              <a:gd name="connsiteY13" fmla="*/ 0 h 3046988"/>
              <a:gd name="connsiteX14" fmla="*/ 7724927 w 10117393"/>
              <a:gd name="connsiteY14" fmla="*/ 0 h 3046988"/>
              <a:gd name="connsiteX15" fmla="*/ 8016546 w 10117393"/>
              <a:gd name="connsiteY15" fmla="*/ 0 h 3046988"/>
              <a:gd name="connsiteX16" fmla="*/ 8308165 w 10117393"/>
              <a:gd name="connsiteY16" fmla="*/ 0 h 3046988"/>
              <a:gd name="connsiteX17" fmla="*/ 8903306 w 10117393"/>
              <a:gd name="connsiteY17" fmla="*/ 0 h 3046988"/>
              <a:gd name="connsiteX18" fmla="*/ 9194925 w 10117393"/>
              <a:gd name="connsiteY18" fmla="*/ 0 h 3046988"/>
              <a:gd name="connsiteX19" fmla="*/ 10117393 w 10117393"/>
              <a:gd name="connsiteY19" fmla="*/ 0 h 3046988"/>
              <a:gd name="connsiteX20" fmla="*/ 10117393 w 10117393"/>
              <a:gd name="connsiteY20" fmla="*/ 416422 h 3046988"/>
              <a:gd name="connsiteX21" fmla="*/ 10117393 w 10117393"/>
              <a:gd name="connsiteY21" fmla="*/ 893783 h 3046988"/>
              <a:gd name="connsiteX22" fmla="*/ 10117393 w 10117393"/>
              <a:gd name="connsiteY22" fmla="*/ 1371145 h 3046988"/>
              <a:gd name="connsiteX23" fmla="*/ 10117393 w 10117393"/>
              <a:gd name="connsiteY23" fmla="*/ 1818036 h 3046988"/>
              <a:gd name="connsiteX24" fmla="*/ 10117393 w 10117393"/>
              <a:gd name="connsiteY24" fmla="*/ 2264928 h 3046988"/>
              <a:gd name="connsiteX25" fmla="*/ 10117393 w 10117393"/>
              <a:gd name="connsiteY25" fmla="*/ 3046988 h 3046988"/>
              <a:gd name="connsiteX26" fmla="*/ 9825774 w 10117393"/>
              <a:gd name="connsiteY26" fmla="*/ 3046988 h 3046988"/>
              <a:gd name="connsiteX27" fmla="*/ 9331807 w 10117393"/>
              <a:gd name="connsiteY27" fmla="*/ 3046988 h 3046988"/>
              <a:gd name="connsiteX28" fmla="*/ 8635492 w 10117393"/>
              <a:gd name="connsiteY28" fmla="*/ 3046988 h 3046988"/>
              <a:gd name="connsiteX29" fmla="*/ 8141526 w 10117393"/>
              <a:gd name="connsiteY29" fmla="*/ 3046988 h 3046988"/>
              <a:gd name="connsiteX30" fmla="*/ 7344037 w 10117393"/>
              <a:gd name="connsiteY30" fmla="*/ 3046988 h 3046988"/>
              <a:gd name="connsiteX31" fmla="*/ 6546548 w 10117393"/>
              <a:gd name="connsiteY31" fmla="*/ 3046988 h 3046988"/>
              <a:gd name="connsiteX32" fmla="*/ 6153756 w 10117393"/>
              <a:gd name="connsiteY32" fmla="*/ 3046988 h 3046988"/>
              <a:gd name="connsiteX33" fmla="*/ 5659789 w 10117393"/>
              <a:gd name="connsiteY33" fmla="*/ 3046988 h 3046988"/>
              <a:gd name="connsiteX34" fmla="*/ 5266996 w 10117393"/>
              <a:gd name="connsiteY34" fmla="*/ 3046988 h 3046988"/>
              <a:gd name="connsiteX35" fmla="*/ 4570681 w 10117393"/>
              <a:gd name="connsiteY35" fmla="*/ 3046988 h 3046988"/>
              <a:gd name="connsiteX36" fmla="*/ 4279062 w 10117393"/>
              <a:gd name="connsiteY36" fmla="*/ 3046988 h 3046988"/>
              <a:gd name="connsiteX37" fmla="*/ 3987443 w 10117393"/>
              <a:gd name="connsiteY37" fmla="*/ 3046988 h 3046988"/>
              <a:gd name="connsiteX38" fmla="*/ 3695824 w 10117393"/>
              <a:gd name="connsiteY38" fmla="*/ 3046988 h 3046988"/>
              <a:gd name="connsiteX39" fmla="*/ 3404205 w 10117393"/>
              <a:gd name="connsiteY39" fmla="*/ 3046988 h 3046988"/>
              <a:gd name="connsiteX40" fmla="*/ 2910238 w 10117393"/>
              <a:gd name="connsiteY40" fmla="*/ 3046988 h 3046988"/>
              <a:gd name="connsiteX41" fmla="*/ 2517445 w 10117393"/>
              <a:gd name="connsiteY41" fmla="*/ 3046988 h 3046988"/>
              <a:gd name="connsiteX42" fmla="*/ 2023479 w 10117393"/>
              <a:gd name="connsiteY42" fmla="*/ 3046988 h 3046988"/>
              <a:gd name="connsiteX43" fmla="*/ 1327164 w 10117393"/>
              <a:gd name="connsiteY43" fmla="*/ 3046988 h 3046988"/>
              <a:gd name="connsiteX44" fmla="*/ 529675 w 10117393"/>
              <a:gd name="connsiteY44" fmla="*/ 3046988 h 3046988"/>
              <a:gd name="connsiteX45" fmla="*/ 0 w 10117393"/>
              <a:gd name="connsiteY45" fmla="*/ 3046988 h 3046988"/>
              <a:gd name="connsiteX46" fmla="*/ 0 w 10117393"/>
              <a:gd name="connsiteY46" fmla="*/ 2600096 h 3046988"/>
              <a:gd name="connsiteX47" fmla="*/ 0 w 10117393"/>
              <a:gd name="connsiteY47" fmla="*/ 2061795 h 3046988"/>
              <a:gd name="connsiteX48" fmla="*/ 0 w 10117393"/>
              <a:gd name="connsiteY48" fmla="*/ 1523494 h 3046988"/>
              <a:gd name="connsiteX49" fmla="*/ 0 w 10117393"/>
              <a:gd name="connsiteY49" fmla="*/ 954723 h 3046988"/>
              <a:gd name="connsiteX50" fmla="*/ 0 w 10117393"/>
              <a:gd name="connsiteY50" fmla="*/ 446892 h 3046988"/>
              <a:gd name="connsiteX51" fmla="*/ 0 w 10117393"/>
              <a:gd name="connsiteY51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117393" h="3046988" extrusionOk="0">
                <a:moveTo>
                  <a:pt x="0" y="0"/>
                </a:moveTo>
                <a:cubicBezTo>
                  <a:pt x="124964" y="-524"/>
                  <a:pt x="261022" y="54559"/>
                  <a:pt x="493967" y="0"/>
                </a:cubicBezTo>
                <a:cubicBezTo>
                  <a:pt x="726912" y="-54559"/>
                  <a:pt x="747306" y="35815"/>
                  <a:pt x="886760" y="0"/>
                </a:cubicBezTo>
                <a:cubicBezTo>
                  <a:pt x="1026214" y="-35815"/>
                  <a:pt x="1309179" y="48636"/>
                  <a:pt x="1684248" y="0"/>
                </a:cubicBezTo>
                <a:cubicBezTo>
                  <a:pt x="2059317" y="-48636"/>
                  <a:pt x="2116969" y="60713"/>
                  <a:pt x="2481737" y="0"/>
                </a:cubicBezTo>
                <a:cubicBezTo>
                  <a:pt x="2846505" y="-60713"/>
                  <a:pt x="2821851" y="36513"/>
                  <a:pt x="2975704" y="0"/>
                </a:cubicBezTo>
                <a:cubicBezTo>
                  <a:pt x="3129557" y="-36513"/>
                  <a:pt x="3250257" y="1163"/>
                  <a:pt x="3368497" y="0"/>
                </a:cubicBezTo>
                <a:cubicBezTo>
                  <a:pt x="3486737" y="-1163"/>
                  <a:pt x="3520525" y="14456"/>
                  <a:pt x="3660116" y="0"/>
                </a:cubicBezTo>
                <a:cubicBezTo>
                  <a:pt x="3799707" y="-14456"/>
                  <a:pt x="3816597" y="22143"/>
                  <a:pt x="3951735" y="0"/>
                </a:cubicBezTo>
                <a:cubicBezTo>
                  <a:pt x="4086873" y="-22143"/>
                  <a:pt x="4446871" y="81334"/>
                  <a:pt x="4648049" y="0"/>
                </a:cubicBezTo>
                <a:cubicBezTo>
                  <a:pt x="4849227" y="-81334"/>
                  <a:pt x="5118135" y="4220"/>
                  <a:pt x="5243190" y="0"/>
                </a:cubicBezTo>
                <a:cubicBezTo>
                  <a:pt x="5368245" y="-4220"/>
                  <a:pt x="5554415" y="26936"/>
                  <a:pt x="5838331" y="0"/>
                </a:cubicBezTo>
                <a:cubicBezTo>
                  <a:pt x="6122247" y="-26936"/>
                  <a:pt x="6268667" y="42901"/>
                  <a:pt x="6534646" y="0"/>
                </a:cubicBezTo>
                <a:cubicBezTo>
                  <a:pt x="6800625" y="-42901"/>
                  <a:pt x="7077834" y="35311"/>
                  <a:pt x="7230960" y="0"/>
                </a:cubicBezTo>
                <a:cubicBezTo>
                  <a:pt x="7384086" y="-35311"/>
                  <a:pt x="7582875" y="12850"/>
                  <a:pt x="7724927" y="0"/>
                </a:cubicBezTo>
                <a:cubicBezTo>
                  <a:pt x="7866979" y="-12850"/>
                  <a:pt x="7886215" y="12984"/>
                  <a:pt x="8016546" y="0"/>
                </a:cubicBezTo>
                <a:cubicBezTo>
                  <a:pt x="8146877" y="-12984"/>
                  <a:pt x="8229889" y="32933"/>
                  <a:pt x="8308165" y="0"/>
                </a:cubicBezTo>
                <a:cubicBezTo>
                  <a:pt x="8386441" y="-32933"/>
                  <a:pt x="8663899" y="70755"/>
                  <a:pt x="8903306" y="0"/>
                </a:cubicBezTo>
                <a:cubicBezTo>
                  <a:pt x="9142713" y="-70755"/>
                  <a:pt x="9051800" y="23991"/>
                  <a:pt x="9194925" y="0"/>
                </a:cubicBezTo>
                <a:cubicBezTo>
                  <a:pt x="9338050" y="-23991"/>
                  <a:pt x="9719167" y="26292"/>
                  <a:pt x="10117393" y="0"/>
                </a:cubicBezTo>
                <a:cubicBezTo>
                  <a:pt x="10150656" y="122495"/>
                  <a:pt x="10096283" y="274550"/>
                  <a:pt x="10117393" y="416422"/>
                </a:cubicBezTo>
                <a:cubicBezTo>
                  <a:pt x="10138503" y="558294"/>
                  <a:pt x="10081849" y="746750"/>
                  <a:pt x="10117393" y="893783"/>
                </a:cubicBezTo>
                <a:cubicBezTo>
                  <a:pt x="10152937" y="1040816"/>
                  <a:pt x="10079211" y="1251107"/>
                  <a:pt x="10117393" y="1371145"/>
                </a:cubicBezTo>
                <a:cubicBezTo>
                  <a:pt x="10155575" y="1491183"/>
                  <a:pt x="10086694" y="1635813"/>
                  <a:pt x="10117393" y="1818036"/>
                </a:cubicBezTo>
                <a:cubicBezTo>
                  <a:pt x="10148092" y="2000259"/>
                  <a:pt x="10092014" y="2070792"/>
                  <a:pt x="10117393" y="2264928"/>
                </a:cubicBezTo>
                <a:cubicBezTo>
                  <a:pt x="10142772" y="2459064"/>
                  <a:pt x="10111121" y="2785033"/>
                  <a:pt x="10117393" y="3046988"/>
                </a:cubicBezTo>
                <a:cubicBezTo>
                  <a:pt x="10023322" y="3063559"/>
                  <a:pt x="9935364" y="3045151"/>
                  <a:pt x="9825774" y="3046988"/>
                </a:cubicBezTo>
                <a:cubicBezTo>
                  <a:pt x="9716184" y="3048825"/>
                  <a:pt x="9471442" y="3044776"/>
                  <a:pt x="9331807" y="3046988"/>
                </a:cubicBezTo>
                <a:cubicBezTo>
                  <a:pt x="9192172" y="3049200"/>
                  <a:pt x="8929754" y="3009669"/>
                  <a:pt x="8635492" y="3046988"/>
                </a:cubicBezTo>
                <a:cubicBezTo>
                  <a:pt x="8341230" y="3084307"/>
                  <a:pt x="8364616" y="2993185"/>
                  <a:pt x="8141526" y="3046988"/>
                </a:cubicBezTo>
                <a:cubicBezTo>
                  <a:pt x="7918436" y="3100791"/>
                  <a:pt x="7532197" y="2954090"/>
                  <a:pt x="7344037" y="3046988"/>
                </a:cubicBezTo>
                <a:cubicBezTo>
                  <a:pt x="7155877" y="3139886"/>
                  <a:pt x="6895766" y="3025523"/>
                  <a:pt x="6546548" y="3046988"/>
                </a:cubicBezTo>
                <a:cubicBezTo>
                  <a:pt x="6197330" y="3068453"/>
                  <a:pt x="6341687" y="2999927"/>
                  <a:pt x="6153756" y="3046988"/>
                </a:cubicBezTo>
                <a:cubicBezTo>
                  <a:pt x="5965825" y="3094049"/>
                  <a:pt x="5830118" y="3042278"/>
                  <a:pt x="5659789" y="3046988"/>
                </a:cubicBezTo>
                <a:cubicBezTo>
                  <a:pt x="5489460" y="3051698"/>
                  <a:pt x="5388434" y="3007749"/>
                  <a:pt x="5266996" y="3046988"/>
                </a:cubicBezTo>
                <a:cubicBezTo>
                  <a:pt x="5145558" y="3086227"/>
                  <a:pt x="4893577" y="3010974"/>
                  <a:pt x="4570681" y="3046988"/>
                </a:cubicBezTo>
                <a:cubicBezTo>
                  <a:pt x="4247786" y="3083002"/>
                  <a:pt x="4402584" y="3021704"/>
                  <a:pt x="4279062" y="3046988"/>
                </a:cubicBezTo>
                <a:cubicBezTo>
                  <a:pt x="4155540" y="3072272"/>
                  <a:pt x="4127038" y="3037497"/>
                  <a:pt x="3987443" y="3046988"/>
                </a:cubicBezTo>
                <a:cubicBezTo>
                  <a:pt x="3847848" y="3056479"/>
                  <a:pt x="3766519" y="3021244"/>
                  <a:pt x="3695824" y="3046988"/>
                </a:cubicBezTo>
                <a:cubicBezTo>
                  <a:pt x="3625129" y="3072732"/>
                  <a:pt x="3529929" y="3023652"/>
                  <a:pt x="3404205" y="3046988"/>
                </a:cubicBezTo>
                <a:cubicBezTo>
                  <a:pt x="3278481" y="3070324"/>
                  <a:pt x="3126616" y="2993897"/>
                  <a:pt x="2910238" y="3046988"/>
                </a:cubicBezTo>
                <a:cubicBezTo>
                  <a:pt x="2693860" y="3100079"/>
                  <a:pt x="2667902" y="3017639"/>
                  <a:pt x="2517445" y="3046988"/>
                </a:cubicBezTo>
                <a:cubicBezTo>
                  <a:pt x="2366988" y="3076337"/>
                  <a:pt x="2143115" y="3018008"/>
                  <a:pt x="2023479" y="3046988"/>
                </a:cubicBezTo>
                <a:cubicBezTo>
                  <a:pt x="1903843" y="3075968"/>
                  <a:pt x="1673589" y="3025055"/>
                  <a:pt x="1327164" y="3046988"/>
                </a:cubicBezTo>
                <a:cubicBezTo>
                  <a:pt x="980740" y="3068921"/>
                  <a:pt x="745400" y="2961593"/>
                  <a:pt x="529675" y="3046988"/>
                </a:cubicBezTo>
                <a:cubicBezTo>
                  <a:pt x="313950" y="3132383"/>
                  <a:pt x="192171" y="3041862"/>
                  <a:pt x="0" y="3046988"/>
                </a:cubicBezTo>
                <a:cubicBezTo>
                  <a:pt x="-13476" y="2920584"/>
                  <a:pt x="38841" y="2779115"/>
                  <a:pt x="0" y="2600096"/>
                </a:cubicBezTo>
                <a:cubicBezTo>
                  <a:pt x="-38841" y="2421077"/>
                  <a:pt x="56307" y="2264022"/>
                  <a:pt x="0" y="2061795"/>
                </a:cubicBezTo>
                <a:cubicBezTo>
                  <a:pt x="-56307" y="1859568"/>
                  <a:pt x="62228" y="1691196"/>
                  <a:pt x="0" y="1523494"/>
                </a:cubicBezTo>
                <a:cubicBezTo>
                  <a:pt x="-62228" y="1355792"/>
                  <a:pt x="50504" y="1185827"/>
                  <a:pt x="0" y="954723"/>
                </a:cubicBezTo>
                <a:cubicBezTo>
                  <a:pt x="-50504" y="723619"/>
                  <a:pt x="25244" y="698418"/>
                  <a:pt x="0" y="446892"/>
                </a:cubicBezTo>
                <a:cubicBezTo>
                  <a:pt x="-25244" y="195366"/>
                  <a:pt x="25634" y="195271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84801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Your group will plan a trip for your summer vacation. You should think about the questions below.</a:t>
            </a:r>
          </a:p>
          <a:p>
            <a:endParaRPr lang="en-US" sz="3200" dirty="0"/>
          </a:p>
          <a:p>
            <a:pPr marL="342900" indent="-342900">
              <a:buAutoNum type="arabicPeriod"/>
            </a:pPr>
            <a:r>
              <a:rPr lang="en-US" sz="3200" i="1" dirty="0"/>
              <a:t> Where should you go? Why?</a:t>
            </a:r>
          </a:p>
          <a:p>
            <a:pPr marL="342900" indent="-342900">
              <a:buAutoNum type="arabicPeriod"/>
            </a:pPr>
            <a:r>
              <a:rPr lang="en-US" sz="3200" i="1" dirty="0"/>
              <a:t> What is the best way to go there? Why?</a:t>
            </a:r>
          </a:p>
          <a:p>
            <a:pPr marL="342900" indent="-342900">
              <a:buAutoNum type="arabicPeriod"/>
            </a:pPr>
            <a:r>
              <a:rPr lang="en-US" sz="3200" i="1" dirty="0"/>
              <a:t>What do you need to bring? Why?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973"/>
            <a:ext cx="8996516" cy="6133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555" y="32857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13F09-A36C-EB45-E12E-5E7D5B21B6E8}"/>
              </a:ext>
            </a:extLst>
          </p:cNvPr>
          <p:cNvSpPr/>
          <p:nvPr/>
        </p:nvSpPr>
        <p:spPr>
          <a:xfrm>
            <a:off x="717139" y="1225689"/>
            <a:ext cx="1147486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Reading &amp; Listening: 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Practice reading and listening for general and specific information.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Vocabulary</a:t>
            </a:r>
            <a:r>
              <a:rPr lang="en-US" sz="3200" i="1" dirty="0">
                <a:solidFill>
                  <a:srgbClr val="0070C0"/>
                </a:solidFill>
              </a:rPr>
              <a:t>: rafting, canyon, cave, hiking, kayaking, campsite, sleeping bag, flashlight, bottled water, tent, battery, pillow, towel, highland, beach, mountain, waterfall, bay, forest, island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Grammar:</a:t>
            </a:r>
            <a:r>
              <a:rPr lang="en-US" sz="3200" i="1" dirty="0">
                <a:solidFill>
                  <a:srgbClr val="0070C0"/>
                </a:solidFill>
              </a:rPr>
              <a:t> Modals (Should, can, can’t), Conjunction (so)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-    Talk about the plan for a trip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69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70 -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122" y="1263485"/>
            <a:ext cx="116860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48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Reading &amp; Listening:  </a:t>
            </a:r>
            <a:r>
              <a:rPr lang="en-US" sz="3200" i="1" dirty="0">
                <a:solidFill>
                  <a:srgbClr val="0070C0"/>
                </a:solidFill>
              </a:rPr>
              <a:t>Practice reading and listening for general and specific information.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Vocabulary</a:t>
            </a:r>
            <a:r>
              <a:rPr lang="en-US" sz="3200" i="1" dirty="0">
                <a:solidFill>
                  <a:srgbClr val="0070C0"/>
                </a:solidFill>
              </a:rPr>
              <a:t>: rafting, canyon, cave, hiking, kayaking, campsite, sleeping bag, flashlight, bottled water, tent, battery, pillow, towel, highland, beach, mountain, waterfall, bay, forest, island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Grammar:</a:t>
            </a:r>
            <a:r>
              <a:rPr lang="en-US" sz="3200" i="1" dirty="0">
                <a:solidFill>
                  <a:srgbClr val="0070C0"/>
                </a:solidFill>
              </a:rPr>
              <a:t> Modals (</a:t>
            </a:r>
            <a:r>
              <a:rPr lang="en-US" sz="3200" i="1" dirty="0">
                <a:solidFill>
                  <a:srgbClr val="FF0000"/>
                </a:solidFill>
              </a:rPr>
              <a:t>Should, can, can’t</a:t>
            </a:r>
            <a:r>
              <a:rPr lang="en-US" sz="3200" i="1" dirty="0">
                <a:solidFill>
                  <a:srgbClr val="0070C0"/>
                </a:solidFill>
              </a:rPr>
              <a:t>), Conjunction (</a:t>
            </a:r>
            <a:r>
              <a:rPr lang="en-US" sz="3200" i="1" dirty="0">
                <a:solidFill>
                  <a:srgbClr val="FF0000"/>
                </a:solidFill>
              </a:rPr>
              <a:t>so</a:t>
            </a:r>
            <a:r>
              <a:rPr lang="en-US" sz="3200" i="1" dirty="0">
                <a:solidFill>
                  <a:srgbClr val="0070C0"/>
                </a:solidFill>
              </a:rPr>
              <a:t>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Speaking: </a:t>
            </a:r>
            <a:r>
              <a:rPr lang="en-US" sz="3200" i="1" dirty="0">
                <a:solidFill>
                  <a:srgbClr val="0070C0"/>
                </a:solidFill>
              </a:rPr>
              <a:t>Talk about the plan for a trip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782"/>
            <a:ext cx="8967019" cy="6113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807BC-CFC8-2AF1-396B-4BD44FBF19EF}"/>
              </a:ext>
            </a:extLst>
          </p:cNvPr>
          <p:cNvSpPr txBox="1"/>
          <p:nvPr/>
        </p:nvSpPr>
        <p:spPr>
          <a:xfrm>
            <a:off x="206677" y="2047256"/>
            <a:ext cx="1146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do we need for the trip? (</a:t>
            </a:r>
            <a:r>
              <a:rPr lang="en-US" sz="3600" i="1" dirty="0">
                <a:solidFill>
                  <a:srgbClr val="00B0F0"/>
                </a:solidFill>
              </a:rPr>
              <a:t>The word with 4 letters</a:t>
            </a:r>
            <a:r>
              <a:rPr lang="en-US" sz="36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F069E-3839-2074-37A5-4708F61E1BAA}"/>
              </a:ext>
            </a:extLst>
          </p:cNvPr>
          <p:cNvSpPr txBox="1"/>
          <p:nvPr/>
        </p:nvSpPr>
        <p:spPr>
          <a:xfrm>
            <a:off x="3274141" y="3234812"/>
            <a:ext cx="655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need to bring a 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70136-2B1A-5A00-6478-B055D3FCE22E}"/>
              </a:ext>
            </a:extLst>
          </p:cNvPr>
          <p:cNvSpPr txBox="1"/>
          <p:nvPr/>
        </p:nvSpPr>
        <p:spPr>
          <a:xfrm>
            <a:off x="540774" y="869532"/>
            <a:ext cx="710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Find as many words as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2F147-55FB-1561-C636-AA6141ED9967}"/>
              </a:ext>
            </a:extLst>
          </p:cNvPr>
          <p:cNvSpPr txBox="1"/>
          <p:nvPr/>
        </p:nvSpPr>
        <p:spPr>
          <a:xfrm>
            <a:off x="2487561" y="4277032"/>
            <a:ext cx="79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Food, tent, soap………. 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807BC-CFC8-2AF1-396B-4BD44FBF19EF}"/>
              </a:ext>
            </a:extLst>
          </p:cNvPr>
          <p:cNvSpPr txBox="1"/>
          <p:nvPr/>
        </p:nvSpPr>
        <p:spPr>
          <a:xfrm>
            <a:off x="1018441" y="2047256"/>
            <a:ext cx="1058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do we need for the trip? (</a:t>
            </a:r>
            <a:r>
              <a:rPr lang="en-US" sz="3600" i="1" dirty="0">
                <a:solidFill>
                  <a:srgbClr val="00B0F0"/>
                </a:solidFill>
              </a:rPr>
              <a:t>The word with 5 letters</a:t>
            </a:r>
            <a:r>
              <a:rPr lang="en-US" sz="36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F069E-3839-2074-37A5-4708F61E1BAA}"/>
              </a:ext>
            </a:extLst>
          </p:cNvPr>
          <p:cNvSpPr txBox="1"/>
          <p:nvPr/>
        </p:nvSpPr>
        <p:spPr>
          <a:xfrm>
            <a:off x="3274141" y="3234812"/>
            <a:ext cx="655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need to bring a 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70136-2B1A-5A00-6478-B055D3FCE22E}"/>
              </a:ext>
            </a:extLst>
          </p:cNvPr>
          <p:cNvSpPr txBox="1"/>
          <p:nvPr/>
        </p:nvSpPr>
        <p:spPr>
          <a:xfrm>
            <a:off x="540774" y="869532"/>
            <a:ext cx="710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Find as many words as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2F147-55FB-1561-C636-AA6141ED9967}"/>
              </a:ext>
            </a:extLst>
          </p:cNvPr>
          <p:cNvSpPr txBox="1"/>
          <p:nvPr/>
        </p:nvSpPr>
        <p:spPr>
          <a:xfrm>
            <a:off x="2487561" y="4277032"/>
            <a:ext cx="79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Towel, knife, water, …….</a:t>
            </a:r>
          </a:p>
        </p:txBody>
      </p:sp>
    </p:spTree>
    <p:extLst>
      <p:ext uri="{BB962C8B-B14F-4D97-AF65-F5344CB8AC3E}">
        <p14:creationId xmlns:p14="http://schemas.microsoft.com/office/powerpoint/2010/main" val="868506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807BC-CFC8-2AF1-396B-4BD44FBF19EF}"/>
              </a:ext>
            </a:extLst>
          </p:cNvPr>
          <p:cNvSpPr txBox="1"/>
          <p:nvPr/>
        </p:nvSpPr>
        <p:spPr>
          <a:xfrm>
            <a:off x="1386348" y="1850196"/>
            <a:ext cx="941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 should go to ___________ for our summer vacation. (</a:t>
            </a:r>
            <a:r>
              <a:rPr lang="en-US" sz="3600" i="1" dirty="0">
                <a:solidFill>
                  <a:srgbClr val="00B0F0"/>
                </a:solidFill>
              </a:rPr>
              <a:t>A famous place in Vietnam</a:t>
            </a:r>
            <a:r>
              <a:rPr lang="en-US" sz="3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70136-2B1A-5A00-6478-B055D3FCE22E}"/>
              </a:ext>
            </a:extLst>
          </p:cNvPr>
          <p:cNvSpPr txBox="1"/>
          <p:nvPr/>
        </p:nvSpPr>
        <p:spPr>
          <a:xfrm>
            <a:off x="540774" y="869532"/>
            <a:ext cx="710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Find as many words as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2F147-55FB-1561-C636-AA6141ED9967}"/>
              </a:ext>
            </a:extLst>
          </p:cNvPr>
          <p:cNvSpPr txBox="1"/>
          <p:nvPr/>
        </p:nvSpPr>
        <p:spPr>
          <a:xfrm>
            <a:off x="2487561" y="4277032"/>
            <a:ext cx="79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Phú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Quốc</a:t>
            </a:r>
            <a:r>
              <a:rPr lang="en-US" sz="3600" dirty="0">
                <a:solidFill>
                  <a:srgbClr val="FF0000"/>
                </a:solidFill>
              </a:rPr>
              <a:t> Island, </a:t>
            </a:r>
            <a:r>
              <a:rPr lang="en-US" sz="3600" dirty="0" err="1">
                <a:solidFill>
                  <a:srgbClr val="FF0000"/>
                </a:solidFill>
              </a:rPr>
              <a:t>Vũng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Tàu</a:t>
            </a:r>
            <a:r>
              <a:rPr lang="en-US" sz="3600" dirty="0">
                <a:solidFill>
                  <a:srgbClr val="FF0000"/>
                </a:solidFill>
              </a:rPr>
              <a:t> Beach, </a:t>
            </a:r>
            <a:r>
              <a:rPr lang="en-US" sz="3600" dirty="0" err="1">
                <a:solidFill>
                  <a:srgbClr val="FF0000"/>
                </a:solidFill>
              </a:rPr>
              <a:t>Nha</a:t>
            </a:r>
            <a:r>
              <a:rPr lang="en-US" sz="3600" dirty="0">
                <a:solidFill>
                  <a:srgbClr val="FF0000"/>
                </a:solidFill>
              </a:rPr>
              <a:t> Trang Beach, </a:t>
            </a:r>
            <a:r>
              <a:rPr lang="en-US" sz="3600" dirty="0" err="1">
                <a:solidFill>
                  <a:srgbClr val="FF0000"/>
                </a:solidFill>
              </a:rPr>
              <a:t>Hạ</a:t>
            </a:r>
            <a:r>
              <a:rPr lang="en-US" sz="3600" dirty="0">
                <a:solidFill>
                  <a:srgbClr val="FF0000"/>
                </a:solidFill>
              </a:rPr>
              <a:t> Long Bay</a:t>
            </a:r>
          </a:p>
        </p:txBody>
      </p:sp>
    </p:spTree>
    <p:extLst>
      <p:ext uri="{BB962C8B-B14F-4D97-AF65-F5344CB8AC3E}">
        <p14:creationId xmlns:p14="http://schemas.microsoft.com/office/powerpoint/2010/main" val="4115225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807BC-CFC8-2AF1-396B-4BD44FBF19EF}"/>
              </a:ext>
            </a:extLst>
          </p:cNvPr>
          <p:cNvSpPr txBox="1"/>
          <p:nvPr/>
        </p:nvSpPr>
        <p:spPr>
          <a:xfrm>
            <a:off x="1386348" y="1850196"/>
            <a:ext cx="941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 should go to ___________ for our summer vacation. (</a:t>
            </a:r>
            <a:r>
              <a:rPr lang="en-US" sz="3600" i="1" dirty="0">
                <a:solidFill>
                  <a:srgbClr val="00B0F0"/>
                </a:solidFill>
              </a:rPr>
              <a:t>A famous place in the world</a:t>
            </a:r>
            <a:r>
              <a:rPr lang="en-US" sz="3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70136-2B1A-5A00-6478-B055D3FCE22E}"/>
              </a:ext>
            </a:extLst>
          </p:cNvPr>
          <p:cNvSpPr txBox="1"/>
          <p:nvPr/>
        </p:nvSpPr>
        <p:spPr>
          <a:xfrm>
            <a:off x="540774" y="869532"/>
            <a:ext cx="710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Find as many words as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2F147-55FB-1561-C636-AA6141ED9967}"/>
              </a:ext>
            </a:extLst>
          </p:cNvPr>
          <p:cNvSpPr txBox="1"/>
          <p:nvPr/>
        </p:nvSpPr>
        <p:spPr>
          <a:xfrm>
            <a:off x="2467897" y="3726426"/>
            <a:ext cx="79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Table Mountain, Sunset Beach, Fuji Mountain, Niagara Waterfall……</a:t>
            </a:r>
          </a:p>
        </p:txBody>
      </p:sp>
    </p:spTree>
    <p:extLst>
      <p:ext uri="{BB962C8B-B14F-4D97-AF65-F5344CB8AC3E}">
        <p14:creationId xmlns:p14="http://schemas.microsoft.com/office/powerpoint/2010/main" val="1197859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807BC-CFC8-2AF1-396B-4BD44FBF19EF}"/>
              </a:ext>
            </a:extLst>
          </p:cNvPr>
          <p:cNvSpPr txBox="1"/>
          <p:nvPr/>
        </p:nvSpPr>
        <p:spPr>
          <a:xfrm>
            <a:off x="1063541" y="1850196"/>
            <a:ext cx="10064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 go to </a:t>
            </a:r>
            <a:r>
              <a:rPr lang="en-US" sz="3600" dirty="0" err="1"/>
              <a:t>Vũng</a:t>
            </a:r>
            <a:r>
              <a:rPr lang="en-US" sz="3600" dirty="0"/>
              <a:t> </a:t>
            </a:r>
            <a:r>
              <a:rPr lang="en-US" sz="3600" dirty="0" err="1"/>
              <a:t>Tàu</a:t>
            </a:r>
            <a:r>
              <a:rPr lang="en-US" sz="3600" dirty="0"/>
              <a:t> beach this summer. We can ______________ (</a:t>
            </a:r>
            <a:r>
              <a:rPr lang="en-US" sz="3600" i="1" dirty="0">
                <a:solidFill>
                  <a:srgbClr val="00B0F0"/>
                </a:solidFill>
              </a:rPr>
              <a:t>Activities you can do on the beach</a:t>
            </a:r>
            <a:r>
              <a:rPr lang="en-US" sz="3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70136-2B1A-5A00-6478-B055D3FCE22E}"/>
              </a:ext>
            </a:extLst>
          </p:cNvPr>
          <p:cNvSpPr txBox="1"/>
          <p:nvPr/>
        </p:nvSpPr>
        <p:spPr>
          <a:xfrm>
            <a:off x="540774" y="869532"/>
            <a:ext cx="710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Find as many words as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2F147-55FB-1561-C636-AA6141ED9967}"/>
              </a:ext>
            </a:extLst>
          </p:cNvPr>
          <p:cNvSpPr txBox="1"/>
          <p:nvPr/>
        </p:nvSpPr>
        <p:spPr>
          <a:xfrm>
            <a:off x="2467897" y="3726426"/>
            <a:ext cx="79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 swimming, sunbathe, eat seafood….</a:t>
            </a:r>
          </a:p>
        </p:txBody>
      </p:sp>
    </p:spTree>
    <p:extLst>
      <p:ext uri="{BB962C8B-B14F-4D97-AF65-F5344CB8AC3E}">
        <p14:creationId xmlns:p14="http://schemas.microsoft.com/office/powerpoint/2010/main" val="3630430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6654</TotalTime>
  <Words>1111</Words>
  <Application>Microsoft Office PowerPoint</Application>
  <PresentationFormat>Widescreen</PresentationFormat>
  <Paragraphs>138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ArialMT</vt:lpstr>
      <vt:lpstr>Calibri</vt:lpstr>
      <vt:lpstr>FuturaLT-Book</vt:lpstr>
      <vt:lpstr>FuturaLT-Heavy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169</cp:revision>
  <dcterms:created xsi:type="dcterms:W3CDTF">2020-12-08T03:17:05Z</dcterms:created>
  <dcterms:modified xsi:type="dcterms:W3CDTF">2023-07-29T05:05:05Z</dcterms:modified>
</cp:coreProperties>
</file>