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85" r:id="rId3"/>
    <p:sldId id="302" r:id="rId4"/>
    <p:sldId id="292" r:id="rId5"/>
    <p:sldId id="396" r:id="rId6"/>
    <p:sldId id="334" r:id="rId7"/>
    <p:sldId id="381" r:id="rId8"/>
    <p:sldId id="383" r:id="rId9"/>
    <p:sldId id="404" r:id="rId10"/>
    <p:sldId id="373" r:id="rId11"/>
    <p:sldId id="386" r:id="rId12"/>
    <p:sldId id="402" r:id="rId13"/>
    <p:sldId id="387" r:id="rId14"/>
    <p:sldId id="403" r:id="rId15"/>
    <p:sldId id="407" r:id="rId16"/>
    <p:sldId id="408" r:id="rId17"/>
    <p:sldId id="409" r:id="rId18"/>
    <p:sldId id="366" r:id="rId19"/>
    <p:sldId id="315" r:id="rId20"/>
    <p:sldId id="380" r:id="rId21"/>
    <p:sldId id="331" r:id="rId22"/>
    <p:sldId id="295" r:id="rId23"/>
    <p:sldId id="329" r:id="rId24"/>
    <p:sldId id="343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52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440AAB-4098-414D-A2E7-DDAE3E143503}" type="datetimeFigureOut">
              <a:rPr lang="en-US"/>
              <a:pPr>
                <a:defRPr/>
              </a:pPr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AD9E24-36D6-4386-A3EE-40B3FD91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1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5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83863" y="12700"/>
            <a:ext cx="171931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5a - Reading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31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139925" y="1915631"/>
            <a:ext cx="63436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5: Travel &amp; Transportation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5a: Reading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80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Pre-Reading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98C933-58FC-B098-DD7C-079B83F61E1F}"/>
              </a:ext>
            </a:extLst>
          </p:cNvPr>
          <p:cNvSpPr/>
          <p:nvPr/>
        </p:nvSpPr>
        <p:spPr>
          <a:xfrm>
            <a:off x="502363" y="1419535"/>
            <a:ext cx="108924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Read the instruction quickly. Underline the key words. What are we going to do?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CE0F98-CB6D-1FE7-C8F0-77A009B0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3" y="2919669"/>
            <a:ext cx="11938730" cy="116217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3A1DB2-5BF3-F608-4355-436B3A0CE191}"/>
              </a:ext>
            </a:extLst>
          </p:cNvPr>
          <p:cNvCxnSpPr>
            <a:cxnSpLocks/>
          </p:cNvCxnSpPr>
          <p:nvPr/>
        </p:nvCxnSpPr>
        <p:spPr>
          <a:xfrm>
            <a:off x="2409117" y="3566315"/>
            <a:ext cx="94013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B0E4D-1A1E-7521-241F-2D3BA83CF6E5}"/>
              </a:ext>
            </a:extLst>
          </p:cNvPr>
          <p:cNvCxnSpPr>
            <a:cxnSpLocks/>
          </p:cNvCxnSpPr>
          <p:nvPr/>
        </p:nvCxnSpPr>
        <p:spPr>
          <a:xfrm>
            <a:off x="4267132" y="3556980"/>
            <a:ext cx="226125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F21E2F-1E2F-EC54-4CE6-8D217C0781D7}"/>
              </a:ext>
            </a:extLst>
          </p:cNvPr>
          <p:cNvCxnSpPr>
            <a:cxnSpLocks/>
          </p:cNvCxnSpPr>
          <p:nvPr/>
        </p:nvCxnSpPr>
        <p:spPr>
          <a:xfrm>
            <a:off x="9488533" y="3556980"/>
            <a:ext cx="247948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2EA814-6268-9FDF-2592-5FF3BF0742EA}"/>
              </a:ext>
            </a:extLst>
          </p:cNvPr>
          <p:cNvCxnSpPr>
            <a:cxnSpLocks/>
          </p:cNvCxnSpPr>
          <p:nvPr/>
        </p:nvCxnSpPr>
        <p:spPr>
          <a:xfrm>
            <a:off x="1014591" y="4028681"/>
            <a:ext cx="152659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DBBBE7-4046-E388-A641-E50EB3DE166C}"/>
              </a:ext>
            </a:extLst>
          </p:cNvPr>
          <p:cNvCxnSpPr>
            <a:cxnSpLocks/>
          </p:cNvCxnSpPr>
          <p:nvPr/>
        </p:nvCxnSpPr>
        <p:spPr>
          <a:xfrm>
            <a:off x="3923414" y="4039314"/>
            <a:ext cx="207523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0389F-38FA-DE63-EC48-609CD554A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497" y="1041659"/>
            <a:ext cx="8263503" cy="5197255"/>
          </a:xfrm>
          <a:prstGeom prst="rect">
            <a:avLst/>
          </a:prstGeom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174171" y="1441450"/>
            <a:ext cx="391885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latin typeface="Calibri" pitchFamily="34" charset="0"/>
              </a:rPr>
              <a:t>Five means of transport: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=&gt; (double-decker) bus, bike, cable car, helicopter, boat</a:t>
            </a:r>
          </a:p>
          <a:p>
            <a:pPr>
              <a:spcBef>
                <a:spcPct val="50000"/>
              </a:spcBef>
            </a:pPr>
            <a:r>
              <a:rPr lang="en-US" sz="3200" b="1" i="1" dirty="0">
                <a:latin typeface="Calibri" pitchFamily="34" charset="0"/>
              </a:rPr>
              <a:t>The text type:</a:t>
            </a:r>
            <a:br>
              <a:rPr lang="en-US" sz="3200" b="1" i="1" dirty="0">
                <a:latin typeface="Calibri" pitchFamily="34" charset="0"/>
              </a:rPr>
            </a:b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=&gt; The text is a social media website. </a:t>
            </a:r>
            <a:br>
              <a:rPr lang="en-US" sz="3200" dirty="0">
                <a:solidFill>
                  <a:srgbClr val="FF0000"/>
                </a:solidFill>
                <a:latin typeface="Calibri" pitchFamily="34" charset="0"/>
              </a:rPr>
            </a:br>
            <a:endParaRPr lang="en-US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6705600" y="1957237"/>
            <a:ext cx="1620520" cy="30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9FE0C-1E8A-CA86-C50D-AEA73C85D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754" y="241973"/>
            <a:ext cx="8611802" cy="838317"/>
          </a:xfrm>
          <a:prstGeom prst="rect">
            <a:avLst/>
          </a:prstGeom>
        </p:spPr>
      </p:pic>
      <p:pic>
        <p:nvPicPr>
          <p:cNvPr id="4" name="CD2 - TRACK 17">
            <a:hlinkClick r:id="" action="ppaction://media"/>
            <a:extLst>
              <a:ext uri="{FF2B5EF4-FFF2-40B4-BE49-F238E27FC236}">
                <a16:creationId xmlns:a16="http://schemas.microsoft.com/office/drawing/2014/main" id="{20812973-98ED-7859-07C2-5B6C134A8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1055" y="372501"/>
            <a:ext cx="504622" cy="504622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9D6E0344-DA3B-A8AA-EB63-E9457F470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451" y="2861470"/>
            <a:ext cx="406400" cy="23732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C59B27D9-6968-2905-6BD8-52E41132D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45" y="3751942"/>
            <a:ext cx="794656" cy="30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A0DD96E9-B55D-DD91-451E-190EE6FDD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004" y="4677016"/>
            <a:ext cx="846063" cy="30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93A7A115-6059-E408-B616-F5EFBA406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1658" y="5606954"/>
            <a:ext cx="407609" cy="30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656CC724-CB1B-F822-9794-528360A41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5571" y="1041659"/>
            <a:ext cx="1208316" cy="160051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5197DE66-7943-C0BD-EE71-B84144E9B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456" y="1644243"/>
            <a:ext cx="3432399" cy="39138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50179381-630D-2573-BE8D-8990A3429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9143" y="1393065"/>
            <a:ext cx="1400515" cy="52062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B7471E2C-2074-1443-1D28-92B4CEA76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5" y="848463"/>
            <a:ext cx="2763837" cy="584775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While-reading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3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4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3496" grpId="0" animBg="1"/>
      <p:bldP spid="13" grpId="0" animBg="1"/>
      <p:bldP spid="14" grpId="0" animBg="1"/>
      <p:bldP spid="17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DAC62609-C56F-169E-DD80-8A25E8FD3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971" y="2890391"/>
            <a:ext cx="84518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200" b="1" dirty="0">
                <a:latin typeface="+mj-lt"/>
              </a:rPr>
              <a:t>Match people’s names (1-5) with the means of transport (a-e) they used.</a:t>
            </a:r>
            <a:endParaRPr lang="en-US" sz="32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BC3879-F3AE-7E4A-0545-00B352F356F6}"/>
              </a:ext>
            </a:extLst>
          </p:cNvPr>
          <p:cNvSpPr/>
          <p:nvPr/>
        </p:nvSpPr>
        <p:spPr>
          <a:xfrm>
            <a:off x="502363" y="1419535"/>
            <a:ext cx="11366176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Read the instruction quickly. Underline the key words.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What are we going to do?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2A5360B-FADD-512F-7272-AD9E38C5F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29" y="2890391"/>
            <a:ext cx="102235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36757B-2880-48DC-F7DD-4A0354F0127D}"/>
              </a:ext>
            </a:extLst>
          </p:cNvPr>
          <p:cNvCxnSpPr>
            <a:cxnSpLocks/>
          </p:cNvCxnSpPr>
          <p:nvPr/>
        </p:nvCxnSpPr>
        <p:spPr>
          <a:xfrm>
            <a:off x="2107645" y="3400125"/>
            <a:ext cx="374451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8CCA66-6CAD-03BD-96AA-8C10211600D1}"/>
              </a:ext>
            </a:extLst>
          </p:cNvPr>
          <p:cNvCxnSpPr>
            <a:cxnSpLocks/>
          </p:cNvCxnSpPr>
          <p:nvPr/>
        </p:nvCxnSpPr>
        <p:spPr>
          <a:xfrm>
            <a:off x="8371400" y="3400125"/>
            <a:ext cx="151374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3A781E-662D-BAA8-9F25-C6A782DCFA27}"/>
              </a:ext>
            </a:extLst>
          </p:cNvPr>
          <p:cNvCxnSpPr>
            <a:cxnSpLocks/>
          </p:cNvCxnSpPr>
          <p:nvPr/>
        </p:nvCxnSpPr>
        <p:spPr>
          <a:xfrm>
            <a:off x="2107645" y="3871533"/>
            <a:ext cx="15499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 - Reading</a:t>
            </a:r>
          </a:p>
        </p:txBody>
      </p:sp>
    </p:spTree>
    <p:extLst>
      <p:ext uri="{BB962C8B-B14F-4D97-AF65-F5344CB8AC3E}">
        <p14:creationId xmlns:p14="http://schemas.microsoft.com/office/powerpoint/2010/main" val="56814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950" y="1089025"/>
            <a:ext cx="102235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1624013" y="963166"/>
            <a:ext cx="99520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Match people’s names (1-5) with the means of transport (a-e) they used.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6397" name="Text Box 18"/>
          <p:cNvSpPr txBox="1">
            <a:spLocks noChangeArrowheads="1"/>
          </p:cNvSpPr>
          <p:nvPr/>
        </p:nvSpPr>
        <p:spPr bwMode="auto">
          <a:xfrm>
            <a:off x="207963" y="442913"/>
            <a:ext cx="2686050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While-reading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C8D2C-5CEB-640A-E038-93528911F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743" y="2427514"/>
            <a:ext cx="1515156" cy="2742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BF2A78-75F1-FAEA-14E9-AF971F5F9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271" y="2040385"/>
            <a:ext cx="6492729" cy="4525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E91A8B-A296-EFF4-DF5D-E67BFC51C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00" y="2427514"/>
            <a:ext cx="2994136" cy="27427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11B536-AC31-A28D-4C50-368CE08EB4A1}"/>
              </a:ext>
            </a:extLst>
          </p:cNvPr>
          <p:cNvCxnSpPr/>
          <p:nvPr/>
        </p:nvCxnSpPr>
        <p:spPr>
          <a:xfrm>
            <a:off x="1763486" y="2775857"/>
            <a:ext cx="947057" cy="10230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879D20A-68CB-6626-08CD-67FA0EBE7BD1}"/>
              </a:ext>
            </a:extLst>
          </p:cNvPr>
          <p:cNvCxnSpPr/>
          <p:nvPr/>
        </p:nvCxnSpPr>
        <p:spPr>
          <a:xfrm>
            <a:off x="1790700" y="3331708"/>
            <a:ext cx="947057" cy="10230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9FECEB-E6FB-A791-7656-49A92A39F83F}"/>
              </a:ext>
            </a:extLst>
          </p:cNvPr>
          <p:cNvCxnSpPr/>
          <p:nvPr/>
        </p:nvCxnSpPr>
        <p:spPr>
          <a:xfrm>
            <a:off x="1763485" y="3887559"/>
            <a:ext cx="947057" cy="10230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0C1B2E-C339-4178-FAE5-09DD78564B96}"/>
              </a:ext>
            </a:extLst>
          </p:cNvPr>
          <p:cNvCxnSpPr>
            <a:cxnSpLocks/>
          </p:cNvCxnSpPr>
          <p:nvPr/>
        </p:nvCxnSpPr>
        <p:spPr>
          <a:xfrm flipV="1">
            <a:off x="1777092" y="2820193"/>
            <a:ext cx="960664" cy="1578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1B8E2A-4359-9DE1-AD0C-64B3D0996BB0}"/>
              </a:ext>
            </a:extLst>
          </p:cNvPr>
          <p:cNvCxnSpPr>
            <a:cxnSpLocks/>
          </p:cNvCxnSpPr>
          <p:nvPr/>
        </p:nvCxnSpPr>
        <p:spPr>
          <a:xfrm flipV="1">
            <a:off x="1790700" y="3387100"/>
            <a:ext cx="919842" cy="1578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8">
            <a:extLst>
              <a:ext uri="{FF2B5EF4-FFF2-40B4-BE49-F238E27FC236}">
                <a16:creationId xmlns:a16="http://schemas.microsoft.com/office/drawing/2014/main" id="{62B86B86-AF73-C46F-63DE-E9F699D31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946" y="2624500"/>
            <a:ext cx="2640680" cy="47189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8B59517B-5CEA-EA7B-02B0-A92C6141A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914" y="3354409"/>
            <a:ext cx="823315" cy="47189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0CF76F60-C6EB-34D5-7BC0-C2CD2417C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914" y="4177105"/>
            <a:ext cx="1476457" cy="47189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ECD9EBC8-CF79-5288-AC93-5EEB51DBA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954" y="4999803"/>
            <a:ext cx="3950475" cy="45772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2540B668-5C70-C5C2-CCF7-F4B77652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953" y="5792058"/>
            <a:ext cx="4756018" cy="52147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CFF3-1F2B-78FB-15DD-26F43B5B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5" y="307295"/>
            <a:ext cx="11582400" cy="1143000"/>
          </a:xfrm>
        </p:spPr>
        <p:txBody>
          <a:bodyPr/>
          <a:lstStyle/>
          <a:p>
            <a:r>
              <a:rPr lang="en-US" sz="4000" dirty="0">
                <a:solidFill>
                  <a:srgbClr val="0000CC"/>
                </a:solidFill>
              </a:rPr>
              <a:t>Read the text and decide whether the following statements are True, False, or Doesn’t say: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D776F-72D2-A1CF-C0BF-45B27E594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best way to see London’s landmarks is travelling on a double-decker bus.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Travelling on a double-decker bus is the most environmentally-friendly in London.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There is a cable car service in London.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helicopter tour is more expensive than a cable car ride.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cruise ship is the most popular way for tourists to travel around London.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4816B-9486-CAF6-6568-E9657C0FF9E3}"/>
              </a:ext>
            </a:extLst>
          </p:cNvPr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70FB93-87EE-302B-963E-C49E2BC733FF}"/>
              </a:ext>
            </a:extLst>
          </p:cNvPr>
          <p:cNvCxnSpPr>
            <a:cxnSpLocks/>
          </p:cNvCxnSpPr>
          <p:nvPr/>
        </p:nvCxnSpPr>
        <p:spPr>
          <a:xfrm>
            <a:off x="2308786" y="1528389"/>
            <a:ext cx="23163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6D0D5A-F16B-5A18-25B7-6E83BBE7EB90}"/>
              </a:ext>
            </a:extLst>
          </p:cNvPr>
          <p:cNvCxnSpPr>
            <a:cxnSpLocks/>
          </p:cNvCxnSpPr>
          <p:nvPr/>
        </p:nvCxnSpPr>
        <p:spPr>
          <a:xfrm>
            <a:off x="5645320" y="1528389"/>
            <a:ext cx="52743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01591E-35E2-920F-4B45-88DC461D83C9}"/>
              </a:ext>
            </a:extLst>
          </p:cNvPr>
          <p:cNvCxnSpPr>
            <a:cxnSpLocks/>
          </p:cNvCxnSpPr>
          <p:nvPr/>
        </p:nvCxnSpPr>
        <p:spPr>
          <a:xfrm>
            <a:off x="1907795" y="2090272"/>
            <a:ext cx="14177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CFE6A6-B0AA-9D89-C8B3-7075D8775409}"/>
              </a:ext>
            </a:extLst>
          </p:cNvPr>
          <p:cNvCxnSpPr>
            <a:cxnSpLocks/>
          </p:cNvCxnSpPr>
          <p:nvPr/>
        </p:nvCxnSpPr>
        <p:spPr>
          <a:xfrm>
            <a:off x="4496368" y="2113231"/>
            <a:ext cx="3359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2764C4-7287-4547-84BE-1A4A3BFF0D52}"/>
              </a:ext>
            </a:extLst>
          </p:cNvPr>
          <p:cNvCxnSpPr>
            <a:cxnSpLocks/>
          </p:cNvCxnSpPr>
          <p:nvPr/>
        </p:nvCxnSpPr>
        <p:spPr>
          <a:xfrm>
            <a:off x="1249475" y="2593291"/>
            <a:ext cx="30078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3BBBFA2-365C-BD74-067E-BB34678C73C2}"/>
              </a:ext>
            </a:extLst>
          </p:cNvPr>
          <p:cNvCxnSpPr>
            <a:cxnSpLocks/>
          </p:cNvCxnSpPr>
          <p:nvPr/>
        </p:nvCxnSpPr>
        <p:spPr>
          <a:xfrm>
            <a:off x="8260582" y="2113231"/>
            <a:ext cx="1504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CE1159-FD70-27A3-3FEC-8AE91FAC59CD}"/>
              </a:ext>
            </a:extLst>
          </p:cNvPr>
          <p:cNvCxnSpPr>
            <a:cxnSpLocks/>
          </p:cNvCxnSpPr>
          <p:nvPr/>
        </p:nvCxnSpPr>
        <p:spPr>
          <a:xfrm>
            <a:off x="3670776" y="3188969"/>
            <a:ext cx="30239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9565B5-5B92-BFB6-A6B5-CAC10774E0B7}"/>
              </a:ext>
            </a:extLst>
          </p:cNvPr>
          <p:cNvCxnSpPr>
            <a:cxnSpLocks/>
          </p:cNvCxnSpPr>
          <p:nvPr/>
        </p:nvCxnSpPr>
        <p:spPr>
          <a:xfrm>
            <a:off x="7855630" y="3188969"/>
            <a:ext cx="809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A5B46E9-88A0-1BF3-20B4-8241FCD12EB4}"/>
              </a:ext>
            </a:extLst>
          </p:cNvPr>
          <p:cNvCxnSpPr>
            <a:cxnSpLocks/>
          </p:cNvCxnSpPr>
          <p:nvPr/>
        </p:nvCxnSpPr>
        <p:spPr>
          <a:xfrm>
            <a:off x="1249475" y="3670979"/>
            <a:ext cx="57892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2066CA-0C1A-EF53-C4BE-043124955781}"/>
              </a:ext>
            </a:extLst>
          </p:cNvPr>
          <p:cNvCxnSpPr>
            <a:cxnSpLocks/>
          </p:cNvCxnSpPr>
          <p:nvPr/>
        </p:nvCxnSpPr>
        <p:spPr>
          <a:xfrm>
            <a:off x="2932566" y="4245353"/>
            <a:ext cx="2649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05D74AF-45A0-E274-43B2-8CF9D29955AF}"/>
              </a:ext>
            </a:extLst>
          </p:cNvPr>
          <p:cNvCxnSpPr>
            <a:cxnSpLocks/>
          </p:cNvCxnSpPr>
          <p:nvPr/>
        </p:nvCxnSpPr>
        <p:spPr>
          <a:xfrm>
            <a:off x="1568069" y="4828318"/>
            <a:ext cx="2435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D48D52F-2FD4-16FB-04BB-9B99FDD07BA7}"/>
              </a:ext>
            </a:extLst>
          </p:cNvPr>
          <p:cNvCxnSpPr>
            <a:cxnSpLocks/>
          </p:cNvCxnSpPr>
          <p:nvPr/>
        </p:nvCxnSpPr>
        <p:spPr>
          <a:xfrm>
            <a:off x="4496938" y="4838951"/>
            <a:ext cx="60077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C0C4BA8-906C-F9F3-9B4A-C48F44EDA211}"/>
              </a:ext>
            </a:extLst>
          </p:cNvPr>
          <p:cNvCxnSpPr>
            <a:cxnSpLocks/>
          </p:cNvCxnSpPr>
          <p:nvPr/>
        </p:nvCxnSpPr>
        <p:spPr>
          <a:xfrm>
            <a:off x="1554331" y="5408371"/>
            <a:ext cx="16492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17CA318-7457-324B-2E0C-289FF13D3BDC}"/>
              </a:ext>
            </a:extLst>
          </p:cNvPr>
          <p:cNvCxnSpPr>
            <a:cxnSpLocks/>
          </p:cNvCxnSpPr>
          <p:nvPr/>
        </p:nvCxnSpPr>
        <p:spPr>
          <a:xfrm>
            <a:off x="4395551" y="5420707"/>
            <a:ext cx="2898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9B5E0AE-F619-AE46-EF24-8271745020F2}"/>
              </a:ext>
            </a:extLst>
          </p:cNvPr>
          <p:cNvCxnSpPr>
            <a:cxnSpLocks/>
          </p:cNvCxnSpPr>
          <p:nvPr/>
        </p:nvCxnSpPr>
        <p:spPr>
          <a:xfrm>
            <a:off x="1249475" y="5916436"/>
            <a:ext cx="24931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D06177-ADA8-A368-FC65-995050CCB4DC}"/>
              </a:ext>
            </a:extLst>
          </p:cNvPr>
          <p:cNvCxnSpPr>
            <a:cxnSpLocks/>
          </p:cNvCxnSpPr>
          <p:nvPr/>
        </p:nvCxnSpPr>
        <p:spPr>
          <a:xfrm>
            <a:off x="6095999" y="4245353"/>
            <a:ext cx="1197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AD43-569E-19B4-88E9-27424417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best way to see London’s landmarks is travelling on a double-decker bus.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Taking a bus is the most environmentally-friendly in London.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5887DFA-F0E1-3772-18BB-C146E5E6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0213"/>
            <a:ext cx="84248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4273C-6DF2-C1F9-B936-5A2A92C9F494}"/>
              </a:ext>
            </a:extLst>
          </p:cNvPr>
          <p:cNvSpPr/>
          <p:nvPr/>
        </p:nvSpPr>
        <p:spPr>
          <a:xfrm>
            <a:off x="4662745" y="2074707"/>
            <a:ext cx="11247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EC69D1-5C8A-13F8-0A56-C48DFFFA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95" y="2907357"/>
            <a:ext cx="10419261" cy="5847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DF2D38-52ED-7FAC-A0E6-48DF1DCF3687}"/>
              </a:ext>
            </a:extLst>
          </p:cNvPr>
          <p:cNvCxnSpPr>
            <a:cxnSpLocks/>
          </p:cNvCxnSpPr>
          <p:nvPr/>
        </p:nvCxnSpPr>
        <p:spPr>
          <a:xfrm>
            <a:off x="3435835" y="3382492"/>
            <a:ext cx="76451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9DA990-72CC-C3C0-BB9F-8E899C0F3CB3}"/>
              </a:ext>
            </a:extLst>
          </p:cNvPr>
          <p:cNvSpPr/>
          <p:nvPr/>
        </p:nvSpPr>
        <p:spPr>
          <a:xfrm>
            <a:off x="10487706" y="4356998"/>
            <a:ext cx="11865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40A2CB-7C09-157B-FA69-75AAD042D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72" y="5095387"/>
            <a:ext cx="11697360" cy="5847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8BAC18-DACD-E27A-CA04-97C0670447A0}"/>
              </a:ext>
            </a:extLst>
          </p:cNvPr>
          <p:cNvCxnSpPr>
            <a:cxnSpLocks/>
          </p:cNvCxnSpPr>
          <p:nvPr/>
        </p:nvCxnSpPr>
        <p:spPr>
          <a:xfrm>
            <a:off x="1251857" y="5572060"/>
            <a:ext cx="11298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5F5ADE-79B0-3B9C-E45E-C6D015B97BC1}"/>
              </a:ext>
            </a:extLst>
          </p:cNvPr>
          <p:cNvCxnSpPr>
            <a:cxnSpLocks/>
          </p:cNvCxnSpPr>
          <p:nvPr/>
        </p:nvCxnSpPr>
        <p:spPr>
          <a:xfrm>
            <a:off x="3435835" y="5603959"/>
            <a:ext cx="8328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09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AD43-569E-19B4-88E9-27424417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3. There is a cable car service in London.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4. A helicopter tour is more expensive than a cable car ride.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3E63EE-5079-BB7D-B293-187AA8A64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20" y="5053793"/>
            <a:ext cx="10539760" cy="584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431415-BD52-F35D-2EC6-8A84CD953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33" y="2262370"/>
            <a:ext cx="9626073" cy="737827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5887DFA-F0E1-3772-18BB-C146E5E6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0213"/>
            <a:ext cx="84248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4273C-6DF2-C1F9-B936-5A2A92C9F494}"/>
              </a:ext>
            </a:extLst>
          </p:cNvPr>
          <p:cNvSpPr/>
          <p:nvPr/>
        </p:nvSpPr>
        <p:spPr>
          <a:xfrm>
            <a:off x="7928460" y="1594426"/>
            <a:ext cx="11247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DF2D38-52ED-7FAC-A0E6-48DF1DCF3687}"/>
              </a:ext>
            </a:extLst>
          </p:cNvPr>
          <p:cNvCxnSpPr>
            <a:cxnSpLocks/>
          </p:cNvCxnSpPr>
          <p:nvPr/>
        </p:nvCxnSpPr>
        <p:spPr>
          <a:xfrm>
            <a:off x="3601402" y="2948351"/>
            <a:ext cx="65314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9DA990-72CC-C3C0-BB9F-8E899C0F3CB3}"/>
              </a:ext>
            </a:extLst>
          </p:cNvPr>
          <p:cNvSpPr/>
          <p:nvPr/>
        </p:nvSpPr>
        <p:spPr>
          <a:xfrm>
            <a:off x="8895261" y="4474792"/>
            <a:ext cx="23262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Doesn’t say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5F5ADE-79B0-3B9C-E45E-C6D015B97BC1}"/>
              </a:ext>
            </a:extLst>
          </p:cNvPr>
          <p:cNvCxnSpPr>
            <a:cxnSpLocks/>
          </p:cNvCxnSpPr>
          <p:nvPr/>
        </p:nvCxnSpPr>
        <p:spPr>
          <a:xfrm>
            <a:off x="2946737" y="5606663"/>
            <a:ext cx="8274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AD43-569E-19B4-88E9-27424417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5. A cruise ship is the most popular way for tourists to travel around London.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5887DFA-F0E1-3772-18BB-C146E5E6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0213"/>
            <a:ext cx="84248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9DA990-72CC-C3C0-BB9F-8E899C0F3CB3}"/>
              </a:ext>
            </a:extLst>
          </p:cNvPr>
          <p:cNvSpPr/>
          <p:nvPr/>
        </p:nvSpPr>
        <p:spPr>
          <a:xfrm>
            <a:off x="9053255" y="2179201"/>
            <a:ext cx="23262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Doesn’t say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859A1E-52C8-D5E1-A3B2-0CEDF770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45" y="3193844"/>
            <a:ext cx="10972800" cy="125122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5F5ADE-79B0-3B9C-E45E-C6D015B97BC1}"/>
              </a:ext>
            </a:extLst>
          </p:cNvPr>
          <p:cNvCxnSpPr>
            <a:cxnSpLocks/>
          </p:cNvCxnSpPr>
          <p:nvPr/>
        </p:nvCxnSpPr>
        <p:spPr>
          <a:xfrm>
            <a:off x="1947863" y="3787557"/>
            <a:ext cx="92099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10E0D4-D663-55B2-AB42-FB384303A667}"/>
              </a:ext>
            </a:extLst>
          </p:cNvPr>
          <p:cNvCxnSpPr>
            <a:cxnSpLocks/>
          </p:cNvCxnSpPr>
          <p:nvPr/>
        </p:nvCxnSpPr>
        <p:spPr>
          <a:xfrm>
            <a:off x="434095" y="4367439"/>
            <a:ext cx="31916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8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2400300" cy="579438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itchFamily="34" charset="0"/>
              </a:rPr>
              <a:t>Post-reading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0" y="282575"/>
            <a:ext cx="6037263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1384300" y="2827338"/>
            <a:ext cx="1620838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1477963" y="3762564"/>
            <a:ext cx="100796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A: I like to get around London by double-decker bus because it is one of the symbols of the UK.</a:t>
            </a:r>
          </a:p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B: I like to see London on a cruise because it’s very relaxing.</a:t>
            </a:r>
            <a:endParaRPr lang="en-US" sz="3200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1F421B-4881-40F0-55FD-3DC4F550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42" y="1285812"/>
            <a:ext cx="11393374" cy="11779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0163" y="1541969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300163" y="3457061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163" y="4474041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300163" y="5402168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CA8A0332-B545-F432-BB02-DD4AB1670072}"/>
              </a:ext>
            </a:extLst>
          </p:cNvPr>
          <p:cNvSpPr/>
          <p:nvPr/>
        </p:nvSpPr>
        <p:spPr>
          <a:xfrm>
            <a:off x="1300163" y="2499515"/>
            <a:ext cx="3255962" cy="66198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669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596952" y="522102"/>
            <a:ext cx="1134362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00CC"/>
                </a:solidFill>
                <a:latin typeface="Calibri" pitchFamily="34" charset="0"/>
              </a:rPr>
              <a:t>Write a paragraph (60-80 words) to introduce the kinds of transportation for tourists to see the sights around the place where you live.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Calibri" pitchFamily="34" charset="0"/>
              </a:rPr>
              <a:t>Suggested answer.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I live in Hanoi. When you come here, you can see all the sights in Hanoi on a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cyclo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tour. It’s exciting! The sightseeing bus tour is also good. You will get a great view of some amazing buildings! Another way is to ride a motorbike around the city. It’s the most convenient way to travel in this crowded city. Most people love that.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06" y="412709"/>
            <a:ext cx="9453093" cy="60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44008" y="252512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066006"/>
            <a:ext cx="581131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• double-decker bus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• landmark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• environmentally-friendly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• cable car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• sights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• cruise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• check out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• tourist attraction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0837" y="1066006"/>
            <a:ext cx="454268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Reading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Read the text about transportation for important details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75" y="1416050"/>
            <a:ext cx="118713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vocabularies;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42)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81 SB)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Notebook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sz="3600" i="1">
                <a:solidFill>
                  <a:srgbClr val="0000CC"/>
                </a:solidFill>
                <a:latin typeface="Calibri" pitchFamily="34" charset="0"/>
              </a:rPr>
              <a:t>(page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36)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learn and use some vocabulary related to transportation: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double-decker bus, landmark, environmentally-friendly, cable car, sights, cruise, check out, tourist attraction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read the text about transportation for important details.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654" y="392805"/>
            <a:ext cx="8906171" cy="60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CFB691-5732-4550-2C5C-52FD1D85E883}"/>
              </a:ext>
            </a:extLst>
          </p:cNvPr>
          <p:cNvSpPr/>
          <p:nvPr/>
        </p:nvSpPr>
        <p:spPr>
          <a:xfrm>
            <a:off x="1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+mn-cs"/>
              </a:rPr>
              <a:t>Work in pairs.</a:t>
            </a:r>
            <a:endParaRPr lang="en-US" sz="4000" b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pic>
        <p:nvPicPr>
          <p:cNvPr id="23" name="Picture 22" descr="Free Speech bubble 1195466 PNG with Transparent Background">
            <a:extLst>
              <a:ext uri="{FF2B5EF4-FFF2-40B4-BE49-F238E27FC236}">
                <a16:creationId xmlns:a16="http://schemas.microsoft.com/office/drawing/2014/main" id="{5E8ED63D-F34C-EFC0-824C-29374A36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5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">
            <a:extLst>
              <a:ext uri="{FF2B5EF4-FFF2-40B4-BE49-F238E27FC236}">
                <a16:creationId xmlns:a16="http://schemas.microsoft.com/office/drawing/2014/main" id="{961D85E2-A94B-77C0-841C-AA559D785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867387"/>
            <a:ext cx="982345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latin typeface="Calibri" pitchFamily="34" charset="0"/>
              </a:rPr>
              <a:t>Answer the questions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Which is your favorite kind of transportation when travelling? Why?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Car  					Train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Bus					</a:t>
            </a:r>
            <a:r>
              <a:rPr lang="en-US" sz="3600" i="1" dirty="0" err="1">
                <a:solidFill>
                  <a:schemeClr val="hlink"/>
                </a:solidFill>
                <a:latin typeface="Calibri" pitchFamily="34" charset="0"/>
              </a:rPr>
              <a:t>Aeroplane</a:t>
            </a: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Ship					Bicycle 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0644950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A216F0-CBBE-A627-F38A-184266578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43" y="783774"/>
            <a:ext cx="8263503" cy="5197255"/>
          </a:xfrm>
          <a:prstGeom prst="rect">
            <a:avLst/>
          </a:prstGeom>
        </p:spPr>
      </p:pic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74954" y="965527"/>
            <a:ext cx="421401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Find these words in the text, try to guess their meanings.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293914" y="386089"/>
            <a:ext cx="2438400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Pre-reading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4CA04-2BCE-1E05-2BD5-455C800D6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2385116"/>
            <a:ext cx="3248478" cy="408679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D76776-B56C-600A-0797-D599B7787231}"/>
              </a:ext>
            </a:extLst>
          </p:cNvPr>
          <p:cNvCxnSpPr>
            <a:cxnSpLocks/>
          </p:cNvCxnSpPr>
          <p:nvPr/>
        </p:nvCxnSpPr>
        <p:spPr>
          <a:xfrm>
            <a:off x="6670079" y="1952325"/>
            <a:ext cx="1530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6E8FA4-F716-6BCF-CAC7-138C4A8CE564}"/>
              </a:ext>
            </a:extLst>
          </p:cNvPr>
          <p:cNvCxnSpPr>
            <a:cxnSpLocks/>
          </p:cNvCxnSpPr>
          <p:nvPr/>
        </p:nvCxnSpPr>
        <p:spPr>
          <a:xfrm>
            <a:off x="9644743" y="2816982"/>
            <a:ext cx="18445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268562-6F8E-77D0-6667-C71E412E5028}"/>
              </a:ext>
            </a:extLst>
          </p:cNvPr>
          <p:cNvCxnSpPr>
            <a:cxnSpLocks/>
          </p:cNvCxnSpPr>
          <p:nvPr/>
        </p:nvCxnSpPr>
        <p:spPr>
          <a:xfrm>
            <a:off x="5746449" y="3744686"/>
            <a:ext cx="6749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77B8F1-A392-23F9-E38F-CBB15BCA7466}"/>
              </a:ext>
            </a:extLst>
          </p:cNvPr>
          <p:cNvCxnSpPr>
            <a:cxnSpLocks/>
          </p:cNvCxnSpPr>
          <p:nvPr/>
        </p:nvCxnSpPr>
        <p:spPr>
          <a:xfrm>
            <a:off x="5825670" y="5602514"/>
            <a:ext cx="4565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CBC333-4AC4-9E36-2143-6A8D9928F27F}"/>
              </a:ext>
            </a:extLst>
          </p:cNvPr>
          <p:cNvCxnSpPr>
            <a:cxnSpLocks/>
          </p:cNvCxnSpPr>
          <p:nvPr/>
        </p:nvCxnSpPr>
        <p:spPr>
          <a:xfrm>
            <a:off x="5565016" y="5883124"/>
            <a:ext cx="13268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38C38-97F4-0842-1FE9-80CFED6957E9}"/>
              </a:ext>
            </a:extLst>
          </p:cNvPr>
          <p:cNvCxnSpPr>
            <a:cxnSpLocks/>
          </p:cNvCxnSpPr>
          <p:nvPr/>
        </p:nvCxnSpPr>
        <p:spPr>
          <a:xfrm>
            <a:off x="9846734" y="3744686"/>
            <a:ext cx="566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BF0995-0151-CEAD-1082-24035E2BD0D0}"/>
              </a:ext>
            </a:extLst>
          </p:cNvPr>
          <p:cNvCxnSpPr>
            <a:cxnSpLocks/>
          </p:cNvCxnSpPr>
          <p:nvPr/>
        </p:nvCxnSpPr>
        <p:spPr>
          <a:xfrm>
            <a:off x="10885714" y="1981200"/>
            <a:ext cx="783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0A6A0A-0957-6463-43B5-47E1832E44E7}"/>
              </a:ext>
            </a:extLst>
          </p:cNvPr>
          <p:cNvCxnSpPr>
            <a:cxnSpLocks/>
          </p:cNvCxnSpPr>
          <p:nvPr/>
        </p:nvCxnSpPr>
        <p:spPr>
          <a:xfrm>
            <a:off x="10965541" y="5633962"/>
            <a:ext cx="703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doubledeckerbus">
            <a:hlinkClick r:id="" action="ppaction://media"/>
            <a:extLst>
              <a:ext uri="{FF2B5EF4-FFF2-40B4-BE49-F238E27FC236}">
                <a16:creationId xmlns:a16="http://schemas.microsoft.com/office/drawing/2014/main" id="{7745DF5F-3C67-C781-9203-2E7954AD7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78512" y="381904"/>
            <a:ext cx="406400" cy="406400"/>
          </a:xfrm>
          <a:prstGeom prst="rect">
            <a:avLst/>
          </a:prstGeom>
        </p:spPr>
      </p:pic>
      <p:pic>
        <p:nvPicPr>
          <p:cNvPr id="24" name="landmark">
            <a:hlinkClick r:id="" action="ppaction://media"/>
            <a:extLst>
              <a:ext uri="{FF2B5EF4-FFF2-40B4-BE49-F238E27FC236}">
                <a16:creationId xmlns:a16="http://schemas.microsoft.com/office/drawing/2014/main" id="{5F1904F8-86EA-1B79-D0D9-74D341B039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67398" y="362520"/>
            <a:ext cx="406400" cy="406400"/>
          </a:xfrm>
          <a:prstGeom prst="rect">
            <a:avLst/>
          </a:prstGeom>
        </p:spPr>
      </p:pic>
      <p:pic>
        <p:nvPicPr>
          <p:cNvPr id="25" name="environmentallyfriendly">
            <a:hlinkClick r:id="" action="ppaction://media"/>
            <a:extLst>
              <a:ext uri="{FF2B5EF4-FFF2-40B4-BE49-F238E27FC236}">
                <a16:creationId xmlns:a16="http://schemas.microsoft.com/office/drawing/2014/main" id="{2C88799D-2DC2-59BE-CF82-4FDDFF6B88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92800" y="395025"/>
            <a:ext cx="406400" cy="406400"/>
          </a:xfrm>
          <a:prstGeom prst="rect">
            <a:avLst/>
          </a:prstGeom>
        </p:spPr>
      </p:pic>
      <p:pic>
        <p:nvPicPr>
          <p:cNvPr id="26" name="cablecar">
            <a:hlinkClick r:id="" action="ppaction://media"/>
            <a:extLst>
              <a:ext uri="{FF2B5EF4-FFF2-40B4-BE49-F238E27FC236}">
                <a16:creationId xmlns:a16="http://schemas.microsoft.com/office/drawing/2014/main" id="{2FB6D93B-3A1E-74E4-FB50-D4F182741F2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10941" y="362520"/>
            <a:ext cx="406400" cy="406400"/>
          </a:xfrm>
          <a:prstGeom prst="rect">
            <a:avLst/>
          </a:prstGeom>
        </p:spPr>
      </p:pic>
      <p:pic>
        <p:nvPicPr>
          <p:cNvPr id="27" name="sights">
            <a:hlinkClick r:id="" action="ppaction://media"/>
            <a:extLst>
              <a:ext uri="{FF2B5EF4-FFF2-40B4-BE49-F238E27FC236}">
                <a16:creationId xmlns:a16="http://schemas.microsoft.com/office/drawing/2014/main" id="{6316705B-929D-0746-2BC4-E3F97BC19E5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03680" y="415362"/>
            <a:ext cx="406400" cy="406400"/>
          </a:xfrm>
          <a:prstGeom prst="rect">
            <a:avLst/>
          </a:prstGeom>
        </p:spPr>
      </p:pic>
      <p:pic>
        <p:nvPicPr>
          <p:cNvPr id="28" name="cruise">
            <a:hlinkClick r:id="" action="ppaction://media"/>
            <a:extLst>
              <a:ext uri="{FF2B5EF4-FFF2-40B4-BE49-F238E27FC236}">
                <a16:creationId xmlns:a16="http://schemas.microsoft.com/office/drawing/2014/main" id="{DF758B98-F2DB-769E-5E61-EEB35A9AB1E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71029" y="310478"/>
            <a:ext cx="406400" cy="406400"/>
          </a:xfrm>
          <a:prstGeom prst="rect">
            <a:avLst/>
          </a:prstGeom>
        </p:spPr>
      </p:pic>
      <p:pic>
        <p:nvPicPr>
          <p:cNvPr id="29" name="checkout">
            <a:hlinkClick r:id="" action="ppaction://media"/>
            <a:extLst>
              <a:ext uri="{FF2B5EF4-FFF2-40B4-BE49-F238E27FC236}">
                <a16:creationId xmlns:a16="http://schemas.microsoft.com/office/drawing/2014/main" id="{E3A44571-DEA1-1948-8B1F-2BF96744D76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10941" y="362520"/>
            <a:ext cx="406400" cy="406400"/>
          </a:xfrm>
          <a:prstGeom prst="rect">
            <a:avLst/>
          </a:prstGeom>
        </p:spPr>
      </p:pic>
      <p:pic>
        <p:nvPicPr>
          <p:cNvPr id="30" name="touristattraction">
            <a:hlinkClick r:id="" action="ppaction://media"/>
            <a:extLst>
              <a:ext uri="{FF2B5EF4-FFF2-40B4-BE49-F238E27FC236}">
                <a16:creationId xmlns:a16="http://schemas.microsoft.com/office/drawing/2014/main" id="{78EA580E-2928-3111-C779-567E281CE45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50853" y="384961"/>
            <a:ext cx="406400" cy="406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5588" y="293913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252638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225" y="3917271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sights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saɪts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(pl n)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phong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cảnh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404813" y="977677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double-decker bus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dʌbl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ˈ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dekər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bʌs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xe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buýt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hai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tầng</a:t>
            </a:r>
            <a:endParaRPr lang="en-US" sz="3200" dirty="0"/>
          </a:p>
        </p:txBody>
      </p:sp>
      <p:sp>
        <p:nvSpPr>
          <p:cNvPr id="4" name="TextBox 13"/>
          <p:cNvSpPr txBox="1"/>
          <p:nvPr/>
        </p:nvSpPr>
        <p:spPr>
          <a:xfrm>
            <a:off x="388938" y="1595667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landmark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lændmɑːk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danh</a:t>
            </a:r>
            <a:r>
              <a:rPr lang="en-US" sz="3200" dirty="0">
                <a:latin typeface="Calibri" pitchFamily="34" charset="0"/>
              </a:rPr>
              <a:t> lam </a:t>
            </a:r>
            <a:r>
              <a:rPr lang="en-US" sz="3200" dirty="0" err="1">
                <a:latin typeface="Calibri" pitchFamily="34" charset="0"/>
              </a:rPr>
              <a:t>thắng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cảnh</a:t>
            </a:r>
            <a:r>
              <a:rPr lang="en-US" sz="3200" dirty="0">
                <a:latin typeface="Calibri" pitchFamily="34" charset="0"/>
              </a:rPr>
              <a:t> </a:t>
            </a:r>
            <a:endParaRPr lang="en-US" sz="3200" dirty="0"/>
          </a:p>
        </p:txBody>
      </p:sp>
      <p:sp>
        <p:nvSpPr>
          <p:cNvPr id="5" name="TextBox 13"/>
          <p:cNvSpPr txBox="1"/>
          <p:nvPr/>
        </p:nvSpPr>
        <p:spPr>
          <a:xfrm>
            <a:off x="388938" y="3326719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cable car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keɪbl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kɑːr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cáp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treo</a:t>
            </a:r>
            <a:endParaRPr lang="en-US" sz="3200" dirty="0"/>
          </a:p>
        </p:txBody>
      </p:sp>
      <p:sp>
        <p:nvSpPr>
          <p:cNvPr id="6" name="TextBox 13"/>
          <p:cNvSpPr txBox="1"/>
          <p:nvPr/>
        </p:nvSpPr>
        <p:spPr>
          <a:xfrm>
            <a:off x="403225" y="2219100"/>
            <a:ext cx="11363325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environmentally-friendly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ɪnˌvaɪrənmentəli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frendli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(adj)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vi-VN" sz="3200" dirty="0">
                <a:latin typeface="Calibri" pitchFamily="34" charset="0"/>
              </a:rPr>
              <a:t>thân thiện với môi trường</a:t>
            </a:r>
            <a:endParaRPr lang="en-US" sz="3200" dirty="0"/>
          </a:p>
        </p:txBody>
      </p:sp>
      <p:sp>
        <p:nvSpPr>
          <p:cNvPr id="7" name="TextBox 13"/>
          <p:cNvSpPr txBox="1"/>
          <p:nvPr/>
        </p:nvSpPr>
        <p:spPr>
          <a:xfrm>
            <a:off x="400050" y="4553628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cruise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kruːz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(n)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vi-VN" sz="3200" dirty="0">
                <a:latin typeface="Calibri" pitchFamily="34" charset="0"/>
              </a:rPr>
              <a:t>chuyến </a:t>
            </a:r>
            <a:r>
              <a:rPr lang="en-US" sz="3200" dirty="0" err="1">
                <a:latin typeface="Calibri" pitchFamily="34" charset="0"/>
              </a:rPr>
              <a:t>đi</a:t>
            </a:r>
            <a:r>
              <a:rPr lang="vi-VN" sz="3200" dirty="0">
                <a:latin typeface="Calibri" pitchFamily="34" charset="0"/>
              </a:rPr>
              <a:t> chơi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vi-VN" sz="3200" dirty="0">
                <a:latin typeface="Calibri" pitchFamily="34" charset="0"/>
              </a:rPr>
              <a:t>trên thuyền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71F782E-FAB3-4C36-4023-B738338CDAE0}"/>
              </a:ext>
            </a:extLst>
          </p:cNvPr>
          <p:cNvSpPr txBox="1"/>
          <p:nvPr/>
        </p:nvSpPr>
        <p:spPr>
          <a:xfrm>
            <a:off x="388937" y="5175251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check out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/,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tʃek’aʊt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(v)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tham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quan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4A552849-9A9A-35EC-7A0E-9CD9FB8A88D8}"/>
              </a:ext>
            </a:extLst>
          </p:cNvPr>
          <p:cNvSpPr txBox="1"/>
          <p:nvPr/>
        </p:nvSpPr>
        <p:spPr>
          <a:xfrm>
            <a:off x="388936" y="5798233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tourist attraction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tʊərɪst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əˈtrækʃən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(n)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fr-FR" sz="3200" dirty="0">
                <a:latin typeface="Calibri" pitchFamily="34" charset="0"/>
              </a:rPr>
              <a:t>điểm tham quan du lịch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0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0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9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25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6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6" grpId="0" animBg="1"/>
      <p:bldP spid="7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85922-9CEC-72E2-47DB-51161FE6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3" y="41623"/>
            <a:ext cx="9296400" cy="665947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/>
              <a:t>Choose the suitable word for each gap.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E7714-1E00-6D4D-E77D-A2809DF1A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43" y="1624467"/>
            <a:ext cx="11876314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  <a:latin typeface="inherit"/>
              </a:rPr>
              <a:t>We're going to Hanoi for the weekend to see the ……………….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We got on the ……….</a:t>
            </a:r>
            <a:r>
              <a:rPr lang="en-US" sz="2800" dirty="0">
                <a:solidFill>
                  <a:srgbClr val="0000CC"/>
                </a:solidFill>
                <a:latin typeface="inherit"/>
              </a:rPr>
              <a:t>…………………… </a:t>
            </a:r>
            <a:r>
              <a:rPr lang="en-US" sz="2800" dirty="0">
                <a:solidFill>
                  <a:srgbClr val="0000CC"/>
                </a:solidFill>
                <a:latin typeface="Calibri (body)"/>
              </a:rPr>
              <a:t>to see Ho Chi Minh City’s </a:t>
            </a:r>
            <a:r>
              <a:rPr lang="en-US" sz="2800" dirty="0">
                <a:solidFill>
                  <a:srgbClr val="0000CC"/>
                </a:solidFill>
                <a:latin typeface="inherit"/>
              </a:rPr>
              <a:t>……………….</a:t>
            </a:r>
            <a:r>
              <a:rPr lang="en-US" sz="2800" dirty="0">
                <a:solidFill>
                  <a:srgbClr val="0000CC"/>
                </a:solidFill>
                <a:latin typeface="Calibri (body)"/>
              </a:rPr>
              <a:t> like Ben Thanh market and the Central Post Office.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  <a:latin typeface="inherit"/>
              </a:rPr>
              <a:t>I'd love to go on around the world on a ………………. ship.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  <a:latin typeface="Calibri (body)"/>
              </a:rPr>
              <a:t>Travelling by bike is an </a:t>
            </a:r>
            <a:r>
              <a:rPr lang="en-US" sz="2800" dirty="0">
                <a:solidFill>
                  <a:srgbClr val="0000CC"/>
                </a:solidFill>
                <a:latin typeface="inherit"/>
              </a:rPr>
              <a:t>………………………..………….……</a:t>
            </a:r>
            <a:r>
              <a:rPr lang="en-US" sz="2800" dirty="0">
                <a:solidFill>
                  <a:srgbClr val="0000CC"/>
                </a:solidFill>
                <a:latin typeface="Calibri (body)"/>
              </a:rPr>
              <a:t> way to get around.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  <a:latin typeface="inherit"/>
              </a:rPr>
              <a:t>We are going to have two days in </a:t>
            </a:r>
            <a:r>
              <a:rPr lang="en-US" sz="2800" dirty="0" err="1">
                <a:solidFill>
                  <a:srgbClr val="0000CC"/>
                </a:solidFill>
                <a:latin typeface="inherit"/>
              </a:rPr>
              <a:t>Vung</a:t>
            </a:r>
            <a:r>
              <a:rPr lang="en-US" sz="2800" dirty="0">
                <a:solidFill>
                  <a:srgbClr val="0000CC"/>
                </a:solidFill>
                <a:latin typeface="inherit"/>
              </a:rPr>
              <a:t> Tau to ………………. famous restaurants there.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  <a:latin typeface="inherit"/>
              </a:rPr>
              <a:t>Nha Trang is one of the best ……………………..…….. in Vietnam.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  <a:latin typeface="Calibri (body)"/>
              </a:rPr>
              <a:t>We used the </a:t>
            </a:r>
            <a:r>
              <a:rPr lang="en-US" sz="2800" dirty="0">
                <a:solidFill>
                  <a:srgbClr val="0000CC"/>
                </a:solidFill>
                <a:latin typeface="inherit"/>
              </a:rPr>
              <a:t>………………. </a:t>
            </a:r>
            <a:r>
              <a:rPr lang="en-US" sz="2800" dirty="0">
                <a:solidFill>
                  <a:srgbClr val="0000CC"/>
                </a:solidFill>
                <a:latin typeface="Calibri (body)"/>
              </a:rPr>
              <a:t>to go near the top of </a:t>
            </a:r>
            <a:r>
              <a:rPr lang="en-US" sz="2800" dirty="0" err="1">
                <a:solidFill>
                  <a:srgbClr val="0000CC"/>
                </a:solidFill>
                <a:latin typeface="Calibri (body)"/>
              </a:rPr>
              <a:t>Fansipan</a:t>
            </a:r>
            <a:r>
              <a:rPr lang="en-US" sz="2800" dirty="0">
                <a:solidFill>
                  <a:srgbClr val="0000CC"/>
                </a:solidFill>
                <a:latin typeface="Calibri (body)"/>
              </a:rPr>
              <a:t> Mountain, so we didn’t have to climb it.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  <a:latin typeface="inherit"/>
            </a:endParaRPr>
          </a:p>
          <a:p>
            <a:pPr marL="514350" indent="-514350">
              <a:buFont typeface="+mj-lt"/>
              <a:buAutoNum type="arabicPeriod"/>
            </a:pPr>
            <a:endParaRPr lang="en-US" sz="2800" b="0" dirty="0">
              <a:solidFill>
                <a:srgbClr val="0000CC"/>
              </a:solidFill>
              <a:effectLst/>
              <a:latin typeface="inherit"/>
            </a:endParaRPr>
          </a:p>
          <a:p>
            <a:pPr marL="514350" indent="-514350">
              <a:buFont typeface="+mj-lt"/>
              <a:buAutoNum type="arabicPeriod"/>
            </a:pPr>
            <a:endParaRPr lang="en-US" sz="2800" b="0" dirty="0">
              <a:solidFill>
                <a:srgbClr val="0000CC"/>
              </a:solidFill>
              <a:effectLst/>
              <a:latin typeface="inherit"/>
            </a:endParaRPr>
          </a:p>
          <a:p>
            <a:pPr marL="514350" indent="-514350">
              <a:buFont typeface="+mj-lt"/>
              <a:buAutoNum type="arabicPeriod"/>
            </a:pPr>
            <a:endParaRPr lang="en-US" sz="2800" b="0" dirty="0">
              <a:solidFill>
                <a:srgbClr val="0000CC"/>
              </a:solidFill>
              <a:effectLst/>
              <a:latin typeface="inherit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  <a:latin typeface="Calibri (body)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  <a:latin typeface="Calibri (body)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  <a:latin typeface="Calibri (body)"/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3E475-E4EC-801E-981C-86C91B5988B3}"/>
              </a:ext>
            </a:extLst>
          </p:cNvPr>
          <p:cNvSpPr txBox="1"/>
          <p:nvPr/>
        </p:nvSpPr>
        <p:spPr>
          <a:xfrm>
            <a:off x="873966" y="707570"/>
            <a:ext cx="10108163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Calibri (body)"/>
              </a:rPr>
              <a:t>* landmarks * environmentally-friendly * double-decker bus </a:t>
            </a:r>
          </a:p>
          <a:p>
            <a:pPr algn="ctr"/>
            <a:r>
              <a:rPr lang="en-US" sz="2800" dirty="0">
                <a:solidFill>
                  <a:srgbClr val="0000CC"/>
                </a:solidFill>
                <a:latin typeface="Calibri (body)"/>
              </a:rPr>
              <a:t>* cable car * </a:t>
            </a:r>
            <a:r>
              <a:rPr lang="en-US" sz="2800" dirty="0">
                <a:solidFill>
                  <a:srgbClr val="0000CC"/>
                </a:solidFill>
                <a:effectLst/>
                <a:latin typeface="inherit"/>
              </a:rPr>
              <a:t>sights * </a:t>
            </a:r>
            <a:r>
              <a:rPr lang="en-US" sz="2800" b="0" dirty="0">
                <a:solidFill>
                  <a:srgbClr val="0000CC"/>
                </a:solidFill>
                <a:effectLst/>
                <a:latin typeface="inherit"/>
              </a:rPr>
              <a:t>cruise * </a:t>
            </a:r>
            <a:r>
              <a:rPr lang="en-US" sz="2800" dirty="0">
                <a:solidFill>
                  <a:srgbClr val="0000CC"/>
                </a:solidFill>
                <a:latin typeface="inherit"/>
              </a:rPr>
              <a:t>check out  * tourist attractions 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10448-0376-3C4A-F3C1-00008FFC8A5E}"/>
              </a:ext>
            </a:extLst>
          </p:cNvPr>
          <p:cNvSpPr txBox="1"/>
          <p:nvPr/>
        </p:nvSpPr>
        <p:spPr>
          <a:xfrm>
            <a:off x="8145238" y="1546504"/>
            <a:ext cx="1469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inherit"/>
              </a:rPr>
              <a:t>sights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71FB-7FF6-9DE7-3C6E-6888AA2DB085}"/>
              </a:ext>
            </a:extLst>
          </p:cNvPr>
          <p:cNvSpPr txBox="1"/>
          <p:nvPr/>
        </p:nvSpPr>
        <p:spPr>
          <a:xfrm>
            <a:off x="2852384" y="2053988"/>
            <a:ext cx="4093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inherit"/>
              </a:rPr>
              <a:t>double-decker bus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79C7A-0CB3-5AB2-445F-188F2075F7BF}"/>
              </a:ext>
            </a:extLst>
          </p:cNvPr>
          <p:cNvSpPr txBox="1"/>
          <p:nvPr/>
        </p:nvSpPr>
        <p:spPr>
          <a:xfrm>
            <a:off x="9386073" y="2074227"/>
            <a:ext cx="2193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inherit"/>
              </a:rPr>
              <a:t>landmarks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E8A8B3-B4E4-CF02-FE1F-37A888A507F3}"/>
              </a:ext>
            </a:extLst>
          </p:cNvPr>
          <p:cNvSpPr txBox="1"/>
          <p:nvPr/>
        </p:nvSpPr>
        <p:spPr>
          <a:xfrm>
            <a:off x="6661278" y="3005472"/>
            <a:ext cx="1469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inherit"/>
              </a:rPr>
              <a:t>cruise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6EFE4-900F-7797-E927-9C83B220EC03}"/>
              </a:ext>
            </a:extLst>
          </p:cNvPr>
          <p:cNvSpPr txBox="1"/>
          <p:nvPr/>
        </p:nvSpPr>
        <p:spPr>
          <a:xfrm>
            <a:off x="4110912" y="3500669"/>
            <a:ext cx="4169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inherit"/>
              </a:rPr>
              <a:t>environmentally-friendly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DA1A05-F6E8-AE2E-5D1C-D9CFE3E1FAF3}"/>
              </a:ext>
            </a:extLst>
          </p:cNvPr>
          <p:cNvSpPr txBox="1"/>
          <p:nvPr/>
        </p:nvSpPr>
        <p:spPr>
          <a:xfrm>
            <a:off x="7364164" y="4034014"/>
            <a:ext cx="27377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inherit"/>
              </a:rPr>
              <a:t>check out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50050B-FFA9-1CEE-0B0C-EBBC9043865B}"/>
              </a:ext>
            </a:extLst>
          </p:cNvPr>
          <p:cNvSpPr txBox="1"/>
          <p:nvPr/>
        </p:nvSpPr>
        <p:spPr>
          <a:xfrm>
            <a:off x="4898897" y="4949864"/>
            <a:ext cx="3548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inherit"/>
              </a:rPr>
              <a:t>tourist attractions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5E73AE-9005-CDCB-D192-64750F641085}"/>
              </a:ext>
            </a:extLst>
          </p:cNvPr>
          <p:cNvSpPr txBox="1"/>
          <p:nvPr/>
        </p:nvSpPr>
        <p:spPr>
          <a:xfrm>
            <a:off x="2629441" y="5483668"/>
            <a:ext cx="2513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inherit"/>
              </a:rPr>
              <a:t>cable car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10193</TotalTime>
  <Words>903</Words>
  <Application>Microsoft Office PowerPoint</Application>
  <PresentationFormat>Widescreen</PresentationFormat>
  <Paragraphs>125</Paragraphs>
  <Slides>24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 (body)</vt:lpstr>
      <vt:lpstr>inherit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the suitable word for each gap.</vt:lpstr>
      <vt:lpstr>PowerPoint Presentation</vt:lpstr>
      <vt:lpstr>PowerPoint Presentation</vt:lpstr>
      <vt:lpstr>PowerPoint Presentation</vt:lpstr>
      <vt:lpstr>PowerPoint Presentation</vt:lpstr>
      <vt:lpstr>Read the text and decide whether the following statements are True, False, or Doesn’t say: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190</cp:revision>
  <dcterms:created xsi:type="dcterms:W3CDTF">2020-12-08T03:17:05Z</dcterms:created>
  <dcterms:modified xsi:type="dcterms:W3CDTF">2022-12-20T04:22:57Z</dcterms:modified>
</cp:coreProperties>
</file>