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efa6d85ed3cb4087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19" r:id="rId2"/>
    <p:sldId id="318" r:id="rId3"/>
    <p:sldId id="408" r:id="rId4"/>
    <p:sldId id="323" r:id="rId5"/>
    <p:sldId id="324" r:id="rId6"/>
    <p:sldId id="386" r:id="rId7"/>
    <p:sldId id="330" r:id="rId8"/>
    <p:sldId id="383" r:id="rId9"/>
    <p:sldId id="389" r:id="rId10"/>
    <p:sldId id="388" r:id="rId11"/>
    <p:sldId id="331" r:id="rId12"/>
    <p:sldId id="363" r:id="rId13"/>
    <p:sldId id="364" r:id="rId14"/>
    <p:sldId id="332" r:id="rId15"/>
    <p:sldId id="391" r:id="rId16"/>
    <p:sldId id="333" r:id="rId17"/>
    <p:sldId id="392" r:id="rId18"/>
    <p:sldId id="401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47" r:id="rId31"/>
    <p:sldId id="366" r:id="rId32"/>
    <p:sldId id="403" r:id="rId33"/>
    <p:sldId id="405" r:id="rId34"/>
    <p:sldId id="406" r:id="rId35"/>
    <p:sldId id="367" r:id="rId36"/>
    <p:sldId id="368" r:id="rId37"/>
    <p:sldId id="352" r:id="rId38"/>
    <p:sldId id="38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ang Pham (Assistant Product Manager)" initials="GP(P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B1F"/>
    <a:srgbClr val="0E3019"/>
    <a:srgbClr val="154B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7" Type="http://schemas.openxmlformats.org/officeDocument/2006/relationships/image" Target="../media/image102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1.wmf"/><Relationship Id="rId5" Type="http://schemas.openxmlformats.org/officeDocument/2006/relationships/image" Target="../media/image96.wmf"/><Relationship Id="rId4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F9552-3389-497A-AE7E-641DC4BA640D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BD153-1A6F-486A-ACFC-1F8689440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3D3CD2-92A2-A345-854B-8EF29F48E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099136F-EBCF-1B53-92D9-83BA441FD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039475-81E6-E2BE-B5C4-3A71A52E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8A34-F886-410E-AA21-7292BDF04C65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8F895F-A494-8878-64DB-64E7832A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4C8EE5-5657-5988-BCAF-C5ECA02A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307-5597-4F5D-9BCF-1DBFA918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472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57D54-728E-03A7-FC34-B1C79655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FA2DE6B-F41A-C05F-C5E6-9D842DD12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DF531-517C-1C6C-E38B-F8136F2A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8A34-F886-410E-AA21-7292BDF04C65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0911E4-7855-07DE-9B18-BEACEE0E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E32923-CA69-ACD2-AB4F-BCCDEC61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307-5597-4F5D-9BCF-1DBFA918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2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91BF61F-C1C8-948F-DD68-9C3E983A79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3893DCC-60C3-59BA-B623-A533FD4A6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319ED7-1E5A-24F6-5AD0-ECC6DFA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8A34-F886-410E-AA21-7292BDF04C65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390123-3BF9-9EFE-4040-FAB0B645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EEAF4A-ABDD-77D0-FD76-08B9F3CB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307-5597-4F5D-9BCF-1DBFA918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678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4BFDEB-E40E-7037-5B39-54B450E63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5059CC-51CF-95BF-F896-1EEFE10AA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2E87E7-9082-16B4-A93C-A97A9AD5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8A34-F886-410E-AA21-7292BDF04C65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BF50FF-35BB-37EA-D72E-8F1248A0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3F3C27-2348-B43F-30FC-9072C574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307-5597-4F5D-9BCF-1DBFA918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818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BA529-1AB5-41CD-43B4-AA2E425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E85A17-3DFB-15D9-A659-63EF50741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7B7EB7-25CF-002C-A284-AD738CE8F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8A34-F886-410E-AA21-7292BDF04C65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7D00D8-6967-9655-ACB2-139108994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663898-CED7-08E8-C4DE-96BEF4E5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307-5597-4F5D-9BCF-1DBFA918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2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35DB49-E314-A1ED-8606-FE774589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C9C0F9-41E4-0E33-8148-F3E9EF638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B2F069B-D781-9DB2-54C5-C62A404DB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7BB0BC-4A43-B5AE-16FF-3F0BFBDE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8A34-F886-410E-AA21-7292BDF04C65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9A31B1-3E58-4F10-8F65-A6B1F08F6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D740AE-FB93-A477-D82B-B22096A2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307-5597-4F5D-9BCF-1DBFA918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980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BA7DA4-2911-B7BE-B89D-F8092EA3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1BBDA1-9365-0A51-3712-0C2398AB5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F364668-90D8-3E64-F2F8-AD706D90D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B956DB-FA07-CCA3-B51A-63C1560C8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3B8DC3F-2AB2-EA33-946A-954785191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3D9B59B-CAAA-3B37-673B-2C1B51CF0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8A34-F886-410E-AA21-7292BDF04C65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E4F4185-6D24-FD14-20CD-C0FCC95C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9BA5E99-F5C0-785B-DB7E-CFD44CEA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307-5597-4F5D-9BCF-1DBFA918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281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6975A3-56C6-566A-D3FC-BC0C5E4E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B036E1D-F0CC-EFA6-D66B-ECD5EC03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8A34-F886-410E-AA21-7292BDF04C65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C638321-EC84-84A1-64FB-549BB9F1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62B5002-B63D-3D8A-4A3C-D596467C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307-5597-4F5D-9BCF-1DBFA918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156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CB61F2E-B684-601C-650E-362319EC2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8A34-F886-410E-AA21-7292BDF04C65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73C74F-1E55-0461-389F-B060C975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B050E7E-1CC5-70E9-E05C-AAEDA76C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307-5597-4F5D-9BCF-1DBFA918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615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2AAAB-77E0-B489-49A6-2538956A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3C5DAB-8D75-738E-AC65-45F14DCD5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A10D43-FE66-9EAE-935F-E700BF9AF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51325A1-7F7F-856A-4E18-7CACE2ED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8A34-F886-410E-AA21-7292BDF04C65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C6DEA5-E573-F706-74C0-9D3C5FA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9DB1D2-D791-4F70-C6F7-F91DA29F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307-5597-4F5D-9BCF-1DBFA918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397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874891-634C-4EC5-B320-124B03BD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A13AAD4-DAFF-3BE6-1B76-21C2938A2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557F93B-64C2-A05C-23EC-A2DC4D8FD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E46733-B7FF-956C-0A23-0367714B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A8A34-F886-410E-AA21-7292BDF04C65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3919C4-FE0C-42C5-F7C6-89CD79D0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F816F8-B296-2A16-167E-30781EC4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3307-5597-4F5D-9BCF-1DBFA918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612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B8B3B0F-E9C1-73AD-C6B3-43C966E5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686F92-021F-FC75-0ECF-91CF78C99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1AECB2-D62F-A8C9-EF61-EBBC5CC8B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A8A34-F886-410E-AA21-7292BDF04C65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0ADE78-A696-AAAA-217B-55270136B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B2A516-00E2-613E-B609-17FC0B073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3307-5597-4F5D-9BCF-1DBFA918D2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319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4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slide" Target="slide28.xml"/><Relationship Id="rId3" Type="http://schemas.openxmlformats.org/officeDocument/2006/relationships/slide" Target="slide24.xml"/><Relationship Id="rId7" Type="http://schemas.openxmlformats.org/officeDocument/2006/relationships/slide" Target="slide25.xml"/><Relationship Id="rId12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slide" Target="slide27.xml"/><Relationship Id="rId5" Type="http://schemas.openxmlformats.org/officeDocument/2006/relationships/slide" Target="slide29.xml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openxmlformats.org/officeDocument/2006/relationships/slide" Target="slide26.xml"/><Relationship Id="rId1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gif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5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63.bin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247" y="986559"/>
            <a:ext cx="7367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CHÀO MỪNG CÁC THẦY CÔ, GIÁO VỀ DỰ GIỜ THĂM LỚP 7A1 </a:t>
            </a:r>
            <a:endParaRPr 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8175" y="2924175"/>
            <a:ext cx="2769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MÔN TOÁN 7</a:t>
            </a:r>
            <a:endParaRPr 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9450" y="4467225"/>
            <a:ext cx="2242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525" y="466725"/>
            <a:ext cx="101377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 cụm từ:  “ không âm’’, “căn bậc hai số học” thích hợp </a:t>
            </a:r>
          </a:p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 vào chỗ trống trong khẳng định sau: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8525" y="1990725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 số a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9175" y="2057400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………….....</a:t>
            </a:r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1300" y="2000250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 số x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8125" y="207645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……………</a:t>
            </a:r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725" y="2733675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sao cho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6325" y="2000250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âm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0500" y="2038350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âm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1917700" y="2836863"/>
          <a:ext cx="1016000" cy="393700"/>
        </p:xfrm>
        <a:graphic>
          <a:graphicData uri="http://schemas.openxmlformats.org/presentationml/2006/ole">
            <p:oleObj spid="_x0000_s125954" name="Equation" r:id="rId3" imgW="1015920" imgH="393480" progId="Equation.DSMT4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292654" y="2006084"/>
            <a:ext cx="3390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 bậc hai số học 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175" y="205740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………………………</a:t>
            </a:r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93989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Khái niệm: </a:t>
            </a:r>
          </a:p>
          <a:p>
            <a:r>
              <a:rPr lang="en-US" sz="32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 bậc hai số học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 số a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không âm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số x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âm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sao cho: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66675" y="1479024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Chú ý: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93" y="2002899"/>
            <a:ext cx="835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Kí hiệu:        (căn bậc hai số học của a            )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71675" y="2067987"/>
          <a:ext cx="508000" cy="469900"/>
        </p:xfrm>
        <a:graphic>
          <a:graphicData uri="http://schemas.openxmlformats.org/presentationml/2006/ole">
            <p:oleObj spid="_x0000_s24621" name="Equation" r:id="rId3" imgW="508000" imgH="469900" progId="Equation.DSMT4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7559675" y="2735263"/>
          <a:ext cx="1066800" cy="469900"/>
        </p:xfrm>
        <a:graphic>
          <a:graphicData uri="http://schemas.openxmlformats.org/presentationml/2006/ole">
            <p:oleObj spid="_x0000_s24622" name="Equation" r:id="rId4" imgW="1066680" imgH="4698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1450" y="5448300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555474"/>
            <a:ext cx="5006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Ghi nhớ: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        . Khi đó: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2514600" y="3709462"/>
          <a:ext cx="774700" cy="330200"/>
        </p:xfrm>
        <a:graphic>
          <a:graphicData uri="http://schemas.openxmlformats.org/presentationml/2006/ole">
            <p:oleObj spid="_x0000_s24623" name="Equation" r:id="rId5" imgW="774364" imgH="330057" progId="Equation.DSMT4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-66675" y="4155549"/>
            <a:ext cx="7513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Đẳng thức             là đúng nếu           và   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286000" y="4173012"/>
          <a:ext cx="1079500" cy="469900"/>
        </p:xfrm>
        <a:graphic>
          <a:graphicData uri="http://schemas.openxmlformats.org/presentationml/2006/ole">
            <p:oleObj spid="_x0000_s24624" name="Equation" r:id="rId6" imgW="1079500" imgH="469900" progId="Equation.DSMT4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527675" y="4303187"/>
          <a:ext cx="787400" cy="342900"/>
        </p:xfrm>
        <a:graphic>
          <a:graphicData uri="http://schemas.openxmlformats.org/presentationml/2006/ole">
            <p:oleObj spid="_x0000_s24625" name="Equation" r:id="rId7" imgW="787058" imgH="342751" progId="Equation.DSMT4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007225" y="4223812"/>
          <a:ext cx="952500" cy="406400"/>
        </p:xfrm>
        <a:graphic>
          <a:graphicData uri="http://schemas.openxmlformats.org/presentationml/2006/ole">
            <p:oleObj spid="_x0000_s24626" name="Equation" r:id="rId8" imgW="952087" imgH="406224" progId="Equation.DSMT4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93931653"/>
              </p:ext>
            </p:extLst>
          </p:nvPr>
        </p:nvGraphicFramePr>
        <p:xfrm>
          <a:off x="123825" y="4744512"/>
          <a:ext cx="2870200" cy="774700"/>
        </p:xfrm>
        <a:graphic>
          <a:graphicData uri="http://schemas.openxmlformats.org/presentationml/2006/ole">
            <p:oleObj spid="_x0000_s24627" name="Equation" r:id="rId9" imgW="2870200" imgH="77470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769100" y="2109788"/>
          <a:ext cx="1104900" cy="431800"/>
        </p:xfrm>
        <a:graphic>
          <a:graphicData uri="http://schemas.openxmlformats.org/presentationml/2006/ole">
            <p:oleObj spid="_x0000_s24628" name="Equation" r:id="rId10" imgW="1104840" imgH="43164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6675" y="2733675"/>
            <a:ext cx="7579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Căn bậc hai số học của số 0 là số 0, viết là: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9" grpId="0"/>
      <p:bldP spid="22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255" y="600364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 dụ 2: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95" y="1186873"/>
            <a:ext cx="68739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Chứng tỏ rằng:</a:t>
            </a:r>
          </a:p>
          <a:p>
            <a:pPr marL="514350" indent="-514350">
              <a:buAutoNum type="alphaLcParenR"/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0,3 là căn bậc hai số học của        ;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627532" y="1850447"/>
          <a:ext cx="673100" cy="368300"/>
        </p:xfrm>
        <a:graphic>
          <a:graphicData uri="http://schemas.openxmlformats.org/presentationml/2006/ole">
            <p:oleObj spid="_x0000_s58414" name="Equation" r:id="rId3" imgW="672808" imgH="36814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621" y="2327569"/>
            <a:ext cx="847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 Số       không phải là căn bậc hai số học của số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975583" y="2493967"/>
          <a:ext cx="381000" cy="292100"/>
        </p:xfrm>
        <a:graphic>
          <a:graphicData uri="http://schemas.openxmlformats.org/presentationml/2006/ole">
            <p:oleObj spid="_x0000_s58415" name="Equation" r:id="rId4" imgW="380835" imgH="291973" progId="Equation.DSMT4">
              <p:embed/>
            </p:oleObj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9117013" y="2487613"/>
          <a:ext cx="381000" cy="317500"/>
        </p:xfrm>
        <a:graphic>
          <a:graphicData uri="http://schemas.openxmlformats.org/presentationml/2006/ole">
            <p:oleObj spid="_x0000_s58416" name="Equation" r:id="rId5" imgW="380670" imgH="317225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84460" y="2900230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106" y="3524998"/>
            <a:ext cx="11175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 Ta có            và                     nên       là căn bậc hai số học của   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1890737" y="3689350"/>
          <a:ext cx="1016000" cy="368300"/>
        </p:xfrm>
        <a:graphic>
          <a:graphicData uri="http://schemas.openxmlformats.org/presentationml/2006/ole">
            <p:oleObj spid="_x0000_s58417" name="Equation" r:id="rId6" imgW="1016000" imgH="368300" progId="Equation.DSMT4">
              <p:embed/>
            </p:oleObj>
          </a:graphicData>
        </a:graphic>
      </p:graphicFrame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3533775" y="3632200"/>
          <a:ext cx="1879600" cy="457200"/>
        </p:xfrm>
        <a:graphic>
          <a:graphicData uri="http://schemas.openxmlformats.org/presentationml/2006/ole">
            <p:oleObj spid="_x0000_s58418" name="Equation" r:id="rId7" imgW="1879560" imgH="457200" progId="Equation.DSMT4">
              <p:embed/>
            </p:oleObj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6197624" y="3713016"/>
          <a:ext cx="482600" cy="368300"/>
        </p:xfrm>
        <a:graphic>
          <a:graphicData uri="http://schemas.openxmlformats.org/presentationml/2006/ole">
            <p:oleObj spid="_x0000_s58419" name="Equation" r:id="rId8" imgW="482391" imgH="368140" progId="Equation.DSMT4">
              <p:embed/>
            </p:oleObj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10936312" y="3702913"/>
          <a:ext cx="673100" cy="368300"/>
        </p:xfrm>
        <a:graphic>
          <a:graphicData uri="http://schemas.openxmlformats.org/presentationml/2006/ole">
            <p:oleObj spid="_x0000_s58420" name="Equation" r:id="rId9" imgW="672808" imgH="36814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4255" y="4161730"/>
            <a:ext cx="9277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 startAt="2"/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có                 nhưng do            nên      không phải </a:t>
            </a:r>
          </a:p>
          <a:p>
            <a:pPr marL="514350" indent="-514350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căn bậc hai số học của số  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7" name="Object 9"/>
          <p:cNvGraphicFramePr>
            <a:graphicFrameLocks noChangeAspect="1"/>
          </p:cNvGraphicFramePr>
          <p:nvPr/>
        </p:nvGraphicFramePr>
        <p:xfrm>
          <a:off x="1912063" y="4194033"/>
          <a:ext cx="1536700" cy="558800"/>
        </p:xfrm>
        <a:graphic>
          <a:graphicData uri="http://schemas.openxmlformats.org/presentationml/2006/ole">
            <p:oleObj spid="_x0000_s58421" name="Equation" r:id="rId10" imgW="1536700" imgH="558800" progId="Equation.DSMT4">
              <p:embed/>
            </p:oleObj>
          </a:graphicData>
        </a:graphic>
      </p:graphicFrame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5246688" y="4324350"/>
          <a:ext cx="927100" cy="317500"/>
        </p:xfrm>
        <a:graphic>
          <a:graphicData uri="http://schemas.openxmlformats.org/presentationml/2006/ole">
            <p:oleObj spid="_x0000_s58422" name="Equation" r:id="rId11" imgW="926698" imgH="317362" progId="Equation.DSMT4">
              <p:embed/>
            </p:oleObj>
          </a:graphicData>
        </a:graphic>
      </p:graphicFrame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6998132" y="4363602"/>
          <a:ext cx="406400" cy="304800"/>
        </p:xfrm>
        <a:graphic>
          <a:graphicData uri="http://schemas.openxmlformats.org/presentationml/2006/ole">
            <p:oleObj spid="_x0000_s58423" name="Equation" r:id="rId12" imgW="406048" imgH="304536" progId="Equation.DSMT4">
              <p:embed/>
            </p:oleObj>
          </a:graphicData>
        </a:graphic>
      </p:graphicFrame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5059363" y="4811713"/>
          <a:ext cx="381000" cy="317500"/>
        </p:xfrm>
        <a:graphic>
          <a:graphicData uri="http://schemas.openxmlformats.org/presentationml/2006/ole">
            <p:oleObj spid="_x0000_s58424" name="Equation" r:id="rId13" imgW="380670" imgH="317225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677233" y="1265382"/>
            <a:ext cx="1175322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phút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1AA87E4-74CD-4BC1-BBEF-6104BC8C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0435936" y="176357"/>
            <a:ext cx="146858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255" y="600364"/>
            <a:ext cx="416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 dụ 3: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giá trị của: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27088" y="1462088"/>
          <a:ext cx="1028700" cy="495300"/>
        </p:xfrm>
        <a:graphic>
          <a:graphicData uri="http://schemas.openxmlformats.org/presentationml/2006/ole">
            <p:oleObj spid="_x0000_s59418" name="Equation" r:id="rId3" imgW="1028254" imgH="495085" progId="Equation.DSMT4">
              <p:embed/>
            </p:oleObj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843213" y="1468873"/>
          <a:ext cx="1333500" cy="508000"/>
        </p:xfrm>
        <a:graphic>
          <a:graphicData uri="http://schemas.openxmlformats.org/presentationml/2006/ole">
            <p:oleObj spid="_x0000_s59419" name="Equation" r:id="rId4" imgW="1333500" imgH="508000" progId="Equation.DSMT4">
              <p:embed/>
            </p:oleObj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5468938" y="1247201"/>
          <a:ext cx="1117600" cy="952500"/>
        </p:xfrm>
        <a:graphic>
          <a:graphicData uri="http://schemas.openxmlformats.org/presentationml/2006/ole">
            <p:oleObj spid="_x0000_s59420" name="Equation" r:id="rId5" imgW="1117115" imgH="952087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80007" y="238816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823" y="2878540"/>
            <a:ext cx="119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có: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381000" y="3505200"/>
          <a:ext cx="1536700" cy="495300"/>
        </p:xfrm>
        <a:graphic>
          <a:graphicData uri="http://schemas.openxmlformats.org/presentationml/2006/ole">
            <p:oleObj spid="_x0000_s59421" name="Equation" r:id="rId6" imgW="1536480" imgH="495000" progId="Equation.DSMT4">
              <p:embed/>
            </p:oleObj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333375" y="4260850"/>
          <a:ext cx="2120900" cy="508000"/>
        </p:xfrm>
        <a:graphic>
          <a:graphicData uri="http://schemas.openxmlformats.org/presentationml/2006/ole">
            <p:oleObj spid="_x0000_s59422" name="Equation" r:id="rId7" imgW="2120760" imgH="507960" progId="Equation.DSMT4">
              <p:embed/>
            </p:oleObj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339725" y="4984750"/>
          <a:ext cx="1689100" cy="952500"/>
        </p:xfrm>
        <a:graphic>
          <a:graphicData uri="http://schemas.openxmlformats.org/presentationml/2006/ole">
            <p:oleObj spid="_x0000_s59423" name="Equation" r:id="rId8" imgW="1688760" imgH="9522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677233" y="1265382"/>
            <a:ext cx="1175322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phút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5025" y="3476625"/>
            <a:ext cx="34751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vì 9 &gt; 0 và 9</a:t>
            </a:r>
            <a:r>
              <a:rPr lang="en-US" sz="3000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81)</a:t>
            </a:r>
            <a:endParaRPr lang="en-US" sz="3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1750" y="4276725"/>
            <a:ext cx="45972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vì 0,9 &gt; 0 và (0,9)</a:t>
            </a:r>
            <a:r>
              <a:rPr lang="en-US" sz="3000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0,81)</a:t>
            </a:r>
            <a:endParaRPr lang="en-US" sz="3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7425" y="5210175"/>
            <a:ext cx="4374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vì             và                    )</a:t>
            </a:r>
            <a:endParaRPr lang="en-US" sz="3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994025" y="5040313"/>
          <a:ext cx="901700" cy="952500"/>
        </p:xfrm>
        <a:graphic>
          <a:graphicData uri="http://schemas.openxmlformats.org/presentationml/2006/ole">
            <p:oleObj spid="_x0000_s59424" name="Equation" r:id="rId9" imgW="901440" imgH="95220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476750" y="4976813"/>
          <a:ext cx="1727200" cy="1117600"/>
        </p:xfrm>
        <a:graphic>
          <a:graphicData uri="http://schemas.openxmlformats.org/presentationml/2006/ole">
            <p:oleObj spid="_x0000_s59425" name="Equation" r:id="rId10" imgW="1726920" imgH="1117440" progId="Equation.DSMT4">
              <p:embed/>
            </p:oleObj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9FD262B-E9F2-4334-9CCE-A1CBB914C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659" y="-131762"/>
            <a:ext cx="1262591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5" y="447675"/>
            <a:ext cx="4781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 tập 2: Tìm giá trị của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387350" y="1450975"/>
          <a:ext cx="1600200" cy="3632200"/>
        </p:xfrm>
        <a:graphic>
          <a:graphicData uri="http://schemas.openxmlformats.org/presentationml/2006/ole">
            <p:oleObj spid="_x0000_s31763" name="Equation" r:id="rId3" imgW="1600200" imgH="3632040" progId="Equation.DSMT4">
              <p:embed/>
            </p:oleObj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90A0EEFD-C25D-4754-8DFA-383551B5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0"/>
            <a:ext cx="179281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04617" y="1514475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(4 phút)</a:t>
            </a:r>
            <a:endParaRPr lang="en-US" sz="32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67" name="Object 23"/>
          <p:cNvGraphicFramePr>
            <a:graphicFrameLocks noChangeAspect="1"/>
          </p:cNvGraphicFramePr>
          <p:nvPr/>
        </p:nvGraphicFramePr>
        <p:xfrm>
          <a:off x="387350" y="1460500"/>
          <a:ext cx="2819400" cy="3632200"/>
        </p:xfrm>
        <a:graphic>
          <a:graphicData uri="http://schemas.openxmlformats.org/presentationml/2006/ole">
            <p:oleObj spid="_x0000_s31767" name="Equation" r:id="rId5" imgW="2819160" imgH="363204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76675" y="1447800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điểm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7625" y="2381250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điểm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6675" y="3305175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điểm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3914775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điểm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5725" y="4572000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điểm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9075" y="1200150"/>
            <a:ext cx="11700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Nhận xét: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 ta chứng minh được rằng: “Nếu số nguyên dương a</a:t>
            </a:r>
          </a:p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không phải là bình phương của bất kì số nguyên dương nào thì        là</a:t>
            </a:r>
          </a:p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 vô tỉ”. Như vậy, các số                            đều là số vô tỉ.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696575" y="1751013"/>
          <a:ext cx="508000" cy="469900"/>
        </p:xfrm>
        <a:graphic>
          <a:graphicData uri="http://schemas.openxmlformats.org/presentationml/2006/ole">
            <p:oleObj spid="_x0000_s106500" name="Equation" r:id="rId3" imgW="508000" imgH="46990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68825" y="2252663"/>
          <a:ext cx="2743200" cy="533400"/>
        </p:xfrm>
        <a:graphic>
          <a:graphicData uri="http://schemas.openxmlformats.org/presentationml/2006/ole">
            <p:oleObj spid="_x0000_s106501" name="Equation" r:id="rId4" imgW="2743200" imgH="533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304800"/>
            <a:ext cx="111129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HĐ3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Dùng máy tính giả lập để hướng dẫn HS</a:t>
            </a:r>
            <a:endParaRPr lang="en-US" sz="3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 dụng MTCT để tìm căn bậc hai số học của một số dương bất kì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943100"/>
            <a:ext cx="112490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2425"/>
            <a:ext cx="12163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 dụ  4: Dùng máy tính cầm tay để tính giá trị (đúng hoặc gần đúng) </a:t>
            </a:r>
          </a:p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 mỗi trường  hợp sau: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2250" y="1735138"/>
          <a:ext cx="2197100" cy="1295400"/>
        </p:xfrm>
        <a:graphic>
          <a:graphicData uri="http://schemas.openxmlformats.org/presentationml/2006/ole">
            <p:oleObj spid="_x0000_s107522" name="Equation" r:id="rId3" imgW="2197080" imgH="1295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="" xmlns:a16="http://schemas.microsoft.com/office/drawing/2014/main" id="{F7C3ED02-6935-49C9-BC81-54036871BF7E}"/>
              </a:ext>
            </a:extLst>
          </p:cNvPr>
          <p:cNvSpPr/>
          <p:nvPr/>
        </p:nvSpPr>
        <p:spPr>
          <a:xfrm>
            <a:off x="320676" y="1209676"/>
            <a:ext cx="2917824" cy="276225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8863FC-3D0F-45F1-A18D-92F92756D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2132014"/>
            <a:ext cx="71437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LUYỆN TẬP </a:t>
            </a:r>
            <a:endParaRPr lang="en-US" altLang="en-US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" y="22659"/>
            <a:ext cx="12194117" cy="68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38168" y="4114801"/>
            <a:ext cx="45378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0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CHIẾN SĨ GIAO LIÊN</a:t>
            </a:r>
            <a:endParaRPr lang="en-US" sz="40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0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="" xmlns:a16="http://schemas.microsoft.com/office/drawing/2014/main" id="{511C1F69-0B0A-4BD6-AB3A-88CD58FB05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349" r="20345" b="-4"/>
          <a:stretch/>
        </p:blipFill>
        <p:spPr>
          <a:xfrm>
            <a:off x="901545" y="2400711"/>
            <a:ext cx="2733847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="" xmlns:a16="http://schemas.microsoft.com/office/drawing/2014/main" id="{77350DD2-A59F-448C-88CB-516597CDE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382" r="20120" b="2"/>
          <a:stretch/>
        </p:blipFill>
        <p:spPr>
          <a:xfrm>
            <a:off x="3458134" y="1905002"/>
            <a:ext cx="4577519" cy="398322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="" xmlns:a16="http://schemas.microsoft.com/office/drawing/2014/main" id="{070451BF-446D-4E79-8EE0-C9F7438432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6012" r="14448" b="2"/>
          <a:stretch/>
        </p:blipFill>
        <p:spPr>
          <a:xfrm>
            <a:off x="7560499" y="2451691"/>
            <a:ext cx="3273940" cy="329347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90A0EEFD-C25D-4754-8DFA-383551B5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85" y="2411413"/>
            <a:ext cx="310303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1AA87E4-74CD-4BC1-BBEF-6104BC8C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7467601" y="2641600"/>
            <a:ext cx="310303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9FD262B-E9F2-4334-9CCE-A1CBB914C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34" y="2982913"/>
            <a:ext cx="2080684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79FF407-63FE-4475-827D-B5FD92067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17" y="835025"/>
            <a:ext cx="270086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DEADE5-71F6-4922-A210-300E71E7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84" y="80963"/>
            <a:ext cx="270086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C221EF2-8352-4A63-A940-D0E57BB8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509588"/>
            <a:ext cx="2901951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075" y="0"/>
            <a:ext cx="3705225" cy="1076325"/>
          </a:xfrm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KIM ĐỒNG</a:t>
            </a:r>
            <a:endParaRPr lang="en-US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400" y="1143001"/>
            <a:ext cx="1158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(1929 – 15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2 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1943)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Dền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Nùng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Kim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Kim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Kim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Nin (Cao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15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2 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1943,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48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 CHƠI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10570464" cy="3105150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Kim Đồng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các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1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" y="14068"/>
            <a:ext cx="12245955" cy="682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038600"/>
            <a:ext cx="11277600" cy="1968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40001" y="4191001"/>
            <a:ext cx="475046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C0066"/>
                </a:solidFill>
                <a:latin typeface="UVN Bach Tuyet Nang" pitchFamily="18" charset="0"/>
                <a:cs typeface="Arial" panose="020B0604020202020204" pitchFamily="34" charset="0"/>
              </a:rPr>
              <a:t>KIM ĐỒNG</a:t>
            </a:r>
          </a:p>
          <a:p>
            <a:pPr algn="ctr"/>
            <a:endParaRPr lang="en-US" sz="1200" b="1" smtClean="0">
              <a:solidFill>
                <a:srgbClr val="CC0066"/>
              </a:solidFill>
              <a:latin typeface="UVN Bach Tuyet Nang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4000" b="1" smtClean="0">
                <a:solidFill>
                  <a:srgbClr val="CC0066"/>
                </a:solidFill>
                <a:latin typeface="UVN Bach Tuyet Nang" pitchFamily="18" charset="0"/>
                <a:cs typeface="Arial" panose="020B0604020202020204" pitchFamily="34" charset="0"/>
              </a:rPr>
              <a:t>CHIẾN SĨ GIAO LIÊN</a:t>
            </a:r>
            <a:endParaRPr lang="en-US" sz="4000" b="1" dirty="0">
              <a:solidFill>
                <a:srgbClr val="CC0066"/>
              </a:solidFill>
              <a:latin typeface="UVN Bach Tuyet Nang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11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72" y="5830498"/>
            <a:ext cx="2025329" cy="875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85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" y="45316"/>
            <a:ext cx="12194117" cy="681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Tien\Downloads\GAME PP\Kim Dong\58645973-love-letter-une-illustration-de-vecteur-tiré-par-la-main-d-une-lettre-d-amour-isolé-sur-un-fond-d-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15" y="3760303"/>
            <a:ext cx="2277069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ien\Downloads\GAME PP\Kim Dong\1182[1]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25" y="22772"/>
            <a:ext cx="1197476" cy="1179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ien\Downloads\GAME PP\Kim Dong\58645973-love-letter-une-illustration-de-vecteur-tiré-par-la-main-d-une-lettre-d-amour-isolé-sur-un-fond-d-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backgroundRemoval t="10000" b="90000" l="10000" r="90000">
                        <a14:foregroundMark x1="48846" y1="43466" x2="48846" y2="43466"/>
                        <a14:foregroundMark x1="48846" y1="43466" x2="48846" y2="43466"/>
                        <a14:foregroundMark x1="52462" y1="43920" x2="52462" y2="43920"/>
                        <a14:foregroundMark x1="52462" y1="43920" x2="52462" y2="43920"/>
                        <a14:foregroundMark x1="52385" y1="47550" x2="52385" y2="47550"/>
                        <a14:foregroundMark x1="50231" y1="55082" x2="50231" y2="55082"/>
                        <a14:foregroundMark x1="47846" y1="55354" x2="45846" y2="54900"/>
                        <a14:foregroundMark x1="44231" y1="52087" x2="44231" y2="52087"/>
                        <a14:foregroundMark x1="42769" y1="53539" x2="42769" y2="53539"/>
                        <a14:foregroundMark x1="47385" y1="58984" x2="48462" y2="58984"/>
                        <a14:foregroundMark x1="48923" y1="58984" x2="48923" y2="58984"/>
                        <a14:foregroundMark x1="51692" y1="58530" x2="53538" y2="56987"/>
                        <a14:foregroundMark x1="53923" y1="43376" x2="53923" y2="43376"/>
                        <a14:foregroundMark x1="44692" y1="37931" x2="44692" y2="37931"/>
                        <a14:foregroundMark x1="44308" y1="37750" x2="44308" y2="37750"/>
                        <a14:foregroundMark x1="40615" y1="36933" x2="40308" y2="36933"/>
                        <a14:foregroundMark x1="35923" y1="39292" x2="35923" y2="39292"/>
                        <a14:foregroundMark x1="37692" y1="46098" x2="37692" y2="46098"/>
                        <a14:foregroundMark x1="35462" y1="51452" x2="35077" y2="52450"/>
                        <a14:foregroundMark x1="34846" y1="53539" x2="34846" y2="53902"/>
                        <a14:foregroundMark x1="34846" y1="54265" x2="34846" y2="54265"/>
                        <a14:foregroundMark x1="34846" y1="54265" x2="34846" y2="54265"/>
                        <a14:foregroundMark x1="46538" y1="48185" x2="45385" y2="48185"/>
                        <a14:foregroundMark x1="39615" y1="47641" x2="39615" y2="47641"/>
                        <a14:foregroundMark x1="41231" y1="46098" x2="41231" y2="46098"/>
                        <a14:foregroundMark x1="44923" y1="40109" x2="44923" y2="40109"/>
                        <a14:foregroundMark x1="47846" y1="36933" x2="47846" y2="36933"/>
                        <a14:foregroundMark x1="53769" y1="37477" x2="53769" y2="37477"/>
                        <a14:foregroundMark x1="59846" y1="41379" x2="60308" y2="41924"/>
                        <a14:foregroundMark x1="60308" y1="47278" x2="60769" y2="49183"/>
                        <a14:foregroundMark x1="60769" y1="49728" x2="61231" y2="52813"/>
                        <a14:foregroundMark x1="59692" y1="57169" x2="59692" y2="57169"/>
                        <a14:foregroundMark x1="59692" y1="57260" x2="59231" y2="58439"/>
                        <a14:foregroundMark x1="52462" y1="61887" x2="50923" y2="62069"/>
                        <a14:foregroundMark x1="43154" y1="62160" x2="43154" y2="62160"/>
                        <a14:foregroundMark x1="43154" y1="62160" x2="43154" y2="62160"/>
                        <a14:foregroundMark x1="47846" y1="63702" x2="47846" y2="63702"/>
                        <a14:foregroundMark x1="48077" y1="63702" x2="50000" y2="64156"/>
                        <a14:foregroundMark x1="50462" y1="64156" x2="51923" y2="64156"/>
                        <a14:foregroundMark x1="52231" y1="64156" x2="52846" y2="64156"/>
                        <a14:foregroundMark x1="53923" y1="64156" x2="54846" y2="64428"/>
                        <a14:foregroundMark x1="55462" y1="64519" x2="57077" y2="65789"/>
                        <a14:foregroundMark x1="57231" y1="66062" x2="57231" y2="66062"/>
                        <a14:foregroundMark x1="57846" y1="66788" x2="57846" y2="66788"/>
                        <a14:foregroundMark x1="57308" y1="66243" x2="57308" y2="66243"/>
                        <a14:foregroundMark x1="57308" y1="66243" x2="57308" y2="66243"/>
                        <a14:foregroundMark x1="52385" y1="58530" x2="52385" y2="58530"/>
                        <a14:foregroundMark x1="46000" y1="57441" x2="46000" y2="57441"/>
                        <a14:foregroundMark x1="48923" y1="57441" x2="48923" y2="57441"/>
                        <a14:foregroundMark x1="48077" y1="51270" x2="48692" y2="51180"/>
                        <a14:foregroundMark x1="50154" y1="45735" x2="50154" y2="45735"/>
                        <a14:foregroundMark x1="46769" y1="44737" x2="46769" y2="44737"/>
                        <a14:foregroundMark x1="44923" y1="42377" x2="44923" y2="42377"/>
                        <a14:foregroundMark x1="50923" y1="41379" x2="51308" y2="41379"/>
                        <a14:foregroundMark x1="57538" y1="44465" x2="57538" y2="44465"/>
                        <a14:foregroundMark x1="55308" y1="47368" x2="55308" y2="47368"/>
                        <a14:foregroundMark x1="37077" y1="41198" x2="47769" y2="28221"/>
                        <a14:foregroundMark x1="38308" y1="37750" x2="38308" y2="37750"/>
                        <a14:foregroundMark x1="36385" y1="41198" x2="36385" y2="41198"/>
                        <a14:foregroundMark x1="36385" y1="41198" x2="36385" y2="41198"/>
                        <a14:foregroundMark x1="36385" y1="41198" x2="36385" y2="41198"/>
                        <a14:foregroundMark x1="36385" y1="41198" x2="36385" y2="41198"/>
                        <a14:foregroundMark x1="36385" y1="41198" x2="36385" y2="41198"/>
                        <a14:foregroundMark x1="36000" y1="59800" x2="36000" y2="59800"/>
                        <a14:foregroundMark x1="38077" y1="60254" x2="38077" y2="60254"/>
                        <a14:foregroundMark x1="38077" y1="60526" x2="38077" y2="60526"/>
                        <a14:foregroundMark x1="63462" y1="31307" x2="63462" y2="31307"/>
                        <a14:foregroundMark x1="69077" y1="41470" x2="69538" y2="41470"/>
                        <a14:foregroundMark x1="70538" y1="54537" x2="70538" y2="54537"/>
                        <a14:foregroundMark x1="63308" y1="58711" x2="63308" y2="58711"/>
                        <a14:foregroundMark x1="60385" y1="63067" x2="60385" y2="63067"/>
                        <a14:foregroundMark x1="39615" y1="64156" x2="39615" y2="64156"/>
                        <a14:foregroundMark x1="61231" y1="40018" x2="61231" y2="40018"/>
                        <a14:foregroundMark x1="60231" y1="37114" x2="60231" y2="37114"/>
                        <a14:foregroundMark x1="57231" y1="35299" x2="57231" y2="35299"/>
                        <a14:foregroundMark x1="63462" y1="42831" x2="63462" y2="42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90" y="3301961"/>
            <a:ext cx="2414391" cy="1535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ien\Downloads\GAME PP\Kim Dong\58645973-love-letter-une-illustration-de-vecteur-tiré-par-la-main-d-une-lettre-d-amour-isolé-sur-un-fond-d-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backgroundRemoval t="10000" b="90000" l="10000" r="90000">
                        <a14:foregroundMark x1="62077" y1="39655" x2="62077" y2="39655"/>
                        <a14:foregroundMark x1="52154" y1="54900" x2="52154" y2="54900"/>
                        <a14:foregroundMark x1="54308" y1="54174" x2="54308" y2="54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315" y="3329634"/>
            <a:ext cx="2425700" cy="1542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Tien\Downloads\GAME PP\Kim Dong\58645973-love-letter-une-illustration-de-vecteur-tiré-par-la-main-d-une-lettre-d-amour-isolé-sur-un-fond-d-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backgroundRemoval t="10000" b="90000" l="10000" r="90000">
                        <a14:foregroundMark x1="38308" y1="37024" x2="38308" y2="37024"/>
                        <a14:foregroundMark x1="41077" y1="65517" x2="41077" y2="65517"/>
                        <a14:foregroundMark x1="52231" y1="52722" x2="52231" y2="52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08" y="4613868"/>
            <a:ext cx="2371293" cy="1507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Tien\Downloads\GAME PP\Kim Dong\58645973-love-letter-une-illustration-de-vecteur-tiré-par-la-main-d-une-lettre-d-amour-isolé-sur-un-fond-d-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backgroundRemoval t="10000" b="90000" l="10000" r="90000">
                        <a14:foregroundMark x1="61538" y1="38748" x2="61538" y2="38748"/>
                        <a14:foregroundMark x1="52308" y1="54537" x2="52308" y2="54537"/>
                        <a14:foregroundMark x1="53231" y1="50181" x2="53231" y2="50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05" y="4483072"/>
            <a:ext cx="2205331" cy="14021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40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7" y="2796903"/>
            <a:ext cx="3325940" cy="38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 Same Side Corner Rectangle 7"/>
          <p:cNvSpPr/>
          <p:nvPr/>
        </p:nvSpPr>
        <p:spPr>
          <a:xfrm rot="16200000">
            <a:off x="6148354" y="-780404"/>
            <a:ext cx="663575" cy="443236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99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 flipH="1">
            <a:off x="9585381" y="903948"/>
            <a:ext cx="663575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 rot="16200000">
            <a:off x="6107113" y="462125"/>
            <a:ext cx="663574" cy="4362450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5400000" flipH="1">
            <a:off x="9566331" y="2071636"/>
            <a:ext cx="663574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6098123" y="1628599"/>
            <a:ext cx="662510" cy="4305294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9585913" y="3200007"/>
            <a:ext cx="662510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6102882" y="2713729"/>
            <a:ext cx="662510" cy="4276725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 rot="5400000" flipH="1">
            <a:off x="9490663" y="4328004"/>
            <a:ext cx="662510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9549044" y="1145235"/>
            <a:ext cx="6349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A</a:t>
            </a:r>
            <a:endParaRPr lang="en-US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9599250" y="2318794"/>
            <a:ext cx="5838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9671286" y="3444003"/>
            <a:ext cx="5695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</a:rPr>
              <a:t>C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9446517" y="4545660"/>
            <a:ext cx="629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6096000" y="3242847"/>
            <a:ext cx="14224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4143375" y="2376362"/>
            <a:ext cx="4610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Căn bậc hai số học của 15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5107968" y="3495675"/>
            <a:ext cx="26803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Mười lăm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4467225" y="4606350"/>
            <a:ext cx="35421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Căn mười lăm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263972"/>
            <a:ext cx="11805259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Đọc số sau: 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368112" y="2401402"/>
            <a:ext cx="995241" cy="54363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4939831" y="1144693"/>
            <a:ext cx="290876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Căn bậc hai 15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304800" y="18049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5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42" y="904875"/>
            <a:ext cx="817284" cy="790575"/>
          </a:xfrm>
          <a:prstGeom prst="rect">
            <a:avLst/>
          </a:prstGeom>
          <a:solidFill>
            <a:schemeClr val="bg1"/>
          </a:solidFill>
          <a:extLst/>
        </p:spPr>
      </p:pic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095625" y="292100"/>
          <a:ext cx="660400" cy="469900"/>
        </p:xfrm>
        <a:graphic>
          <a:graphicData uri="http://schemas.openxmlformats.org/presentationml/2006/ole">
            <p:oleObj spid="_x0000_s70660" name="Equation" r:id="rId7" imgW="660113" imgH="469696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9126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5924421" y="604190"/>
            <a:ext cx="663574" cy="3004436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5400000" flipH="1">
            <a:off x="8510693" y="1515670"/>
            <a:ext cx="663574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5881390" y="2003306"/>
            <a:ext cx="662510" cy="3004439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 rot="5400000" flipH="1">
            <a:off x="8482650" y="2914788"/>
            <a:ext cx="662510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8467079" y="3132444"/>
            <a:ext cx="629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5016675" y="3185331"/>
            <a:ext cx="26029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8" y="2760930"/>
            <a:ext cx="3183464" cy="355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Oval 36"/>
          <p:cNvSpPr/>
          <p:nvPr/>
        </p:nvSpPr>
        <p:spPr>
          <a:xfrm>
            <a:off x="8331611" y="3194438"/>
            <a:ext cx="995241" cy="54363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59508" y="190261"/>
            <a:ext cx="11805259" cy="553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Câu 2. Căn bậc hai số học của 39 được kí hiệu là: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508000" y="188118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5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952501"/>
            <a:ext cx="781049" cy="790575"/>
          </a:xfrm>
          <a:prstGeom prst="rect">
            <a:avLst/>
          </a:prstGeom>
          <a:solidFill>
            <a:schemeClr val="bg1"/>
          </a:solidFill>
          <a:extLst/>
        </p:spPr>
      </p:pic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7972425" y="211138"/>
          <a:ext cx="685800" cy="469900"/>
        </p:xfrm>
        <a:graphic>
          <a:graphicData uri="http://schemas.openxmlformats.org/presentationml/2006/ole">
            <p:oleObj spid="_x0000_s71684" name="Equation" r:id="rId7" imgW="685800" imgH="469900" progId="Equation.DSMT4">
              <p:embed/>
            </p:oleObj>
          </a:graphicData>
        </a:graphic>
      </p:graphicFrame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4959525" y="1832781"/>
            <a:ext cx="26029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35"/>
          <p:cNvSpPr txBox="1">
            <a:spLocks noChangeArrowheads="1"/>
          </p:cNvSpPr>
          <p:nvPr/>
        </p:nvSpPr>
        <p:spPr bwMode="auto">
          <a:xfrm>
            <a:off x="8467079" y="1751319"/>
            <a:ext cx="629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</a:rPr>
              <a:t>A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4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611813" y="-100727"/>
            <a:ext cx="663575" cy="314959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99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 flipH="1">
            <a:off x="8574495" y="936569"/>
            <a:ext cx="663575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 rot="16200000">
            <a:off x="5611818" y="813676"/>
            <a:ext cx="663574" cy="314959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5400000" flipH="1">
            <a:off x="8574496" y="1818507"/>
            <a:ext cx="663574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612348" y="1684870"/>
            <a:ext cx="662510" cy="3149600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8575028" y="2689703"/>
            <a:ext cx="662510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5593298" y="2508066"/>
            <a:ext cx="662510" cy="3149600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 rot="5400000" flipH="1">
            <a:off x="8575028" y="3493850"/>
            <a:ext cx="662510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8481009" y="1073081"/>
            <a:ext cx="6349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</a:rPr>
              <a:t>A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8505001" y="1987483"/>
            <a:ext cx="5768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8508001" y="2905124"/>
            <a:ext cx="5695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</a:rPr>
              <a:t>C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8483257" y="3663881"/>
            <a:ext cx="629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4939693" y="1205070"/>
            <a:ext cx="21723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5181568" y="2093362"/>
            <a:ext cx="1659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4685691" y="2989110"/>
            <a:ext cx="26803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4636721" y="3754209"/>
            <a:ext cx="2635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0" y="3028162"/>
            <a:ext cx="3311467" cy="355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Oval 36"/>
          <p:cNvSpPr/>
          <p:nvPr/>
        </p:nvSpPr>
        <p:spPr>
          <a:xfrm>
            <a:off x="8337270" y="3753283"/>
            <a:ext cx="995241" cy="54363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383" y="196134"/>
            <a:ext cx="1180525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Câu 3.         bằng: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5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57" y="1021886"/>
            <a:ext cx="837044" cy="790575"/>
          </a:xfrm>
          <a:prstGeom prst="rect">
            <a:avLst/>
          </a:prstGeom>
          <a:solidFill>
            <a:schemeClr val="bg1"/>
          </a:solidFill>
          <a:extLst/>
        </p:spPr>
      </p:pic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133475" y="209550"/>
          <a:ext cx="850900" cy="469900"/>
        </p:xfrm>
        <a:graphic>
          <a:graphicData uri="http://schemas.openxmlformats.org/presentationml/2006/ole">
            <p:oleObj spid="_x0000_s72708" name="Equation" r:id="rId7" imgW="850531" imgH="469696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986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14252" y="186186"/>
            <a:ext cx="1180525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Câu 4.           bằng: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16200000">
            <a:off x="5662615" y="-98424"/>
            <a:ext cx="663575" cy="325119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99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 flipH="1">
            <a:off x="8557407" y="989674"/>
            <a:ext cx="663575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 rot="16200000">
            <a:off x="5643569" y="806454"/>
            <a:ext cx="663574" cy="325119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5400000" flipH="1">
            <a:off x="8557408" y="1871611"/>
            <a:ext cx="663574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663148" y="1687173"/>
            <a:ext cx="662510" cy="3251200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8557940" y="2742807"/>
            <a:ext cx="662510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5663148" y="2548469"/>
            <a:ext cx="662510" cy="3251200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 rot="5400000" flipH="1">
            <a:off x="8557940" y="3585054"/>
            <a:ext cx="662510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8463921" y="1126185"/>
            <a:ext cx="6349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</a:rPr>
              <a:t>A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8487913" y="2040587"/>
            <a:ext cx="5768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8490913" y="2958228"/>
            <a:ext cx="5695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</a:rPr>
              <a:t>C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8466169" y="3802710"/>
            <a:ext cx="629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4879561" y="2162474"/>
            <a:ext cx="2357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4921144" y="3077577"/>
            <a:ext cx="21723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4801241" y="3889993"/>
            <a:ext cx="2403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-1,3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" y="3215410"/>
            <a:ext cx="3430155" cy="355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Oval 39"/>
          <p:cNvSpPr/>
          <p:nvPr/>
        </p:nvSpPr>
        <p:spPr>
          <a:xfrm>
            <a:off x="8319228" y="1281238"/>
            <a:ext cx="995241" cy="54363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5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6" y="1088180"/>
            <a:ext cx="806449" cy="790575"/>
          </a:xfrm>
          <a:prstGeom prst="rect">
            <a:avLst/>
          </a:prstGeom>
          <a:solidFill>
            <a:schemeClr val="bg1"/>
          </a:solidFill>
          <a:extLst/>
        </p:spPr>
      </p:pic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1339850" y="212725"/>
          <a:ext cx="952500" cy="533400"/>
        </p:xfrm>
        <a:graphic>
          <a:graphicData uri="http://schemas.openxmlformats.org/presentationml/2006/ole">
            <p:oleObj spid="_x0000_s73732" name="Equation" r:id="rId7" imgW="952087" imgH="533169" progId="Equation.DSMT4">
              <p:embed/>
            </p:oleObj>
          </a:graphicData>
        </a:graphic>
      </p:graphicFrame>
      <p:sp>
        <p:nvSpPr>
          <p:cNvPr id="57" name="Rectangle 32"/>
          <p:cNvSpPr>
            <a:spLocks noChangeArrowheads="1"/>
          </p:cNvSpPr>
          <p:nvPr/>
        </p:nvSpPr>
        <p:spPr bwMode="auto">
          <a:xfrm>
            <a:off x="4889086" y="1238549"/>
            <a:ext cx="2357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5307013" y="461248"/>
            <a:ext cx="663575" cy="253999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99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 flipH="1">
            <a:off x="8183619" y="1193746"/>
            <a:ext cx="663575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 Same Side Corner Rectangle 9"/>
          <p:cNvSpPr/>
          <p:nvPr/>
        </p:nvSpPr>
        <p:spPr>
          <a:xfrm rot="16200000">
            <a:off x="5307018" y="1375651"/>
            <a:ext cx="663574" cy="253999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5400000" flipH="1">
            <a:off x="8183620" y="2075683"/>
            <a:ext cx="663574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307548" y="2246845"/>
            <a:ext cx="662510" cy="2540000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8184152" y="2946879"/>
            <a:ext cx="662510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5307548" y="3050991"/>
            <a:ext cx="662510" cy="2540000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1"/>
              </a:gs>
              <a:gs pos="99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 rot="5400000" flipH="1">
            <a:off x="8184152" y="3751026"/>
            <a:ext cx="662510" cy="1139933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8127422" y="1387614"/>
            <a:ext cx="6349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A</a:t>
            </a:r>
            <a:endParaRPr lang="en-US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8114125" y="2244659"/>
            <a:ext cx="5768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n-US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8117125" y="3162300"/>
            <a:ext cx="5695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</a:rPr>
              <a:t>C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TextBox 35"/>
          <p:cNvSpPr txBox="1">
            <a:spLocks noChangeArrowheads="1"/>
          </p:cNvSpPr>
          <p:nvPr/>
        </p:nvSpPr>
        <p:spPr bwMode="auto">
          <a:xfrm>
            <a:off x="8092381" y="3921057"/>
            <a:ext cx="6295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4634893" y="1528346"/>
            <a:ext cx="20707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4638011" y="2384038"/>
            <a:ext cx="20949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4590060" y="3226564"/>
            <a:ext cx="2172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4737661" y="4044375"/>
            <a:ext cx="1790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22,5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5" y="2595805"/>
            <a:ext cx="3136948" cy="355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Oval 36"/>
          <p:cNvSpPr/>
          <p:nvPr/>
        </p:nvSpPr>
        <p:spPr>
          <a:xfrm>
            <a:off x="7904269" y="2334623"/>
            <a:ext cx="995241" cy="54363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08001" y="140817"/>
            <a:ext cx="1106174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Câu 5.</a:t>
            </a:r>
            <a:r>
              <a:rPr lang="en-US" sz="3200" smtClean="0"/>
              <a:t> </a:t>
            </a:r>
            <a:endParaRPr lang="en-US" sz="3200" dirty="0"/>
          </a:p>
        </p:txBody>
      </p:sp>
      <p:sp>
        <p:nvSpPr>
          <p:cNvPr id="42" name="Rounded Rectangle 41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15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14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13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12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11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10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09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08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07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06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05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04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1045448" y="1979148"/>
            <a:ext cx="142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</a:t>
            </a:r>
            <a:endParaRPr lang="en-US" sz="2800" dirty="0"/>
          </a:p>
        </p:txBody>
      </p:sp>
      <p:pic>
        <p:nvPicPr>
          <p:cNvPr id="5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30" y="1040936"/>
            <a:ext cx="792046" cy="790575"/>
          </a:xfrm>
          <a:prstGeom prst="rect">
            <a:avLst/>
          </a:prstGeom>
          <a:solidFill>
            <a:schemeClr val="bg1"/>
          </a:solidFill>
          <a:extLst/>
        </p:spPr>
      </p:pic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1749425" y="184150"/>
          <a:ext cx="1016000" cy="533400"/>
        </p:xfrm>
        <a:graphic>
          <a:graphicData uri="http://schemas.openxmlformats.org/presentationml/2006/ole">
            <p:oleObj spid="_x0000_s74756" name="Equation" r:id="rId7" imgW="1016000" imgH="5334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055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áº¿t quáº£ hÃ¬nh áº£nh cho kim Äá»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8" y="332093"/>
            <a:ext cx="11379197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" y="5924550"/>
            <a:ext cx="1163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 ƠN CÁC EM ĐÃ GIÚP ANH HOÀN THÀNH NHIỆM VỤ!</a:t>
            </a:r>
            <a:endParaRPr lang="en-US" sz="3200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31" y="3780302"/>
            <a:ext cx="5181600" cy="1325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 rot="20861924">
            <a:off x="7459965" y="4027843"/>
            <a:ext cx="3771177" cy="631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THE END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52" y="379212"/>
            <a:ext cx="2946400" cy="2651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27" y="2407920"/>
            <a:ext cx="2946400" cy="2651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45" y="2214888"/>
            <a:ext cx="2946400" cy="2651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512975"/>
            <a:ext cx="2946400" cy="2651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6" y="2214888"/>
            <a:ext cx="2946400" cy="2651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96" y="2161177"/>
            <a:ext cx="2946400" cy="2651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363" y="4062400"/>
            <a:ext cx="2946400" cy="2651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96" y="3780301"/>
            <a:ext cx="2946400" cy="2651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45" y="3050185"/>
            <a:ext cx="2946400" cy="2651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6" y="987697"/>
            <a:ext cx="2946400" cy="2651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6" y="3050185"/>
            <a:ext cx="2946400" cy="2651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909" y="2209800"/>
            <a:ext cx="2058444" cy="18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28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95325" y="2152650"/>
            <a:ext cx="3676650" cy="1905000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stCxn id="2" idx="7"/>
          </p:cNvCxnSpPr>
          <p:nvPr/>
        </p:nvCxnSpPr>
        <p:spPr>
          <a:xfrm rot="5400000" flipH="1" flipV="1">
            <a:off x="4149009" y="1046614"/>
            <a:ext cx="1069551" cy="170048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543549" y="857250"/>
            <a:ext cx="4181475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khởi động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>
            <a:stCxn id="2" idx="6"/>
          </p:cNvCxnSpPr>
          <p:nvPr/>
        </p:nvCxnSpPr>
        <p:spPr>
          <a:xfrm flipV="1">
            <a:off x="4371975" y="2676526"/>
            <a:ext cx="1104900" cy="4286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524500" y="2257425"/>
            <a:ext cx="4191000" cy="9144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HĐ2: Hình thành kiến thức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38625" y="3457575"/>
            <a:ext cx="1171575" cy="40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457825" y="3486150"/>
            <a:ext cx="4191000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Luyện tập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>
            <a:stCxn id="2" idx="5"/>
            <a:endCxn id="15" idx="1"/>
          </p:cNvCxnSpPr>
          <p:nvPr/>
        </p:nvCxnSpPr>
        <p:spPr>
          <a:xfrm rot="16200000" flipH="1">
            <a:off x="3858493" y="3753718"/>
            <a:ext cx="1488656" cy="153855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372100" y="4810125"/>
            <a:ext cx="41910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HĐ4: Vận dụng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237" y="424873"/>
            <a:ext cx="8229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4 /a,c (SGK/35). </a:t>
            </a:r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 giá trị của biểu thức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625620" y="1329604"/>
          <a:ext cx="2768600" cy="1181100"/>
        </p:xfrm>
        <a:graphic>
          <a:graphicData uri="http://schemas.openxmlformats.org/presentationml/2006/ole">
            <p:oleObj spid="_x0000_s43018" name="Equation" r:id="rId3" imgW="2768600" imgH="1181100" progId="Equation.DSMT4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681616" y="3643313"/>
          <a:ext cx="5473700" cy="1181100"/>
        </p:xfrm>
        <a:graphic>
          <a:graphicData uri="http://schemas.openxmlformats.org/presentationml/2006/ole">
            <p:oleObj spid="_x0000_s43019" name="Equation" r:id="rId4" imgW="5473700" imgH="11811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42874" y="2673927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AA87E4-74CD-4BC1-BBEF-6104BC8C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0474036" y="147782"/>
            <a:ext cx="1468582" cy="130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782" y="563418"/>
            <a:ext cx="5032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tập bổ xung: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x , biết: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431800" y="1390650"/>
          <a:ext cx="1574800" cy="495300"/>
        </p:xfrm>
        <a:graphic>
          <a:graphicData uri="http://schemas.openxmlformats.org/presentationml/2006/ole">
            <p:oleObj spid="_x0000_s65562" name="Equation" r:id="rId3" imgW="1574117" imgH="495085" progId="Equation.DSMT4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448811" y="2247900"/>
          <a:ext cx="1473200" cy="838200"/>
        </p:xfrm>
        <a:graphic>
          <a:graphicData uri="http://schemas.openxmlformats.org/presentationml/2006/ole">
            <p:oleObj spid="_x0000_s65563" name="Equation" r:id="rId4" imgW="1473200" imgH="8382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2909" y="3011517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527" y="3814618"/>
            <a:ext cx="2804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Vì            =&gt;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05642" y="3957670"/>
          <a:ext cx="889000" cy="317500"/>
        </p:xfrm>
        <a:graphic>
          <a:graphicData uri="http://schemas.openxmlformats.org/presentationml/2006/ole">
            <p:oleObj spid="_x0000_s65564" name="Equation" r:id="rId5" imgW="888614" imgH="317362" progId="Equation.DSMT4">
              <p:embed/>
            </p:oleObj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3155364" y="3898900"/>
          <a:ext cx="2679700" cy="381000"/>
        </p:xfrm>
        <a:graphic>
          <a:graphicData uri="http://schemas.openxmlformats.org/presentationml/2006/ole">
            <p:oleObj spid="_x0000_s65565" name="Equation" r:id="rId6" imgW="2679480" imgH="38088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7282" y="4601500"/>
            <a:ext cx="2826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Vì           =&gt; 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1695450" y="4483521"/>
          <a:ext cx="787400" cy="838200"/>
        </p:xfrm>
        <a:graphic>
          <a:graphicData uri="http://schemas.openxmlformats.org/presentationml/2006/ole">
            <p:oleObj spid="_x0000_s65566" name="Equation" r:id="rId7" imgW="787400" imgH="838200" progId="Equation.DSMT4">
              <p:embed/>
            </p:oleObj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3140352" y="4394200"/>
          <a:ext cx="2654300" cy="1003300"/>
        </p:xfrm>
        <a:graphic>
          <a:graphicData uri="http://schemas.openxmlformats.org/presentationml/2006/ole">
            <p:oleObj spid="_x0000_s65567" name="Equation" r:id="rId8" imgW="2654280" imgH="1002960" progId="Equation.DSMT4">
              <p:embed/>
            </p:oleObj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1AA87E4-74CD-4BC1-BBEF-6104BC8C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0474036" y="147782"/>
            <a:ext cx="1468582" cy="130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="" xmlns:a16="http://schemas.microsoft.com/office/drawing/2014/main" id="{F7C3ED02-6935-49C9-BC81-54036871BF7E}"/>
              </a:ext>
            </a:extLst>
          </p:cNvPr>
          <p:cNvSpPr/>
          <p:nvPr/>
        </p:nvSpPr>
        <p:spPr>
          <a:xfrm>
            <a:off x="320676" y="1209676"/>
            <a:ext cx="2917824" cy="276225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8863FC-3D0F-45F1-A18D-92F92756D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2132014"/>
            <a:ext cx="71437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VẬN </a:t>
            </a:r>
            <a:r>
              <a:rPr lang="en-US" alt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endParaRPr lang="en-US" altLang="en-US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036" y="314037"/>
            <a:ext cx="1179964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 (SGK/35):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AEBF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1dm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AEBF 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ABCD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45963" y="416560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  <a:endParaRPr lang="en-US" sz="2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1927" y="2835565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263" y="4488867"/>
            <a:ext cx="6011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Diện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ABCD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5853113" y="4373563"/>
          <a:ext cx="3644900" cy="889000"/>
        </p:xfrm>
        <a:graphic>
          <a:graphicData uri="http://schemas.openxmlformats.org/presentationml/2006/ole">
            <p:oleObj spid="_x0000_s145410" name="Equation" r:id="rId3" imgW="3644640" imgH="88884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8624" y="5312365"/>
            <a:ext cx="8756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Ta có diện tích hình vuông ABCD bằng </a:t>
            </a:r>
          </a:p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9FD262B-E9F2-4334-9CCE-A1CBB914C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686" y="5012025"/>
            <a:ext cx="1081039" cy="11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389904" y="6296602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gian: 2 phút</a:t>
            </a:r>
            <a:endParaRPr lang="en-US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28" name="Object 24"/>
          <p:cNvGraphicFramePr>
            <a:graphicFrameLocks noChangeAspect="1"/>
          </p:cNvGraphicFramePr>
          <p:nvPr/>
        </p:nvGraphicFramePr>
        <p:xfrm>
          <a:off x="388938" y="6043613"/>
          <a:ext cx="4610100" cy="533400"/>
        </p:xfrm>
        <a:graphic>
          <a:graphicData uri="http://schemas.openxmlformats.org/presentationml/2006/ole">
            <p:oleObj spid="_x0000_s145411" name="Equation" r:id="rId5" imgW="4609800" imgH="53316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2472" y="3468261"/>
            <a:ext cx="5144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tam giác AEB 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35" name="Object 31"/>
          <p:cNvGraphicFramePr>
            <a:graphicFrameLocks noChangeAspect="1"/>
          </p:cNvGraphicFramePr>
          <p:nvPr/>
        </p:nvGraphicFramePr>
        <p:xfrm>
          <a:off x="5162550" y="3357563"/>
          <a:ext cx="2997200" cy="889000"/>
        </p:xfrm>
        <a:graphic>
          <a:graphicData uri="http://schemas.openxmlformats.org/presentationml/2006/ole">
            <p:oleObj spid="_x0000_s145412" name="Equation" r:id="rId6" imgW="2997000" imgH="88884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232650" y="5384800"/>
          <a:ext cx="1181100" cy="495300"/>
        </p:xfrm>
        <a:graphic>
          <a:graphicData uri="http://schemas.openxmlformats.org/presentationml/2006/ole">
            <p:oleObj spid="_x0000_s145413" name="Equation" r:id="rId7" imgW="1180800" imgH="495000" progId="Equation.DSMT4">
              <p:embed/>
            </p:oleObj>
          </a:graphicData>
        </a:graphic>
      </p:graphicFrame>
      <p:pic>
        <p:nvPicPr>
          <p:cNvPr id="47137" name="Picture 3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20175" y="1481139"/>
            <a:ext cx="2776538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625" y="552450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Ghi nhớ: </a:t>
            </a:r>
            <a:endParaRPr 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869950" y="1244600"/>
          <a:ext cx="508000" cy="469900"/>
        </p:xfrm>
        <a:graphic>
          <a:graphicData uri="http://schemas.openxmlformats.org/presentationml/2006/ole">
            <p:oleObj spid="_x0000_s146434" name="Equation" r:id="rId3" imgW="508000" imgH="4699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14475" y="1209675"/>
            <a:ext cx="10201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9688" y="2162175"/>
            <a:ext cx="17430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848850" y="2351088"/>
          <a:ext cx="508000" cy="469900"/>
        </p:xfrm>
        <a:graphic>
          <a:graphicData uri="http://schemas.openxmlformats.org/presentationml/2006/ole">
            <p:oleObj spid="_x0000_s146435" name="Equation" r:id="rId5" imgW="508000" imgH="4699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0475" y="152400"/>
            <a:ext cx="4995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“CÓ THỂ EM CHƯA BIẾT”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5" y="733425"/>
            <a:ext cx="93875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 em tự đọc mục “có thể em chưa biết” (SGK/36,37) </a:t>
            </a:r>
          </a:p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 trả lời các câu hỏi sau: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1AA87E4-74CD-4BC1-BBEF-6104BC8C9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10474036" y="147782"/>
            <a:ext cx="1468582" cy="130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77550" y="1619250"/>
            <a:ext cx="997389" cy="46166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phút</a:t>
            </a:r>
            <a:endParaRPr lang="en-US" sz="24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725" y="1857375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85750" y="2371725"/>
            <a:ext cx="11772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Tỉ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tỉ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chuẩn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nhằm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thưởng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phẩm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tỉ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thường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613" y="4154455"/>
            <a:ext cx="1752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 hữu tỉ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924" y="4213549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 số nguyên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2630" y="4232210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 vô tỉ 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2873" y="4272643"/>
            <a:ext cx="1529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 vô tỉ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07536" y="4844190"/>
            <a:ext cx="117627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 2: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Hãy kể tên các tác phẩm nghệ thuật và kiến trúc nổi tiếng có sử dụng tỉ số vàng?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6280" y="4228747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 vô tỉ 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15636" y="674254"/>
            <a:ext cx="11185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phẩm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Bức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Mona Lisa”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Leonardo da Vinci), “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Tô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Ngọc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Kiến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trúc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thờ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Parthenon ở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đô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Athens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7781" y="147782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80975"/>
            <a:ext cx="443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19076" y="1009650"/>
            <a:ext cx="1142047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Học và ghi nhớ các kiến thức về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bậc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bậc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MTCT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bậc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âm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SBT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thêm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9880" y="3149084"/>
            <a:ext cx="7079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7489825" y="3159125"/>
          <a:ext cx="1574800" cy="469900"/>
        </p:xfrm>
        <a:graphic>
          <a:graphicData uri="http://schemas.openxmlformats.org/presentationml/2006/ole">
            <p:oleObj spid="_x0000_s51216" name="Equation" r:id="rId3" imgW="1574800" imgH="469900" progId="Equation.DSMT4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621305" y="3872984"/>
            <a:ext cx="6999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2: Tìm giá trị lớn nhất của biểu thức: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7451725" y="3911600"/>
          <a:ext cx="1562100" cy="469900"/>
        </p:xfrm>
        <a:graphic>
          <a:graphicData uri="http://schemas.openxmlformats.org/presentationml/2006/ole">
            <p:oleObj spid="_x0000_s51217" name="Equation" r:id="rId4" imgW="1562100" imgH="46990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657159" y="4634984"/>
            <a:ext cx="8062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3: Tìm số tự nhiên n nhỏ hơn 45 sao cho số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8626475" y="4378325"/>
          <a:ext cx="1752600" cy="1041400"/>
        </p:xfrm>
        <a:graphic>
          <a:graphicData uri="http://schemas.openxmlformats.org/presentationml/2006/ole">
            <p:oleObj spid="_x0000_s51218" name="Equation" r:id="rId5" imgW="1752600" imgH="1041400" progId="Equation.DSMT4">
              <p:embed/>
            </p:oleObj>
          </a:graphicData>
        </a:graphic>
      </p:graphicFrame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257299" y="5295900"/>
            <a:ext cx="34671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 số nguyên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836" y="378692"/>
            <a:ext cx="2026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Hướng dẫn</a:t>
            </a:r>
            <a:endParaRPr lang="en-US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18" y="1034496"/>
            <a:ext cx="2485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có: 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614471" y="1071443"/>
          <a:ext cx="4508500" cy="469900"/>
        </p:xfrm>
        <a:graphic>
          <a:graphicData uri="http://schemas.openxmlformats.org/presentationml/2006/ole">
            <p:oleObj spid="_x0000_s88080" name="Equation" r:id="rId3" imgW="4508500" imgH="4699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9495" y="1574833"/>
            <a:ext cx="8052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=&gt; Giá trị nhỏ nhất của biểu thức đã cho là      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56945" y="1719984"/>
          <a:ext cx="406400" cy="304800"/>
        </p:xfrm>
        <a:graphic>
          <a:graphicData uri="http://schemas.openxmlformats.org/presentationml/2006/ole">
            <p:oleObj spid="_x0000_s88081" name="Equation" r:id="rId4" imgW="406048" imgH="304536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8659" y="2138242"/>
            <a:ext cx="2485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có: 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2574402" y="2193640"/>
          <a:ext cx="6883400" cy="469900"/>
        </p:xfrm>
        <a:graphic>
          <a:graphicData uri="http://schemas.openxmlformats.org/presentationml/2006/ole">
            <p:oleObj spid="_x0000_s88082" name="Equation" r:id="rId5" imgW="6883400" imgH="4699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4113" y="2752469"/>
            <a:ext cx="7253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=&gt; Giá trị lớn nhất của biểu thức đã cho là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533986" y="2914360"/>
          <a:ext cx="190500" cy="317500"/>
        </p:xfrm>
        <a:graphic>
          <a:graphicData uri="http://schemas.openxmlformats.org/presentationml/2006/ole">
            <p:oleObj spid="_x0000_s88083" name="Equation" r:id="rId6" imgW="190335" imgH="317225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7101" y="3666846"/>
            <a:ext cx="9963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3: </a:t>
            </a: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có:                     nhận giá trị nguyên khi và chỉ khi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Ư(2) </a:t>
            </a:r>
          </a:p>
          <a:p>
            <a:pPr>
              <a:lnSpc>
                <a:spcPct val="150000"/>
              </a:lnSpc>
              <a:buFont typeface="Symbol"/>
              <a:buChar char="Þ"/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 giá trị của n.</a:t>
            </a:r>
          </a:p>
          <a:p>
            <a:pPr>
              <a:lnSpc>
                <a:spcPct val="150000"/>
              </a:lnSpc>
              <a:buFont typeface="Symbol"/>
              <a:buChar char="Þ"/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Kết luận:                               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2555013" y="3537520"/>
          <a:ext cx="1752600" cy="1041400"/>
        </p:xfrm>
        <a:graphic>
          <a:graphicData uri="http://schemas.openxmlformats.org/presentationml/2006/ole">
            <p:oleObj spid="_x0000_s88084" name="Equation" r:id="rId7" imgW="1752600" imgH="104140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72207" y="4596541"/>
          <a:ext cx="2971800" cy="444500"/>
        </p:xfrm>
        <a:graphic>
          <a:graphicData uri="http://schemas.openxmlformats.org/presentationml/2006/ole">
            <p:oleObj spid="_x0000_s88085" name="Equation" r:id="rId8" imgW="2971800" imgH="44450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369955" y="4623667"/>
          <a:ext cx="1955800" cy="482600"/>
        </p:xfrm>
        <a:graphic>
          <a:graphicData uri="http://schemas.openxmlformats.org/presentationml/2006/ole">
            <p:oleObj spid="_x0000_s88086" name="Equation" r:id="rId9" imgW="1955800" imgH="482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="" xmlns:a16="http://schemas.microsoft.com/office/drawing/2014/main" id="{F7C3ED02-6935-49C9-BC81-54036871BF7E}"/>
              </a:ext>
            </a:extLst>
          </p:cNvPr>
          <p:cNvSpPr/>
          <p:nvPr/>
        </p:nvSpPr>
        <p:spPr>
          <a:xfrm>
            <a:off x="320676" y="1209676"/>
            <a:ext cx="2917824" cy="276225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8863FC-3D0F-45F1-A18D-92F92756D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199" y="2227264"/>
            <a:ext cx="3254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KHỞI ĐỘNG</a:t>
            </a:r>
            <a:endParaRPr lang="en-US" altLang="en-US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81744" y="120078"/>
            <a:ext cx="6011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 CHƠI “AI NHANH  HƠN”</a:t>
            </a:r>
            <a:endParaRPr 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74909" y="212436"/>
            <a:ext cx="1133644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phút</a:t>
            </a:r>
            <a:endParaRPr lang="en-US" sz="28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255" y="1099128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Tính: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226120" y="738188"/>
          <a:ext cx="5410200" cy="1320800"/>
        </p:xfrm>
        <a:graphic>
          <a:graphicData uri="http://schemas.openxmlformats.org/presentationml/2006/ole">
            <p:oleObj spid="_x0000_s1048" name="Equation" r:id="rId3" imgW="5410080" imgH="132048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007138" y="2093190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17079" y="3001241"/>
          <a:ext cx="3136900" cy="2959100"/>
        </p:xfrm>
        <a:graphic>
          <a:graphicData uri="http://schemas.openxmlformats.org/presentationml/2006/ole">
            <p:oleObj spid="_x0000_s1049" name="Equation" r:id="rId4" imgW="3136680" imgH="295884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72151" y="3001818"/>
            <a:ext cx="6178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 3 gọi là căn bậc hai số học của 9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175" y="857250"/>
            <a:ext cx="94661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 24 – Bài 1: SỐ VÔ TỈ. CĂN BẬC HAI SỐ HỌC 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="" xmlns:a16="http://schemas.microsoft.com/office/drawing/2014/main" id="{F7C3ED02-6935-49C9-BC81-54036871BF7E}"/>
              </a:ext>
            </a:extLst>
          </p:cNvPr>
          <p:cNvSpPr/>
          <p:nvPr/>
        </p:nvSpPr>
        <p:spPr>
          <a:xfrm>
            <a:off x="320676" y="1209676"/>
            <a:ext cx="2917824" cy="276225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8863FC-3D0F-45F1-A18D-92F92756D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699" y="2084389"/>
            <a:ext cx="51117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 THÀNH KIẾN THỨC MỚI</a:t>
            </a:r>
            <a:endParaRPr lang="en-US" altLang="en-US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68288" y="300038"/>
          <a:ext cx="1854200" cy="558800"/>
        </p:xfrm>
        <a:graphic>
          <a:graphicData uri="http://schemas.openxmlformats.org/presentationml/2006/ole">
            <p:oleObj spid="_x0000_s105475" name="Equation" r:id="rId3" imgW="1854000" imgH="558720" progId="Equation.DSMT4">
              <p:embed/>
            </p:oleObj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238125" y="1827213"/>
          <a:ext cx="2590800" cy="609600"/>
        </p:xfrm>
        <a:graphic>
          <a:graphicData uri="http://schemas.openxmlformats.org/presentationml/2006/ole">
            <p:oleObj spid="_x0000_s105478" name="Equation" r:id="rId4" imgW="2590560" imgH="609480" progId="Equation.DSMT4">
              <p:embed/>
            </p:oleObj>
          </a:graphicData>
        </a:graphic>
      </p:graphicFrame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254000" y="3338513"/>
          <a:ext cx="2349500" cy="1320800"/>
        </p:xfrm>
        <a:graphic>
          <a:graphicData uri="http://schemas.openxmlformats.org/presentationml/2006/ole">
            <p:oleObj spid="_x0000_s105479" name="Equation" r:id="rId5" imgW="2349360" imgH="132048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0500" y="952500"/>
            <a:ext cx="10966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 dương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thoả mãn             , ta gọi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là căn bậc hai số học của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3924300" y="976313"/>
          <a:ext cx="1295400" cy="558800"/>
        </p:xfrm>
        <a:graphic>
          <a:graphicData uri="http://schemas.openxmlformats.org/presentationml/2006/ole">
            <p:oleObj spid="_x0000_s105480" name="Equation" r:id="rId6" imgW="1295280" imgH="55872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2875" y="2600325"/>
            <a:ext cx="11666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 dương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en-US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thoả mãn                         , ta gọi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en-US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là căn bậc hai số học của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0,16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8"/>
          <p:cNvGraphicFramePr>
            <a:graphicFrameLocks noChangeAspect="1"/>
          </p:cNvGraphicFramePr>
          <p:nvPr/>
        </p:nvGraphicFramePr>
        <p:xfrm>
          <a:off x="3632200" y="2611438"/>
          <a:ext cx="2146300" cy="584200"/>
        </p:xfrm>
        <a:graphic>
          <a:graphicData uri="http://schemas.openxmlformats.org/presentationml/2006/ole">
            <p:oleObj spid="_x0000_s105481" name="Equation" r:id="rId7" imgW="2145960" imgH="58392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4714875"/>
            <a:ext cx="10140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 dương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thoả mãn                  , ta gọi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là căn bậc hai số học của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482" name="Object 10"/>
          <p:cNvGraphicFramePr>
            <a:graphicFrameLocks noChangeAspect="1"/>
          </p:cNvGraphicFramePr>
          <p:nvPr/>
        </p:nvGraphicFramePr>
        <p:xfrm>
          <a:off x="3387725" y="4491038"/>
          <a:ext cx="1435100" cy="1054100"/>
        </p:xfrm>
        <a:graphic>
          <a:graphicData uri="http://schemas.openxmlformats.org/presentationml/2006/ole">
            <p:oleObj spid="_x0000_s105482" name="Equation" r:id="rId8" imgW="1434960" imgH="1054080" progId="Equation.DSMT4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562100" y="4586288"/>
          <a:ext cx="279400" cy="889000"/>
        </p:xfrm>
        <a:graphic>
          <a:graphicData uri="http://schemas.openxmlformats.org/presentationml/2006/ole">
            <p:oleObj spid="_x0000_s105483" name="Equation" r:id="rId9" imgW="279360" imgH="888840" progId="Equation.DSMT4">
              <p:embed/>
            </p:oleObj>
          </a:graphicData>
        </a:graphic>
      </p:graphicFrame>
      <p:graphicFrame>
        <p:nvGraphicFramePr>
          <p:cNvPr id="105484" name="Object 12"/>
          <p:cNvGraphicFramePr>
            <a:graphicFrameLocks noChangeAspect="1"/>
          </p:cNvGraphicFramePr>
          <p:nvPr/>
        </p:nvGraphicFramePr>
        <p:xfrm>
          <a:off x="5972175" y="4586288"/>
          <a:ext cx="279400" cy="889000"/>
        </p:xfrm>
        <a:graphic>
          <a:graphicData uri="http://schemas.openxmlformats.org/presentationml/2006/ole">
            <p:oleObj spid="_x0000_s105484" name="Equation" r:id="rId10" imgW="279360" imgH="888840" progId="Equation.DSMT4">
              <p:embed/>
            </p:oleObj>
          </a:graphicData>
        </a:graphic>
      </p:graphicFrame>
      <p:graphicFrame>
        <p:nvGraphicFramePr>
          <p:cNvPr id="105485" name="Object 13"/>
          <p:cNvGraphicFramePr>
            <a:graphicFrameLocks noChangeAspect="1"/>
          </p:cNvGraphicFramePr>
          <p:nvPr/>
        </p:nvGraphicFramePr>
        <p:xfrm>
          <a:off x="10048875" y="4567238"/>
          <a:ext cx="279400" cy="889000"/>
        </p:xfrm>
        <a:graphic>
          <a:graphicData uri="http://schemas.openxmlformats.org/presentationml/2006/ole">
            <p:oleObj spid="_x0000_s105485" name="Equation" r:id="rId11" imgW="279360" imgH="8888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22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1209</Words>
  <PresentationFormat>Custom</PresentationFormat>
  <Paragraphs>262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KIM ĐỒNG</vt:lpstr>
      <vt:lpstr>CÁCH CHƠI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2022-06-17T02:04:36Z</dcterms:created>
  <dcterms:modified xsi:type="dcterms:W3CDTF">2022-10-15T02:07:09Z</dcterms:modified>
</cp:coreProperties>
</file>