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0" r:id="rId3"/>
    <p:sldId id="258" r:id="rId4"/>
    <p:sldId id="261" r:id="rId5"/>
    <p:sldId id="262" r:id="rId6"/>
    <p:sldId id="264" r:id="rId7"/>
    <p:sldId id="265" r:id="rId8"/>
    <p:sldId id="266" r:id="rId9"/>
    <p:sldId id="267" r:id="rId10"/>
    <p:sldId id="268" r:id="rId11"/>
    <p:sldId id="269" r:id="rId12"/>
    <p:sldId id="270" r:id="rId13"/>
    <p:sldId id="271" r:id="rId14"/>
    <p:sldId id="272"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47"/>
    <p:restoredTop sz="91328"/>
  </p:normalViewPr>
  <p:slideViewPr>
    <p:cSldViewPr snapToGrid="0" snapToObjects="1">
      <p:cViewPr varScale="1">
        <p:scale>
          <a:sx n="103" d="100"/>
          <a:sy n="103" d="100"/>
        </p:scale>
        <p:origin x="12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EA07B-5DEE-9144-B4CF-FE22A25B7C3A}" type="datetimeFigureOut">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3651D-E093-344A-9F2C-3B2639B9936A}" type="slidenum">
              <a:t>‹#›</a:t>
            </a:fld>
            <a:endParaRPr lang="en-US"/>
          </a:p>
        </p:txBody>
      </p:sp>
    </p:spTree>
    <p:extLst>
      <p:ext uri="{BB962C8B-B14F-4D97-AF65-F5344CB8AC3E}">
        <p14:creationId xmlns:p14="http://schemas.microsoft.com/office/powerpoint/2010/main" val="168192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Tranh 1: Trang nghiêm khi đến nơi thờ tự</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Bức tranh vẽ cảnh HS đang dâng hương tại đền thờ. (Đây là đền thờ Chu Văn An ở Chí Linh, Hải Dương)</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Các bạn HS xếp hàng ngay ngắn, trật tự, thể hiện sự nghiêm trang, thành kính khi vào dâng hương.</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Hành động của các bạn thể hiện nét văn hoá biết ơn tổ tiên / tôn sư trọng đạo / biết ơn người đi trước /…. của con người Việt Nam ta.</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9693651D-E093-344A-9F2C-3B2639B9936A}" type="slidenum">
              <a:t>7</a:t>
            </a:fld>
            <a:endParaRPr lang="en-US"/>
          </a:p>
        </p:txBody>
      </p:sp>
    </p:spTree>
    <p:extLst>
      <p:ext uri="{BB962C8B-B14F-4D97-AF65-F5344CB8AC3E}">
        <p14:creationId xmlns:p14="http://schemas.microsoft.com/office/powerpoint/2010/main" val="124181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Tranh 2: Trật tự lắng nghe hướng dẫn viên thuyết minh</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Bức tranh vẽ cảnh thầy giáo và các bạn học sinh đang đi thăm quan, nghe cô hướng dẫn viên giới thiệu. (bối cảnh tranh vẽ là nhà tưởng niệm trong đền thờ cụ Nguyễn Sinh Sắc ở đền thờ Bác Hồ của tỉnh Đồng Tháp)</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Các bạn HS đang lắng nghe cô hướng dẫn viên giới thiệu. Một bạn nam chưa chú ý đã được bạn nữ nhắc nhở.</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Hành động của các bạn thể hiện cách ứng xử văn hoá tôn trọng người khác, tôn trọng quy định nơi công cộng của quê hương ta.</a:t>
            </a:r>
            <a:r>
              <a:rPr lang="en-US">
                <a:effectLst/>
              </a:rPr>
              <a:t> </a:t>
            </a:r>
            <a:endParaRPr lang="en-US"/>
          </a:p>
        </p:txBody>
      </p:sp>
      <p:sp>
        <p:nvSpPr>
          <p:cNvPr id="4" name="Slide Number Placeholder 3"/>
          <p:cNvSpPr>
            <a:spLocks noGrp="1"/>
          </p:cNvSpPr>
          <p:nvPr>
            <p:ph type="sldNum" sz="quarter" idx="10"/>
          </p:nvPr>
        </p:nvSpPr>
        <p:spPr/>
        <p:txBody>
          <a:bodyPr/>
          <a:lstStyle/>
          <a:p>
            <a:fld id="{9693651D-E093-344A-9F2C-3B2639B9936A}" type="slidenum">
              <a:t>8</a:t>
            </a:fld>
            <a:endParaRPr lang="en-US"/>
          </a:p>
        </p:txBody>
      </p:sp>
    </p:spTree>
    <p:extLst>
      <p:ext uri="{BB962C8B-B14F-4D97-AF65-F5344CB8AC3E}">
        <p14:creationId xmlns:p14="http://schemas.microsoft.com/office/powerpoint/2010/main" val="135608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Tranh 3: Giúp đỡ em nhỏ ở hội làng</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Bức tranh vẽ cảnh hai bạn HS và một em nhỏ tham gia hội làng.</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Hai bạn HS đang dỗ dành em nhỏ vì em bị lạc, đang khóc tìm mẹ.</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Hành động của hai bạn thể hiện nét văn hoá khi ứng xử nơi công cộng. Đó cũng là nét đẹp trong truyền thống yêu thương con người của quê hương ta.</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9693651D-E093-344A-9F2C-3B2639B9936A}" type="slidenum">
              <a:t>9</a:t>
            </a:fld>
            <a:endParaRPr lang="en-US"/>
          </a:p>
        </p:txBody>
      </p:sp>
    </p:spTree>
    <p:extLst>
      <p:ext uri="{BB962C8B-B14F-4D97-AF65-F5344CB8AC3E}">
        <p14:creationId xmlns:p14="http://schemas.microsoft.com/office/powerpoint/2010/main" val="766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Tranh 4. Tuân thủ quy định nơi công cộng</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Bức tranh vẽ cảnh các bạn nhỏ đang cùng nhiều người và gia đình ở bến tàu.</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Gia đình bạn nhỏ ăn quà ở bến tàu để rác gọn gàng là hành vi có văn hoá, còn hai bạn nhỏ vừa ăn vừa vứt vỏ kẹo bánh ra sàn là hành vi không có văn hoá ở nơi công cộng.</a:t>
            </a:r>
            <a:r>
              <a:rPr lang="en-US">
                <a:effectLst/>
              </a:rPr>
              <a:t> </a:t>
            </a:r>
            <a:endParaRPr lang="en-US"/>
          </a:p>
        </p:txBody>
      </p:sp>
      <p:sp>
        <p:nvSpPr>
          <p:cNvPr id="4" name="Slide Number Placeholder 3"/>
          <p:cNvSpPr>
            <a:spLocks noGrp="1"/>
          </p:cNvSpPr>
          <p:nvPr>
            <p:ph type="sldNum" sz="quarter" idx="10"/>
          </p:nvPr>
        </p:nvSpPr>
        <p:spPr/>
        <p:txBody>
          <a:bodyPr/>
          <a:lstStyle/>
          <a:p>
            <a:fld id="{9693651D-E093-344A-9F2C-3B2639B9936A}" type="slidenum">
              <a:t>10</a:t>
            </a:fld>
            <a:endParaRPr lang="en-US"/>
          </a:p>
        </p:txBody>
      </p:sp>
    </p:spTree>
    <p:extLst>
      <p:ext uri="{BB962C8B-B14F-4D97-AF65-F5344CB8AC3E}">
        <p14:creationId xmlns:p14="http://schemas.microsoft.com/office/powerpoint/2010/main" val="219400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3651D-E093-344A-9F2C-3B2639B9936A}" type="slidenum">
              <a:t>11</a:t>
            </a:fld>
            <a:endParaRPr lang="en-US"/>
          </a:p>
        </p:txBody>
      </p:sp>
    </p:spTree>
    <p:extLst>
      <p:ext uri="{BB962C8B-B14F-4D97-AF65-F5344CB8AC3E}">
        <p14:creationId xmlns:p14="http://schemas.microsoft.com/office/powerpoint/2010/main" val="1405409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3651D-E093-344A-9F2C-3B2639B9936A}" type="slidenum">
              <a:t>12</a:t>
            </a:fld>
            <a:endParaRPr lang="en-US"/>
          </a:p>
        </p:txBody>
      </p:sp>
    </p:spTree>
    <p:extLst>
      <p:ext uri="{BB962C8B-B14F-4D97-AF65-F5344CB8AC3E}">
        <p14:creationId xmlns:p14="http://schemas.microsoft.com/office/powerpoint/2010/main" val="1825880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3651D-E093-344A-9F2C-3B2639B9936A}" type="slidenum">
              <a:t>13</a:t>
            </a:fld>
            <a:endParaRPr lang="en-US"/>
          </a:p>
        </p:txBody>
      </p:sp>
    </p:spTree>
    <p:extLst>
      <p:ext uri="{BB962C8B-B14F-4D97-AF65-F5344CB8AC3E}">
        <p14:creationId xmlns:p14="http://schemas.microsoft.com/office/powerpoint/2010/main" val="123418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3651D-E093-344A-9F2C-3B2639B9936A}" type="slidenum">
              <a:t>14</a:t>
            </a:fld>
            <a:endParaRPr lang="en-US"/>
          </a:p>
        </p:txBody>
      </p:sp>
    </p:spTree>
    <p:extLst>
      <p:ext uri="{BB962C8B-B14F-4D97-AF65-F5344CB8AC3E}">
        <p14:creationId xmlns:p14="http://schemas.microsoft.com/office/powerpoint/2010/main" val="913828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369075-9A0D-C346-8EAB-489A20EE2E4C}" type="datetimeFigureOut">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614663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69075-9A0D-C346-8EAB-489A20EE2E4C}" type="datetimeFigureOut">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563764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69075-9A0D-C346-8EAB-489A20EE2E4C}" type="datetimeFigureOut">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28265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69075-9A0D-C346-8EAB-489A20EE2E4C}" type="datetimeFigureOut">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2044585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369075-9A0D-C346-8EAB-489A20EE2E4C}" type="datetimeFigureOut">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457368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369075-9A0D-C346-8EAB-489A20EE2E4C}" type="datetimeFigureOut">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94387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369075-9A0D-C346-8EAB-489A20EE2E4C}" type="datetimeFigureOut">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00312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369075-9A0D-C346-8EAB-489A20EE2E4C}" type="datetimeFigureOut">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780220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69075-9A0D-C346-8EAB-489A20EE2E4C}" type="datetimeFigureOut">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43086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369075-9A0D-C346-8EAB-489A20EE2E4C}" type="datetimeFigureOut">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104382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369075-9A0D-C346-8EAB-489A20EE2E4C}" type="datetimeFigureOut">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F3A5B-15E4-E047-90D4-FCD417AC803D}" type="slidenum">
              <a:t>‹#›</a:t>
            </a:fld>
            <a:endParaRPr lang="en-US"/>
          </a:p>
        </p:txBody>
      </p:sp>
    </p:spTree>
    <p:extLst>
      <p:ext uri="{BB962C8B-B14F-4D97-AF65-F5344CB8AC3E}">
        <p14:creationId xmlns:p14="http://schemas.microsoft.com/office/powerpoint/2010/main" val="74334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69075-9A0D-C346-8EAB-489A20EE2E4C}" type="datetimeFigureOut">
              <a:t>10/10/2023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F3A5B-15E4-E047-90D4-FCD417AC803D}" type="slidenum">
              <a:t>‹#›</a:t>
            </a:fld>
            <a:endParaRPr lang="en-US"/>
          </a:p>
        </p:txBody>
      </p:sp>
    </p:spTree>
    <p:extLst>
      <p:ext uri="{BB962C8B-B14F-4D97-AF65-F5344CB8AC3E}">
        <p14:creationId xmlns:p14="http://schemas.microsoft.com/office/powerpoint/2010/main" val="1558545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image" Target="../media/image19.gif"/><Relationship Id="rId12"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gif"/><Relationship Id="rId11" Type="http://schemas.openxmlformats.org/officeDocument/2006/relationships/image" Target="../media/image23.wm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image" Target="../media/image16.jpeg"/><Relationship Id="rId9"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6448"/>
            <a:ext cx="12192000" cy="6858000"/>
            <a:chOff x="0" y="-6448"/>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48"/>
              <a:ext cx="12192000" cy="6858000"/>
            </a:xfrm>
            <a:prstGeom prst="rect">
              <a:avLst/>
            </a:prstGeom>
          </p:spPr>
        </p:pic>
        <p:sp>
          <p:nvSpPr>
            <p:cNvPr id="5" name="Rounded Rectangle 4"/>
            <p:cNvSpPr/>
            <p:nvPr/>
          </p:nvSpPr>
          <p:spPr>
            <a:xfrm>
              <a:off x="0" y="5748173"/>
              <a:ext cx="12192000" cy="1103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n w="0"/>
                  <a:solidFill>
                    <a:srgbClr val="C00000"/>
                  </a:solidFill>
                  <a:effectLst>
                    <a:outerShdw blurRad="38100" dist="25400" dir="5400000" algn="ctr" rotWithShape="0">
                      <a:srgbClr val="6E747A">
                        <a:alpha val="43000"/>
                      </a:srgbClr>
                    </a:outerShdw>
                  </a:effectLst>
                </a:rPr>
                <a:t>CHỦ ĐỀ 4</a:t>
              </a:r>
            </a:p>
            <a:p>
              <a:pPr algn="ctr"/>
              <a:r>
                <a:rPr lang="en-US" sz="3200">
                  <a:ln w="0"/>
                  <a:solidFill>
                    <a:srgbClr val="C00000"/>
                  </a:solidFill>
                  <a:effectLst>
                    <a:outerShdw blurRad="38100" dist="25400" dir="5400000" algn="ctr" rotWithShape="0">
                      <a:srgbClr val="6E747A">
                        <a:alpha val="43000"/>
                      </a:srgbClr>
                    </a:outerShdw>
                  </a:effectLst>
                </a:rPr>
                <a:t>EM YÊU TRUYỀN THỐNG QUÊ HƯƠNG</a:t>
              </a:r>
            </a:p>
          </p:txBody>
        </p:sp>
      </p:grpSp>
    </p:spTree>
    <p:extLst>
      <p:ext uri="{BB962C8B-B14F-4D97-AF65-F5344CB8AC3E}">
        <p14:creationId xmlns:p14="http://schemas.microsoft.com/office/powerpoint/2010/main" val="121410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4948"/>
          </a:xfrm>
          <a:solidFill>
            <a:schemeClr val="accent4">
              <a:lumMod val="40000"/>
              <a:lumOff val="60000"/>
            </a:schemeClr>
          </a:solidFill>
        </p:spPr>
        <p:txBody>
          <a:bodyPr>
            <a:normAutofit fontScale="90000"/>
          </a:bodyPr>
          <a:lstStyle/>
          <a:p>
            <a:pPr algn="ctr"/>
            <a:r>
              <a:rPr lang="en-US" sz="2800" b="1">
                <a:solidFill>
                  <a:srgbClr val="C00000"/>
                </a:solidFill>
                <a:latin typeface="Times New Roman" charset="0"/>
                <a:ea typeface="Times New Roman" charset="0"/>
                <a:cs typeface="Times New Roman" charset="0"/>
              </a:rPr>
              <a:t>HOẠT ĐỘNG 1. XÁC ĐỊNH CÁC HÀNH VI CÓ VĂN HOÁ NƠI CỘNG CỘNG</a:t>
            </a:r>
            <a:endParaRPr lang="en-US" sz="2800" b="1">
              <a:solidFill>
                <a:srgbClr val="C000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025" t="48425" b="6598"/>
          <a:stretch/>
        </p:blipFill>
        <p:spPr>
          <a:xfrm>
            <a:off x="2932042" y="944219"/>
            <a:ext cx="7115241" cy="5913781"/>
          </a:xfrm>
          <a:prstGeom prst="rect">
            <a:avLst/>
          </a:prstGeom>
        </p:spPr>
      </p:pic>
    </p:spTree>
    <p:extLst>
      <p:ext uri="{BB962C8B-B14F-4D97-AF65-F5344CB8AC3E}">
        <p14:creationId xmlns:p14="http://schemas.microsoft.com/office/powerpoint/2010/main" val="2076820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95"/>
            <a:ext cx="12192000" cy="824948"/>
          </a:xfrm>
          <a:solidFill>
            <a:schemeClr val="accent4">
              <a:lumMod val="40000"/>
              <a:lumOff val="60000"/>
            </a:schemeClr>
          </a:solidFill>
        </p:spPr>
        <p:txBody>
          <a:bodyPr>
            <a:normAutofit fontScale="90000"/>
          </a:bodyPr>
          <a:lstStyle/>
          <a:p>
            <a:pPr algn="ctr"/>
            <a:r>
              <a:rPr lang="en-US" sz="2800" b="1">
                <a:solidFill>
                  <a:srgbClr val="C00000"/>
                </a:solidFill>
                <a:latin typeface="Times New Roman" charset="0"/>
                <a:ea typeface="Times New Roman" charset="0"/>
                <a:cs typeface="Times New Roman" charset="0"/>
              </a:rPr>
              <a:t>HOẠT ĐỘNG 1. XÁC ĐỊNH CÁC HÀNH VI CÓ VĂN HOÁ NƠI CỘNG CỘNG</a:t>
            </a:r>
            <a:endParaRPr lang="en-US" sz="2800" b="1">
              <a:solidFill>
                <a:srgbClr val="C00000"/>
              </a:solidFill>
            </a:endParaRPr>
          </a:p>
        </p:txBody>
      </p:sp>
      <p:sp>
        <p:nvSpPr>
          <p:cNvPr id="3" name="Rectangle 2"/>
          <p:cNvSpPr/>
          <p:nvPr/>
        </p:nvSpPr>
        <p:spPr>
          <a:xfrm>
            <a:off x="573024" y="962114"/>
            <a:ext cx="11362944" cy="954107"/>
          </a:xfrm>
          <a:prstGeom prst="rect">
            <a:avLst/>
          </a:prstGeom>
        </p:spPr>
        <p:txBody>
          <a:bodyPr wrap="square">
            <a:spAutoFit/>
          </a:bodyPr>
          <a:lstStyle/>
          <a:p>
            <a:r>
              <a:rPr lang="vi-VN" sz="2800">
                <a:effectLst/>
                <a:ea typeface="Calibri" charset="0"/>
              </a:rPr>
              <a:t>3. Kể về một hành vi có văn hoá hoặc chưa có văn hoá ở nơi công cộng mà em biết hoặc chứng kiến.</a:t>
            </a:r>
            <a:r>
              <a:rPr lang="en-US" sz="2800">
                <a:effectLst/>
              </a:rPr>
              <a:t> </a:t>
            </a:r>
            <a:endParaRPr lang="en-US" sz="2800"/>
          </a:p>
        </p:txBody>
      </p:sp>
      <p:grpSp>
        <p:nvGrpSpPr>
          <p:cNvPr id="11" name="Group 10"/>
          <p:cNvGrpSpPr/>
          <p:nvPr/>
        </p:nvGrpSpPr>
        <p:grpSpPr>
          <a:xfrm>
            <a:off x="4174595" y="2706420"/>
            <a:ext cx="2972837" cy="3676042"/>
            <a:chOff x="4174595" y="2706420"/>
            <a:chExt cx="2972837" cy="3676042"/>
          </a:xfrm>
        </p:grpSpPr>
        <p:pic>
          <p:nvPicPr>
            <p:cNvPr id="4" name="Picture 3"/>
            <p:cNvPicPr>
              <a:picLocks noChangeAspect="1"/>
            </p:cNvPicPr>
            <p:nvPr/>
          </p:nvPicPr>
          <p:blipFill>
            <a:blip r:embed="rId3"/>
            <a:stretch>
              <a:fillRect/>
            </a:stretch>
          </p:blipFill>
          <p:spPr>
            <a:xfrm>
              <a:off x="4174595" y="2706420"/>
              <a:ext cx="2972837" cy="2977412"/>
            </a:xfrm>
            <a:prstGeom prst="rect">
              <a:avLst/>
            </a:prstGeom>
          </p:spPr>
        </p:pic>
        <p:sp>
          <p:nvSpPr>
            <p:cNvPr id="7" name="TextBox 6"/>
            <p:cNvSpPr txBox="1"/>
            <p:nvPr/>
          </p:nvSpPr>
          <p:spPr>
            <a:xfrm>
              <a:off x="4559808" y="5951575"/>
              <a:ext cx="2454326" cy="430887"/>
            </a:xfrm>
            <a:prstGeom prst="rect">
              <a:avLst/>
            </a:prstGeom>
            <a:noFill/>
          </p:spPr>
          <p:txBody>
            <a:bodyPr wrap="none" rtlCol="0">
              <a:spAutoFit/>
            </a:bodyPr>
            <a:lstStyle/>
            <a:p>
              <a:r>
                <a:rPr lang="en-US" sz="2200" b="1"/>
                <a:t>Chia sẻ trong nhóm</a:t>
              </a:r>
            </a:p>
          </p:txBody>
        </p:sp>
      </p:grpSp>
      <p:grpSp>
        <p:nvGrpSpPr>
          <p:cNvPr id="12" name="Group 11"/>
          <p:cNvGrpSpPr/>
          <p:nvPr/>
        </p:nvGrpSpPr>
        <p:grpSpPr>
          <a:xfrm>
            <a:off x="7913058" y="2685529"/>
            <a:ext cx="3882701" cy="3638626"/>
            <a:chOff x="7913058" y="2685529"/>
            <a:chExt cx="3882701" cy="3638626"/>
          </a:xfrm>
        </p:grpSpPr>
        <p:pic>
          <p:nvPicPr>
            <p:cNvPr id="5" name="Picture 4"/>
            <p:cNvPicPr>
              <a:picLocks noChangeAspect="1"/>
            </p:cNvPicPr>
            <p:nvPr/>
          </p:nvPicPr>
          <p:blipFill rotWithShape="1">
            <a:blip r:embed="rId4"/>
            <a:srcRect l="1645" t="12029" b="15732"/>
            <a:stretch/>
          </p:blipFill>
          <p:spPr>
            <a:xfrm>
              <a:off x="7913058" y="2685529"/>
              <a:ext cx="3882701" cy="3007295"/>
            </a:xfrm>
            <a:prstGeom prst="rect">
              <a:avLst/>
            </a:prstGeom>
          </p:spPr>
        </p:pic>
        <p:sp>
          <p:nvSpPr>
            <p:cNvPr id="8" name="TextBox 7"/>
            <p:cNvSpPr txBox="1"/>
            <p:nvPr/>
          </p:nvSpPr>
          <p:spPr>
            <a:xfrm>
              <a:off x="8747633" y="5893268"/>
              <a:ext cx="2215671" cy="430887"/>
            </a:xfrm>
            <a:prstGeom prst="rect">
              <a:avLst/>
            </a:prstGeom>
            <a:noFill/>
          </p:spPr>
          <p:txBody>
            <a:bodyPr wrap="none" rtlCol="0">
              <a:spAutoFit/>
            </a:bodyPr>
            <a:lstStyle/>
            <a:p>
              <a:r>
                <a:rPr lang="en-US" sz="2200" b="1"/>
                <a:t>Chia sẻ trước lớp</a:t>
              </a:r>
            </a:p>
          </p:txBody>
        </p:sp>
      </p:grpSp>
      <p:sp>
        <p:nvSpPr>
          <p:cNvPr id="9" name="Rectangle 8"/>
          <p:cNvSpPr/>
          <p:nvPr/>
        </p:nvSpPr>
        <p:spPr>
          <a:xfrm>
            <a:off x="688848" y="2685530"/>
            <a:ext cx="2810256" cy="2877711"/>
          </a:xfrm>
          <a:prstGeom prst="rect">
            <a:avLst/>
          </a:prstGeom>
          <a:solidFill>
            <a:schemeClr val="accent4">
              <a:lumMod val="40000"/>
              <a:lumOff val="60000"/>
            </a:schemeClr>
          </a:solidFill>
        </p:spPr>
        <p:txBody>
          <a:bodyPr wrap="square">
            <a:spAutoFit/>
          </a:bodyPr>
          <a:lstStyle/>
          <a:p>
            <a:pPr algn="just">
              <a:spcBef>
                <a:spcPts val="300"/>
              </a:spcBef>
              <a:spcAft>
                <a:spcPts val="0"/>
              </a:spcAft>
            </a:pPr>
            <a:r>
              <a:rPr lang="vi-VN" sz="2200">
                <a:effectLst/>
                <a:latin typeface="Times New Roman" charset="0"/>
                <a:ea typeface="Calibri" charset="0"/>
                <a:cs typeface="Times New Roman" charset="0"/>
              </a:rPr>
              <a:t>+ Hành vi đó diễn ra ở đâu (tên của nơi công cộng)</a:t>
            </a:r>
            <a:endParaRPr lang="en-US" sz="2200">
              <a:effectLst/>
              <a:latin typeface="Times New Roman" charset="0"/>
              <a:ea typeface="Calibri" charset="0"/>
              <a:cs typeface="Times New Roman" charset="0"/>
            </a:endParaRPr>
          </a:p>
          <a:p>
            <a:pPr algn="just">
              <a:spcBef>
                <a:spcPts val="300"/>
              </a:spcBef>
              <a:spcAft>
                <a:spcPts val="0"/>
              </a:spcAft>
            </a:pPr>
            <a:r>
              <a:rPr lang="vi-VN" sz="2200">
                <a:effectLst/>
                <a:latin typeface="Times New Roman" charset="0"/>
                <a:ea typeface="Calibri" charset="0"/>
                <a:cs typeface="Times New Roman" charset="0"/>
              </a:rPr>
              <a:t>+ Hành vi đó diễn ra như thế nào?</a:t>
            </a:r>
            <a:endParaRPr lang="en-US" sz="2200">
              <a:effectLst/>
              <a:latin typeface="Times New Roman" charset="0"/>
              <a:ea typeface="Calibri" charset="0"/>
              <a:cs typeface="Times New Roman" charset="0"/>
            </a:endParaRPr>
          </a:p>
          <a:p>
            <a:pPr algn="just">
              <a:spcBef>
                <a:spcPts val="300"/>
              </a:spcBef>
              <a:spcAft>
                <a:spcPts val="0"/>
              </a:spcAft>
            </a:pPr>
            <a:r>
              <a:rPr lang="vi-VN" sz="2200">
                <a:effectLst/>
                <a:latin typeface="Times New Roman" charset="0"/>
                <a:ea typeface="Calibri" charset="0"/>
                <a:cs typeface="Times New Roman" charset="0"/>
              </a:rPr>
              <a:t>+ Kết quả / hậu quả của hành vi đó?</a:t>
            </a:r>
            <a:endParaRPr lang="en-US" sz="2200">
              <a:effectLst/>
              <a:latin typeface="Times New Roman" charset="0"/>
              <a:ea typeface="Calibri" charset="0"/>
              <a:cs typeface="Times New Roman" charset="0"/>
            </a:endParaRPr>
          </a:p>
          <a:p>
            <a:r>
              <a:rPr lang="vi-VN" sz="2200">
                <a:effectLst/>
                <a:latin typeface="Times New Roman" charset="0"/>
                <a:ea typeface="Calibri" charset="0"/>
              </a:rPr>
              <a:t>+ Nhận xét của em?</a:t>
            </a:r>
            <a:r>
              <a:rPr lang="en-US" sz="2200">
                <a:effectLst/>
              </a:rPr>
              <a:t> </a:t>
            </a:r>
            <a:endParaRPr lang="en-US" sz="2200"/>
          </a:p>
        </p:txBody>
      </p:sp>
      <p:sp>
        <p:nvSpPr>
          <p:cNvPr id="10" name="Right Arrow 9"/>
          <p:cNvSpPr/>
          <p:nvPr/>
        </p:nvSpPr>
        <p:spPr>
          <a:xfrm>
            <a:off x="7266432" y="6108711"/>
            <a:ext cx="768096" cy="2154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893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4948"/>
          </a:xfrm>
          <a:solidFill>
            <a:schemeClr val="accent4">
              <a:lumMod val="40000"/>
              <a:lumOff val="60000"/>
            </a:schemeClr>
          </a:solidFill>
        </p:spPr>
        <p:txBody>
          <a:bodyPr>
            <a:normAutofit/>
          </a:bodyPr>
          <a:lstStyle/>
          <a:p>
            <a:pPr algn="ctr"/>
            <a:r>
              <a:rPr lang="vi-VN" sz="2400" b="1">
                <a:solidFill>
                  <a:srgbClr val="C00000"/>
                </a:solidFill>
              </a:rPr>
              <a:t>HOẠT ĐỘNG 2. ỨNG XỬ TÌNH HUỐNG CÓ VĂN HOÁ Ở NƠI CÔNG CỘNG</a:t>
            </a:r>
            <a:r>
              <a:rPr lang="en-US" sz="2400">
                <a:solidFill>
                  <a:srgbClr val="C00000"/>
                </a:solidFill>
                <a:effectLst/>
              </a:rPr>
              <a:t> </a:t>
            </a:r>
            <a:endParaRPr lang="en-US" sz="2400" b="1">
              <a:solidFill>
                <a:srgbClr val="C00000"/>
              </a:solidFill>
            </a:endParaRPr>
          </a:p>
        </p:txBody>
      </p:sp>
      <p:sp>
        <p:nvSpPr>
          <p:cNvPr id="11" name="Rounded Rectangle 10"/>
          <p:cNvSpPr/>
          <p:nvPr/>
        </p:nvSpPr>
        <p:spPr>
          <a:xfrm>
            <a:off x="5608320" y="1438656"/>
            <a:ext cx="6242304" cy="4059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TÌNH HUỐNG 1</a:t>
            </a:r>
          </a:p>
          <a:p>
            <a:pPr algn="ctr"/>
            <a:r>
              <a:rPr lang="vi-VN" sz="2400"/>
              <a:t>Ngày chủ nhật, em và Bình rủ nhau đi xem phim. Trong khi xem phim, Bình thường xuyên giơ điện thoại lên quay đoạn mình thích và bình luận với em về đoạn đó. Em sẽ ứng xử như thế nào để thể hiện văn hoá trong rạp chiếu phim?</a:t>
            </a:r>
            <a:endParaRPr lang="en-US" sz="240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22" y="1438656"/>
            <a:ext cx="4945342" cy="3917116"/>
          </a:xfrm>
          <a:prstGeom prst="rect">
            <a:avLst/>
          </a:prstGeom>
        </p:spPr>
      </p:pic>
    </p:spTree>
    <p:extLst>
      <p:ext uri="{BB962C8B-B14F-4D97-AF65-F5344CB8AC3E}">
        <p14:creationId xmlns:p14="http://schemas.microsoft.com/office/powerpoint/2010/main" val="928380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4948"/>
          </a:xfrm>
          <a:solidFill>
            <a:schemeClr val="accent4">
              <a:lumMod val="40000"/>
              <a:lumOff val="60000"/>
            </a:schemeClr>
          </a:solidFill>
        </p:spPr>
        <p:txBody>
          <a:bodyPr>
            <a:normAutofit/>
          </a:bodyPr>
          <a:lstStyle/>
          <a:p>
            <a:pPr algn="ctr"/>
            <a:r>
              <a:rPr lang="vi-VN" sz="2400" b="1">
                <a:solidFill>
                  <a:srgbClr val="C00000"/>
                </a:solidFill>
              </a:rPr>
              <a:t>HOẠT ĐỘNG 2. ỨNG XỬ TÌNH HUỐNG CÓ VĂN HOÁ Ở NƠI CÔNG CỘNG</a:t>
            </a:r>
            <a:r>
              <a:rPr lang="en-US" sz="2400">
                <a:solidFill>
                  <a:srgbClr val="C00000"/>
                </a:solidFill>
                <a:effectLst/>
              </a:rPr>
              <a:t> </a:t>
            </a:r>
            <a:endParaRPr lang="en-US" sz="2400" b="1">
              <a:solidFill>
                <a:srgbClr val="C00000"/>
              </a:solidFill>
            </a:endParaRPr>
          </a:p>
        </p:txBody>
      </p:sp>
      <p:sp>
        <p:nvSpPr>
          <p:cNvPr id="11" name="Rounded Rectangle 10"/>
          <p:cNvSpPr/>
          <p:nvPr/>
        </p:nvSpPr>
        <p:spPr>
          <a:xfrm>
            <a:off x="5608320" y="1455420"/>
            <a:ext cx="6242304" cy="4059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TÌNH HUỐNG 2</a:t>
            </a:r>
          </a:p>
          <a:p>
            <a:pPr algn="ctr"/>
            <a:r>
              <a:rPr lang="vi-VN" sz="2400"/>
              <a:t>Tình huống 2: Khi đang ngồi trên xe buýt, tới một bến đỗ, Nam nhìn thấy một bác thương binh chống nạng bước lên xe, đến gần chỗ Nam. Nếu em là Nam, em sẽ làm gì?</a:t>
            </a:r>
            <a:r>
              <a:rPr lang="en-US" sz="2400">
                <a:effectLst/>
              </a:rPr>
              <a:t> </a:t>
            </a:r>
            <a:endParaRPr lang="en-US" sz="24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 y="1629918"/>
            <a:ext cx="5171421" cy="3710940"/>
          </a:xfrm>
          <a:prstGeom prst="rect">
            <a:avLst/>
          </a:prstGeom>
        </p:spPr>
      </p:pic>
    </p:spTree>
    <p:extLst>
      <p:ext uri="{BB962C8B-B14F-4D97-AF65-F5344CB8AC3E}">
        <p14:creationId xmlns:p14="http://schemas.microsoft.com/office/powerpoint/2010/main" val="1308276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4948"/>
          </a:xfrm>
          <a:solidFill>
            <a:schemeClr val="accent4">
              <a:lumMod val="40000"/>
              <a:lumOff val="60000"/>
            </a:schemeClr>
          </a:solidFill>
        </p:spPr>
        <p:txBody>
          <a:bodyPr>
            <a:normAutofit/>
          </a:bodyPr>
          <a:lstStyle/>
          <a:p>
            <a:pPr algn="ctr"/>
            <a:r>
              <a:rPr lang="vi-VN" sz="2400" b="1">
                <a:solidFill>
                  <a:srgbClr val="C00000"/>
                </a:solidFill>
              </a:rPr>
              <a:t>HOẠT ĐỘNG 2. ỨNG XỬ TÌNH HUỐNG CÓ VĂN HOÁ Ở NƠI CÔNG CỘNG</a:t>
            </a:r>
            <a:r>
              <a:rPr lang="en-US" sz="2400">
                <a:solidFill>
                  <a:srgbClr val="C00000"/>
                </a:solidFill>
                <a:effectLst/>
              </a:rPr>
              <a:t> </a:t>
            </a:r>
            <a:endParaRPr lang="en-US" sz="2400" b="1">
              <a:solidFill>
                <a:srgbClr val="C00000"/>
              </a:solidFill>
            </a:endParaRPr>
          </a:p>
        </p:txBody>
      </p:sp>
      <p:sp>
        <p:nvSpPr>
          <p:cNvPr id="11" name="Rounded Rectangle 10"/>
          <p:cNvSpPr/>
          <p:nvPr/>
        </p:nvSpPr>
        <p:spPr>
          <a:xfrm>
            <a:off x="6248400" y="1560576"/>
            <a:ext cx="5547360" cy="4754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TÌNH HUỐNG 4</a:t>
            </a:r>
          </a:p>
          <a:p>
            <a:pPr algn="ctr"/>
            <a:r>
              <a:rPr lang="vi-VN" sz="2400"/>
              <a:t>Đắc Lắc quê hương em có nghề truyền thống làm nhạc cụ. Lớp em được cô giáo tổ chức đi thăm gia đình làm đàn tơ-rưng. Khi vào thăm khu sản xuất đàn tơ-rưng mini, em thấy Trung và Nam lấy các ống đàn cất vào túi rồi thì thầm với nhau là về nhà sẽ làm thử. Khi đó, em sẽ nói và làm gì với hai bạn?</a:t>
            </a:r>
            <a:endParaRPr lang="en-US" sz="2400"/>
          </a:p>
        </p:txBody>
      </p:sp>
      <p:pic>
        <p:nvPicPr>
          <p:cNvPr id="6" name="Picture 5"/>
          <p:cNvPicPr>
            <a:picLocks noChangeAspect="1"/>
          </p:cNvPicPr>
          <p:nvPr/>
        </p:nvPicPr>
        <p:blipFill>
          <a:blip r:embed="rId3"/>
          <a:stretch>
            <a:fillRect/>
          </a:stretch>
        </p:blipFill>
        <p:spPr>
          <a:xfrm>
            <a:off x="731519" y="1901105"/>
            <a:ext cx="5277871" cy="4073822"/>
          </a:xfrm>
          <a:prstGeom prst="rect">
            <a:avLst/>
          </a:prstGeom>
        </p:spPr>
      </p:pic>
    </p:spTree>
    <p:extLst>
      <p:ext uri="{BB962C8B-B14F-4D97-AF65-F5344CB8AC3E}">
        <p14:creationId xmlns:p14="http://schemas.microsoft.com/office/powerpoint/2010/main" val="97800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12" descr="20070324033529604"/>
          <p:cNvPicPr>
            <a:picLocks noChangeAspect="1" noChangeArrowheads="1"/>
          </p:cNvPicPr>
          <p:nvPr/>
        </p:nvPicPr>
        <p:blipFill>
          <a:blip r:embed="rId4"/>
          <a:srcRect/>
          <a:stretch>
            <a:fillRect/>
          </a:stretch>
        </p:blipFill>
        <p:spPr bwMode="auto">
          <a:xfrm>
            <a:off x="304802" y="-3464"/>
            <a:ext cx="11480798" cy="6858000"/>
          </a:xfrm>
          <a:prstGeom prst="rect">
            <a:avLst/>
          </a:prstGeom>
          <a:noFill/>
        </p:spPr>
      </p:pic>
      <p:pic>
        <p:nvPicPr>
          <p:cNvPr id="37894" name="Picture 8" descr="2.gif"/>
          <p:cNvPicPr>
            <a:picLocks noChangeAspect="1"/>
          </p:cNvPicPr>
          <p:nvPr/>
        </p:nvPicPr>
        <p:blipFill>
          <a:blip r:embed="rId5"/>
          <a:srcRect/>
          <a:stretch>
            <a:fillRect/>
          </a:stretch>
        </p:blipFill>
        <p:spPr bwMode="auto">
          <a:xfrm>
            <a:off x="1524000" y="6381750"/>
            <a:ext cx="9144000" cy="476250"/>
          </a:xfrm>
          <a:prstGeom prst="rect">
            <a:avLst/>
          </a:prstGeom>
          <a:noFill/>
          <a:ln w="9525">
            <a:noFill/>
            <a:miter lim="800000"/>
            <a:headEnd/>
            <a:tailEnd/>
          </a:ln>
        </p:spPr>
      </p:pic>
      <p:pic>
        <p:nvPicPr>
          <p:cNvPr id="37897" name="Picture 9" descr="valentine36"/>
          <p:cNvPicPr>
            <a:picLocks noChangeAspect="1" noChangeArrowheads="1" noCrop="1"/>
          </p:cNvPicPr>
          <p:nvPr/>
        </p:nvPicPr>
        <p:blipFill>
          <a:blip r:embed="rId6"/>
          <a:srcRect/>
          <a:stretch>
            <a:fillRect/>
          </a:stretch>
        </p:blipFill>
        <p:spPr bwMode="auto">
          <a:xfrm rot="2065589">
            <a:off x="2209800" y="228600"/>
            <a:ext cx="685800" cy="685800"/>
          </a:xfrm>
          <a:prstGeom prst="rect">
            <a:avLst/>
          </a:prstGeom>
          <a:noFill/>
        </p:spPr>
      </p:pic>
      <p:pic>
        <p:nvPicPr>
          <p:cNvPr id="37898" name="Picture 10" descr="valentine36"/>
          <p:cNvPicPr>
            <a:picLocks noChangeAspect="1" noChangeArrowheads="1" noCrop="1"/>
          </p:cNvPicPr>
          <p:nvPr/>
        </p:nvPicPr>
        <p:blipFill>
          <a:blip r:embed="rId6"/>
          <a:srcRect/>
          <a:stretch>
            <a:fillRect/>
          </a:stretch>
        </p:blipFill>
        <p:spPr bwMode="auto">
          <a:xfrm rot="17465711">
            <a:off x="9982200" y="2667001"/>
            <a:ext cx="533400" cy="533400"/>
          </a:xfrm>
          <a:prstGeom prst="rect">
            <a:avLst/>
          </a:prstGeom>
          <a:noFill/>
        </p:spPr>
      </p:pic>
      <p:pic>
        <p:nvPicPr>
          <p:cNvPr id="37902" name="Picture 8" descr="Imw77289[1]"/>
          <p:cNvPicPr>
            <a:picLocks noChangeAspect="1" noChangeArrowheads="1" noCrop="1"/>
          </p:cNvPicPr>
          <p:nvPr/>
        </p:nvPicPr>
        <p:blipFill>
          <a:blip r:embed="rId7"/>
          <a:srcRect/>
          <a:stretch>
            <a:fillRect/>
          </a:stretch>
        </p:blipFill>
        <p:spPr bwMode="auto">
          <a:xfrm>
            <a:off x="2159000" y="2400300"/>
            <a:ext cx="1574800" cy="4229100"/>
          </a:xfrm>
          <a:prstGeom prst="rect">
            <a:avLst/>
          </a:prstGeom>
          <a:noFill/>
          <a:ln w="9525">
            <a:noFill/>
            <a:miter lim="800000"/>
            <a:headEnd/>
            <a:tailEnd/>
          </a:ln>
        </p:spPr>
      </p:pic>
      <p:pic>
        <p:nvPicPr>
          <p:cNvPr id="37903" name="Picture 8" descr="Imw77289[1]"/>
          <p:cNvPicPr>
            <a:picLocks noChangeAspect="1" noChangeArrowheads="1" noCrop="1"/>
          </p:cNvPicPr>
          <p:nvPr/>
        </p:nvPicPr>
        <p:blipFill>
          <a:blip r:embed="rId7"/>
          <a:srcRect/>
          <a:stretch>
            <a:fillRect/>
          </a:stretch>
        </p:blipFill>
        <p:spPr bwMode="auto">
          <a:xfrm>
            <a:off x="8559800" y="2133600"/>
            <a:ext cx="1574800" cy="4229100"/>
          </a:xfrm>
          <a:prstGeom prst="rect">
            <a:avLst/>
          </a:prstGeom>
          <a:noFill/>
          <a:ln w="9525">
            <a:noFill/>
            <a:miter lim="800000"/>
            <a:headEnd/>
            <a:tailEnd/>
          </a:ln>
        </p:spPr>
      </p:pic>
      <p:grpSp>
        <p:nvGrpSpPr>
          <p:cNvPr id="10" name="Group 10"/>
          <p:cNvGrpSpPr>
            <a:grpSpLocks/>
          </p:cNvGrpSpPr>
          <p:nvPr/>
        </p:nvGrpSpPr>
        <p:grpSpPr bwMode="auto">
          <a:xfrm>
            <a:off x="0" y="0"/>
            <a:ext cx="12192000" cy="6934200"/>
            <a:chOff x="0" y="-24"/>
            <a:chExt cx="5760" cy="4368"/>
          </a:xfrm>
        </p:grpSpPr>
        <p:grpSp>
          <p:nvGrpSpPr>
            <p:cNvPr id="11" name="Group 11"/>
            <p:cNvGrpSpPr>
              <a:grpSpLocks/>
            </p:cNvGrpSpPr>
            <p:nvPr/>
          </p:nvGrpSpPr>
          <p:grpSpPr bwMode="auto">
            <a:xfrm>
              <a:off x="0" y="-24"/>
              <a:ext cx="5760" cy="4368"/>
              <a:chOff x="0" y="-24"/>
              <a:chExt cx="5760" cy="4368"/>
            </a:xfrm>
          </p:grpSpPr>
          <p:pic>
            <p:nvPicPr>
              <p:cNvPr id="21" name="Picture 12" descr="ttrtrtr1151380670"/>
              <p:cNvPicPr>
                <a:picLocks noChangeAspect="1" noChangeArrowheads="1" noCrop="1"/>
              </p:cNvPicPr>
              <p:nvPr/>
            </p:nvPicPr>
            <p:blipFill>
              <a:blip r:embed="rId8"/>
              <a:srcRect/>
              <a:stretch>
                <a:fillRect/>
              </a:stretch>
            </p:blipFill>
            <p:spPr bwMode="auto">
              <a:xfrm>
                <a:off x="0" y="-24"/>
                <a:ext cx="5760" cy="144"/>
              </a:xfrm>
              <a:prstGeom prst="rect">
                <a:avLst/>
              </a:prstGeom>
              <a:noFill/>
            </p:spPr>
          </p:pic>
          <p:pic>
            <p:nvPicPr>
              <p:cNvPr id="22" name="Picture 13" descr="ttrtrtr1151380670"/>
              <p:cNvPicPr>
                <a:picLocks noChangeAspect="1" noChangeArrowheads="1" noCrop="1"/>
              </p:cNvPicPr>
              <p:nvPr/>
            </p:nvPicPr>
            <p:blipFill>
              <a:blip r:embed="rId8"/>
              <a:srcRect/>
              <a:stretch>
                <a:fillRect/>
              </a:stretch>
            </p:blipFill>
            <p:spPr bwMode="auto">
              <a:xfrm rot="5400000">
                <a:off x="3504" y="2064"/>
                <a:ext cx="4320" cy="192"/>
              </a:xfrm>
              <a:prstGeom prst="rect">
                <a:avLst/>
              </a:prstGeom>
              <a:noFill/>
            </p:spPr>
          </p:pic>
          <p:pic>
            <p:nvPicPr>
              <p:cNvPr id="23" name="Picture 14" descr="ttrtrtr1151380670"/>
              <p:cNvPicPr>
                <a:picLocks noChangeAspect="1" noChangeArrowheads="1" noCrop="1"/>
              </p:cNvPicPr>
              <p:nvPr/>
            </p:nvPicPr>
            <p:blipFill>
              <a:blip r:embed="rId8"/>
              <a:srcRect/>
              <a:stretch>
                <a:fillRect/>
              </a:stretch>
            </p:blipFill>
            <p:spPr bwMode="auto">
              <a:xfrm rot="16200000">
                <a:off x="-2088" y="2088"/>
                <a:ext cx="4320" cy="144"/>
              </a:xfrm>
              <a:prstGeom prst="rect">
                <a:avLst/>
              </a:prstGeom>
              <a:noFill/>
            </p:spPr>
          </p:pic>
          <p:pic>
            <p:nvPicPr>
              <p:cNvPr id="24" name="Picture 15" descr="ttrtrtr1151380670"/>
              <p:cNvPicPr>
                <a:picLocks noChangeAspect="1" noChangeArrowheads="1" noCrop="1"/>
              </p:cNvPicPr>
              <p:nvPr/>
            </p:nvPicPr>
            <p:blipFill>
              <a:blip r:embed="rId8"/>
              <a:srcRect/>
              <a:stretch>
                <a:fillRect/>
              </a:stretch>
            </p:blipFill>
            <p:spPr bwMode="auto">
              <a:xfrm>
                <a:off x="0" y="4200"/>
                <a:ext cx="5760" cy="144"/>
              </a:xfrm>
              <a:prstGeom prst="rect">
                <a:avLst/>
              </a:prstGeom>
              <a:noFill/>
            </p:spPr>
          </p:pic>
        </p:grpSp>
        <p:grpSp>
          <p:nvGrpSpPr>
            <p:cNvPr id="12" name="Group 16"/>
            <p:cNvGrpSpPr>
              <a:grpSpLocks/>
            </p:cNvGrpSpPr>
            <p:nvPr/>
          </p:nvGrpSpPr>
          <p:grpSpPr bwMode="auto">
            <a:xfrm>
              <a:off x="0" y="0"/>
              <a:ext cx="5760" cy="4320"/>
              <a:chOff x="0" y="0"/>
              <a:chExt cx="5760" cy="4320"/>
            </a:xfrm>
          </p:grpSpPr>
          <p:pic>
            <p:nvPicPr>
              <p:cNvPr id="13" name="Picture 17" descr="flower[1][1][1][1]"/>
              <p:cNvPicPr>
                <a:picLocks noChangeAspect="1" noChangeArrowheads="1" noCrop="1"/>
              </p:cNvPicPr>
              <p:nvPr/>
            </p:nvPicPr>
            <p:blipFill>
              <a:blip r:embed="rId9"/>
              <a:srcRect/>
              <a:stretch>
                <a:fillRect/>
              </a:stretch>
            </p:blipFill>
            <p:spPr bwMode="auto">
              <a:xfrm>
                <a:off x="0" y="0"/>
                <a:ext cx="5760" cy="378"/>
              </a:xfrm>
              <a:prstGeom prst="rect">
                <a:avLst/>
              </a:prstGeom>
              <a:noFill/>
            </p:spPr>
          </p:pic>
          <p:pic>
            <p:nvPicPr>
              <p:cNvPr id="14" name="Picture 18" descr="flower[1][1][1][1]"/>
              <p:cNvPicPr>
                <a:picLocks noChangeAspect="1" noChangeArrowheads="1" noCrop="1"/>
              </p:cNvPicPr>
              <p:nvPr/>
            </p:nvPicPr>
            <p:blipFill>
              <a:blip r:embed="rId9"/>
              <a:srcRect/>
              <a:stretch>
                <a:fillRect/>
              </a:stretch>
            </p:blipFill>
            <p:spPr bwMode="auto">
              <a:xfrm>
                <a:off x="0" y="3942"/>
                <a:ext cx="5760" cy="378"/>
              </a:xfrm>
              <a:prstGeom prst="rect">
                <a:avLst/>
              </a:prstGeom>
              <a:noFill/>
            </p:spPr>
          </p:pic>
          <p:pic>
            <p:nvPicPr>
              <p:cNvPr id="15" name="Picture 19" descr="flower[1][1][1][1]"/>
              <p:cNvPicPr>
                <a:picLocks noChangeAspect="1" noChangeArrowheads="1" noCrop="1"/>
              </p:cNvPicPr>
              <p:nvPr/>
            </p:nvPicPr>
            <p:blipFill>
              <a:blip r:embed="rId9"/>
              <a:srcRect/>
              <a:stretch>
                <a:fillRect/>
              </a:stretch>
            </p:blipFill>
            <p:spPr bwMode="auto">
              <a:xfrm rot="16200000">
                <a:off x="-1971" y="1971"/>
                <a:ext cx="4320" cy="378"/>
              </a:xfrm>
              <a:prstGeom prst="rect">
                <a:avLst/>
              </a:prstGeom>
              <a:noFill/>
            </p:spPr>
          </p:pic>
          <p:pic>
            <p:nvPicPr>
              <p:cNvPr id="16" name="Picture 20" descr="flower[1][1][1][1]"/>
              <p:cNvPicPr>
                <a:picLocks noChangeAspect="1" noChangeArrowheads="1" noCrop="1"/>
              </p:cNvPicPr>
              <p:nvPr/>
            </p:nvPicPr>
            <p:blipFill>
              <a:blip r:embed="rId9"/>
              <a:srcRect/>
              <a:stretch>
                <a:fillRect/>
              </a:stretch>
            </p:blipFill>
            <p:spPr bwMode="auto">
              <a:xfrm rot="16200000">
                <a:off x="3411" y="1971"/>
                <a:ext cx="4320" cy="378"/>
              </a:xfrm>
              <a:prstGeom prst="rect">
                <a:avLst/>
              </a:prstGeom>
              <a:noFill/>
            </p:spPr>
          </p:pic>
          <p:pic>
            <p:nvPicPr>
              <p:cNvPr id="17" name="Picture 21" descr="012"/>
              <p:cNvPicPr>
                <a:picLocks noChangeAspect="1" noChangeArrowheads="1" noCrop="1"/>
              </p:cNvPicPr>
              <p:nvPr/>
            </p:nvPicPr>
            <p:blipFill>
              <a:blip r:embed="rId10"/>
              <a:srcRect/>
              <a:stretch>
                <a:fillRect/>
              </a:stretch>
            </p:blipFill>
            <p:spPr bwMode="auto">
              <a:xfrm>
                <a:off x="0" y="0"/>
                <a:ext cx="816" cy="723"/>
              </a:xfrm>
              <a:prstGeom prst="rect">
                <a:avLst/>
              </a:prstGeom>
              <a:noFill/>
            </p:spPr>
          </p:pic>
          <p:pic>
            <p:nvPicPr>
              <p:cNvPr id="18" name="Picture 22" descr="012"/>
              <p:cNvPicPr>
                <a:picLocks noChangeAspect="1" noChangeArrowheads="1" noCrop="1"/>
              </p:cNvPicPr>
              <p:nvPr/>
            </p:nvPicPr>
            <p:blipFill>
              <a:blip r:embed="rId10"/>
              <a:srcRect/>
              <a:stretch>
                <a:fillRect/>
              </a:stretch>
            </p:blipFill>
            <p:spPr bwMode="auto">
              <a:xfrm>
                <a:off x="0" y="3597"/>
                <a:ext cx="816" cy="723"/>
              </a:xfrm>
              <a:prstGeom prst="rect">
                <a:avLst/>
              </a:prstGeom>
              <a:noFill/>
            </p:spPr>
          </p:pic>
          <p:pic>
            <p:nvPicPr>
              <p:cNvPr id="19" name="Picture 23" descr="012"/>
              <p:cNvPicPr>
                <a:picLocks noChangeAspect="1" noChangeArrowheads="1" noCrop="1"/>
              </p:cNvPicPr>
              <p:nvPr/>
            </p:nvPicPr>
            <p:blipFill>
              <a:blip r:embed="rId10"/>
              <a:srcRect/>
              <a:stretch>
                <a:fillRect/>
              </a:stretch>
            </p:blipFill>
            <p:spPr bwMode="auto">
              <a:xfrm rot="10800000">
                <a:off x="4944" y="0"/>
                <a:ext cx="816" cy="723"/>
              </a:xfrm>
              <a:prstGeom prst="rect">
                <a:avLst/>
              </a:prstGeom>
              <a:noFill/>
            </p:spPr>
          </p:pic>
          <p:pic>
            <p:nvPicPr>
              <p:cNvPr id="20" name="Picture 24" descr="012"/>
              <p:cNvPicPr>
                <a:picLocks noChangeAspect="1" noChangeArrowheads="1" noCrop="1"/>
              </p:cNvPicPr>
              <p:nvPr/>
            </p:nvPicPr>
            <p:blipFill>
              <a:blip r:embed="rId10"/>
              <a:srcRect/>
              <a:stretch>
                <a:fillRect/>
              </a:stretch>
            </p:blipFill>
            <p:spPr bwMode="auto">
              <a:xfrm rot="10800000">
                <a:off x="4944" y="3597"/>
                <a:ext cx="816" cy="723"/>
              </a:xfrm>
              <a:prstGeom prst="rect">
                <a:avLst/>
              </a:prstGeom>
              <a:noFill/>
            </p:spPr>
          </p:pic>
        </p:grpSp>
      </p:grpSp>
      <p:grpSp>
        <p:nvGrpSpPr>
          <p:cNvPr id="25" name="Group 28"/>
          <p:cNvGrpSpPr>
            <a:grpSpLocks/>
          </p:cNvGrpSpPr>
          <p:nvPr/>
        </p:nvGrpSpPr>
        <p:grpSpPr bwMode="auto">
          <a:xfrm>
            <a:off x="355601" y="227996"/>
            <a:ext cx="11036298" cy="6564313"/>
            <a:chOff x="1002" y="336"/>
            <a:chExt cx="4374" cy="4135"/>
          </a:xfrm>
        </p:grpSpPr>
        <p:pic>
          <p:nvPicPr>
            <p:cNvPr id="26" name="Picture 29" descr="BALLOON3"/>
            <p:cNvPicPr>
              <a:picLocks noChangeAspect="1" noChangeArrowheads="1"/>
            </p:cNvPicPr>
            <p:nvPr/>
          </p:nvPicPr>
          <p:blipFill>
            <a:blip r:embed="rId11"/>
            <a:srcRect/>
            <a:stretch>
              <a:fillRect/>
            </a:stretch>
          </p:blipFill>
          <p:spPr bwMode="auto">
            <a:xfrm>
              <a:off x="1989" y="435"/>
              <a:ext cx="843" cy="1197"/>
            </a:xfrm>
            <a:prstGeom prst="rect">
              <a:avLst/>
            </a:prstGeom>
            <a:noFill/>
          </p:spPr>
        </p:pic>
        <p:sp>
          <p:nvSpPr>
            <p:cNvPr id="27" name="AutoShape 30"/>
            <p:cNvSpPr>
              <a:spLocks noChangeArrowheads="1"/>
            </p:cNvSpPr>
            <p:nvPr/>
          </p:nvSpPr>
          <p:spPr bwMode="auto">
            <a:xfrm>
              <a:off x="4701" y="855"/>
              <a:ext cx="675" cy="600"/>
            </a:xfrm>
            <a:prstGeom prst="star5">
              <a:avLst/>
            </a:prstGeom>
            <a:solidFill>
              <a:srgbClr val="FF3300"/>
            </a:solidFill>
            <a:ln w="9525">
              <a:solidFill>
                <a:srgbClr val="FF3300"/>
              </a:solidFill>
              <a:miter lim="800000"/>
              <a:headEnd/>
              <a:tailEnd/>
            </a:ln>
            <a:effectLst/>
          </p:spPr>
          <p:txBody>
            <a:bodyPr wrap="none" anchor="ctr"/>
            <a:lstStyle/>
            <a:p>
              <a:endParaRPr lang="en-US" dirty="0"/>
            </a:p>
          </p:txBody>
        </p:sp>
        <p:sp>
          <p:nvSpPr>
            <p:cNvPr id="28" name="AutoShape 31"/>
            <p:cNvSpPr>
              <a:spLocks noChangeArrowheads="1"/>
            </p:cNvSpPr>
            <p:nvPr/>
          </p:nvSpPr>
          <p:spPr bwMode="auto">
            <a:xfrm>
              <a:off x="1056" y="816"/>
              <a:ext cx="576" cy="528"/>
            </a:xfrm>
            <a:prstGeom prst="star5">
              <a:avLst/>
            </a:prstGeom>
            <a:solidFill>
              <a:srgbClr val="FFFF00"/>
            </a:solidFill>
            <a:ln w="38100">
              <a:solidFill>
                <a:srgbClr val="FF3300"/>
              </a:solidFill>
              <a:miter lim="800000"/>
              <a:headEnd/>
              <a:tailEnd/>
            </a:ln>
            <a:effectLst/>
          </p:spPr>
          <p:txBody>
            <a:bodyPr wrap="none" anchor="ctr"/>
            <a:lstStyle/>
            <a:p>
              <a:endParaRPr lang="en-US" dirty="0"/>
            </a:p>
          </p:txBody>
        </p:sp>
        <p:sp>
          <p:nvSpPr>
            <p:cNvPr id="29" name="AutoShape 32"/>
            <p:cNvSpPr>
              <a:spLocks noChangeArrowheads="1"/>
            </p:cNvSpPr>
            <p:nvPr/>
          </p:nvSpPr>
          <p:spPr bwMode="auto">
            <a:xfrm>
              <a:off x="4682" y="2976"/>
              <a:ext cx="598" cy="652"/>
            </a:xfrm>
            <a:prstGeom prst="star5">
              <a:avLst/>
            </a:prstGeom>
            <a:solidFill>
              <a:srgbClr val="FFFF00"/>
            </a:solidFill>
            <a:ln w="38100">
              <a:solidFill>
                <a:srgbClr val="FF3300"/>
              </a:solidFill>
              <a:miter lim="800000"/>
              <a:headEnd/>
              <a:tailEnd/>
            </a:ln>
            <a:effectLst/>
          </p:spPr>
          <p:txBody>
            <a:bodyPr wrap="none" anchor="ctr"/>
            <a:lstStyle/>
            <a:p>
              <a:endParaRPr lang="en-US" dirty="0"/>
            </a:p>
          </p:txBody>
        </p:sp>
        <p:sp>
          <p:nvSpPr>
            <p:cNvPr id="30" name="AutoShape 33"/>
            <p:cNvSpPr>
              <a:spLocks noChangeArrowheads="1"/>
            </p:cNvSpPr>
            <p:nvPr/>
          </p:nvSpPr>
          <p:spPr bwMode="auto">
            <a:xfrm>
              <a:off x="2162" y="3552"/>
              <a:ext cx="574" cy="627"/>
            </a:xfrm>
            <a:prstGeom prst="star5">
              <a:avLst/>
            </a:prstGeom>
            <a:solidFill>
              <a:srgbClr val="66FF33"/>
            </a:solidFill>
            <a:ln w="38100">
              <a:solidFill>
                <a:schemeClr val="accent2"/>
              </a:solidFill>
              <a:miter lim="800000"/>
              <a:headEnd/>
              <a:tailEnd/>
            </a:ln>
            <a:effectLst/>
          </p:spPr>
          <p:txBody>
            <a:bodyPr wrap="none" anchor="ctr"/>
            <a:lstStyle/>
            <a:p>
              <a:endParaRPr lang="en-US" dirty="0"/>
            </a:p>
          </p:txBody>
        </p:sp>
        <p:sp>
          <p:nvSpPr>
            <p:cNvPr id="31" name="AutoShape 34"/>
            <p:cNvSpPr>
              <a:spLocks noChangeArrowheads="1"/>
            </p:cNvSpPr>
            <p:nvPr/>
          </p:nvSpPr>
          <p:spPr bwMode="auto">
            <a:xfrm>
              <a:off x="4608" y="336"/>
              <a:ext cx="528" cy="576"/>
            </a:xfrm>
            <a:prstGeom prst="star5">
              <a:avLst/>
            </a:prstGeom>
            <a:solidFill>
              <a:schemeClr val="accent2"/>
            </a:solidFill>
            <a:ln w="57150">
              <a:solidFill>
                <a:srgbClr val="66FF33"/>
              </a:solidFill>
              <a:miter lim="800000"/>
              <a:headEnd/>
              <a:tailEnd/>
            </a:ln>
            <a:effectLst/>
          </p:spPr>
          <p:txBody>
            <a:bodyPr wrap="none" anchor="ctr"/>
            <a:lstStyle/>
            <a:p>
              <a:endParaRPr lang="en-US" dirty="0"/>
            </a:p>
          </p:txBody>
        </p:sp>
        <p:pic>
          <p:nvPicPr>
            <p:cNvPr id="32" name="Picture 35" descr="BALLOON3"/>
            <p:cNvPicPr>
              <a:picLocks noChangeAspect="1" noChangeArrowheads="1"/>
            </p:cNvPicPr>
            <p:nvPr/>
          </p:nvPicPr>
          <p:blipFill>
            <a:blip r:embed="rId11"/>
            <a:srcRect/>
            <a:stretch>
              <a:fillRect/>
            </a:stretch>
          </p:blipFill>
          <p:spPr bwMode="auto">
            <a:xfrm>
              <a:off x="3861" y="2587"/>
              <a:ext cx="843" cy="1376"/>
            </a:xfrm>
            <a:prstGeom prst="rect">
              <a:avLst/>
            </a:prstGeom>
            <a:noFill/>
          </p:spPr>
        </p:pic>
        <p:pic>
          <p:nvPicPr>
            <p:cNvPr id="33" name="Picture 36" descr="BALLOON3"/>
            <p:cNvPicPr>
              <a:picLocks noChangeAspect="1" noChangeArrowheads="1"/>
            </p:cNvPicPr>
            <p:nvPr/>
          </p:nvPicPr>
          <p:blipFill>
            <a:blip r:embed="rId11"/>
            <a:srcRect/>
            <a:stretch>
              <a:fillRect/>
            </a:stretch>
          </p:blipFill>
          <p:spPr bwMode="auto">
            <a:xfrm>
              <a:off x="3120" y="480"/>
              <a:ext cx="1183" cy="1680"/>
            </a:xfrm>
            <a:prstGeom prst="rect">
              <a:avLst/>
            </a:prstGeom>
            <a:noFill/>
          </p:spPr>
        </p:pic>
        <p:pic>
          <p:nvPicPr>
            <p:cNvPr id="34" name="Picture 37" descr="BALLOON3"/>
            <p:cNvPicPr>
              <a:picLocks noChangeAspect="1" noChangeArrowheads="1"/>
            </p:cNvPicPr>
            <p:nvPr/>
          </p:nvPicPr>
          <p:blipFill>
            <a:blip r:embed="rId11"/>
            <a:srcRect/>
            <a:stretch>
              <a:fillRect/>
            </a:stretch>
          </p:blipFill>
          <p:spPr bwMode="auto">
            <a:xfrm>
              <a:off x="1002" y="2592"/>
              <a:ext cx="1014" cy="1440"/>
            </a:xfrm>
            <a:prstGeom prst="rect">
              <a:avLst/>
            </a:prstGeom>
            <a:noFill/>
          </p:spPr>
        </p:pic>
        <p:pic>
          <p:nvPicPr>
            <p:cNvPr id="36" name="Picture 36" descr="BALLOON3"/>
            <p:cNvPicPr>
              <a:picLocks noChangeAspect="1" noChangeArrowheads="1"/>
            </p:cNvPicPr>
            <p:nvPr/>
          </p:nvPicPr>
          <p:blipFill>
            <a:blip r:embed="rId11"/>
            <a:srcRect/>
            <a:stretch>
              <a:fillRect/>
            </a:stretch>
          </p:blipFill>
          <p:spPr bwMode="auto">
            <a:xfrm>
              <a:off x="2308" y="2685"/>
              <a:ext cx="1403" cy="1786"/>
            </a:xfrm>
            <a:prstGeom prst="rect">
              <a:avLst/>
            </a:prstGeom>
            <a:noFill/>
          </p:spPr>
        </p:pic>
        <p:sp>
          <p:nvSpPr>
            <p:cNvPr id="37" name="AutoShape 30"/>
            <p:cNvSpPr>
              <a:spLocks noChangeArrowheads="1"/>
            </p:cNvSpPr>
            <p:nvPr/>
          </p:nvSpPr>
          <p:spPr bwMode="auto">
            <a:xfrm>
              <a:off x="3569" y="3648"/>
              <a:ext cx="751" cy="668"/>
            </a:xfrm>
            <a:prstGeom prst="star5">
              <a:avLst/>
            </a:prstGeom>
            <a:solidFill>
              <a:srgbClr val="FF3300"/>
            </a:solidFill>
            <a:ln w="9525">
              <a:solidFill>
                <a:srgbClr val="FF3300"/>
              </a:solidFill>
              <a:miter lim="800000"/>
              <a:headEnd/>
              <a:tailEnd/>
            </a:ln>
            <a:effectLst/>
          </p:spPr>
          <p:txBody>
            <a:bodyPr wrap="none" anchor="ctr"/>
            <a:lstStyle/>
            <a:p>
              <a:endParaRPr lang="en-US" dirty="0"/>
            </a:p>
          </p:txBody>
        </p:sp>
      </p:grpSp>
      <p:sp>
        <p:nvSpPr>
          <p:cNvPr id="2" name="Rectangle 1"/>
          <p:cNvSpPr/>
          <p:nvPr/>
        </p:nvSpPr>
        <p:spPr>
          <a:xfrm>
            <a:off x="580575" y="1963930"/>
            <a:ext cx="11059885" cy="1323439"/>
          </a:xfrm>
          <a:prstGeom prst="rect">
            <a:avLst/>
          </a:prstGeom>
          <a:noFill/>
        </p:spPr>
        <p:txBody>
          <a:bodyPr wrap="square" lIns="91440" tIns="45720" rIns="91440" bIns="45720">
            <a:spAutoFit/>
            <a:scene3d>
              <a:camera prst="perspectiveRelaxedModerately"/>
              <a:lightRig rig="threePt" dir="t"/>
            </a:scene3d>
          </a:bodyPr>
          <a:lstStyle/>
          <a:p>
            <a:pPr algn="ctr"/>
            <a:r>
              <a:rPr lang="en-US" sz="8000" b="1" i="1" dirty="0">
                <a:ln w="31550" cmpd="sng">
                  <a:solidFill>
                    <a:srgbClr val="C00000"/>
                  </a:solidFill>
                  <a:prstDash val="solid"/>
                </a:ln>
                <a:solidFill>
                  <a:srgbClr val="FF0000"/>
                </a:solidFill>
                <a:effectLst>
                  <a:outerShdw blurRad="50800" dist="40000" dir="5400000" algn="tl" rotWithShape="0">
                    <a:srgbClr val="000000">
                      <a:shade val="5000"/>
                      <a:satMod val="120000"/>
                      <a:alpha val="33000"/>
                    </a:srgbClr>
                  </a:outerShdw>
                </a:effectLst>
                <a:latin typeface="Rockwell Condensed" pitchFamily="18" charset="0"/>
              </a:rPr>
              <a:t>Xin chân thành cảm ơn!</a:t>
            </a:r>
          </a:p>
        </p:txBody>
      </p:sp>
      <p:pic>
        <p:nvPicPr>
          <p:cNvPr id="3" name="ha noi thanh pho vi hoa b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4049" y="98425"/>
            <a:ext cx="487363" cy="487363"/>
          </a:xfrm>
          <a:prstGeom prst="rect">
            <a:avLst/>
          </a:prstGeom>
        </p:spPr>
      </p:pic>
    </p:spTree>
    <p:extLst>
      <p:ext uri="{BB962C8B-B14F-4D97-AF65-F5344CB8AC3E}">
        <p14:creationId xmlns:p14="http://schemas.microsoft.com/office/powerpoint/2010/main" val="19634986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152" fill="hold"/>
                                        <p:tgtEl>
                                          <p:spTgt spid="3"/>
                                        </p:tgtEl>
                                      </p:cBhvr>
                                    </p:cmd>
                                  </p:childTnLst>
                                </p:cTn>
                              </p:par>
                              <p:par>
                                <p:cTn id="7" presetID="7" presetClass="entr" presetSubtype="1"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000" fill="hold"/>
                                        <p:tgtEl>
                                          <p:spTgt spid="25"/>
                                        </p:tgtEl>
                                        <p:attrNameLst>
                                          <p:attrName>ppt_x</p:attrName>
                                        </p:attrNameLst>
                                      </p:cBhvr>
                                      <p:tavLst>
                                        <p:tav tm="0">
                                          <p:val>
                                            <p:strVal val="#ppt_x"/>
                                          </p:val>
                                        </p:tav>
                                        <p:tav tm="100000">
                                          <p:val>
                                            <p:strVal val="#ppt_x"/>
                                          </p:val>
                                        </p:tav>
                                      </p:tavLst>
                                    </p:anim>
                                    <p:anim calcmode="lin" valueType="num">
                                      <p:cBhvr additive="base">
                                        <p:cTn id="10" dur="3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8977"/>
            <a:ext cx="10515600" cy="976658"/>
          </a:xfrm>
        </p:spPr>
        <p:txBody>
          <a:bodyPr/>
          <a:lstStyle/>
          <a:p>
            <a:pPr algn="ctr"/>
            <a:r>
              <a:rPr lang="en-US">
                <a:ln w="0"/>
                <a:solidFill>
                  <a:srgbClr val="C00000"/>
                </a:solidFill>
                <a:effectLst>
                  <a:outerShdw blurRad="38100" dist="25400" dir="5400000" algn="ctr" rotWithShape="0">
                    <a:srgbClr val="6E747A">
                      <a:alpha val="43000"/>
                    </a:srgbClr>
                  </a:outerShdw>
                </a:effectLst>
                <a:latin typeface="Times New Roman" charset="0"/>
                <a:ea typeface="Times New Roman" charset="0"/>
                <a:cs typeface="Times New Roman" charset="0"/>
              </a:rPr>
              <a:t>CHỦ ĐỀ 4</a:t>
            </a:r>
          </a:p>
        </p:txBody>
      </p:sp>
      <p:sp>
        <p:nvSpPr>
          <p:cNvPr id="4" name="Rectangle 3"/>
          <p:cNvSpPr/>
          <p:nvPr/>
        </p:nvSpPr>
        <p:spPr>
          <a:xfrm>
            <a:off x="620783" y="2271596"/>
            <a:ext cx="10950434" cy="923330"/>
          </a:xfrm>
          <a:prstGeom prst="rect">
            <a:avLst/>
          </a:prstGeom>
          <a:noFill/>
        </p:spPr>
        <p:txBody>
          <a:bodyPr wrap="none" lIns="91440" tIns="45720" rIns="91440" bIns="45720">
            <a:spAutoFit/>
          </a:bodyPr>
          <a:lstStyle/>
          <a:p>
            <a:pPr algn="ctr"/>
            <a:r>
              <a:rPr lang="vi-VN" sz="5400" b="1">
                <a:ln w="22225">
                  <a:solidFill>
                    <a:schemeClr val="accent2"/>
                  </a:solidFill>
                  <a:prstDash val="solid"/>
                </a:ln>
                <a:solidFill>
                  <a:srgbClr val="C00000"/>
                </a:solidFill>
              </a:rPr>
              <a:t>Em yêu truyền thống quê hương</a:t>
            </a:r>
            <a:endParaRPr lang="vi-VN" sz="5400" b="1" cap="none" spc="0">
              <a:ln w="22225">
                <a:solidFill>
                  <a:schemeClr val="accent2"/>
                </a:solidFill>
                <a:prstDash val="solid"/>
              </a:ln>
              <a:solidFill>
                <a:srgbClr val="C00000"/>
              </a:solidFill>
              <a:effectLst/>
            </a:endParaRPr>
          </a:p>
        </p:txBody>
      </p:sp>
      <p:sp>
        <p:nvSpPr>
          <p:cNvPr id="6" name="Rectangle 5"/>
          <p:cNvSpPr/>
          <p:nvPr/>
        </p:nvSpPr>
        <p:spPr>
          <a:xfrm>
            <a:off x="0" y="-1612"/>
            <a:ext cx="12192000" cy="584775"/>
          </a:xfrm>
          <a:prstGeom prst="rect">
            <a:avLst/>
          </a:prstGeom>
          <a:solidFill>
            <a:schemeClr val="accent6">
              <a:lumMod val="60000"/>
              <a:lumOff val="40000"/>
            </a:schemeClr>
          </a:solidFill>
        </p:spPr>
        <p:txBody>
          <a:bodyPr wrap="square" lIns="91440" tIns="45720" rIns="91440" bIns="45720">
            <a:spAutoFit/>
          </a:bodyPr>
          <a:lstStyle/>
          <a:p>
            <a:pPr algn="ctr"/>
            <a:r>
              <a:rPr lang="en-US" sz="3200" b="1">
                <a:ln w="22225">
                  <a:solidFill>
                    <a:schemeClr val="accent2"/>
                  </a:solidFill>
                  <a:prstDash val="solid"/>
                </a:ln>
                <a:solidFill>
                  <a:schemeClr val="accent2">
                    <a:lumMod val="40000"/>
                    <a:lumOff val="60000"/>
                  </a:schemeClr>
                </a:solidFill>
              </a:rPr>
              <a:t>HOẠT ĐỘNG TRẢI NGHIỆM 4</a:t>
            </a:r>
          </a:p>
        </p:txBody>
      </p:sp>
      <p:pic>
        <p:nvPicPr>
          <p:cNvPr id="7" name="Picture 6"/>
          <p:cNvPicPr>
            <a:picLocks noChangeAspect="1"/>
          </p:cNvPicPr>
          <p:nvPr/>
        </p:nvPicPr>
        <p:blipFill>
          <a:blip r:embed="rId2"/>
          <a:stretch>
            <a:fillRect/>
          </a:stretch>
        </p:blipFill>
        <p:spPr>
          <a:xfrm>
            <a:off x="180560" y="4509557"/>
            <a:ext cx="4038600" cy="2324100"/>
          </a:xfrm>
          <a:prstGeom prst="rect">
            <a:avLst/>
          </a:prstGeom>
        </p:spPr>
      </p:pic>
      <p:pic>
        <p:nvPicPr>
          <p:cNvPr id="8" name="Picture 7"/>
          <p:cNvPicPr>
            <a:picLocks noChangeAspect="1"/>
          </p:cNvPicPr>
          <p:nvPr/>
        </p:nvPicPr>
        <p:blipFill>
          <a:blip r:embed="rId3"/>
          <a:stretch>
            <a:fillRect/>
          </a:stretch>
        </p:blipFill>
        <p:spPr>
          <a:xfrm>
            <a:off x="4219160" y="4509557"/>
            <a:ext cx="3492500" cy="2324100"/>
          </a:xfrm>
          <a:prstGeom prst="rect">
            <a:avLst/>
          </a:prstGeom>
        </p:spPr>
      </p:pic>
      <p:pic>
        <p:nvPicPr>
          <p:cNvPr id="9" name="Picture 8"/>
          <p:cNvPicPr>
            <a:picLocks noChangeAspect="1"/>
          </p:cNvPicPr>
          <p:nvPr/>
        </p:nvPicPr>
        <p:blipFill>
          <a:blip r:embed="rId4"/>
          <a:stretch>
            <a:fillRect/>
          </a:stretch>
        </p:blipFill>
        <p:spPr>
          <a:xfrm>
            <a:off x="7713728" y="4509557"/>
            <a:ext cx="4376293" cy="2286966"/>
          </a:xfrm>
          <a:prstGeom prst="rect">
            <a:avLst/>
          </a:prstGeom>
        </p:spPr>
      </p:pic>
      <p:sp>
        <p:nvSpPr>
          <p:cNvPr id="10" name="TextBox 9"/>
          <p:cNvSpPr txBox="1"/>
          <p:nvPr/>
        </p:nvSpPr>
        <p:spPr>
          <a:xfrm>
            <a:off x="5585791" y="3309730"/>
            <a:ext cx="1120371" cy="584775"/>
          </a:xfrm>
          <a:prstGeom prst="rect">
            <a:avLst/>
          </a:prstGeom>
          <a:noFill/>
        </p:spPr>
        <p:txBody>
          <a:bodyPr wrap="none" rtlCol="0">
            <a:spAutoFit/>
          </a:bodyPr>
          <a:lstStyle/>
          <a:p>
            <a:r>
              <a:rPr lang="en-US" sz="3200"/>
              <a:t>Tiết 1</a:t>
            </a:r>
          </a:p>
        </p:txBody>
      </p:sp>
    </p:spTree>
    <p:extLst>
      <p:ext uri="{BB962C8B-B14F-4D97-AF65-F5344CB8AC3E}">
        <p14:creationId xmlns:p14="http://schemas.microsoft.com/office/powerpoint/2010/main" val="211472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2F44-74BF-F3F5-E6DC-D4C69034E08F}"/>
              </a:ext>
            </a:extLst>
          </p:cNvPr>
          <p:cNvSpPr>
            <a:spLocks noGrp="1"/>
          </p:cNvSpPr>
          <p:nvPr>
            <p:ph type="title"/>
          </p:nvPr>
        </p:nvSpPr>
        <p:spPr/>
        <p:txBody>
          <a:bodyPr/>
          <a:lstStyle/>
          <a:p>
            <a:endParaRPr lang="en-US"/>
          </a:p>
        </p:txBody>
      </p:sp>
      <p:pic>
        <p:nvPicPr>
          <p:cNvPr id="4" name="Tiếp bước cha anh làm nghìn việc tốt - Trần Thanh Tùng - 45 bài hát thiếu nhi (online-video-cutter.c">
            <a:hlinkClick r:id="" action="ppaction://media"/>
            <a:extLst>
              <a:ext uri="{FF2B5EF4-FFF2-40B4-BE49-F238E27FC236}">
                <a16:creationId xmlns:a16="http://schemas.microsoft.com/office/drawing/2014/main" id="{08F3FEEA-55B7-BBE0-851D-3EC411EFCDE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42" y="-8788"/>
            <a:ext cx="12207897" cy="6866787"/>
          </a:xfrm>
        </p:spPr>
      </p:pic>
    </p:spTree>
    <p:extLst>
      <p:ext uri="{BB962C8B-B14F-4D97-AF65-F5344CB8AC3E}">
        <p14:creationId xmlns:p14="http://schemas.microsoft.com/office/powerpoint/2010/main" val="1928068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4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8D7D2-31FD-E6AF-178E-28441737FD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E20754-B64C-777F-8716-0276D399EC3C}"/>
              </a:ext>
            </a:extLst>
          </p:cNvPr>
          <p:cNvSpPr>
            <a:spLocks noGrp="1"/>
          </p:cNvSpPr>
          <p:nvPr>
            <p:ph idx="1"/>
          </p:nvPr>
        </p:nvSpPr>
        <p:spPr/>
        <p:txBody>
          <a:bodyPr/>
          <a:lstStyle/>
          <a:p>
            <a:endParaRPr lang="en-US"/>
          </a:p>
        </p:txBody>
      </p:sp>
      <p:pic>
        <p:nvPicPr>
          <p:cNvPr id="5" name="Picture 2" descr="7">
            <a:extLst>
              <a:ext uri="{FF2B5EF4-FFF2-40B4-BE49-F238E27FC236}">
                <a16:creationId xmlns:a16="http://schemas.microsoft.com/office/drawing/2014/main" id="{FD4BF27C-B709-050E-08CA-AE9F06F6E0C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365125"/>
            <a:ext cx="12192000" cy="68580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E95236A-A1E0-7AE3-F537-A0F935859C72}"/>
              </a:ext>
            </a:extLst>
          </p:cNvPr>
          <p:cNvSpPr txBox="1"/>
          <p:nvPr/>
        </p:nvSpPr>
        <p:spPr>
          <a:xfrm>
            <a:off x="167552" y="1056184"/>
            <a:ext cx="11481109" cy="769441"/>
          </a:xfrm>
          <a:prstGeom prst="rect">
            <a:avLst/>
          </a:prstGeom>
          <a:noFill/>
        </p:spPr>
        <p:txBody>
          <a:bodyPr wrap="square">
            <a:spAutoFit/>
          </a:bodyPr>
          <a:lstStyle/>
          <a:p>
            <a:pPr algn="ctr"/>
            <a:r>
              <a:rPr lang="en-US" sz="4400" b="1" i="1" dirty="0">
                <a:solidFill>
                  <a:srgbClr val="FFFF00"/>
                </a:solidFill>
                <a:effectLst>
                  <a:outerShdw blurRad="38100" dist="38100" dir="2700000" algn="tl">
                    <a:srgbClr val="000000">
                      <a:alpha val="43137"/>
                    </a:srgbClr>
                  </a:outerShdw>
                </a:effectLst>
                <a:latin typeface="Constantia" panose="02030602050306030303" pitchFamily="18" charset="0"/>
                <a:ea typeface="Arial" panose="020B0604020202020204" pitchFamily="34" charset="0"/>
              </a:rPr>
              <a:t>Khởi động: Trò chơi tôi cần</a:t>
            </a:r>
            <a:endParaRPr lang="en-US" sz="4400" i="1" dirty="0">
              <a:solidFill>
                <a:srgbClr val="FFFF00"/>
              </a:solidFill>
              <a:effectLst>
                <a:outerShdw blurRad="38100" dist="38100" dir="2700000" algn="tl">
                  <a:srgbClr val="000000">
                    <a:alpha val="43137"/>
                  </a:srgbClr>
                </a:outerShdw>
              </a:effectLst>
              <a:latin typeface="Constantia" panose="02030602050306030303" pitchFamily="18" charset="0"/>
            </a:endParaRPr>
          </a:p>
        </p:txBody>
      </p:sp>
      <p:grpSp>
        <p:nvGrpSpPr>
          <p:cNvPr id="8" name="Group 7"/>
          <p:cNvGrpSpPr/>
          <p:nvPr/>
        </p:nvGrpSpPr>
        <p:grpSpPr>
          <a:xfrm>
            <a:off x="2069945" y="2424679"/>
            <a:ext cx="7676322" cy="1815882"/>
            <a:chOff x="1670602" y="2965187"/>
            <a:chExt cx="7676322" cy="1815882"/>
          </a:xfrm>
        </p:grpSpPr>
        <p:sp>
          <p:nvSpPr>
            <p:cNvPr id="6" name="Rectangle 5"/>
            <p:cNvSpPr/>
            <p:nvPr/>
          </p:nvSpPr>
          <p:spPr>
            <a:xfrm>
              <a:off x="3250924" y="2965187"/>
              <a:ext cx="6096000" cy="1815882"/>
            </a:xfrm>
            <a:prstGeom prst="rect">
              <a:avLst/>
            </a:prstGeom>
          </p:spPr>
          <p:txBody>
            <a:bodyPr>
              <a:spAutoFit/>
            </a:bodyPr>
            <a:lstStyle/>
            <a:p>
              <a:r>
                <a:rPr lang="en-US" sz="2800">
                  <a:effectLst/>
                  <a:ea typeface="Times New Roman" charset="0"/>
                </a:rPr>
                <a:t>Khi tất cả chúng ta đều cần 1 thứ gì đó, ví dụ như cần mua được vé xem phim, cần mượn cuốn sách ở thư viện,… chúng ta làm thế nào để không mất trật tự?</a:t>
              </a:r>
              <a:r>
                <a:rPr lang="en-US" sz="2800">
                  <a:effectLst/>
                </a:rPr>
                <a:t> </a:t>
              </a:r>
              <a:endParaRPr lang="en-US" sz="2800"/>
            </a:p>
          </p:txBody>
        </p:sp>
        <p:pic>
          <p:nvPicPr>
            <p:cNvPr id="7" name="Picture 6"/>
            <p:cNvPicPr>
              <a:picLocks noChangeAspect="1"/>
            </p:cNvPicPr>
            <p:nvPr/>
          </p:nvPicPr>
          <p:blipFill>
            <a:blip r:embed="rId5"/>
            <a:stretch>
              <a:fillRect/>
            </a:stretch>
          </p:blipFill>
          <p:spPr>
            <a:xfrm>
              <a:off x="1670602" y="2965187"/>
              <a:ext cx="1580322" cy="1580322"/>
            </a:xfrm>
            <a:prstGeom prst="rect">
              <a:avLst/>
            </a:prstGeom>
          </p:spPr>
        </p:pic>
      </p:grpSp>
    </p:spTree>
    <p:extLst>
      <p:ext uri="{BB962C8B-B14F-4D97-AF65-F5344CB8AC3E}">
        <p14:creationId xmlns:p14="http://schemas.microsoft.com/office/powerpoint/2010/main" val="245929897"/>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4948"/>
          </a:xfrm>
          <a:solidFill>
            <a:schemeClr val="accent4">
              <a:lumMod val="40000"/>
              <a:lumOff val="60000"/>
            </a:schemeClr>
          </a:solidFill>
        </p:spPr>
        <p:txBody>
          <a:bodyPr>
            <a:normAutofit fontScale="90000"/>
          </a:bodyPr>
          <a:lstStyle/>
          <a:p>
            <a:pPr algn="ctr"/>
            <a:r>
              <a:rPr lang="en-US" sz="2800" b="1">
                <a:solidFill>
                  <a:srgbClr val="C00000"/>
                </a:solidFill>
                <a:latin typeface="Times New Roman" charset="0"/>
                <a:ea typeface="Times New Roman" charset="0"/>
                <a:cs typeface="Times New Roman" charset="0"/>
              </a:rPr>
              <a:t>HOẠT ĐỘNG 1. XÁC ĐỊNH CÁC HÀNH VI CÓ VĂN HOÁ NƠI CỘNG CỘNG</a:t>
            </a:r>
            <a:r>
              <a:rPr lang="en-US" sz="2800" b="1">
                <a:solidFill>
                  <a:srgbClr val="C00000"/>
                </a:solidFill>
                <a:effectLst/>
                <a:latin typeface="Times New Roman" charset="0"/>
                <a:ea typeface="Times New Roman" charset="0"/>
                <a:cs typeface="Times New Roman" charset="0"/>
              </a:rPr>
              <a:t> </a:t>
            </a:r>
            <a:endParaRPr lang="en-US" sz="2800" b="1">
              <a:solidFill>
                <a:srgbClr val="C00000"/>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1116494" y="1358487"/>
            <a:ext cx="10515600" cy="867879"/>
          </a:xfrm>
        </p:spPr>
        <p:txBody>
          <a:bodyPr>
            <a:normAutofit fontScale="92500" lnSpcReduction="10000"/>
          </a:bodyPr>
          <a:lstStyle/>
          <a:p>
            <a:pPr marL="0" lvl="0" indent="0" algn="ctr">
              <a:lnSpc>
                <a:spcPct val="100000"/>
              </a:lnSpc>
              <a:spcBef>
                <a:spcPts val="0"/>
              </a:spcBef>
              <a:buNone/>
            </a:pPr>
            <a:r>
              <a:rPr lang="en-US"/>
              <a:t>1. </a:t>
            </a:r>
            <a:r>
              <a:rPr lang="vi-VN"/>
              <a:t>Kể tên các hành vi có văn hoá hoặc các em biết.</a:t>
            </a:r>
          </a:p>
          <a:p>
            <a:pPr marL="0" lvl="0" indent="0" algn="ctr">
              <a:lnSpc>
                <a:spcPct val="100000"/>
              </a:lnSpc>
              <a:spcBef>
                <a:spcPts val="0"/>
              </a:spcBef>
              <a:buNone/>
            </a:pPr>
            <a:r>
              <a:rPr lang="en-US"/>
              <a:t>(Mỗi bạn chỉ nêu 1 hành vi)</a:t>
            </a:r>
          </a:p>
        </p:txBody>
      </p:sp>
      <p:pic>
        <p:nvPicPr>
          <p:cNvPr id="4" name="Picture 3"/>
          <p:cNvPicPr>
            <a:picLocks noChangeAspect="1"/>
          </p:cNvPicPr>
          <p:nvPr/>
        </p:nvPicPr>
        <p:blipFill rotWithShape="1">
          <a:blip r:embed="rId2"/>
          <a:srcRect t="36377"/>
          <a:stretch/>
        </p:blipFill>
        <p:spPr>
          <a:xfrm>
            <a:off x="1295400" y="2494722"/>
            <a:ext cx="9601200" cy="4363278"/>
          </a:xfrm>
          <a:prstGeom prst="rect">
            <a:avLst/>
          </a:prstGeom>
        </p:spPr>
      </p:pic>
    </p:spTree>
    <p:extLst>
      <p:ext uri="{BB962C8B-B14F-4D97-AF65-F5344CB8AC3E}">
        <p14:creationId xmlns:p14="http://schemas.microsoft.com/office/powerpoint/2010/main" val="1106411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4948"/>
          </a:xfrm>
          <a:solidFill>
            <a:schemeClr val="accent4">
              <a:lumMod val="40000"/>
              <a:lumOff val="60000"/>
            </a:schemeClr>
          </a:solidFill>
        </p:spPr>
        <p:txBody>
          <a:bodyPr>
            <a:normAutofit fontScale="90000"/>
          </a:bodyPr>
          <a:lstStyle/>
          <a:p>
            <a:pPr algn="ctr"/>
            <a:r>
              <a:rPr lang="en-US" sz="2800" b="1">
                <a:solidFill>
                  <a:srgbClr val="C00000"/>
                </a:solidFill>
                <a:latin typeface="Times New Roman" charset="0"/>
                <a:ea typeface="Times New Roman" charset="0"/>
                <a:cs typeface="Times New Roman" charset="0"/>
              </a:rPr>
              <a:t>HOẠT ĐỘNG 1. XÁC ĐỊNH CÁC HÀNH VI CÓ VĂN HOÁ NƠI CỘNG CỘNG</a:t>
            </a:r>
            <a:endParaRPr lang="en-US" sz="2800" b="1">
              <a:solidFill>
                <a:srgbClr val="C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826" y="824949"/>
            <a:ext cx="6556513" cy="6054845"/>
          </a:xfrm>
          <a:prstGeom prst="rect">
            <a:avLst/>
          </a:prstGeom>
        </p:spPr>
      </p:pic>
      <p:sp>
        <p:nvSpPr>
          <p:cNvPr id="8" name="Rectangle 7"/>
          <p:cNvSpPr/>
          <p:nvPr/>
        </p:nvSpPr>
        <p:spPr>
          <a:xfrm>
            <a:off x="742121" y="1434652"/>
            <a:ext cx="3770244" cy="4639732"/>
          </a:xfrm>
          <a:prstGeom prst="rect">
            <a:avLst/>
          </a:prstGeom>
        </p:spPr>
        <p:txBody>
          <a:bodyPr wrap="square">
            <a:spAutoFit/>
          </a:bodyPr>
          <a:lstStyle/>
          <a:p>
            <a:pPr algn="just">
              <a:spcBef>
                <a:spcPts val="300"/>
              </a:spcBef>
              <a:spcAft>
                <a:spcPts val="0"/>
              </a:spcAft>
            </a:pPr>
            <a:r>
              <a:rPr lang="vi-VN" sz="2400">
                <a:effectLst/>
                <a:ea typeface="Calibri" charset="0"/>
              </a:rPr>
              <a:t>2. Quan sát các bức tranh, thảo luận và trả lời các câu hỏi:</a:t>
            </a:r>
            <a:r>
              <a:rPr lang="en-US" sz="2400">
                <a:effectLst/>
              </a:rPr>
              <a:t> </a:t>
            </a:r>
          </a:p>
          <a:p>
            <a:pPr algn="just">
              <a:spcBef>
                <a:spcPts val="300"/>
              </a:spcBef>
              <a:spcAft>
                <a:spcPts val="0"/>
              </a:spcAft>
            </a:pPr>
            <a:r>
              <a:rPr lang="vi-VN" sz="2400" i="1">
                <a:effectLst/>
                <a:ea typeface="Calibri" charset="0"/>
                <a:cs typeface="Times New Roman" charset="0"/>
              </a:rPr>
              <a:t>+ Bức tranh vẽ quang cảnh gì? Nơi công cộng đó có đặc điểm gì nổi bật?</a:t>
            </a:r>
            <a:endParaRPr lang="en-US" sz="2400">
              <a:effectLst/>
              <a:ea typeface="Calibri" charset="0"/>
              <a:cs typeface="Times New Roman" charset="0"/>
            </a:endParaRPr>
          </a:p>
          <a:p>
            <a:pPr algn="just">
              <a:spcBef>
                <a:spcPts val="300"/>
              </a:spcBef>
              <a:spcAft>
                <a:spcPts val="0"/>
              </a:spcAft>
            </a:pPr>
            <a:r>
              <a:rPr lang="vi-VN" sz="2400" i="1">
                <a:effectLst/>
                <a:ea typeface="Calibri" charset="0"/>
                <a:cs typeface="Times New Roman" charset="0"/>
              </a:rPr>
              <a:t>+ Các nhân vật trong tranh có hành động như thế nào?</a:t>
            </a:r>
            <a:endParaRPr lang="en-US" sz="2400">
              <a:effectLst/>
              <a:ea typeface="Calibri" charset="0"/>
              <a:cs typeface="Times New Roman" charset="0"/>
            </a:endParaRPr>
          </a:p>
          <a:p>
            <a:pPr algn="just">
              <a:spcBef>
                <a:spcPts val="300"/>
              </a:spcBef>
              <a:spcAft>
                <a:spcPts val="0"/>
              </a:spcAft>
            </a:pPr>
            <a:r>
              <a:rPr lang="vi-VN" sz="2400" i="1">
                <a:effectLst/>
                <a:ea typeface="Calibri" charset="0"/>
                <a:cs typeface="Times New Roman" charset="0"/>
              </a:rPr>
              <a:t>+ Hành động đó thể hiện sự có văn hoá hay không có văn hoá?</a:t>
            </a:r>
            <a:endParaRPr lang="en-US" sz="2400"/>
          </a:p>
        </p:txBody>
      </p:sp>
      <p:sp>
        <p:nvSpPr>
          <p:cNvPr id="4" name="TextBox 3">
            <a:extLst>
              <a:ext uri="{FF2B5EF4-FFF2-40B4-BE49-F238E27FC236}">
                <a16:creationId xmlns:a16="http://schemas.microsoft.com/office/drawing/2014/main" id="{BF297D5C-6C88-9C45-37F7-04748CAC9A1A}"/>
              </a:ext>
            </a:extLst>
          </p:cNvPr>
          <p:cNvSpPr txBox="1"/>
          <p:nvPr/>
        </p:nvSpPr>
        <p:spPr>
          <a:xfrm>
            <a:off x="501521" y="5760556"/>
            <a:ext cx="6097554"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1137079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4948"/>
          </a:xfrm>
          <a:solidFill>
            <a:schemeClr val="accent4">
              <a:lumMod val="40000"/>
              <a:lumOff val="60000"/>
            </a:schemeClr>
          </a:solidFill>
        </p:spPr>
        <p:txBody>
          <a:bodyPr>
            <a:normAutofit fontScale="90000"/>
          </a:bodyPr>
          <a:lstStyle/>
          <a:p>
            <a:pPr algn="ctr"/>
            <a:r>
              <a:rPr lang="en-US" sz="2800" b="1">
                <a:solidFill>
                  <a:srgbClr val="C00000"/>
                </a:solidFill>
                <a:latin typeface="Times New Roman" charset="0"/>
                <a:ea typeface="Times New Roman" charset="0"/>
                <a:cs typeface="Times New Roman" charset="0"/>
              </a:rPr>
              <a:t>HOẠT ĐỘNG 1. XÁC ĐỊNH CÁC HÀNH VI CÓ VĂN HOÁ NƠI CỘNG CỘNG</a:t>
            </a:r>
            <a:endParaRPr lang="en-US" sz="2800" b="1">
              <a:solidFill>
                <a:srgbClr val="C000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45" r="49671" b="49605"/>
          <a:stretch/>
        </p:blipFill>
        <p:spPr>
          <a:xfrm>
            <a:off x="2405270" y="824949"/>
            <a:ext cx="7166113" cy="5871034"/>
          </a:xfrm>
          <a:prstGeom prst="rect">
            <a:avLst/>
          </a:prstGeom>
        </p:spPr>
      </p:pic>
    </p:spTree>
    <p:extLst>
      <p:ext uri="{BB962C8B-B14F-4D97-AF65-F5344CB8AC3E}">
        <p14:creationId xmlns:p14="http://schemas.microsoft.com/office/powerpoint/2010/main" val="731359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4948"/>
          </a:xfrm>
          <a:solidFill>
            <a:schemeClr val="accent4">
              <a:lumMod val="40000"/>
              <a:lumOff val="60000"/>
            </a:schemeClr>
          </a:solidFill>
        </p:spPr>
        <p:txBody>
          <a:bodyPr>
            <a:normAutofit fontScale="90000"/>
          </a:bodyPr>
          <a:lstStyle/>
          <a:p>
            <a:pPr algn="ctr"/>
            <a:r>
              <a:rPr lang="en-US" sz="2800" b="1">
                <a:solidFill>
                  <a:srgbClr val="C00000"/>
                </a:solidFill>
                <a:latin typeface="Times New Roman" charset="0"/>
                <a:ea typeface="Times New Roman" charset="0"/>
                <a:cs typeface="Times New Roman" charset="0"/>
              </a:rPr>
              <a:t>HOẠT ĐỘNG 1. XÁC ĐỊNH CÁC HÀNH VI CÓ VĂN HOÁ NƠI CỘNG CỘNG</a:t>
            </a:r>
            <a:endParaRPr lang="en-US" sz="2800" b="1">
              <a:solidFill>
                <a:srgbClr val="C000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9570" t="1" b="57976"/>
          <a:stretch/>
        </p:blipFill>
        <p:spPr>
          <a:xfrm>
            <a:off x="2653749" y="964095"/>
            <a:ext cx="7454347" cy="5736411"/>
          </a:xfrm>
          <a:prstGeom prst="rect">
            <a:avLst/>
          </a:prstGeom>
        </p:spPr>
      </p:pic>
    </p:spTree>
    <p:extLst>
      <p:ext uri="{BB962C8B-B14F-4D97-AF65-F5344CB8AC3E}">
        <p14:creationId xmlns:p14="http://schemas.microsoft.com/office/powerpoint/2010/main" val="1853918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4948"/>
          </a:xfrm>
          <a:solidFill>
            <a:schemeClr val="accent4">
              <a:lumMod val="40000"/>
              <a:lumOff val="60000"/>
            </a:schemeClr>
          </a:solidFill>
        </p:spPr>
        <p:txBody>
          <a:bodyPr>
            <a:normAutofit fontScale="90000"/>
          </a:bodyPr>
          <a:lstStyle/>
          <a:p>
            <a:pPr algn="ctr"/>
            <a:r>
              <a:rPr lang="en-US" sz="2800" b="1">
                <a:solidFill>
                  <a:srgbClr val="C00000"/>
                </a:solidFill>
                <a:latin typeface="Times New Roman" charset="0"/>
                <a:ea typeface="Times New Roman" charset="0"/>
                <a:cs typeface="Times New Roman" charset="0"/>
              </a:rPr>
              <a:t>HOẠT ĐỘNG 1. XÁC ĐỊNH CÁC HÀNH VI CÓ VĂN HOÁ NƠI CỘNG CỘNG</a:t>
            </a:r>
            <a:endParaRPr lang="en-US" sz="2800" b="1">
              <a:solidFill>
                <a:srgbClr val="C000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16" t="56961" r="49671"/>
          <a:stretch/>
        </p:blipFill>
        <p:spPr>
          <a:xfrm>
            <a:off x="3061252" y="914399"/>
            <a:ext cx="6997148" cy="5697520"/>
          </a:xfrm>
          <a:prstGeom prst="rect">
            <a:avLst/>
          </a:prstGeom>
        </p:spPr>
      </p:pic>
    </p:spTree>
    <p:extLst>
      <p:ext uri="{BB962C8B-B14F-4D97-AF65-F5344CB8AC3E}">
        <p14:creationId xmlns:p14="http://schemas.microsoft.com/office/powerpoint/2010/main" val="477356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975</Words>
  <Application>Microsoft Office PowerPoint</Application>
  <PresentationFormat>Widescreen</PresentationFormat>
  <Paragraphs>64</Paragraphs>
  <Slides>15</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Constantia</vt:lpstr>
      <vt:lpstr>Rockwell Condensed</vt:lpstr>
      <vt:lpstr>Times New Roman</vt:lpstr>
      <vt:lpstr>Office Theme</vt:lpstr>
      <vt:lpstr>PowerPoint Presentation</vt:lpstr>
      <vt:lpstr>CHỦ ĐỀ 4</vt:lpstr>
      <vt:lpstr>PowerPoint Presentation</vt:lpstr>
      <vt:lpstr>PowerPoint Presentation</vt:lpstr>
      <vt:lpstr>HOẠT ĐỘNG 1. XÁC ĐỊNH CÁC HÀNH VI CÓ VĂN HOÁ NƠI CỘNG CỘNG </vt:lpstr>
      <vt:lpstr>HOẠT ĐỘNG 1. XÁC ĐỊNH CÁC HÀNH VI CÓ VĂN HOÁ NƠI CỘNG CỘNG</vt:lpstr>
      <vt:lpstr>HOẠT ĐỘNG 1. XÁC ĐỊNH CÁC HÀNH VI CÓ VĂN HOÁ NƠI CỘNG CỘNG</vt:lpstr>
      <vt:lpstr>HOẠT ĐỘNG 1. XÁC ĐỊNH CÁC HÀNH VI CÓ VĂN HOÁ NƠI CỘNG CỘNG</vt:lpstr>
      <vt:lpstr>HOẠT ĐỘNG 1. XÁC ĐỊNH CÁC HÀNH VI CÓ VĂN HOÁ NƠI CỘNG CỘNG</vt:lpstr>
      <vt:lpstr>HOẠT ĐỘNG 1. XÁC ĐỊNH CÁC HÀNH VI CÓ VĂN HOÁ NƠI CỘNG CỘNG</vt:lpstr>
      <vt:lpstr>HOẠT ĐỘNG 1. XÁC ĐỊNH CÁC HÀNH VI CÓ VĂN HOÁ NƠI CỘNG CỘNG</vt:lpstr>
      <vt:lpstr>HOẠT ĐỘNG 2. ỨNG XỬ TÌNH HUỐNG CÓ VĂN HOÁ Ở NƠI CÔNG CỘNG </vt:lpstr>
      <vt:lpstr>HOẠT ĐỘNG 2. ỨNG XỬ TÌNH HUỐNG CÓ VĂN HOÁ Ở NƠI CÔNG CỘNG </vt:lpstr>
      <vt:lpstr>HOẠT ĐỘNG 2. ỨNG XỬ TÌNH HUỐNG CÓ VĂN HOÁ Ở NƠI CÔNG CỘNG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2023-01-10T07:47:13Z</dcterms:created>
  <dcterms:modified xsi:type="dcterms:W3CDTF">2023-10-10T14:16:51Z</dcterms:modified>
</cp:coreProperties>
</file>