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1" r:id="rId2"/>
    <p:sldId id="387" r:id="rId3"/>
    <p:sldId id="383" r:id="rId4"/>
    <p:sldId id="384" r:id="rId5"/>
    <p:sldId id="385" r:id="rId6"/>
    <p:sldId id="386" r:id="rId7"/>
    <p:sldId id="291" r:id="rId8"/>
    <p:sldId id="399" r:id="rId9"/>
    <p:sldId id="267" r:id="rId10"/>
    <p:sldId id="348" r:id="rId11"/>
    <p:sldId id="265" r:id="rId12"/>
    <p:sldId id="347" r:id="rId13"/>
    <p:sldId id="266" r:id="rId14"/>
    <p:sldId id="349" r:id="rId15"/>
    <p:sldId id="270" r:id="rId16"/>
    <p:sldId id="350" r:id="rId17"/>
    <p:sldId id="271" r:id="rId18"/>
    <p:sldId id="351" r:id="rId19"/>
    <p:sldId id="272" r:id="rId20"/>
    <p:sldId id="352" r:id="rId21"/>
    <p:sldId id="273" r:id="rId22"/>
    <p:sldId id="353" r:id="rId23"/>
    <p:sldId id="274" r:id="rId24"/>
    <p:sldId id="275" r:id="rId25"/>
    <p:sldId id="354" r:id="rId26"/>
    <p:sldId id="276" r:id="rId27"/>
    <p:sldId id="355" r:id="rId28"/>
    <p:sldId id="277" r:id="rId29"/>
    <p:sldId id="356" r:id="rId30"/>
    <p:sldId id="278" r:id="rId31"/>
    <p:sldId id="357" r:id="rId32"/>
    <p:sldId id="279" r:id="rId33"/>
    <p:sldId id="358" r:id="rId34"/>
    <p:sldId id="280" r:id="rId35"/>
    <p:sldId id="359" r:id="rId36"/>
    <p:sldId id="281" r:id="rId37"/>
    <p:sldId id="360" r:id="rId38"/>
    <p:sldId id="282" r:id="rId39"/>
    <p:sldId id="303" r:id="rId40"/>
    <p:sldId id="305" r:id="rId41"/>
    <p:sldId id="306" r:id="rId42"/>
    <p:sldId id="307" r:id="rId43"/>
    <p:sldId id="309" r:id="rId44"/>
    <p:sldId id="310" r:id="rId45"/>
    <p:sldId id="365" r:id="rId46"/>
    <p:sldId id="311" r:id="rId47"/>
    <p:sldId id="388" r:id="rId48"/>
    <p:sldId id="313" r:id="rId49"/>
    <p:sldId id="315" r:id="rId50"/>
    <p:sldId id="317" r:id="rId51"/>
    <p:sldId id="389" r:id="rId52"/>
    <p:sldId id="390" r:id="rId53"/>
    <p:sldId id="391" r:id="rId54"/>
    <p:sldId id="392" r:id="rId55"/>
    <p:sldId id="393" r:id="rId56"/>
    <p:sldId id="341" r:id="rId57"/>
    <p:sldId id="394" r:id="rId58"/>
    <p:sldId id="367" r:id="rId59"/>
    <p:sldId id="395" r:id="rId60"/>
    <p:sldId id="342" r:id="rId61"/>
    <p:sldId id="396" r:id="rId62"/>
    <p:sldId id="372" r:id="rId63"/>
    <p:sldId id="397" r:id="rId64"/>
    <p:sldId id="343" r:id="rId65"/>
    <p:sldId id="398" r:id="rId6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2" autoAdjust="0"/>
    <p:restoredTop sz="94660"/>
  </p:normalViewPr>
  <p:slideViewPr>
    <p:cSldViewPr snapToGrid="0">
      <p:cViewPr>
        <p:scale>
          <a:sx n="72" d="100"/>
          <a:sy n="72" d="100"/>
        </p:scale>
        <p:origin x="-7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F17D2-B155-415E-8118-00834B607062}" type="datetimeFigureOut">
              <a:rPr lang="en-US" smtClean="0"/>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8A741-71D1-49EE-8107-8E2FBA766955}" type="slidenum">
              <a:rPr lang="en-US" smtClean="0"/>
              <a:t>‹#›</a:t>
            </a:fld>
            <a:endParaRPr lang="en-US"/>
          </a:p>
        </p:txBody>
      </p:sp>
    </p:spTree>
    <p:extLst>
      <p:ext uri="{BB962C8B-B14F-4D97-AF65-F5344CB8AC3E}">
        <p14:creationId xmlns:p14="http://schemas.microsoft.com/office/powerpoint/2010/main" val="338288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7377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47A7CDF-72C4-4519-A427-96E5F517D5F4}"/>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530FE65-319D-4E6E-A9F0-D524A8652AE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69ED8EE-862F-4674-A1DF-23E9F44FB535}"/>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8270BD7-569E-4F44-A680-3D422A0F96AA}"/>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95C62E0-9CD9-49B6-96C2-1DD70329611F}"/>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8634E12-F3C5-41A9-A2AB-C59C880D590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20B1A12-EA60-4682-A2B8-6B4534A25CBF}"/>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6" name="Footer Placeholder 5">
            <a:extLst>
              <a:ext uri="{FF2B5EF4-FFF2-40B4-BE49-F238E27FC236}">
                <a16:creationId xmlns:a16="http://schemas.microsoft.com/office/drawing/2014/main" xmlns=""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C43D95A-7ECD-4460-A322-AC0E69C8F909}"/>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8" name="Footer Placeholder 7">
            <a:extLst>
              <a:ext uri="{FF2B5EF4-FFF2-40B4-BE49-F238E27FC236}">
                <a16:creationId xmlns:a16="http://schemas.microsoft.com/office/drawing/2014/main" xmlns=""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A285538-0E52-4F49-9013-D62F8949D5C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4" name="Footer Placeholder 3">
            <a:extLst>
              <a:ext uri="{FF2B5EF4-FFF2-40B4-BE49-F238E27FC236}">
                <a16:creationId xmlns:a16="http://schemas.microsoft.com/office/drawing/2014/main" xmlns=""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A131EB-0FA3-485C-B264-6D1D55D3846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3" name="Footer Placeholder 2">
            <a:extLst>
              <a:ext uri="{FF2B5EF4-FFF2-40B4-BE49-F238E27FC236}">
                <a16:creationId xmlns:a16="http://schemas.microsoft.com/office/drawing/2014/main" xmlns=""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7387B2-6EFA-4783-B562-FC483649F6EF}"/>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6" name="Footer Placeholder 5">
            <a:extLst>
              <a:ext uri="{FF2B5EF4-FFF2-40B4-BE49-F238E27FC236}">
                <a16:creationId xmlns:a16="http://schemas.microsoft.com/office/drawing/2014/main" xmlns=""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xmlns=""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6C14C4-3629-44D3-8659-81DD22EC21F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6" name="Footer Placeholder 5">
            <a:extLst>
              <a:ext uri="{FF2B5EF4-FFF2-40B4-BE49-F238E27FC236}">
                <a16:creationId xmlns:a16="http://schemas.microsoft.com/office/drawing/2014/main" xmlns=""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20/02/2020</a:t>
            </a:fld>
            <a:endParaRPr lang="vi-VN"/>
          </a:p>
        </p:txBody>
      </p:sp>
      <p:sp>
        <p:nvSpPr>
          <p:cNvPr id="5" name="Footer Placeholder 4">
            <a:extLst>
              <a:ext uri="{FF2B5EF4-FFF2-40B4-BE49-F238E27FC236}">
                <a16:creationId xmlns:a16="http://schemas.microsoft.com/office/drawing/2014/main" xmlns=""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0.xml"/><Relationship Id="rId18" Type="http://schemas.openxmlformats.org/officeDocument/2006/relationships/slide" Target="slide4.xml"/><Relationship Id="rId3" Type="http://schemas.openxmlformats.org/officeDocument/2006/relationships/slide" Target="slide21.xml"/><Relationship Id="rId7" Type="http://schemas.openxmlformats.org/officeDocument/2006/relationships/slide" Target="slide16.xml"/><Relationship Id="rId12" Type="http://schemas.openxmlformats.org/officeDocument/2006/relationships/slide" Target="slide11.xml"/><Relationship Id="rId17" Type="http://schemas.openxmlformats.org/officeDocument/2006/relationships/slide" Target="slide2.xml"/><Relationship Id="rId2" Type="http://schemas.openxmlformats.org/officeDocument/2006/relationships/slide" Target="slide20.xml"/><Relationship Id="rId16"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2.xml"/><Relationship Id="rId5" Type="http://schemas.openxmlformats.org/officeDocument/2006/relationships/slide" Target="slide23.xml"/><Relationship Id="rId15" Type="http://schemas.openxmlformats.org/officeDocument/2006/relationships/slide" Target="slide14.xml"/><Relationship Id="rId10" Type="http://schemas.openxmlformats.org/officeDocument/2006/relationships/slide" Target="slide13.xml"/><Relationship Id="rId4" Type="http://schemas.openxmlformats.org/officeDocument/2006/relationships/slide" Target="slide22.xml"/><Relationship Id="rId9" Type="http://schemas.openxmlformats.org/officeDocument/2006/relationships/slide" Target="slide18.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25.xml"/><Relationship Id="rId18" Type="http://schemas.openxmlformats.org/officeDocument/2006/relationships/slide" Target="slide5.xml"/><Relationship Id="rId3" Type="http://schemas.openxmlformats.org/officeDocument/2006/relationships/slide" Target="slide36.xml"/><Relationship Id="rId7" Type="http://schemas.openxmlformats.org/officeDocument/2006/relationships/slide" Target="slide31.xml"/><Relationship Id="rId12" Type="http://schemas.openxmlformats.org/officeDocument/2006/relationships/slide" Target="slide26.xml"/><Relationship Id="rId17" Type="http://schemas.openxmlformats.org/officeDocument/2006/relationships/slide" Target="slide2.xml"/><Relationship Id="rId2" Type="http://schemas.openxmlformats.org/officeDocument/2006/relationships/slide" Target="slide35.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7.xml"/><Relationship Id="rId5" Type="http://schemas.openxmlformats.org/officeDocument/2006/relationships/slide" Target="slide38.xml"/><Relationship Id="rId15" Type="http://schemas.openxmlformats.org/officeDocument/2006/relationships/slide" Target="slide29.xml"/><Relationship Id="rId10" Type="http://schemas.openxmlformats.org/officeDocument/2006/relationships/slide" Target="slide28.xml"/><Relationship Id="rId4" Type="http://schemas.openxmlformats.org/officeDocument/2006/relationships/slide" Target="slide37.xml"/><Relationship Id="rId9" Type="http://schemas.openxmlformats.org/officeDocument/2006/relationships/slide" Target="slide33.xml"/><Relationship Id="rId14" Type="http://schemas.openxmlformats.org/officeDocument/2006/relationships/slide" Target="slide34.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5.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xml"/><Relationship Id="rId18" Type="http://schemas.openxmlformats.org/officeDocument/2006/relationships/image" Target="../media/image5.png"/><Relationship Id="rId3" Type="http://schemas.openxmlformats.org/officeDocument/2006/relationships/slide" Target="slide48.xml"/><Relationship Id="rId21" Type="http://schemas.openxmlformats.org/officeDocument/2006/relationships/slide" Target="slide55.xml"/><Relationship Id="rId7" Type="http://schemas.openxmlformats.org/officeDocument/2006/relationships/slide" Target="slide42.xml"/><Relationship Id="rId12" Type="http://schemas.openxmlformats.org/officeDocument/2006/relationships/slide" Target="slide2.xml"/><Relationship Id="rId17" Type="http://schemas.openxmlformats.org/officeDocument/2006/relationships/slide" Target="slide53.xml"/><Relationship Id="rId2" Type="http://schemas.openxmlformats.org/officeDocument/2006/relationships/slide" Target="slide46.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39.xml"/><Relationship Id="rId5" Type="http://schemas.openxmlformats.org/officeDocument/2006/relationships/slide" Target="slide50.xml"/><Relationship Id="rId15" Type="http://schemas.openxmlformats.org/officeDocument/2006/relationships/slide" Target="slide52.xml"/><Relationship Id="rId10" Type="http://schemas.openxmlformats.org/officeDocument/2006/relationships/slide" Target="slide44.xml"/><Relationship Id="rId19" Type="http://schemas.openxmlformats.org/officeDocument/2006/relationships/slide" Target="slide54.xml"/><Relationship Id="rId4" Type="http://schemas.openxmlformats.org/officeDocument/2006/relationships/slide" Target="slide49.xml"/><Relationship Id="rId9" Type="http://schemas.openxmlformats.org/officeDocument/2006/relationships/slide" Target="slide40.xml"/><Relationship Id="rId14" Type="http://schemas.openxmlformats.org/officeDocument/2006/relationships/image" Target="../media/image3.png"/><Relationship Id="rId22"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62.xml"/><Relationship Id="rId7" Type="http://schemas.openxmlformats.org/officeDocument/2006/relationships/slide" Target="slide2.xml"/><Relationship Id="rId2"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8.xml"/><Relationship Id="rId4" Type="http://schemas.openxmlformats.org/officeDocument/2006/relationships/slide" Target="slide60.xml"/></Relationships>
</file>

<file path=ppt/slides/_rels/slide6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847272" y="2324215"/>
                <a:ext cx="11010900" cy="3046988"/>
              </a:xfrm>
              <a:prstGeom prst="rect">
                <a:avLst/>
              </a:prstGeom>
            </p:spPr>
            <p:txBody>
              <a:bodyPr wrap="square">
                <a:spAutoFit/>
              </a:bodyPr>
              <a:lstStyle/>
              <a:p>
                <a:r>
                  <a:rPr lang="vi-VN" sz="3200" b="1" smtClean="0">
                    <a:solidFill>
                      <a:srgbClr val="0000FF"/>
                    </a:solidFill>
                    <a:latin typeface="Times New Roman" panose="02020603050405020304" pitchFamily="18" charset="0"/>
                    <a:cs typeface="Times New Roman" panose="02020603050405020304" pitchFamily="18" charset="0"/>
                  </a:rPr>
                  <a:t>Câu </a:t>
                </a:r>
                <a:r>
                  <a:rPr lang="vi-VN" sz="3200" b="1">
                    <a:solidFill>
                      <a:srgbClr val="0000FF"/>
                    </a:solidFill>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Cho cấp số cộng </a:t>
                </a:r>
                <a14:m>
                  <m:oMath xmlns:m="http://schemas.openxmlformats.org/officeDocument/2006/math">
                    <m:d>
                      <m:dPr>
                        <m:ctrlPr>
                          <a:rPr lang="en-US" sz="3200" i="1">
                            <a:latin typeface="Cambria Math"/>
                            <a:cs typeface="Times New Roman" panose="02020603050405020304" pitchFamily="18" charset="0"/>
                          </a:rPr>
                        </m:ctrlPr>
                      </m:dPr>
                      <m:e>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𝑛</m:t>
                            </m:r>
                          </m:sub>
                        </m:sSub>
                      </m:e>
                    </m:d>
                  </m:oMath>
                </a14:m>
                <a:r>
                  <a:rPr lang="vi-VN" sz="3200">
                    <a:latin typeface="Times New Roman" panose="02020603050405020304" pitchFamily="18" charset="0"/>
                    <a:cs typeface="Times New Roman" panose="02020603050405020304" pitchFamily="18" charset="0"/>
                  </a:rPr>
                  <a:t> có </a:t>
                </a:r>
                <a14:m>
                  <m:oMath xmlns:m="http://schemas.openxmlformats.org/officeDocument/2006/math">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1</m:t>
                        </m:r>
                      </m:sub>
                    </m:sSub>
                    <m:r>
                      <a:rPr lang="vi-VN" sz="3200">
                        <a:latin typeface="Cambria Math"/>
                        <a:cs typeface="Times New Roman" panose="02020603050405020304" pitchFamily="18" charset="0"/>
                      </a:rPr>
                      <m:t>=123</m:t>
                    </m:r>
                  </m:oMath>
                </a14:m>
                <a:r>
                  <a:rPr lang="vi-VN" sz="320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3</m:t>
                        </m:r>
                      </m:sub>
                    </m:sSub>
                    <m:r>
                      <a:rPr lang="vi-VN" sz="3200">
                        <a:latin typeface="Cambria Math"/>
                        <a:cs typeface="Times New Roman" panose="02020603050405020304" pitchFamily="18" charset="0"/>
                      </a:rPr>
                      <m:t>−</m:t>
                    </m:r>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15</m:t>
                        </m:r>
                      </m:sub>
                    </m:sSub>
                    <m:r>
                      <a:rPr lang="vi-VN" sz="3200">
                        <a:latin typeface="Cambria Math"/>
                        <a:cs typeface="Times New Roman" panose="02020603050405020304" pitchFamily="18" charset="0"/>
                      </a:rPr>
                      <m:t>=84</m:t>
                    </m:r>
                  </m:oMath>
                </a14:m>
                <a:r>
                  <a:rPr lang="vi-VN" sz="3200">
                    <a:latin typeface="Times New Roman" panose="02020603050405020304" pitchFamily="18" charset="0"/>
                    <a:cs typeface="Times New Roman" panose="02020603050405020304" pitchFamily="18" charset="0"/>
                  </a:rPr>
                  <a:t>. Tìm số hạng </a:t>
                </a:r>
                <a14:m>
                  <m:oMath xmlns:m="http://schemas.openxmlformats.org/officeDocument/2006/math">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17</m:t>
                        </m:r>
                      </m:sub>
                    </m:sSub>
                  </m:oMath>
                </a14:m>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17</m:t>
                        </m:r>
                      </m:sub>
                    </m:sSub>
                    <m:r>
                      <a:rPr lang="vi-VN" sz="3200" i="1">
                        <a:latin typeface="Cambria Math"/>
                      </a:rPr>
                      <m:t>=242</m:t>
                    </m:r>
                  </m:oMath>
                </a14:m>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17</m:t>
                        </m:r>
                      </m:sub>
                    </m:sSub>
                    <m:r>
                      <a:rPr lang="vi-VN" sz="3200" i="1">
                        <a:latin typeface="Cambria Math"/>
                      </a:rPr>
                      <m:t>=235</m:t>
                    </m:r>
                  </m:oMath>
                </a14:m>
                <a:r>
                  <a:rPr lang="vi-VN" sz="3200"/>
                  <a:t>.</a:t>
                </a:r>
                <a:endParaRPr lang="en-US" sz="3200"/>
              </a:p>
              <a:p>
                <a:r>
                  <a:rPr lang="vi-VN" sz="3200"/>
                  <a:t>		</a:t>
                </a:r>
                <a:endParaRPr lang="en-US" sz="3200" smtClean="0"/>
              </a:p>
              <a:p>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17</m:t>
                        </m:r>
                      </m:sub>
                    </m:sSub>
                    <m:r>
                      <a:rPr lang="vi-VN" sz="3200" i="1">
                        <a:latin typeface="Cambria Math"/>
                      </a:rPr>
                      <m:t>=11</m:t>
                    </m:r>
                  </m:oMath>
                </a14:m>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a:t> </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17</m:t>
                        </m:r>
                      </m:sub>
                    </m:sSub>
                    <m:r>
                      <a:rPr lang="vi-VN" sz="3200" i="1">
                        <a:latin typeface="Cambria Math"/>
                      </a:rPr>
                      <m:t>=4</m:t>
                    </m:r>
                  </m:oMath>
                </a14:m>
                <a:r>
                  <a:rPr lang="vi-VN" sz="3200"/>
                  <a:t>.</a:t>
                </a:r>
                <a:endParaRPr lang="en-US" sz="3200"/>
              </a:p>
              <a:p>
                <a:pPr algn="just"/>
                <a:endParaRPr lang="en-US" sz="3200">
                  <a:effectLst/>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47272" y="2324215"/>
                <a:ext cx="11010900" cy="3046988"/>
              </a:xfrm>
              <a:prstGeom prst="rect">
                <a:avLst/>
              </a:prstGeom>
              <a:blipFill rotWithShape="1">
                <a:blip r:embed="rId2"/>
                <a:stretch>
                  <a:fillRect l="-1440" t="-2800"/>
                </a:stretch>
              </a:blipFill>
            </p:spPr>
            <p:txBody>
              <a:bodyPr/>
              <a:lstStyle/>
              <a:p>
                <a:r>
                  <a:rPr lang="en-US">
                    <a:noFill/>
                  </a:rPr>
                  <a:t> </a:t>
                </a:r>
              </a:p>
            </p:txBody>
          </p:sp>
        </mc:Fallback>
      </mc:AlternateContent>
      <p:sp>
        <p:nvSpPr>
          <p:cNvPr id="8" name="Oval 7"/>
          <p:cNvSpPr/>
          <p:nvPr/>
        </p:nvSpPr>
        <p:spPr>
          <a:xfrm>
            <a:off x="1809711" y="433071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9" name="Picture 8"/>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4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90385" y="2104687"/>
                <a:ext cx="10404929" cy="2554545"/>
              </a:xfrm>
              <a:prstGeom prst="rect">
                <a:avLst/>
              </a:prstGeom>
            </p:spPr>
            <p:txBody>
              <a:bodyPr wrap="square">
                <a:spAutoFit/>
              </a:bodyPr>
              <a:lstStyle/>
              <a:p>
                <a:pPr algn="just">
                  <a:spcAft>
                    <a:spcPts val="0"/>
                  </a:spcAft>
                </a:pPr>
                <a:endParaRPr lang="nl-NL" sz="3200" smtClean="0">
                  <a:latin typeface="Times New Roman" panose="02020603050405020304" pitchFamily="18" charset="0"/>
                  <a:ea typeface="Times New Roman" panose="02020603050405020304" pitchFamily="18" charset="0"/>
                </a:endParaRPr>
              </a:p>
              <a:p>
                <a:pPr algn="just"/>
                <a:r>
                  <a:rPr lang="vi-VN" sz="3200" b="1">
                    <a:solidFill>
                      <a:srgbClr val="0000FF"/>
                    </a:solidFill>
                    <a:latin typeface="Times New Roman" panose="02020603050405020304" pitchFamily="18" charset="0"/>
                    <a:ea typeface="Times New Roman" panose="02020603050405020304" pitchFamily="18" charset="0"/>
                  </a:rPr>
                  <a:t>Câu </a:t>
                </a:r>
                <a:r>
                  <a:rPr lang="vi-VN" sz="3200" b="1" smtClean="0">
                    <a:solidFill>
                      <a:srgbClr val="0000FF"/>
                    </a:solidFill>
                    <a:latin typeface="Times New Roman" panose="02020603050405020304" pitchFamily="18" charset="0"/>
                    <a:ea typeface="Times New Roman" panose="02020603050405020304" pitchFamily="18" charset="0"/>
                  </a:rPr>
                  <a:t>3</a:t>
                </a:r>
                <a:r>
                  <a:rPr lang="en-US" sz="3200" b="1" smtClean="0">
                    <a:solidFill>
                      <a:srgbClr val="0000FF"/>
                    </a:solidFill>
                    <a:latin typeface="Times New Roman" panose="02020603050405020304" pitchFamily="18" charset="0"/>
                    <a:ea typeface="Times New Roman" panose="02020603050405020304" pitchFamily="18" charset="0"/>
                  </a:rPr>
                  <a:t>.</a:t>
                </a:r>
                <a:r>
                  <a:rPr lang="vi-VN" sz="3200" b="1" smtClean="0"/>
                  <a:t> </a:t>
                </a:r>
                <a:r>
                  <a:rPr lang="vi-VN" sz="3200">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0</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1</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𝑑</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0</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1</m:t>
                    </m:r>
                  </m:oMath>
                </a14:m>
                <a:r>
                  <a:rPr lang="vi-VN" sz="3200">
                    <a:latin typeface="Times New Roman" panose="02020603050405020304" pitchFamily="18" charset="0"/>
                    <a:ea typeface="Times New Roman" panose="02020603050405020304" pitchFamily="18" charset="0"/>
                  </a:rPr>
                  <a:t>. Số hạng thứ 7 của cấp số cộng này là: </a:t>
                </a:r>
                <a:endParaRPr lang="en-US" sz="3200">
                  <a:latin typeface="Times New Roman" panose="02020603050405020304" pitchFamily="18" charset="0"/>
                  <a:ea typeface="Times New Roman" panose="02020603050405020304" pitchFamily="18" charset="0"/>
                </a:endParaRPr>
              </a:p>
              <a:p>
                <a:r>
                  <a:rPr lang="vi-VN" sz="3200" b="1"/>
                  <a:t>	</a:t>
                </a:r>
                <a:r>
                  <a:rPr lang="vi-VN" sz="3200" b="1">
                    <a:solidFill>
                      <a:srgbClr val="0000CC"/>
                    </a:solidFill>
                    <a:latin typeface="Times New Roman" panose="02020603050405020304" pitchFamily="18" charset="0"/>
                    <a:ea typeface="Times New Roman" panose="02020603050405020304" pitchFamily="18" charset="0"/>
                  </a:rPr>
                  <a:t>A. </a:t>
                </a:r>
                <a14:m>
                  <m:oMath xmlns:m="http://schemas.openxmlformats.org/officeDocument/2006/math">
                    <m:r>
                      <a:rPr lang="vi-VN" sz="3200" i="1">
                        <a:latin typeface="Cambria Math"/>
                      </a:rPr>
                      <m:t>1</m:t>
                    </m:r>
                    <m:r>
                      <a:rPr lang="vi-VN" sz="3200" i="1">
                        <a:latin typeface="Cambria Math"/>
                      </a:rPr>
                      <m:t>,</m:t>
                    </m:r>
                    <m:r>
                      <a:rPr lang="vi-VN" sz="3200" i="1">
                        <a:latin typeface="Cambria Math"/>
                      </a:rPr>
                      <m:t>6</m:t>
                    </m:r>
                  </m:oMath>
                </a14:m>
                <a:r>
                  <a:rPr lang="vi-VN" sz="3200"/>
                  <a:t>.   	</a:t>
                </a:r>
                <a:r>
                  <a:rPr lang="en-US" sz="3200" smtClean="0"/>
                  <a:t>     </a:t>
                </a:r>
                <a:r>
                  <a:rPr lang="vi-VN" sz="3200" b="1" smtClean="0">
                    <a:solidFill>
                      <a:srgbClr val="0000CC"/>
                    </a:solidFill>
                    <a:latin typeface="Times New Roman" panose="02020603050405020304" pitchFamily="18" charset="0"/>
                    <a:ea typeface="Times New Roman" panose="02020603050405020304" pitchFamily="18" charset="0"/>
                  </a:rPr>
                  <a:t>B</a:t>
                </a:r>
                <a:r>
                  <a:rPr lang="vi-VN" sz="3200" b="1">
                    <a:solidFill>
                      <a:srgbClr val="0000CC"/>
                    </a:solidFill>
                    <a:latin typeface="Times New Roman" panose="02020603050405020304" pitchFamily="18" charset="0"/>
                    <a:ea typeface="Times New Roman" panose="02020603050405020304" pitchFamily="18" charset="0"/>
                  </a:rPr>
                  <a:t>.</a:t>
                </a:r>
                <a:r>
                  <a:rPr lang="vi-VN" sz="3200"/>
                  <a:t> </a:t>
                </a:r>
                <a14:m>
                  <m:oMath xmlns:m="http://schemas.openxmlformats.org/officeDocument/2006/math">
                    <m:r>
                      <a:rPr lang="vi-VN" sz="3200" i="1">
                        <a:latin typeface="Cambria Math"/>
                      </a:rPr>
                      <m:t>6</m:t>
                    </m:r>
                  </m:oMath>
                </a14:m>
                <a:r>
                  <a:rPr lang="vi-VN" sz="3200"/>
                  <a:t>. 		</a:t>
                </a:r>
                <a:r>
                  <a:rPr lang="vi-VN" sz="3200" b="1">
                    <a:solidFill>
                      <a:srgbClr val="0000CC"/>
                    </a:solidFill>
                    <a:latin typeface="Times New Roman" panose="02020603050405020304" pitchFamily="18" charset="0"/>
                    <a:ea typeface="Times New Roman" panose="02020603050405020304" pitchFamily="18" charset="0"/>
                  </a:rPr>
                  <a:t> C.</a:t>
                </a:r>
                <a:r>
                  <a:rPr lang="vi-VN" sz="3200"/>
                  <a:t> </a:t>
                </a:r>
                <a14:m>
                  <m:oMath xmlns:m="http://schemas.openxmlformats.org/officeDocument/2006/math">
                    <m:r>
                      <a:rPr lang="vi-VN" sz="3200" i="1">
                        <a:latin typeface="Cambria Math"/>
                      </a:rPr>
                      <m:t> </m:t>
                    </m:r>
                    <m:r>
                      <a:rPr lang="vi-VN" sz="3200" i="1">
                        <a:latin typeface="Cambria Math"/>
                      </a:rPr>
                      <m:t>0</m:t>
                    </m:r>
                    <m:r>
                      <a:rPr lang="vi-VN" sz="3200" i="1">
                        <a:latin typeface="Cambria Math"/>
                      </a:rPr>
                      <m:t>,</m:t>
                    </m:r>
                    <m:r>
                      <a:rPr lang="vi-VN" sz="3200" i="1">
                        <a:latin typeface="Cambria Math"/>
                      </a:rPr>
                      <m:t>5</m:t>
                    </m:r>
                  </m:oMath>
                </a14:m>
                <a:r>
                  <a:rPr lang="vi-VN" sz="3200"/>
                  <a:t>.  		</a:t>
                </a:r>
                <a:r>
                  <a:rPr lang="vi-VN" sz="3200" b="1">
                    <a:solidFill>
                      <a:srgbClr val="0000CC"/>
                    </a:solidFill>
                    <a:latin typeface="Times New Roman" panose="02020603050405020304" pitchFamily="18" charset="0"/>
                    <a:ea typeface="Times New Roman" panose="02020603050405020304" pitchFamily="18" charset="0"/>
                  </a:rPr>
                  <a:t>D.</a:t>
                </a:r>
                <a:r>
                  <a:rPr lang="vi-VN" sz="3200"/>
                  <a:t> </a:t>
                </a:r>
                <a14:m>
                  <m:oMath xmlns:m="http://schemas.openxmlformats.org/officeDocument/2006/math">
                    <m:r>
                      <a:rPr lang="vi-VN" sz="3200" i="1">
                        <a:latin typeface="Cambria Math"/>
                      </a:rPr>
                      <m:t>0</m:t>
                    </m:r>
                    <m:r>
                      <a:rPr lang="vi-VN" sz="3200" i="1">
                        <a:latin typeface="Cambria Math"/>
                      </a:rPr>
                      <m:t>,</m:t>
                    </m:r>
                    <m:r>
                      <a:rPr lang="vi-VN" sz="3200" i="1">
                        <a:latin typeface="Cambria Math"/>
                      </a:rPr>
                      <m:t>6</m:t>
                    </m:r>
                  </m:oMath>
                </a14:m>
                <a:r>
                  <a:rPr lang="vi-VN" sz="3200"/>
                  <a:t>.</a:t>
                </a:r>
                <a:endParaRPr lang="en-US" sz="3200"/>
              </a:p>
              <a:p>
                <a:pPr marL="457200">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0385" y="2104687"/>
                <a:ext cx="10404929" cy="2554545"/>
              </a:xfrm>
              <a:prstGeom prst="rect">
                <a:avLst/>
              </a:prstGeom>
              <a:blipFill rotWithShape="1">
                <a:blip r:embed="rId2"/>
                <a:stretch>
                  <a:fillRect l="-1523" r="-1465"/>
                </a:stretch>
              </a:blipFill>
            </p:spPr>
            <p:txBody>
              <a:bodyPr/>
              <a:lstStyle/>
              <a:p>
                <a:r>
                  <a:rPr lang="en-US">
                    <a:noFill/>
                  </a:rPr>
                  <a:t> </a:t>
                </a:r>
              </a:p>
            </p:txBody>
          </p:sp>
        </mc:Fallback>
      </mc:AlternateContent>
      <p:sp>
        <p:nvSpPr>
          <p:cNvPr id="8" name="Oval 7"/>
          <p:cNvSpPr/>
          <p:nvPr/>
        </p:nvSpPr>
        <p:spPr>
          <a:xfrm>
            <a:off x="6764839" y="363583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9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76086" y="2238488"/>
                <a:ext cx="10330543" cy="3539430"/>
              </a:xfrm>
              <a:prstGeom prst="rect">
                <a:avLst/>
              </a:prstGeom>
            </p:spPr>
            <p:txBody>
              <a:bodyPr wrap="square">
                <a:spAutoFit/>
              </a:bodyPr>
              <a:lstStyle/>
              <a:p>
                <a:pPr algn="just"/>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4.</a:t>
                </a:r>
                <a:r>
                  <a:rPr lang="vi-VN" sz="3200"/>
                  <a:t> </a:t>
                </a:r>
                <a:r>
                  <a:rPr lang="vi-VN" sz="3200">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=−0,1;</m:t>
                    </m:r>
                    <m:r>
                      <a:rPr lang="vi-VN" sz="3200">
                        <a:latin typeface="Cambria Math"/>
                        <a:ea typeface="Times New Roman" panose="02020603050405020304" pitchFamily="18" charset="0"/>
                      </a:rPr>
                      <m:t>𝑑</m:t>
                    </m:r>
                    <m:r>
                      <a:rPr lang="vi-VN" sz="3200">
                        <a:latin typeface="Cambria Math"/>
                        <a:ea typeface="Times New Roman" panose="02020603050405020304" pitchFamily="18" charset="0"/>
                      </a:rPr>
                      <m:t>=1</m:t>
                    </m:r>
                  </m:oMath>
                </a14:m>
                <a:r>
                  <a:rPr lang="vi-VN" sz="3200">
                    <a:latin typeface="Times New Roman" panose="02020603050405020304" pitchFamily="18" charset="0"/>
                    <a:ea typeface="Times New Roman" panose="02020603050405020304" pitchFamily="18" charset="0"/>
                  </a:rPr>
                  <a:t>. Khẳng định nào sau đây là đúng? </a:t>
                </a:r>
                <a:endParaRPr lang="en-US" sz="3200">
                  <a:latin typeface="Times New Roman" panose="02020603050405020304" pitchFamily="18" charset="0"/>
                  <a:ea typeface="Times New Roman" panose="02020603050405020304" pitchFamily="18" charset="0"/>
                </a:endParaRPr>
              </a:p>
              <a:p>
                <a:pPr algn="just"/>
                <a:r>
                  <a:rPr lang="vi-VN" sz="3200" b="1">
                    <a:solidFill>
                      <a:srgbClr val="0000CC"/>
                    </a:solidFill>
                    <a:latin typeface="Times New Roman" panose="02020603050405020304" pitchFamily="18" charset="0"/>
                    <a:ea typeface="Times New Roman" panose="02020603050405020304" pitchFamily="18" charset="0"/>
                  </a:rPr>
                  <a:t>A.</a:t>
                </a:r>
                <a:r>
                  <a:rPr lang="vi-VN" sz="3200"/>
                  <a:t> </a:t>
                </a:r>
                <a:r>
                  <a:rPr lang="vi-VN" sz="3200">
                    <a:latin typeface="Times New Roman" panose="02020603050405020304" pitchFamily="18" charset="0"/>
                    <a:ea typeface="Times New Roman" panose="02020603050405020304" pitchFamily="18" charset="0"/>
                  </a:rPr>
                  <a:t>Số hạng thứ 7 của cấp số cộng này là: 0,6.</a:t>
                </a:r>
                <a:endParaRPr lang="en-US" sz="3200">
                  <a:latin typeface="Times New Roman" panose="02020603050405020304" pitchFamily="18" charset="0"/>
                  <a:ea typeface="Times New Roman" panose="02020603050405020304" pitchFamily="18" charset="0"/>
                </a:endParaRPr>
              </a:p>
              <a:p>
                <a:pPr algn="just"/>
                <a:r>
                  <a:rPr lang="vi-VN" sz="3200" b="1">
                    <a:solidFill>
                      <a:srgbClr val="0000CC"/>
                    </a:solidFill>
                    <a:latin typeface="Times New Roman" panose="02020603050405020304" pitchFamily="18" charset="0"/>
                    <a:ea typeface="Times New Roman" panose="02020603050405020304" pitchFamily="18" charset="0"/>
                  </a:rPr>
                  <a:t>B. </a:t>
                </a:r>
                <a:r>
                  <a:rPr lang="vi-VN" sz="3200">
                    <a:latin typeface="Times New Roman" panose="02020603050405020304" pitchFamily="18" charset="0"/>
                    <a:ea typeface="Times New Roman" panose="02020603050405020304" pitchFamily="18" charset="0"/>
                  </a:rPr>
                  <a:t>Cấp số cộng này không có hai số 0,5 và 0,6.</a:t>
                </a:r>
                <a:endParaRPr lang="en-US" sz="3200">
                  <a:latin typeface="Times New Roman" panose="02020603050405020304" pitchFamily="18" charset="0"/>
                  <a:ea typeface="Times New Roman" panose="02020603050405020304" pitchFamily="18" charset="0"/>
                </a:endParaRPr>
              </a:p>
              <a:p>
                <a:pPr algn="just"/>
                <a:r>
                  <a:rPr lang="vi-VN" sz="3200" b="1">
                    <a:solidFill>
                      <a:srgbClr val="0000CC"/>
                    </a:solidFill>
                    <a:latin typeface="Times New Roman" panose="02020603050405020304" pitchFamily="18" charset="0"/>
                    <a:ea typeface="Times New Roman" panose="02020603050405020304" pitchFamily="18" charset="0"/>
                  </a:rPr>
                  <a:t>C.</a:t>
                </a:r>
                <a:r>
                  <a:rPr lang="vi-VN" sz="3200"/>
                  <a:t> </a:t>
                </a:r>
                <a:r>
                  <a:rPr lang="vi-VN" sz="3200">
                    <a:latin typeface="Times New Roman" panose="02020603050405020304" pitchFamily="18" charset="0"/>
                    <a:ea typeface="Times New Roman" panose="02020603050405020304" pitchFamily="18" charset="0"/>
                  </a:rPr>
                  <a:t>Số hạng thứ 6 của cấp số cộng này là: 0,5</a:t>
                </a:r>
                <a:endParaRPr lang="en-US" sz="3200">
                  <a:latin typeface="Times New Roman" panose="02020603050405020304" pitchFamily="18" charset="0"/>
                  <a:ea typeface="Times New Roman" panose="02020603050405020304" pitchFamily="18" charset="0"/>
                </a:endParaRPr>
              </a:p>
              <a:p>
                <a:pPr algn="just"/>
                <a:r>
                  <a:rPr lang="vi-VN" sz="3200" b="1">
                    <a:solidFill>
                      <a:srgbClr val="0000CC"/>
                    </a:solidFill>
                    <a:latin typeface="Times New Roman" panose="02020603050405020304" pitchFamily="18" charset="0"/>
                    <a:ea typeface="Times New Roman" panose="02020603050405020304" pitchFamily="18" charset="0"/>
                  </a:rPr>
                  <a:t>D.</a:t>
                </a:r>
                <a:r>
                  <a:rPr lang="vi-VN" sz="3200"/>
                  <a:t> </a:t>
                </a:r>
                <a:r>
                  <a:rPr lang="vi-VN" sz="3200">
                    <a:latin typeface="Times New Roman" panose="02020603050405020304" pitchFamily="18" charset="0"/>
                    <a:ea typeface="Times New Roman" panose="02020603050405020304" pitchFamily="18" charset="0"/>
                  </a:rPr>
                  <a:t>Số hạng thứ 4 của cấp số cộng này là: 3,9.</a:t>
                </a:r>
                <a:endParaRPr lang="en-US" sz="3200">
                  <a:latin typeface="Times New Roman" panose="02020603050405020304" pitchFamily="18" charset="0"/>
                  <a:ea typeface="Times New Roman" panose="02020603050405020304" pitchFamily="18" charset="0"/>
                </a:endParaRPr>
              </a:p>
              <a:p>
                <a:pPr marL="457200">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086" y="2238488"/>
                <a:ext cx="10330543" cy="3539430"/>
              </a:xfrm>
              <a:prstGeom prst="rect">
                <a:avLst/>
              </a:prstGeom>
              <a:blipFill rotWithShape="1">
                <a:blip r:embed="rId2"/>
                <a:stretch>
                  <a:fillRect l="-1475" t="-2410" r="-1534"/>
                </a:stretch>
              </a:blipFill>
            </p:spPr>
            <p:txBody>
              <a:bodyPr/>
              <a:lstStyle/>
              <a:p>
                <a:r>
                  <a:rPr lang="en-US">
                    <a:noFill/>
                  </a:rPr>
                  <a:t> </a:t>
                </a:r>
              </a:p>
            </p:txBody>
          </p:sp>
        </mc:Fallback>
      </mc:AlternateContent>
      <p:sp>
        <p:nvSpPr>
          <p:cNvPr id="6" name="Oval 5"/>
          <p:cNvSpPr/>
          <p:nvPr/>
        </p:nvSpPr>
        <p:spPr>
          <a:xfrm>
            <a:off x="1039507" y="377735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1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79186" y="2239941"/>
                <a:ext cx="11226800" cy="2554545"/>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5. </a:t>
                </a:r>
                <a:r>
                  <a:rPr lang="vi-VN" sz="3200">
                    <a:latin typeface="Times New Roman" panose="02020603050405020304" pitchFamily="18" charset="0"/>
                    <a:ea typeface="Times New Roman" panose="02020603050405020304" pitchFamily="18" charset="0"/>
                  </a:rPr>
                  <a:t>Cho cấp số cộng </a:t>
                </a:r>
                <a14:m>
                  <m:oMath xmlns:m="http://schemas.openxmlformats.org/officeDocument/2006/math">
                    <m:r>
                      <a:rPr lang="vi-VN" sz="3200">
                        <a:latin typeface="Cambria Math"/>
                        <a:ea typeface="Times New Roman" panose="02020603050405020304" pitchFamily="18" charset="0"/>
                      </a:rPr>
                      <m:t>(</m:t>
                    </m:r>
                    <m:func>
                      <m:funcPr>
                        <m:ctrlPr>
                          <a:rPr lang="en-US" sz="3200" i="1">
                            <a:latin typeface="Cambria Math"/>
                            <a:ea typeface="Times New Roman" panose="02020603050405020304" pitchFamily="18" charset="0"/>
                          </a:rPr>
                        </m:ctrlPr>
                      </m:funcPr>
                      <m:fNa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fName>
                      <m:e>
                        <m:r>
                          <a:rPr lang="vi-VN" sz="3200">
                            <a:latin typeface="Cambria Math"/>
                            <a:ea typeface="Times New Roman" panose="02020603050405020304" pitchFamily="18" charset="0"/>
                          </a:rPr>
                          <m:t>)</m:t>
                        </m:r>
                      </m:e>
                    </m:func>
                  </m:oMath>
                </a14:m>
                <a:r>
                  <a:rPr lang="en-US" sz="3200" smtClean="0">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3</m:t>
                        </m:r>
                      </m:sub>
                    </m:sSub>
                    <m:r>
                      <a:rPr lang="vi-VN" sz="3200">
                        <a:latin typeface="Cambria Math"/>
                        <a:ea typeface="Times New Roman" panose="02020603050405020304" pitchFamily="18" charset="0"/>
                      </a:rPr>
                      <m:t>=20, </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5</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7</m:t>
                        </m:r>
                      </m:sub>
                    </m:sSub>
                    <m:r>
                      <a:rPr lang="vi-VN" sz="3200">
                        <a:latin typeface="Cambria Math"/>
                        <a:ea typeface="Times New Roman" panose="02020603050405020304" pitchFamily="18" charset="0"/>
                      </a:rPr>
                      <m:t>=−29</m:t>
                    </m:r>
                  </m:oMath>
                </a14:m>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Tìm </a:t>
                </a:r>
                <a14:m>
                  <m:oMath xmlns:m="http://schemas.openxmlformats.org/officeDocument/2006/math">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1</m:t>
                        </m:r>
                      </m:sub>
                    </m:sSub>
                    <m:r>
                      <a:rPr lang="en-US" sz="3200">
                        <a:latin typeface="Cambria Math"/>
                        <a:ea typeface="Times New Roman" panose="02020603050405020304" pitchFamily="18" charset="0"/>
                      </a:rPr>
                      <m:t>,</m:t>
                    </m:r>
                    <m:r>
                      <a:rPr lang="en-US" sz="3200">
                        <a:latin typeface="Cambria Math"/>
                        <a:ea typeface="Times New Roman" panose="02020603050405020304" pitchFamily="18" charset="0"/>
                      </a:rPr>
                      <m:t>𝑑</m:t>
                    </m:r>
                  </m:oMath>
                </a14:m>
                <a:r>
                  <a:rPr lang="en-US" sz="3200" smtClean="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a:t>
                </a:r>
              </a:p>
              <a:p>
                <a:r>
                  <a:rPr lang="en-US" sz="3200"/>
                  <a:t>	</a:t>
                </a:r>
                <a:r>
                  <a:rPr lang="en-US" sz="3200" b="1">
                    <a:solidFill>
                      <a:srgbClr val="0000FF"/>
                    </a:solidFill>
                    <a:latin typeface="Times New Roman" panose="02020603050405020304" pitchFamily="18" charset="0"/>
                    <a:ea typeface="Times New Roman" panose="02020603050405020304" pitchFamily="18" charset="0"/>
                  </a:rPr>
                  <a:t>A.</a:t>
                </a:r>
                <a:r>
                  <a:rPr lang="en-US" sz="3200"/>
                  <a:t>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=20;</m:t>
                    </m:r>
                    <m:r>
                      <a:rPr lang="en-US" sz="3200" i="1">
                        <a:latin typeface="Cambria Math"/>
                      </a:rPr>
                      <m:t>𝑑</m:t>
                    </m:r>
                    <m:r>
                      <a:rPr lang="en-US" sz="3200" i="1">
                        <a:latin typeface="Cambria Math"/>
                      </a:rPr>
                      <m:t>=7</m:t>
                    </m:r>
                  </m:oMath>
                </a14:m>
                <a:r>
                  <a:rPr lang="en-US" sz="3200"/>
                  <a:t>. 		</a:t>
                </a:r>
                <a:r>
                  <a:rPr lang="en-US"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=20,5;</m:t>
                    </m:r>
                    <m:r>
                      <a:rPr lang="en-US" sz="3200" i="1">
                        <a:latin typeface="Cambria Math"/>
                      </a:rPr>
                      <m:t>𝑑</m:t>
                    </m:r>
                    <m:r>
                      <a:rPr lang="en-US" sz="3200" i="1">
                        <a:latin typeface="Cambria Math"/>
                      </a:rPr>
                      <m:t>=7</m:t>
                    </m:r>
                  </m:oMath>
                </a14:m>
                <a:r>
                  <a:rPr lang="en-US" sz="3200"/>
                  <a:t>.</a:t>
                </a:r>
                <a:r>
                  <a:rPr lang="en-US" sz="3200" i="1"/>
                  <a:t>	</a:t>
                </a:r>
                <a:endParaRPr lang="en-US" sz="3200"/>
              </a:p>
              <a:p>
                <a:r>
                  <a:rPr lang="en-US" sz="3200"/>
                  <a:t>	</a:t>
                </a:r>
                <a:r>
                  <a:rPr lang="en-US" sz="3200" b="1">
                    <a:solidFill>
                      <a:srgbClr val="0000FF"/>
                    </a:solidFill>
                    <a:latin typeface="Times New Roman" panose="02020603050405020304" pitchFamily="18" charset="0"/>
                    <a:ea typeface="Times New Roman" panose="02020603050405020304" pitchFamily="18" charset="0"/>
                  </a:rPr>
                  <a:t>C.</a:t>
                </a:r>
                <a:r>
                  <a:rPr lang="en-US" sz="3200"/>
                  <a:t>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=20,5;</m:t>
                    </m:r>
                    <m:r>
                      <a:rPr lang="en-US" sz="3200" i="1">
                        <a:latin typeface="Cambria Math"/>
                      </a:rPr>
                      <m:t>𝑑</m:t>
                    </m:r>
                    <m:r>
                      <a:rPr lang="en-US" sz="3200" i="1">
                        <a:latin typeface="Cambria Math"/>
                      </a:rPr>
                      <m:t>=−7</m:t>
                    </m:r>
                  </m:oMath>
                </a14:m>
                <a:r>
                  <a:rPr lang="en-US" sz="3200"/>
                  <a:t>. 	</a:t>
                </a:r>
                <a:r>
                  <a:rPr lang="en-US" sz="3200" b="1">
                    <a:solidFill>
                      <a:srgbClr val="0000FF"/>
                    </a:solidFill>
                    <a:latin typeface="Times New Roman" panose="02020603050405020304" pitchFamily="18" charset="0"/>
                    <a:ea typeface="Times New Roman" panose="02020603050405020304" pitchFamily="18" charset="0"/>
                  </a:rPr>
                  <a:t>D.</a:t>
                </a:r>
                <a:r>
                  <a:rPr lang="en-US" sz="3200" b="1" smtClean="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=−20,5;</m:t>
                    </m:r>
                    <m:r>
                      <a:rPr lang="en-US" sz="3200" i="1">
                        <a:latin typeface="Cambria Math"/>
                      </a:rPr>
                      <m:t>𝑑</m:t>
                    </m:r>
                    <m:r>
                      <a:rPr lang="en-US" sz="3200" i="1">
                        <a:latin typeface="Cambria Math"/>
                      </a:rPr>
                      <m:t>=−7</m:t>
                    </m:r>
                  </m:oMath>
                </a14:m>
                <a:r>
                  <a:rPr lang="en-US" sz="3200"/>
                  <a:t>.</a:t>
                </a:r>
              </a:p>
              <a:p>
                <a:pPr marL="457200"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9186" y="2239941"/>
                <a:ext cx="11226800" cy="2554545"/>
              </a:xfrm>
              <a:prstGeom prst="rect">
                <a:avLst/>
              </a:prstGeom>
              <a:blipFill rotWithShape="1">
                <a:blip r:embed="rId2"/>
                <a:stretch>
                  <a:fillRect l="-1357" t="-3341"/>
                </a:stretch>
              </a:blipFill>
            </p:spPr>
            <p:txBody>
              <a:bodyPr/>
              <a:lstStyle/>
              <a:p>
                <a:r>
                  <a:rPr lang="en-US">
                    <a:noFill/>
                  </a:rPr>
                  <a:t> </a:t>
                </a:r>
              </a:p>
            </p:txBody>
          </p:sp>
        </mc:Fallback>
      </mc:AlternateContent>
      <p:sp>
        <p:nvSpPr>
          <p:cNvPr id="9" name="Oval 8"/>
          <p:cNvSpPr/>
          <p:nvPr/>
        </p:nvSpPr>
        <p:spPr>
          <a:xfrm>
            <a:off x="1381617" y="374831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409134" y="448582"/>
            <a:ext cx="7145131" cy="1243692"/>
          </a:xfrm>
          <a:prstGeom prst="rect">
            <a:avLst/>
          </a:prstGeom>
        </p:spPr>
      </p:pic>
      <p:sp>
        <p:nvSpPr>
          <p:cNvPr id="8" name="Isosceles Triangle 7">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9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518884" y="2530246"/>
                <a:ext cx="10613573" cy="2554545"/>
              </a:xfrm>
              <a:prstGeom prst="rect">
                <a:avLst/>
              </a:prstGeom>
            </p:spPr>
            <p:txBody>
              <a:bodyPr wrap="square">
                <a:spAutoFit/>
              </a:bodyPr>
              <a:lstStyle/>
              <a:p>
                <a:r>
                  <a:rPr lang="vi-VN" sz="3200" b="1" smtClean="0">
                    <a:solidFill>
                      <a:srgbClr val="0000FF"/>
                    </a:solidFill>
                    <a:latin typeface="Times New Roman" panose="02020603050405020304" pitchFamily="18" charset="0"/>
                    <a:cs typeface="Times New Roman" panose="02020603050405020304" pitchFamily="18" charset="0"/>
                  </a:rPr>
                  <a:t>Câu</a:t>
                </a:r>
                <a:r>
                  <a:rPr lang="en-US" sz="3200" b="1" smtClean="0">
                    <a:solidFill>
                      <a:srgbClr val="0000FF"/>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6. </a:t>
                </a:r>
                <a:r>
                  <a:rPr lang="en-US" sz="3200">
                    <a:latin typeface="Times New Roman" panose="02020603050405020304" pitchFamily="18" charset="0"/>
                    <a:cs typeface="Times New Roman" panose="02020603050405020304" pitchFamily="18" charset="0"/>
                  </a:rPr>
                  <a:t>Cho cấp số cộng </a:t>
                </a:r>
                <a14:m>
                  <m:oMath xmlns:m="http://schemas.openxmlformats.org/officeDocument/2006/math">
                    <m:d>
                      <m:dPr>
                        <m:ctrlPr>
                          <a:rPr lang="en-US" sz="3200" i="1">
                            <a:latin typeface="Cambria Math"/>
                            <a:cs typeface="Times New Roman" panose="02020603050405020304" pitchFamily="18" charset="0"/>
                          </a:rPr>
                        </m:ctrlPr>
                      </m:dPr>
                      <m:e>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𝑛</m:t>
                            </m:r>
                          </m:sub>
                        </m:sSub>
                      </m:e>
                    </m:d>
                  </m:oMath>
                </a14:m>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có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1</m:t>
                        </m:r>
                      </m:sub>
                    </m:sSub>
                    <m:r>
                      <a:rPr lang="en-US" sz="3200">
                        <a:latin typeface="Cambria Math"/>
                        <a:cs typeface="Times New Roman" panose="02020603050405020304" pitchFamily="18" charset="0"/>
                      </a:rPr>
                      <m:t>+</m:t>
                    </m:r>
                    <m:r>
                      <a:rPr lang="en-US" sz="3200">
                        <a:latin typeface="Cambria Math"/>
                        <a:cs typeface="Times New Roman" panose="02020603050405020304" pitchFamily="18" charset="0"/>
                      </a:rPr>
                      <m:t>2</m:t>
                    </m:r>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5</m:t>
                        </m:r>
                      </m:sub>
                    </m:sSub>
                    <m:r>
                      <a:rPr lang="en-US" sz="3200">
                        <a:latin typeface="Cambria Math"/>
                        <a:cs typeface="Times New Roman" panose="02020603050405020304" pitchFamily="18" charset="0"/>
                      </a:rPr>
                      <m:t>=</m:t>
                    </m:r>
                    <m:r>
                      <a:rPr lang="en-US" sz="3200">
                        <a:latin typeface="Cambria Math"/>
                        <a:cs typeface="Times New Roman" panose="02020603050405020304" pitchFamily="18" charset="0"/>
                      </a:rPr>
                      <m:t>0</m:t>
                    </m:r>
                  </m:oMath>
                </a14:m>
                <a:r>
                  <a:rPr lang="en-US" sz="320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𝑆</m:t>
                        </m:r>
                      </m:e>
                      <m:sub>
                        <m:r>
                          <a:rPr lang="en-US" sz="3200">
                            <a:latin typeface="Cambria Math"/>
                            <a:cs typeface="Times New Roman" panose="02020603050405020304" pitchFamily="18" charset="0"/>
                          </a:rPr>
                          <m:t>4</m:t>
                        </m:r>
                      </m:sub>
                    </m:sSub>
                    <m:r>
                      <a:rPr lang="en-US" sz="3200">
                        <a:latin typeface="Cambria Math"/>
                        <a:cs typeface="Times New Roman" panose="02020603050405020304" pitchFamily="18" charset="0"/>
                      </a:rPr>
                      <m:t>=</m:t>
                    </m:r>
                    <m:r>
                      <a:rPr lang="en-US" sz="3200">
                        <a:latin typeface="Cambria Math"/>
                        <a:cs typeface="Times New Roman" panose="02020603050405020304" pitchFamily="18" charset="0"/>
                      </a:rPr>
                      <m:t>14</m:t>
                    </m:r>
                  </m:oMath>
                </a14:m>
                <a:r>
                  <a:rPr lang="en-US" sz="3200">
                    <a:latin typeface="Times New Roman" panose="02020603050405020304" pitchFamily="18" charset="0"/>
                    <a:cs typeface="Times New Roman" panose="02020603050405020304" pitchFamily="18" charset="0"/>
                  </a:rPr>
                  <a:t>. Tính số hạng đầu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1</m:t>
                        </m:r>
                      </m:sub>
                    </m:sSub>
                  </m:oMath>
                </a14:m>
                <a:r>
                  <a:rPr lang="en-US" sz="3200">
                    <a:latin typeface="Times New Roman" panose="02020603050405020304" pitchFamily="18" charset="0"/>
                    <a:cs typeface="Times New Roman" panose="02020603050405020304" pitchFamily="18" charset="0"/>
                  </a:rPr>
                  <a:t> và công sai </a:t>
                </a:r>
                <a14:m>
                  <m:oMath xmlns:m="http://schemas.openxmlformats.org/officeDocument/2006/math">
                    <m:r>
                      <a:rPr lang="en-US" sz="3200">
                        <a:latin typeface="Cambria Math"/>
                        <a:cs typeface="Times New Roman" panose="02020603050405020304" pitchFamily="18" charset="0"/>
                      </a:rPr>
                      <m:t>𝑑</m:t>
                    </m:r>
                  </m:oMath>
                </a14:m>
                <a:r>
                  <a:rPr lang="en-US" sz="3200">
                    <a:latin typeface="Times New Roman" panose="02020603050405020304" pitchFamily="18" charset="0"/>
                    <a:cs typeface="Times New Roman" panose="02020603050405020304" pitchFamily="18" charset="0"/>
                  </a:rPr>
                  <a:t> của cấp số cộng.</a:t>
                </a:r>
              </a:p>
              <a:p>
                <a:r>
                  <a:rPr lang="en-US" sz="3200"/>
                  <a:t>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smtClean="0"/>
                  <a:t>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1</m:t>
                        </m:r>
                      </m:sub>
                    </m:sSub>
                    <m:r>
                      <a:rPr lang="en-US" sz="3200">
                        <a:latin typeface="Cambria Math"/>
                        <a:cs typeface="Times New Roman" panose="02020603050405020304" pitchFamily="18" charset="0"/>
                      </a:rPr>
                      <m:t>=</m:t>
                    </m:r>
                    <m:r>
                      <a:rPr lang="en-US" sz="3200">
                        <a:latin typeface="Cambria Math"/>
                        <a:cs typeface="Times New Roman" panose="02020603050405020304" pitchFamily="18" charset="0"/>
                      </a:rPr>
                      <m:t>8</m:t>
                    </m:r>
                    <m:r>
                      <a:rPr lang="en-US" sz="3200">
                        <a:latin typeface="Cambria Math"/>
                        <a:cs typeface="Times New Roman" panose="02020603050405020304" pitchFamily="18" charset="0"/>
                      </a:rPr>
                      <m:t>, </m:t>
                    </m:r>
                    <m:r>
                      <a:rPr lang="en-US" sz="3200">
                        <a:latin typeface="Cambria Math"/>
                        <a:cs typeface="Times New Roman" panose="02020603050405020304" pitchFamily="18" charset="0"/>
                      </a:rPr>
                      <m:t>𝑑</m:t>
                    </m:r>
                    <m:r>
                      <a:rPr lang="en-US" sz="3200">
                        <a:latin typeface="Cambria Math"/>
                        <a:cs typeface="Times New Roman" panose="02020603050405020304" pitchFamily="18" charset="0"/>
                      </a:rPr>
                      <m:t>=</m:t>
                    </m:r>
                    <m:r>
                      <a:rPr lang="en-US" sz="3200">
                        <a:latin typeface="Cambria Math"/>
                        <a:cs typeface="Times New Roman" panose="02020603050405020304" pitchFamily="18" charset="0"/>
                      </a:rPr>
                      <m:t>3</m:t>
                    </m:r>
                  </m:oMath>
                </a14:m>
                <a:r>
                  <a:rPr lang="en-US" sz="3200">
                    <a:latin typeface="Times New Roman" panose="02020603050405020304" pitchFamily="18" charset="0"/>
                    <a:cs typeface="Times New Roman" panose="02020603050405020304" pitchFamily="18" charset="0"/>
                  </a:rPr>
                  <a:t>.</a:t>
                </a:r>
                <a:r>
                  <a:rPr lang="en-US" sz="3200"/>
                  <a:t>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m:t>
                    </m:r>
                    <m:r>
                      <a:rPr lang="en-US" sz="3200" i="1">
                        <a:latin typeface="Cambria Math"/>
                      </a:rPr>
                      <m:t>8</m:t>
                    </m:r>
                    <m:r>
                      <a:rPr lang="en-US" sz="3200" i="1">
                        <a:latin typeface="Cambria Math"/>
                      </a:rPr>
                      <m:t>, </m:t>
                    </m:r>
                    <m:r>
                      <a:rPr lang="en-US" sz="3200" i="1">
                        <a:latin typeface="Cambria Math"/>
                      </a:rPr>
                      <m:t>𝑑</m:t>
                    </m:r>
                    <m:r>
                      <a:rPr lang="en-US" sz="3200" i="1">
                        <a:latin typeface="Cambria Math"/>
                      </a:rPr>
                      <m:t>=</m:t>
                    </m:r>
                    <m:r>
                      <a:rPr lang="en-US" sz="3200" i="1">
                        <a:latin typeface="Cambria Math"/>
                      </a:rPr>
                      <m:t>3</m:t>
                    </m:r>
                  </m:oMath>
                </a14:m>
                <a:r>
                  <a:rPr lang="en-US" sz="3200"/>
                  <a:t>.	</a:t>
                </a:r>
              </a:p>
              <a:p>
                <a:r>
                  <a:rPr lang="en-US" sz="3200"/>
                  <a:t>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14:m>
                  <m:oMath xmlns:m="http://schemas.openxmlformats.org/officeDocument/2006/math">
                    <m:sSub>
                      <m:sSubPr>
                        <m:ctrlPr>
                          <a:rPr lang="en-US" sz="3200" i="1">
                            <a:latin typeface="Cambria Math"/>
                          </a:rPr>
                        </m:ctrlPr>
                      </m:sSubPr>
                      <m:e>
                        <m:r>
                          <a:rPr lang="en-US" sz="3200" b="0" i="1" smtClean="0">
                            <a:latin typeface="Cambria Math"/>
                          </a:rPr>
                          <m:t> </m:t>
                        </m:r>
                        <m:r>
                          <a:rPr lang="en-US" sz="3200" i="1">
                            <a:latin typeface="Cambria Math"/>
                          </a:rPr>
                          <m:t>𝑢</m:t>
                        </m:r>
                      </m:e>
                      <m:sub>
                        <m:r>
                          <a:rPr lang="en-US" sz="3200" i="1">
                            <a:latin typeface="Cambria Math"/>
                          </a:rPr>
                          <m:t>1</m:t>
                        </m:r>
                      </m:sub>
                    </m:sSub>
                    <m:r>
                      <a:rPr lang="en-US" sz="3200" i="1">
                        <a:latin typeface="Cambria Math"/>
                      </a:rPr>
                      <m:t>=−</m:t>
                    </m:r>
                    <m:r>
                      <a:rPr lang="en-US" sz="3200" i="1">
                        <a:latin typeface="Cambria Math"/>
                      </a:rPr>
                      <m:t>8</m:t>
                    </m:r>
                    <m:r>
                      <a:rPr lang="en-US" sz="3200" i="1">
                        <a:latin typeface="Cambria Math"/>
                      </a:rPr>
                      <m:t>, </m:t>
                    </m:r>
                    <m:r>
                      <a:rPr lang="en-US" sz="3200" i="1">
                        <a:latin typeface="Cambria Math"/>
                      </a:rPr>
                      <m:t>𝑑</m:t>
                    </m:r>
                    <m:r>
                      <a:rPr lang="en-US" sz="3200" i="1">
                        <a:latin typeface="Cambria Math"/>
                      </a:rPr>
                      <m:t>=−</m:t>
                    </m:r>
                    <m:r>
                      <a:rPr lang="en-US" sz="3200" i="1">
                        <a:latin typeface="Cambria Math"/>
                      </a:rPr>
                      <m:t>3</m:t>
                    </m:r>
                  </m:oMath>
                </a14:m>
                <a:r>
                  <a:rPr lang="en-US" sz="3200"/>
                  <a:t>.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a:t>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m:t>
                    </m:r>
                    <m:r>
                      <a:rPr lang="en-US" sz="3200" i="1">
                        <a:latin typeface="Cambria Math"/>
                      </a:rPr>
                      <m:t>8</m:t>
                    </m:r>
                    <m:r>
                      <a:rPr lang="en-US" sz="3200" i="1">
                        <a:latin typeface="Cambria Math"/>
                      </a:rPr>
                      <m:t>, </m:t>
                    </m:r>
                    <m:r>
                      <a:rPr lang="en-US" sz="3200" i="1">
                        <a:latin typeface="Cambria Math"/>
                      </a:rPr>
                      <m:t>𝑑</m:t>
                    </m:r>
                    <m:r>
                      <a:rPr lang="en-US" sz="3200" i="1">
                        <a:latin typeface="Cambria Math"/>
                      </a:rPr>
                      <m:t>=−</m:t>
                    </m:r>
                    <m:r>
                      <a:rPr lang="en-US" sz="3200" i="1">
                        <a:latin typeface="Cambria Math"/>
                      </a:rPr>
                      <m:t>3</m:t>
                    </m:r>
                  </m:oMath>
                </a14:m>
                <a:r>
                  <a:rPr lang="en-US" sz="3200"/>
                  <a:t>.</a:t>
                </a:r>
              </a:p>
              <a:p>
                <a:pPr>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8884" y="2530246"/>
                <a:ext cx="10613573" cy="2554545"/>
              </a:xfrm>
              <a:prstGeom prst="rect">
                <a:avLst/>
              </a:prstGeom>
              <a:blipFill rotWithShape="1">
                <a:blip r:embed="rId2"/>
                <a:stretch>
                  <a:fillRect l="-1436" t="-3341"/>
                </a:stretch>
              </a:blipFill>
            </p:spPr>
            <p:txBody>
              <a:bodyPr/>
              <a:lstStyle/>
              <a:p>
                <a:r>
                  <a:rPr lang="en-US">
                    <a:noFill/>
                  </a:rPr>
                  <a:t> </a:t>
                </a:r>
              </a:p>
            </p:txBody>
          </p:sp>
        </mc:Fallback>
      </mc:AlternateContent>
      <p:sp>
        <p:nvSpPr>
          <p:cNvPr id="10" name="Oval 9"/>
          <p:cNvSpPr/>
          <p:nvPr/>
        </p:nvSpPr>
        <p:spPr>
          <a:xfrm>
            <a:off x="6062474" y="4041604"/>
            <a:ext cx="448192"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7" name="Picture 6"/>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2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39371" y="2174988"/>
                <a:ext cx="10833100" cy="2062103"/>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a:t>
                </a:r>
                <a:r>
                  <a:rPr lang="en-US" sz="3200" b="1" smtClean="0">
                    <a:solidFill>
                      <a:srgbClr val="0000FF"/>
                    </a:solidFill>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7. </a:t>
                </a:r>
                <a:r>
                  <a:rPr lang="en-US" sz="3200"/>
                  <a:t>Cho cấp số cộng </a:t>
                </a:r>
                <a14:m>
                  <m:oMath xmlns:m="http://schemas.openxmlformats.org/officeDocument/2006/math">
                    <m:r>
                      <a:rPr lang="en-US" sz="3200" i="1">
                        <a:latin typeface="Cambria Math"/>
                      </a:rPr>
                      <m:t>3</m:t>
                    </m:r>
                    <m:r>
                      <a:rPr lang="en-US" sz="3200" i="1">
                        <a:latin typeface="Cambria Math"/>
                      </a:rPr>
                      <m:t>,</m:t>
                    </m:r>
                    <m:r>
                      <a:rPr lang="en-US" sz="3200" i="1">
                        <a:latin typeface="Cambria Math"/>
                      </a:rPr>
                      <m:t>8</m:t>
                    </m:r>
                    <m:r>
                      <a:rPr lang="en-US" sz="3200" i="1">
                        <a:latin typeface="Cambria Math"/>
                      </a:rPr>
                      <m:t>,</m:t>
                    </m:r>
                    <m:r>
                      <a:rPr lang="en-US" sz="3200" i="1">
                        <a:latin typeface="Cambria Math"/>
                      </a:rPr>
                      <m:t>13</m:t>
                    </m:r>
                    <m:r>
                      <a:rPr lang="en-US" sz="3200" i="1">
                        <a:latin typeface="Cambria Math"/>
                      </a:rPr>
                      <m:t>,...</m:t>
                    </m:r>
                  </m:oMath>
                </a14:m>
                <a:r>
                  <a:rPr lang="en-US" sz="3200"/>
                  <a:t> Tính tổng </a:t>
                </a:r>
                <a14:m>
                  <m:oMath xmlns:m="http://schemas.openxmlformats.org/officeDocument/2006/math">
                    <m:r>
                      <a:rPr lang="en-US" sz="3200" i="1">
                        <a:latin typeface="Cambria Math"/>
                      </a:rPr>
                      <m:t>𝑆</m:t>
                    </m:r>
                    <m:r>
                      <a:rPr lang="en-US" sz="3200" i="1">
                        <a:latin typeface="Cambria Math"/>
                      </a:rPr>
                      <m:t>=</m:t>
                    </m:r>
                    <m:r>
                      <a:rPr lang="en-US" sz="3200" i="1">
                        <a:latin typeface="Cambria Math"/>
                      </a:rPr>
                      <m:t>3</m:t>
                    </m:r>
                    <m:r>
                      <a:rPr lang="en-US" sz="3200" i="1">
                        <a:latin typeface="Cambria Math"/>
                      </a:rPr>
                      <m:t>+</m:t>
                    </m:r>
                    <m:r>
                      <a:rPr lang="en-US" sz="3200" i="1">
                        <a:latin typeface="Cambria Math"/>
                      </a:rPr>
                      <m:t>8</m:t>
                    </m:r>
                    <m:r>
                      <a:rPr lang="en-US" sz="3200" i="1">
                        <a:latin typeface="Cambria Math"/>
                      </a:rPr>
                      <m:t>+</m:t>
                    </m:r>
                    <m:r>
                      <a:rPr lang="en-US" sz="3200" i="1">
                        <a:latin typeface="Cambria Math"/>
                      </a:rPr>
                      <m:t>3</m:t>
                    </m:r>
                    <m:r>
                      <a:rPr lang="en-US" sz="3200" i="1">
                        <a:latin typeface="Cambria Math"/>
                      </a:rPr>
                      <m:t>+...+</m:t>
                    </m:r>
                    <m:r>
                      <a:rPr lang="en-US" sz="3200" i="1">
                        <a:latin typeface="Cambria Math"/>
                      </a:rPr>
                      <m:t>2018</m:t>
                    </m:r>
                  </m:oMath>
                </a14:m>
                <a:r>
                  <a:rPr lang="en-US" sz="3200"/>
                  <a:t>. </a:t>
                </a:r>
              </a:p>
              <a:p>
                <a:r>
                  <a:rPr lang="en-US" sz="3200"/>
                  <a:t>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a:rPr>
                      <m:t>𝑆</m:t>
                    </m:r>
                    <m:r>
                      <a:rPr lang="fr-FR" sz="3200" i="1">
                        <a:latin typeface="Cambria Math"/>
                      </a:rPr>
                      <m:t>=</m:t>
                    </m:r>
                    <m:r>
                      <a:rPr lang="fr-FR" sz="3200" i="1">
                        <a:latin typeface="Cambria Math"/>
                      </a:rPr>
                      <m:t>408422</m:t>
                    </m:r>
                  </m:oMath>
                </a14:m>
                <a:r>
                  <a:rPr lang="fr-FR" sz="3200"/>
                  <a:t>.		</a:t>
                </a:r>
                <a:r>
                  <a:rPr lang="fr-FR" sz="3200" smtClean="0"/>
                  <a:t>	</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a:rPr>
                      <m:t>𝑆</m:t>
                    </m:r>
                    <m:r>
                      <a:rPr lang="fr-FR" sz="3200" i="1">
                        <a:latin typeface="Cambria Math"/>
                      </a:rPr>
                      <m:t>=</m:t>
                    </m:r>
                    <m:r>
                      <a:rPr lang="fr-FR" sz="3200" i="1">
                        <a:latin typeface="Cambria Math"/>
                      </a:rPr>
                      <m:t>408242</m:t>
                    </m:r>
                  </m:oMath>
                </a14:m>
                <a:r>
                  <a:rPr lang="fr-FR" sz="3200"/>
                  <a:t>.</a:t>
                </a:r>
                <a:endParaRPr lang="en-US" sz="3200"/>
              </a:p>
              <a:p>
                <a:r>
                  <a:rPr lang="fr-FR" sz="3200"/>
                  <a:t>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a:rPr>
                      <m:t>𝑆</m:t>
                    </m:r>
                    <m:r>
                      <a:rPr lang="fr-FR" sz="3200" i="1">
                        <a:latin typeface="Cambria Math"/>
                      </a:rPr>
                      <m:t>=</m:t>
                    </m:r>
                    <m:r>
                      <a:rPr lang="fr-FR" sz="3200" i="1">
                        <a:latin typeface="Cambria Math"/>
                      </a:rPr>
                      <m:t>407231</m:t>
                    </m:r>
                    <m:r>
                      <a:rPr lang="fr-FR" sz="3200" i="1">
                        <a:latin typeface="Cambria Math"/>
                      </a:rPr>
                      <m:t>,</m:t>
                    </m:r>
                    <m:r>
                      <a:rPr lang="fr-FR" sz="3200" i="1">
                        <a:latin typeface="Cambria Math"/>
                      </a:rPr>
                      <m:t>5</m:t>
                    </m:r>
                  </m:oMath>
                </a14:m>
                <a:r>
                  <a:rPr lang="fr-FR" sz="3200"/>
                  <a:t>.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a:rPr>
                      <m:t>𝑆</m:t>
                    </m:r>
                    <m:r>
                      <a:rPr lang="fr-FR" sz="3200" i="1">
                        <a:latin typeface="Cambria Math"/>
                      </a:rPr>
                      <m:t>=</m:t>
                    </m:r>
                    <m:r>
                      <a:rPr lang="fr-FR" sz="3200" i="1">
                        <a:latin typeface="Cambria Math"/>
                      </a:rPr>
                      <m:t>409252</m:t>
                    </m:r>
                    <m:r>
                      <a:rPr lang="fr-FR" sz="3200" i="1">
                        <a:latin typeface="Cambria Math"/>
                      </a:rPr>
                      <m:t>,</m:t>
                    </m:r>
                    <m:r>
                      <a:rPr lang="fr-FR" sz="3200" i="1">
                        <a:latin typeface="Cambria Math"/>
                      </a:rPr>
                      <m:t>5</m:t>
                    </m:r>
                  </m:oMath>
                </a14:m>
                <a:r>
                  <a:rPr lang="fr-FR" sz="3200" smtClean="0"/>
                  <a:t>.</a:t>
                </a:r>
                <a:endParaRPr lang="en-US" sz="3200"/>
              </a:p>
            </p:txBody>
          </p:sp>
        </mc:Choice>
        <mc:Fallback xmlns="">
          <p:sp>
            <p:nvSpPr>
              <p:cNvPr id="2" name="Rectangle 1"/>
              <p:cNvSpPr>
                <a:spLocks noRot="1" noChangeAspect="1" noMove="1" noResize="1" noEditPoints="1" noAdjustHandles="1" noChangeArrowheads="1" noChangeShapeType="1" noTextEdit="1"/>
              </p:cNvSpPr>
              <p:nvPr/>
            </p:nvSpPr>
            <p:spPr>
              <a:xfrm>
                <a:off x="1139371" y="2174988"/>
                <a:ext cx="10833100" cy="2062103"/>
              </a:xfrm>
              <a:prstGeom prst="rect">
                <a:avLst/>
              </a:prstGeom>
              <a:blipFill rotWithShape="1">
                <a:blip r:embed="rId2"/>
                <a:stretch>
                  <a:fillRect l="-1463" t="-4438" b="-9172"/>
                </a:stretch>
              </a:blipFill>
            </p:spPr>
            <p:txBody>
              <a:bodyPr/>
              <a:lstStyle/>
              <a:p>
                <a:r>
                  <a:rPr lang="en-US">
                    <a:noFill/>
                  </a:rPr>
                  <a:t> </a:t>
                </a:r>
              </a:p>
            </p:txBody>
          </p:sp>
        </mc:Fallback>
      </mc:AlternateContent>
      <p:sp>
        <p:nvSpPr>
          <p:cNvPr id="6" name="Oval 5"/>
          <p:cNvSpPr/>
          <p:nvPr/>
        </p:nvSpPr>
        <p:spPr>
          <a:xfrm>
            <a:off x="6708360" y="321096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90599" y="2196759"/>
                <a:ext cx="10606315" cy="2554545"/>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fr-FR" sz="3200" b="1">
                    <a:solidFill>
                      <a:srgbClr val="0000FF"/>
                    </a:solidFill>
                    <a:latin typeface="Times New Roman" panose="02020603050405020304" pitchFamily="18" charset="0"/>
                    <a:ea typeface="Times New Roman" panose="02020603050405020304" pitchFamily="18" charset="0"/>
                  </a:rPr>
                  <a:t>8. </a:t>
                </a:r>
                <a:r>
                  <a:rPr lang="fr-FR" sz="3200">
                    <a:solidFill>
                      <a:srgbClr val="000000"/>
                    </a:solidFill>
                    <a:latin typeface="Times New Roman" panose="02020603050405020304" pitchFamily="18" charset="0"/>
                    <a:ea typeface="Times New Roman" panose="02020603050405020304" pitchFamily="18" charset="0"/>
                  </a:rPr>
                  <a:t>Mệnh đề nào dưới đây sai?</a:t>
                </a:r>
                <a:endParaRPr lang="en-US" sz="3200">
                  <a:solidFill>
                    <a:srgbClr val="000000"/>
                  </a:solidFill>
                  <a:latin typeface="Times New Roman" panose="02020603050405020304" pitchFamily="18" charset="0"/>
                  <a:ea typeface="Times New Roman" panose="02020603050405020304" pitchFamily="18" charset="0"/>
                </a:endParaRPr>
              </a:p>
              <a:p>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a:t> </a:t>
                </a:r>
                <a:r>
                  <a:rPr lang="vi-VN" sz="3200">
                    <a:solidFill>
                      <a:srgbClr val="000000"/>
                    </a:solidFill>
                    <a:latin typeface="Times New Roman" panose="02020603050405020304" pitchFamily="18" charset="0"/>
                    <a:ea typeface="Times New Roman" panose="02020603050405020304" pitchFamily="18" charset="0"/>
                  </a:rPr>
                  <a:t>Dãy số </a:t>
                </a:r>
                <a14:m>
                  <m:oMath xmlns:m="http://schemas.openxmlformats.org/officeDocument/2006/math">
                    <m:r>
                      <a:rPr lang="vi-VN" sz="3200">
                        <a:solidFill>
                          <a:srgbClr val="000000"/>
                        </a:solidFill>
                        <a:latin typeface="Cambria Math"/>
                        <a:ea typeface="Times New Roman" panose="02020603050405020304" pitchFamily="18" charset="0"/>
                      </a:rPr>
                      <m:t>1;−2;4;−8;16;−32;64</m:t>
                    </m:r>
                  </m:oMath>
                </a14:m>
                <a:r>
                  <a:rPr lang="vi-VN" sz="3200">
                    <a:solidFill>
                      <a:srgbClr val="000000"/>
                    </a:solidFill>
                    <a:latin typeface="Times New Roman" panose="02020603050405020304" pitchFamily="18" charset="0"/>
                    <a:ea typeface="Times New Roman" panose="02020603050405020304" pitchFamily="18" charset="0"/>
                  </a:rPr>
                  <a:t> là một cấp số nhân</a:t>
                </a:r>
                <a:r>
                  <a:rPr lang="vi-VN" sz="3200" smtClean="0">
                    <a:solidFill>
                      <a:srgbClr val="000000"/>
                    </a:solidFill>
                    <a:latin typeface="Times New Roman" panose="02020603050405020304" pitchFamily="18" charset="0"/>
                    <a:ea typeface="Times New Roman" panose="02020603050405020304" pitchFamily="18" charset="0"/>
                  </a:rPr>
                  <a:t>.</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solidFill>
                    <a:srgbClr val="000000"/>
                  </a:solidFill>
                  <a:latin typeface="Times New Roman" panose="02020603050405020304" pitchFamily="18" charset="0"/>
                  <a:ea typeface="Times New Roman" panose="02020603050405020304" pitchFamily="18" charset="0"/>
                </a:endParaRPr>
              </a:p>
              <a:p>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3200">
                    <a:solidFill>
                      <a:srgbClr val="000000"/>
                    </a:solidFill>
                    <a:latin typeface="Times New Roman" panose="02020603050405020304" pitchFamily="18" charset="0"/>
                    <a:ea typeface="Times New Roman" panose="02020603050405020304" pitchFamily="18" charset="0"/>
                  </a:rPr>
                  <a:t>Dãy số </a:t>
                </a:r>
                <a14:m>
                  <m:oMath xmlns:m="http://schemas.openxmlformats.org/officeDocument/2006/math">
                    <m:r>
                      <a:rPr lang="vi-VN" sz="3200">
                        <a:solidFill>
                          <a:srgbClr val="000000"/>
                        </a:solidFill>
                        <a:latin typeface="Cambria Math"/>
                        <a:ea typeface="Times New Roman" panose="02020603050405020304" pitchFamily="18" charset="0"/>
                      </a:rPr>
                      <m:t>7;0;0;0;...</m:t>
                    </m:r>
                  </m:oMath>
                </a14:m>
                <a:r>
                  <a:rPr lang="vi-VN" sz="3200">
                    <a:solidFill>
                      <a:srgbClr val="000000"/>
                    </a:solidFill>
                    <a:latin typeface="Times New Roman" panose="02020603050405020304" pitchFamily="18" charset="0"/>
                    <a:ea typeface="Times New Roman" panose="02020603050405020304" pitchFamily="18" charset="0"/>
                  </a:rPr>
                  <a:t> là một cấp số nhân.</a:t>
                </a:r>
                <a:endParaRPr lang="en-US" sz="3200">
                  <a:solidFill>
                    <a:srgbClr val="000000"/>
                  </a:solidFill>
                  <a:latin typeface="Times New Roman" panose="02020603050405020304" pitchFamily="18" charset="0"/>
                  <a:ea typeface="Times New Roman" panose="02020603050405020304" pitchFamily="18" charset="0"/>
                </a:endParaRPr>
              </a:p>
              <a:p>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3200">
                    <a:solidFill>
                      <a:srgbClr val="000000"/>
                    </a:solidFill>
                    <a:latin typeface="Times New Roman" panose="02020603050405020304" pitchFamily="18" charset="0"/>
                    <a:ea typeface="Times New Roman" panose="02020603050405020304" pitchFamily="18" charset="0"/>
                  </a:rPr>
                  <a:t>Dãy số </a:t>
                </a:r>
                <a14:m>
                  <m:oMath xmlns:m="http://schemas.openxmlformats.org/officeDocument/2006/math">
                    <m:d>
                      <m:dPr>
                        <m:ctrlPr>
                          <a:rPr lang="en-US" sz="3200" i="1">
                            <a:solidFill>
                              <a:srgbClr val="000000"/>
                            </a:solidFill>
                            <a:latin typeface="Cambria Math"/>
                            <a:ea typeface="Times New Roman" panose="02020603050405020304" pitchFamily="18" charset="0"/>
                          </a:rPr>
                        </m:ctrlPr>
                      </m:dPr>
                      <m:e>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𝑛</m:t>
                            </m:r>
                          </m:sub>
                        </m:sSub>
                      </m:e>
                    </m:d>
                    <m:r>
                      <a:rPr lang="vi-VN"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𝑛</m:t>
                        </m:r>
                      </m:sub>
                    </m:sSub>
                    <m:r>
                      <a:rPr lang="vi-VN" sz="3200">
                        <a:solidFill>
                          <a:srgbClr val="000000"/>
                        </a:solidFill>
                        <a:latin typeface="Cambria Math"/>
                        <a:ea typeface="Times New Roman" panose="02020603050405020304" pitchFamily="18" charset="0"/>
                      </a:rPr>
                      <m:t>=</m:t>
                    </m:r>
                    <m:r>
                      <a:rPr lang="vi-VN" sz="3200">
                        <a:solidFill>
                          <a:srgbClr val="000000"/>
                        </a:solidFill>
                        <a:latin typeface="Cambria Math"/>
                        <a:ea typeface="Times New Roman" panose="02020603050405020304" pitchFamily="18" charset="0"/>
                      </a:rPr>
                      <m:t>𝑛</m:t>
                    </m:r>
                    <m:r>
                      <a:rPr lang="vi-VN" sz="3200">
                        <a:solidFill>
                          <a:srgbClr val="000000"/>
                        </a:solidFill>
                        <a:latin typeface="Cambria Math"/>
                        <a:ea typeface="Times New Roman" panose="02020603050405020304" pitchFamily="18" charset="0"/>
                      </a:rPr>
                      <m:t>.</m:t>
                    </m:r>
                    <m:sSup>
                      <m:sSupPr>
                        <m:ctrlPr>
                          <a:rPr lang="en-US" sz="3200" i="1">
                            <a:solidFill>
                              <a:srgbClr val="000000"/>
                            </a:solidFill>
                            <a:latin typeface="Cambria Math"/>
                            <a:ea typeface="Times New Roman" panose="02020603050405020304" pitchFamily="18" charset="0"/>
                          </a:rPr>
                        </m:ctrlPr>
                      </m:sSupPr>
                      <m:e>
                        <m:r>
                          <a:rPr lang="vi-VN" sz="3200">
                            <a:solidFill>
                              <a:srgbClr val="000000"/>
                            </a:solidFill>
                            <a:latin typeface="Cambria Math"/>
                            <a:ea typeface="Times New Roman" panose="02020603050405020304" pitchFamily="18" charset="0"/>
                          </a:rPr>
                          <m:t>6</m:t>
                        </m:r>
                      </m:e>
                      <m:sup>
                        <m:r>
                          <a:rPr lang="vi-VN" sz="3200">
                            <a:solidFill>
                              <a:srgbClr val="000000"/>
                            </a:solidFill>
                            <a:latin typeface="Cambria Math"/>
                            <a:ea typeface="Times New Roman" panose="02020603050405020304" pitchFamily="18" charset="0"/>
                          </a:rPr>
                          <m:t>𝑛</m:t>
                        </m:r>
                        <m:r>
                          <a:rPr lang="vi-VN" sz="3200">
                            <a:solidFill>
                              <a:srgbClr val="000000"/>
                            </a:solidFill>
                            <a:latin typeface="Cambria Math"/>
                            <a:ea typeface="Times New Roman" panose="02020603050405020304" pitchFamily="18" charset="0"/>
                          </a:rPr>
                          <m:t>+1</m:t>
                        </m:r>
                      </m:sup>
                    </m:sSup>
                  </m:oMath>
                </a14:m>
                <a:r>
                  <a:rPr lang="vi-VN" sz="3200">
                    <a:solidFill>
                      <a:srgbClr val="000000"/>
                    </a:solidFill>
                    <a:latin typeface="Times New Roman" panose="02020603050405020304" pitchFamily="18" charset="0"/>
                    <a:ea typeface="Times New Roman" panose="02020603050405020304" pitchFamily="18" charset="0"/>
                  </a:rPr>
                  <a:t> là một cấp số nhân.</a:t>
                </a:r>
                <a:endParaRPr lang="en-US" sz="3200">
                  <a:solidFill>
                    <a:srgbClr val="000000"/>
                  </a:solidFill>
                  <a:latin typeface="Times New Roman" panose="02020603050405020304" pitchFamily="18" charset="0"/>
                  <a:ea typeface="Times New Roman" panose="02020603050405020304" pitchFamily="18" charset="0"/>
                </a:endParaRPr>
              </a:p>
              <a:p>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3200"/>
                  <a:t> </a:t>
                </a:r>
                <a:r>
                  <a:rPr lang="fr-FR" sz="3200">
                    <a:solidFill>
                      <a:srgbClr val="000000"/>
                    </a:solidFill>
                    <a:latin typeface="Times New Roman" panose="02020603050405020304" pitchFamily="18" charset="0"/>
                    <a:ea typeface="Times New Roman" panose="02020603050405020304" pitchFamily="18" charset="0"/>
                  </a:rPr>
                  <a:t>Dãy số </a:t>
                </a:r>
                <a14:m>
                  <m:oMath xmlns:m="http://schemas.openxmlformats.org/officeDocument/2006/math">
                    <m:d>
                      <m:dPr>
                        <m:ctrlPr>
                          <a:rPr lang="en-US" sz="3200" i="1">
                            <a:solidFill>
                              <a:srgbClr val="000000"/>
                            </a:solidFill>
                            <a:latin typeface="Cambria Math"/>
                            <a:ea typeface="Times New Roman" panose="02020603050405020304" pitchFamily="18" charset="0"/>
                          </a:rPr>
                        </m:ctrlPr>
                      </m:dPr>
                      <m:e>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𝑣</m:t>
                            </m:r>
                          </m:e>
                          <m:sub>
                            <m:r>
                              <a:rPr lang="en-US" sz="3200">
                                <a:solidFill>
                                  <a:srgbClr val="000000"/>
                                </a:solidFill>
                                <a:latin typeface="Cambria Math"/>
                                <a:ea typeface="Times New Roman" panose="02020603050405020304" pitchFamily="18" charset="0"/>
                              </a:rPr>
                              <m:t>𝑛</m:t>
                            </m:r>
                          </m:sub>
                        </m:sSub>
                      </m:e>
                    </m:d>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𝑣</m:t>
                        </m:r>
                      </m:e>
                      <m:sub>
                        <m:r>
                          <a:rPr lang="en-US" sz="3200">
                            <a:solidFill>
                              <a:srgbClr val="000000"/>
                            </a:solidFill>
                            <a:latin typeface="Cambria Math"/>
                            <a:ea typeface="Times New Roman" panose="02020603050405020304" pitchFamily="18" charset="0"/>
                          </a:rPr>
                          <m:t>𝑛</m:t>
                        </m:r>
                      </m:sub>
                    </m:sSub>
                    <m:r>
                      <a:rPr lang="fr-FR" sz="3200">
                        <a:solidFill>
                          <a:srgbClr val="000000"/>
                        </a:solidFill>
                        <a:latin typeface="Cambria Math"/>
                        <a:ea typeface="Times New Roman" panose="02020603050405020304" pitchFamily="18" charset="0"/>
                      </a:rPr>
                      <m:t>=</m:t>
                    </m:r>
                    <m:sSup>
                      <m:sSupPr>
                        <m:ctrlPr>
                          <a:rPr lang="en-US" sz="3200" i="1">
                            <a:solidFill>
                              <a:srgbClr val="000000"/>
                            </a:solidFill>
                            <a:latin typeface="Cambria Math"/>
                            <a:ea typeface="Times New Roman" panose="02020603050405020304" pitchFamily="18" charset="0"/>
                          </a:rPr>
                        </m:ctrlPr>
                      </m:sSupPr>
                      <m:e>
                        <m:d>
                          <m:dPr>
                            <m:ctrlPr>
                              <a:rPr lang="en-US" sz="3200" i="1">
                                <a:solidFill>
                                  <a:srgbClr val="000000"/>
                                </a:solidFill>
                                <a:latin typeface="Cambria Math"/>
                                <a:ea typeface="Times New Roman" panose="02020603050405020304" pitchFamily="18" charset="0"/>
                              </a:rPr>
                            </m:ctrlPr>
                          </m:dPr>
                          <m:e>
                            <m:r>
                              <a:rPr lang="fr-FR" sz="3200">
                                <a:solidFill>
                                  <a:srgbClr val="000000"/>
                                </a:solidFill>
                                <a:latin typeface="Cambria Math"/>
                                <a:ea typeface="Times New Roman" panose="02020603050405020304" pitchFamily="18" charset="0"/>
                              </a:rPr>
                              <m:t>−1</m:t>
                            </m:r>
                          </m:e>
                        </m:d>
                      </m:e>
                      <m:sup>
                        <m:r>
                          <a:rPr lang="en-US" sz="3200">
                            <a:solidFill>
                              <a:srgbClr val="000000"/>
                            </a:solidFill>
                            <a:latin typeface="Cambria Math"/>
                            <a:ea typeface="Times New Roman" panose="02020603050405020304" pitchFamily="18" charset="0"/>
                          </a:rPr>
                          <m:t>𝑛</m:t>
                        </m:r>
                      </m:sup>
                    </m:sSup>
                    <m:r>
                      <a:rPr lang="fr-FR" sz="3200">
                        <a:solidFill>
                          <a:srgbClr val="000000"/>
                        </a:solidFill>
                        <a:latin typeface="Cambria Math"/>
                        <a:ea typeface="Times New Roman" panose="02020603050405020304" pitchFamily="18" charset="0"/>
                      </a:rPr>
                      <m:t>.</m:t>
                    </m:r>
                    <m:sSup>
                      <m:sSupPr>
                        <m:ctrlPr>
                          <a:rPr lang="en-US" sz="3200" i="1">
                            <a:solidFill>
                              <a:srgbClr val="000000"/>
                            </a:solidFill>
                            <a:latin typeface="Cambria Math"/>
                            <a:ea typeface="Times New Roman" panose="02020603050405020304" pitchFamily="18" charset="0"/>
                          </a:rPr>
                        </m:ctrlPr>
                      </m:sSupPr>
                      <m:e>
                        <m:r>
                          <a:rPr lang="fr-FR" sz="3200">
                            <a:solidFill>
                              <a:srgbClr val="000000"/>
                            </a:solidFill>
                            <a:latin typeface="Cambria Math"/>
                            <a:ea typeface="Times New Roman" panose="02020603050405020304" pitchFamily="18" charset="0"/>
                          </a:rPr>
                          <m:t>3</m:t>
                        </m:r>
                      </m:e>
                      <m:sup>
                        <m:r>
                          <a:rPr lang="fr-FR" sz="3200">
                            <a:solidFill>
                              <a:srgbClr val="000000"/>
                            </a:solidFill>
                            <a:latin typeface="Cambria Math"/>
                            <a:ea typeface="Times New Roman" panose="02020603050405020304" pitchFamily="18" charset="0"/>
                          </a:rPr>
                          <m:t>2</m:t>
                        </m:r>
                        <m:r>
                          <a:rPr lang="en-US" sz="3200">
                            <a:solidFill>
                              <a:srgbClr val="000000"/>
                            </a:solidFill>
                            <a:latin typeface="Cambria Math"/>
                            <a:ea typeface="Times New Roman" panose="02020603050405020304" pitchFamily="18" charset="0"/>
                          </a:rPr>
                          <m:t>𝑛</m:t>
                        </m:r>
                      </m:sup>
                    </m:sSup>
                  </m:oMath>
                </a14:m>
                <a:r>
                  <a:rPr lang="fr-FR" sz="3200">
                    <a:solidFill>
                      <a:srgbClr val="000000"/>
                    </a:solidFill>
                    <a:latin typeface="Times New Roman" panose="02020603050405020304" pitchFamily="18" charset="0"/>
                    <a:ea typeface="Times New Roman" panose="02020603050405020304" pitchFamily="18" charset="0"/>
                  </a:rPr>
                  <a:t> là một </a:t>
                </a:r>
                <a:endParaRPr lang="en-US" sz="3200">
                  <a:solidFill>
                    <a:srgbClr val="000000"/>
                  </a:solidFill>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599" y="2196759"/>
                <a:ext cx="10606315" cy="2554545"/>
              </a:xfrm>
              <a:prstGeom prst="rect">
                <a:avLst/>
              </a:prstGeom>
              <a:blipFill rotWithShape="1">
                <a:blip r:embed="rId2"/>
                <a:stretch>
                  <a:fillRect l="-1437" t="-3341" b="-10024"/>
                </a:stretch>
              </a:blipFill>
            </p:spPr>
            <p:txBody>
              <a:bodyPr/>
              <a:lstStyle/>
              <a:p>
                <a:r>
                  <a:rPr lang="en-US">
                    <a:noFill/>
                  </a:rPr>
                  <a:t> </a:t>
                </a:r>
              </a:p>
            </p:txBody>
          </p:sp>
        </mc:Fallback>
      </mc:AlternateContent>
      <p:sp>
        <p:nvSpPr>
          <p:cNvPr id="7" name="Oval 6"/>
          <p:cNvSpPr/>
          <p:nvPr/>
        </p:nvSpPr>
        <p:spPr>
          <a:xfrm>
            <a:off x="1056309" y="371615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5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01700" y="2473201"/>
                <a:ext cx="11087100" cy="2062103"/>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9.</a:t>
                </a:r>
                <a:r>
                  <a:rPr lang="vi-VN" sz="3200"/>
                  <a:t> </a:t>
                </a:r>
                <a:r>
                  <a:rPr lang="pt-BR" sz="320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pt-BR" sz="320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=−3</m:t>
                    </m:r>
                  </m:oMath>
                </a14:m>
                <a:r>
                  <a:rPr lang="pt-BR" sz="3200">
                    <a:latin typeface="Times New Roman" panose="02020603050405020304" pitchFamily="18" charset="0"/>
                    <a:ea typeface="Times New Roman" panose="02020603050405020304" pitchFamily="18" charset="0"/>
                  </a:rPr>
                  <a:t> và </a:t>
                </a:r>
                <a14:m>
                  <m:oMath xmlns:m="http://schemas.openxmlformats.org/officeDocument/2006/math">
                    <m:r>
                      <a:rPr lang="vi-VN" sz="3200">
                        <a:latin typeface="Cambria Math"/>
                        <a:ea typeface="Times New Roman" panose="02020603050405020304" pitchFamily="18" charset="0"/>
                      </a:rPr>
                      <m:t>𝑞</m:t>
                    </m:r>
                    <m:r>
                      <a:rPr lang="vi-VN" sz="3200">
                        <a:latin typeface="Cambria Math"/>
                        <a:ea typeface="Times New Roman" panose="02020603050405020304" pitchFamily="18" charset="0"/>
                      </a:rPr>
                      <m:t>=−2.</m:t>
                    </m:r>
                  </m:oMath>
                </a14:m>
                <a:r>
                  <a:rPr lang="pt-BR" sz="3200">
                    <a:latin typeface="Times New Roman" panose="02020603050405020304" pitchFamily="18" charset="0"/>
                    <a:ea typeface="Times New Roman" panose="02020603050405020304" pitchFamily="18" charset="0"/>
                  </a:rPr>
                  <a:t> Tổng </a:t>
                </a:r>
                <a14:m>
                  <m:oMath xmlns:m="http://schemas.openxmlformats.org/officeDocument/2006/math">
                    <m:r>
                      <a:rPr lang="vi-VN" sz="3200">
                        <a:latin typeface="Cambria Math"/>
                        <a:ea typeface="Times New Roman" panose="02020603050405020304" pitchFamily="18" charset="0"/>
                      </a:rPr>
                      <m:t>10</m:t>
                    </m:r>
                  </m:oMath>
                </a14:m>
                <a:r>
                  <a:rPr lang="pt-BR" sz="3200">
                    <a:latin typeface="Times New Roman" panose="02020603050405020304" pitchFamily="18" charset="0"/>
                    <a:ea typeface="Times New Roman" panose="02020603050405020304" pitchFamily="18" charset="0"/>
                  </a:rPr>
                  <a:t> số hạng đầu tiên của cấp số nhân đã cho là.</a:t>
                </a:r>
                <a:endParaRPr lang="en-US" sz="3200">
                  <a:latin typeface="Times New Roman" panose="02020603050405020304" pitchFamily="18" charset="0"/>
                  <a:ea typeface="Times New Roman" panose="02020603050405020304" pitchFamily="18" charset="0"/>
                </a:endParaRPr>
              </a:p>
              <a:p>
                <a:r>
                  <a:rPr lang="pt-BR" sz="3200"/>
                  <a:t>	</a:t>
                </a:r>
                <a:r>
                  <a:rPr lang="pt-BR" sz="3200" b="1">
                    <a:solidFill>
                      <a:srgbClr val="0000FF"/>
                    </a:solidFill>
                    <a:latin typeface="Times New Roman" panose="02020603050405020304" pitchFamily="18" charset="0"/>
                    <a:ea typeface="Times New Roman" panose="02020603050405020304" pitchFamily="18" charset="0"/>
                  </a:rPr>
                  <a:t>A.</a:t>
                </a:r>
                <a:r>
                  <a:rPr lang="pt-BR" sz="3200"/>
                  <a:t> </a:t>
                </a:r>
                <a:r>
                  <a:rPr lang="pt-BR" sz="3200">
                    <a:latin typeface="Times New Roman" panose="02020603050405020304" pitchFamily="18" charset="0"/>
                    <a:ea typeface="Times New Roman" panose="02020603050405020304" pitchFamily="18" charset="0"/>
                  </a:rPr>
                  <a:t>1023</a:t>
                </a:r>
                <a:r>
                  <a:rPr lang="pt-BR" sz="3200"/>
                  <a:t>	</a:t>
                </a:r>
                <a:r>
                  <a:rPr lang="pt-BR" sz="3200" b="1">
                    <a:solidFill>
                      <a:srgbClr val="0000FF"/>
                    </a:solidFill>
                    <a:latin typeface="Times New Roman" panose="02020603050405020304" pitchFamily="18" charset="0"/>
                    <a:ea typeface="Times New Roman" panose="02020603050405020304" pitchFamily="18" charset="0"/>
                  </a:rPr>
                  <a:t>B.</a:t>
                </a:r>
                <a:r>
                  <a:rPr lang="pt-BR" sz="3200"/>
                  <a:t> </a:t>
                </a:r>
                <a:r>
                  <a:rPr lang="pt-BR" sz="3200">
                    <a:latin typeface="Times New Roman" panose="02020603050405020304" pitchFamily="18" charset="0"/>
                    <a:ea typeface="Times New Roman" panose="02020603050405020304" pitchFamily="18" charset="0"/>
                  </a:rPr>
                  <a:t>1032</a:t>
                </a:r>
                <a:r>
                  <a:rPr lang="pt-BR" sz="3200"/>
                  <a:t>	</a:t>
                </a:r>
                <a:r>
                  <a:rPr lang="pt-BR" sz="3200" b="1">
                    <a:solidFill>
                      <a:srgbClr val="0000FF"/>
                    </a:solidFill>
                    <a:latin typeface="Times New Roman" panose="02020603050405020304" pitchFamily="18" charset="0"/>
                    <a:ea typeface="Times New Roman" panose="02020603050405020304" pitchFamily="18" charset="0"/>
                  </a:rPr>
                  <a:t>C. </a:t>
                </a:r>
                <a:r>
                  <a:rPr lang="pt-BR" sz="3200">
                    <a:latin typeface="Times New Roman" panose="02020603050405020304" pitchFamily="18" charset="0"/>
                    <a:ea typeface="Times New Roman" panose="02020603050405020304" pitchFamily="18" charset="0"/>
                  </a:rPr>
                  <a:t>1203</a:t>
                </a:r>
                <a:r>
                  <a:rPr lang="pt-BR" sz="3200"/>
                  <a:t>	</a:t>
                </a:r>
                <a:r>
                  <a:rPr lang="pt-BR" sz="3200" b="1">
                    <a:solidFill>
                      <a:srgbClr val="0000FF"/>
                    </a:solidFill>
                    <a:latin typeface="Times New Roman" panose="02020603050405020304" pitchFamily="18" charset="0"/>
                    <a:ea typeface="Times New Roman" panose="02020603050405020304" pitchFamily="18" charset="0"/>
                  </a:rPr>
                  <a:t>D. </a:t>
                </a:r>
                <a:r>
                  <a:rPr lang="pt-BR" sz="3200" smtClean="0">
                    <a:latin typeface="Times New Roman" panose="02020603050405020304" pitchFamily="18" charset="0"/>
                    <a:ea typeface="Times New Roman" panose="02020603050405020304" pitchFamily="18" charset="0"/>
                  </a:rPr>
                  <a:t>1230</a:t>
                </a:r>
                <a:endParaRPr lang="en-US" sz="3200">
                  <a:latin typeface="Times New Roman" panose="02020603050405020304" pitchFamily="18" charset="0"/>
                  <a:ea typeface="Times New Roman" panose="02020603050405020304" pitchFamily="18"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01700" y="2473201"/>
                <a:ext cx="11087100" cy="2062103"/>
              </a:xfrm>
              <a:prstGeom prst="rect">
                <a:avLst/>
              </a:prstGeom>
              <a:blipFill rotWithShape="1">
                <a:blip r:embed="rId2"/>
                <a:stretch>
                  <a:fillRect l="-1429" t="-4142" r="-1045"/>
                </a:stretch>
              </a:blipFill>
            </p:spPr>
            <p:txBody>
              <a:bodyPr/>
              <a:lstStyle/>
              <a:p>
                <a:r>
                  <a:rPr lang="en-US">
                    <a:noFill/>
                  </a:rPr>
                  <a:t> </a:t>
                </a:r>
              </a:p>
            </p:txBody>
          </p:sp>
        </mc:Fallback>
      </mc:AlternateContent>
      <p:sp>
        <p:nvSpPr>
          <p:cNvPr id="6" name="Oval 5"/>
          <p:cNvSpPr/>
          <p:nvPr/>
        </p:nvSpPr>
        <p:spPr>
          <a:xfrm>
            <a:off x="1876602" y="351750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4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69257" y="1987215"/>
                <a:ext cx="11201400" cy="2062103"/>
              </a:xfrm>
              <a:prstGeom prst="rect">
                <a:avLst/>
              </a:prstGeom>
            </p:spPr>
            <p:txBody>
              <a:bodyPr wrap="square">
                <a:spAutoFit/>
              </a:bodyPr>
              <a:lstStyle/>
              <a:p>
                <a:pPr algn="just">
                  <a:spcAft>
                    <a:spcPts val="0"/>
                  </a:spcAft>
                </a:pPr>
                <a:endParaRPr lang="es-MX" sz="3200" smtClean="0">
                  <a:effectLst/>
                  <a:latin typeface="Times New Roman" panose="02020603050405020304" pitchFamily="18" charset="0"/>
                  <a:ea typeface="Times New Roman" panose="02020603050405020304" pitchFamily="18" charset="0"/>
                </a:endParaRPr>
              </a:p>
              <a:p>
                <a:r>
                  <a:rPr lang="pt-BR" sz="3200" b="1">
                    <a:solidFill>
                      <a:srgbClr val="0000FF"/>
                    </a:solidFill>
                    <a:latin typeface="Times New Roman" panose="02020603050405020304" pitchFamily="18" charset="0"/>
                    <a:ea typeface="Times New Roman" panose="02020603050405020304" pitchFamily="18" charset="0"/>
                  </a:rPr>
                  <a:t>Câu </a:t>
                </a:r>
                <a:r>
                  <a:rPr lang="pt-BR" sz="3200" b="1" smtClean="0">
                    <a:solidFill>
                      <a:srgbClr val="0000FF"/>
                    </a:solidFill>
                    <a:latin typeface="Times New Roman" panose="02020603050405020304" pitchFamily="18" charset="0"/>
                    <a:ea typeface="Times New Roman" panose="02020603050405020304" pitchFamily="18" charset="0"/>
                  </a:rPr>
                  <a:t>10. </a:t>
                </a:r>
                <a:r>
                  <a:rPr lang="pt-BR" sz="320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𝑛</m:t>
                            </m:r>
                          </m:sub>
                        </m:sSub>
                      </m:e>
                    </m:d>
                  </m:oMath>
                </a14:m>
                <a:r>
                  <a:rPr lang="pt-BR" sz="320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pt-BR" sz="3200">
                            <a:latin typeface="Cambria Math"/>
                            <a:ea typeface="Times New Roman" panose="02020603050405020304" pitchFamily="18" charset="0"/>
                          </a:rPr>
                          <m:t>1</m:t>
                        </m:r>
                      </m:sub>
                    </m:sSub>
                    <m:r>
                      <a:rPr lang="pt-BR" sz="3200">
                        <a:latin typeface="Cambria Math"/>
                        <a:ea typeface="Times New Roman" panose="02020603050405020304" pitchFamily="18" charset="0"/>
                      </a:rPr>
                      <m:t>=3</m:t>
                    </m:r>
                  </m:oMath>
                </a14:m>
                <a:r>
                  <a:rPr lang="pt-BR" sz="3200">
                    <a:latin typeface="Times New Roman" panose="02020603050405020304" pitchFamily="18" charset="0"/>
                    <a:ea typeface="Times New Roman" panose="02020603050405020304" pitchFamily="18" charset="0"/>
                  </a:rPr>
                  <a:t>, công bội </a:t>
                </a:r>
                <a14:m>
                  <m:oMath xmlns:m="http://schemas.openxmlformats.org/officeDocument/2006/math">
                    <m:r>
                      <a:rPr lang="en-US" sz="3200">
                        <a:latin typeface="Cambria Math"/>
                        <a:ea typeface="Times New Roman" panose="02020603050405020304" pitchFamily="18" charset="0"/>
                      </a:rPr>
                      <m:t>𝑞</m:t>
                    </m:r>
                    <m:r>
                      <a:rPr lang="pt-BR" sz="3200">
                        <a:latin typeface="Cambria Math"/>
                        <a:ea typeface="Times New Roman" panose="02020603050405020304" pitchFamily="18" charset="0"/>
                      </a:rPr>
                      <m:t>=2</m:t>
                    </m:r>
                  </m:oMath>
                </a14:m>
                <a:r>
                  <a:rPr lang="pt-BR" sz="3200">
                    <a:latin typeface="Times New Roman" panose="02020603050405020304" pitchFamily="18" charset="0"/>
                    <a:ea typeface="Times New Roman" panose="02020603050405020304" pitchFamily="18" charset="0"/>
                  </a:rPr>
                  <a:t>. </a:t>
                </a:r>
                <a:r>
                  <a:rPr lang="fr-FR" sz="3200">
                    <a:latin typeface="Times New Roman" panose="02020603050405020304" pitchFamily="18" charset="0"/>
                    <a:ea typeface="Times New Roman" panose="02020603050405020304" pitchFamily="18" charset="0"/>
                  </a:rPr>
                  <a:t>Ta có </a:t>
                </a:r>
                <a14:m>
                  <m:oMath xmlns:m="http://schemas.openxmlformats.org/officeDocument/2006/math">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fr-FR" sz="3200">
                            <a:latin typeface="Cambria Math"/>
                            <a:ea typeface="Times New Roman" panose="02020603050405020304" pitchFamily="18" charset="0"/>
                          </a:rPr>
                          <m:t>5</m:t>
                        </m:r>
                      </m:sub>
                    </m:sSub>
                  </m:oMath>
                </a14:m>
                <a:r>
                  <a:rPr lang="fr-FR" sz="3200">
                    <a:latin typeface="Times New Roman" panose="02020603050405020304" pitchFamily="18" charset="0"/>
                    <a:ea typeface="Times New Roman" panose="02020603050405020304" pitchFamily="18" charset="0"/>
                  </a:rPr>
                  <a:t> bằng:</a:t>
                </a:r>
                <a:endParaRPr lang="en-US" sz="3200">
                  <a:latin typeface="Times New Roman" panose="02020603050405020304" pitchFamily="18" charset="0"/>
                  <a:ea typeface="Times New Roman" panose="02020603050405020304" pitchFamily="18" charset="0"/>
                </a:endParaRPr>
              </a:p>
              <a:p>
                <a:r>
                  <a:rPr lang="fr-FR" sz="3200" b="1"/>
                  <a:t>	</a:t>
                </a:r>
                <a:r>
                  <a:rPr lang="fr-FR" sz="3200" b="1">
                    <a:solidFill>
                      <a:srgbClr val="0000FF"/>
                    </a:solidFill>
                    <a:latin typeface="Times New Roman" panose="02020603050405020304" pitchFamily="18" charset="0"/>
                    <a:ea typeface="Times New Roman" panose="02020603050405020304" pitchFamily="18" charset="0"/>
                  </a:rPr>
                  <a:t>A.</a:t>
                </a:r>
                <a:r>
                  <a:rPr lang="fr-FR" sz="3200"/>
                  <a:t> </a:t>
                </a:r>
                <a14:m>
                  <m:oMath xmlns:m="http://schemas.openxmlformats.org/officeDocument/2006/math">
                    <m:r>
                      <a:rPr lang="fr-FR" sz="3200">
                        <a:latin typeface="Cambria Math"/>
                        <a:ea typeface="Times New Roman" panose="02020603050405020304" pitchFamily="18" charset="0"/>
                      </a:rPr>
                      <m:t>24</m:t>
                    </m:r>
                  </m:oMath>
                </a14:m>
                <a:r>
                  <a:rPr lang="fr-FR" sz="3200">
                    <a:latin typeface="Times New Roman" panose="02020603050405020304" pitchFamily="18" charset="0"/>
                    <a:ea typeface="Times New Roman" panose="02020603050405020304" pitchFamily="18" charset="0"/>
                  </a:rPr>
                  <a:t>.  </a:t>
                </a:r>
                <a:r>
                  <a:rPr lang="fr-FR" sz="3200"/>
                  <a:t>	</a:t>
                </a:r>
                <a:r>
                  <a:rPr lang="fr-FR" sz="3200" smtClean="0"/>
                  <a:t>    </a:t>
                </a:r>
                <a:r>
                  <a:rPr lang="fr-FR" sz="3200" b="1" smtClean="0">
                    <a:solidFill>
                      <a:srgbClr val="0000FF"/>
                    </a:solidFill>
                    <a:latin typeface="Times New Roman" panose="02020603050405020304" pitchFamily="18" charset="0"/>
                    <a:ea typeface="Times New Roman" panose="02020603050405020304" pitchFamily="18" charset="0"/>
                  </a:rPr>
                  <a:t>B</a:t>
                </a:r>
                <a:r>
                  <a:rPr lang="fr-FR"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fr-FR" sz="3200">
                        <a:latin typeface="Cambria Math"/>
                        <a:ea typeface="Times New Roman" panose="02020603050405020304" pitchFamily="18" charset="0"/>
                      </a:rPr>
                      <m:t>11</m:t>
                    </m:r>
                  </m:oMath>
                </a14:m>
                <a:r>
                  <a:rPr lang="fr-FR" sz="3200">
                    <a:latin typeface="Times New Roman" panose="02020603050405020304" pitchFamily="18" charset="0"/>
                    <a:ea typeface="Times New Roman" panose="02020603050405020304" pitchFamily="18" charset="0"/>
                  </a:rPr>
                  <a:t>.</a:t>
                </a:r>
                <a:r>
                  <a:rPr lang="fr-FR" sz="3200"/>
                  <a:t>  		</a:t>
                </a:r>
                <a:r>
                  <a:rPr lang="fr-FR" sz="3200" b="1">
                    <a:solidFill>
                      <a:srgbClr val="0000FF"/>
                    </a:solidFill>
                    <a:latin typeface="Times New Roman" panose="02020603050405020304" pitchFamily="18" charset="0"/>
                    <a:ea typeface="Times New Roman" panose="02020603050405020304" pitchFamily="18" charset="0"/>
                  </a:rPr>
                  <a:t>C.</a:t>
                </a:r>
                <a:r>
                  <a:rPr lang="fr-FR" sz="3200"/>
                  <a:t> </a:t>
                </a:r>
                <a14:m>
                  <m:oMath xmlns:m="http://schemas.openxmlformats.org/officeDocument/2006/math">
                    <m:r>
                      <a:rPr lang="fr-FR" sz="3200">
                        <a:latin typeface="Cambria Math"/>
                        <a:ea typeface="Times New Roman" panose="02020603050405020304" pitchFamily="18" charset="0"/>
                      </a:rPr>
                      <m:t>48</m:t>
                    </m:r>
                  </m:oMath>
                </a14:m>
                <a:r>
                  <a:rPr lang="fr-FR" sz="3200">
                    <a:latin typeface="Times New Roman" panose="02020603050405020304" pitchFamily="18" charset="0"/>
                    <a:ea typeface="Times New Roman" panose="02020603050405020304" pitchFamily="18" charset="0"/>
                  </a:rPr>
                  <a:t>. </a:t>
                </a:r>
                <a:r>
                  <a:rPr lang="fr-FR" sz="3200"/>
                  <a:t>		  </a:t>
                </a:r>
                <a:r>
                  <a:rPr lang="fr-FR" sz="3200" b="1">
                    <a:solidFill>
                      <a:srgbClr val="0000FF"/>
                    </a:solidFill>
                    <a:latin typeface="Times New Roman" panose="02020603050405020304" pitchFamily="18" charset="0"/>
                    <a:ea typeface="Times New Roman" panose="02020603050405020304" pitchFamily="18" charset="0"/>
                  </a:rPr>
                  <a:t>D.</a:t>
                </a:r>
                <a14:m>
                  <m:oMath xmlns:m="http://schemas.openxmlformats.org/officeDocument/2006/math">
                    <m:r>
                      <a:rPr lang="en-US" sz="3200">
                        <a:latin typeface="Cambria Math"/>
                        <a:ea typeface="Times New Roman" panose="02020603050405020304" pitchFamily="18" charset="0"/>
                      </a:rPr>
                      <m:t>  </m:t>
                    </m:r>
                    <m:r>
                      <a:rPr lang="fr-FR" sz="3200">
                        <a:latin typeface="Cambria Math"/>
                        <a:ea typeface="Times New Roman" panose="02020603050405020304" pitchFamily="18" charset="0"/>
                      </a:rPr>
                      <m:t>9</m:t>
                    </m:r>
                  </m:oMath>
                </a14:m>
                <a:r>
                  <a:rPr lang="fr-FR" sz="3200" smtClean="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9257" y="1987215"/>
                <a:ext cx="11201400" cy="2062103"/>
              </a:xfrm>
              <a:prstGeom prst="rect">
                <a:avLst/>
              </a:prstGeom>
              <a:blipFill rotWithShape="1">
                <a:blip r:embed="rId2"/>
                <a:stretch>
                  <a:fillRect l="-1360" b="-8284"/>
                </a:stretch>
              </a:blipFill>
            </p:spPr>
            <p:txBody>
              <a:bodyPr/>
              <a:lstStyle/>
              <a:p>
                <a:r>
                  <a:rPr lang="en-US">
                    <a:noFill/>
                  </a:rPr>
                  <a:t> </a:t>
                </a:r>
              </a:p>
            </p:txBody>
          </p:sp>
        </mc:Fallback>
      </mc:AlternateContent>
      <p:sp>
        <p:nvSpPr>
          <p:cNvPr id="7" name="Oval 6"/>
          <p:cNvSpPr/>
          <p:nvPr/>
        </p:nvSpPr>
        <p:spPr>
          <a:xfrm>
            <a:off x="6316949" y="351585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45671" y="1928244"/>
                <a:ext cx="10845800" cy="1978619"/>
              </a:xfrm>
              <a:prstGeom prst="rect">
                <a:avLst/>
              </a:prstGeom>
            </p:spPr>
            <p:txBody>
              <a:bodyPr wrap="square">
                <a:spAutoFit/>
              </a:bodyPr>
              <a:lstStyle/>
              <a:p>
                <a:r>
                  <a:rPr lang="nl-NL" sz="3200" b="1" smtClean="0">
                    <a:solidFill>
                      <a:srgbClr val="0000FF"/>
                    </a:solidFill>
                    <a:latin typeface="Times New Roman" panose="02020603050405020304" pitchFamily="18" charset="0"/>
                    <a:ea typeface="Times New Roman" panose="02020603050405020304" pitchFamily="18" charset="0"/>
                  </a:rPr>
                  <a:t>Câu </a:t>
                </a:r>
                <a:r>
                  <a:rPr lang="nl-NL" sz="3200" b="1">
                    <a:solidFill>
                      <a:srgbClr val="0000FF"/>
                    </a:solidFill>
                    <a:latin typeface="Times New Roman" panose="02020603050405020304" pitchFamily="18" charset="0"/>
                    <a:ea typeface="Times New Roman" panose="02020603050405020304" pitchFamily="18" charset="0"/>
                  </a:rPr>
                  <a:t>11. </a:t>
                </a:r>
                <a:r>
                  <a:rPr lang="fr-FR" sz="320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𝑛</m:t>
                            </m:r>
                          </m:sub>
                        </m:sSub>
                      </m:e>
                    </m:d>
                  </m:oMath>
                </a14:m>
                <a:r>
                  <a:rPr lang="fr-FR" sz="3200">
                    <a:latin typeface="Times New Roman" panose="02020603050405020304" pitchFamily="18" charset="0"/>
                    <a:ea typeface="Times New Roman" panose="02020603050405020304" pitchFamily="18" charset="0"/>
                  </a:rPr>
                  <a:t> có công bội dương và</a:t>
                </a:r>
                <a14:m>
                  <m:oMath xmlns:m="http://schemas.openxmlformats.org/officeDocument/2006/math">
                    <m:r>
                      <a:rPr lang="fr-FR" sz="3200">
                        <a:latin typeface="Cambria Math"/>
                        <a:ea typeface="Times New Roman" panose="02020603050405020304" pitchFamily="18" charset="0"/>
                      </a:rPr>
                      <m:t> </m:t>
                    </m:r>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fr-FR" sz="3200">
                            <a:latin typeface="Cambria Math"/>
                            <a:ea typeface="Times New Roman" panose="02020603050405020304" pitchFamily="18" charset="0"/>
                          </a:rPr>
                          <m:t>2</m:t>
                        </m:r>
                      </m:sub>
                    </m:sSub>
                    <m:r>
                      <a:rPr lang="fr-FR" sz="3200">
                        <a:latin typeface="Cambria Math"/>
                        <a:ea typeface="Times New Roman" panose="02020603050405020304" pitchFamily="18" charset="0"/>
                      </a:rPr>
                      <m:t>=</m:t>
                    </m:r>
                    <m:f>
                      <m:fPr>
                        <m:ctrlPr>
                          <a:rPr lang="en-US" sz="3200" i="1">
                            <a:latin typeface="Cambria Math"/>
                            <a:ea typeface="Times New Roman" panose="02020603050405020304" pitchFamily="18" charset="0"/>
                          </a:rPr>
                        </m:ctrlPr>
                      </m:fPr>
                      <m:num>
                        <m:r>
                          <a:rPr lang="fr-FR" sz="3200">
                            <a:latin typeface="Cambria Math"/>
                            <a:ea typeface="Times New Roman" panose="02020603050405020304" pitchFamily="18" charset="0"/>
                          </a:rPr>
                          <m:t>1</m:t>
                        </m:r>
                      </m:num>
                      <m:den>
                        <m:r>
                          <a:rPr lang="fr-FR" sz="3200">
                            <a:latin typeface="Cambria Math"/>
                            <a:ea typeface="Times New Roman" panose="02020603050405020304" pitchFamily="18" charset="0"/>
                          </a:rPr>
                          <m:t>4</m:t>
                        </m:r>
                      </m:den>
                    </m:f>
                  </m:oMath>
                </a14:m>
                <a:r>
                  <a:rPr lang="fr-FR"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fr-FR" sz="3200">
                            <a:latin typeface="Cambria Math"/>
                            <a:ea typeface="Times New Roman" panose="02020603050405020304" pitchFamily="18" charset="0"/>
                          </a:rPr>
                          <m:t>4</m:t>
                        </m:r>
                      </m:sub>
                    </m:sSub>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4</m:t>
                    </m:r>
                  </m:oMath>
                </a14:m>
                <a:r>
                  <a:rPr lang="fr-FR" sz="3200">
                    <a:latin typeface="Times New Roman" panose="02020603050405020304" pitchFamily="18" charset="0"/>
                    <a:ea typeface="Times New Roman" panose="02020603050405020304" pitchFamily="18" charset="0"/>
                  </a:rPr>
                  <a:t>. Giá trị của </a:t>
                </a:r>
                <a14:m>
                  <m:oMath xmlns:m="http://schemas.openxmlformats.org/officeDocument/2006/math">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fr-FR" sz="3200">
                            <a:latin typeface="Cambria Math"/>
                            <a:ea typeface="Times New Roman" panose="02020603050405020304" pitchFamily="18" charset="0"/>
                          </a:rPr>
                          <m:t>1</m:t>
                        </m:r>
                      </m:sub>
                    </m:sSub>
                  </m:oMath>
                </a14:m>
                <a:r>
                  <a:rPr lang="fr-FR" sz="3200" smtClean="0">
                    <a:latin typeface="Times New Roman" panose="02020603050405020304" pitchFamily="18" charset="0"/>
                    <a:ea typeface="Times New Roman" panose="02020603050405020304" pitchFamily="18" charset="0"/>
                  </a:rPr>
                  <a:t> </a:t>
                </a:r>
                <a:r>
                  <a:rPr lang="fr-FR" sz="3200">
                    <a:latin typeface="Times New Roman" panose="02020603050405020304" pitchFamily="18" charset="0"/>
                    <a:ea typeface="Times New Roman" panose="02020603050405020304" pitchFamily="18" charset="0"/>
                  </a:rPr>
                  <a:t>là:</a:t>
                </a:r>
                <a:endParaRPr lang="en-US" sz="3200">
                  <a:latin typeface="Times New Roman" panose="02020603050405020304" pitchFamily="18" charset="0"/>
                  <a:ea typeface="Times New Roman" panose="02020603050405020304" pitchFamily="18" charset="0"/>
                </a:endParaRPr>
              </a:p>
              <a:p>
                <a:r>
                  <a:rPr lang="fr-FR" sz="3200" b="1">
                    <a:solidFill>
                      <a:srgbClr val="0000FF"/>
                    </a:solidFill>
                    <a:latin typeface="Times New Roman" panose="02020603050405020304" pitchFamily="18" charset="0"/>
                    <a:ea typeface="Times New Roman" panose="02020603050405020304" pitchFamily="18" charset="0"/>
                  </a:rPr>
                  <a:t>A.</a:t>
                </a:r>
                <a:r>
                  <a:rPr lang="fr-FR" sz="3200"/>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6</m:t>
                        </m:r>
                      </m:den>
                    </m:f>
                  </m:oMath>
                </a14:m>
                <a:r>
                  <a:rPr lang="fr-FR" sz="3200"/>
                  <a:t>.	</a:t>
                </a:r>
                <a:r>
                  <a:rPr lang="fr-FR" sz="3200" smtClean="0"/>
                  <a:t>       </a:t>
                </a:r>
                <a:r>
                  <a:rPr lang="fr-FR" sz="3200" b="1" smtClean="0">
                    <a:solidFill>
                      <a:srgbClr val="0000FF"/>
                    </a:solidFill>
                    <a:latin typeface="Times New Roman" panose="02020603050405020304" pitchFamily="18" charset="0"/>
                    <a:ea typeface="Times New Roman" panose="02020603050405020304" pitchFamily="18" charset="0"/>
                  </a:rPr>
                  <a:t>B</a:t>
                </a:r>
                <a:r>
                  <a:rPr lang="fr-FR" sz="3200" b="1">
                    <a:solidFill>
                      <a:srgbClr val="0000FF"/>
                    </a:solidFill>
                    <a:latin typeface="Times New Roman" panose="02020603050405020304" pitchFamily="18" charset="0"/>
                    <a:ea typeface="Times New Roman" panose="02020603050405020304" pitchFamily="18" charset="0"/>
                  </a:rPr>
                  <a:t>.</a:t>
                </a:r>
                <a:r>
                  <a:rPr lang="fr-FR" sz="3200"/>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16</m:t>
                        </m:r>
                      </m:den>
                    </m:f>
                  </m:oMath>
                </a14:m>
                <a:r>
                  <a:rPr lang="fr-FR" sz="3200"/>
                  <a:t>.	</a:t>
                </a:r>
                <a:r>
                  <a:rPr lang="fr-FR" sz="3200" smtClean="0"/>
                  <a:t>      </a:t>
                </a:r>
                <a:r>
                  <a:rPr lang="fr-FR" sz="3200" b="1" smtClean="0">
                    <a:solidFill>
                      <a:srgbClr val="0000FF"/>
                    </a:solidFill>
                    <a:latin typeface="Times New Roman" panose="02020603050405020304" pitchFamily="18" charset="0"/>
                    <a:ea typeface="Times New Roman" panose="02020603050405020304" pitchFamily="18" charset="0"/>
                  </a:rPr>
                  <a:t>C</a:t>
                </a:r>
                <a:r>
                  <a:rPr lang="fr-FR" sz="3200" b="1">
                    <a:solidFill>
                      <a:srgbClr val="0000FF"/>
                    </a:solidFill>
                    <a:latin typeface="Times New Roman" panose="02020603050405020304" pitchFamily="18" charset="0"/>
                    <a:ea typeface="Times New Roman" panose="02020603050405020304" pitchFamily="18" charset="0"/>
                  </a:rPr>
                  <a:t>.</a:t>
                </a:r>
                <a:r>
                  <a:rPr lang="fr-FR" sz="3200"/>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16</m:t>
                        </m:r>
                      </m:den>
                    </m:f>
                  </m:oMath>
                </a14:m>
                <a:r>
                  <a:rPr lang="fr-FR" sz="3200"/>
                  <a:t>.	</a:t>
                </a:r>
                <a:r>
                  <a:rPr lang="fr-FR" sz="3200" b="1" smtClean="0">
                    <a:solidFill>
                      <a:srgbClr val="0000FF"/>
                    </a:solidFill>
                    <a:latin typeface="Times New Roman" panose="02020603050405020304" pitchFamily="18" charset="0"/>
                    <a:ea typeface="Times New Roman" panose="02020603050405020304" pitchFamily="18" charset="0"/>
                  </a:rPr>
                  <a:t>D</a:t>
                </a:r>
                <a:r>
                  <a:rPr lang="fr-FR"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2</m:t>
                        </m:r>
                      </m:den>
                    </m:f>
                  </m:oMath>
                </a14:m>
                <a:r>
                  <a:rPr lang="vi-VN" sz="3200" smtClean="0"/>
                  <a:t>.</a:t>
                </a:r>
                <a:endParaRPr lang="en-US" sz="3200"/>
              </a:p>
            </p:txBody>
          </p:sp>
        </mc:Choice>
        <mc:Fallback xmlns="">
          <p:sp>
            <p:nvSpPr>
              <p:cNvPr id="2" name="Rectangle 1"/>
              <p:cNvSpPr>
                <a:spLocks noRot="1" noChangeAspect="1" noMove="1" noResize="1" noEditPoints="1" noAdjustHandles="1" noChangeArrowheads="1" noChangeShapeType="1" noTextEdit="1"/>
              </p:cNvSpPr>
              <p:nvPr/>
            </p:nvSpPr>
            <p:spPr>
              <a:xfrm>
                <a:off x="745671" y="1928244"/>
                <a:ext cx="10845800" cy="1978619"/>
              </a:xfrm>
              <a:prstGeom prst="rect">
                <a:avLst/>
              </a:prstGeom>
              <a:blipFill rotWithShape="1">
                <a:blip r:embed="rId2"/>
                <a:stretch>
                  <a:fillRect l="-1405" b="-4000"/>
                </a:stretch>
              </a:blipFill>
            </p:spPr>
            <p:txBody>
              <a:bodyPr/>
              <a:lstStyle/>
              <a:p>
                <a:r>
                  <a:rPr lang="en-US">
                    <a:noFill/>
                  </a:rPr>
                  <a:t> </a:t>
                </a:r>
              </a:p>
            </p:txBody>
          </p:sp>
        </mc:Fallback>
      </mc:AlternateContent>
      <p:sp>
        <p:nvSpPr>
          <p:cNvPr id="6" name="Oval 5"/>
          <p:cNvSpPr/>
          <p:nvPr/>
        </p:nvSpPr>
        <p:spPr>
          <a:xfrm>
            <a:off x="3268475" y="322648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203203" y="304410"/>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xmlns=""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8"/>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xmlns=""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extLst>
              <a:ext uri="{FF2B5EF4-FFF2-40B4-BE49-F238E27FC236}">
                <a16:creationId xmlns:a16="http://schemas.microsoft.com/office/drawing/2014/main" xmlns="" id="{19C1E010-0A75-458A-AC1E-141C2C697206}"/>
              </a:ext>
            </a:extLst>
          </p:cNvPr>
          <p:cNvSpPr>
            <a:spLocks noChangeArrowheads="1"/>
          </p:cNvSpPr>
          <p:nvPr/>
        </p:nvSpPr>
        <p:spPr bwMode="gray">
          <a:xfrm>
            <a:off x="3696284" y="2134848"/>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B.Ví</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1" name="AutoShape 15">
            <a:hlinkClick r:id="rId3" action="ppaction://hlinksldjump"/>
            <a:extLst>
              <a:ext uri="{FF2B5EF4-FFF2-40B4-BE49-F238E27FC236}">
                <a16:creationId xmlns:a16="http://schemas.microsoft.com/office/drawing/2014/main" xmlns="" id="{577AD902-088F-4ACE-8D4B-39C5325F42C0}"/>
              </a:ext>
            </a:extLst>
          </p:cNvPr>
          <p:cNvSpPr>
            <a:spLocks noChangeArrowheads="1"/>
          </p:cNvSpPr>
          <p:nvPr/>
        </p:nvSpPr>
        <p:spPr bwMode="gray">
          <a:xfrm>
            <a:off x="3121321"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2" name="AutoShape 40">
            <a:hlinkClick r:id="rId4" action="ppaction://hlinksldjump"/>
            <a:extLst>
              <a:ext uri="{FF2B5EF4-FFF2-40B4-BE49-F238E27FC236}">
                <a16:creationId xmlns:a16="http://schemas.microsoft.com/office/drawing/2014/main" xmlns=""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3" name="AutoShape 42">
            <a:hlinkClick r:id="rId5" action="ppaction://hlinksldjump"/>
            <a:extLst>
              <a:ext uri="{FF2B5EF4-FFF2-40B4-BE49-F238E27FC236}">
                <a16:creationId xmlns:a16="http://schemas.microsoft.com/office/drawing/2014/main" xmlns="" id="{0FAF4748-6605-4C2C-B023-89CDD8CF2848}"/>
              </a:ext>
            </a:extLst>
          </p:cNvPr>
          <p:cNvSpPr>
            <a:spLocks noChangeArrowheads="1"/>
          </p:cNvSpPr>
          <p:nvPr/>
        </p:nvSpPr>
        <p:spPr bwMode="gray">
          <a:xfrm>
            <a:off x="4020217"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4" name="AutoShape 51">
            <a:hlinkClick r:id="rId6" action="ppaction://hlinksldjump"/>
            <a:extLst>
              <a:ext uri="{FF2B5EF4-FFF2-40B4-BE49-F238E27FC236}">
                <a16:creationId xmlns:a16="http://schemas.microsoft.com/office/drawing/2014/main" xmlns="" id="{CE672B44-7DA4-451C-91C7-5C64339B4211}"/>
              </a:ext>
            </a:extLst>
          </p:cNvPr>
          <p:cNvSpPr>
            <a:spLocks noChangeArrowheads="1"/>
          </p:cNvSpPr>
          <p:nvPr/>
        </p:nvSpPr>
        <p:spPr bwMode="gray">
          <a:xfrm>
            <a:off x="4125721" y="3690246"/>
            <a:ext cx="722915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5" name="AutoShape 42">
            <a:hlinkClick r:id="rId7" action="ppaction://hlinksldjump"/>
            <a:extLst>
              <a:ext uri="{FF2B5EF4-FFF2-40B4-BE49-F238E27FC236}">
                <a16:creationId xmlns:a16="http://schemas.microsoft.com/office/drawing/2014/main" xmlns=""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76" name="Group 65">
            <a:extLst>
              <a:ext uri="{FF2B5EF4-FFF2-40B4-BE49-F238E27FC236}">
                <a16:creationId xmlns:a16="http://schemas.microsoft.com/office/drawing/2014/main" xmlns=""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xmlns=""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xmlns=""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xmlns=""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xmlns=""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xmlns=""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xmlns=""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xmlns=""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xmlns=""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xmlns=""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xmlns=""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xmlns=""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xmlns=""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xmlns=""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xmlns=""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xmlns=""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xmlns=""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xmlns=""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xmlns=""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Times New Roman" panose="02020603050405020304" pitchFamily="18" charset="0"/>
                <a:cs typeface="Times New Roman" panose="02020603050405020304" pitchFamily="18" charset="0"/>
              </a:rPr>
              <a:t>NỘI DUNG BÀI HỌC</a:t>
            </a:r>
          </a:p>
        </p:txBody>
      </p:sp>
      <p:sp>
        <p:nvSpPr>
          <p:cNvPr id="95" name="AutoShape 42">
            <a:extLst>
              <a:ext uri="{FF2B5EF4-FFF2-40B4-BE49-F238E27FC236}">
                <a16:creationId xmlns:a16="http://schemas.microsoft.com/office/drawing/2014/main" xmlns=""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96" name="Group 80">
            <a:extLst>
              <a:ext uri="{FF2B5EF4-FFF2-40B4-BE49-F238E27FC236}">
                <a16:creationId xmlns:a16="http://schemas.microsoft.com/office/drawing/2014/main" xmlns=""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xmlns=""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xmlns=""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1" y="308137"/>
            <a:ext cx="11050075" cy="584775"/>
          </a:xfrm>
          <a:prstGeom prst="rect">
            <a:avLst/>
          </a:prstGeom>
          <a:noFill/>
        </p:spPr>
        <p:txBody>
          <a:bodyPr wrap="square" rtlCol="0">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CĐ41 – </a:t>
            </a:r>
            <a:r>
              <a:rPr lang="en-US" sz="3200" b="1" smtClean="0">
                <a:solidFill>
                  <a:srgbClr val="FF0000"/>
                </a:solidFill>
                <a:latin typeface="Times New Roman" panose="02020603050405020304" pitchFamily="18" charset="0"/>
                <a:cs typeface="Times New Roman" panose="02020603050405020304" pitchFamily="18" charset="0"/>
              </a:rPr>
              <a:t>CẤP SỐ CỘNG, CẤP SỐ NHÂN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724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870857" y="2015786"/>
                <a:ext cx="10972800" cy="2554545"/>
              </a:xfrm>
              <a:prstGeom prst="rect">
                <a:avLst/>
              </a:prstGeom>
            </p:spPr>
            <p:txBody>
              <a:bodyPr wrap="square">
                <a:spAutoFit/>
              </a:bodyPr>
              <a:lstStyle/>
              <a:p>
                <a:endParaRPr lang="en-US" sz="3200" b="1" smtClean="0">
                  <a:solidFill>
                    <a:srgbClr val="0000FF"/>
                  </a:solidFill>
                  <a:latin typeface="Times New Roman" panose="02020603050405020304" pitchFamily="18" charset="0"/>
                  <a:ea typeface="Times New Roman" panose="02020603050405020304" pitchFamily="18" charset="0"/>
                </a:endParaRPr>
              </a:p>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12. </a:t>
                </a:r>
                <a:r>
                  <a:rPr lang="vi-VN" sz="320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biết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5</m:t>
                        </m:r>
                      </m:sub>
                    </m:sSub>
                    <m:r>
                      <a:rPr lang="vi-VN" sz="3200">
                        <a:latin typeface="Cambria Math"/>
                        <a:ea typeface="Times New Roman" panose="02020603050405020304" pitchFamily="18" charset="0"/>
                      </a:rPr>
                      <m:t>=51;</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6</m:t>
                        </m:r>
                      </m:sub>
                    </m:sSub>
                    <m:r>
                      <a:rPr lang="vi-VN" sz="3200">
                        <a:latin typeface="Cambria Math"/>
                        <a:ea typeface="Times New Roman" panose="02020603050405020304" pitchFamily="18" charset="0"/>
                      </a:rPr>
                      <m:t>=102</m:t>
                    </m:r>
                  </m:oMath>
                </a14:m>
                <a:r>
                  <a:rPr lang="vi-VN" sz="3200">
                    <a:latin typeface="Times New Roman" panose="02020603050405020304" pitchFamily="18" charset="0"/>
                    <a:ea typeface="Times New Roman" panose="02020603050405020304" pitchFamily="18" charset="0"/>
                  </a:rPr>
                  <a:t> .Hỏi số 12288 là số hạng thứ mấy của cấp số nhân</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r>
                  <a:rPr lang="vi-VN" sz="3200"/>
                  <a:t>	</a:t>
                </a:r>
                <a:r>
                  <a:rPr lang="vi-VN" sz="3200" b="1">
                    <a:solidFill>
                      <a:srgbClr val="0000FF"/>
                    </a:solidFill>
                    <a:latin typeface="Times New Roman" panose="02020603050405020304" pitchFamily="18" charset="0"/>
                    <a:ea typeface="Times New Roman" panose="02020603050405020304" pitchFamily="18" charset="0"/>
                  </a:rPr>
                  <a:t>A.</a:t>
                </a:r>
                <a:r>
                  <a:rPr lang="vi-VN" sz="3200"/>
                  <a:t> </a:t>
                </a:r>
                <a:r>
                  <a:rPr lang="vi-VN" sz="3200">
                    <a:latin typeface="Times New Roman" panose="02020603050405020304" pitchFamily="18" charset="0"/>
                    <a:ea typeface="Times New Roman" panose="02020603050405020304" pitchFamily="18" charset="0"/>
                  </a:rPr>
                  <a:t>10	</a:t>
                </a:r>
                <a:r>
                  <a:rPr lang="vi-VN" sz="3200"/>
                  <a:t>	</a:t>
                </a:r>
                <a:r>
                  <a:rPr lang="vi-VN" sz="3200" b="1" smtClean="0">
                    <a:solidFill>
                      <a:srgbClr val="0000FF"/>
                    </a:solidFill>
                    <a:latin typeface="Times New Roman" panose="02020603050405020304" pitchFamily="18" charset="0"/>
                    <a:ea typeface="Times New Roman" panose="02020603050405020304" pitchFamily="18" charset="0"/>
                  </a:rPr>
                  <a:t>B</a:t>
                </a:r>
                <a:r>
                  <a:rPr lang="vi-VN" sz="3200" b="1">
                    <a:solidFill>
                      <a:srgbClr val="0000FF"/>
                    </a:solidFill>
                    <a:latin typeface="Times New Roman" panose="02020603050405020304" pitchFamily="18" charset="0"/>
                    <a:ea typeface="Times New Roman" panose="02020603050405020304" pitchFamily="18" charset="0"/>
                  </a:rPr>
                  <a:t>.</a:t>
                </a:r>
                <a:r>
                  <a:rPr lang="vi-VN" sz="3200"/>
                  <a:t> </a:t>
                </a:r>
                <a:r>
                  <a:rPr lang="vi-VN" sz="3200">
                    <a:latin typeface="Times New Roman" panose="02020603050405020304" pitchFamily="18" charset="0"/>
                    <a:ea typeface="Times New Roman" panose="02020603050405020304" pitchFamily="18" charset="0"/>
                  </a:rPr>
                  <a:t>11</a:t>
                </a:r>
                <a:r>
                  <a:rPr lang="vi-VN" sz="3200"/>
                  <a:t>		</a:t>
                </a:r>
                <a:r>
                  <a:rPr lang="en-US" sz="3200" b="1">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C</a:t>
                </a:r>
                <a:r>
                  <a:rPr lang="vi-VN" sz="3200" b="1">
                    <a:solidFill>
                      <a:srgbClr val="0000FF"/>
                    </a:solidFill>
                    <a:latin typeface="Times New Roman" panose="02020603050405020304" pitchFamily="18" charset="0"/>
                    <a:ea typeface="Times New Roman" panose="02020603050405020304" pitchFamily="18" charset="0"/>
                  </a:rPr>
                  <a:t>.</a:t>
                </a:r>
                <a:r>
                  <a:rPr lang="vi-VN" sz="3200"/>
                  <a:t> </a:t>
                </a:r>
                <a:r>
                  <a:rPr lang="vi-VN" sz="3200">
                    <a:latin typeface="Times New Roman" panose="02020603050405020304" pitchFamily="18" charset="0"/>
                    <a:ea typeface="Times New Roman" panose="02020603050405020304" pitchFamily="18" charset="0"/>
                  </a:rPr>
                  <a:t>12</a:t>
                </a:r>
                <a:r>
                  <a:rPr lang="vi-VN" sz="3200"/>
                  <a:t>		</a:t>
                </a:r>
                <a:r>
                  <a:rPr lang="vi-VN" sz="3200" b="1">
                    <a:solidFill>
                      <a:srgbClr val="0000FF"/>
                    </a:solidFill>
                    <a:latin typeface="Times New Roman" panose="02020603050405020304" pitchFamily="18" charset="0"/>
                    <a:ea typeface="Times New Roman" panose="02020603050405020304" pitchFamily="18" charset="0"/>
                  </a:rPr>
                  <a:t>D. </a:t>
                </a:r>
                <a:r>
                  <a:rPr lang="vi-VN" sz="3200">
                    <a:latin typeface="Times New Roman" panose="02020603050405020304" pitchFamily="18" charset="0"/>
                    <a:ea typeface="Times New Roman" panose="02020603050405020304" pitchFamily="18" charset="0"/>
                  </a:rPr>
                  <a:t>13</a:t>
                </a:r>
                <a:endParaRPr lang="en-US" sz="3200">
                  <a:latin typeface="Times New Roman" panose="02020603050405020304" pitchFamily="18" charset="0"/>
                  <a:ea typeface="Times New Roman" panose="02020603050405020304" pitchFamily="18"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70857" y="2015786"/>
                <a:ext cx="10972800" cy="2554545"/>
              </a:xfrm>
              <a:prstGeom prst="rect">
                <a:avLst/>
              </a:prstGeom>
              <a:blipFill rotWithShape="1">
                <a:blip r:embed="rId2"/>
                <a:stretch>
                  <a:fillRect l="-1444"/>
                </a:stretch>
              </a:blipFill>
            </p:spPr>
            <p:txBody>
              <a:bodyPr/>
              <a:lstStyle/>
              <a:p>
                <a:r>
                  <a:rPr lang="en-US">
                    <a:noFill/>
                  </a:rPr>
                  <a:t> </a:t>
                </a:r>
              </a:p>
            </p:txBody>
          </p:sp>
        </mc:Fallback>
      </mc:AlternateContent>
      <p:sp>
        <p:nvSpPr>
          <p:cNvPr id="7" name="Oval 6"/>
          <p:cNvSpPr/>
          <p:nvPr/>
        </p:nvSpPr>
        <p:spPr>
          <a:xfrm>
            <a:off x="10009414" y="352697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8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9600" y="1892872"/>
                <a:ext cx="11010900" cy="2554545"/>
              </a:xfrm>
              <a:prstGeom prst="rect">
                <a:avLst/>
              </a:prstGeom>
            </p:spPr>
            <p:txBody>
              <a:bodyPr wrap="square">
                <a:spAutoFit/>
              </a:bodyPr>
              <a:lstStyle/>
              <a:p>
                <a:pPr algn="just"/>
                <a:endParaRPr lang="pt-BR" sz="32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b="1">
                    <a:solidFill>
                      <a:srgbClr val="0000FF"/>
                    </a:solidFill>
                    <a:latin typeface="Times New Roman" panose="02020603050405020304" pitchFamily="18" charset="0"/>
                    <a:cs typeface="Times New Roman" panose="02020603050405020304" pitchFamily="18" charset="0"/>
                  </a:rPr>
                  <a:t>Câu 13</a:t>
                </a:r>
                <a:r>
                  <a:rPr lang="en-US" sz="3200" b="1">
                    <a:solidFill>
                      <a:srgbClr val="0000FF"/>
                    </a:solidFill>
                    <a:latin typeface="Times New Roman" panose="02020603050405020304" pitchFamily="18" charset="0"/>
                    <a:cs typeface="Times New Roman" panose="02020603050405020304" pitchFamily="18" charset="0"/>
                  </a:rPr>
                  <a:t>.</a:t>
                </a:r>
                <a:r>
                  <a:rPr lang="vi-VN" sz="3200" b="1">
                    <a:solidFill>
                      <a:srgbClr val="0000FF"/>
                    </a:solidFill>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Cho cấp số nhân </a:t>
                </a:r>
                <a14:m>
                  <m:oMath xmlns:m="http://schemas.openxmlformats.org/officeDocument/2006/math">
                    <m:d>
                      <m:dPr>
                        <m:ctrlPr>
                          <a:rPr lang="en-US" sz="3200" i="1">
                            <a:latin typeface="Cambria Math"/>
                            <a:cs typeface="Times New Roman" panose="02020603050405020304" pitchFamily="18" charset="0"/>
                          </a:rPr>
                        </m:ctrlPr>
                      </m:dPr>
                      <m:e>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𝑛</m:t>
                            </m:r>
                          </m:sub>
                        </m:sSub>
                      </m:e>
                    </m:d>
                  </m:oMath>
                </a14:m>
                <a:r>
                  <a:rPr lang="vi-VN" sz="3200">
                    <a:latin typeface="Times New Roman" panose="02020603050405020304" pitchFamily="18" charset="0"/>
                    <a:cs typeface="Times New Roman" panose="02020603050405020304" pitchFamily="18" charset="0"/>
                  </a:rPr>
                  <a:t> có số hạng đầu</a:t>
                </a:r>
                <a14:m>
                  <m:oMath xmlns:m="http://schemas.openxmlformats.org/officeDocument/2006/math">
                    <m:r>
                      <a:rPr lang="vi-VN" sz="3200">
                        <a:latin typeface="Cambria Math"/>
                        <a:cs typeface="Times New Roman" panose="02020603050405020304" pitchFamily="18" charset="0"/>
                      </a:rPr>
                      <m:t>  </m:t>
                    </m:r>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1</m:t>
                        </m:r>
                      </m:sub>
                    </m:sSub>
                    <m:r>
                      <a:rPr lang="vi-VN" sz="3200">
                        <a:latin typeface="Cambria Math"/>
                        <a:cs typeface="Times New Roman" panose="02020603050405020304" pitchFamily="18" charset="0"/>
                      </a:rPr>
                      <m:t>=2</m:t>
                    </m:r>
                  </m:oMath>
                </a14:m>
                <a:r>
                  <a:rPr lang="vi-VN" sz="3200">
                    <a:latin typeface="Times New Roman" panose="02020603050405020304" pitchFamily="18" charset="0"/>
                    <a:cs typeface="Times New Roman" panose="02020603050405020304" pitchFamily="18" charset="0"/>
                  </a:rPr>
                  <a:t> và công bội </a:t>
                </a:r>
                <a14:m>
                  <m:oMath xmlns:m="http://schemas.openxmlformats.org/officeDocument/2006/math">
                    <m:r>
                      <a:rPr lang="vi-VN" sz="3200">
                        <a:latin typeface="Cambria Math"/>
                        <a:cs typeface="Times New Roman" panose="02020603050405020304" pitchFamily="18" charset="0"/>
                      </a:rPr>
                      <m:t>𝑞</m:t>
                    </m:r>
                    <m:r>
                      <a:rPr lang="vi-VN" sz="3200">
                        <a:latin typeface="Cambria Math"/>
                        <a:cs typeface="Times New Roman" panose="02020603050405020304" pitchFamily="18" charset="0"/>
                      </a:rPr>
                      <m:t>=3</m:t>
                    </m:r>
                  </m:oMath>
                </a14:m>
                <a:r>
                  <a:rPr lang="vi-VN" sz="3200">
                    <a:latin typeface="Times New Roman" panose="02020603050405020304" pitchFamily="18" charset="0"/>
                    <a:cs typeface="Times New Roman" panose="02020603050405020304" pitchFamily="18" charset="0"/>
                  </a:rPr>
                  <a:t>. Giá trị </a:t>
                </a:r>
                <a14:m>
                  <m:oMath xmlns:m="http://schemas.openxmlformats.org/officeDocument/2006/math">
                    <m:sSub>
                      <m:sSubPr>
                        <m:ctrlPr>
                          <a:rPr lang="en-US" sz="3200" i="1">
                            <a:latin typeface="Cambria Math"/>
                            <a:cs typeface="Times New Roman" panose="02020603050405020304" pitchFamily="18" charset="0"/>
                          </a:rPr>
                        </m:ctrlPr>
                      </m:sSubPr>
                      <m:e>
                        <m:r>
                          <a:rPr lang="vi-VN" sz="3200">
                            <a:latin typeface="Cambria Math"/>
                            <a:cs typeface="Times New Roman" panose="02020603050405020304" pitchFamily="18" charset="0"/>
                          </a:rPr>
                          <m:t>𝑢</m:t>
                        </m:r>
                      </m:e>
                      <m:sub>
                        <m:r>
                          <a:rPr lang="vi-VN" sz="3200">
                            <a:latin typeface="Cambria Math"/>
                            <a:cs typeface="Times New Roman" panose="02020603050405020304" pitchFamily="18" charset="0"/>
                          </a:rPr>
                          <m:t>2019</m:t>
                        </m:r>
                      </m:sub>
                    </m:sSub>
                  </m:oMath>
                </a14:m>
                <a:r>
                  <a:rPr lang="vi-VN" sz="3200">
                    <a:latin typeface="Times New Roman" panose="02020603050405020304" pitchFamily="18" charset="0"/>
                    <a:cs typeface="Times New Roman" panose="02020603050405020304" pitchFamily="18" charset="0"/>
                  </a:rPr>
                  <a:t> bằng</a:t>
                </a:r>
                <a:endParaRPr lang="en-US" sz="3200">
                  <a:latin typeface="Times New Roman" panose="02020603050405020304" pitchFamily="18" charset="0"/>
                  <a:cs typeface="Times New Roman" panose="02020603050405020304" pitchFamily="18" charset="0"/>
                </a:endParaRPr>
              </a:p>
              <a:p>
                <a:r>
                  <a:rPr lang="nl-NL" sz="3200" b="1"/>
                  <a:t>	</a:t>
                </a:r>
                <a:r>
                  <a:rPr lang="nl-NL"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3200"/>
                  <a:t> </a:t>
                </a:r>
                <a14:m>
                  <m:oMath xmlns:m="http://schemas.openxmlformats.org/officeDocument/2006/math">
                    <m:r>
                      <a:rPr lang="vi-VN" sz="3200">
                        <a:latin typeface="Cambria Math"/>
                        <a:cs typeface="Times New Roman" panose="02020603050405020304" pitchFamily="18" charset="0"/>
                      </a:rPr>
                      <m:t>2.</m:t>
                    </m:r>
                    <m:sSup>
                      <m:sSupPr>
                        <m:ctrlPr>
                          <a:rPr lang="en-US" sz="3200" i="1">
                            <a:latin typeface="Cambria Math"/>
                            <a:cs typeface="Times New Roman" panose="02020603050405020304" pitchFamily="18" charset="0"/>
                          </a:rPr>
                        </m:ctrlPr>
                      </m:sSupPr>
                      <m:e>
                        <m:r>
                          <a:rPr lang="vi-VN" sz="3200">
                            <a:latin typeface="Cambria Math"/>
                            <a:cs typeface="Times New Roman" panose="02020603050405020304" pitchFamily="18" charset="0"/>
                          </a:rPr>
                          <m:t>3</m:t>
                        </m:r>
                      </m:e>
                      <m:sup>
                        <m:r>
                          <a:rPr lang="vi-VN" sz="3200">
                            <a:latin typeface="Cambria Math"/>
                            <a:cs typeface="Times New Roman" panose="02020603050405020304" pitchFamily="18" charset="0"/>
                          </a:rPr>
                          <m:t>2018</m:t>
                        </m:r>
                      </m:sup>
                    </m:sSup>
                  </m:oMath>
                </a14:m>
                <a:r>
                  <a:rPr lang="vi-VN" sz="3200">
                    <a:latin typeface="Times New Roman" panose="02020603050405020304" pitchFamily="18" charset="0"/>
                    <a:cs typeface="Times New Roman" panose="02020603050405020304" pitchFamily="18" charset="0"/>
                  </a:rPr>
                  <a:t>        </a:t>
                </a:r>
                <a:r>
                  <a:rPr lang="nl-NL"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nl-NL" sz="3200"/>
                  <a:t> </a:t>
                </a:r>
                <a14:m>
                  <m:oMath xmlns:m="http://schemas.openxmlformats.org/officeDocument/2006/math">
                    <m:r>
                      <a:rPr lang="vi-VN" sz="3200" i="1">
                        <a:latin typeface="Cambria Math"/>
                      </a:rPr>
                      <m:t>3.</m:t>
                    </m:r>
                    <m:sSup>
                      <m:sSupPr>
                        <m:ctrlPr>
                          <a:rPr lang="en-US" sz="3200" i="1">
                            <a:latin typeface="Cambria Math"/>
                          </a:rPr>
                        </m:ctrlPr>
                      </m:sSupPr>
                      <m:e>
                        <m:r>
                          <a:rPr lang="vi-VN" sz="3200" i="1">
                            <a:latin typeface="Cambria Math"/>
                          </a:rPr>
                          <m:t>2</m:t>
                        </m:r>
                      </m:e>
                      <m:sup>
                        <m:r>
                          <a:rPr lang="vi-VN" sz="3200" i="1">
                            <a:latin typeface="Cambria Math"/>
                          </a:rPr>
                          <m:t>2018</m:t>
                        </m:r>
                      </m:sup>
                    </m:sSup>
                  </m:oMath>
                </a14:m>
                <a:r>
                  <a:rPr lang="nl-NL" sz="3200"/>
                  <a:t>	</a:t>
                </a:r>
                <a:r>
                  <a:rPr lang="nl-NL" sz="3200" smtClean="0"/>
                  <a:t>   </a:t>
                </a:r>
                <a:r>
                  <a:rPr lang="nl-NL"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a:t> </a:t>
                </a:r>
                <a14:m>
                  <m:oMath xmlns:m="http://schemas.openxmlformats.org/officeDocument/2006/math">
                    <m:r>
                      <a:rPr lang="vi-VN" sz="3200" i="1">
                        <a:latin typeface="Cambria Math"/>
                      </a:rPr>
                      <m:t>2.</m:t>
                    </m:r>
                    <m:sSup>
                      <m:sSupPr>
                        <m:ctrlPr>
                          <a:rPr lang="en-US" sz="3200" i="1">
                            <a:latin typeface="Cambria Math"/>
                          </a:rPr>
                        </m:ctrlPr>
                      </m:sSupPr>
                      <m:e>
                        <m:r>
                          <a:rPr lang="vi-VN" sz="3200" i="1">
                            <a:latin typeface="Cambria Math"/>
                          </a:rPr>
                          <m:t>3</m:t>
                        </m:r>
                      </m:e>
                      <m:sup>
                        <m:r>
                          <a:rPr lang="vi-VN" sz="3200" i="1">
                            <a:latin typeface="Cambria Math"/>
                          </a:rPr>
                          <m:t>2019</m:t>
                        </m:r>
                      </m:sup>
                    </m:sSup>
                  </m:oMath>
                </a14:m>
                <a:r>
                  <a:rPr lang="vi-VN" sz="3200"/>
                  <a:t>       </a:t>
                </a:r>
                <a:r>
                  <a:rPr lang="nl-NL"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nl-NL"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a:t> </a:t>
                </a:r>
                <a14:m>
                  <m:oMath xmlns:m="http://schemas.openxmlformats.org/officeDocument/2006/math">
                    <m:r>
                      <a:rPr lang="vi-VN" sz="3200" i="1">
                        <a:latin typeface="Cambria Math"/>
                      </a:rPr>
                      <m:t>3.</m:t>
                    </m:r>
                    <m:sSup>
                      <m:sSupPr>
                        <m:ctrlPr>
                          <a:rPr lang="en-US" sz="3200" i="1">
                            <a:latin typeface="Cambria Math"/>
                          </a:rPr>
                        </m:ctrlPr>
                      </m:sSupPr>
                      <m:e>
                        <m:r>
                          <a:rPr lang="vi-VN" sz="3200" i="1">
                            <a:latin typeface="Cambria Math"/>
                          </a:rPr>
                          <m:t>2</m:t>
                        </m:r>
                      </m:e>
                      <m:sup>
                        <m:r>
                          <a:rPr lang="vi-VN" sz="3200" i="1">
                            <a:latin typeface="Cambria Math"/>
                          </a:rPr>
                          <m:t>2019</m:t>
                        </m:r>
                      </m:sup>
                    </m:sSup>
                  </m:oMath>
                </a14:m>
                <a:endParaRPr lang="en-US" sz="3200"/>
              </a:p>
              <a:p>
                <a:pPr algn="just">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892872"/>
                <a:ext cx="11010900" cy="2554545"/>
              </a:xfrm>
              <a:prstGeom prst="rect">
                <a:avLst/>
              </a:prstGeom>
              <a:blipFill rotWithShape="1">
                <a:blip r:embed="rId2"/>
                <a:stretch>
                  <a:fillRect l="-1384"/>
                </a:stretch>
              </a:blipFill>
            </p:spPr>
            <p:txBody>
              <a:bodyPr/>
              <a:lstStyle/>
              <a:p>
                <a:r>
                  <a:rPr lang="en-US">
                    <a:noFill/>
                  </a:rPr>
                  <a:t> </a:t>
                </a:r>
              </a:p>
            </p:txBody>
          </p:sp>
        </mc:Fallback>
      </mc:AlternateContent>
      <p:sp>
        <p:nvSpPr>
          <p:cNvPr id="6" name="Oval 5"/>
          <p:cNvSpPr/>
          <p:nvPr/>
        </p:nvSpPr>
        <p:spPr>
          <a:xfrm>
            <a:off x="1584816" y="344114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7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40229" y="1997187"/>
                <a:ext cx="10960100" cy="2760564"/>
              </a:xfrm>
              <a:prstGeom prst="rect">
                <a:avLst/>
              </a:prstGeom>
            </p:spPr>
            <p:txBody>
              <a:bodyPr wrap="square">
                <a:spAutoFit/>
              </a:bodyPr>
              <a:lstStyle/>
              <a:p>
                <a:pPr algn="just"/>
                <a:endPar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b="1" smtClean="0">
                    <a:solidFill>
                      <a:srgbClr val="0000FF"/>
                    </a:solidFill>
                    <a:latin typeface="Times New Roman" panose="02020603050405020304" pitchFamily="18" charset="0"/>
                    <a:cs typeface="Times New Roman" panose="02020603050405020304" pitchFamily="18" charset="0"/>
                  </a:rPr>
                  <a:t>Câu </a:t>
                </a:r>
                <a:r>
                  <a:rPr lang="vi-VN" sz="3200" b="1">
                    <a:solidFill>
                      <a:srgbClr val="0000FF"/>
                    </a:solidFill>
                    <a:latin typeface="Times New Roman" panose="02020603050405020304" pitchFamily="18" charset="0"/>
                    <a:cs typeface="Times New Roman" panose="02020603050405020304" pitchFamily="18" charset="0"/>
                  </a:rPr>
                  <a:t>14. </a:t>
                </a:r>
                <a:r>
                  <a:rPr lang="pt-BR" sz="3200">
                    <a:solidFill>
                      <a:srgbClr val="000000"/>
                    </a:solidFill>
                    <a:latin typeface="Times New Roman" panose="02020603050405020304" pitchFamily="18" charset="0"/>
                    <a:cs typeface="Times New Roman" panose="02020603050405020304" pitchFamily="18" charset="0"/>
                  </a:rPr>
                  <a:t>Cho cấp số nhân </a:t>
                </a:r>
                <a14:m>
                  <m:oMath xmlns:m="http://schemas.openxmlformats.org/officeDocument/2006/math">
                    <m:d>
                      <m:dPr>
                        <m:ctrlPr>
                          <a:rPr lang="en-US" sz="3200" i="1">
                            <a:solidFill>
                              <a:srgbClr val="000000"/>
                            </a:solidFill>
                            <a:latin typeface="Cambria Math"/>
                            <a:cs typeface="Times New Roman" panose="02020603050405020304" pitchFamily="18" charset="0"/>
                          </a:rPr>
                        </m:ctrlPr>
                      </m:dPr>
                      <m:e>
                        <m:sSub>
                          <m:sSubPr>
                            <m:ctrlPr>
                              <a:rPr lang="en-US" sz="3200" i="1">
                                <a:solidFill>
                                  <a:srgbClr val="000000"/>
                                </a:solidFill>
                                <a:latin typeface="Cambria Math"/>
                                <a:cs typeface="Times New Roman" panose="02020603050405020304" pitchFamily="18" charset="0"/>
                              </a:rPr>
                            </m:ctrlPr>
                          </m:sSubPr>
                          <m:e>
                            <m:r>
                              <a:rPr lang="vi-VN" sz="3200">
                                <a:solidFill>
                                  <a:srgbClr val="000000"/>
                                </a:solidFill>
                                <a:latin typeface="Cambria Math"/>
                                <a:cs typeface="Times New Roman" panose="02020603050405020304" pitchFamily="18" charset="0"/>
                              </a:rPr>
                              <m:t>𝑢</m:t>
                            </m:r>
                          </m:e>
                          <m:sub>
                            <m:r>
                              <a:rPr lang="vi-VN" sz="3200">
                                <a:solidFill>
                                  <a:srgbClr val="000000"/>
                                </a:solidFill>
                                <a:latin typeface="Cambria Math"/>
                                <a:cs typeface="Times New Roman" panose="02020603050405020304" pitchFamily="18" charset="0"/>
                              </a:rPr>
                              <m:t>𝑛</m:t>
                            </m:r>
                          </m:sub>
                        </m:sSub>
                      </m:e>
                    </m:d>
                  </m:oMath>
                </a14:m>
                <a:r>
                  <a:rPr lang="pt-BR" sz="3200">
                    <a:solidFill>
                      <a:srgbClr val="000000"/>
                    </a:solidFill>
                    <a:latin typeface="Times New Roman" panose="02020603050405020304" pitchFamily="18" charset="0"/>
                    <a:cs typeface="Times New Roman" panose="02020603050405020304" pitchFamily="18" charset="0"/>
                  </a:rPr>
                  <a:t> có </a:t>
                </a:r>
                <a14:m>
                  <m:oMath xmlns:m="http://schemas.openxmlformats.org/officeDocument/2006/math">
                    <m:sSub>
                      <m:sSubPr>
                        <m:ctrlPr>
                          <a:rPr lang="en-US" sz="3200" i="1">
                            <a:solidFill>
                              <a:srgbClr val="000000"/>
                            </a:solidFill>
                            <a:latin typeface="Cambria Math"/>
                            <a:cs typeface="Times New Roman" panose="02020603050405020304" pitchFamily="18" charset="0"/>
                          </a:rPr>
                        </m:ctrlPr>
                      </m:sSubPr>
                      <m:e>
                        <m:r>
                          <a:rPr lang="vi-VN" sz="3200">
                            <a:solidFill>
                              <a:srgbClr val="000000"/>
                            </a:solidFill>
                            <a:latin typeface="Cambria Math"/>
                            <a:cs typeface="Times New Roman" panose="02020603050405020304" pitchFamily="18" charset="0"/>
                          </a:rPr>
                          <m:t>𝑢</m:t>
                        </m:r>
                      </m:e>
                      <m:sub>
                        <m:r>
                          <a:rPr lang="vi-VN" sz="3200">
                            <a:solidFill>
                              <a:srgbClr val="000000"/>
                            </a:solidFill>
                            <a:latin typeface="Cambria Math"/>
                            <a:cs typeface="Times New Roman" panose="02020603050405020304" pitchFamily="18" charset="0"/>
                          </a:rPr>
                          <m:t>1</m:t>
                        </m:r>
                      </m:sub>
                    </m:sSub>
                    <m:r>
                      <a:rPr lang="vi-VN" sz="3200">
                        <a:solidFill>
                          <a:srgbClr val="000000"/>
                        </a:solidFill>
                        <a:latin typeface="Cambria Math"/>
                        <a:cs typeface="Times New Roman" panose="02020603050405020304" pitchFamily="18" charset="0"/>
                      </a:rPr>
                      <m:t>=−</m:t>
                    </m:r>
                    <m:r>
                      <a:rPr lang="vi-VN" sz="3200">
                        <a:solidFill>
                          <a:srgbClr val="000000"/>
                        </a:solidFill>
                        <a:latin typeface="Cambria Math"/>
                        <a:cs typeface="Times New Roman" panose="02020603050405020304" pitchFamily="18" charset="0"/>
                      </a:rPr>
                      <m:t>1</m:t>
                    </m:r>
                  </m:oMath>
                </a14:m>
                <a:r>
                  <a:rPr lang="pt-BR" sz="3200">
                    <a:solidFill>
                      <a:srgbClr val="000000"/>
                    </a:solidFill>
                    <a:latin typeface="Times New Roman" panose="02020603050405020304" pitchFamily="18" charset="0"/>
                    <a:cs typeface="Times New Roman" panose="02020603050405020304" pitchFamily="18" charset="0"/>
                  </a:rPr>
                  <a:t> và </a:t>
                </a:r>
                <a14:m>
                  <m:oMath xmlns:m="http://schemas.openxmlformats.org/officeDocument/2006/math">
                    <m:r>
                      <a:rPr lang="vi-VN" sz="3200">
                        <a:solidFill>
                          <a:srgbClr val="000000"/>
                        </a:solidFill>
                        <a:latin typeface="Cambria Math"/>
                        <a:cs typeface="Times New Roman" panose="02020603050405020304" pitchFamily="18" charset="0"/>
                      </a:rPr>
                      <m:t>𝑞</m:t>
                    </m:r>
                    <m:r>
                      <a:rPr lang="vi-VN" sz="3200">
                        <a:solidFill>
                          <a:srgbClr val="000000"/>
                        </a:solidFill>
                        <a:latin typeface="Cambria Math"/>
                        <a:cs typeface="Times New Roman" panose="02020603050405020304" pitchFamily="18" charset="0"/>
                      </a:rPr>
                      <m:t>=−</m:t>
                    </m:r>
                    <m:f>
                      <m:fPr>
                        <m:ctrlPr>
                          <a:rPr lang="en-US" sz="3200" i="1">
                            <a:solidFill>
                              <a:srgbClr val="000000"/>
                            </a:solidFill>
                            <a:latin typeface="Cambria Math"/>
                            <a:cs typeface="Times New Roman" panose="02020603050405020304" pitchFamily="18" charset="0"/>
                          </a:rPr>
                        </m:ctrlPr>
                      </m:fPr>
                      <m:num>
                        <m:r>
                          <a:rPr lang="vi-VN" sz="3200">
                            <a:solidFill>
                              <a:srgbClr val="000000"/>
                            </a:solidFill>
                            <a:latin typeface="Cambria Math"/>
                            <a:cs typeface="Times New Roman" panose="02020603050405020304" pitchFamily="18" charset="0"/>
                          </a:rPr>
                          <m:t>1</m:t>
                        </m:r>
                      </m:num>
                      <m:den>
                        <m:r>
                          <a:rPr lang="vi-VN" sz="3200">
                            <a:solidFill>
                              <a:srgbClr val="000000"/>
                            </a:solidFill>
                            <a:latin typeface="Cambria Math"/>
                            <a:cs typeface="Times New Roman" panose="02020603050405020304" pitchFamily="18" charset="0"/>
                          </a:rPr>
                          <m:t>10</m:t>
                        </m:r>
                      </m:den>
                    </m:f>
                  </m:oMath>
                </a14:m>
                <a:r>
                  <a:rPr lang="pt-BR" sz="3200">
                    <a:solidFill>
                      <a:srgbClr val="000000"/>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3200" i="1">
                            <a:solidFill>
                              <a:srgbClr val="000000"/>
                            </a:solidFill>
                            <a:latin typeface="Cambria Math"/>
                            <a:cs typeface="Times New Roman" panose="02020603050405020304" pitchFamily="18" charset="0"/>
                          </a:rPr>
                        </m:ctrlPr>
                      </m:fPr>
                      <m:num>
                        <m:r>
                          <a:rPr lang="pt-BR" sz="3200">
                            <a:solidFill>
                              <a:srgbClr val="000000"/>
                            </a:solidFill>
                            <a:latin typeface="Cambria Math"/>
                            <a:cs typeface="Times New Roman" panose="02020603050405020304" pitchFamily="18" charset="0"/>
                          </a:rPr>
                          <m:t>1</m:t>
                        </m:r>
                      </m:num>
                      <m:den>
                        <m:r>
                          <a:rPr lang="pt-BR" sz="3200">
                            <a:solidFill>
                              <a:srgbClr val="000000"/>
                            </a:solidFill>
                            <a:latin typeface="Cambria Math"/>
                            <a:cs typeface="Times New Roman" panose="02020603050405020304" pitchFamily="18" charset="0"/>
                          </a:rPr>
                          <m:t>1</m:t>
                        </m:r>
                        <m:sSup>
                          <m:sSupPr>
                            <m:ctrlPr>
                              <a:rPr lang="en-US" sz="3200" i="1">
                                <a:solidFill>
                                  <a:srgbClr val="000000"/>
                                </a:solidFill>
                                <a:latin typeface="Cambria Math"/>
                                <a:cs typeface="Times New Roman" panose="02020603050405020304" pitchFamily="18" charset="0"/>
                              </a:rPr>
                            </m:ctrlPr>
                          </m:sSupPr>
                          <m:e>
                            <m:r>
                              <a:rPr lang="pt-BR" sz="3200">
                                <a:solidFill>
                                  <a:srgbClr val="000000"/>
                                </a:solidFill>
                                <a:latin typeface="Cambria Math"/>
                                <a:cs typeface="Times New Roman" panose="02020603050405020304" pitchFamily="18" charset="0"/>
                              </a:rPr>
                              <m:t>0</m:t>
                            </m:r>
                          </m:e>
                          <m:sup>
                            <m:r>
                              <a:rPr lang="pt-BR" sz="3200">
                                <a:solidFill>
                                  <a:srgbClr val="000000"/>
                                </a:solidFill>
                                <a:latin typeface="Cambria Math"/>
                                <a:cs typeface="Times New Roman" panose="02020603050405020304" pitchFamily="18" charset="0"/>
                              </a:rPr>
                              <m:t>103</m:t>
                            </m:r>
                          </m:sup>
                        </m:sSup>
                      </m:den>
                    </m:f>
                  </m:oMath>
                </a14:m>
                <a:r>
                  <a:rPr lang="pt-BR" sz="3200">
                    <a:solidFill>
                      <a:srgbClr val="000000"/>
                    </a:solidFill>
                    <a:latin typeface="Times New Roman" panose="02020603050405020304" pitchFamily="18" charset="0"/>
                    <a:cs typeface="Times New Roman" panose="02020603050405020304" pitchFamily="18" charset="0"/>
                  </a:rPr>
                  <a:t> là số hạng thứ mấy của cấp số nhân đã cho?</a:t>
                </a:r>
                <a:endParaRPr lang="en-US" sz="3200">
                  <a:solidFill>
                    <a:srgbClr val="000000"/>
                  </a:solidFill>
                  <a:latin typeface="Times New Roman" panose="02020603050405020304" pitchFamily="18" charset="0"/>
                  <a:cs typeface="Times New Roman" panose="02020603050405020304" pitchFamily="18" charset="0"/>
                </a:endParaRPr>
              </a:p>
              <a:p>
                <a:r>
                  <a:rPr lang="pt-BR" sz="3200"/>
                  <a:t>	</a:t>
                </a:r>
                <a:r>
                  <a:rPr lang="pt-B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pt-BR" sz="3200"/>
                  <a:t> </a:t>
                </a:r>
                <a:r>
                  <a:rPr lang="pt-BR" sz="3200">
                    <a:solidFill>
                      <a:srgbClr val="000000"/>
                    </a:solidFill>
                    <a:latin typeface="Times New Roman" panose="02020603050405020304" pitchFamily="18" charset="0"/>
                    <a:cs typeface="Times New Roman" panose="02020603050405020304" pitchFamily="18" charset="0"/>
                  </a:rPr>
                  <a:t>102</a:t>
                </a:r>
                <a:r>
                  <a:rPr lang="pt-BR" sz="3200"/>
                  <a:t>		</a:t>
                </a:r>
                <a:r>
                  <a:rPr lang="pt-B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pt-BR" sz="3200"/>
                  <a:t> </a:t>
                </a:r>
                <a:r>
                  <a:rPr lang="pt-BR" sz="3200">
                    <a:solidFill>
                      <a:srgbClr val="000000"/>
                    </a:solidFill>
                    <a:latin typeface="Times New Roman" panose="02020603050405020304" pitchFamily="18" charset="0"/>
                    <a:cs typeface="Times New Roman" panose="02020603050405020304" pitchFamily="18" charset="0"/>
                  </a:rPr>
                  <a:t>103</a:t>
                </a:r>
                <a:r>
                  <a:rPr lang="pt-BR" sz="3200"/>
                  <a:t>		</a:t>
                </a:r>
                <a:r>
                  <a:rPr lang="pt-B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3200"/>
                  <a:t> </a:t>
                </a:r>
                <a:r>
                  <a:rPr lang="pt-BR" sz="3200">
                    <a:solidFill>
                      <a:srgbClr val="000000"/>
                    </a:solidFill>
                    <a:latin typeface="Times New Roman" panose="02020603050405020304" pitchFamily="18" charset="0"/>
                    <a:cs typeface="Times New Roman" panose="02020603050405020304" pitchFamily="18" charset="0"/>
                  </a:rPr>
                  <a:t>104</a:t>
                </a:r>
                <a:r>
                  <a:rPr lang="pt-BR" sz="3200"/>
                  <a:t>		</a:t>
                </a:r>
                <a:r>
                  <a:rPr lang="pt-B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pt-BR" sz="3200"/>
                  <a:t> </a:t>
                </a:r>
                <a:r>
                  <a:rPr lang="pt-BR" sz="3200">
                    <a:solidFill>
                      <a:srgbClr val="000000"/>
                    </a:solidFill>
                    <a:latin typeface="Times New Roman" panose="02020603050405020304" pitchFamily="18" charset="0"/>
                    <a:cs typeface="Times New Roman" panose="02020603050405020304" pitchFamily="18" charset="0"/>
                  </a:rPr>
                  <a:t>105</a:t>
                </a:r>
                <a:endParaRPr lang="en-US" sz="3200">
                  <a:solidFill>
                    <a:srgbClr val="000000"/>
                  </a:solidFill>
                  <a:latin typeface="Times New Roman" panose="02020603050405020304" pitchFamily="18" charset="0"/>
                  <a:cs typeface="Times New Roman" panose="02020603050405020304" pitchFamily="18" charset="0"/>
                </a:endParaRPr>
              </a:p>
              <a:p>
                <a:pPr algn="just">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0229" y="1997187"/>
                <a:ext cx="10960100" cy="2760564"/>
              </a:xfrm>
              <a:prstGeom prst="rect">
                <a:avLst/>
              </a:prstGeom>
              <a:blipFill rotWithShape="1">
                <a:blip r:embed="rId2"/>
                <a:stretch>
                  <a:fillRect l="-1390"/>
                </a:stretch>
              </a:blipFill>
            </p:spPr>
            <p:txBody>
              <a:bodyPr/>
              <a:lstStyle/>
              <a:p>
                <a:r>
                  <a:rPr lang="en-US">
                    <a:noFill/>
                  </a:rPr>
                  <a:t> </a:t>
                </a:r>
              </a:p>
            </p:txBody>
          </p:sp>
        </mc:Fallback>
      </mc:AlternateContent>
      <p:sp>
        <p:nvSpPr>
          <p:cNvPr id="7" name="Oval 6"/>
          <p:cNvSpPr/>
          <p:nvPr/>
        </p:nvSpPr>
        <p:spPr>
          <a:xfrm>
            <a:off x="7228351" y="372638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8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916214" y="1860225"/>
                <a:ext cx="10718800" cy="2963504"/>
              </a:xfrm>
              <a:prstGeom prst="rect">
                <a:avLst/>
              </a:prstGeom>
            </p:spPr>
            <p:txBody>
              <a:bodyPr wrap="square">
                <a:spAutoFit/>
              </a:bodyPr>
              <a:lstStyle/>
              <a:p>
                <a:pPr algn="just"/>
                <a:endPar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3200" b="1">
                    <a:solidFill>
                      <a:srgbClr val="0000FF"/>
                    </a:solidFill>
                    <a:latin typeface="Times New Roman" panose="02020603050405020304" pitchFamily="18" charset="0"/>
                    <a:cs typeface="Times New Roman" panose="02020603050405020304" pitchFamily="18" charset="0"/>
                  </a:rPr>
                  <a:t>Câu 15. </a:t>
                </a:r>
                <a:r>
                  <a:rPr lang="pt-BR" sz="3200">
                    <a:latin typeface="Times New Roman" panose="02020603050405020304" pitchFamily="18" charset="0"/>
                    <a:cs typeface="Times New Roman" panose="02020603050405020304" pitchFamily="18" charset="0"/>
                  </a:rPr>
                  <a:t>Cho cấp số nhân </a:t>
                </a:r>
                <a14:m>
                  <m:oMath xmlns:m="http://schemas.openxmlformats.org/officeDocument/2006/math">
                    <m:d>
                      <m:dPr>
                        <m:ctrlPr>
                          <a:rPr lang="en-US" sz="3200" i="1">
                            <a:latin typeface="Cambria Math"/>
                            <a:cs typeface="Times New Roman" panose="02020603050405020304" pitchFamily="18" charset="0"/>
                          </a:rPr>
                        </m:ctrlPr>
                      </m:dPr>
                      <m:e>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𝑛</m:t>
                            </m:r>
                          </m:sub>
                        </m:sSub>
                      </m:e>
                    </m:d>
                  </m:oMath>
                </a14:m>
                <a:r>
                  <a:rPr lang="pt-BR" sz="3200">
                    <a:latin typeface="Times New Roman" panose="02020603050405020304" pitchFamily="18" charset="0"/>
                    <a:cs typeface="Times New Roman" panose="02020603050405020304" pitchFamily="18" charset="0"/>
                  </a:rPr>
                  <a:t> có công bội dương và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pt-BR" sz="3200">
                            <a:latin typeface="Cambria Math"/>
                            <a:cs typeface="Times New Roman" panose="02020603050405020304" pitchFamily="18" charset="0"/>
                          </a:rPr>
                          <m:t>2</m:t>
                        </m:r>
                      </m:sub>
                    </m:sSub>
                    <m:r>
                      <a:rPr lang="pt-BR" sz="320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r>
                          <a:rPr lang="pt-BR" sz="3200">
                            <a:latin typeface="Cambria Math"/>
                            <a:cs typeface="Times New Roman" panose="02020603050405020304" pitchFamily="18" charset="0"/>
                          </a:rPr>
                          <m:t>1</m:t>
                        </m:r>
                      </m:num>
                      <m:den>
                        <m:r>
                          <a:rPr lang="pt-BR" sz="3200">
                            <a:latin typeface="Cambria Math"/>
                            <a:cs typeface="Times New Roman" panose="02020603050405020304" pitchFamily="18" charset="0"/>
                          </a:rPr>
                          <m:t>4</m:t>
                        </m:r>
                      </m:den>
                    </m:f>
                  </m:oMath>
                </a14:m>
                <a:r>
                  <a:rPr lang="pt-BR" sz="320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pt-BR" sz="3200">
                            <a:latin typeface="Cambria Math"/>
                            <a:cs typeface="Times New Roman" panose="02020603050405020304" pitchFamily="18" charset="0"/>
                          </a:rPr>
                          <m:t>4</m:t>
                        </m:r>
                      </m:sub>
                    </m:sSub>
                    <m:r>
                      <a:rPr lang="pt-BR" sz="3200">
                        <a:latin typeface="Cambria Math"/>
                        <a:cs typeface="Times New Roman" panose="02020603050405020304" pitchFamily="18" charset="0"/>
                      </a:rPr>
                      <m:t>=</m:t>
                    </m:r>
                    <m:r>
                      <a:rPr lang="pt-BR" sz="3200">
                        <a:latin typeface="Cambria Math"/>
                        <a:cs typeface="Times New Roman" panose="02020603050405020304" pitchFamily="18" charset="0"/>
                      </a:rPr>
                      <m:t>4</m:t>
                    </m:r>
                  </m:oMath>
                </a14:m>
                <a:r>
                  <a:rPr lang="pt-BR" sz="3200">
                    <a:latin typeface="Times New Roman" panose="02020603050405020304" pitchFamily="18" charset="0"/>
                    <a:cs typeface="Times New Roman" panose="02020603050405020304" pitchFamily="18" charset="0"/>
                  </a:rPr>
                  <a:t>. </a:t>
                </a:r>
                <a:r>
                  <a:rPr lang="fr-FR" sz="3200">
                    <a:latin typeface="Times New Roman" panose="02020603050405020304" pitchFamily="18" charset="0"/>
                    <a:cs typeface="Times New Roman" panose="02020603050405020304" pitchFamily="18" charset="0"/>
                  </a:rPr>
                  <a:t>Giá trị của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fr-FR" sz="3200">
                            <a:latin typeface="Cambria Math"/>
                            <a:cs typeface="Times New Roman" panose="02020603050405020304" pitchFamily="18" charset="0"/>
                          </a:rPr>
                          <m:t>1</m:t>
                        </m:r>
                      </m:sub>
                    </m:sSub>
                  </m:oMath>
                </a14:m>
                <a:r>
                  <a:rPr lang="fr-FR" sz="3200" smtClean="0">
                    <a:latin typeface="Times New Roman" panose="02020603050405020304" pitchFamily="18" charset="0"/>
                    <a:cs typeface="Times New Roman" panose="02020603050405020304" pitchFamily="18" charset="0"/>
                  </a:rPr>
                  <a:t> </a:t>
                </a:r>
                <a:r>
                  <a:rPr lang="fr-FR" sz="3200">
                    <a:latin typeface="Times New Roman" panose="02020603050405020304" pitchFamily="18" charset="0"/>
                    <a:cs typeface="Times New Roman" panose="02020603050405020304" pitchFamily="18" charset="0"/>
                  </a:rPr>
                  <a:t>là: </a:t>
                </a:r>
                <a:endParaRPr lang="en-US" sz="3200">
                  <a:latin typeface="Times New Roman" panose="02020603050405020304" pitchFamily="18" charset="0"/>
                  <a:cs typeface="Times New Roman" panose="02020603050405020304" pitchFamily="18" charset="0"/>
                </a:endParaRPr>
              </a:p>
              <a:p>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z="3200"/>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6</m:t>
                        </m:r>
                      </m:den>
                    </m:f>
                  </m:oMath>
                </a14:m>
                <a:r>
                  <a:rPr lang="fr-FR" sz="3200"/>
                  <a:t>.	</a:t>
                </a:r>
                <a:r>
                  <a:rPr lang="fr-FR" sz="3200" smtClean="0"/>
                  <a:t>         </a:t>
                </a:r>
                <a:r>
                  <a:rPr lang="fr-FR"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16</m:t>
                        </m:r>
                      </m:den>
                    </m:f>
                  </m:oMath>
                </a14:m>
                <a:r>
                  <a:rPr lang="fr-FR" sz="3200"/>
                  <a:t>.	</a:t>
                </a:r>
                <a:r>
                  <a:rPr lang="fr-FR" sz="3200" smtClean="0"/>
                  <a:t>      </a:t>
                </a:r>
                <a:r>
                  <a:rPr lang="fr-FR"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16</m:t>
                        </m:r>
                      </m:den>
                    </m:f>
                  </m:oMath>
                </a14:m>
                <a:r>
                  <a:rPr lang="fr-FR" sz="3200"/>
                  <a:t>.	</a:t>
                </a:r>
                <a:r>
                  <a:rPr lang="fr-FR"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a:t> </a:t>
                </a:r>
                <a14:m>
                  <m:oMath xmlns:m="http://schemas.openxmlformats.org/officeDocument/2006/math">
                    <m:sSub>
                      <m:sSubPr>
                        <m:ctrlPr>
                          <a:rPr lang="en-US" sz="3200" i="1">
                            <a:latin typeface="Cambria Math"/>
                          </a:rPr>
                        </m:ctrlPr>
                      </m:sSubPr>
                      <m:e>
                        <m:r>
                          <a:rPr lang="en-US" sz="3200" i="1">
                            <a:latin typeface="Cambria Math"/>
                          </a:rPr>
                          <m:t>𝑢</m:t>
                        </m:r>
                      </m:e>
                      <m:sub>
                        <m:r>
                          <a:rPr lang="fr-FR" sz="3200" i="1">
                            <a:latin typeface="Cambria Math"/>
                          </a:rPr>
                          <m:t>1</m:t>
                        </m:r>
                      </m:sub>
                    </m:sSub>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2</m:t>
                        </m:r>
                      </m:den>
                    </m:f>
                  </m:oMath>
                </a14:m>
                <a:r>
                  <a:rPr lang="vi-VN" sz="3200"/>
                  <a:t>.</a:t>
                </a:r>
                <a:endParaRPr lang="en-US" sz="3200"/>
              </a:p>
              <a:p>
                <a:endParaRPr lang="en-US" sz="320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16214" y="1860225"/>
                <a:ext cx="10718800" cy="2963504"/>
              </a:xfrm>
              <a:prstGeom prst="rect">
                <a:avLst/>
              </a:prstGeom>
              <a:blipFill rotWithShape="1">
                <a:blip r:embed="rId2"/>
                <a:stretch>
                  <a:fillRect l="-1421"/>
                </a:stretch>
              </a:blipFill>
            </p:spPr>
            <p:txBody>
              <a:bodyPr/>
              <a:lstStyle/>
              <a:p>
                <a:r>
                  <a:rPr lang="en-US">
                    <a:noFill/>
                  </a:rPr>
                  <a:t> </a:t>
                </a:r>
              </a:p>
            </p:txBody>
          </p:sp>
        </mc:Fallback>
      </mc:AlternateContent>
      <p:sp>
        <p:nvSpPr>
          <p:cNvPr id="7" name="Oval 6"/>
          <p:cNvSpPr/>
          <p:nvPr/>
        </p:nvSpPr>
        <p:spPr>
          <a:xfrm>
            <a:off x="3638905" y="370495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10" name="Isosceles Triangle 9">
            <a:hlinkClick r:id="rId4" action="ppaction://hlinksldjump"/>
          </p:cNvPr>
          <p:cNvSpPr/>
          <p:nvPr/>
        </p:nvSpPr>
        <p:spPr>
          <a:xfrm rot="16200000">
            <a:off x="10795909" y="586021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67835" y="1537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35000" y="2674372"/>
                <a:ext cx="11023600" cy="2005229"/>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1.</a:t>
                </a:r>
                <a:r>
                  <a:rPr lang="vi-VN" sz="3200"/>
                  <a:t> </a:t>
                </a:r>
                <a:r>
                  <a:rPr lang="vi-VN" sz="3200">
                    <a:latin typeface="Times New Roman" panose="02020603050405020304" pitchFamily="18" charset="0"/>
                    <a:ea typeface="Times New Roman" panose="02020603050405020304" pitchFamily="18" charset="0"/>
                  </a:rPr>
                  <a:t>Tìm công sai của cấp số cộng (un), biết: </a:t>
                </a:r>
                <a14:m>
                  <m:oMath xmlns:m="http://schemas.openxmlformats.org/officeDocument/2006/math">
                    <m:d>
                      <m:dPr>
                        <m:begChr m:val="{"/>
                        <m:endChr m:val=""/>
                        <m:ctrlPr>
                          <a:rPr lang="en-US" sz="3200" i="1">
                            <a:latin typeface="Cambria Math"/>
                            <a:ea typeface="Times New Roman" panose="02020603050405020304" pitchFamily="18" charset="0"/>
                          </a:rPr>
                        </m:ctrlPr>
                      </m:dPr>
                      <m:e>
                        <m:eqArr>
                          <m:eqArrPr>
                            <m:ctrlPr>
                              <a:rPr lang="en-US" sz="3200" i="1">
                                <a:latin typeface="Cambria Math"/>
                                <a:ea typeface="Times New Roman" panose="02020603050405020304" pitchFamily="18" charset="0"/>
                              </a:rPr>
                            </m:ctrlPr>
                          </m:eqArr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9</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4</m:t>
                                </m:r>
                              </m:sub>
                            </m:sSub>
                            <m:r>
                              <a:rPr lang="vi-VN" sz="3200">
                                <a:latin typeface="Cambria Math"/>
                                <a:ea typeface="Times New Roman" panose="02020603050405020304" pitchFamily="18" charset="0"/>
                              </a:rPr>
                              <m:t>=15</m:t>
                            </m:r>
                          </m:e>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3</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8</m:t>
                                </m:r>
                              </m:sub>
                            </m:sSub>
                            <m:r>
                              <a:rPr lang="vi-VN" sz="3200">
                                <a:latin typeface="Cambria Math"/>
                                <a:ea typeface="Times New Roman" panose="02020603050405020304" pitchFamily="18" charset="0"/>
                              </a:rPr>
                              <m:t>=184</m:t>
                            </m:r>
                          </m:e>
                        </m:eqArr>
                      </m:e>
                    </m:d>
                  </m:oMath>
                </a14:m>
                <a:endParaRPr lang="en-US" sz="3200">
                  <a:latin typeface="Times New Roman" panose="02020603050405020304" pitchFamily="18" charset="0"/>
                  <a:ea typeface="Times New Roman" panose="02020603050405020304" pitchFamily="18" charset="0"/>
                </a:endParaRPr>
              </a:p>
              <a:p>
                <a:r>
                  <a:rPr lang="vi-VN" sz="3200" b="1">
                    <a:solidFill>
                      <a:srgbClr val="0000CC"/>
                    </a:solidFill>
                    <a:latin typeface="Times New Roman" panose="02020603050405020304" pitchFamily="18" charset="0"/>
                    <a:ea typeface="Times New Roman" panose="02020603050405020304" pitchFamily="18" charset="0"/>
                  </a:rPr>
                  <a:t>A.</a:t>
                </a:r>
                <a14:m>
                  <m:oMath xmlns:m="http://schemas.openxmlformats.org/officeDocument/2006/math">
                    <m:r>
                      <a:rPr lang="vi-VN" sz="3200" i="1">
                        <a:latin typeface="Cambria Math"/>
                      </a:rPr>
                      <m:t>  </m:t>
                    </m:r>
                    <m:r>
                      <a:rPr lang="vi-VN" sz="3200" i="1">
                        <a:latin typeface="Cambria Math"/>
                      </a:rPr>
                      <m:t>𝑑</m:t>
                    </m:r>
                    <m:r>
                      <a:rPr lang="vi-VN" sz="3200" i="1">
                        <a:latin typeface="Cambria Math"/>
                      </a:rPr>
                      <m:t>=2</m:t>
                    </m:r>
                  </m:oMath>
                </a14:m>
                <a:r>
                  <a:rPr lang="vi-VN" sz="3200" i="1"/>
                  <a:t> </a:t>
                </a:r>
                <a:r>
                  <a:rPr lang="vi-VN" sz="3200"/>
                  <a:t>	 	</a:t>
                </a:r>
                <a:r>
                  <a:rPr lang="vi-VN" sz="3200" b="1">
                    <a:solidFill>
                      <a:srgbClr val="0000CC"/>
                    </a:solidFill>
                    <a:latin typeface="Times New Roman" panose="02020603050405020304" pitchFamily="18" charset="0"/>
                    <a:ea typeface="Times New Roman" panose="02020603050405020304" pitchFamily="18" charset="0"/>
                  </a:rPr>
                  <a:t> B.</a:t>
                </a:r>
                <a14:m>
                  <m:oMath xmlns:m="http://schemas.openxmlformats.org/officeDocument/2006/math">
                    <m:r>
                      <a:rPr lang="vi-VN" sz="3200" i="1">
                        <a:latin typeface="Cambria Math"/>
                      </a:rPr>
                      <m:t> </m:t>
                    </m:r>
                    <m:r>
                      <a:rPr lang="en-US" sz="3200" i="1">
                        <a:latin typeface="Cambria Math"/>
                      </a:rPr>
                      <m:t> </m:t>
                    </m:r>
                    <m:r>
                      <a:rPr lang="vi-VN" sz="3200" i="1">
                        <a:latin typeface="Cambria Math"/>
                      </a:rPr>
                      <m:t>𝑑</m:t>
                    </m:r>
                    <m:r>
                      <a:rPr lang="vi-VN" sz="3200" i="1">
                        <a:latin typeface="Cambria Math"/>
                      </a:rPr>
                      <m:t>=3</m:t>
                    </m:r>
                  </m:oMath>
                </a14:m>
                <a:r>
                  <a:rPr lang="vi-VN" sz="3200" i="1"/>
                  <a:t> 	</a:t>
                </a:r>
                <a:r>
                  <a:rPr lang="en-US" sz="3200" b="1">
                    <a:solidFill>
                      <a:srgbClr val="0000CC"/>
                    </a:solidFill>
                    <a:latin typeface="Times New Roman" panose="02020603050405020304" pitchFamily="18" charset="0"/>
                    <a:ea typeface="Times New Roman" panose="02020603050405020304" pitchFamily="18" charset="0"/>
                  </a:rPr>
                  <a:t>	</a:t>
                </a:r>
                <a:r>
                  <a:rPr lang="vi-VN" sz="3200" b="1">
                    <a:solidFill>
                      <a:srgbClr val="0000CC"/>
                    </a:solidFill>
                    <a:latin typeface="Times New Roman" panose="02020603050405020304" pitchFamily="18" charset="0"/>
                    <a:ea typeface="Times New Roman" panose="02020603050405020304" pitchFamily="18" charset="0"/>
                  </a:rPr>
                  <a:t>C.</a:t>
                </a:r>
                <a14:m>
                  <m:oMath xmlns:m="http://schemas.openxmlformats.org/officeDocument/2006/math">
                    <m:r>
                      <a:rPr lang="vi-VN" sz="3200" i="1">
                        <a:latin typeface="Cambria Math"/>
                      </a:rPr>
                      <m:t>  </m:t>
                    </m:r>
                    <m:r>
                      <a:rPr lang="vi-VN" sz="3200" i="1">
                        <a:latin typeface="Cambria Math"/>
                      </a:rPr>
                      <m:t>𝑑</m:t>
                    </m:r>
                    <m:r>
                      <a:rPr lang="vi-VN" sz="3200" i="1">
                        <a:latin typeface="Cambria Math"/>
                      </a:rPr>
                      <m:t>=−2</m:t>
                    </m:r>
                  </m:oMath>
                </a14:m>
                <a:r>
                  <a:rPr lang="vi-VN" sz="3200" i="1"/>
                  <a:t> </a:t>
                </a:r>
                <a:r>
                  <a:rPr lang="en-US" sz="3200"/>
                  <a:t>	</a:t>
                </a:r>
                <a:r>
                  <a:rPr lang="vi-VN" sz="3200"/>
                  <a:t> </a:t>
                </a:r>
                <a:r>
                  <a:rPr lang="vi-VN" sz="3200" b="1" smtClean="0">
                    <a:solidFill>
                      <a:srgbClr val="0000CC"/>
                    </a:solidFill>
                    <a:latin typeface="Times New Roman" panose="02020603050405020304" pitchFamily="18" charset="0"/>
                    <a:ea typeface="Times New Roman" panose="02020603050405020304" pitchFamily="18" charset="0"/>
                  </a:rPr>
                  <a:t>D</a:t>
                </a:r>
                <a:r>
                  <a:rPr lang="vi-VN" sz="3200" b="1">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vi-VN" sz="3200" i="1">
                        <a:latin typeface="Cambria Math"/>
                      </a:rPr>
                      <m:t>𝑑</m:t>
                    </m:r>
                    <m:r>
                      <a:rPr lang="vi-VN" sz="3200" i="1">
                        <a:latin typeface="Cambria Math"/>
                      </a:rPr>
                      <m:t>=−3</m:t>
                    </m:r>
                  </m:oMath>
                </a14:m>
                <a:r>
                  <a:rPr lang="vi-VN" sz="3200"/>
                  <a:t> </a:t>
                </a:r>
                <a:endParaRPr lang="en-US" sz="3200"/>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000" y="2674372"/>
                <a:ext cx="11023600" cy="2005229"/>
              </a:xfrm>
              <a:prstGeom prst="rect">
                <a:avLst/>
              </a:prstGeom>
              <a:blipFill rotWithShape="1">
                <a:blip r:embed="rId2"/>
                <a:stretch>
                  <a:fillRect l="-1382"/>
                </a:stretch>
              </a:blipFill>
            </p:spPr>
            <p:txBody>
              <a:bodyPr/>
              <a:lstStyle/>
              <a:p>
                <a:r>
                  <a:rPr lang="en-US">
                    <a:noFill/>
                  </a:rPr>
                  <a:t> </a:t>
                </a:r>
              </a:p>
            </p:txBody>
          </p:sp>
        </mc:Fallback>
      </mc:AlternateContent>
      <p:sp>
        <p:nvSpPr>
          <p:cNvPr id="8" name="Oval 7"/>
          <p:cNvSpPr/>
          <p:nvPr/>
        </p:nvSpPr>
        <p:spPr>
          <a:xfrm>
            <a:off x="3535410" y="360780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Isosceles Triangle 8">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6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616857" y="1925072"/>
                <a:ext cx="11010900" cy="3046988"/>
              </a:xfrm>
              <a:prstGeom prst="rect">
                <a:avLst/>
              </a:prstGeom>
            </p:spPr>
            <p:txBody>
              <a:bodyPr wrap="square">
                <a:spAutoFit/>
              </a:bodyPr>
              <a:lstStyle/>
              <a:p>
                <a:r>
                  <a:rPr lang="vi-VN" sz="3200" b="1" smtClean="0">
                    <a:solidFill>
                      <a:srgbClr val="0000FF"/>
                    </a:solidFill>
                    <a:latin typeface="Times New Roman" panose="02020603050405020304" pitchFamily="18" charset="0"/>
                    <a:cs typeface="Times New Roman" panose="02020603050405020304" pitchFamily="18" charset="0"/>
                  </a:rPr>
                  <a:t>Câu </a:t>
                </a:r>
                <a:r>
                  <a:rPr lang="vi-VN" sz="3200" b="1">
                    <a:solidFill>
                      <a:srgbClr val="0000FF"/>
                    </a:solidFill>
                    <a:latin typeface="Times New Roman" panose="02020603050405020304" pitchFamily="18" charset="0"/>
                    <a:cs typeface="Times New Roman" panose="02020603050405020304" pitchFamily="18" charset="0"/>
                  </a:rPr>
                  <a:t>2.</a:t>
                </a:r>
                <a:r>
                  <a:rPr lang="vi-VN" sz="3200"/>
                  <a:t>  </a:t>
                </a:r>
                <a:r>
                  <a:rPr lang="vi-VN" sz="3200">
                    <a:latin typeface="Times New Roman" panose="02020603050405020304" pitchFamily="18" charset="0"/>
                    <a:cs typeface="Times New Roman" panose="02020603050405020304" pitchFamily="18" charset="0"/>
                  </a:rPr>
                  <a:t>Viết ba số xen giữa các số 2 và 22 để được cấp số cộng có 5 số hạng.</a:t>
                </a:r>
                <a:endParaRPr lang="en-US" sz="3200">
                  <a:latin typeface="Times New Roman" panose="02020603050405020304" pitchFamily="18" charset="0"/>
                  <a:cs typeface="Times New Roman" panose="02020603050405020304" pitchFamily="18" charset="0"/>
                </a:endParaRPr>
              </a:p>
              <a:p>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vi-VN" sz="3200">
                        <a:latin typeface="Cambria Math"/>
                        <a:cs typeface="Times New Roman" panose="02020603050405020304" pitchFamily="18" charset="0"/>
                      </a:rPr>
                      <m:t>7; 12; 17</m:t>
                    </m:r>
                  </m:oMath>
                </a14:m>
                <a:r>
                  <a:rPr lang="vi-VN" sz="3200">
                    <a:latin typeface="Times New Roman" panose="02020603050405020304" pitchFamily="18" charset="0"/>
                    <a:cs typeface="Times New Roman" panose="02020603050405020304" pitchFamily="18" charset="0"/>
                  </a:rPr>
                  <a:t>. </a:t>
                </a:r>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vi-VN" sz="3200" i="1">
                        <a:latin typeface="Cambria Math"/>
                      </a:rPr>
                      <m:t>6; 10;14</m:t>
                    </m:r>
                  </m:oMath>
                </a14:m>
                <a:r>
                  <a:rPr lang="fr-FR" sz="3200" smtClean="0"/>
                  <a:t>.</a:t>
                </a:r>
              </a:p>
              <a:p>
                <a:r>
                  <a:rPr lang="fr-FR" sz="3200"/>
                  <a:t>	</a:t>
                </a:r>
                <a:endParaRPr lang="en-US" sz="3200"/>
              </a:p>
              <a:p>
                <a:r>
                  <a:rPr lang="fr-FR" sz="3200"/>
                  <a:t>	</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i="1">
                        <a:latin typeface="Cambria Math"/>
                      </a:rPr>
                      <m:t>8;13;18 </m:t>
                    </m:r>
                  </m:oMath>
                </a14:m>
                <a:r>
                  <a:rPr lang="fr-FR" sz="3200"/>
                  <a:t>.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fr-FR" sz="3200" i="1">
                        <a:latin typeface="Cambria Math"/>
                      </a:rPr>
                      <m:t>6;12;18</m:t>
                    </m:r>
                  </m:oMath>
                </a14:m>
                <a:r>
                  <a:rPr lang="fr-FR" sz="3200"/>
                  <a:t>.</a:t>
                </a:r>
                <a:endParaRPr lang="en-US" sz="3200"/>
              </a:p>
              <a:p>
                <a:pPr algn="just">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6857" y="1925072"/>
                <a:ext cx="11010900" cy="3046988"/>
              </a:xfrm>
              <a:prstGeom prst="rect">
                <a:avLst/>
              </a:prstGeom>
              <a:blipFill rotWithShape="1">
                <a:blip r:embed="rId2"/>
                <a:stretch>
                  <a:fillRect l="-1384" t="-2800" r="-2215"/>
                </a:stretch>
              </a:blipFill>
            </p:spPr>
            <p:txBody>
              <a:bodyPr/>
              <a:lstStyle/>
              <a:p>
                <a:r>
                  <a:rPr lang="en-US">
                    <a:noFill/>
                  </a:rPr>
                  <a:t> </a:t>
                </a:r>
              </a:p>
            </p:txBody>
          </p:sp>
        </mc:Fallback>
      </mc:AlternateContent>
      <p:sp>
        <p:nvSpPr>
          <p:cNvPr id="9" name="Oval 8"/>
          <p:cNvSpPr/>
          <p:nvPr/>
        </p:nvSpPr>
        <p:spPr>
          <a:xfrm>
            <a:off x="1586081" y="297969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92628" y="1839345"/>
                <a:ext cx="10631715" cy="2554545"/>
              </a:xfrm>
              <a:prstGeom prst="rect">
                <a:avLst/>
              </a:prstGeom>
            </p:spPr>
            <p:txBody>
              <a:bodyPr wrap="square">
                <a:spAutoFit/>
              </a:bodyPr>
              <a:lstStyle/>
              <a:p>
                <a:pPr algn="just"/>
                <a:endParaRPr lang="nl-NL" sz="3200" smtClean="0">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b="1">
                    <a:solidFill>
                      <a:srgbClr val="0000FF"/>
                    </a:solidFill>
                    <a:latin typeface="Times New Roman" panose="02020603050405020304" pitchFamily="18" charset="0"/>
                    <a:cs typeface="Times New Roman" panose="02020603050405020304" pitchFamily="18" charset="0"/>
                  </a:rPr>
                  <a:t>Câu </a:t>
                </a:r>
                <a:r>
                  <a:rPr lang="fr-FR" sz="3200" b="1">
                    <a:solidFill>
                      <a:srgbClr val="0000FF"/>
                    </a:solidFill>
                    <a:latin typeface="Times New Roman" panose="02020603050405020304" pitchFamily="18" charset="0"/>
                    <a:cs typeface="Times New Roman" panose="02020603050405020304" pitchFamily="18" charset="0"/>
                  </a:rPr>
                  <a:t>3</a:t>
                </a:r>
                <a:r>
                  <a:rPr lang="vi-VN" sz="3200" b="1">
                    <a:solidFill>
                      <a:srgbClr val="0000FF"/>
                    </a:solidFill>
                    <a:latin typeface="Times New Roman" panose="02020603050405020304" pitchFamily="18" charset="0"/>
                    <a:cs typeface="Times New Roman" panose="02020603050405020304" pitchFamily="18" charset="0"/>
                  </a:rPr>
                  <a:t>. </a:t>
                </a:r>
                <a:r>
                  <a:rPr lang="nl-NL" sz="3200">
                    <a:solidFill>
                      <a:srgbClr val="000000"/>
                    </a:solidFill>
                    <a:latin typeface="Times New Roman" panose="02020603050405020304" pitchFamily="18" charset="0"/>
                    <a:cs typeface="Times New Roman" panose="02020603050405020304" pitchFamily="18" charset="0"/>
                  </a:rPr>
                  <a:t>Tính các tổng sau:</a:t>
                </a:r>
                <a14:m>
                  <m:oMath xmlns:m="http://schemas.openxmlformats.org/officeDocument/2006/math">
                    <m:r>
                      <a:rPr lang="fr-FR" sz="3200">
                        <a:solidFill>
                          <a:srgbClr val="000000"/>
                        </a:solidFill>
                        <a:latin typeface="Cambria Math"/>
                        <a:cs typeface="Times New Roman" panose="02020603050405020304" pitchFamily="18" charset="0"/>
                      </a:rPr>
                      <m:t> </m:t>
                    </m:r>
                  </m:oMath>
                </a14:m>
                <a:endParaRPr lang="en-US" sz="3200" smtClean="0">
                  <a:solidFill>
                    <a:srgbClr val="000000"/>
                  </a:solidFill>
                  <a:latin typeface="Times New Roman" panose="02020603050405020304" pitchFamily="18" charset="0"/>
                  <a:cs typeface="Times New Roman" panose="02020603050405020304" pitchFamily="18" charset="0"/>
                </a:endParaRPr>
              </a:p>
              <a:p>
                <a:r>
                  <a:rPr lang="nl-NL" sz="3200" smtClean="0">
                    <a:solidFill>
                      <a:srgbClr val="000000"/>
                    </a:solidFill>
                    <a:cs typeface="Times New Roman" panose="02020603050405020304" pitchFamily="18" charset="0"/>
                  </a:rPr>
                  <a:t>		</a:t>
                </a:r>
                <a14:m>
                  <m:oMath xmlns:m="http://schemas.openxmlformats.org/officeDocument/2006/math">
                    <m:r>
                      <a:rPr lang="nl-NL" sz="3200">
                        <a:solidFill>
                          <a:srgbClr val="000000"/>
                        </a:solidFill>
                        <a:latin typeface="Cambria Math"/>
                        <a:cs typeface="Times New Roman" panose="02020603050405020304" pitchFamily="18" charset="0"/>
                      </a:rPr>
                      <m:t>𝑆</m:t>
                    </m:r>
                    <m:r>
                      <a:rPr lang="nl-NL" sz="3200">
                        <a:solidFill>
                          <a:srgbClr val="000000"/>
                        </a:solidFill>
                        <a:latin typeface="Cambria Math"/>
                        <a:cs typeface="Times New Roman" panose="02020603050405020304" pitchFamily="18" charset="0"/>
                      </a:rPr>
                      <m:t>=10</m:t>
                    </m:r>
                    <m:sSup>
                      <m:sSupPr>
                        <m:ctrlPr>
                          <a:rPr lang="en-US" sz="3200" i="1">
                            <a:solidFill>
                              <a:srgbClr val="000000"/>
                            </a:solidFill>
                            <a:latin typeface="Cambria Math"/>
                            <a:cs typeface="Times New Roman" panose="02020603050405020304" pitchFamily="18" charset="0"/>
                          </a:rPr>
                        </m:ctrlPr>
                      </m:sSupPr>
                      <m:e>
                        <m:r>
                          <a:rPr lang="nl-NL" sz="3200">
                            <a:solidFill>
                              <a:srgbClr val="000000"/>
                            </a:solidFill>
                            <a:latin typeface="Cambria Math"/>
                            <a:cs typeface="Times New Roman" panose="02020603050405020304" pitchFamily="18" charset="0"/>
                          </a:rPr>
                          <m:t>0</m:t>
                        </m:r>
                      </m:e>
                      <m:sup>
                        <m:r>
                          <a:rPr lang="nl-NL" sz="3200">
                            <a:solidFill>
                              <a:srgbClr val="000000"/>
                            </a:solidFill>
                            <a:latin typeface="Cambria Math"/>
                            <a:cs typeface="Times New Roman" panose="02020603050405020304" pitchFamily="18" charset="0"/>
                          </a:rPr>
                          <m:t>2</m:t>
                        </m:r>
                      </m:sup>
                    </m:sSup>
                    <m:r>
                      <a:rPr lang="nl-NL" sz="3200">
                        <a:solidFill>
                          <a:srgbClr val="000000"/>
                        </a:solidFill>
                        <a:latin typeface="Cambria Math"/>
                        <a:cs typeface="Times New Roman" panose="02020603050405020304" pitchFamily="18" charset="0"/>
                      </a:rPr>
                      <m:t>−9</m:t>
                    </m:r>
                    <m:sSup>
                      <m:sSupPr>
                        <m:ctrlPr>
                          <a:rPr lang="en-US" sz="3200" i="1">
                            <a:solidFill>
                              <a:srgbClr val="000000"/>
                            </a:solidFill>
                            <a:latin typeface="Cambria Math"/>
                            <a:cs typeface="Times New Roman" panose="02020603050405020304" pitchFamily="18" charset="0"/>
                          </a:rPr>
                        </m:ctrlPr>
                      </m:sSupPr>
                      <m:e>
                        <m:r>
                          <a:rPr lang="nl-NL" sz="3200">
                            <a:solidFill>
                              <a:srgbClr val="000000"/>
                            </a:solidFill>
                            <a:latin typeface="Cambria Math"/>
                            <a:cs typeface="Times New Roman" panose="02020603050405020304" pitchFamily="18" charset="0"/>
                          </a:rPr>
                          <m:t>9</m:t>
                        </m:r>
                      </m:e>
                      <m:sup>
                        <m:r>
                          <a:rPr lang="nl-NL" sz="3200">
                            <a:solidFill>
                              <a:srgbClr val="000000"/>
                            </a:solidFill>
                            <a:latin typeface="Cambria Math"/>
                            <a:cs typeface="Times New Roman" panose="02020603050405020304" pitchFamily="18" charset="0"/>
                          </a:rPr>
                          <m:t>2</m:t>
                        </m:r>
                      </m:sup>
                    </m:sSup>
                    <m:r>
                      <a:rPr lang="nl-NL" sz="3200">
                        <a:solidFill>
                          <a:srgbClr val="000000"/>
                        </a:solidFill>
                        <a:latin typeface="Cambria Math"/>
                        <a:cs typeface="Times New Roman" panose="02020603050405020304" pitchFamily="18" charset="0"/>
                      </a:rPr>
                      <m:t>+9</m:t>
                    </m:r>
                    <m:sSup>
                      <m:sSupPr>
                        <m:ctrlPr>
                          <a:rPr lang="en-US" sz="3200" i="1">
                            <a:solidFill>
                              <a:srgbClr val="000000"/>
                            </a:solidFill>
                            <a:latin typeface="Cambria Math"/>
                            <a:cs typeface="Times New Roman" panose="02020603050405020304" pitchFamily="18" charset="0"/>
                          </a:rPr>
                        </m:ctrlPr>
                      </m:sSupPr>
                      <m:e>
                        <m:r>
                          <a:rPr lang="nl-NL" sz="3200">
                            <a:solidFill>
                              <a:srgbClr val="000000"/>
                            </a:solidFill>
                            <a:latin typeface="Cambria Math"/>
                            <a:cs typeface="Times New Roman" panose="02020603050405020304" pitchFamily="18" charset="0"/>
                          </a:rPr>
                          <m:t>8</m:t>
                        </m:r>
                      </m:e>
                      <m:sup>
                        <m:r>
                          <a:rPr lang="nl-NL" sz="3200">
                            <a:solidFill>
                              <a:srgbClr val="000000"/>
                            </a:solidFill>
                            <a:latin typeface="Cambria Math"/>
                            <a:cs typeface="Times New Roman" panose="02020603050405020304" pitchFamily="18" charset="0"/>
                          </a:rPr>
                          <m:t>2</m:t>
                        </m:r>
                      </m:sup>
                    </m:sSup>
                    <m:r>
                      <a:rPr lang="nl-NL" sz="3200">
                        <a:solidFill>
                          <a:srgbClr val="000000"/>
                        </a:solidFill>
                        <a:latin typeface="Cambria Math"/>
                        <a:cs typeface="Times New Roman" panose="02020603050405020304" pitchFamily="18" charset="0"/>
                      </a:rPr>
                      <m:t>−9</m:t>
                    </m:r>
                    <m:sSup>
                      <m:sSupPr>
                        <m:ctrlPr>
                          <a:rPr lang="en-US" sz="3200" i="1">
                            <a:solidFill>
                              <a:srgbClr val="000000"/>
                            </a:solidFill>
                            <a:latin typeface="Cambria Math"/>
                            <a:cs typeface="Times New Roman" panose="02020603050405020304" pitchFamily="18" charset="0"/>
                          </a:rPr>
                        </m:ctrlPr>
                      </m:sSupPr>
                      <m:e>
                        <m:r>
                          <a:rPr lang="nl-NL" sz="3200">
                            <a:solidFill>
                              <a:srgbClr val="000000"/>
                            </a:solidFill>
                            <a:latin typeface="Cambria Math"/>
                            <a:cs typeface="Times New Roman" panose="02020603050405020304" pitchFamily="18" charset="0"/>
                          </a:rPr>
                          <m:t>7</m:t>
                        </m:r>
                      </m:e>
                      <m:sup>
                        <m:r>
                          <a:rPr lang="nl-NL" sz="3200">
                            <a:solidFill>
                              <a:srgbClr val="000000"/>
                            </a:solidFill>
                            <a:latin typeface="Cambria Math"/>
                            <a:cs typeface="Times New Roman" panose="02020603050405020304" pitchFamily="18" charset="0"/>
                          </a:rPr>
                          <m:t>2</m:t>
                        </m:r>
                      </m:sup>
                    </m:sSup>
                    <m:r>
                      <a:rPr lang="nl-NL" sz="3200">
                        <a:solidFill>
                          <a:srgbClr val="000000"/>
                        </a:solidFill>
                        <a:latin typeface="Cambria Math"/>
                        <a:cs typeface="Times New Roman" panose="02020603050405020304" pitchFamily="18" charset="0"/>
                      </a:rPr>
                      <m:t>+...+</m:t>
                    </m:r>
                    <m:sSup>
                      <m:sSupPr>
                        <m:ctrlPr>
                          <a:rPr lang="en-US" sz="3200" i="1">
                            <a:solidFill>
                              <a:srgbClr val="000000"/>
                            </a:solidFill>
                            <a:latin typeface="Cambria Math"/>
                            <a:cs typeface="Times New Roman" panose="02020603050405020304" pitchFamily="18" charset="0"/>
                          </a:rPr>
                        </m:ctrlPr>
                      </m:sSupPr>
                      <m:e>
                        <m:r>
                          <a:rPr lang="nl-NL" sz="3200">
                            <a:solidFill>
                              <a:srgbClr val="000000"/>
                            </a:solidFill>
                            <a:latin typeface="Cambria Math"/>
                            <a:cs typeface="Times New Roman" panose="02020603050405020304" pitchFamily="18" charset="0"/>
                          </a:rPr>
                          <m:t>2</m:t>
                        </m:r>
                      </m:e>
                      <m:sup>
                        <m:r>
                          <a:rPr lang="nl-NL" sz="3200">
                            <a:solidFill>
                              <a:srgbClr val="000000"/>
                            </a:solidFill>
                            <a:latin typeface="Cambria Math"/>
                            <a:cs typeface="Times New Roman" panose="02020603050405020304" pitchFamily="18" charset="0"/>
                          </a:rPr>
                          <m:t>2</m:t>
                        </m:r>
                      </m:sup>
                    </m:sSup>
                    <m:r>
                      <a:rPr lang="nl-NL" sz="3200">
                        <a:solidFill>
                          <a:srgbClr val="000000"/>
                        </a:solidFill>
                        <a:latin typeface="Cambria Math"/>
                        <a:cs typeface="Times New Roman" panose="02020603050405020304" pitchFamily="18" charset="0"/>
                      </a:rPr>
                      <m:t>−</m:t>
                    </m:r>
                    <m:sSup>
                      <m:sSupPr>
                        <m:ctrlPr>
                          <a:rPr lang="en-US" sz="3200" i="1">
                            <a:solidFill>
                              <a:srgbClr val="000000"/>
                            </a:solidFill>
                            <a:latin typeface="Cambria Math"/>
                            <a:cs typeface="Times New Roman" panose="02020603050405020304" pitchFamily="18" charset="0"/>
                          </a:rPr>
                        </m:ctrlPr>
                      </m:sSupPr>
                      <m:e>
                        <m:r>
                          <a:rPr lang="nl-NL" sz="3200">
                            <a:solidFill>
                              <a:srgbClr val="000000"/>
                            </a:solidFill>
                            <a:latin typeface="Cambria Math"/>
                            <a:cs typeface="Times New Roman" panose="02020603050405020304" pitchFamily="18" charset="0"/>
                          </a:rPr>
                          <m:t>1</m:t>
                        </m:r>
                      </m:e>
                      <m:sup>
                        <m:r>
                          <a:rPr lang="nl-NL" sz="3200">
                            <a:solidFill>
                              <a:srgbClr val="000000"/>
                            </a:solidFill>
                            <a:latin typeface="Cambria Math"/>
                            <a:cs typeface="Times New Roman" panose="02020603050405020304" pitchFamily="18" charset="0"/>
                          </a:rPr>
                          <m:t>2</m:t>
                        </m:r>
                      </m:sup>
                    </m:sSup>
                  </m:oMath>
                </a14:m>
                <a:r>
                  <a:rPr lang="vi-VN" sz="3200">
                    <a:solidFill>
                      <a:srgbClr val="000000"/>
                    </a:solidFill>
                    <a:latin typeface="Times New Roman" panose="02020603050405020304" pitchFamily="18" charset="0"/>
                    <a:cs typeface="Times New Roman" panose="02020603050405020304" pitchFamily="18" charset="0"/>
                  </a:rPr>
                  <a:t> </a:t>
                </a:r>
                <a:endParaRPr lang="en-US" sz="3200">
                  <a:solidFill>
                    <a:srgbClr val="000000"/>
                  </a:solidFill>
                  <a:latin typeface="Times New Roman" panose="02020603050405020304" pitchFamily="18" charset="0"/>
                  <a:cs typeface="Times New Roman" panose="02020603050405020304" pitchFamily="18" charset="0"/>
                </a:endParaRPr>
              </a:p>
              <a:p>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a:t>4050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B</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a:t> 5050	</a:t>
                </a:r>
                <a:r>
                  <a:rPr lang="fr-FR" sz="3200" smtClean="0"/>
                  <a:t>     </a:t>
                </a:r>
                <a:r>
                  <a:rPr lang="fr-FR"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a:t> 5400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D. </a:t>
                </a:r>
                <a:r>
                  <a:rPr lang="fr-FR" sz="3200"/>
                  <a:t>5500</a:t>
                </a:r>
                <a:endParaRPr lang="en-US" sz="3200"/>
              </a:p>
              <a:p>
                <a:pPr>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92628" y="1839345"/>
                <a:ext cx="10631715" cy="2554545"/>
              </a:xfrm>
              <a:prstGeom prst="rect">
                <a:avLst/>
              </a:prstGeom>
              <a:blipFill rotWithShape="1">
                <a:blip r:embed="rId2"/>
                <a:stretch>
                  <a:fillRect l="-1433"/>
                </a:stretch>
              </a:blipFill>
            </p:spPr>
            <p:txBody>
              <a:bodyPr/>
              <a:lstStyle/>
              <a:p>
                <a:r>
                  <a:rPr lang="en-US">
                    <a:noFill/>
                  </a:rPr>
                  <a:t> </a:t>
                </a:r>
              </a:p>
            </p:txBody>
          </p:sp>
        </mc:Fallback>
      </mc:AlternateContent>
      <p:sp>
        <p:nvSpPr>
          <p:cNvPr id="7" name="Oval 6"/>
          <p:cNvSpPr/>
          <p:nvPr/>
        </p:nvSpPr>
        <p:spPr>
          <a:xfrm>
            <a:off x="3479880" y="335769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8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88785" y="1907831"/>
                <a:ext cx="10477500" cy="2761012"/>
              </a:xfrm>
              <a:prstGeom prst="rect">
                <a:avLst/>
              </a:prstGeom>
            </p:spPr>
            <p:txBody>
              <a:bodyPr wrap="square">
                <a:spAutoFit/>
              </a:bodyPr>
              <a:lstStyle/>
              <a:p>
                <a:pPr algn="just"/>
                <a:endPar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3200" b="1">
                    <a:solidFill>
                      <a:srgbClr val="0000FF"/>
                    </a:solidFill>
                    <a:latin typeface="Times New Roman" panose="02020603050405020304" pitchFamily="18" charset="0"/>
                    <a:cs typeface="Times New Roman" panose="02020603050405020304" pitchFamily="18" charset="0"/>
                  </a:rPr>
                  <a:t>Câu </a:t>
                </a:r>
                <a:r>
                  <a:rPr lang="fr-FR" sz="3200" b="1" smtClean="0">
                    <a:solidFill>
                      <a:srgbClr val="0000FF"/>
                    </a:solidFill>
                    <a:latin typeface="Times New Roman" panose="02020603050405020304" pitchFamily="18" charset="0"/>
                    <a:cs typeface="Times New Roman" panose="02020603050405020304" pitchFamily="18" charset="0"/>
                  </a:rPr>
                  <a:t>4. </a:t>
                </a:r>
                <a:r>
                  <a:rPr lang="vi-VN" sz="3200">
                    <a:latin typeface="Times New Roman" panose="02020603050405020304" pitchFamily="18" charset="0"/>
                    <a:cs typeface="Times New Roman" panose="02020603050405020304" pitchFamily="18" charset="0"/>
                  </a:rPr>
                  <a:t>Cho cấp số </a:t>
                </a:r>
                <a:r>
                  <a:rPr lang="fr-FR" sz="3200">
                    <a:latin typeface="Times New Roman" panose="02020603050405020304" pitchFamily="18" charset="0"/>
                    <a:cs typeface="Times New Roman" panose="02020603050405020304" pitchFamily="18" charset="0"/>
                  </a:rPr>
                  <a:t>nhân </a:t>
                </a:r>
                <a14:m>
                  <m:oMath xmlns:m="http://schemas.openxmlformats.org/officeDocument/2006/math">
                    <m:d>
                      <m:dPr>
                        <m:ctrlPr>
                          <a:rPr lang="en-US" sz="3200" i="1">
                            <a:latin typeface="Cambria Math"/>
                            <a:cs typeface="Times New Roman" panose="02020603050405020304" pitchFamily="18" charset="0"/>
                          </a:rPr>
                        </m:ctrlPr>
                      </m:dPr>
                      <m:e>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en-US" sz="3200">
                                <a:latin typeface="Cambria Math"/>
                                <a:cs typeface="Times New Roman" panose="02020603050405020304" pitchFamily="18" charset="0"/>
                              </a:rPr>
                              <m:t>𝑛</m:t>
                            </m:r>
                          </m:sub>
                        </m:sSub>
                      </m:e>
                    </m:d>
                  </m:oMath>
                </a14:m>
                <a:r>
                  <a:rPr lang="vi-VN" sz="3200">
                    <a:latin typeface="Times New Roman" panose="02020603050405020304" pitchFamily="18" charset="0"/>
                    <a:cs typeface="Times New Roman" panose="02020603050405020304" pitchFamily="18" charset="0"/>
                  </a:rPr>
                  <a:t> có số hạng đầu</a:t>
                </a:r>
                <a14:m>
                  <m:oMath xmlns:m="http://schemas.openxmlformats.org/officeDocument/2006/math">
                    <m:r>
                      <a:rPr lang="vi-VN" sz="3200">
                        <a:latin typeface="Cambria Math"/>
                        <a:cs typeface="Times New Roman" panose="02020603050405020304" pitchFamily="18" charset="0"/>
                      </a:rPr>
                      <m:t> </m:t>
                    </m:r>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fr-FR" sz="3200">
                            <a:latin typeface="Cambria Math"/>
                            <a:cs typeface="Times New Roman" panose="02020603050405020304" pitchFamily="18" charset="0"/>
                          </a:rPr>
                          <m:t>1</m:t>
                        </m:r>
                      </m:sub>
                    </m:sSub>
                    <m:r>
                      <a:rPr lang="fr-FR" sz="3200">
                        <a:latin typeface="Cambria Math"/>
                        <a:cs typeface="Times New Roman" panose="02020603050405020304" pitchFamily="18" charset="0"/>
                      </a:rPr>
                      <m:t>=</m:t>
                    </m:r>
                    <m:r>
                      <a:rPr lang="fr-FR" sz="3200">
                        <a:latin typeface="Cambria Math"/>
                        <a:cs typeface="Times New Roman" panose="02020603050405020304" pitchFamily="18" charset="0"/>
                      </a:rPr>
                      <m:t>2</m:t>
                    </m:r>
                  </m:oMath>
                </a14:m>
                <a:r>
                  <a:rPr lang="vi-VN" sz="320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3200" i="1">
                            <a:latin typeface="Cambria Math"/>
                            <a:cs typeface="Times New Roman" panose="02020603050405020304" pitchFamily="18" charset="0"/>
                          </a:rPr>
                        </m:ctrlPr>
                      </m:sSubPr>
                      <m:e>
                        <m:r>
                          <a:rPr lang="en-US" sz="3200">
                            <a:latin typeface="Cambria Math"/>
                            <a:cs typeface="Times New Roman" panose="02020603050405020304" pitchFamily="18" charset="0"/>
                          </a:rPr>
                          <m:t>𝑢</m:t>
                        </m:r>
                      </m:e>
                      <m:sub>
                        <m:r>
                          <a:rPr lang="fr-FR" sz="3200">
                            <a:latin typeface="Cambria Math"/>
                            <a:cs typeface="Times New Roman" panose="02020603050405020304" pitchFamily="18" charset="0"/>
                          </a:rPr>
                          <m:t>6</m:t>
                        </m:r>
                      </m:sub>
                    </m:sSub>
                    <m:r>
                      <a:rPr lang="fr-FR" sz="3200">
                        <a:latin typeface="Cambria Math"/>
                        <a:cs typeface="Times New Roman" panose="02020603050405020304" pitchFamily="18" charset="0"/>
                      </a:rPr>
                      <m:t>=</m:t>
                    </m:r>
                    <m:r>
                      <a:rPr lang="fr-FR" sz="3200">
                        <a:latin typeface="Cambria Math"/>
                        <a:cs typeface="Times New Roman" panose="02020603050405020304" pitchFamily="18" charset="0"/>
                      </a:rPr>
                      <m:t>486</m:t>
                    </m:r>
                  </m:oMath>
                </a14:m>
                <a:r>
                  <a:rPr lang="fr-FR" sz="3200">
                    <a:latin typeface="Times New Roman" panose="02020603050405020304" pitchFamily="18" charset="0"/>
                    <a:cs typeface="Times New Roman" panose="02020603050405020304" pitchFamily="18" charset="0"/>
                  </a:rPr>
                  <a:t>. C</a:t>
                </a:r>
                <a:r>
                  <a:rPr lang="vi-VN" sz="3200">
                    <a:latin typeface="Times New Roman" panose="02020603050405020304" pitchFamily="18" charset="0"/>
                    <a:cs typeface="Times New Roman" panose="02020603050405020304" pitchFamily="18" charset="0"/>
                  </a:rPr>
                  <a:t>ông </a:t>
                </a:r>
                <a:r>
                  <a:rPr lang="fr-FR" sz="3200">
                    <a:latin typeface="Times New Roman" panose="02020603050405020304" pitchFamily="18" charset="0"/>
                    <a:cs typeface="Times New Roman" panose="02020603050405020304" pitchFamily="18" charset="0"/>
                  </a:rPr>
                  <a:t>bội q bằng</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3200">
                    <a:latin typeface="Times New Roman" panose="02020603050405020304" pitchFamily="18" charset="0"/>
                    <a:cs typeface="Times New Roman" panose="02020603050405020304" pitchFamily="18" charset="0"/>
                  </a:rPr>
                  <a:t> </a:t>
                </a:r>
                <a14:m>
                  <m:oMath xmlns:m="http://schemas.openxmlformats.org/officeDocument/2006/math">
                    <m:r>
                      <a:rPr lang="en-US" sz="3200">
                        <a:latin typeface="Cambria Math"/>
                        <a:cs typeface="Times New Roman" panose="02020603050405020304" pitchFamily="18" charset="0"/>
                      </a:rPr>
                      <m:t>𝑞</m:t>
                    </m:r>
                    <m:r>
                      <a:rPr lang="fr-FR" sz="3200">
                        <a:latin typeface="Cambria Math"/>
                        <a:cs typeface="Times New Roman" panose="02020603050405020304" pitchFamily="18" charset="0"/>
                      </a:rPr>
                      <m:t>=</m:t>
                    </m:r>
                    <m:r>
                      <a:rPr lang="fr-FR" sz="3200">
                        <a:latin typeface="Cambria Math"/>
                        <a:cs typeface="Times New Roman" panose="02020603050405020304" pitchFamily="18" charset="0"/>
                      </a:rPr>
                      <m:t>3</m:t>
                    </m:r>
                  </m:oMath>
                </a14:m>
                <a:r>
                  <a:rPr lang="fr-FR" sz="3200">
                    <a:latin typeface="Times New Roman" panose="02020603050405020304" pitchFamily="18" charset="0"/>
                    <a:cs typeface="Times New Roman" panose="02020603050405020304" pitchFamily="18" charset="0"/>
                  </a:rPr>
                  <a:t>.  	 </a:t>
                </a:r>
                <a:r>
                  <a:rPr lang="fr-FR" sz="3200" smtClean="0">
                    <a:latin typeface="Times New Roman" panose="02020603050405020304" pitchFamily="18" charset="0"/>
                    <a:cs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a:latin typeface="Times New Roman" panose="02020603050405020304" pitchFamily="18" charset="0"/>
                    <a:cs typeface="Times New Roman" panose="02020603050405020304" pitchFamily="18" charset="0"/>
                  </a:rPr>
                  <a:t> </a:t>
                </a:r>
                <a14:m>
                  <m:oMath xmlns:m="http://schemas.openxmlformats.org/officeDocument/2006/math">
                    <m:r>
                      <a:rPr lang="en-US" sz="3200">
                        <a:latin typeface="Cambria Math"/>
                        <a:cs typeface="Times New Roman" panose="02020603050405020304" pitchFamily="18" charset="0"/>
                      </a:rPr>
                      <m:t>𝑞</m:t>
                    </m:r>
                    <m:r>
                      <a:rPr lang="fr-FR" sz="3200">
                        <a:latin typeface="Cambria Math"/>
                        <a:cs typeface="Times New Roman" panose="02020603050405020304" pitchFamily="18" charset="0"/>
                      </a:rPr>
                      <m:t>=</m:t>
                    </m:r>
                    <m:r>
                      <a:rPr lang="fr-FR" sz="3200">
                        <a:latin typeface="Cambria Math"/>
                        <a:cs typeface="Times New Roman" panose="02020603050405020304" pitchFamily="18" charset="0"/>
                      </a:rPr>
                      <m:t>5</m:t>
                    </m:r>
                  </m:oMath>
                </a14:m>
                <a:r>
                  <a:rPr lang="fr-FR" sz="3200">
                    <a:latin typeface="Times New Roman" panose="02020603050405020304" pitchFamily="18" charset="0"/>
                    <a:cs typeface="Times New Roman" panose="02020603050405020304" pitchFamily="18" charset="0"/>
                  </a:rPr>
                  <a:t>.</a:t>
                </a:r>
                <a:r>
                  <a:rPr lang="nl-NL" sz="3200">
                    <a:latin typeface="Times New Roman" panose="02020603050405020304" pitchFamily="18" charset="0"/>
                    <a:cs typeface="Times New Roman" panose="02020603050405020304" pitchFamily="18" charset="0"/>
                  </a:rPr>
                  <a:t>	</a:t>
                </a:r>
                <a:r>
                  <a:rPr lang="nl-NL" sz="3200" smtClean="0">
                    <a:latin typeface="Times New Roman" panose="02020603050405020304" pitchFamily="18" charset="0"/>
                    <a:cs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a:latin typeface="Times New Roman" panose="02020603050405020304" pitchFamily="18" charset="0"/>
                    <a:cs typeface="Times New Roman" panose="02020603050405020304" pitchFamily="18" charset="0"/>
                  </a:rPr>
                  <a:t> </a:t>
                </a:r>
                <a14:m>
                  <m:oMath xmlns:m="http://schemas.openxmlformats.org/officeDocument/2006/math">
                    <m:r>
                      <a:rPr lang="en-US" sz="3200">
                        <a:latin typeface="Cambria Math"/>
                        <a:cs typeface="Times New Roman" panose="02020603050405020304" pitchFamily="18" charset="0"/>
                      </a:rPr>
                      <m:t>𝑞</m:t>
                    </m:r>
                    <m:r>
                      <a:rPr lang="fr-FR" sz="320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r>
                          <a:rPr lang="fr-FR" sz="3200">
                            <a:latin typeface="Cambria Math"/>
                            <a:cs typeface="Times New Roman" panose="02020603050405020304" pitchFamily="18" charset="0"/>
                          </a:rPr>
                          <m:t>3</m:t>
                        </m:r>
                      </m:num>
                      <m:den>
                        <m:r>
                          <a:rPr lang="fr-FR" sz="3200">
                            <a:latin typeface="Cambria Math"/>
                            <a:cs typeface="Times New Roman" panose="02020603050405020304" pitchFamily="18" charset="0"/>
                          </a:rPr>
                          <m:t>2</m:t>
                        </m:r>
                      </m:den>
                    </m:f>
                  </m:oMath>
                </a14:m>
                <a:r>
                  <a:rPr lang="fr-FR" sz="3200">
                    <a:latin typeface="Times New Roman" panose="02020603050405020304" pitchFamily="18" charset="0"/>
                    <a:cs typeface="Times New Roman" panose="02020603050405020304" pitchFamily="18" charset="0"/>
                  </a:rPr>
                  <a:t>.   </a:t>
                </a: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nl-NL" sz="3200">
                    <a:latin typeface="Times New Roman" panose="02020603050405020304" pitchFamily="18" charset="0"/>
                    <a:cs typeface="Times New Roman" panose="02020603050405020304" pitchFamily="18" charset="0"/>
                  </a:rPr>
                  <a:t> </a:t>
                </a:r>
                <a14:m>
                  <m:oMath xmlns:m="http://schemas.openxmlformats.org/officeDocument/2006/math">
                    <m:r>
                      <a:rPr lang="en-US" sz="3200">
                        <a:latin typeface="Cambria Math"/>
                        <a:cs typeface="Times New Roman" panose="02020603050405020304" pitchFamily="18" charset="0"/>
                      </a:rPr>
                      <m:t>𝑞</m:t>
                    </m:r>
                    <m:r>
                      <a:rPr lang="fr-FR" sz="320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r>
                          <a:rPr lang="fr-FR" sz="3200">
                            <a:latin typeface="Cambria Math"/>
                            <a:cs typeface="Times New Roman" panose="02020603050405020304" pitchFamily="18" charset="0"/>
                          </a:rPr>
                          <m:t>2</m:t>
                        </m:r>
                      </m:num>
                      <m:den>
                        <m:r>
                          <a:rPr lang="fr-FR" sz="3200">
                            <a:latin typeface="Cambria Math"/>
                            <a:cs typeface="Times New Roman" panose="02020603050405020304" pitchFamily="18" charset="0"/>
                          </a:rPr>
                          <m:t>3</m:t>
                        </m:r>
                      </m:den>
                    </m:f>
                  </m:oMath>
                </a14:m>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8785" y="1907831"/>
                <a:ext cx="10477500" cy="2761012"/>
              </a:xfrm>
              <a:prstGeom prst="rect">
                <a:avLst/>
              </a:prstGeom>
              <a:blipFill rotWithShape="1">
                <a:blip r:embed="rId2"/>
                <a:stretch>
                  <a:fillRect l="-1454"/>
                </a:stretch>
              </a:blipFill>
            </p:spPr>
            <p:txBody>
              <a:bodyPr/>
              <a:lstStyle/>
              <a:p>
                <a:r>
                  <a:rPr lang="en-US">
                    <a:noFill/>
                  </a:rPr>
                  <a:t> </a:t>
                </a:r>
              </a:p>
            </p:txBody>
          </p:sp>
        </mc:Fallback>
      </mc:AlternateContent>
      <p:sp>
        <p:nvSpPr>
          <p:cNvPr id="8" name="Oval 7"/>
          <p:cNvSpPr/>
          <p:nvPr/>
        </p:nvSpPr>
        <p:spPr>
          <a:xfrm>
            <a:off x="2015198" y="35560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0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02129" y="1676515"/>
                <a:ext cx="11127014" cy="3479029"/>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5</a:t>
                </a:r>
                <a:r>
                  <a:rPr lang="en-US" sz="3200" b="1" smtClean="0">
                    <a:solidFill>
                      <a:srgbClr val="0000FF"/>
                    </a:solidFill>
                    <a:latin typeface="Times New Roman" panose="02020603050405020304" pitchFamily="18" charset="0"/>
                    <a:ea typeface="Times New Roman" panose="02020603050405020304" pitchFamily="18" charset="0"/>
                  </a:rPr>
                  <a:t>.</a:t>
                </a:r>
                <a:r>
                  <a:rPr lang="vi-VN" sz="3200" b="1" smtClean="0"/>
                  <a:t> </a:t>
                </a:r>
                <a:r>
                  <a:rPr lang="vi-VN" sz="3200">
                    <a:latin typeface="Times New Roman" panose="02020603050405020304" pitchFamily="18" charset="0"/>
                    <a:ea typeface="Times New Roman" panose="02020603050405020304" pitchFamily="18" charset="0"/>
                  </a:rPr>
                  <a:t>Cho dãy số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xác định bởi </a:t>
                </a:r>
                <a14:m>
                  <m:oMath xmlns:m="http://schemas.openxmlformats.org/officeDocument/2006/math">
                    <m:d>
                      <m:dPr>
                        <m:begChr m:val="{"/>
                        <m:endChr m:val=""/>
                        <m:ctrlPr>
                          <a:rPr lang="en-US" sz="3200" i="1">
                            <a:latin typeface="Cambria Math"/>
                            <a:ea typeface="Times New Roman" panose="02020603050405020304" pitchFamily="18" charset="0"/>
                          </a:rPr>
                        </m:ctrlPr>
                      </m:dPr>
                      <m:e>
                        <m:eqArr>
                          <m:eqArrPr>
                            <m:ctrlPr>
                              <a:rPr lang="en-US" sz="3200" i="1">
                                <a:latin typeface="Cambria Math"/>
                                <a:ea typeface="Times New Roman" panose="02020603050405020304" pitchFamily="18" charset="0"/>
                              </a:rPr>
                            </m:ctrlPr>
                          </m:eqArr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=1</m:t>
                            </m:r>
                          </m:e>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=2</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r>
                              <a:rPr lang="vi-VN" sz="3200">
                                <a:latin typeface="Cambria Math"/>
                                <a:ea typeface="Times New Roman" panose="02020603050405020304" pitchFamily="18" charset="0"/>
                              </a:rPr>
                              <m:t>+5</m:t>
                            </m:r>
                          </m:e>
                        </m:eqArr>
                      </m:e>
                    </m:d>
                    <m:r>
                      <a:rPr lang="vi-VN" sz="3200">
                        <a:latin typeface="Cambria Math"/>
                        <a:ea typeface="Times New Roman" panose="02020603050405020304" pitchFamily="18" charset="0"/>
                      </a:rPr>
                      <m:t>.</m:t>
                    </m:r>
                  </m:oMath>
                </a14:m>
                <a:r>
                  <a:rPr lang="vi-VN" sz="3200">
                    <a:latin typeface="Times New Roman" panose="02020603050405020304" pitchFamily="18" charset="0"/>
                    <a:ea typeface="Times New Roman" panose="02020603050405020304" pitchFamily="18" charset="0"/>
                  </a:rPr>
                  <a:t>Tìm số hạng thứ </a:t>
                </a:r>
                <a14:m>
                  <m:oMath xmlns:m="http://schemas.openxmlformats.org/officeDocument/2006/math">
                    <m:r>
                      <a:rPr lang="vi-VN" sz="3200">
                        <a:latin typeface="Cambria Math"/>
                        <a:ea typeface="Times New Roman" panose="02020603050405020304" pitchFamily="18" charset="0"/>
                      </a:rPr>
                      <m:t>2020</m:t>
                    </m:r>
                  </m:oMath>
                </a14:m>
                <a:r>
                  <a:rPr lang="vi-VN" sz="3200">
                    <a:latin typeface="Times New Roman" panose="02020603050405020304" pitchFamily="18" charset="0"/>
                    <a:ea typeface="Times New Roman" panose="02020603050405020304" pitchFamily="18" charset="0"/>
                  </a:rPr>
                  <a:t> của dãy.</a:t>
                </a:r>
                <a:endParaRPr lang="en-US" sz="3200">
                  <a:latin typeface="Times New Roman" panose="02020603050405020304" pitchFamily="18" charset="0"/>
                  <a:ea typeface="Times New Roman" panose="02020603050405020304" pitchFamily="18" charset="0"/>
                </a:endParaRPr>
              </a:p>
              <a:p>
                <a:r>
                  <a:rPr lang="vi-VN"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2020</m:t>
                        </m:r>
                      </m:sub>
                    </m:sSub>
                    <m:r>
                      <a:rPr lang="vi-VN" sz="3200">
                        <a:latin typeface="Cambria Math"/>
                        <a:ea typeface="Times New Roman" panose="02020603050405020304" pitchFamily="18" charset="0"/>
                      </a:rPr>
                      <m:t>=3.</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2</m:t>
                        </m:r>
                      </m:e>
                      <m:sup>
                        <m:r>
                          <a:rPr lang="vi-VN" sz="3200">
                            <a:latin typeface="Cambria Math"/>
                            <a:ea typeface="Times New Roman" panose="02020603050405020304" pitchFamily="18" charset="0"/>
                          </a:rPr>
                          <m:t>2020</m:t>
                        </m:r>
                      </m:sup>
                    </m:sSup>
                    <m:r>
                      <a:rPr lang="vi-VN" sz="3200">
                        <a:latin typeface="Cambria Math"/>
                        <a:ea typeface="Times New Roman" panose="02020603050405020304" pitchFamily="18" charset="0"/>
                      </a:rPr>
                      <m:t>−5.</m:t>
                    </m:r>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2020</m:t>
                        </m:r>
                      </m:sub>
                    </m:sSub>
                    <m:r>
                      <a:rPr lang="vi-VN" sz="3200">
                        <a:latin typeface="Cambria Math"/>
                        <a:ea typeface="Times New Roman" panose="02020603050405020304" pitchFamily="18" charset="0"/>
                      </a:rPr>
                      <m:t>=3.</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2</m:t>
                        </m:r>
                      </m:e>
                      <m:sup>
                        <m:r>
                          <a:rPr lang="vi-VN" sz="3200">
                            <a:latin typeface="Cambria Math"/>
                            <a:ea typeface="Times New Roman" panose="02020603050405020304" pitchFamily="18" charset="0"/>
                          </a:rPr>
                          <m:t>2019</m:t>
                        </m:r>
                      </m:sup>
                    </m:sSup>
                    <m:r>
                      <a:rPr lang="vi-VN" sz="3200">
                        <a:latin typeface="Cambria Math"/>
                        <a:ea typeface="Times New Roman" panose="02020603050405020304" pitchFamily="18" charset="0"/>
                      </a:rPr>
                      <m:t>+5.</m:t>
                    </m:r>
                  </m:oMath>
                </a14:m>
                <a:endParaRPr lang="en-US" sz="3200">
                  <a:latin typeface="Times New Roman" panose="02020603050405020304" pitchFamily="18" charset="0"/>
                  <a:ea typeface="Times New Roman" panose="02020603050405020304" pitchFamily="18" charset="0"/>
                </a:endParaRPr>
              </a:p>
              <a:p>
                <a:r>
                  <a:rPr lang="vi-VN"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r>
                  <a:rPr lang="vi-VN"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2020</m:t>
                        </m:r>
                      </m:sub>
                    </m:sSub>
                    <m:r>
                      <a:rPr lang="vi-VN" sz="3200">
                        <a:latin typeface="Cambria Math"/>
                        <a:ea typeface="Times New Roman" panose="02020603050405020304" pitchFamily="18" charset="0"/>
                      </a:rPr>
                      <m:t>=3.</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2</m:t>
                        </m:r>
                      </m:e>
                      <m:sup>
                        <m:r>
                          <a:rPr lang="vi-VN" sz="3200">
                            <a:latin typeface="Cambria Math"/>
                            <a:ea typeface="Times New Roman" panose="02020603050405020304" pitchFamily="18" charset="0"/>
                          </a:rPr>
                          <m:t>2019</m:t>
                        </m:r>
                      </m:sup>
                    </m:sSup>
                    <m:r>
                      <a:rPr lang="vi-VN" sz="3200">
                        <a:latin typeface="Cambria Math"/>
                        <a:ea typeface="Times New Roman" panose="02020603050405020304" pitchFamily="18" charset="0"/>
                      </a:rPr>
                      <m:t>−5.</m:t>
                    </m:r>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2020</m:t>
                        </m:r>
                      </m:sub>
                    </m:sSub>
                    <m:r>
                      <a:rPr lang="vi-VN" sz="3200">
                        <a:latin typeface="Cambria Math"/>
                        <a:ea typeface="Times New Roman" panose="02020603050405020304" pitchFamily="18" charset="0"/>
                      </a:rPr>
                      <m:t>=3.</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2</m:t>
                        </m:r>
                      </m:e>
                      <m:sup>
                        <m:r>
                          <a:rPr lang="vi-VN" sz="3200">
                            <a:latin typeface="Cambria Math"/>
                            <a:ea typeface="Times New Roman" panose="02020603050405020304" pitchFamily="18" charset="0"/>
                          </a:rPr>
                          <m:t>2020</m:t>
                        </m:r>
                      </m:sup>
                    </m:sSup>
                    <m:r>
                      <a:rPr lang="vi-VN" sz="3200">
                        <a:latin typeface="Cambria Math"/>
                        <a:ea typeface="Times New Roman" panose="02020603050405020304" pitchFamily="18" charset="0"/>
                      </a:rPr>
                      <m:t>+5.</m:t>
                    </m:r>
                  </m:oMath>
                </a14:m>
                <a:endParaRPr lang="en-US" sz="3200">
                  <a:latin typeface="Times New Roman" panose="02020603050405020304" pitchFamily="18" charset="0"/>
                  <a:ea typeface="Times New Roman" panose="02020603050405020304" pitchFamily="18"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2129" y="1676515"/>
                <a:ext cx="11127014" cy="3479029"/>
              </a:xfrm>
              <a:prstGeom prst="rect">
                <a:avLst/>
              </a:prstGeom>
              <a:blipFill rotWithShape="1">
                <a:blip r:embed="rId2"/>
                <a:stretch>
                  <a:fillRect l="-1370"/>
                </a:stretch>
              </a:blipFill>
            </p:spPr>
            <p:txBody>
              <a:bodyPr/>
              <a:lstStyle/>
              <a:p>
                <a:r>
                  <a:rPr lang="en-US">
                    <a:noFill/>
                  </a:rPr>
                  <a:t> </a:t>
                </a:r>
              </a:p>
            </p:txBody>
          </p:sp>
        </mc:Fallback>
      </mc:AlternateContent>
      <p:sp>
        <p:nvSpPr>
          <p:cNvPr id="7" name="Oval 6"/>
          <p:cNvSpPr/>
          <p:nvPr/>
        </p:nvSpPr>
        <p:spPr>
          <a:xfrm>
            <a:off x="781641" y="317472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874486" y="1908287"/>
                <a:ext cx="10972800" cy="3264227"/>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6</a:t>
                </a:r>
                <a:r>
                  <a:rPr lang="en-US" sz="3200" b="1">
                    <a:solidFill>
                      <a:srgbClr val="0000FF"/>
                    </a:solidFill>
                    <a:latin typeface="Times New Roman" panose="02020603050405020304" pitchFamily="18" charset="0"/>
                    <a:ea typeface="Times New Roman" panose="02020603050405020304" pitchFamily="18" charset="0"/>
                  </a:rPr>
                  <a:t>.</a:t>
                </a:r>
                <a:r>
                  <a:rPr lang="vi-VN" sz="3200" b="1">
                    <a:solidFill>
                      <a:srgbClr val="0000FF"/>
                    </a:solidFill>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Cho dãy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với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r>
                      <a:rPr lang="vi-VN" sz="3200">
                        <a:latin typeface="Cambria Math"/>
                        <a:ea typeface="Times New Roman" panose="02020603050405020304" pitchFamily="18" charset="0"/>
                      </a:rPr>
                      <m:t>=</m:t>
                    </m:r>
                    <m:sSup>
                      <m:sSupPr>
                        <m:ctrlPr>
                          <a:rPr lang="en-US" sz="3200" i="1">
                            <a:latin typeface="Cambria Math"/>
                            <a:ea typeface="Times New Roman" panose="02020603050405020304" pitchFamily="18" charset="0"/>
                          </a:rPr>
                        </m:ctrlPr>
                      </m:sSupPr>
                      <m:e>
                        <m:d>
                          <m:dPr>
                            <m:ctrlPr>
                              <a:rPr lang="en-US" sz="3200" i="1">
                                <a:latin typeface="Cambria Math"/>
                                <a:ea typeface="Times New Roman" panose="02020603050405020304" pitchFamily="18" charset="0"/>
                              </a:rPr>
                            </m:ctrlPr>
                          </m:dPr>
                          <m:e>
                            <m:f>
                              <m:fPr>
                                <m:ctrlPr>
                                  <a:rPr lang="en-US" sz="3200" i="1">
                                    <a:latin typeface="Cambria Math"/>
                                    <a:ea typeface="Times New Roman" panose="02020603050405020304" pitchFamily="18" charset="0"/>
                                  </a:rPr>
                                </m:ctrlPr>
                              </m:fPr>
                              <m:num>
                                <m:r>
                                  <a:rPr lang="vi-VN" sz="3200">
                                    <a:latin typeface="Cambria Math"/>
                                    <a:ea typeface="Times New Roman" panose="02020603050405020304" pitchFamily="18" charset="0"/>
                                  </a:rPr>
                                  <m:t>1</m:t>
                                </m:r>
                              </m:num>
                              <m:den>
                                <m:r>
                                  <a:rPr lang="vi-VN" sz="3200">
                                    <a:latin typeface="Cambria Math"/>
                                    <a:ea typeface="Times New Roman" panose="02020603050405020304" pitchFamily="18" charset="0"/>
                                  </a:rPr>
                                  <m:t>2</m:t>
                                </m:r>
                              </m:den>
                            </m:f>
                          </m:e>
                        </m:d>
                      </m:e>
                      <m:sup>
                        <m:r>
                          <a:rPr lang="vi-VN" sz="3200">
                            <a:latin typeface="Cambria Math"/>
                            <a:ea typeface="Times New Roman" panose="02020603050405020304" pitchFamily="18" charset="0"/>
                          </a:rPr>
                          <m:t>𝑛</m:t>
                        </m:r>
                      </m:sup>
                    </m:sSup>
                    <m:r>
                      <a:rPr lang="vi-VN" sz="3200">
                        <a:latin typeface="Cambria Math"/>
                        <a:ea typeface="Times New Roman" panose="02020603050405020304" pitchFamily="18" charset="0"/>
                      </a:rPr>
                      <m:t>+1</m:t>
                    </m:r>
                  </m:oMath>
                </a14:m>
                <a:r>
                  <a:rPr lang="vi-VN" sz="3200">
                    <a:latin typeface="Times New Roman" panose="02020603050405020304" pitchFamily="18" charset="0"/>
                    <a:ea typeface="Times New Roman" panose="02020603050405020304" pitchFamily="18" charset="0"/>
                  </a:rPr>
                  <a:t>, </a:t>
                </a:r>
                <a14:m>
                  <m:oMath xmlns:m="http://schemas.openxmlformats.org/officeDocument/2006/math">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𝑛</m:t>
                    </m:r>
                    <m:r>
                      <a:rPr lang="vi-VN" sz="3200">
                        <a:latin typeface="Cambria Math"/>
                        <a:ea typeface="Times New Roman" panose="02020603050405020304" pitchFamily="18" charset="0"/>
                      </a:rPr>
                      <m:t>∈</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ℕ</m:t>
                        </m:r>
                      </m:e>
                      <m:sup>
                        <m:r>
                          <a:rPr lang="vi-VN" sz="3200">
                            <a:latin typeface="Cambria Math"/>
                            <a:ea typeface="Times New Roman" panose="02020603050405020304" pitchFamily="18" charset="0"/>
                          </a:rPr>
                          <m:t>∗</m:t>
                        </m:r>
                      </m:sup>
                    </m:sSup>
                  </m:oMath>
                </a14:m>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Tính</a:t>
                </a:r>
              </a:p>
              <a:p>
                <a:r>
                  <a:rPr lang="en-US"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𝑆</m:t>
                        </m:r>
                      </m:e>
                      <m:sub>
                        <m:r>
                          <a:rPr lang="en-US" sz="3200">
                            <a:latin typeface="Cambria Math"/>
                            <a:ea typeface="Times New Roman" panose="02020603050405020304" pitchFamily="18" charset="0"/>
                          </a:rPr>
                          <m:t>2019</m:t>
                        </m:r>
                      </m:sub>
                    </m:sSub>
                    <m:r>
                      <a:rPr lang="en-US"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1</m:t>
                        </m:r>
                      </m:sub>
                    </m:sSub>
                    <m:r>
                      <a:rPr lang="en-US"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2</m:t>
                        </m:r>
                      </m:sub>
                    </m:sSub>
                    <m:r>
                      <a:rPr lang="en-US"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3</m:t>
                        </m:r>
                      </m:sub>
                    </m:sSub>
                    <m:r>
                      <a:rPr lang="en-US"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en-US" sz="3200">
                            <a:latin typeface="Cambria Math"/>
                            <a:ea typeface="Times New Roman" panose="02020603050405020304" pitchFamily="18" charset="0"/>
                          </a:rPr>
                          <m:t>𝑢</m:t>
                        </m:r>
                      </m:e>
                      <m:sub>
                        <m:r>
                          <a:rPr lang="en-US" sz="3200">
                            <a:latin typeface="Cambria Math"/>
                            <a:ea typeface="Times New Roman" panose="02020603050405020304" pitchFamily="18" charset="0"/>
                          </a:rPr>
                          <m:t>2019</m:t>
                        </m:r>
                      </m:sub>
                    </m:sSub>
                  </m:oMath>
                </a14:m>
                <a:r>
                  <a:rPr lang="en-US" sz="3200">
                    <a:latin typeface="Times New Roman" panose="02020603050405020304" pitchFamily="18" charset="0"/>
                    <a:ea typeface="Times New Roman" panose="02020603050405020304" pitchFamily="18" charset="0"/>
                  </a:rPr>
                  <a:t>.</a:t>
                </a:r>
              </a:p>
              <a:p>
                <a:r>
                  <a:rPr lang="en-US" sz="3200" b="1" smtClean="0">
                    <a:solidFill>
                      <a:srgbClr val="0000FF"/>
                    </a:solidFill>
                    <a:latin typeface="Times New Roman" panose="02020603050405020304" pitchFamily="18" charset="0"/>
                    <a:ea typeface="Times New Roman" panose="02020603050405020304" pitchFamily="18" charset="0"/>
                  </a:rPr>
                  <a:t>		A</a:t>
                </a:r>
                <a:r>
                  <a:rPr lang="en-US"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a:latin typeface="Cambria Math"/>
                        <a:ea typeface="Times New Roman" panose="02020603050405020304" pitchFamily="18" charset="0"/>
                      </a:rPr>
                      <m:t>2020−</m:t>
                    </m:r>
                    <m:f>
                      <m:fPr>
                        <m:ctrlPr>
                          <a:rPr lang="en-US" sz="3200" i="1">
                            <a:latin typeface="Cambria Math"/>
                            <a:ea typeface="Times New Roman" panose="02020603050405020304" pitchFamily="18" charset="0"/>
                          </a:rPr>
                        </m:ctrlPr>
                      </m:fPr>
                      <m:num>
                        <m:r>
                          <a:rPr lang="en-US" sz="3200">
                            <a:latin typeface="Cambria Math"/>
                            <a:ea typeface="Times New Roman" panose="02020603050405020304" pitchFamily="18" charset="0"/>
                          </a:rPr>
                          <m:t>1</m:t>
                        </m:r>
                      </m:num>
                      <m:den>
                        <m:sSup>
                          <m:sSupPr>
                            <m:ctrlPr>
                              <a:rPr lang="en-US" sz="3200" i="1">
                                <a:latin typeface="Cambria Math"/>
                                <a:ea typeface="Times New Roman" panose="02020603050405020304" pitchFamily="18" charset="0"/>
                              </a:rPr>
                            </m:ctrlPr>
                          </m:sSupPr>
                          <m:e>
                            <m:r>
                              <a:rPr lang="en-US" sz="3200">
                                <a:latin typeface="Cambria Math"/>
                                <a:ea typeface="Times New Roman" panose="02020603050405020304" pitchFamily="18" charset="0"/>
                              </a:rPr>
                              <m:t>2</m:t>
                            </m:r>
                          </m:e>
                          <m:sup>
                            <m:r>
                              <a:rPr lang="en-US" sz="3200">
                                <a:latin typeface="Cambria Math"/>
                                <a:ea typeface="Times New Roman" panose="02020603050405020304" pitchFamily="18" charset="0"/>
                              </a:rPr>
                              <m:t>2019</m:t>
                            </m:r>
                          </m:sup>
                        </m:sSup>
                      </m:den>
                    </m:f>
                  </m:oMath>
                </a14:m>
                <a:r>
                  <a:rPr lang="vi-VN" sz="3200">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B</a:t>
                </a:r>
                <a:r>
                  <a:rPr lang="vi-VN"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a:ea typeface="Times New Roman" panose="02020603050405020304" pitchFamily="18" charset="0"/>
                          </a:rPr>
                        </m:ctrlPr>
                      </m:fPr>
                      <m:num>
                        <m:r>
                          <a:rPr lang="vi-VN" sz="3200">
                            <a:latin typeface="Cambria Math"/>
                            <a:ea typeface="Times New Roman" panose="02020603050405020304" pitchFamily="18" charset="0"/>
                          </a:rPr>
                          <m:t>4039</m:t>
                        </m:r>
                      </m:num>
                      <m:den>
                        <m:r>
                          <a:rPr lang="vi-VN" sz="3200">
                            <a:latin typeface="Cambria Math"/>
                            <a:ea typeface="Times New Roman" panose="02020603050405020304" pitchFamily="18" charset="0"/>
                          </a:rPr>
                          <m:t>2</m:t>
                        </m:r>
                      </m:den>
                    </m:f>
                  </m:oMath>
                </a14:m>
                <a:r>
                  <a:rPr lang="vi-VN"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C</a:t>
                </a:r>
                <a:r>
                  <a:rPr lang="vi-VN"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vi-VN" sz="3200">
                        <a:latin typeface="Cambria Math"/>
                        <a:ea typeface="Times New Roman" panose="02020603050405020304" pitchFamily="18" charset="0"/>
                      </a:rPr>
                      <m:t>2019+</m:t>
                    </m:r>
                    <m:f>
                      <m:fPr>
                        <m:ctrlPr>
                          <a:rPr lang="en-US" sz="3200" i="1">
                            <a:latin typeface="Cambria Math"/>
                            <a:ea typeface="Times New Roman" panose="02020603050405020304" pitchFamily="18" charset="0"/>
                          </a:rPr>
                        </m:ctrlPr>
                      </m:fPr>
                      <m:num>
                        <m:r>
                          <a:rPr lang="vi-VN" sz="3200">
                            <a:latin typeface="Cambria Math"/>
                            <a:ea typeface="Times New Roman" panose="02020603050405020304" pitchFamily="18" charset="0"/>
                          </a:rPr>
                          <m:t>1</m:t>
                        </m:r>
                      </m:num>
                      <m:den>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2</m:t>
                            </m:r>
                          </m:e>
                          <m:sup>
                            <m:r>
                              <a:rPr lang="vi-VN" sz="3200">
                                <a:latin typeface="Cambria Math"/>
                                <a:ea typeface="Times New Roman" panose="02020603050405020304" pitchFamily="18" charset="0"/>
                              </a:rPr>
                              <m:t>2019</m:t>
                            </m:r>
                          </m:sup>
                        </m:sSup>
                      </m:den>
                    </m:f>
                  </m:oMath>
                </a14:m>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D</a:t>
                </a:r>
                <a:r>
                  <a:rPr lang="vi-VN"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a:ea typeface="Times New Roman" panose="02020603050405020304" pitchFamily="18" charset="0"/>
                          </a:rPr>
                        </m:ctrlPr>
                      </m:fPr>
                      <m:num>
                        <m:r>
                          <a:rPr lang="vi-VN" sz="3200">
                            <a:latin typeface="Cambria Math"/>
                            <a:ea typeface="Times New Roman" panose="02020603050405020304" pitchFamily="18" charset="0"/>
                          </a:rPr>
                          <m:t>6057</m:t>
                        </m:r>
                      </m:num>
                      <m:den>
                        <m:r>
                          <a:rPr lang="vi-VN" sz="3200">
                            <a:latin typeface="Cambria Math"/>
                            <a:ea typeface="Times New Roman" panose="02020603050405020304" pitchFamily="18" charset="0"/>
                          </a:rPr>
                          <m:t>2</m:t>
                        </m:r>
                      </m:den>
                    </m:f>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4486" y="1908287"/>
                <a:ext cx="10972800" cy="3264227"/>
              </a:xfrm>
              <a:prstGeom prst="rect">
                <a:avLst/>
              </a:prstGeom>
              <a:blipFill rotWithShape="1">
                <a:blip r:embed="rId2"/>
                <a:stretch>
                  <a:fillRect l="-1389"/>
                </a:stretch>
              </a:blipFill>
            </p:spPr>
            <p:txBody>
              <a:bodyPr/>
              <a:lstStyle/>
              <a:p>
                <a:r>
                  <a:rPr lang="en-US">
                    <a:noFill/>
                  </a:rPr>
                  <a:t> </a:t>
                </a:r>
              </a:p>
            </p:txBody>
          </p:sp>
        </mc:Fallback>
      </mc:AlternateContent>
      <p:sp>
        <p:nvSpPr>
          <p:cNvPr id="8" name="Oval 7"/>
          <p:cNvSpPr/>
          <p:nvPr/>
        </p:nvSpPr>
        <p:spPr>
          <a:xfrm>
            <a:off x="2764575" y="334930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9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177335" y="66546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12</a:t>
            </a:r>
            <a:endParaRPr lang="en-US" sz="3200" dirty="0">
              <a:solidFill>
                <a:prstClr val="black"/>
              </a:solidFill>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13</a:t>
            </a:r>
            <a:endParaRPr lang="en-US" sz="3200" dirty="0">
              <a:solidFill>
                <a:prstClr val="black"/>
              </a:solidFill>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14</a:t>
            </a: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15</a:t>
            </a: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7</a:t>
            </a: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8</a:t>
            </a:r>
            <a:endParaRPr lang="en-US" sz="3200" dirty="0">
              <a:solidFill>
                <a:prstClr val="black"/>
              </a:solidFill>
              <a:latin typeface="Times New Roman" pitchFamily="18" charset="0"/>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10</a:t>
            </a:r>
            <a:endParaRPr lang="en-US" sz="3200" dirty="0">
              <a:solidFill>
                <a:prstClr val="black"/>
              </a:solidFill>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2</a:t>
            </a:r>
          </a:p>
        </p:txBody>
      </p:sp>
      <p:sp>
        <p:nvSpPr>
          <p:cNvPr id="17" name="TextBox 1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11</a:t>
            </a:r>
            <a:endParaRPr lang="en-US" sz="3200" dirty="0">
              <a:solidFill>
                <a:prstClr val="black"/>
              </a:solidFill>
              <a:latin typeface="Times New Roman" pitchFamily="18" charset="0"/>
              <a:cs typeface="Times New Roman" pitchFamily="18" charset="0"/>
            </a:endParaRP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6</a:t>
            </a:r>
            <a:endParaRPr lang="en-US" sz="3200" dirty="0">
              <a:solidFill>
                <a:prstClr val="black"/>
              </a:solidFill>
              <a:latin typeface="Times New Roman" pitchFamily="18" charset="0"/>
              <a:cs typeface="Times New Roman" pitchFamily="18" charset="0"/>
            </a:endParaRP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20" name="Isosceles Triangle 19">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488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0985" y="1720515"/>
                <a:ext cx="11049000" cy="3046988"/>
              </a:xfrm>
              <a:prstGeom prst="rect">
                <a:avLst/>
              </a:prstGeom>
            </p:spPr>
            <p:txBody>
              <a:bodyPr wrap="square">
                <a:spAutoFit/>
              </a:bodyPr>
              <a:lstStyle/>
              <a:p>
                <a:pPr>
                  <a:spcAft>
                    <a:spcPts val="0"/>
                  </a:spcAft>
                </a:pPr>
                <a:endParaRPr lang="en-US" sz="3200" smtClean="0">
                  <a:effectLst/>
                  <a:latin typeface="Times New Roman" panose="02020603050405020304" pitchFamily="18" charset="0"/>
                  <a:ea typeface="Calibri" panose="020F0502020204030204" pitchFamily="34" charset="0"/>
                </a:endParaRPr>
              </a:p>
              <a:p>
                <a:r>
                  <a:rPr lang="vi-VN" sz="3200" b="1">
                    <a:solidFill>
                      <a:srgbClr val="0000FF"/>
                    </a:solidFill>
                    <a:latin typeface="Times New Roman" panose="02020603050405020304" pitchFamily="18" charset="0"/>
                    <a:ea typeface="Times New Roman" panose="02020603050405020304" pitchFamily="18" charset="0"/>
                  </a:rPr>
                  <a:t>Câu 7.</a:t>
                </a:r>
                <a:r>
                  <a:rPr lang="vi-VN" sz="3200" b="1"/>
                  <a:t> </a:t>
                </a:r>
                <a:r>
                  <a:rPr lang="vi-VN" sz="3200">
                    <a:latin typeface="Times New Roman" panose="02020603050405020304" pitchFamily="18" charset="0"/>
                    <a:ea typeface="Times New Roman" panose="02020603050405020304" pitchFamily="18" charset="0"/>
                  </a:rPr>
                  <a:t>Cho cấp số cộng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2</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5</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0</m:t>
                    </m:r>
                  </m:oMath>
                </a14:m>
                <a:r>
                  <a:rPr lang="vi-VN" sz="3200">
                    <a:latin typeface="Times New Roman" panose="02020603050405020304" pitchFamily="18" charset="0"/>
                    <a:ea typeface="Times New Roman" panose="02020603050405020304" pitchFamily="18" charset="0"/>
                  </a:rPr>
                  <a:t> và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𝑆</m:t>
                        </m:r>
                      </m:e>
                      <m:sub>
                        <m:r>
                          <a:rPr lang="vi-VN" sz="3200">
                            <a:latin typeface="Cambria Math"/>
                            <a:ea typeface="Times New Roman" panose="02020603050405020304" pitchFamily="18" charset="0"/>
                          </a:rPr>
                          <m:t>4</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14</m:t>
                    </m:r>
                  </m:oMath>
                </a14:m>
                <a:r>
                  <a:rPr lang="vi-VN" sz="3200">
                    <a:latin typeface="Times New Roman" panose="02020603050405020304" pitchFamily="18" charset="0"/>
                    <a:ea typeface="Times New Roman" panose="02020603050405020304" pitchFamily="18" charset="0"/>
                  </a:rPr>
                  <a:t>. Tính số hạng đầu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oMath>
                </a14:m>
                <a:r>
                  <a:rPr lang="vi-VN" sz="3200">
                    <a:latin typeface="Times New Roman" panose="02020603050405020304" pitchFamily="18" charset="0"/>
                    <a:ea typeface="Times New Roman" panose="02020603050405020304" pitchFamily="18" charset="0"/>
                  </a:rPr>
                  <a:t>và công sai </a:t>
                </a:r>
                <a14:m>
                  <m:oMath xmlns:m="http://schemas.openxmlformats.org/officeDocument/2006/math">
                    <m:r>
                      <a:rPr lang="vi-VN" sz="3200">
                        <a:latin typeface="Cambria Math"/>
                        <a:ea typeface="Times New Roman" panose="02020603050405020304" pitchFamily="18" charset="0"/>
                      </a:rPr>
                      <m:t>𝑑</m:t>
                    </m:r>
                  </m:oMath>
                </a14:m>
                <a:r>
                  <a:rPr lang="vi-VN" sz="3200">
                    <a:latin typeface="Times New Roman" panose="02020603050405020304" pitchFamily="18" charset="0"/>
                    <a:ea typeface="Times New Roman" panose="02020603050405020304" pitchFamily="18" charset="0"/>
                  </a:rPr>
                  <a:t> của cấp số cộng.</a:t>
                </a:r>
                <a:endParaRPr lang="en-US" sz="3200">
                  <a:latin typeface="Times New Roman" panose="02020603050405020304" pitchFamily="18" charset="0"/>
                  <a:ea typeface="Times New Roman" panose="02020603050405020304" pitchFamily="18" charset="0"/>
                </a:endParaRPr>
              </a:p>
              <a:p>
                <a:r>
                  <a:rPr lang="vi-VN" sz="3200" b="1">
                    <a:solidFill>
                      <a:srgbClr val="0000FF"/>
                    </a:solidFill>
                    <a:latin typeface="Times New Roman" panose="02020603050405020304" pitchFamily="18" charset="0"/>
                    <a:ea typeface="Calibri" panose="020F0502020204030204" pitchFamily="34" charset="0"/>
                  </a:rPr>
                  <a:t>A.</a:t>
                </a:r>
                <a:r>
                  <a:rPr lang="en-US" sz="3200" b="1" smtClean="0">
                    <a:solidFill>
                      <a:srgbClr val="0000FF"/>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8</m:t>
                    </m:r>
                    <m:r>
                      <a:rPr lang="vi-VN" sz="3200">
                        <a:latin typeface="Cambria Math"/>
                        <a:ea typeface="Times New Roman" panose="02020603050405020304" pitchFamily="18" charset="0"/>
                      </a:rPr>
                      <m:t>, </m:t>
                    </m:r>
                    <m:r>
                      <a:rPr lang="vi-VN" sz="3200">
                        <a:latin typeface="Cambria Math"/>
                        <a:ea typeface="Times New Roman" panose="02020603050405020304" pitchFamily="18" charset="0"/>
                      </a:rPr>
                      <m:t>𝑑</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3</m:t>
                    </m:r>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Calibri" panose="020F0502020204030204" pitchFamily="34" charset="0"/>
                  </a:rPr>
                  <a:t>B.</a:t>
                </a:r>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8</m:t>
                    </m:r>
                    <m:r>
                      <a:rPr lang="vi-VN" sz="3200">
                        <a:latin typeface="Cambria Math"/>
                        <a:ea typeface="Times New Roman" panose="02020603050405020304" pitchFamily="18" charset="0"/>
                      </a:rPr>
                      <m:t>, </m:t>
                    </m:r>
                    <m:r>
                      <a:rPr lang="vi-VN" sz="3200">
                        <a:latin typeface="Cambria Math"/>
                        <a:ea typeface="Times New Roman" panose="02020603050405020304" pitchFamily="18" charset="0"/>
                      </a:rPr>
                      <m:t>𝑑</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3</m:t>
                    </m:r>
                  </m:oMath>
                </a14:m>
                <a:r>
                  <a:rPr lang="vi-VN"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r>
                  <a:rPr lang="vi-VN" sz="3200" b="1">
                    <a:solidFill>
                      <a:srgbClr val="0000FF"/>
                    </a:solidFill>
                    <a:latin typeface="Times New Roman" panose="02020603050405020304" pitchFamily="18" charset="0"/>
                    <a:ea typeface="Calibri" panose="020F0502020204030204" pitchFamily="34" charset="0"/>
                  </a:rPr>
                  <a:t>C.</a:t>
                </a:r>
                <a14:m>
                  <m:oMath xmlns:m="http://schemas.openxmlformats.org/officeDocument/2006/math">
                    <m:r>
                      <a:rPr lang="en-US" sz="3200" b="0" i="0" smtClean="0">
                        <a:latin typeface="Cambria Math"/>
                        <a:ea typeface="Times New Roman" panose="02020603050405020304" pitchFamily="18" charset="0"/>
                      </a:rPr>
                      <m:t>  </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8</m:t>
                    </m:r>
                    <m:r>
                      <a:rPr lang="vi-VN" sz="3200">
                        <a:latin typeface="Cambria Math"/>
                        <a:ea typeface="Times New Roman" panose="02020603050405020304" pitchFamily="18" charset="0"/>
                      </a:rPr>
                      <m:t>, </m:t>
                    </m:r>
                    <m:r>
                      <a:rPr lang="vi-VN" sz="3200">
                        <a:latin typeface="Cambria Math"/>
                        <a:ea typeface="Times New Roman" panose="02020603050405020304" pitchFamily="18" charset="0"/>
                      </a:rPr>
                      <m:t>𝑑</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3</m:t>
                    </m:r>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Calibri" panose="020F0502020204030204" pitchFamily="34" charset="0"/>
                  </a:rPr>
                  <a:t>D.</a:t>
                </a:r>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8</m:t>
                    </m:r>
                    <m:r>
                      <a:rPr lang="vi-VN" sz="3200">
                        <a:latin typeface="Cambria Math"/>
                        <a:ea typeface="Times New Roman" panose="02020603050405020304" pitchFamily="18" charset="0"/>
                      </a:rPr>
                      <m:t>, </m:t>
                    </m:r>
                    <m:r>
                      <a:rPr lang="vi-VN" sz="3200">
                        <a:latin typeface="Cambria Math"/>
                        <a:ea typeface="Times New Roman" panose="02020603050405020304" pitchFamily="18" charset="0"/>
                      </a:rPr>
                      <m:t>𝑑</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3</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0985" y="1720515"/>
                <a:ext cx="11049000" cy="3046988"/>
              </a:xfrm>
              <a:prstGeom prst="rect">
                <a:avLst/>
              </a:prstGeom>
              <a:blipFill rotWithShape="1">
                <a:blip r:embed="rId2"/>
                <a:stretch>
                  <a:fillRect l="-1379"/>
                </a:stretch>
              </a:blipFill>
            </p:spPr>
            <p:txBody>
              <a:bodyPr/>
              <a:lstStyle/>
              <a:p>
                <a:r>
                  <a:rPr lang="en-US">
                    <a:noFill/>
                  </a:rPr>
                  <a:t> </a:t>
                </a:r>
              </a:p>
            </p:txBody>
          </p:sp>
        </mc:Fallback>
      </mc:AlternateContent>
      <p:sp>
        <p:nvSpPr>
          <p:cNvPr id="7" name="Oval 6"/>
          <p:cNvSpPr/>
          <p:nvPr/>
        </p:nvSpPr>
        <p:spPr>
          <a:xfrm>
            <a:off x="5432366" y="37338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49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90600" y="1922802"/>
                <a:ext cx="10998200" cy="3046988"/>
              </a:xfrm>
              <a:prstGeom prst="rect">
                <a:avLst/>
              </a:prstGeom>
            </p:spPr>
            <p:txBody>
              <a:bodyPr wrap="square">
                <a:spAutoFit/>
              </a:bodyPr>
              <a:lstStyle/>
              <a:p>
                <a:pPr>
                  <a:spcAft>
                    <a:spcPts val="0"/>
                  </a:spcAft>
                </a:pPr>
                <a:endParaRPr lang="es-MX" sz="3200" smtClean="0">
                  <a:effectLst/>
                  <a:latin typeface="Times New Roman" panose="02020603050405020304" pitchFamily="18" charset="0"/>
                  <a:ea typeface="Times New Roman" panose="02020603050405020304" pitchFamily="18" charset="0"/>
                </a:endParaRPr>
              </a:p>
              <a:p>
                <a:r>
                  <a:rPr lang="vi-VN" sz="3200" b="1">
                    <a:solidFill>
                      <a:srgbClr val="0000FF"/>
                    </a:solidFill>
                    <a:latin typeface="Times New Roman" panose="02020603050405020304" pitchFamily="18" charset="0"/>
                    <a:ea typeface="Times New Roman" panose="02020603050405020304" pitchFamily="18" charset="0"/>
                  </a:rPr>
                  <a:t>Câu 8. </a:t>
                </a:r>
                <a:r>
                  <a:rPr lang="vi-VN" sz="3200">
                    <a:latin typeface="Times New Roman" panose="02020603050405020304" pitchFamily="18" charset="0"/>
                    <a:ea typeface="Times New Roman" panose="02020603050405020304" pitchFamily="18" charset="0"/>
                  </a:rPr>
                  <a:t>Cho dãy số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xác định bởi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321</m:t>
                    </m:r>
                  </m:oMath>
                </a14:m>
                <a:r>
                  <a:rPr lang="vi-VN" sz="3200">
                    <a:latin typeface="Times New Roman" panose="02020603050405020304" pitchFamily="18" charset="0"/>
                    <a:ea typeface="Times New Roman" panose="02020603050405020304" pitchFamily="18" charset="0"/>
                  </a:rPr>
                  <a:t> và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m:t>
                    </m:r>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3</m:t>
                    </m:r>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𝑛</m:t>
                    </m:r>
                    <m:r>
                      <a:rPr lang="vi-VN" sz="3200">
                        <a:latin typeface="Cambria Math"/>
                        <a:ea typeface="Times New Roman" panose="02020603050405020304" pitchFamily="18" charset="0"/>
                      </a:rPr>
                      <m:t>∈</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ℕ</m:t>
                        </m:r>
                      </m:e>
                      <m:sup>
                        <m:r>
                          <a:rPr lang="vi-VN" sz="3200">
                            <a:latin typeface="Cambria Math"/>
                            <a:ea typeface="Times New Roman" panose="02020603050405020304" pitchFamily="18" charset="0"/>
                          </a:rPr>
                          <m:t>∗</m:t>
                        </m:r>
                      </m:sup>
                    </m:sSup>
                  </m:oMath>
                </a14:m>
                <a:r>
                  <a:rPr lang="vi-VN" sz="3200">
                    <a:latin typeface="Times New Roman" panose="02020603050405020304" pitchFamily="18" charset="0"/>
                    <a:ea typeface="Times New Roman" panose="02020603050405020304" pitchFamily="18" charset="0"/>
                  </a:rPr>
                  <a:t>). Tính tổng </a:t>
                </a:r>
                <a14:m>
                  <m:oMath xmlns:m="http://schemas.openxmlformats.org/officeDocument/2006/math">
                    <m:r>
                      <a:rPr lang="vi-VN" sz="3200">
                        <a:latin typeface="Cambria Math"/>
                        <a:ea typeface="Times New Roman" panose="02020603050405020304" pitchFamily="18" charset="0"/>
                      </a:rPr>
                      <m:t>𝑆</m:t>
                    </m:r>
                  </m:oMath>
                </a14:m>
                <a:r>
                  <a:rPr lang="vi-VN" sz="3200">
                    <a:latin typeface="Times New Roman" panose="02020603050405020304" pitchFamily="18" charset="0"/>
                    <a:ea typeface="Times New Roman" panose="02020603050405020304" pitchFamily="18" charset="0"/>
                  </a:rPr>
                  <a:t> của </a:t>
                </a:r>
                <a14:m>
                  <m:oMath xmlns:m="http://schemas.openxmlformats.org/officeDocument/2006/math">
                    <m:r>
                      <a:rPr lang="vi-VN" sz="3200">
                        <a:latin typeface="Cambria Math"/>
                        <a:ea typeface="Times New Roman" panose="02020603050405020304" pitchFamily="18" charset="0"/>
                      </a:rPr>
                      <m:t>125</m:t>
                    </m:r>
                  </m:oMath>
                </a14:m>
                <a:r>
                  <a:rPr lang="vi-VN" sz="3200">
                    <a:latin typeface="Times New Roman" panose="02020603050405020304" pitchFamily="18" charset="0"/>
                    <a:ea typeface="Times New Roman" panose="02020603050405020304" pitchFamily="18" charset="0"/>
                  </a:rPr>
                  <a:t> số hạng đầu tiên của dãy số đó. </a:t>
                </a:r>
                <a:endParaRPr lang="en-US" sz="3200">
                  <a:latin typeface="Times New Roman" panose="02020603050405020304" pitchFamily="18" charset="0"/>
                  <a:ea typeface="Times New Roman" panose="02020603050405020304" pitchFamily="18" charset="0"/>
                </a:endParaRPr>
              </a:p>
              <a:p>
                <a:r>
                  <a:rPr lang="fr-FR" sz="3200" smtClean="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A.</a:t>
                </a:r>
                <a14:m>
                  <m:oMath xmlns:m="http://schemas.openxmlformats.org/officeDocument/2006/math">
                    <m:r>
                      <a:rPr lang="en-US" sz="3200" b="0" i="0" smtClean="0">
                        <a:latin typeface="Cambria Math"/>
                        <a:ea typeface="Times New Roman" panose="02020603050405020304" pitchFamily="18" charset="0"/>
                      </a:rPr>
                      <m:t>  </m:t>
                    </m:r>
                    <m:r>
                      <a:rPr lang="en-US" sz="3200">
                        <a:latin typeface="Cambria Math"/>
                        <a:ea typeface="Times New Roman" panose="02020603050405020304" pitchFamily="18" charset="0"/>
                      </a:rPr>
                      <m:t>𝑆</m:t>
                    </m:r>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16875</m:t>
                    </m:r>
                  </m:oMath>
                </a14:m>
                <a:r>
                  <a:rPr lang="fr-FR" sz="320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B.</a:t>
                </a:r>
                <a14:m>
                  <m:oMath xmlns:m="http://schemas.openxmlformats.org/officeDocument/2006/math">
                    <m:r>
                      <a:rPr lang="en-US" sz="3200" b="0" i="0" smtClean="0">
                        <a:latin typeface="Cambria Math"/>
                        <a:ea typeface="Times New Roman" panose="02020603050405020304" pitchFamily="18" charset="0"/>
                      </a:rPr>
                      <m:t>  </m:t>
                    </m:r>
                    <m:r>
                      <a:rPr lang="en-US" sz="3200">
                        <a:latin typeface="Cambria Math"/>
                        <a:ea typeface="Times New Roman" panose="02020603050405020304" pitchFamily="18" charset="0"/>
                      </a:rPr>
                      <m:t>𝑆</m:t>
                    </m:r>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63375</m:t>
                    </m:r>
                  </m:oMath>
                </a14:m>
                <a:r>
                  <a:rPr lang="fr-FR"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r>
                  <a:rPr lang="fr-FR" sz="3200" smtClean="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C.</a:t>
                </a:r>
                <a14:m>
                  <m:oMath xmlns:m="http://schemas.openxmlformats.org/officeDocument/2006/math">
                    <m:r>
                      <a:rPr lang="en-US" sz="3200" b="0" i="0" smtClean="0">
                        <a:latin typeface="Cambria Math"/>
                        <a:ea typeface="Times New Roman" panose="02020603050405020304" pitchFamily="18" charset="0"/>
                      </a:rPr>
                      <m:t>  </m:t>
                    </m:r>
                    <m:r>
                      <a:rPr lang="en-US" sz="3200">
                        <a:latin typeface="Cambria Math"/>
                        <a:ea typeface="Times New Roman" panose="02020603050405020304" pitchFamily="18" charset="0"/>
                      </a:rPr>
                      <m:t>𝑆</m:t>
                    </m:r>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63562</m:t>
                    </m:r>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5</m:t>
                    </m:r>
                  </m:oMath>
                </a14:m>
                <a:r>
                  <a:rPr lang="fr-FR" sz="320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D.</a:t>
                </a:r>
                <a14:m>
                  <m:oMath xmlns:m="http://schemas.openxmlformats.org/officeDocument/2006/math">
                    <m:r>
                      <a:rPr lang="en-US" sz="3200" b="0" i="0" smtClean="0">
                        <a:latin typeface="Cambria Math"/>
                        <a:ea typeface="Times New Roman" panose="02020603050405020304" pitchFamily="18" charset="0"/>
                      </a:rPr>
                      <m:t>  </m:t>
                    </m:r>
                    <m:r>
                      <a:rPr lang="en-US" sz="3200">
                        <a:latin typeface="Cambria Math"/>
                        <a:ea typeface="Times New Roman" panose="02020603050405020304" pitchFamily="18" charset="0"/>
                      </a:rPr>
                      <m:t>𝑆</m:t>
                    </m:r>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16687</m:t>
                    </m:r>
                    <m:r>
                      <a:rPr lang="fr-FR" sz="3200">
                        <a:latin typeface="Cambria Math"/>
                        <a:ea typeface="Times New Roman" panose="02020603050405020304" pitchFamily="18" charset="0"/>
                      </a:rPr>
                      <m:t>,</m:t>
                    </m:r>
                    <m:r>
                      <a:rPr lang="fr-FR" sz="3200">
                        <a:latin typeface="Cambria Math"/>
                        <a:ea typeface="Times New Roman" panose="02020603050405020304" pitchFamily="18" charset="0"/>
                      </a:rPr>
                      <m:t>5</m:t>
                    </m:r>
                  </m:oMath>
                </a14:m>
                <a:r>
                  <a:rPr lang="fr-F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922802"/>
                <a:ext cx="10998200" cy="3046988"/>
              </a:xfrm>
              <a:prstGeom prst="rect">
                <a:avLst/>
              </a:prstGeom>
              <a:blipFill rotWithShape="1">
                <a:blip r:embed="rId2"/>
                <a:stretch>
                  <a:fillRect l="-1441"/>
                </a:stretch>
              </a:blipFill>
            </p:spPr>
            <p:txBody>
              <a:bodyPr/>
              <a:lstStyle/>
              <a:p>
                <a:r>
                  <a:rPr lang="en-US">
                    <a:noFill/>
                  </a:rPr>
                  <a:t> </a:t>
                </a:r>
              </a:p>
            </p:txBody>
          </p:sp>
        </mc:Fallback>
      </mc:AlternateContent>
      <p:sp>
        <p:nvSpPr>
          <p:cNvPr id="8" name="Oval 7"/>
          <p:cNvSpPr/>
          <p:nvPr/>
        </p:nvSpPr>
        <p:spPr>
          <a:xfrm>
            <a:off x="1965975" y="345954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1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20700" y="1545215"/>
                <a:ext cx="11023600" cy="2628412"/>
              </a:xfrm>
              <a:prstGeom prst="rect">
                <a:avLst/>
              </a:prstGeom>
            </p:spPr>
            <p:txBody>
              <a:bodyPr wrap="square">
                <a:spAutoFit/>
              </a:bodyPr>
              <a:lstStyle/>
              <a:p>
                <a:pPr marL="457200" algn="just">
                  <a:lnSpc>
                    <a:spcPct val="115000"/>
                  </a:lnSpc>
                  <a:spcAft>
                    <a:spcPts val="0"/>
                  </a:spcAft>
                </a:pPr>
                <a:endParaRPr lang="en-US" sz="3200" smtClean="0">
                  <a:effectLst/>
                  <a:latin typeface="Times New Roman" panose="02020603050405020304" pitchFamily="18" charset="0"/>
                  <a:ea typeface="Times New Roman" panose="02020603050405020304" pitchFamily="18" charset="0"/>
                </a:endParaRPr>
              </a:p>
              <a:p>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fr-FR"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9. </a:t>
                </a:r>
                <a:r>
                  <a:rPr lang="fr-FR" sz="3200">
                    <a:latin typeface="Times New Roman" panose="02020603050405020304" pitchFamily="18" charset="0"/>
                    <a:ea typeface="Calibri" panose="020F0502020204030204" pitchFamily="34" charset="0"/>
                  </a:rPr>
                  <a:t>Cho cấp số cộng:</a:t>
                </a:r>
                <a14:m>
                  <m:oMath xmlns:m="http://schemas.openxmlformats.org/officeDocument/2006/math">
                    <m:sSub>
                      <m:sSubPr>
                        <m:ctrlPr>
                          <a:rPr lang="en-US" sz="3200" i="1">
                            <a:latin typeface="Cambria Math"/>
                            <a:ea typeface="Calibri" panose="020F0502020204030204" pitchFamily="34" charset="0"/>
                          </a:rPr>
                        </m:ctrlPr>
                      </m:sSubPr>
                      <m:e>
                        <m:r>
                          <a:rPr lang="fr-FR" sz="3200">
                            <a:latin typeface="Cambria Math"/>
                            <a:ea typeface="Calibri" panose="020F0502020204030204" pitchFamily="34" charset="0"/>
                          </a:rPr>
                          <m:t> </m:t>
                        </m:r>
                        <m:r>
                          <a:rPr lang="vi-VN" sz="3200">
                            <a:latin typeface="Cambria Math"/>
                            <a:ea typeface="Calibri" panose="020F0502020204030204" pitchFamily="34" charset="0"/>
                          </a:rPr>
                          <m:t>𝑢</m:t>
                        </m:r>
                      </m:e>
                      <m:sub>
                        <m:r>
                          <a:rPr lang="fr-FR" sz="3200">
                            <a:latin typeface="Cambria Math"/>
                            <a:ea typeface="Calibri" panose="020F0502020204030204" pitchFamily="34" charset="0"/>
                          </a:rPr>
                          <m:t>1</m:t>
                        </m:r>
                      </m:sub>
                    </m:sSub>
                    <m:r>
                      <a:rPr lang="fr-FR"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fr-FR" sz="3200">
                            <a:latin typeface="Cambria Math"/>
                            <a:ea typeface="Calibri" panose="020F0502020204030204" pitchFamily="34" charset="0"/>
                          </a:rPr>
                          <m:t>2</m:t>
                        </m:r>
                      </m:sub>
                    </m:sSub>
                    <m:r>
                      <a:rPr lang="fr-FR"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fr-FR" sz="3200">
                            <a:latin typeface="Cambria Math"/>
                            <a:ea typeface="Calibri" panose="020F0502020204030204" pitchFamily="34" charset="0"/>
                          </a:rPr>
                          <m:t>3</m:t>
                        </m:r>
                      </m:sub>
                    </m:sSub>
                    <m:r>
                      <a:rPr lang="fr-FR" sz="3200">
                        <a:latin typeface="Cambria Math"/>
                        <a:ea typeface="Calibri" panose="020F0502020204030204" pitchFamily="34" charset="0"/>
                      </a:rPr>
                      <m:t>;....</m:t>
                    </m:r>
                  </m:oMath>
                </a14:m>
                <a:r>
                  <a:rPr lang="fr-FR" sz="3200">
                    <a:latin typeface="Times New Roman" panose="02020603050405020304" pitchFamily="18" charset="0"/>
                    <a:ea typeface="Calibri" panose="020F0502020204030204" pitchFamily="34" charset="0"/>
                  </a:rPr>
                  <a:t> có công sai d. </a:t>
                </a:r>
                <a:r>
                  <a:rPr lang="fr-FR" sz="3200" smtClean="0">
                    <a:latin typeface="Times New Roman" panose="02020603050405020304" pitchFamily="18" charset="0"/>
                    <a:ea typeface="Calibri" panose="020F0502020204030204" pitchFamily="34" charset="0"/>
                  </a:rPr>
                  <a:t>Biết</a:t>
                </a:r>
              </a:p>
              <a:p>
                <a:r>
                  <a:rPr lang="fr-FR" sz="3200">
                    <a:latin typeface="Times New Roman" panose="02020603050405020304" pitchFamily="18" charset="0"/>
                    <a:ea typeface="Calibri" panose="020F0502020204030204" pitchFamily="34" charset="0"/>
                  </a:rPr>
                  <a:t>	</a:t>
                </a:r>
                <a:r>
                  <a:rPr lang="fr-FR" sz="3200" smtClean="0">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fr-FR" sz="3200">
                            <a:latin typeface="Cambria Math"/>
                            <a:ea typeface="Calibri" panose="020F0502020204030204" pitchFamily="34" charset="0"/>
                          </a:rPr>
                          <m:t>4</m:t>
                        </m:r>
                      </m:sub>
                    </m:sSub>
                    <m:r>
                      <a:rPr lang="fr-FR"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fr-FR" sz="3200">
                            <a:latin typeface="Cambria Math"/>
                            <a:ea typeface="Calibri" panose="020F0502020204030204" pitchFamily="34" charset="0"/>
                          </a:rPr>
                          <m:t>8</m:t>
                        </m:r>
                      </m:sub>
                    </m:sSub>
                    <m:r>
                      <a:rPr lang="fr-FR"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fr-FR" sz="3200">
                            <a:latin typeface="Cambria Math"/>
                            <a:ea typeface="Calibri" panose="020F0502020204030204" pitchFamily="34" charset="0"/>
                          </a:rPr>
                          <m:t>12</m:t>
                        </m:r>
                      </m:sub>
                    </m:sSub>
                    <m:r>
                      <a:rPr lang="fr-FR"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fr-FR" sz="3200">
                            <a:latin typeface="Cambria Math"/>
                            <a:ea typeface="Calibri" panose="020F0502020204030204" pitchFamily="34" charset="0"/>
                          </a:rPr>
                          <m:t>16</m:t>
                        </m:r>
                      </m:sub>
                    </m:sSub>
                    <m:r>
                      <a:rPr lang="fr-FR" sz="3200">
                        <a:latin typeface="Cambria Math"/>
                        <a:ea typeface="Calibri" panose="020F0502020204030204" pitchFamily="34" charset="0"/>
                      </a:rPr>
                      <m:t>=224.</m:t>
                    </m:r>
                  </m:oMath>
                </a14:m>
                <a:r>
                  <a:rPr lang="fr-FR" sz="3200">
                    <a:latin typeface="Times New Roman" panose="02020603050405020304" pitchFamily="18" charset="0"/>
                    <a:ea typeface="Calibri" panose="020F0502020204030204" pitchFamily="34" charset="0"/>
                  </a:rPr>
                  <a:t> Tính: </a:t>
                </a:r>
                <a14:m>
                  <m:oMath xmlns:m="http://schemas.openxmlformats.org/officeDocument/2006/math">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𝑆</m:t>
                        </m:r>
                      </m:e>
                      <m:sub>
                        <m:r>
                          <a:rPr lang="fr-FR" sz="3200">
                            <a:latin typeface="Cambria Math"/>
                            <a:ea typeface="Calibri" panose="020F0502020204030204" pitchFamily="34" charset="0"/>
                          </a:rPr>
                          <m:t>19</m:t>
                        </m:r>
                      </m:sub>
                    </m:sSub>
                  </m:oMath>
                </a14:m>
                <a:r>
                  <a:rPr lang="vi-VN" sz="3200">
                    <a:latin typeface="Times New Roman" panose="02020603050405020304" pitchFamily="18" charset="0"/>
                    <a:ea typeface="Calibri" panose="020F0502020204030204" pitchFamily="34" charset="0"/>
                  </a:rPr>
                  <a:t> </a:t>
                </a:r>
                <a:endParaRPr lang="en-US" sz="3200">
                  <a:latin typeface="Times New Roman" panose="02020603050405020304" pitchFamily="18" charset="0"/>
                  <a:ea typeface="Calibri" panose="020F0502020204030204" pitchFamily="34" charset="0"/>
                </a:endParaRPr>
              </a:p>
              <a:p>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A</a:t>
                </a:r>
                <a:r>
                  <a:rPr lang="vi-VN" sz="3200" b="1">
                    <a:solidFill>
                      <a:srgbClr val="0000FF"/>
                    </a:solidFill>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Calibri" panose="020F0502020204030204" pitchFamily="34" charset="0"/>
                  </a:rPr>
                  <a:t> </a:t>
                </a:r>
                <a14:m>
                  <m:oMath xmlns:m="http://schemas.openxmlformats.org/officeDocument/2006/math">
                    <m:r>
                      <a:rPr lang="vi-VN" sz="3200">
                        <a:latin typeface="Cambria Math"/>
                        <a:ea typeface="Calibri" panose="020F0502020204030204" pitchFamily="34" charset="0"/>
                      </a:rPr>
                      <m:t>1063</m:t>
                    </m:r>
                  </m:oMath>
                </a14:m>
                <a:r>
                  <a:rPr lang="vi-VN" sz="3200">
                    <a:latin typeface="Times New Roman" panose="02020603050405020304" pitchFamily="18" charset="0"/>
                    <a:ea typeface="Calibri" panose="020F0502020204030204" pitchFamily="34" charset="0"/>
                  </a:rPr>
                  <a:t> 	</a:t>
                </a:r>
                <a:r>
                  <a:rPr lang="en-US" sz="3200" smtClean="0">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Times New Roman" panose="02020603050405020304" pitchFamily="18" charset="0"/>
                  </a:rPr>
                  <a:t>B</a:t>
                </a:r>
                <a:r>
                  <a:rPr lang="vi-VN" sz="3200" b="1">
                    <a:solidFill>
                      <a:srgbClr val="0000FF"/>
                    </a:solidFill>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Calibri" panose="020F0502020204030204" pitchFamily="34" charset="0"/>
                  </a:rPr>
                  <a:t> </a:t>
                </a:r>
                <a14:m>
                  <m:oMath xmlns:m="http://schemas.openxmlformats.org/officeDocument/2006/math">
                    <m:r>
                      <a:rPr lang="vi-VN" sz="3200">
                        <a:latin typeface="Cambria Math"/>
                        <a:ea typeface="Calibri" panose="020F0502020204030204" pitchFamily="34" charset="0"/>
                      </a:rPr>
                      <m:t>1064</m:t>
                    </m:r>
                  </m:oMath>
                </a14:m>
                <a:r>
                  <a:rPr lang="vi-VN" sz="3200">
                    <a:latin typeface="Times New Roman" panose="02020603050405020304" pitchFamily="18" charset="0"/>
                    <a:ea typeface="Calibri" panose="020F0502020204030204" pitchFamily="34" charset="0"/>
                  </a:rPr>
                  <a:t> 	</a:t>
                </a:r>
                <a:r>
                  <a:rPr lang="en-US" sz="3200" smtClean="0">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Times New Roman" panose="02020603050405020304" pitchFamily="18" charset="0"/>
                  </a:rPr>
                  <a:t>C</a:t>
                </a:r>
                <a:r>
                  <a:rPr lang="vi-VN" sz="3200" b="1">
                    <a:solidFill>
                      <a:srgbClr val="0000FF"/>
                    </a:solidFill>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Calibri" panose="020F0502020204030204" pitchFamily="34" charset="0"/>
                  </a:rPr>
                  <a:t> </a:t>
                </a:r>
                <a14:m>
                  <m:oMath xmlns:m="http://schemas.openxmlformats.org/officeDocument/2006/math">
                    <m:r>
                      <a:rPr lang="vi-VN" sz="3200">
                        <a:latin typeface="Cambria Math"/>
                        <a:ea typeface="Calibri" panose="020F0502020204030204" pitchFamily="34" charset="0"/>
                      </a:rPr>
                      <m:t>1065</m:t>
                    </m:r>
                  </m:oMath>
                </a14:m>
                <a:r>
                  <a:rPr lang="vi-VN" sz="3200">
                    <a:latin typeface="Times New Roman" panose="02020603050405020304" pitchFamily="18" charset="0"/>
                    <a:ea typeface="Calibri" panose="020F0502020204030204" pitchFamily="34" charset="0"/>
                  </a:rPr>
                  <a:t> 	</a:t>
                </a:r>
                <a:r>
                  <a:rPr lang="en-US" sz="3200" smtClean="0">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Times New Roman" panose="02020603050405020304" pitchFamily="18" charset="0"/>
                  </a:rPr>
                  <a:t>D</a:t>
                </a:r>
                <a:r>
                  <a:rPr lang="vi-VN"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vi-VN" sz="3200">
                        <a:latin typeface="Cambria Math"/>
                        <a:ea typeface="Calibri" panose="020F0502020204030204" pitchFamily="34" charset="0"/>
                      </a:rPr>
                      <m:t>1066</m:t>
                    </m:r>
                  </m:oMath>
                </a14:m>
                <a:r>
                  <a:rPr lang="vi-VN" sz="3200">
                    <a:latin typeface="Times New Roman" panose="02020603050405020304" pitchFamily="18" charset="0"/>
                    <a:ea typeface="Calibri" panose="020F0502020204030204" pitchFamily="34" charset="0"/>
                  </a:rPr>
                  <a:t> </a:t>
                </a:r>
                <a:endParaRPr lang="en-US" sz="3200">
                  <a:latin typeface="Times New Roman" panose="02020603050405020304" pitchFamily="18" charset="0"/>
                  <a:ea typeface="Calibri" panose="020F0502020204030204" pitchFamily="34" charset="0"/>
                </a:endParaRPr>
              </a:p>
              <a:p>
                <a:pPr algn="just">
                  <a:spcAft>
                    <a:spcPts val="0"/>
                  </a:spcAft>
                </a:pPr>
                <a:endParaRPr lang="en-US" sz="3200">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0700" y="1545215"/>
                <a:ext cx="11023600" cy="2628412"/>
              </a:xfrm>
              <a:prstGeom prst="rect">
                <a:avLst/>
              </a:prstGeom>
              <a:blipFill rotWithShape="1">
                <a:blip r:embed="rId2"/>
                <a:stretch>
                  <a:fillRect l="-1382"/>
                </a:stretch>
              </a:blipFill>
            </p:spPr>
            <p:txBody>
              <a:bodyPr/>
              <a:lstStyle/>
              <a:p>
                <a:r>
                  <a:rPr lang="en-US">
                    <a:noFill/>
                  </a:rPr>
                  <a:t> </a:t>
                </a:r>
              </a:p>
            </p:txBody>
          </p:sp>
        </mc:Fallback>
      </mc:AlternateContent>
      <p:sp>
        <p:nvSpPr>
          <p:cNvPr id="7" name="Oval 6"/>
          <p:cNvSpPr/>
          <p:nvPr/>
        </p:nvSpPr>
        <p:spPr>
          <a:xfrm>
            <a:off x="4228942" y="314393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8" name="Isosceles Triangle 7">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64886" y="1917258"/>
                <a:ext cx="11328400" cy="2906630"/>
              </a:xfrm>
              <a:prstGeom prst="rect">
                <a:avLst/>
              </a:prstGeom>
            </p:spPr>
            <p:txBody>
              <a:bodyPr wrap="square">
                <a:spAutoFit/>
              </a:bodyPr>
              <a:lstStyle/>
              <a:p>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10.</a:t>
                </a:r>
                <a:r>
                  <a:rPr lang="en-US"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vi-VN" sz="3200">
                    <a:latin typeface="Times New Roman" panose="02020603050405020304" pitchFamily="18" charset="0"/>
                    <a:ea typeface="Calibri" panose="020F0502020204030204" pitchFamily="34" charset="0"/>
                  </a:rPr>
                  <a:t>Cho cấp số nhân </a:t>
                </a:r>
                <a14:m>
                  <m:oMath xmlns:m="http://schemas.openxmlformats.org/officeDocument/2006/math">
                    <m:d>
                      <m:dPr>
                        <m:ctrlPr>
                          <a:rPr lang="en-US" sz="3200" i="1">
                            <a:latin typeface="Cambria Math"/>
                            <a:ea typeface="Calibri" panose="020F0502020204030204" pitchFamily="34" charset="0"/>
                          </a:rPr>
                        </m:ctrlPr>
                      </m:d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𝑛</m:t>
                            </m:r>
                          </m:sub>
                        </m:sSub>
                      </m:e>
                    </m:d>
                  </m:oMath>
                </a14:m>
                <a:r>
                  <a:rPr lang="vi-VN" sz="3200">
                    <a:latin typeface="Times New Roman" panose="02020603050405020304" pitchFamily="18" charset="0"/>
                    <a:ea typeface="Calibri" panose="020F0502020204030204" pitchFamily="34" charset="0"/>
                  </a:rPr>
                  <a:t> thỏa mãn </a:t>
                </a:r>
                <a14:m>
                  <m:oMath xmlns:m="http://schemas.openxmlformats.org/officeDocument/2006/math">
                    <m:d>
                      <m:dPr>
                        <m:begChr m:val="{"/>
                        <m:endChr m:val=""/>
                        <m:ctrlPr>
                          <a:rPr lang="en-US" sz="3200" i="1">
                            <a:latin typeface="Cambria Math"/>
                            <a:ea typeface="Calibri" panose="020F0502020204030204" pitchFamily="34" charset="0"/>
                          </a:rPr>
                        </m:ctrlPr>
                      </m:dPr>
                      <m:e>
                        <m:eqArr>
                          <m:eqArrPr>
                            <m:ctrlPr>
                              <a:rPr lang="en-US" sz="3200" i="1">
                                <a:latin typeface="Cambria Math"/>
                                <a:ea typeface="Calibri" panose="020F0502020204030204" pitchFamily="34" charset="0"/>
                              </a:rPr>
                            </m:ctrlPr>
                          </m:eqArr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4</m:t>
                                </m:r>
                              </m:sub>
                            </m:sSub>
                            <m:r>
                              <a:rPr lang="vi-VN"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2</m:t>
                                </m:r>
                              </m:sub>
                            </m:sSub>
                            <m:r>
                              <a:rPr lang="vi-VN" sz="3200">
                                <a:latin typeface="Cambria Math"/>
                                <a:ea typeface="Calibri" panose="020F0502020204030204" pitchFamily="34" charset="0"/>
                              </a:rPr>
                              <m:t>=36</m:t>
                            </m:r>
                          </m:e>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5</m:t>
                                </m:r>
                              </m:sub>
                            </m:sSub>
                            <m:r>
                              <a:rPr lang="vi-VN" sz="3200">
                                <a:latin typeface="Cambria Math"/>
                                <a:ea typeface="Calibri" panose="020F0502020204030204" pitchFamily="34" charset="0"/>
                              </a:rPr>
                              <m:t>−</m:t>
                            </m:r>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3</m:t>
                                </m:r>
                              </m:sub>
                            </m:sSub>
                            <m:r>
                              <a:rPr lang="vi-VN" sz="3200">
                                <a:latin typeface="Cambria Math"/>
                                <a:ea typeface="Calibri" panose="020F0502020204030204" pitchFamily="34" charset="0"/>
                              </a:rPr>
                              <m:t>=72</m:t>
                            </m:r>
                          </m:e>
                        </m:eqArr>
                      </m:e>
                    </m:d>
                    <m:r>
                      <a:rPr lang="vi-VN" sz="3200">
                        <a:latin typeface="Cambria Math"/>
                        <a:ea typeface="Calibri" panose="020F0502020204030204" pitchFamily="34" charset="0"/>
                      </a:rPr>
                      <m:t>.</m:t>
                    </m:r>
                  </m:oMath>
                </a14:m>
                <a:r>
                  <a:rPr lang="vi-VN" sz="3200">
                    <a:latin typeface="Times New Roman" panose="02020603050405020304" pitchFamily="18" charset="0"/>
                    <a:ea typeface="Calibri" panose="020F0502020204030204" pitchFamily="34" charset="0"/>
                  </a:rPr>
                  <a:t> Chọn khẳng định đúng?</a:t>
                </a:r>
                <a:endParaRPr lang="en-US" sz="3200">
                  <a:latin typeface="Times New Roman" panose="02020603050405020304" pitchFamily="18" charset="0"/>
                  <a:ea typeface="Calibri" panose="020F0502020204030204" pitchFamily="34" charset="0"/>
                </a:endParaRPr>
              </a:p>
              <a:p>
                <a:r>
                  <a:rPr lang="vi-VN" sz="3200" b="1">
                    <a:solidFill>
                      <a:srgbClr val="0000FF"/>
                    </a:solidFill>
                    <a:latin typeface="Times New Roman" panose="02020603050405020304" pitchFamily="18" charset="0"/>
                    <a:ea typeface="Times New Roman" panose="02020603050405020304" pitchFamily="18" charset="0"/>
                  </a:rPr>
                  <a:t>A.</a:t>
                </a:r>
                <a:r>
                  <a:rPr lang="vi-VN" sz="320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3200" i="1">
                            <a:latin typeface="Cambria Math"/>
                            <a:ea typeface="Calibri" panose="020F0502020204030204" pitchFamily="34" charset="0"/>
                          </a:rPr>
                        </m:ctrlPr>
                      </m:dPr>
                      <m:e>
                        <m:eqArr>
                          <m:eqArrPr>
                            <m:ctrlPr>
                              <a:rPr lang="en-US" sz="3200" i="1">
                                <a:latin typeface="Cambria Math"/>
                                <a:ea typeface="Calibri" panose="020F0502020204030204" pitchFamily="34" charset="0"/>
                              </a:rPr>
                            </m:ctrlPr>
                          </m:eqArr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1</m:t>
                                </m:r>
                              </m:sub>
                            </m:sSub>
                            <m:r>
                              <a:rPr lang="vi-VN" sz="3200">
                                <a:latin typeface="Cambria Math"/>
                                <a:ea typeface="Calibri" panose="020F0502020204030204" pitchFamily="34" charset="0"/>
                              </a:rPr>
                              <m:t>=4</m:t>
                            </m:r>
                          </m:e>
                          <m:e>
                            <m:r>
                              <a:rPr lang="vi-VN" sz="3200">
                                <a:latin typeface="Cambria Math"/>
                                <a:ea typeface="Calibri" panose="020F0502020204030204" pitchFamily="34" charset="0"/>
                              </a:rPr>
                              <m:t>𝑞</m:t>
                            </m:r>
                            <m:r>
                              <a:rPr lang="vi-VN" sz="3200">
                                <a:latin typeface="Cambria Math"/>
                                <a:ea typeface="Calibri" panose="020F0502020204030204" pitchFamily="34" charset="0"/>
                              </a:rPr>
                              <m:t>=2</m:t>
                            </m:r>
                          </m:e>
                        </m:eqArr>
                      </m:e>
                    </m:d>
                    <m:r>
                      <a:rPr lang="vi-VN" sz="3200">
                        <a:latin typeface="Cambria Math"/>
                        <a:ea typeface="Calibri" panose="020F0502020204030204" pitchFamily="34" charset="0"/>
                      </a:rPr>
                      <m:t>.</m:t>
                    </m:r>
                  </m:oMath>
                </a14:m>
                <a:r>
                  <a:rPr lang="vi-VN" sz="3200">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Times New Roman" panose="02020603050405020304" pitchFamily="18" charset="0"/>
                  </a:rPr>
                  <a:t>B</a:t>
                </a:r>
                <a:r>
                  <a:rPr lang="vi-VN"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latin typeface="Cambria Math"/>
                            <a:ea typeface="Calibri" panose="020F0502020204030204" pitchFamily="34" charset="0"/>
                          </a:rPr>
                        </m:ctrlPr>
                      </m:dPr>
                      <m:e>
                        <m:eqArr>
                          <m:eqArrPr>
                            <m:ctrlPr>
                              <a:rPr lang="en-US" sz="3200" i="1">
                                <a:latin typeface="Cambria Math"/>
                                <a:ea typeface="Calibri" panose="020F0502020204030204" pitchFamily="34" charset="0"/>
                              </a:rPr>
                            </m:ctrlPr>
                          </m:eqArr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1</m:t>
                                </m:r>
                              </m:sub>
                            </m:sSub>
                            <m:r>
                              <a:rPr lang="vi-VN" sz="3200">
                                <a:latin typeface="Cambria Math"/>
                                <a:ea typeface="Calibri" panose="020F0502020204030204" pitchFamily="34" charset="0"/>
                              </a:rPr>
                              <m:t>=6</m:t>
                            </m:r>
                          </m:e>
                          <m:e>
                            <m:r>
                              <a:rPr lang="vi-VN" sz="3200">
                                <a:latin typeface="Cambria Math"/>
                                <a:ea typeface="Calibri" panose="020F0502020204030204" pitchFamily="34" charset="0"/>
                              </a:rPr>
                              <m:t>𝑞</m:t>
                            </m:r>
                            <m:r>
                              <a:rPr lang="vi-VN" sz="3200">
                                <a:latin typeface="Cambria Math"/>
                                <a:ea typeface="Calibri" panose="020F0502020204030204" pitchFamily="34" charset="0"/>
                              </a:rPr>
                              <m:t>=2</m:t>
                            </m:r>
                          </m:e>
                        </m:eqArr>
                      </m:e>
                    </m:d>
                    <m:r>
                      <a:rPr lang="vi-VN" sz="3200">
                        <a:latin typeface="Cambria Math"/>
                        <a:ea typeface="Calibri" panose="020F0502020204030204" pitchFamily="34" charset="0"/>
                      </a:rPr>
                      <m:t>.</m:t>
                    </m:r>
                  </m:oMath>
                </a14:m>
                <a:r>
                  <a:rPr lang="vi-VN" sz="3200">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Times New Roman" panose="02020603050405020304" pitchFamily="18" charset="0"/>
                  </a:rPr>
                  <a:t>C</a:t>
                </a:r>
                <a:r>
                  <a:rPr lang="vi-VN" sz="3200" b="1">
                    <a:solidFill>
                      <a:srgbClr val="0000FF"/>
                    </a:solidFill>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3200" i="1">
                            <a:latin typeface="Cambria Math"/>
                            <a:ea typeface="Calibri" panose="020F0502020204030204" pitchFamily="34" charset="0"/>
                          </a:rPr>
                        </m:ctrlPr>
                      </m:dPr>
                      <m:e>
                        <m:eqArr>
                          <m:eqArrPr>
                            <m:ctrlPr>
                              <a:rPr lang="en-US" sz="3200" i="1">
                                <a:latin typeface="Cambria Math"/>
                                <a:ea typeface="Calibri" panose="020F0502020204030204" pitchFamily="34" charset="0"/>
                              </a:rPr>
                            </m:ctrlPr>
                          </m:eqArr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1</m:t>
                                </m:r>
                              </m:sub>
                            </m:sSub>
                            <m:r>
                              <a:rPr lang="vi-VN" sz="3200">
                                <a:latin typeface="Cambria Math"/>
                                <a:ea typeface="Calibri" panose="020F0502020204030204" pitchFamily="34" charset="0"/>
                              </a:rPr>
                              <m:t>=9</m:t>
                            </m:r>
                          </m:e>
                          <m:e>
                            <m:r>
                              <a:rPr lang="vi-VN" sz="3200">
                                <a:latin typeface="Cambria Math"/>
                                <a:ea typeface="Calibri" panose="020F0502020204030204" pitchFamily="34" charset="0"/>
                              </a:rPr>
                              <m:t>𝑞</m:t>
                            </m:r>
                            <m:r>
                              <a:rPr lang="vi-VN" sz="3200">
                                <a:latin typeface="Cambria Math"/>
                                <a:ea typeface="Calibri" panose="020F0502020204030204" pitchFamily="34" charset="0"/>
                              </a:rPr>
                              <m:t>=2</m:t>
                            </m:r>
                          </m:e>
                        </m:eqArr>
                      </m:e>
                    </m:d>
                    <m:r>
                      <a:rPr lang="vi-VN" sz="3200">
                        <a:latin typeface="Cambria Math"/>
                        <a:ea typeface="Calibri" panose="020F0502020204030204" pitchFamily="34" charset="0"/>
                      </a:rPr>
                      <m:t>.</m:t>
                    </m:r>
                  </m:oMath>
                </a14:m>
                <a:r>
                  <a:rPr lang="vi-VN" sz="3200">
                    <a:latin typeface="Times New Roman" panose="02020603050405020304" pitchFamily="18" charset="0"/>
                    <a:ea typeface="Calibri" panose="020F0502020204030204" pitchFamily="34" charset="0"/>
                  </a:rPr>
                  <a:t>    	</a:t>
                </a:r>
                <a:r>
                  <a:rPr lang="vi-VN" sz="3200" b="1">
                    <a:solidFill>
                      <a:srgbClr val="0000FF"/>
                    </a:solidFill>
                    <a:latin typeface="Times New Roman" panose="02020603050405020304" pitchFamily="18" charset="0"/>
                    <a:ea typeface="Times New Roman" panose="02020603050405020304" pitchFamily="18" charset="0"/>
                  </a:rPr>
                  <a:t>D.</a:t>
                </a:r>
                <a:r>
                  <a:rPr lang="vi-VN" sz="320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3200" i="1">
                            <a:latin typeface="Cambria Math"/>
                            <a:ea typeface="Calibri" panose="020F0502020204030204" pitchFamily="34" charset="0"/>
                          </a:rPr>
                        </m:ctrlPr>
                      </m:dPr>
                      <m:e>
                        <m:eqArr>
                          <m:eqArrPr>
                            <m:ctrlPr>
                              <a:rPr lang="en-US" sz="3200" i="1">
                                <a:latin typeface="Cambria Math"/>
                                <a:ea typeface="Calibri" panose="020F0502020204030204" pitchFamily="34" charset="0"/>
                              </a:rPr>
                            </m:ctrlPr>
                          </m:eqArr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1</m:t>
                                </m:r>
                              </m:sub>
                            </m:sSub>
                            <m:r>
                              <a:rPr lang="vi-VN" sz="3200">
                                <a:latin typeface="Cambria Math"/>
                                <a:ea typeface="Calibri" panose="020F0502020204030204" pitchFamily="34" charset="0"/>
                              </a:rPr>
                              <m:t>=9</m:t>
                            </m:r>
                          </m:e>
                          <m:e>
                            <m:r>
                              <a:rPr lang="vi-VN" sz="3200">
                                <a:latin typeface="Cambria Math"/>
                                <a:ea typeface="Calibri" panose="020F0502020204030204" pitchFamily="34" charset="0"/>
                              </a:rPr>
                              <m:t>𝑞</m:t>
                            </m:r>
                            <m:r>
                              <a:rPr lang="vi-VN" sz="3200">
                                <a:latin typeface="Cambria Math"/>
                                <a:ea typeface="Calibri" panose="020F0502020204030204" pitchFamily="34" charset="0"/>
                              </a:rPr>
                              <m:t>=3</m:t>
                            </m:r>
                          </m:e>
                        </m:eqArr>
                      </m:e>
                    </m:d>
                  </m:oMath>
                </a14:m>
                <a:endParaRPr lang="en-US" sz="3200">
                  <a:latin typeface="Times New Roman" panose="02020603050405020304" pitchFamily="18" charset="0"/>
                  <a:ea typeface="Calibri" panose="020F0502020204030204" pitchFamily="34"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4886" y="1917258"/>
                <a:ext cx="11328400" cy="2906630"/>
              </a:xfrm>
              <a:prstGeom prst="rect">
                <a:avLst/>
              </a:prstGeom>
              <a:blipFill rotWithShape="1">
                <a:blip r:embed="rId2"/>
                <a:stretch>
                  <a:fillRect l="-1345"/>
                </a:stretch>
              </a:blipFill>
            </p:spPr>
            <p:txBody>
              <a:bodyPr/>
              <a:lstStyle/>
              <a:p>
                <a:r>
                  <a:rPr lang="en-US">
                    <a:noFill/>
                  </a:rPr>
                  <a:t> </a:t>
                </a:r>
              </a:p>
            </p:txBody>
          </p:sp>
        </mc:Fallback>
      </mc:AlternateContent>
      <p:sp>
        <p:nvSpPr>
          <p:cNvPr id="8" name="Oval 7"/>
          <p:cNvSpPr/>
          <p:nvPr/>
        </p:nvSpPr>
        <p:spPr>
          <a:xfrm>
            <a:off x="3079765" y="358313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44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2271" y="1778460"/>
                <a:ext cx="11391900" cy="3459858"/>
              </a:xfrm>
              <a:prstGeom prst="rect">
                <a:avLst/>
              </a:prstGeom>
            </p:spPr>
            <p:txBody>
              <a:bodyPr wrap="square">
                <a:spAutoFit/>
              </a:bodyPr>
              <a:lstStyle/>
              <a:p>
                <a:r>
                  <a:rPr lang="en-US"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11. </a:t>
                </a:r>
                <a:r>
                  <a:rPr lang="vi-VN" sz="3200">
                    <a:solidFill>
                      <a:srgbClr val="000000"/>
                    </a:solidFill>
                    <a:latin typeface="Times New Roman"/>
                    <a:ea typeface="MS Mincho"/>
                    <a:cs typeface="Times New Roman"/>
                  </a:rPr>
                  <a:t>Với giá trị   nào dưới đây thì các số hạng lần lượt là  </a:t>
                </a:r>
                <a:endParaRPr lang="en-US" sz="3200" smtClean="0">
                  <a:solidFill>
                    <a:srgbClr val="000000"/>
                  </a:solidFill>
                  <a:latin typeface="Times New Roman"/>
                  <a:ea typeface="MS Mincho"/>
                  <a:cs typeface="Times New Roman"/>
                </a:endParaRPr>
              </a:p>
              <a:p>
                <a:r>
                  <a:rPr lang="en-US" sz="3200" smtClean="0">
                    <a:solidFill>
                      <a:srgbClr val="000000"/>
                    </a:solidFill>
                    <a:latin typeface="Times New Roman"/>
                    <a:ea typeface="MS Mincho"/>
                    <a:cs typeface="Times New Roman"/>
                  </a:rPr>
                  <a:t>     </a:t>
                </a:r>
                <a:r>
                  <a:rPr lang="vi-VN" sz="3200" smtClean="0">
                    <a:solidFill>
                      <a:srgbClr val="000000"/>
                    </a:solidFill>
                    <a:latin typeface="Times New Roman"/>
                    <a:ea typeface="MS Mincho"/>
                    <a:cs typeface="Times New Roman"/>
                  </a:rPr>
                  <a:t>theo </a:t>
                </a:r>
                <a:r>
                  <a:rPr lang="vi-VN" sz="3200">
                    <a:solidFill>
                      <a:srgbClr val="000000"/>
                    </a:solidFill>
                    <a:latin typeface="Times New Roman"/>
                    <a:ea typeface="MS Mincho"/>
                    <a:cs typeface="Times New Roman"/>
                  </a:rPr>
                  <a:t>thứ tự </a:t>
                </a:r>
                <a:r>
                  <a:rPr lang="vi-VN" sz="3200" smtClean="0">
                    <a:solidFill>
                      <a:srgbClr val="000000"/>
                    </a:solidFill>
                    <a:latin typeface="Times New Roman"/>
                    <a:ea typeface="MS Mincho"/>
                    <a:cs typeface="Times New Roman"/>
                  </a:rPr>
                  <a:t>đó </a:t>
                </a:r>
                <a:r>
                  <a:rPr lang="vi-VN" sz="3200">
                    <a:solidFill>
                      <a:srgbClr val="000000"/>
                    </a:solidFill>
                    <a:latin typeface="Times New Roman"/>
                    <a:ea typeface="MS Mincho"/>
                    <a:cs typeface="Times New Roman"/>
                  </a:rPr>
                  <a:t>lập thành cấp số nhân? </a:t>
                </a:r>
                <a:endParaRPr lang="en-US" sz="3600">
                  <a:effectLst/>
                  <a:latin typeface="Times New Roman"/>
                  <a:ea typeface="MS Mincho"/>
                </a:endParaRPr>
              </a:p>
              <a:p>
                <a:r>
                  <a:rPr lang="vi-VN" sz="3200">
                    <a:solidFill>
                      <a:srgbClr val="000000"/>
                    </a:solidFill>
                    <a:latin typeface="Times New Roman"/>
                    <a:ea typeface="MS Mincho"/>
                    <a:cs typeface="Times New Roman"/>
                  </a:rPr>
                  <a:t>	</a:t>
                </a:r>
                <a:endParaRPr lang="en-US" sz="3600">
                  <a:effectLst/>
                  <a:latin typeface="Times New Roman"/>
                  <a:ea typeface="MS Mincho"/>
                </a:endParaRPr>
              </a:p>
              <a:p>
                <a:r>
                  <a:rPr lang="en-US" sz="3200" smtClean="0">
                    <a:solidFill>
                      <a:srgbClr val="000000"/>
                    </a:solidFill>
                    <a:latin typeface="Times New Roman"/>
                    <a:ea typeface="MS Mincho"/>
                    <a:cs typeface="Times New Roman"/>
                  </a:rPr>
                  <a:t>	</a:t>
                </a:r>
                <a:r>
                  <a:rPr lang="vi-VN" sz="3200" b="1">
                    <a:solidFill>
                      <a:srgbClr val="0000FF"/>
                    </a:solidFill>
                    <a:latin typeface="Times New Roman" panose="02020603050405020304" pitchFamily="18" charset="0"/>
                    <a:ea typeface="Times New Roman" panose="02020603050405020304" pitchFamily="18" charset="0"/>
                  </a:rPr>
                  <a:t>A.</a:t>
                </a:r>
                <a:r>
                  <a:rPr lang="vi-VN" sz="3200">
                    <a:solidFill>
                      <a:srgbClr val="000000"/>
                    </a:solidFill>
                    <a:latin typeface="Times New Roman"/>
                    <a:ea typeface="MS Mincho"/>
                    <a:cs typeface="Times New Roman"/>
                  </a:rPr>
                  <a:t> </a:t>
                </a:r>
                <a14:m>
                  <m:oMath xmlns:m="http://schemas.openxmlformats.org/officeDocument/2006/math">
                    <m:d>
                      <m:dPr>
                        <m:begChr m:val="{"/>
                        <m:endChr m:val=""/>
                        <m:ctrlPr>
                          <a:rPr lang="en-US" sz="3200" i="1">
                            <a:effectLst/>
                            <a:latin typeface="Cambria Math"/>
                            <a:ea typeface="MS Mincho"/>
                            <a:cs typeface="Times New Roman"/>
                          </a:rPr>
                        </m:ctrlPr>
                      </m:dPr>
                      <m:e>
                        <m:eqArr>
                          <m:eqArrPr>
                            <m:ctrlPr>
                              <a:rPr lang="en-US" sz="3200" i="1">
                                <a:effectLst/>
                                <a:latin typeface="Cambria Math"/>
                                <a:ea typeface="MS Mincho"/>
                                <a:cs typeface="Times New Roman"/>
                              </a:rPr>
                            </m:ctrlPr>
                          </m:eqArrPr>
                          <m:e>
                            <m:r>
                              <a:rPr lang="vi-VN" sz="3200" i="1">
                                <a:effectLst/>
                                <a:latin typeface="Cambria Math"/>
                                <a:ea typeface="MS Mincho"/>
                                <a:cs typeface="Times New Roman"/>
                              </a:rPr>
                              <m:t>&amp;</m:t>
                            </m:r>
                            <m:r>
                              <a:rPr lang="vi-VN" sz="3200" i="1">
                                <a:effectLst/>
                                <a:latin typeface="Cambria Math"/>
                                <a:ea typeface="MS Mincho"/>
                                <a:cs typeface="Times New Roman"/>
                              </a:rPr>
                              <m:t>𝑥</m:t>
                            </m:r>
                            <m:r>
                              <a:rPr lang="vi-VN" sz="3200" i="1">
                                <a:effectLst/>
                                <a:latin typeface="Cambria Math"/>
                                <a:ea typeface="MS Mincho"/>
                                <a:cs typeface="Times New Roman"/>
                              </a:rPr>
                              <m:t>=6</m:t>
                            </m:r>
                          </m:e>
                          <m:e>
                            <m:r>
                              <a:rPr lang="vi-VN" sz="3200" i="1">
                                <a:effectLst/>
                                <a:latin typeface="Cambria Math"/>
                                <a:ea typeface="MS Mincho"/>
                                <a:cs typeface="Times New Roman"/>
                              </a:rPr>
                              <m:t>&amp;</m:t>
                            </m:r>
                            <m:r>
                              <a:rPr lang="vi-VN" sz="3200" i="1">
                                <a:effectLst/>
                                <a:latin typeface="Cambria Math"/>
                                <a:ea typeface="MS Mincho"/>
                                <a:cs typeface="Times New Roman"/>
                              </a:rPr>
                              <m:t>𝑦</m:t>
                            </m:r>
                            <m:r>
                              <a:rPr lang="vi-VN" sz="3200" i="1">
                                <a:effectLst/>
                                <a:latin typeface="Cambria Math"/>
                                <a:ea typeface="MS Mincho"/>
                                <a:cs typeface="Times New Roman"/>
                              </a:rPr>
                              <m:t>=−54</m:t>
                            </m:r>
                          </m:e>
                        </m:eqArr>
                      </m:e>
                    </m:d>
                  </m:oMath>
                </a14:m>
                <a:r>
                  <a:rPr lang="vi-VN" sz="3200">
                    <a:solidFill>
                      <a:srgbClr val="000000"/>
                    </a:solidFill>
                    <a:latin typeface="Times New Roman"/>
                    <a:ea typeface="MS Mincho"/>
                    <a:cs typeface="Times New Roman"/>
                  </a:rPr>
                  <a:t>     </a:t>
                </a:r>
                <a:r>
                  <a:rPr lang="vi-VN" sz="3200" b="1">
                    <a:solidFill>
                      <a:srgbClr val="0000FF"/>
                    </a:solidFill>
                    <a:latin typeface="Times New Roman" panose="02020603050405020304" pitchFamily="18" charset="0"/>
                    <a:ea typeface="Times New Roman" panose="02020603050405020304" pitchFamily="18" charset="0"/>
                  </a:rPr>
                  <a:t>B.</a:t>
                </a:r>
                <a:r>
                  <a:rPr lang="vi-VN" sz="3200">
                    <a:solidFill>
                      <a:srgbClr val="000000"/>
                    </a:solidFill>
                    <a:latin typeface="Times New Roman"/>
                    <a:ea typeface="MS Mincho"/>
                    <a:cs typeface="Times New Roman"/>
                  </a:rPr>
                  <a:t> </a:t>
                </a:r>
                <a14:m>
                  <m:oMath xmlns:m="http://schemas.openxmlformats.org/officeDocument/2006/math">
                    <m:d>
                      <m:dPr>
                        <m:begChr m:val="{"/>
                        <m:endChr m:val=""/>
                        <m:ctrlPr>
                          <a:rPr lang="en-US" sz="3200" i="1">
                            <a:effectLst/>
                            <a:latin typeface="Cambria Math"/>
                            <a:ea typeface="MS Mincho"/>
                            <a:cs typeface="Times New Roman"/>
                          </a:rPr>
                        </m:ctrlPr>
                      </m:dPr>
                      <m:e>
                        <m:eqArr>
                          <m:eqArrPr>
                            <m:ctrlPr>
                              <a:rPr lang="en-US" sz="3200" i="1">
                                <a:effectLst/>
                                <a:latin typeface="Cambria Math"/>
                                <a:ea typeface="MS Mincho"/>
                                <a:cs typeface="Times New Roman"/>
                              </a:rPr>
                            </m:ctrlPr>
                          </m:eqArrPr>
                          <m:e>
                            <m:r>
                              <a:rPr lang="vi-VN" sz="3200" i="1">
                                <a:effectLst/>
                                <a:latin typeface="Cambria Math"/>
                                <a:ea typeface="MS Mincho"/>
                                <a:cs typeface="Times New Roman"/>
                              </a:rPr>
                              <m:t>&amp;</m:t>
                            </m:r>
                            <m:r>
                              <a:rPr lang="vi-VN" sz="3200" i="1">
                                <a:effectLst/>
                                <a:latin typeface="Cambria Math"/>
                                <a:ea typeface="MS Mincho"/>
                                <a:cs typeface="Times New Roman"/>
                              </a:rPr>
                              <m:t>𝑥</m:t>
                            </m:r>
                            <m:r>
                              <a:rPr lang="vi-VN" sz="3200" i="1">
                                <a:effectLst/>
                                <a:latin typeface="Cambria Math"/>
                                <a:ea typeface="MS Mincho"/>
                                <a:cs typeface="Times New Roman"/>
                              </a:rPr>
                              <m:t>=−10</m:t>
                            </m:r>
                          </m:e>
                          <m:e>
                            <m:r>
                              <a:rPr lang="vi-VN" sz="3200" i="1">
                                <a:effectLst/>
                                <a:latin typeface="Cambria Math"/>
                                <a:ea typeface="MS Mincho"/>
                                <a:cs typeface="Times New Roman"/>
                              </a:rPr>
                              <m:t>&amp;</m:t>
                            </m:r>
                            <m:r>
                              <a:rPr lang="vi-VN" sz="3200" i="1">
                                <a:effectLst/>
                                <a:latin typeface="Cambria Math"/>
                                <a:ea typeface="MS Mincho"/>
                                <a:cs typeface="Times New Roman"/>
                              </a:rPr>
                              <m:t>𝑦</m:t>
                            </m:r>
                            <m:r>
                              <a:rPr lang="vi-VN" sz="3200" i="1">
                                <a:effectLst/>
                                <a:latin typeface="Cambria Math"/>
                                <a:ea typeface="MS Mincho"/>
                                <a:cs typeface="Times New Roman"/>
                              </a:rPr>
                              <m:t>=−26</m:t>
                            </m:r>
                          </m:e>
                        </m:eqArr>
                      </m:e>
                    </m:d>
                  </m:oMath>
                </a14:m>
                <a:r>
                  <a:rPr lang="vi-VN" sz="3200">
                    <a:solidFill>
                      <a:srgbClr val="000000"/>
                    </a:solidFill>
                    <a:latin typeface="Times New Roman"/>
                    <a:ea typeface="MS Mincho"/>
                    <a:cs typeface="Times New Roman"/>
                  </a:rPr>
                  <a:t> </a:t>
                </a:r>
                <a:r>
                  <a:rPr lang="en-US" sz="3200" smtClean="0">
                    <a:solidFill>
                      <a:srgbClr val="000000"/>
                    </a:solidFill>
                    <a:latin typeface="Times New Roman"/>
                    <a:ea typeface="MS Mincho"/>
                    <a:cs typeface="Times New Roman"/>
                  </a:rPr>
                  <a:t>     </a:t>
                </a:r>
                <a:r>
                  <a:rPr lang="vi-VN" sz="3200" b="1">
                    <a:solidFill>
                      <a:srgbClr val="0000FF"/>
                    </a:solidFill>
                    <a:latin typeface="Times New Roman" panose="02020603050405020304" pitchFamily="18" charset="0"/>
                    <a:ea typeface="Times New Roman" panose="02020603050405020304" pitchFamily="18" charset="0"/>
                  </a:rPr>
                  <a:t>C.</a:t>
                </a:r>
                <a:r>
                  <a:rPr lang="vi-VN" sz="3200">
                    <a:solidFill>
                      <a:srgbClr val="000000"/>
                    </a:solidFill>
                    <a:latin typeface="Times New Roman"/>
                    <a:ea typeface="MS Mincho"/>
                    <a:cs typeface="Times New Roman"/>
                  </a:rPr>
                  <a:t> </a:t>
                </a:r>
                <a14:m>
                  <m:oMath xmlns:m="http://schemas.openxmlformats.org/officeDocument/2006/math">
                    <m:d>
                      <m:dPr>
                        <m:begChr m:val="{"/>
                        <m:endChr m:val=""/>
                        <m:ctrlPr>
                          <a:rPr lang="en-US" sz="3200" i="1">
                            <a:effectLst/>
                            <a:latin typeface="Cambria Math"/>
                            <a:ea typeface="MS Mincho"/>
                            <a:cs typeface="Times New Roman"/>
                          </a:rPr>
                        </m:ctrlPr>
                      </m:dPr>
                      <m:e>
                        <m:eqArr>
                          <m:eqArrPr>
                            <m:ctrlPr>
                              <a:rPr lang="en-US" sz="3200" i="1">
                                <a:effectLst/>
                                <a:latin typeface="Cambria Math"/>
                                <a:ea typeface="MS Mincho"/>
                                <a:cs typeface="Times New Roman"/>
                              </a:rPr>
                            </m:ctrlPr>
                          </m:eqArrPr>
                          <m:e>
                            <m:r>
                              <a:rPr lang="vi-VN" sz="3200" i="1">
                                <a:effectLst/>
                                <a:latin typeface="Cambria Math"/>
                                <a:ea typeface="MS Mincho"/>
                                <a:cs typeface="Times New Roman"/>
                              </a:rPr>
                              <m:t>&amp;</m:t>
                            </m:r>
                            <m:r>
                              <a:rPr lang="vi-VN" sz="3200" i="1">
                                <a:effectLst/>
                                <a:latin typeface="Cambria Math"/>
                                <a:ea typeface="MS Mincho"/>
                                <a:cs typeface="Times New Roman"/>
                              </a:rPr>
                              <m:t>𝑥</m:t>
                            </m:r>
                            <m:r>
                              <a:rPr lang="vi-VN" sz="3200" i="1">
                                <a:effectLst/>
                                <a:latin typeface="Cambria Math"/>
                                <a:ea typeface="MS Mincho"/>
                                <a:cs typeface="Times New Roman"/>
                              </a:rPr>
                              <m:t>=−6</m:t>
                            </m:r>
                          </m:e>
                          <m:e>
                            <m:r>
                              <a:rPr lang="vi-VN" sz="3200" i="1">
                                <a:effectLst/>
                                <a:latin typeface="Cambria Math"/>
                                <a:ea typeface="MS Mincho"/>
                                <a:cs typeface="Times New Roman"/>
                              </a:rPr>
                              <m:t>&amp;</m:t>
                            </m:r>
                            <m:r>
                              <a:rPr lang="vi-VN" sz="3200" i="1">
                                <a:effectLst/>
                                <a:latin typeface="Cambria Math"/>
                                <a:ea typeface="MS Mincho"/>
                                <a:cs typeface="Times New Roman"/>
                              </a:rPr>
                              <m:t>𝑦</m:t>
                            </m:r>
                            <m:r>
                              <a:rPr lang="vi-VN" sz="3200" i="1">
                                <a:effectLst/>
                                <a:latin typeface="Cambria Math"/>
                                <a:ea typeface="MS Mincho"/>
                                <a:cs typeface="Times New Roman"/>
                              </a:rPr>
                              <m:t>=−54</m:t>
                            </m:r>
                          </m:e>
                        </m:eqArr>
                      </m:e>
                    </m:d>
                  </m:oMath>
                </a14:m>
                <a:r>
                  <a:rPr lang="vi-VN" sz="3200">
                    <a:solidFill>
                      <a:srgbClr val="000000"/>
                    </a:solidFill>
                    <a:latin typeface="Times New Roman"/>
                    <a:ea typeface="MS Mincho"/>
                    <a:cs typeface="Times New Roman"/>
                  </a:rPr>
                  <a:t> </a:t>
                </a:r>
                <a:r>
                  <a:rPr lang="en-US" sz="3200" smtClean="0">
                    <a:solidFill>
                      <a:srgbClr val="000000"/>
                    </a:solidFill>
                    <a:latin typeface="Times New Roman"/>
                    <a:ea typeface="MS Mincho"/>
                    <a:cs typeface="Times New Roman"/>
                  </a:rPr>
                  <a:t>    </a:t>
                </a:r>
                <a:r>
                  <a:rPr lang="vi-VN" sz="3200" b="1">
                    <a:solidFill>
                      <a:srgbClr val="0000FF"/>
                    </a:solidFill>
                    <a:latin typeface="Times New Roman" panose="02020603050405020304" pitchFamily="18" charset="0"/>
                    <a:ea typeface="Times New Roman" panose="02020603050405020304" pitchFamily="18" charset="0"/>
                  </a:rPr>
                  <a:t>D.</a:t>
                </a:r>
                <a:r>
                  <a:rPr lang="vi-VN" sz="3200">
                    <a:solidFill>
                      <a:srgbClr val="000000"/>
                    </a:solidFill>
                    <a:latin typeface="Times New Roman"/>
                    <a:ea typeface="MS Mincho"/>
                    <a:cs typeface="Times New Roman"/>
                  </a:rPr>
                  <a:t> </a:t>
                </a:r>
                <a14:m>
                  <m:oMath xmlns:m="http://schemas.openxmlformats.org/officeDocument/2006/math">
                    <m:d>
                      <m:dPr>
                        <m:begChr m:val="{"/>
                        <m:endChr m:val=""/>
                        <m:ctrlPr>
                          <a:rPr lang="en-US" sz="3200" i="1">
                            <a:effectLst/>
                            <a:latin typeface="Cambria Math"/>
                            <a:ea typeface="MS Mincho"/>
                            <a:cs typeface="Times New Roman"/>
                          </a:rPr>
                        </m:ctrlPr>
                      </m:dPr>
                      <m:e>
                        <m:eqArr>
                          <m:eqArrPr>
                            <m:ctrlPr>
                              <a:rPr lang="en-US" sz="3200" i="1">
                                <a:effectLst/>
                                <a:latin typeface="Cambria Math"/>
                                <a:ea typeface="MS Mincho"/>
                                <a:cs typeface="Times New Roman"/>
                              </a:rPr>
                            </m:ctrlPr>
                          </m:eqArrPr>
                          <m:e>
                            <m:r>
                              <a:rPr lang="vi-VN" sz="3200" i="1">
                                <a:effectLst/>
                                <a:latin typeface="Cambria Math"/>
                                <a:ea typeface="MS Mincho"/>
                                <a:cs typeface="Times New Roman"/>
                              </a:rPr>
                              <m:t>&amp;</m:t>
                            </m:r>
                            <m:r>
                              <a:rPr lang="vi-VN" sz="3200" i="1">
                                <a:effectLst/>
                                <a:latin typeface="Cambria Math"/>
                                <a:ea typeface="MS Mincho"/>
                                <a:cs typeface="Times New Roman"/>
                              </a:rPr>
                              <m:t>𝑥</m:t>
                            </m:r>
                            <m:r>
                              <a:rPr lang="vi-VN" sz="3200" i="1">
                                <a:effectLst/>
                                <a:latin typeface="Cambria Math"/>
                                <a:ea typeface="MS Mincho"/>
                                <a:cs typeface="Times New Roman"/>
                              </a:rPr>
                              <m:t>=−6</m:t>
                            </m:r>
                          </m:e>
                          <m:e>
                            <m:r>
                              <a:rPr lang="vi-VN" sz="3200" i="1">
                                <a:effectLst/>
                                <a:latin typeface="Cambria Math"/>
                                <a:ea typeface="MS Mincho"/>
                                <a:cs typeface="Times New Roman"/>
                              </a:rPr>
                              <m:t>&amp;</m:t>
                            </m:r>
                            <m:r>
                              <a:rPr lang="vi-VN" sz="3200" i="1">
                                <a:effectLst/>
                                <a:latin typeface="Cambria Math"/>
                                <a:ea typeface="MS Mincho"/>
                                <a:cs typeface="Times New Roman"/>
                              </a:rPr>
                              <m:t>𝑦</m:t>
                            </m:r>
                            <m:r>
                              <a:rPr lang="vi-VN" sz="3200" i="1">
                                <a:effectLst/>
                                <a:latin typeface="Cambria Math"/>
                                <a:ea typeface="MS Mincho"/>
                                <a:cs typeface="Times New Roman"/>
                              </a:rPr>
                              <m:t>=54</m:t>
                            </m:r>
                          </m:e>
                        </m:eqArr>
                      </m:e>
                    </m:d>
                  </m:oMath>
                </a14:m>
                <a:endParaRPr lang="en-US" sz="3600">
                  <a:effectLst/>
                  <a:latin typeface="Times New Roman"/>
                  <a:ea typeface="MS Mincho"/>
                </a:endParaRPr>
              </a:p>
              <a:p>
                <a:endParaRPr lang="en-US" sz="3200"/>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2271" y="1778460"/>
                <a:ext cx="11391900" cy="3459858"/>
              </a:xfrm>
              <a:prstGeom prst="rect">
                <a:avLst/>
              </a:prstGeom>
              <a:blipFill rotWithShape="1">
                <a:blip r:embed="rId2"/>
                <a:stretch>
                  <a:fillRect t="-2469"/>
                </a:stretch>
              </a:blipFill>
            </p:spPr>
            <p:txBody>
              <a:bodyPr/>
              <a:lstStyle/>
              <a:p>
                <a:r>
                  <a:rPr lang="en-US">
                    <a:noFill/>
                  </a:rPr>
                  <a:t> </a:t>
                </a:r>
              </a:p>
            </p:txBody>
          </p:sp>
        </mc:Fallback>
      </mc:AlternateContent>
      <p:sp>
        <p:nvSpPr>
          <p:cNvPr id="7" name="Oval 6"/>
          <p:cNvSpPr/>
          <p:nvPr/>
        </p:nvSpPr>
        <p:spPr>
          <a:xfrm>
            <a:off x="6639574" y="350838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9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2643" y="1805894"/>
                <a:ext cx="10985500" cy="2554545"/>
              </a:xfrm>
              <a:prstGeom prst="rect">
                <a:avLst/>
              </a:prstGeom>
            </p:spPr>
            <p:txBody>
              <a:bodyPr wrap="square">
                <a:spAutoFit/>
              </a:bodyPr>
              <a:lstStyle/>
              <a:p>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12. </a:t>
                </a:r>
                <a:r>
                  <a:rPr lang="vi-VN" sz="3200">
                    <a:latin typeface="Times New Roman" panose="02020603050405020304" pitchFamily="18" charset="0"/>
                    <a:ea typeface="Calibri" panose="020F0502020204030204" pitchFamily="34" charset="0"/>
                  </a:rPr>
                  <a:t>Cho cấp số nhân </a:t>
                </a:r>
                <a14:m>
                  <m:oMath xmlns:m="http://schemas.openxmlformats.org/officeDocument/2006/math">
                    <m:d>
                      <m:dPr>
                        <m:ctrlPr>
                          <a:rPr lang="en-US" sz="3200" i="1">
                            <a:latin typeface="Cambria Math"/>
                            <a:ea typeface="Calibri" panose="020F0502020204030204" pitchFamily="34" charset="0"/>
                          </a:rPr>
                        </m:ctrlPr>
                      </m:dPr>
                      <m:e>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𝑛</m:t>
                            </m:r>
                          </m:sub>
                        </m:sSub>
                      </m:e>
                    </m:d>
                  </m:oMath>
                </a14:m>
                <a:r>
                  <a:rPr lang="vi-VN" sz="3200">
                    <a:latin typeface="Times New Roman" panose="02020603050405020304" pitchFamily="18" charset="0"/>
                    <a:ea typeface="Calibri" panose="020F0502020204030204" pitchFamily="34" charset="0"/>
                  </a:rPr>
                  <a:t> có </a:t>
                </a:r>
                <a14:m>
                  <m:oMath xmlns:m="http://schemas.openxmlformats.org/officeDocument/2006/math">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1</m:t>
                        </m:r>
                      </m:sub>
                    </m:sSub>
                    <m:r>
                      <a:rPr lang="vi-VN" sz="3200">
                        <a:latin typeface="Cambria Math"/>
                        <a:ea typeface="Calibri" panose="020F0502020204030204" pitchFamily="34" charset="0"/>
                      </a:rPr>
                      <m:t>=</m:t>
                    </m:r>
                    <m:r>
                      <a:rPr lang="vi-VN" sz="3200">
                        <a:latin typeface="Cambria Math"/>
                        <a:ea typeface="Calibri" panose="020F0502020204030204" pitchFamily="34" charset="0"/>
                      </a:rPr>
                      <m:t>3</m:t>
                    </m:r>
                  </m:oMath>
                </a14:m>
                <a:r>
                  <a:rPr lang="vi-VN" sz="3200">
                    <a:latin typeface="Times New Roman" panose="02020603050405020304" pitchFamily="18" charset="0"/>
                    <a:ea typeface="Calibri" panose="020F0502020204030204" pitchFamily="34" charset="0"/>
                  </a:rPr>
                  <a:t> và  </a:t>
                </a:r>
                <a14:m>
                  <m:oMath xmlns:m="http://schemas.openxmlformats.org/officeDocument/2006/math">
                    <m:r>
                      <a:rPr lang="vi-VN" sz="3200">
                        <a:latin typeface="Cambria Math"/>
                        <a:ea typeface="Calibri" panose="020F0502020204030204" pitchFamily="34" charset="0"/>
                      </a:rPr>
                      <m:t>𝑞</m:t>
                    </m:r>
                    <m:r>
                      <a:rPr lang="vi-VN" sz="3200">
                        <a:latin typeface="Cambria Math"/>
                        <a:ea typeface="Calibri" panose="020F0502020204030204" pitchFamily="34" charset="0"/>
                      </a:rPr>
                      <m:t>=−</m:t>
                    </m:r>
                    <m:r>
                      <a:rPr lang="vi-VN" sz="3200">
                        <a:latin typeface="Cambria Math"/>
                        <a:ea typeface="Calibri" panose="020F0502020204030204" pitchFamily="34" charset="0"/>
                      </a:rPr>
                      <m:t>2</m:t>
                    </m:r>
                  </m:oMath>
                </a14:m>
                <a:r>
                  <a:rPr lang="vi-VN" sz="3200">
                    <a:latin typeface="Times New Roman" panose="02020603050405020304" pitchFamily="18" charset="0"/>
                    <a:ea typeface="Calibri" panose="020F0502020204030204" pitchFamily="34" charset="0"/>
                  </a:rPr>
                  <a:t>. Số 192  là số hạng thứ </a:t>
                </a:r>
                <a:r>
                  <a:rPr lang="vi-VN" sz="3200" smtClean="0">
                    <a:latin typeface="Times New Roman" panose="02020603050405020304" pitchFamily="18" charset="0"/>
                    <a:ea typeface="Calibri" panose="020F0502020204030204" pitchFamily="34" charset="0"/>
                  </a:rPr>
                  <a:t>mấy </a:t>
                </a:r>
                <a:r>
                  <a:rPr lang="vi-VN" sz="3200">
                    <a:latin typeface="Times New Roman" panose="02020603050405020304" pitchFamily="18" charset="0"/>
                    <a:ea typeface="Calibri" panose="020F0502020204030204" pitchFamily="34" charset="0"/>
                  </a:rPr>
                  <a:t>của cấp số nhân đã cho?  </a:t>
                </a:r>
                <a:endParaRPr lang="en-US" sz="3200">
                  <a:latin typeface="Times New Roman" panose="02020603050405020304" pitchFamily="18" charset="0"/>
                  <a:ea typeface="Calibri" panose="020F0502020204030204" pitchFamily="34" charset="0"/>
                </a:endParaRPr>
              </a:p>
              <a:p>
                <a:r>
                  <a:rPr lang="vi-VN" sz="3200" b="1">
                    <a:solidFill>
                      <a:srgbClr val="0000FF"/>
                    </a:solidFill>
                    <a:latin typeface="Times New Roman" panose="02020603050405020304" pitchFamily="18" charset="0"/>
                    <a:ea typeface="Times New Roman" panose="02020603050405020304" pitchFamily="18" charset="0"/>
                  </a:rPr>
                  <a:t>A.</a:t>
                </a:r>
                <a:r>
                  <a:rPr lang="vi-VN" sz="3200">
                    <a:latin typeface="Times New Roman" panose="02020603050405020304" pitchFamily="18" charset="0"/>
                    <a:ea typeface="Calibri" panose="020F0502020204030204" pitchFamily="34" charset="0"/>
                  </a:rPr>
                  <a:t> Số hạng thứ 5.	</a:t>
                </a:r>
                <a:r>
                  <a:rPr lang="vi-VN" sz="3200" b="1">
                    <a:solidFill>
                      <a:srgbClr val="0000FF"/>
                    </a:solidFill>
                    <a:latin typeface="Times New Roman" panose="02020603050405020304" pitchFamily="18" charset="0"/>
                    <a:ea typeface="Times New Roman" panose="02020603050405020304" pitchFamily="18" charset="0"/>
                  </a:rPr>
                  <a:t>B.</a:t>
                </a:r>
                <a:r>
                  <a:rPr lang="vi-VN" sz="3200">
                    <a:latin typeface="Times New Roman" panose="02020603050405020304" pitchFamily="18" charset="0"/>
                    <a:ea typeface="Calibri" panose="020F0502020204030204" pitchFamily="34" charset="0"/>
                  </a:rPr>
                  <a:t> Số hạng thứ 6.</a:t>
                </a:r>
                <a:endParaRPr lang="en-US" sz="3200">
                  <a:latin typeface="Times New Roman" panose="02020603050405020304" pitchFamily="18" charset="0"/>
                  <a:ea typeface="Calibri" panose="020F0502020204030204" pitchFamily="34" charset="0"/>
                </a:endParaRPr>
              </a:p>
              <a:p>
                <a:r>
                  <a:rPr lang="vi-VN" sz="3200" b="1">
                    <a:solidFill>
                      <a:srgbClr val="0000FF"/>
                    </a:solidFill>
                    <a:latin typeface="Times New Roman" panose="02020603050405020304" pitchFamily="18" charset="0"/>
                    <a:ea typeface="Times New Roman" panose="02020603050405020304" pitchFamily="18" charset="0"/>
                  </a:rPr>
                  <a:t>C.</a:t>
                </a:r>
                <a:r>
                  <a:rPr lang="vi-VN" sz="3200">
                    <a:latin typeface="Times New Roman" panose="02020603050405020304" pitchFamily="18" charset="0"/>
                    <a:ea typeface="Calibri" panose="020F0502020204030204" pitchFamily="34" charset="0"/>
                  </a:rPr>
                  <a:t> Số hạng thứ 7.	</a:t>
                </a:r>
                <a:r>
                  <a:rPr lang="vi-VN" sz="3200" b="1">
                    <a:solidFill>
                      <a:srgbClr val="0000FF"/>
                    </a:solidFill>
                    <a:latin typeface="Times New Roman" panose="02020603050405020304" pitchFamily="18" charset="0"/>
                    <a:ea typeface="Times New Roman" panose="02020603050405020304" pitchFamily="18" charset="0"/>
                  </a:rPr>
                  <a:t>D.</a:t>
                </a:r>
                <a:r>
                  <a:rPr lang="vi-VN" sz="3200">
                    <a:latin typeface="Times New Roman" panose="02020603050405020304" pitchFamily="18" charset="0"/>
                    <a:ea typeface="Calibri" panose="020F0502020204030204" pitchFamily="34" charset="0"/>
                  </a:rPr>
                  <a:t> Không là số hạng của cấp số đã cho.</a:t>
                </a:r>
                <a:endParaRPr lang="en-US" sz="3200">
                  <a:latin typeface="Times New Roman" panose="02020603050405020304" pitchFamily="18" charset="0"/>
                  <a:ea typeface="Calibri" panose="020F0502020204030204" pitchFamily="34"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2643" y="1805894"/>
                <a:ext cx="10985500" cy="2554545"/>
              </a:xfrm>
              <a:prstGeom prst="rect">
                <a:avLst/>
              </a:prstGeom>
              <a:blipFill rotWithShape="1">
                <a:blip r:embed="rId2"/>
                <a:stretch>
                  <a:fillRect l="-1443" t="-3341"/>
                </a:stretch>
              </a:blipFill>
            </p:spPr>
            <p:txBody>
              <a:bodyPr/>
              <a:lstStyle/>
              <a:p>
                <a:r>
                  <a:rPr lang="en-US">
                    <a:noFill/>
                  </a:rPr>
                  <a:t> </a:t>
                </a:r>
              </a:p>
            </p:txBody>
          </p:sp>
        </mc:Fallback>
      </mc:AlternateContent>
      <p:sp>
        <p:nvSpPr>
          <p:cNvPr id="8" name="Oval 7"/>
          <p:cNvSpPr/>
          <p:nvPr/>
        </p:nvSpPr>
        <p:spPr>
          <a:xfrm>
            <a:off x="548151" y="3331407"/>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6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64886" y="1740360"/>
                <a:ext cx="11404600" cy="2554545"/>
              </a:xfrm>
              <a:prstGeom prst="rect">
                <a:avLst/>
              </a:prstGeom>
            </p:spPr>
            <p:txBody>
              <a:bodyPr wrap="square">
                <a:spAutoFit/>
              </a:bodyPr>
              <a:lstStyle/>
              <a:p>
                <a:endParaRPr lang="en-US"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endParaRPr>
              </a:p>
              <a:p>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13. </a:t>
                </a:r>
                <a:r>
                  <a:rPr lang="vi-VN" sz="3200">
                    <a:latin typeface="Times New Roman" panose="02020603050405020304" pitchFamily="18" charset="0"/>
                    <a:ea typeface="Calibri" panose="020F0502020204030204" pitchFamily="34" charset="0"/>
                  </a:rPr>
                  <a:t>Một cấp số nhân có 6 số hạng với công bội bằng 2 và tổng số </a:t>
                </a:r>
                <a:r>
                  <a:rPr lang="vi-VN" sz="3200" smtClean="0">
                    <a:latin typeface="Times New Roman" panose="02020603050405020304" pitchFamily="18" charset="0"/>
                    <a:ea typeface="Calibri" panose="020F0502020204030204" pitchFamily="34" charset="0"/>
                  </a:rPr>
                  <a:t>các </a:t>
                </a:r>
                <a:r>
                  <a:rPr lang="vi-VN" sz="3200">
                    <a:latin typeface="Times New Roman" panose="02020603050405020304" pitchFamily="18" charset="0"/>
                    <a:ea typeface="Calibri" panose="020F0502020204030204" pitchFamily="34" charset="0"/>
                  </a:rPr>
                  <a:t>số hạng bằng 189. Tìm số hạng cuối   của cấp số nhân đã cho.    </a:t>
                </a:r>
                <a:endParaRPr lang="en-US" sz="3200">
                  <a:latin typeface="Times New Roman" panose="02020603050405020304" pitchFamily="18" charset="0"/>
                  <a:ea typeface="Calibri" panose="020F0502020204030204" pitchFamily="34" charset="0"/>
                </a:endParaRPr>
              </a:p>
              <a:p>
                <a:pPr lvl="0"/>
                <a:r>
                  <a:rPr lang="en-US"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sSub>
                      <m:sSubPr>
                        <m:ctrlPr>
                          <a:rPr lang="en-US" sz="3200" i="1" smtClean="0">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6</m:t>
                        </m:r>
                      </m:sub>
                    </m:sSub>
                    <m:r>
                      <a:rPr lang="vi-VN" sz="3200">
                        <a:latin typeface="Cambria Math"/>
                        <a:ea typeface="Calibri" panose="020F0502020204030204" pitchFamily="34" charset="0"/>
                      </a:rPr>
                      <m:t>=32</m:t>
                    </m:r>
                  </m:oMath>
                </a14:m>
                <a:r>
                  <a:rPr lang="vi-VN" sz="3200">
                    <a:latin typeface="Times New Roman" panose="02020603050405020304" pitchFamily="18" charset="0"/>
                    <a:ea typeface="Calibri" panose="020F0502020204030204" pitchFamily="34" charset="0"/>
                  </a:rPr>
                  <a:t>   	</a:t>
                </a:r>
                <a:r>
                  <a:rPr lang="vi-VN" sz="3200" b="1">
                    <a:solidFill>
                      <a:srgbClr val="0000FF"/>
                    </a:solidFill>
                    <a:latin typeface="Times New Roman" panose="02020603050405020304" pitchFamily="18" charset="0"/>
                    <a:ea typeface="Times New Roman" panose="02020603050405020304" pitchFamily="18" charset="0"/>
                  </a:rPr>
                  <a:t>B.</a:t>
                </a:r>
                <a:r>
                  <a:rPr lang="vi-VN" sz="3200">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6</m:t>
                        </m:r>
                      </m:sub>
                    </m:sSub>
                    <m:r>
                      <a:rPr lang="vi-VN" sz="3200">
                        <a:latin typeface="Cambria Math"/>
                        <a:ea typeface="Calibri" panose="020F0502020204030204" pitchFamily="34" charset="0"/>
                      </a:rPr>
                      <m:t>=104</m:t>
                    </m:r>
                  </m:oMath>
                </a14:m>
                <a:r>
                  <a:rPr lang="vi-VN" sz="3200">
                    <a:latin typeface="Times New Roman" panose="02020603050405020304" pitchFamily="18" charset="0"/>
                    <a:ea typeface="Calibri" panose="020F0502020204030204" pitchFamily="34" charset="0"/>
                  </a:rPr>
                  <a:t>  	</a:t>
                </a:r>
                <a:r>
                  <a:rPr lang="vi-VN" sz="3200" b="1">
                    <a:solidFill>
                      <a:srgbClr val="0000FF"/>
                    </a:solidFill>
                    <a:latin typeface="Times New Roman" panose="02020603050405020304" pitchFamily="18" charset="0"/>
                    <a:ea typeface="Times New Roman" panose="02020603050405020304" pitchFamily="18" charset="0"/>
                  </a:rPr>
                  <a:t>C.</a:t>
                </a:r>
                <a:r>
                  <a:rPr lang="vi-VN" sz="3200">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6</m:t>
                        </m:r>
                      </m:sub>
                    </m:sSub>
                    <m:r>
                      <a:rPr lang="vi-VN" sz="3200">
                        <a:latin typeface="Cambria Math"/>
                        <a:ea typeface="Calibri" panose="020F0502020204030204" pitchFamily="34" charset="0"/>
                      </a:rPr>
                      <m:t>=48</m:t>
                    </m:r>
                  </m:oMath>
                </a14:m>
                <a:r>
                  <a:rPr lang="vi-VN" sz="3200">
                    <a:latin typeface="Times New Roman" panose="02020603050405020304" pitchFamily="18" charset="0"/>
                    <a:ea typeface="Calibri" panose="020F0502020204030204" pitchFamily="34" charset="0"/>
                  </a:rPr>
                  <a:t>  	</a:t>
                </a:r>
                <a:r>
                  <a:rPr lang="vi-VN" sz="3200" b="1">
                    <a:solidFill>
                      <a:srgbClr val="0000FF"/>
                    </a:solidFill>
                    <a:latin typeface="Times New Roman" panose="02020603050405020304" pitchFamily="18" charset="0"/>
                    <a:ea typeface="Times New Roman" panose="02020603050405020304" pitchFamily="18" charset="0"/>
                  </a:rPr>
                  <a:t>D.</a:t>
                </a:r>
                <a:r>
                  <a:rPr lang="vi-VN" sz="3200">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latin typeface="Cambria Math"/>
                            <a:ea typeface="Calibri" panose="020F0502020204030204" pitchFamily="34" charset="0"/>
                          </a:rPr>
                        </m:ctrlPr>
                      </m:sSubPr>
                      <m:e>
                        <m:r>
                          <a:rPr lang="vi-VN" sz="3200">
                            <a:latin typeface="Cambria Math"/>
                            <a:ea typeface="Calibri" panose="020F0502020204030204" pitchFamily="34" charset="0"/>
                          </a:rPr>
                          <m:t>𝑢</m:t>
                        </m:r>
                      </m:e>
                      <m:sub>
                        <m:r>
                          <a:rPr lang="vi-VN" sz="3200">
                            <a:latin typeface="Cambria Math"/>
                            <a:ea typeface="Calibri" panose="020F0502020204030204" pitchFamily="34" charset="0"/>
                          </a:rPr>
                          <m:t>6</m:t>
                        </m:r>
                      </m:sub>
                    </m:sSub>
                    <m:r>
                      <a:rPr lang="vi-VN" sz="3200">
                        <a:latin typeface="Cambria Math"/>
                        <a:ea typeface="Calibri" panose="020F0502020204030204" pitchFamily="34" charset="0"/>
                      </a:rPr>
                      <m:t>=96</m:t>
                    </m:r>
                  </m:oMath>
                </a14:m>
                <a:endParaRPr lang="en-US" sz="3200">
                  <a:latin typeface="Times New Roman" panose="02020603050405020304" pitchFamily="18" charset="0"/>
                  <a:ea typeface="Calibri" panose="020F0502020204030204" pitchFamily="34" charset="0"/>
                </a:endParaRPr>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4886" y="1740360"/>
                <a:ext cx="11404600" cy="2554545"/>
              </a:xfrm>
              <a:prstGeom prst="rect">
                <a:avLst/>
              </a:prstGeom>
              <a:blipFill rotWithShape="1">
                <a:blip r:embed="rId2"/>
                <a:stretch>
                  <a:fillRect l="-1336" r="-4436"/>
                </a:stretch>
              </a:blipFill>
            </p:spPr>
            <p:txBody>
              <a:bodyPr/>
              <a:lstStyle/>
              <a:p>
                <a:r>
                  <a:rPr lang="en-US">
                    <a:noFill/>
                  </a:rPr>
                  <a:t> </a:t>
                </a:r>
              </a:p>
            </p:txBody>
          </p:sp>
        </mc:Fallback>
      </mc:AlternateContent>
      <p:sp>
        <p:nvSpPr>
          <p:cNvPr id="7" name="Oval 6"/>
          <p:cNvSpPr/>
          <p:nvPr/>
        </p:nvSpPr>
        <p:spPr>
          <a:xfrm>
            <a:off x="8554200" y="3270133"/>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9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71072" y="2028943"/>
                <a:ext cx="10811328" cy="2062103"/>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14. </a:t>
                </a:r>
                <a:r>
                  <a:rPr lang="vi-VN" sz="320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1</m:t>
                        </m:r>
                      </m:sub>
                    </m:sSub>
                    <m:r>
                      <a:rPr lang="vi-VN" sz="3200">
                        <a:latin typeface="Cambria Math"/>
                        <a:ea typeface="Times New Roman" panose="02020603050405020304" pitchFamily="18" charset="0"/>
                      </a:rPr>
                      <m:t>=−6</m:t>
                    </m:r>
                  </m:oMath>
                </a14:m>
                <a:r>
                  <a:rPr lang="vi-VN" sz="3200">
                    <a:latin typeface="Times New Roman" panose="02020603050405020304" pitchFamily="18" charset="0"/>
                    <a:ea typeface="Times New Roman" panose="02020603050405020304" pitchFamily="18" charset="0"/>
                  </a:rPr>
                  <a:t> và  </a:t>
                </a:r>
                <a14:m>
                  <m:oMath xmlns:m="http://schemas.openxmlformats.org/officeDocument/2006/math">
                    <m:r>
                      <a:rPr lang="vi-VN" sz="3200">
                        <a:latin typeface="Cambria Math"/>
                        <a:ea typeface="Times New Roman" panose="02020603050405020304" pitchFamily="18" charset="0"/>
                      </a:rPr>
                      <m:t>𝑞</m:t>
                    </m:r>
                    <m:r>
                      <a:rPr lang="vi-VN" sz="3200">
                        <a:latin typeface="Cambria Math"/>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 Tổng n số hạng đầu tiên của cấp số nhân đã cho bằng 2046.  Tìm n </a:t>
                </a:r>
                <a:endParaRPr lang="en-US" sz="3200">
                  <a:latin typeface="Times New Roman" panose="02020603050405020304" pitchFamily="18" charset="0"/>
                  <a:ea typeface="Times New Roman" panose="02020603050405020304" pitchFamily="18" charset="0"/>
                </a:endParaRPr>
              </a:p>
              <a:p>
                <a:r>
                  <a:rPr lang="en-US" sz="3200"/>
                  <a:t> </a:t>
                </a:r>
                <a:r>
                  <a:rPr lang="en-US" sz="3200" smtClean="0"/>
                  <a:t>     </a:t>
                </a:r>
                <a:r>
                  <a:rPr lang="vi-VN" sz="3200" b="1" smtClean="0">
                    <a:solidFill>
                      <a:srgbClr val="0000FF"/>
                    </a:solidFill>
                    <a:latin typeface="Times New Roman" panose="02020603050405020304" pitchFamily="18" charset="0"/>
                    <a:ea typeface="Times New Roman" panose="02020603050405020304" pitchFamily="18" charset="0"/>
                  </a:rPr>
                  <a:t>A</a:t>
                </a:r>
                <a:r>
                  <a:rPr lang="vi-VN" sz="3200" b="1">
                    <a:solidFill>
                      <a:srgbClr val="0000FF"/>
                    </a:solidFill>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Times New Roman" panose="02020603050405020304" pitchFamily="18" charset="0"/>
                  </a:rPr>
                  <a:t> 9  		</a:t>
                </a:r>
                <a:r>
                  <a:rPr lang="vi-VN" sz="3200" b="1">
                    <a:solidFill>
                      <a:srgbClr val="0000FF"/>
                    </a:solidFill>
                    <a:latin typeface="Times New Roman" panose="02020603050405020304" pitchFamily="18" charset="0"/>
                    <a:ea typeface="Times New Roman" panose="02020603050405020304" pitchFamily="18" charset="0"/>
                  </a:rPr>
                  <a:t>B. </a:t>
                </a:r>
                <a:r>
                  <a:rPr lang="vi-VN" sz="3200">
                    <a:latin typeface="Times New Roman" panose="02020603050405020304" pitchFamily="18" charset="0"/>
                    <a:ea typeface="Times New Roman" panose="02020603050405020304" pitchFamily="18" charset="0"/>
                  </a:rPr>
                  <a:t>10  		</a:t>
                </a:r>
                <a:r>
                  <a:rPr lang="vi-VN" sz="3200" b="1">
                    <a:solidFill>
                      <a:srgbClr val="0000FF"/>
                    </a:solidFill>
                    <a:latin typeface="Times New Roman" panose="02020603050405020304" pitchFamily="18" charset="0"/>
                    <a:ea typeface="Times New Roman" panose="02020603050405020304" pitchFamily="18" charset="0"/>
                  </a:rPr>
                  <a:t>C.</a:t>
                </a:r>
                <a:r>
                  <a:rPr lang="vi-VN" sz="3200">
                    <a:latin typeface="Times New Roman" panose="02020603050405020304" pitchFamily="18" charset="0"/>
                    <a:ea typeface="Times New Roman" panose="02020603050405020304" pitchFamily="18" charset="0"/>
                  </a:rPr>
                  <a:t> 11   		</a:t>
                </a:r>
                <a:r>
                  <a:rPr lang="vi-VN" sz="3200" b="1">
                    <a:solidFill>
                      <a:srgbClr val="0000FF"/>
                    </a:solidFill>
                    <a:latin typeface="Times New Roman" panose="02020603050405020304" pitchFamily="18" charset="0"/>
                    <a:ea typeface="Times New Roman" panose="02020603050405020304" pitchFamily="18" charset="0"/>
                  </a:rPr>
                  <a:t>D.</a:t>
                </a:r>
                <a:r>
                  <a:rPr lang="vi-VN" sz="3200">
                    <a:latin typeface="Times New Roman" panose="02020603050405020304" pitchFamily="18" charset="0"/>
                    <a:ea typeface="Times New Roman" panose="02020603050405020304" pitchFamily="18" charset="0"/>
                  </a:rPr>
                  <a:t> 12</a:t>
                </a:r>
                <a:endParaRPr lang="en-US" sz="3200">
                  <a:latin typeface="Times New Roman" panose="02020603050405020304" pitchFamily="18" charset="0"/>
                  <a:ea typeface="Times New Roman" panose="02020603050405020304" pitchFamily="18" charset="0"/>
                </a:endParaRPr>
              </a:p>
              <a:p>
                <a:pPr>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71072" y="2028943"/>
                <a:ext cx="10811328" cy="2062103"/>
              </a:xfrm>
              <a:prstGeom prst="rect">
                <a:avLst/>
              </a:prstGeom>
              <a:blipFill rotWithShape="1">
                <a:blip r:embed="rId2"/>
                <a:stretch>
                  <a:fillRect l="-1409" t="-4142"/>
                </a:stretch>
              </a:blipFill>
            </p:spPr>
            <p:txBody>
              <a:bodyPr/>
              <a:lstStyle/>
              <a:p>
                <a:r>
                  <a:rPr lang="en-US">
                    <a:noFill/>
                  </a:rPr>
                  <a:t> </a:t>
                </a:r>
              </a:p>
            </p:txBody>
          </p:sp>
        </mc:Fallback>
      </mc:AlternateContent>
      <p:sp>
        <p:nvSpPr>
          <p:cNvPr id="8" name="Oval 7"/>
          <p:cNvSpPr/>
          <p:nvPr/>
        </p:nvSpPr>
        <p:spPr>
          <a:xfrm>
            <a:off x="3587788" y="306315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9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682172" y="1751082"/>
                <a:ext cx="11049000" cy="4580998"/>
              </a:xfrm>
              <a:prstGeom prst="rect">
                <a:avLst/>
              </a:prstGeom>
            </p:spPr>
            <p:txBody>
              <a:bodyPr wrap="square">
                <a:spAutoFit/>
              </a:bodyPr>
              <a:lstStyle/>
              <a:p>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15. </a:t>
                </a:r>
                <a:r>
                  <a:rPr lang="vi-VN" sz="3200">
                    <a:latin typeface="Times New Roman" panose="02020603050405020304" pitchFamily="18" charset="0"/>
                    <a:ea typeface="Times New Roman" panose="02020603050405020304" pitchFamily="18" charset="0"/>
                  </a:rPr>
                  <a:t>Cho cấp số nhân </a:t>
                </a:r>
                <a14:m>
                  <m:oMath xmlns:m="http://schemas.openxmlformats.org/officeDocument/2006/math">
                    <m:d>
                      <m:dPr>
                        <m:ctrlPr>
                          <a:rPr lang="en-US" sz="3200" i="1">
                            <a:latin typeface="Cambria Math"/>
                            <a:ea typeface="Times New Roman" panose="02020603050405020304" pitchFamily="18" charset="0"/>
                          </a:rPr>
                        </m:ctrlPr>
                      </m:dPr>
                      <m:e>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𝑛</m:t>
                            </m:r>
                          </m:sub>
                        </m:sSub>
                      </m:e>
                    </m:d>
                  </m:oMath>
                </a14:m>
                <a:r>
                  <a:rPr lang="vi-VN" sz="3200">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2</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 và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𝑢</m:t>
                        </m:r>
                      </m:e>
                      <m:sub>
                        <m:r>
                          <a:rPr lang="vi-VN" sz="3200">
                            <a:latin typeface="Cambria Math"/>
                            <a:ea typeface="Times New Roman" panose="02020603050405020304" pitchFamily="18" charset="0"/>
                          </a:rPr>
                          <m:t>5</m:t>
                        </m:r>
                      </m:sub>
                    </m:sSub>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54</m:t>
                    </m:r>
                  </m:oMath>
                </a14:m>
                <a:r>
                  <a:rPr lang="vi-VN" sz="3200">
                    <a:latin typeface="Times New Roman" panose="02020603050405020304" pitchFamily="18" charset="0"/>
                    <a:ea typeface="Times New Roman" panose="02020603050405020304" pitchFamily="18" charset="0"/>
                  </a:rPr>
                  <a:t>. Tính tổng 1000 số hạng </a:t>
                </a:r>
                <a:endParaRPr lang="en-US" sz="3200">
                  <a:latin typeface="Times New Roman" panose="02020603050405020304" pitchFamily="18" charset="0"/>
                  <a:ea typeface="Times New Roman" panose="02020603050405020304" pitchFamily="18" charset="0"/>
                </a:endParaRPr>
              </a:p>
              <a:p>
                <a:r>
                  <a:rPr lang="vi-VN" sz="3200">
                    <a:latin typeface="Times New Roman" panose="02020603050405020304" pitchFamily="18" charset="0"/>
                    <a:ea typeface="Times New Roman" panose="02020603050405020304" pitchFamily="18" charset="0"/>
                  </a:rPr>
                  <a:t>đầu tiên của cấp số nhân đã cho.</a:t>
                </a:r>
                <a:endParaRPr lang="en-US" sz="3200">
                  <a:latin typeface="Times New Roman" panose="02020603050405020304" pitchFamily="18" charset="0"/>
                  <a:ea typeface="Times New Roman" panose="02020603050405020304" pitchFamily="18" charset="0"/>
                </a:endParaRPr>
              </a:p>
              <a:p>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A.</a:t>
                </a:r>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𝑆</m:t>
                        </m:r>
                      </m:e>
                      <m:sub>
                        <m:r>
                          <a:rPr lang="vi-VN" sz="3200">
                            <a:latin typeface="Cambria Math"/>
                            <a:ea typeface="Times New Roman" panose="02020603050405020304" pitchFamily="18" charset="0"/>
                          </a:rPr>
                          <m:t>1000</m:t>
                        </m:r>
                      </m:sub>
                    </m:sSub>
                    <m:r>
                      <a:rPr lang="vi-VN" sz="3200">
                        <a:latin typeface="Cambria Math"/>
                        <a:ea typeface="Times New Roman" panose="02020603050405020304" pitchFamily="18" charset="0"/>
                      </a:rPr>
                      <m:t>=</m:t>
                    </m:r>
                    <m:f>
                      <m:fPr>
                        <m:ctrlPr>
                          <a:rPr lang="en-US" sz="3200" i="1">
                            <a:latin typeface="Cambria Math"/>
                            <a:ea typeface="Times New Roman" panose="02020603050405020304" pitchFamily="18" charset="0"/>
                          </a:rPr>
                        </m:ctrlPr>
                      </m:fPr>
                      <m:num>
                        <m:r>
                          <a:rPr lang="vi-VN" sz="3200">
                            <a:latin typeface="Cambria Math"/>
                            <a:ea typeface="Times New Roman" panose="02020603050405020304" pitchFamily="18" charset="0"/>
                          </a:rPr>
                          <m:t>1</m:t>
                        </m:r>
                        <m:r>
                          <a:rPr lang="vi-VN" sz="3200">
                            <a:latin typeface="Cambria Math"/>
                            <a:ea typeface="Times New Roman" panose="02020603050405020304" pitchFamily="18" charset="0"/>
                          </a:rPr>
                          <m:t>−</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3</m:t>
                            </m:r>
                          </m:e>
                          <m:sup>
                            <m:r>
                              <a:rPr lang="vi-VN" sz="3200">
                                <a:latin typeface="Cambria Math"/>
                                <a:ea typeface="Times New Roman" panose="02020603050405020304" pitchFamily="18" charset="0"/>
                              </a:rPr>
                              <m:t>1000</m:t>
                            </m:r>
                          </m:sup>
                        </m:sSup>
                      </m:num>
                      <m:den>
                        <m:r>
                          <a:rPr lang="vi-VN" sz="3200">
                            <a:latin typeface="Cambria Math"/>
                            <a:ea typeface="Times New Roman" panose="02020603050405020304" pitchFamily="18" charset="0"/>
                          </a:rPr>
                          <m:t>4</m:t>
                        </m:r>
                      </m:den>
                    </m:f>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B.</a:t>
                </a:r>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𝑆</m:t>
                        </m:r>
                      </m:e>
                      <m:sub>
                        <m:r>
                          <a:rPr lang="vi-VN" sz="3200">
                            <a:latin typeface="Cambria Math"/>
                            <a:ea typeface="Times New Roman" panose="02020603050405020304" pitchFamily="18" charset="0"/>
                          </a:rPr>
                          <m:t>1000</m:t>
                        </m:r>
                      </m:sub>
                    </m:sSub>
                    <m:r>
                      <a:rPr lang="vi-VN" sz="3200">
                        <a:latin typeface="Cambria Math"/>
                        <a:ea typeface="Times New Roman" panose="02020603050405020304" pitchFamily="18" charset="0"/>
                      </a:rPr>
                      <m:t>=</m:t>
                    </m:r>
                    <m:f>
                      <m:fPr>
                        <m:ctrlPr>
                          <a:rPr lang="en-US" sz="3200" i="1">
                            <a:latin typeface="Cambria Math"/>
                            <a:ea typeface="Times New Roman" panose="02020603050405020304" pitchFamily="18" charset="0"/>
                          </a:rPr>
                        </m:ctrlPr>
                      </m:fPr>
                      <m:num>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3</m:t>
                            </m:r>
                          </m:e>
                          <m:sup>
                            <m:r>
                              <a:rPr lang="vi-VN" sz="3200">
                                <a:latin typeface="Cambria Math"/>
                                <a:ea typeface="Times New Roman" panose="02020603050405020304" pitchFamily="18" charset="0"/>
                              </a:rPr>
                              <m:t>1000</m:t>
                            </m:r>
                          </m:sup>
                        </m:sSup>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1</m:t>
                        </m:r>
                      </m:num>
                      <m:den>
                        <m:r>
                          <a:rPr lang="vi-VN" sz="3200">
                            <a:latin typeface="Cambria Math"/>
                            <a:ea typeface="Times New Roman" panose="02020603050405020304" pitchFamily="18" charset="0"/>
                          </a:rPr>
                          <m:t>2</m:t>
                        </m:r>
                      </m:den>
                    </m:f>
                  </m:oMath>
                </a14:m>
                <a:r>
                  <a:rPr lang="vi-VN"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r>
                  <a:rPr lang="vi-VN"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C.</a:t>
                </a:r>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𝑆</m:t>
                        </m:r>
                      </m:e>
                      <m:sub>
                        <m:r>
                          <a:rPr lang="vi-VN" sz="3200">
                            <a:latin typeface="Cambria Math"/>
                            <a:ea typeface="Times New Roman" panose="02020603050405020304" pitchFamily="18" charset="0"/>
                          </a:rPr>
                          <m:t>1000</m:t>
                        </m:r>
                      </m:sub>
                    </m:sSub>
                    <m:r>
                      <a:rPr lang="vi-VN" sz="3200">
                        <a:latin typeface="Cambria Math"/>
                        <a:ea typeface="Times New Roman" panose="02020603050405020304" pitchFamily="18" charset="0"/>
                      </a:rPr>
                      <m:t>=</m:t>
                    </m:r>
                    <m:f>
                      <m:fPr>
                        <m:ctrlPr>
                          <a:rPr lang="en-US" sz="3200" i="1">
                            <a:latin typeface="Cambria Math"/>
                            <a:ea typeface="Times New Roman" panose="02020603050405020304" pitchFamily="18" charset="0"/>
                          </a:rPr>
                        </m:ctrlPr>
                      </m:fPr>
                      <m:num>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3</m:t>
                            </m:r>
                          </m:e>
                          <m:sup>
                            <m:r>
                              <a:rPr lang="vi-VN" sz="3200">
                                <a:latin typeface="Cambria Math"/>
                                <a:ea typeface="Times New Roman" panose="02020603050405020304" pitchFamily="18" charset="0"/>
                              </a:rPr>
                              <m:t>1000</m:t>
                            </m:r>
                          </m:sup>
                        </m:sSup>
                        <m:r>
                          <a:rPr lang="vi-VN" sz="3200">
                            <a:latin typeface="Cambria Math"/>
                            <a:ea typeface="Times New Roman" panose="02020603050405020304" pitchFamily="18" charset="0"/>
                          </a:rPr>
                          <m:t>−</m:t>
                        </m:r>
                        <m:r>
                          <a:rPr lang="vi-VN" sz="3200">
                            <a:latin typeface="Cambria Math"/>
                            <a:ea typeface="Times New Roman" panose="02020603050405020304" pitchFamily="18" charset="0"/>
                          </a:rPr>
                          <m:t>1</m:t>
                        </m:r>
                      </m:num>
                      <m:den>
                        <m:r>
                          <a:rPr lang="vi-VN" sz="3200">
                            <a:latin typeface="Cambria Math"/>
                            <a:ea typeface="Times New Roman" panose="02020603050405020304" pitchFamily="18" charset="0"/>
                          </a:rPr>
                          <m:t>6</m:t>
                        </m:r>
                      </m:den>
                    </m:f>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D.</a:t>
                </a:r>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a:ea typeface="Times New Roman" panose="02020603050405020304" pitchFamily="18" charset="0"/>
                          </a:rPr>
                        </m:ctrlPr>
                      </m:sSubPr>
                      <m:e>
                        <m:r>
                          <a:rPr lang="vi-VN" sz="3200">
                            <a:latin typeface="Cambria Math"/>
                            <a:ea typeface="Times New Roman" panose="02020603050405020304" pitchFamily="18" charset="0"/>
                          </a:rPr>
                          <m:t>𝑆</m:t>
                        </m:r>
                      </m:e>
                      <m:sub>
                        <m:r>
                          <a:rPr lang="vi-VN" sz="3200">
                            <a:latin typeface="Cambria Math"/>
                            <a:ea typeface="Times New Roman" panose="02020603050405020304" pitchFamily="18" charset="0"/>
                          </a:rPr>
                          <m:t>1000</m:t>
                        </m:r>
                      </m:sub>
                    </m:sSub>
                    <m:r>
                      <a:rPr lang="vi-VN" sz="3200">
                        <a:latin typeface="Cambria Math"/>
                        <a:ea typeface="Times New Roman" panose="02020603050405020304" pitchFamily="18" charset="0"/>
                      </a:rPr>
                      <m:t>=</m:t>
                    </m:r>
                    <m:f>
                      <m:fPr>
                        <m:ctrlPr>
                          <a:rPr lang="en-US" sz="3200" i="1">
                            <a:latin typeface="Cambria Math"/>
                            <a:ea typeface="Times New Roman" panose="02020603050405020304" pitchFamily="18" charset="0"/>
                          </a:rPr>
                        </m:ctrlPr>
                      </m:fPr>
                      <m:num>
                        <m:r>
                          <a:rPr lang="vi-VN" sz="3200">
                            <a:latin typeface="Cambria Math"/>
                            <a:ea typeface="Times New Roman" panose="02020603050405020304" pitchFamily="18" charset="0"/>
                          </a:rPr>
                          <m:t>1</m:t>
                        </m:r>
                        <m:r>
                          <a:rPr lang="vi-VN" sz="3200">
                            <a:latin typeface="Cambria Math"/>
                            <a:ea typeface="Times New Roman" panose="02020603050405020304" pitchFamily="18" charset="0"/>
                          </a:rPr>
                          <m:t>−</m:t>
                        </m:r>
                        <m:sSup>
                          <m:sSupPr>
                            <m:ctrlPr>
                              <a:rPr lang="en-US" sz="3200" i="1">
                                <a:latin typeface="Cambria Math"/>
                                <a:ea typeface="Times New Roman" panose="02020603050405020304" pitchFamily="18" charset="0"/>
                              </a:rPr>
                            </m:ctrlPr>
                          </m:sSupPr>
                          <m:e>
                            <m:r>
                              <a:rPr lang="vi-VN" sz="3200">
                                <a:latin typeface="Cambria Math"/>
                                <a:ea typeface="Times New Roman" panose="02020603050405020304" pitchFamily="18" charset="0"/>
                              </a:rPr>
                              <m:t>3</m:t>
                            </m:r>
                          </m:e>
                          <m:sup>
                            <m:r>
                              <a:rPr lang="vi-VN" sz="3200">
                                <a:latin typeface="Cambria Math"/>
                                <a:ea typeface="Times New Roman" panose="02020603050405020304" pitchFamily="18" charset="0"/>
                              </a:rPr>
                              <m:t>1000</m:t>
                            </m:r>
                          </m:sup>
                        </m:sSup>
                      </m:num>
                      <m:den>
                        <m:r>
                          <a:rPr lang="vi-VN" sz="3200">
                            <a:latin typeface="Cambria Math"/>
                            <a:ea typeface="Times New Roman" panose="02020603050405020304" pitchFamily="18" charset="0"/>
                          </a:rPr>
                          <m:t>6</m:t>
                        </m:r>
                      </m:den>
                    </m:f>
                  </m:oMath>
                </a14:m>
                <a:endParaRPr lang="en-US" sz="3200">
                  <a:latin typeface="Times New Roman" panose="02020603050405020304" pitchFamily="18" charset="0"/>
                  <a:ea typeface="Times New Roman" panose="02020603050405020304" pitchFamily="18" charset="0"/>
                </a:endParaRPr>
              </a:p>
              <a:p>
                <a:r>
                  <a:rPr lang="vi-VN" sz="3200" b="1"/>
                  <a:t> </a:t>
                </a:r>
                <a:endParaRPr lang="en-US" sz="3200"/>
              </a:p>
              <a:p>
                <a:pPr algn="just">
                  <a:spcAft>
                    <a:spcPts val="0"/>
                  </a:spcAft>
                </a:pPr>
                <a:endParaRPr lang="en-US" sz="320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2172" y="1751082"/>
                <a:ext cx="11049000" cy="4580998"/>
              </a:xfrm>
              <a:prstGeom prst="rect">
                <a:avLst/>
              </a:prstGeom>
              <a:blipFill rotWithShape="1">
                <a:blip r:embed="rId2"/>
                <a:stretch>
                  <a:fillRect l="-1435" t="-1862"/>
                </a:stretch>
              </a:blipFill>
            </p:spPr>
            <p:txBody>
              <a:bodyPr/>
              <a:lstStyle/>
              <a:p>
                <a:r>
                  <a:rPr lang="en-US">
                    <a:noFill/>
                  </a:rPr>
                  <a:t> </a:t>
                </a:r>
              </a:p>
            </p:txBody>
          </p:sp>
        </mc:Fallback>
      </mc:AlternateContent>
      <p:sp>
        <p:nvSpPr>
          <p:cNvPr id="7" name="Oval 6"/>
          <p:cNvSpPr/>
          <p:nvPr/>
        </p:nvSpPr>
        <p:spPr>
          <a:xfrm>
            <a:off x="8056951" y="469315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6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2"/>
              <p:cNvSpPr/>
              <p:nvPr/>
            </p:nvSpPr>
            <p:spPr>
              <a:xfrm>
                <a:off x="693057" y="902724"/>
                <a:ext cx="11023600" cy="4373120"/>
              </a:xfrm>
              <a:prstGeom prst="rect">
                <a:avLst/>
              </a:prstGeom>
            </p:spPr>
            <p:txBody>
              <a:bodyPr wrap="square">
                <a:spAutoFit/>
              </a:bodyPr>
              <a:lstStyle/>
              <a:p>
                <a:pPr>
                  <a:spcBef>
                    <a:spcPts val="600"/>
                  </a:spcBef>
                </a:pP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a:solidFill>
                      <a:prstClr val="black"/>
                    </a:solidFill>
                    <a:latin typeface="Times New Roman" panose="02020603050405020304" pitchFamily="18" charset="0"/>
                    <a:cs typeface="Times New Roman" panose="02020603050405020304" pitchFamily="18" charset="0"/>
                  </a:rPr>
                  <a:t>Xác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fr-FR" sz="3200">
                        <a:solidFill>
                          <a:prstClr val="black"/>
                        </a:solidFill>
                        <a:latin typeface="Cambria Math"/>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r>
                      <a:rPr lang="en-US" sz="3200">
                        <a:solidFill>
                          <a:prstClr val="black"/>
                        </a:solidFill>
                        <a:latin typeface="Cambria Math"/>
                        <a:cs typeface="Times New Roman" panose="02020603050405020304" pitchFamily="18" charset="0"/>
                      </a:rPr>
                      <m:t>1</m:t>
                    </m:r>
                    <m:r>
                      <a:rPr lang="en-US"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𝑥</m:t>
                    </m:r>
                    <m:r>
                      <a:rPr lang="en-US" sz="3200">
                        <a:solidFill>
                          <a:prstClr val="black"/>
                        </a:solidFill>
                        <a:latin typeface="Cambria Math"/>
                        <a:cs typeface="Times New Roman" panose="02020603050405020304" pitchFamily="18" charset="0"/>
                      </a:rPr>
                      <m:t>;</m:t>
                    </m:r>
                    <m:sSup>
                      <m:sSupPr>
                        <m:ctrlPr>
                          <a:rPr lang="en-US" sz="3200" i="1">
                            <a:solidFill>
                              <a:prstClr val="black"/>
                            </a:solidFill>
                            <a:latin typeface="Cambria Math"/>
                            <a:cs typeface="Times New Roman" panose="02020603050405020304" pitchFamily="18" charset="0"/>
                          </a:rPr>
                        </m:ctrlPr>
                      </m:sSupPr>
                      <m:e>
                        <m:r>
                          <a:rPr lang="fr-FR" sz="3200">
                            <a:solidFill>
                              <a:prstClr val="black"/>
                            </a:solidFill>
                            <a:latin typeface="Cambria Math"/>
                            <a:cs typeface="Times New Roman" panose="02020603050405020304" pitchFamily="18" charset="0"/>
                          </a:rPr>
                          <m:t>𝑥</m:t>
                        </m:r>
                      </m:e>
                      <m:sup>
                        <m:r>
                          <a:rPr lang="en-US" sz="3200">
                            <a:solidFill>
                              <a:prstClr val="black"/>
                            </a:solidFill>
                            <a:latin typeface="Cambria Math"/>
                            <a:cs typeface="Times New Roman" panose="02020603050405020304" pitchFamily="18" charset="0"/>
                          </a:rPr>
                          <m:t>2</m:t>
                        </m:r>
                      </m:sup>
                    </m:sSup>
                    <m:r>
                      <a:rPr lang="en-US" sz="3200">
                        <a:solidFill>
                          <a:prstClr val="black"/>
                        </a:solidFill>
                        <a:latin typeface="Cambria Math"/>
                        <a:cs typeface="Times New Roman" panose="02020603050405020304" pitchFamily="18" charset="0"/>
                      </a:rPr>
                      <m:t>;</m:t>
                    </m:r>
                    <m:r>
                      <a:rPr lang="en-US" sz="3200">
                        <a:solidFill>
                          <a:prstClr val="black"/>
                        </a:solidFill>
                        <a:latin typeface="Cambria Math"/>
                        <a:cs typeface="Times New Roman" panose="02020603050405020304" pitchFamily="18" charset="0"/>
                      </a:rPr>
                      <m:t>1</m:t>
                    </m:r>
                    <m:r>
                      <a:rPr lang="en-US"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lập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a:t>
                </a:r>
              </a:p>
              <a:p>
                <a:pPr>
                  <a:spcBef>
                    <a:spcPts val="600"/>
                  </a:spcBef>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trị</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nào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fr-FR" sz="3200">
                        <a:solidFill>
                          <a:prstClr val="black"/>
                        </a:solidFill>
                        <a:latin typeface="Cambria Math"/>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fr-FR"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fr-FR" sz="3200">
                        <a:solidFill>
                          <a:prstClr val="black"/>
                        </a:solidFill>
                        <a:latin typeface="Cambria Math"/>
                        <a:cs typeface="Times New Roman" panose="02020603050405020304" pitchFamily="18" charset="0"/>
                      </a:rPr>
                      <m:t>𝑥</m:t>
                    </m:r>
                    <m:r>
                      <a:rPr lang="fr-FR"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2</m:t>
                    </m:r>
                  </m:oMath>
                </a14:m>
                <a:r>
                  <a:rPr lang="fr-FR" sz="32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a:p>
                <a:pPr>
                  <a:spcBef>
                    <a:spcPts val="600"/>
                  </a:spcBef>
                </a:pP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200">
                        <a:solidFill>
                          <a:prstClr val="black"/>
                        </a:solidFill>
                        <a:latin typeface="Cambria Math"/>
                        <a:cs typeface="Times New Roman" panose="02020603050405020304" pitchFamily="18" charset="0"/>
                      </a:rPr>
                      <m:t>𝑥</m:t>
                    </m:r>
                    <m:r>
                      <a:rPr lang="fr-FR"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1</m:t>
                    </m:r>
                  </m:oMath>
                </a14:m>
                <a:r>
                  <a:rPr lang="fr-FR" sz="3200" dirty="0">
                    <a:solidFill>
                      <a:prstClr val="black"/>
                    </a:solidFill>
                    <a:latin typeface="Times New Roman" panose="02020603050405020304" pitchFamily="18" charset="0"/>
                    <a:cs typeface="Times New Roman" panose="02020603050405020304" pitchFamily="18" charset="0"/>
                  </a:rPr>
                  <a:t>.				</a:t>
                </a:r>
                <a:r>
                  <a:rPr lang="fr-FR" sz="3200">
                    <a:solidFill>
                      <a:prstClr val="black"/>
                    </a:solidFill>
                    <a:latin typeface="Times New Roman" panose="02020603050405020304" pitchFamily="18" charset="0"/>
                    <a:cs typeface="Times New Roman" panose="02020603050405020304" pitchFamily="18" charset="0"/>
                  </a:rPr>
                  <a:t>	</a:t>
                </a:r>
                <a:r>
                  <a:rPr lang="fr-FR"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fr-FR" sz="3200">
                        <a:solidFill>
                          <a:prstClr val="black"/>
                        </a:solidFill>
                        <a:latin typeface="Cambria Math"/>
                        <a:cs typeface="Times New Roman" panose="02020603050405020304" pitchFamily="18" charset="0"/>
                      </a:rPr>
                      <m:t>𝑥</m:t>
                    </m:r>
                    <m:r>
                      <a:rPr lang="fr-FR"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0</m:t>
                    </m:r>
                  </m:oMath>
                </a14:m>
                <a:r>
                  <a:rPr lang="fr-FR" sz="32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a:p>
                <a:pPr lvl="0"/>
                <a:r>
                  <a:rPr lang="en-US" sz="3200" b="1" err="1">
                    <a:solidFill>
                      <a:srgbClr val="0000CC"/>
                    </a:solidFill>
                    <a:latin typeface="Times New Roman"/>
                    <a:ea typeface="Times New Roman"/>
                  </a:rPr>
                  <a:t>Lời</a:t>
                </a:r>
                <a:r>
                  <a:rPr lang="en-US" sz="3200" b="1">
                    <a:solidFill>
                      <a:srgbClr val="0000CC"/>
                    </a:solidFill>
                    <a:latin typeface="Times New Roman"/>
                    <a:ea typeface="Times New Roman"/>
                  </a:rPr>
                  <a:t> </a:t>
                </a:r>
                <a:r>
                  <a:rPr lang="en-US" sz="3200" b="1" smtClean="0">
                    <a:solidFill>
                      <a:srgbClr val="0000CC"/>
                    </a:solidFill>
                    <a:latin typeface="Times New Roman"/>
                    <a:ea typeface="Times New Roman"/>
                  </a:rPr>
                  <a:t>giải</a:t>
                </a:r>
                <a:r>
                  <a:rPr lang="en-US" sz="3200" b="1" dirty="0">
                    <a:solidFill>
                      <a:srgbClr val="0000CC"/>
                    </a:solidFill>
                    <a:latin typeface="Times New Roman"/>
                    <a:ea typeface="Times New Roman"/>
                  </a:rPr>
                  <a:t>:</a:t>
                </a:r>
                <a:r>
                  <a:rPr lang="en-US" sz="3200" b="1" smtClean="0">
                    <a:solidFill>
                      <a:srgbClr val="0000CC"/>
                    </a:solidFill>
                    <a:latin typeface="Times New Roman"/>
                    <a:ea typeface="Times New Roman"/>
                  </a:rPr>
                  <a:t>   </a:t>
                </a:r>
                <a:endParaRPr lang="en-US" sz="3200" b="1" dirty="0">
                  <a:solidFill>
                    <a:srgbClr val="0000CC"/>
                  </a:solidFill>
                  <a:latin typeface="Times New Roman"/>
                  <a:ea typeface="Times New Roman"/>
                </a:endParaRPr>
              </a:p>
              <a:p>
                <a:pPr>
                  <a:spcBef>
                    <a:spcPts val="600"/>
                  </a:spcBef>
                  <a:spcAft>
                    <a:spcPts val="0"/>
                  </a:spcAft>
                </a:pPr>
                <a:r>
                  <a:rPr lang="fr-FR" sz="3200" smtClean="0">
                    <a:solidFill>
                      <a:prstClr val="black"/>
                    </a:solidFill>
                    <a:latin typeface="Times New Roman" panose="02020603050405020304" pitchFamily="18" charset="0"/>
                    <a:cs typeface="Times New Roman" panose="02020603050405020304" pitchFamily="18" charset="0"/>
                  </a:rPr>
                  <a:t>Ba </a:t>
                </a:r>
                <a:r>
                  <a:rPr lang="fr-FR" sz="3200" dirty="0" err="1">
                    <a:solidFill>
                      <a:prstClr val="black"/>
                    </a:solidFill>
                    <a:latin typeface="Times New Roman" panose="02020603050405020304" pitchFamily="18" charset="0"/>
                    <a:cs typeface="Times New Roman" panose="02020603050405020304" pitchFamily="18" charset="0"/>
                  </a:rPr>
                  <a:t>số</a:t>
                </a:r>
                <a:r>
                  <a:rPr lang="fr-FR"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r>
                      <a:rPr lang="fr-FR" sz="3200">
                        <a:solidFill>
                          <a:prstClr val="black"/>
                        </a:solidFill>
                        <a:latin typeface="Cambria Math"/>
                        <a:cs typeface="Times New Roman" panose="02020603050405020304" pitchFamily="18" charset="0"/>
                      </a:rPr>
                      <m:t>1</m:t>
                    </m:r>
                    <m:r>
                      <a:rPr lang="fr-FR"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𝑥</m:t>
                    </m:r>
                    <m:r>
                      <a:rPr lang="fr-FR" sz="3200">
                        <a:solidFill>
                          <a:prstClr val="black"/>
                        </a:solidFill>
                        <a:latin typeface="Cambria Math"/>
                        <a:cs typeface="Times New Roman" panose="02020603050405020304" pitchFamily="18" charset="0"/>
                      </a:rPr>
                      <m:t>;</m:t>
                    </m:r>
                    <m:sSup>
                      <m:sSupPr>
                        <m:ctrlPr>
                          <a:rPr lang="en-US" sz="3200" i="1">
                            <a:solidFill>
                              <a:prstClr val="black"/>
                            </a:solidFill>
                            <a:latin typeface="Cambria Math"/>
                            <a:cs typeface="Times New Roman" panose="02020603050405020304" pitchFamily="18" charset="0"/>
                          </a:rPr>
                        </m:ctrlPr>
                      </m:sSupPr>
                      <m:e>
                        <m:r>
                          <a:rPr lang="fr-FR" sz="3200">
                            <a:solidFill>
                              <a:prstClr val="black"/>
                            </a:solidFill>
                            <a:latin typeface="Cambria Math"/>
                            <a:cs typeface="Times New Roman" panose="02020603050405020304" pitchFamily="18" charset="0"/>
                          </a:rPr>
                          <m:t>𝑥</m:t>
                        </m:r>
                      </m:e>
                      <m:sup>
                        <m:r>
                          <a:rPr lang="fr-FR" sz="3200">
                            <a:solidFill>
                              <a:prstClr val="black"/>
                            </a:solidFill>
                            <a:latin typeface="Cambria Math"/>
                            <a:cs typeface="Times New Roman" panose="02020603050405020304" pitchFamily="18" charset="0"/>
                          </a:rPr>
                          <m:t>2</m:t>
                        </m:r>
                      </m:sup>
                    </m:sSup>
                    <m:r>
                      <a:rPr lang="fr-FR"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1</m:t>
                    </m:r>
                    <m:r>
                      <a:rPr lang="fr-FR" sz="3200">
                        <a:solidFill>
                          <a:prstClr val="black"/>
                        </a:solidFill>
                        <a:latin typeface="Cambria Math"/>
                        <a:cs typeface="Times New Roman" panose="02020603050405020304" pitchFamily="18" charset="0"/>
                      </a:rPr>
                      <m:t>+</m:t>
                    </m:r>
                    <m:r>
                      <a:rPr lang="fr-FR" sz="3200">
                        <a:solidFill>
                          <a:prstClr val="black"/>
                        </a:solidFill>
                        <a:latin typeface="Cambria Math"/>
                        <a:cs typeface="Times New Roman" panose="02020603050405020304" pitchFamily="18" charset="0"/>
                      </a:rPr>
                      <m:t>𝑥</m:t>
                    </m:r>
                  </m:oMath>
                </a14:m>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lập</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thành</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một</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cấp</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số</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cộng</a:t>
                </a:r>
                <a:r>
                  <a:rPr lang="fr-FR" sz="3200" dirty="0">
                    <a:solidFill>
                      <a:prstClr val="black"/>
                    </a:solidFill>
                    <a:latin typeface="Times New Roman" panose="02020603050405020304" pitchFamily="18" charset="0"/>
                    <a:cs typeface="Times New Roman" panose="02020603050405020304" pitchFamily="18" charset="0"/>
                  </a:rPr>
                  <a:t> khi </a:t>
                </a:r>
                <a:r>
                  <a:rPr lang="fr-FR" sz="3200" dirty="0" err="1">
                    <a:solidFill>
                      <a:prstClr val="black"/>
                    </a:solidFill>
                    <a:latin typeface="Times New Roman" panose="02020603050405020304" pitchFamily="18" charset="0"/>
                    <a:cs typeface="Times New Roman" panose="02020603050405020304" pitchFamily="18" charset="0"/>
                  </a:rPr>
                  <a:t>và</a:t>
                </a:r>
                <a:r>
                  <a:rPr lang="fr-FR" sz="3200" dirty="0">
                    <a:solidFill>
                      <a:prstClr val="black"/>
                    </a:solidFill>
                    <a:latin typeface="Times New Roman" panose="02020603050405020304" pitchFamily="18" charset="0"/>
                    <a:cs typeface="Times New Roman" panose="02020603050405020304" pitchFamily="18" charset="0"/>
                  </a:rPr>
                  <a:t> </a:t>
                </a:r>
                <a:r>
                  <a:rPr lang="fr-FR" sz="3200" dirty="0" err="1">
                    <a:solidFill>
                      <a:prstClr val="black"/>
                    </a:solidFill>
                    <a:latin typeface="Times New Roman" panose="02020603050405020304" pitchFamily="18" charset="0"/>
                    <a:cs typeface="Times New Roman" panose="02020603050405020304" pitchFamily="18" charset="0"/>
                  </a:rPr>
                  <a:t>chỉ</a:t>
                </a:r>
                <a:r>
                  <a:rPr lang="fr-FR" sz="3200" dirty="0">
                    <a:solidFill>
                      <a:prstClr val="black"/>
                    </a:solidFill>
                    <a:latin typeface="Times New Roman" panose="02020603050405020304" pitchFamily="18" charset="0"/>
                    <a:cs typeface="Times New Roman" panose="02020603050405020304" pitchFamily="18" charset="0"/>
                  </a:rPr>
                  <a:t> khi</a:t>
                </a:r>
                <a:endParaRPr lang="en-US" sz="3200" dirty="0">
                  <a:solidFill>
                    <a:prstClr val="black"/>
                  </a:solidFill>
                  <a:latin typeface="Times New Roman" panose="02020603050405020304" pitchFamily="18" charset="0"/>
                  <a:cs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sSup>
                        <m:sSupPr>
                          <m:ctrlPr>
                            <a:rPr lang="en-US" sz="3200" i="1">
                              <a:solidFill>
                                <a:prstClr val="black"/>
                              </a:solidFill>
                              <a:latin typeface="Cambria Math"/>
                              <a:cs typeface="Times New Roman" panose="02020603050405020304" pitchFamily="18" charset="0"/>
                            </a:rPr>
                          </m:ctrlPr>
                        </m:sSupPr>
                        <m:e>
                          <m:r>
                            <a:rPr lang="vi-VN" sz="3200">
                              <a:solidFill>
                                <a:prstClr val="black"/>
                              </a:solidFill>
                              <a:latin typeface="Cambria Math"/>
                              <a:cs typeface="Times New Roman" panose="02020603050405020304" pitchFamily="18" charset="0"/>
                            </a:rPr>
                            <m:t>      </m:t>
                          </m:r>
                          <m:r>
                            <a:rPr lang="vi-VN" sz="3200">
                              <a:solidFill>
                                <a:prstClr val="black"/>
                              </a:solidFill>
                              <a:latin typeface="Cambria Math"/>
                              <a:cs typeface="Times New Roman" panose="02020603050405020304" pitchFamily="18" charset="0"/>
                            </a:rPr>
                            <m:t>𝑥</m:t>
                          </m:r>
                        </m:e>
                        <m:sup>
                          <m:r>
                            <a:rPr lang="vi-VN" sz="3200">
                              <a:solidFill>
                                <a:prstClr val="black"/>
                              </a:solidFill>
                              <a:latin typeface="Cambria Math"/>
                              <a:cs typeface="Times New Roman" panose="02020603050405020304" pitchFamily="18" charset="0"/>
                            </a:rPr>
                            <m:t>2</m:t>
                          </m:r>
                        </m:sup>
                      </m:sSup>
                      <m:r>
                        <a:rPr lang="vi-VN" sz="3200">
                          <a:solidFill>
                            <a:prstClr val="black"/>
                          </a:solidFill>
                          <a:latin typeface="Cambria Math"/>
                          <a:cs typeface="Times New Roman" panose="02020603050405020304" pitchFamily="18" charset="0"/>
                        </a:rPr>
                        <m:t>−</m:t>
                      </m:r>
                      <m:d>
                        <m:dPr>
                          <m:ctrlPr>
                            <a:rPr lang="en-US" sz="3200" i="1">
                              <a:solidFill>
                                <a:prstClr val="black"/>
                              </a:solidFill>
                              <a:latin typeface="Cambria Math"/>
                              <a:cs typeface="Times New Roman" panose="02020603050405020304" pitchFamily="18" charset="0"/>
                            </a:rPr>
                          </m:ctrlPr>
                        </m:dPr>
                        <m:e>
                          <m:r>
                            <a:rPr lang="vi-VN" sz="3200">
                              <a:solidFill>
                                <a:prstClr val="black"/>
                              </a:solidFill>
                              <a:latin typeface="Cambria Math"/>
                              <a:cs typeface="Times New Roman" panose="02020603050405020304" pitchFamily="18" charset="0"/>
                            </a:rPr>
                            <m:t>1</m:t>
                          </m:r>
                          <m:r>
                            <a:rPr lang="vi-VN" sz="3200">
                              <a:solidFill>
                                <a:prstClr val="black"/>
                              </a:solidFill>
                              <a:latin typeface="Cambria Math"/>
                              <a:cs typeface="Times New Roman" panose="02020603050405020304" pitchFamily="18" charset="0"/>
                            </a:rPr>
                            <m:t>−</m:t>
                          </m:r>
                          <m:r>
                            <a:rPr lang="vi-VN" sz="3200">
                              <a:solidFill>
                                <a:prstClr val="black"/>
                              </a:solidFill>
                              <a:latin typeface="Cambria Math"/>
                              <a:cs typeface="Times New Roman" panose="02020603050405020304" pitchFamily="18" charset="0"/>
                            </a:rPr>
                            <m:t>𝑥</m:t>
                          </m:r>
                        </m:e>
                      </m:d>
                      <m:r>
                        <a:rPr lang="vi-VN" sz="3200">
                          <a:solidFill>
                            <a:prstClr val="black"/>
                          </a:solidFill>
                          <a:latin typeface="Cambria Math"/>
                          <a:cs typeface="Times New Roman" panose="02020603050405020304" pitchFamily="18" charset="0"/>
                        </a:rPr>
                        <m:t>=</m:t>
                      </m:r>
                      <m:r>
                        <a:rPr lang="vi-VN" sz="3200">
                          <a:solidFill>
                            <a:prstClr val="black"/>
                          </a:solidFill>
                          <a:latin typeface="Cambria Math"/>
                          <a:cs typeface="Times New Roman" panose="02020603050405020304" pitchFamily="18" charset="0"/>
                        </a:rPr>
                        <m:t>1</m:t>
                      </m:r>
                      <m:r>
                        <a:rPr lang="vi-VN" sz="3200">
                          <a:solidFill>
                            <a:prstClr val="black"/>
                          </a:solidFill>
                          <a:latin typeface="Cambria Math"/>
                          <a:cs typeface="Times New Roman" panose="02020603050405020304" pitchFamily="18" charset="0"/>
                        </a:rPr>
                        <m:t>+</m:t>
                      </m:r>
                      <m:r>
                        <a:rPr lang="vi-VN" sz="3200">
                          <a:solidFill>
                            <a:prstClr val="black"/>
                          </a:solidFill>
                          <a:latin typeface="Cambria Math"/>
                          <a:cs typeface="Times New Roman" panose="02020603050405020304" pitchFamily="18" charset="0"/>
                        </a:rPr>
                        <m:t>𝑥</m:t>
                      </m:r>
                      <m:r>
                        <a:rPr lang="vi-VN" sz="3200">
                          <a:solidFill>
                            <a:prstClr val="black"/>
                          </a:solidFill>
                          <a:latin typeface="Cambria Math"/>
                          <a:cs typeface="Times New Roman" panose="02020603050405020304" pitchFamily="18" charset="0"/>
                        </a:rPr>
                        <m:t>−</m:t>
                      </m:r>
                      <m:sSup>
                        <m:sSupPr>
                          <m:ctrlPr>
                            <a:rPr lang="en-US" sz="3200" i="1">
                              <a:solidFill>
                                <a:prstClr val="black"/>
                              </a:solidFill>
                              <a:latin typeface="Cambria Math"/>
                              <a:cs typeface="Times New Roman" panose="02020603050405020304" pitchFamily="18" charset="0"/>
                            </a:rPr>
                          </m:ctrlPr>
                        </m:sSupPr>
                        <m:e>
                          <m:r>
                            <a:rPr lang="vi-VN" sz="3200">
                              <a:solidFill>
                                <a:prstClr val="black"/>
                              </a:solidFill>
                              <a:latin typeface="Cambria Math"/>
                              <a:cs typeface="Times New Roman" panose="02020603050405020304" pitchFamily="18" charset="0"/>
                            </a:rPr>
                            <m:t>𝑥</m:t>
                          </m:r>
                        </m:e>
                        <m:sup>
                          <m:r>
                            <a:rPr lang="vi-VN" sz="3200">
                              <a:solidFill>
                                <a:prstClr val="black"/>
                              </a:solidFill>
                              <a:latin typeface="Cambria Math"/>
                              <a:cs typeface="Times New Roman" panose="02020603050405020304" pitchFamily="18" charset="0"/>
                            </a:rPr>
                            <m:t>2</m:t>
                          </m:r>
                        </m:sup>
                      </m:sSup>
                      <m:r>
                        <a:rPr lang="vi-VN" sz="3200">
                          <a:solidFill>
                            <a:prstClr val="black"/>
                          </a:solidFill>
                          <a:latin typeface="Cambria Math"/>
                          <a:cs typeface="Times New Roman" panose="02020603050405020304" pitchFamily="18" charset="0"/>
                        </a:rPr>
                        <m:t> ⇔</m:t>
                      </m:r>
                      <m:r>
                        <a:rPr lang="vi-VN" sz="3200">
                          <a:solidFill>
                            <a:prstClr val="black"/>
                          </a:solidFill>
                          <a:latin typeface="Cambria Math"/>
                          <a:cs typeface="Times New Roman" panose="02020603050405020304" pitchFamily="18" charset="0"/>
                        </a:rPr>
                        <m:t>2</m:t>
                      </m:r>
                      <m:sSup>
                        <m:sSupPr>
                          <m:ctrlPr>
                            <a:rPr lang="en-US" sz="3200" i="1">
                              <a:solidFill>
                                <a:prstClr val="black"/>
                              </a:solidFill>
                              <a:latin typeface="Cambria Math"/>
                              <a:cs typeface="Times New Roman" panose="02020603050405020304" pitchFamily="18" charset="0"/>
                            </a:rPr>
                          </m:ctrlPr>
                        </m:sSupPr>
                        <m:e>
                          <m:r>
                            <a:rPr lang="vi-VN" sz="3200">
                              <a:solidFill>
                                <a:prstClr val="black"/>
                              </a:solidFill>
                              <a:latin typeface="Cambria Math"/>
                              <a:cs typeface="Times New Roman" panose="02020603050405020304" pitchFamily="18" charset="0"/>
                            </a:rPr>
                            <m:t>𝑥</m:t>
                          </m:r>
                        </m:e>
                        <m:sup>
                          <m:r>
                            <a:rPr lang="vi-VN" sz="3200">
                              <a:solidFill>
                                <a:prstClr val="black"/>
                              </a:solidFill>
                              <a:latin typeface="Cambria Math"/>
                              <a:cs typeface="Times New Roman" panose="02020603050405020304" pitchFamily="18" charset="0"/>
                            </a:rPr>
                            <m:t>2</m:t>
                          </m:r>
                        </m:sup>
                      </m:sSup>
                      <m:r>
                        <a:rPr lang="vi-VN" sz="3200">
                          <a:solidFill>
                            <a:prstClr val="black"/>
                          </a:solidFill>
                          <a:latin typeface="Cambria Math"/>
                          <a:cs typeface="Times New Roman" panose="02020603050405020304" pitchFamily="18" charset="0"/>
                        </a:rPr>
                        <m:t>=</m:t>
                      </m:r>
                      <m:r>
                        <a:rPr lang="vi-VN" sz="3200">
                          <a:solidFill>
                            <a:prstClr val="black"/>
                          </a:solidFill>
                          <a:latin typeface="Cambria Math"/>
                          <a:cs typeface="Times New Roman" panose="02020603050405020304" pitchFamily="18" charset="0"/>
                        </a:rPr>
                        <m:t>2</m:t>
                      </m:r>
                      <m:r>
                        <a:rPr lang="vi-VN" sz="3200">
                          <a:solidFill>
                            <a:prstClr val="black"/>
                          </a:solidFill>
                          <a:latin typeface="Cambria Math"/>
                          <a:cs typeface="Times New Roman" panose="02020603050405020304" pitchFamily="18" charset="0"/>
                        </a:rPr>
                        <m:t>⇔</m:t>
                      </m:r>
                      <m:r>
                        <a:rPr lang="vi-VN" sz="3200">
                          <a:solidFill>
                            <a:prstClr val="black"/>
                          </a:solidFill>
                          <a:latin typeface="Cambria Math"/>
                          <a:cs typeface="Times New Roman" panose="02020603050405020304" pitchFamily="18" charset="0"/>
                        </a:rPr>
                        <m:t>𝑥</m:t>
                      </m:r>
                      <m:r>
                        <a:rPr lang="vi-VN" sz="3200">
                          <a:solidFill>
                            <a:prstClr val="black"/>
                          </a:solidFill>
                          <a:latin typeface="Cambria Math"/>
                          <a:cs typeface="Times New Roman" panose="02020603050405020304" pitchFamily="18" charset="0"/>
                        </a:rPr>
                        <m:t>=±</m:t>
                      </m:r>
                      <m:r>
                        <a:rPr lang="vi-VN" sz="3200">
                          <a:solidFill>
                            <a:prstClr val="black"/>
                          </a:solidFill>
                          <a:latin typeface="Cambria Math"/>
                          <a:cs typeface="Times New Roman" panose="02020603050405020304" pitchFamily="18" charset="0"/>
                        </a:rPr>
                        <m:t>1</m:t>
                      </m:r>
                    </m:oMath>
                  </m:oMathPara>
                </a14:m>
                <a:endParaRPr lang="en-US" sz="3200" smtClean="0">
                  <a:solidFill>
                    <a:prstClr val="black"/>
                  </a:solidFill>
                  <a:latin typeface="Times New Roman" panose="02020603050405020304" pitchFamily="18" charset="0"/>
                  <a:cs typeface="Times New Roman" panose="02020603050405020304" pitchFamily="18" charset="0"/>
                </a:endParaRPr>
              </a:p>
              <a:p>
                <a:pPr>
                  <a:spcBef>
                    <a:spcPts val="600"/>
                  </a:spcBef>
                </a:pPr>
                <a:r>
                  <a:rPr lang="fr-FR" sz="3200" b="1">
                    <a:solidFill>
                      <a:srgbClr val="0000CC"/>
                    </a:solidFill>
                    <a:latin typeface="Times New Roman"/>
                    <a:ea typeface="Times New Roman"/>
                  </a:rPr>
                  <a:t>Chọn </a:t>
                </a:r>
                <a:r>
                  <a:rPr lang="fr-FR" sz="3200" b="1" smtClean="0">
                    <a:solidFill>
                      <a:srgbClr val="0000CC"/>
                    </a:solidFill>
                    <a:latin typeface="Times New Roman"/>
                    <a:ea typeface="Times New Roman"/>
                  </a:rPr>
                  <a:t>C</a:t>
                </a:r>
                <a:endParaRPr lang="en-US" sz="3200">
                  <a:solidFill>
                    <a:srgbClr val="0000CC"/>
                  </a:solidFill>
                  <a:latin typeface="Times New Roman"/>
                  <a:ea typeface="Arial"/>
                </a:endParaRPr>
              </a:p>
            </p:txBody>
          </p:sp>
        </mc:Choice>
        <mc:Fallback xmlns="">
          <p:sp>
            <p:nvSpPr>
              <p:cNvPr id="6" name="Rectangle 2"/>
              <p:cNvSpPr>
                <a:spLocks noRot="1" noChangeAspect="1" noMove="1" noResize="1" noEditPoints="1" noAdjustHandles="1" noChangeArrowheads="1" noChangeShapeType="1" noTextEdit="1"/>
              </p:cNvSpPr>
              <p:nvPr/>
            </p:nvSpPr>
            <p:spPr>
              <a:xfrm>
                <a:off x="693057" y="902724"/>
                <a:ext cx="11023600" cy="4373120"/>
              </a:xfrm>
              <a:prstGeom prst="rect">
                <a:avLst/>
              </a:prstGeom>
              <a:blipFill rotWithShape="1">
                <a:blip r:embed="rId2"/>
                <a:stretch>
                  <a:fillRect l="-1438" t="-1953" r="-55" b="-2789"/>
                </a:stretch>
              </a:blipFill>
            </p:spPr>
            <p:txBody>
              <a:bodyPr/>
              <a:lstStyle/>
              <a:p>
                <a:r>
                  <a:rPr lang="en-US">
                    <a:noFill/>
                  </a:rPr>
                  <a:t> </a:t>
                </a:r>
              </a:p>
            </p:txBody>
          </p:sp>
        </mc:Fallback>
      </mc:AlternateContent>
      <p:sp>
        <p:nvSpPr>
          <p:cNvPr id="8" name="Oval 7"/>
          <p:cNvSpPr/>
          <p:nvPr/>
        </p:nvSpPr>
        <p:spPr>
          <a:xfrm>
            <a:off x="781251" y="2570317"/>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94796" y="729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5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278935" y="74718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a:extLst>
              <a:ext uri="{FF2B5EF4-FFF2-40B4-BE49-F238E27FC236}">
                <a16:creationId xmlns="" xmlns:a16="http://schemas.microsoft.com/office/drawing/2014/main" id="{CA92D000-6E66-44C3-B6D7-9D35E2F95418}"/>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12</a:t>
            </a:r>
          </a:p>
        </p:txBody>
      </p:sp>
      <p:sp>
        <p:nvSpPr>
          <p:cNvPr id="21" name="TextBox 20">
            <a:hlinkClick r:id="rId3" action="ppaction://hlinksldjump"/>
            <a:extLst>
              <a:ext uri="{FF2B5EF4-FFF2-40B4-BE49-F238E27FC236}">
                <a16:creationId xmlns="" xmlns:a16="http://schemas.microsoft.com/office/drawing/2014/main" id="{3C540CE3-3415-4DE2-AA81-69A02078ABC1}"/>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13</a:t>
            </a:r>
          </a:p>
        </p:txBody>
      </p:sp>
      <p:sp>
        <p:nvSpPr>
          <p:cNvPr id="22" name="TextBox 21">
            <a:hlinkClick r:id="rId4" action="ppaction://hlinksldjump"/>
            <a:extLst>
              <a:ext uri="{FF2B5EF4-FFF2-40B4-BE49-F238E27FC236}">
                <a16:creationId xmlns="" xmlns:a16="http://schemas.microsoft.com/office/drawing/2014/main" id="{68CDE045-7A62-45DB-AB43-3AD0D14226B4}"/>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14</a:t>
            </a:r>
          </a:p>
        </p:txBody>
      </p:sp>
      <p:sp>
        <p:nvSpPr>
          <p:cNvPr id="23" name="TextBox 22">
            <a:hlinkClick r:id="rId5" action="ppaction://hlinksldjump"/>
            <a:extLst>
              <a:ext uri="{FF2B5EF4-FFF2-40B4-BE49-F238E27FC236}">
                <a16:creationId xmlns="" xmlns:a16="http://schemas.microsoft.com/office/drawing/2014/main" id="{8D1A76CE-772F-4844-880D-9E5F0CBD7C80}"/>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15</a:t>
            </a:r>
          </a:p>
        </p:txBody>
      </p:sp>
      <p:sp>
        <p:nvSpPr>
          <p:cNvPr id="24" name="TextBox 23">
            <a:hlinkClick r:id="rId6" action="ppaction://hlinksldjump"/>
            <a:extLst>
              <a:ext uri="{FF2B5EF4-FFF2-40B4-BE49-F238E27FC236}">
                <a16:creationId xmlns="" xmlns:a16="http://schemas.microsoft.com/office/drawing/2014/main" id="{FEE4B047-E75A-4209-863C-2A5E8B38066F}"/>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 xmlns:a16="http://schemas.microsoft.com/office/drawing/2014/main" id="{49EEE9DE-0719-42DD-8D38-38E22FAC4B16}"/>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8</a:t>
            </a:r>
            <a:endParaRPr lang="en-US" sz="3200" dirty="0">
              <a:solidFill>
                <a:prstClr val="black"/>
              </a:solidFill>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 xmlns:a16="http://schemas.microsoft.com/office/drawing/2014/main" id="{F18232B4-C89A-4B4A-B586-CDDFF45C26B4}"/>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27" name="TextBox 26">
            <a:hlinkClick r:id="rId9" action="ppaction://hlinksldjump"/>
            <a:extLst>
              <a:ext uri="{FF2B5EF4-FFF2-40B4-BE49-F238E27FC236}">
                <a16:creationId xmlns="" xmlns:a16="http://schemas.microsoft.com/office/drawing/2014/main" id="{965EA4FE-4CC2-46D0-9998-1A12C4881E3E}"/>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10</a:t>
            </a:r>
            <a:endParaRPr lang="en-US" sz="3200" dirty="0">
              <a:solidFill>
                <a:prstClr val="black"/>
              </a:solidFill>
              <a:latin typeface="Times New Roman" pitchFamily="18" charset="0"/>
              <a:cs typeface="Times New Roman" pitchFamily="18" charset="0"/>
            </a:endParaRPr>
          </a:p>
        </p:txBody>
      </p:sp>
      <p:sp>
        <p:nvSpPr>
          <p:cNvPr id="28" name="TextBox 27">
            <a:hlinkClick r:id="rId10" action="ppaction://hlinksldjump"/>
            <a:extLst>
              <a:ext uri="{FF2B5EF4-FFF2-40B4-BE49-F238E27FC236}">
                <a16:creationId xmlns="" xmlns:a16="http://schemas.microsoft.com/office/drawing/2014/main" id="{2E1F1D6C-80AC-43B5-92ED-2BEB45295842}"/>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29" name="TextBox 28">
            <a:hlinkClick r:id="rId11" action="ppaction://hlinksldjump"/>
            <a:extLst>
              <a:ext uri="{FF2B5EF4-FFF2-40B4-BE49-F238E27FC236}">
                <a16:creationId xmlns="" xmlns:a16="http://schemas.microsoft.com/office/drawing/2014/main" id="{45ED0B1D-17D6-40BE-8A66-D0E8F984A9B1}"/>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30" name="TextBox 29">
            <a:hlinkClick r:id="rId12" action="ppaction://hlinksldjump"/>
            <a:extLst>
              <a:ext uri="{FF2B5EF4-FFF2-40B4-BE49-F238E27FC236}">
                <a16:creationId xmlns="" xmlns:a16="http://schemas.microsoft.com/office/drawing/2014/main" id="{2587651A-45AE-4195-A1A7-CD95792BA441}"/>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31" name="TextBox 30">
            <a:hlinkClick r:id="rId13" action="ppaction://hlinksldjump"/>
            <a:extLst>
              <a:ext uri="{FF2B5EF4-FFF2-40B4-BE49-F238E27FC236}">
                <a16:creationId xmlns="" xmlns:a16="http://schemas.microsoft.com/office/drawing/2014/main" id="{04697A43-19B2-4AEC-A38B-4C331ED3BBCE}"/>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32" name="TextBox 31">
            <a:hlinkClick r:id="rId14" action="ppaction://hlinksldjump"/>
            <a:extLst>
              <a:ext uri="{FF2B5EF4-FFF2-40B4-BE49-F238E27FC236}">
                <a16:creationId xmlns="" xmlns:a16="http://schemas.microsoft.com/office/drawing/2014/main" id="{5F6972C7-D744-40BB-B369-0EB92651A393}"/>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11</a:t>
            </a:r>
          </a:p>
        </p:txBody>
      </p:sp>
      <p:sp>
        <p:nvSpPr>
          <p:cNvPr id="33" name="TextBox 32">
            <a:hlinkClick r:id="rId15" action="ppaction://hlinksldjump"/>
            <a:extLst>
              <a:ext uri="{FF2B5EF4-FFF2-40B4-BE49-F238E27FC236}">
                <a16:creationId xmlns="" xmlns:a16="http://schemas.microsoft.com/office/drawing/2014/main" id="{665BA3AD-27E0-4E23-B6BD-3B28C44960A9}"/>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6</a:t>
            </a:r>
            <a:endParaRPr lang="en-US" sz="3200" dirty="0">
              <a:solidFill>
                <a:prstClr val="black"/>
              </a:solidFill>
              <a:latin typeface="Times New Roman" pitchFamily="18" charset="0"/>
              <a:cs typeface="Times New Roman" pitchFamily="18" charset="0"/>
            </a:endParaRPr>
          </a:p>
        </p:txBody>
      </p:sp>
      <p:sp>
        <p:nvSpPr>
          <p:cNvPr id="34" name="TextBox 33">
            <a:hlinkClick r:id="rId16" action="ppaction://hlinksldjump"/>
            <a:extLst>
              <a:ext uri="{FF2B5EF4-FFF2-40B4-BE49-F238E27FC236}">
                <a16:creationId xmlns="" xmlns:a16="http://schemas.microsoft.com/office/drawing/2014/main" id="{F96C4C47-FAB0-44A1-B08A-E84149743D3C}"/>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19" name="Isosceles Triangle 18">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155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2"/>
              <p:cNvSpPr/>
              <p:nvPr/>
            </p:nvSpPr>
            <p:spPr>
              <a:xfrm>
                <a:off x="399124" y="658501"/>
                <a:ext cx="11371729" cy="5666551"/>
              </a:xfrm>
              <a:prstGeom prst="rect">
                <a:avLst/>
              </a:prstGeom>
            </p:spPr>
            <p:txBody>
              <a:bodyPr wrap="square">
                <a:spAutoFit/>
              </a:bodyPr>
              <a:lstStyle/>
              <a:p>
                <a:pPr>
                  <a:spcBef>
                    <a:spcPts val="600"/>
                  </a:spcBef>
                </a:pPr>
                <a:r>
                  <a:rPr lang="en-US" sz="3200" b="1" dirty="0" err="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a:t>
                </a:r>
                <a:r>
                  <a:rPr lang="en-US" sz="3200" b="1" dirty="0"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 2. </a:t>
                </a:r>
                <a:r>
                  <a:rPr lang="vi-VN" sz="3200" dirty="0">
                    <a:solidFill>
                      <a:prstClr val="black"/>
                    </a:solidFill>
                    <a:latin typeface="Times New Roman" panose="02020603050405020304" pitchFamily="18" charset="0"/>
                    <a:ea typeface="Calibri" panose="020F0502020204030204" pitchFamily="34" charset="0"/>
                  </a:rPr>
                  <a:t>Biết các số </a:t>
                </a:r>
                <a14:m>
                  <m:oMath xmlns:m="http://schemas.openxmlformats.org/officeDocument/2006/math">
                    <m:sSubSup>
                      <m:sSubSupPr>
                        <m:ctrlPr>
                          <a:rPr lang="en-US" sz="3200" i="1">
                            <a:solidFill>
                              <a:prstClr val="black"/>
                            </a:solidFill>
                            <a:latin typeface="Cambria Math"/>
                            <a:ea typeface="Calibri" panose="020F0502020204030204" pitchFamily="34" charset="0"/>
                          </a:rPr>
                        </m:ctrlPr>
                      </m:sSubSupPr>
                      <m:e>
                        <m:r>
                          <a:rPr lang="vi-VN" sz="3200" b="0" i="1">
                            <a:solidFill>
                              <a:prstClr val="black"/>
                            </a:solidFill>
                            <a:latin typeface="Cambria Math"/>
                            <a:ea typeface="Calibri" panose="020F0502020204030204" pitchFamily="34" charset="0"/>
                          </a:rPr>
                          <m:t>𝐶</m:t>
                        </m:r>
                      </m:e>
                      <m:sub>
                        <m:r>
                          <a:rPr lang="vi-VN" sz="3200" b="0" i="1">
                            <a:solidFill>
                              <a:prstClr val="black"/>
                            </a:solidFill>
                            <a:latin typeface="Cambria Math"/>
                            <a:ea typeface="Calibri" panose="020F0502020204030204" pitchFamily="34" charset="0"/>
                          </a:rPr>
                          <m:t>𝑛</m:t>
                        </m:r>
                      </m:sub>
                      <m:sup>
                        <m:r>
                          <a:rPr lang="vi-VN" sz="3200" b="0" i="1">
                            <a:solidFill>
                              <a:prstClr val="black"/>
                            </a:solidFill>
                            <a:latin typeface="Cambria Math"/>
                            <a:ea typeface="Calibri" panose="020F0502020204030204" pitchFamily="34" charset="0"/>
                          </a:rPr>
                          <m:t>1</m:t>
                        </m:r>
                      </m:sup>
                    </m:sSubSup>
                    <m:r>
                      <a:rPr lang="vi-VN" sz="3200" b="0">
                        <a:solidFill>
                          <a:prstClr val="black"/>
                        </a:solidFill>
                        <a:latin typeface="Cambria Math"/>
                        <a:ea typeface="Calibri" panose="020F0502020204030204" pitchFamily="34" charset="0"/>
                      </a:rPr>
                      <m:t>; </m:t>
                    </m:r>
                    <m:sSubSup>
                      <m:sSubSupPr>
                        <m:ctrlPr>
                          <a:rPr lang="en-US" sz="3200" i="1">
                            <a:solidFill>
                              <a:prstClr val="black"/>
                            </a:solidFill>
                            <a:latin typeface="Cambria Math"/>
                            <a:ea typeface="Calibri" panose="020F0502020204030204" pitchFamily="34" charset="0"/>
                          </a:rPr>
                        </m:ctrlPr>
                      </m:sSubSupPr>
                      <m:e>
                        <m:r>
                          <a:rPr lang="vi-VN" sz="3200" b="0" i="1">
                            <a:solidFill>
                              <a:prstClr val="black"/>
                            </a:solidFill>
                            <a:latin typeface="Cambria Math"/>
                            <a:ea typeface="Calibri" panose="020F0502020204030204" pitchFamily="34" charset="0"/>
                          </a:rPr>
                          <m:t>𝐶</m:t>
                        </m:r>
                      </m:e>
                      <m:sub>
                        <m:r>
                          <a:rPr lang="vi-VN" sz="3200" b="0" i="1">
                            <a:solidFill>
                              <a:prstClr val="black"/>
                            </a:solidFill>
                            <a:latin typeface="Cambria Math"/>
                            <a:ea typeface="Calibri" panose="020F0502020204030204" pitchFamily="34" charset="0"/>
                          </a:rPr>
                          <m:t>𝑛</m:t>
                        </m:r>
                      </m:sub>
                      <m:sup>
                        <m:r>
                          <a:rPr lang="vi-VN" sz="3200" b="0" i="1">
                            <a:solidFill>
                              <a:prstClr val="black"/>
                            </a:solidFill>
                            <a:latin typeface="Cambria Math"/>
                            <a:ea typeface="Calibri" panose="020F0502020204030204" pitchFamily="34" charset="0"/>
                          </a:rPr>
                          <m:t>2</m:t>
                        </m:r>
                      </m:sup>
                    </m:sSubSup>
                    <m:r>
                      <a:rPr lang="vi-VN" sz="3200" b="0">
                        <a:solidFill>
                          <a:prstClr val="black"/>
                        </a:solidFill>
                        <a:latin typeface="Cambria Math"/>
                        <a:ea typeface="Calibri" panose="020F0502020204030204" pitchFamily="34" charset="0"/>
                      </a:rPr>
                      <m:t>; </m:t>
                    </m:r>
                    <m:sSubSup>
                      <m:sSubSupPr>
                        <m:ctrlPr>
                          <a:rPr lang="en-US" sz="3200" i="1">
                            <a:solidFill>
                              <a:prstClr val="black"/>
                            </a:solidFill>
                            <a:latin typeface="Cambria Math"/>
                            <a:ea typeface="Calibri" panose="020F0502020204030204" pitchFamily="34" charset="0"/>
                          </a:rPr>
                        </m:ctrlPr>
                      </m:sSubSupPr>
                      <m:e>
                        <m:r>
                          <a:rPr lang="vi-VN" sz="3200" b="0" i="1">
                            <a:solidFill>
                              <a:prstClr val="black"/>
                            </a:solidFill>
                            <a:latin typeface="Cambria Math"/>
                            <a:ea typeface="Calibri" panose="020F0502020204030204" pitchFamily="34" charset="0"/>
                          </a:rPr>
                          <m:t>𝐶</m:t>
                        </m:r>
                      </m:e>
                      <m:sub>
                        <m:r>
                          <a:rPr lang="vi-VN" sz="3200" b="0" i="1">
                            <a:solidFill>
                              <a:prstClr val="black"/>
                            </a:solidFill>
                            <a:latin typeface="Cambria Math"/>
                            <a:ea typeface="Calibri" panose="020F0502020204030204" pitchFamily="34" charset="0"/>
                          </a:rPr>
                          <m:t>𝑛</m:t>
                        </m:r>
                      </m:sub>
                      <m:sup>
                        <m:r>
                          <a:rPr lang="vi-VN" sz="3200" b="0" i="1">
                            <a:solidFill>
                              <a:prstClr val="black"/>
                            </a:solidFill>
                            <a:latin typeface="Cambria Math"/>
                            <a:ea typeface="Calibri" panose="020F0502020204030204" pitchFamily="34" charset="0"/>
                          </a:rPr>
                          <m:t>3</m:t>
                        </m:r>
                      </m:sup>
                    </m:sSubSup>
                  </m:oMath>
                </a14:m>
                <a:r>
                  <a:rPr lang="vi-VN" sz="3200" dirty="0">
                    <a:solidFill>
                      <a:prstClr val="black"/>
                    </a:solidFill>
                    <a:latin typeface="Times New Roman" panose="02020603050405020304" pitchFamily="18" charset="0"/>
                    <a:ea typeface="Calibri" panose="020F0502020204030204" pitchFamily="34" charset="0"/>
                  </a:rPr>
                  <a:t> theo thứ tự lập thành một cấp số cộng với </a:t>
                </a:r>
                <a14:m>
                  <m:oMath xmlns:m="http://schemas.openxmlformats.org/officeDocument/2006/math">
                    <m:r>
                      <a:rPr lang="vi-VN" sz="3200" b="0" i="1">
                        <a:solidFill>
                          <a:prstClr val="black"/>
                        </a:solidFill>
                        <a:latin typeface="Cambria Math"/>
                        <a:ea typeface="Calibri" panose="020F0502020204030204" pitchFamily="34" charset="0"/>
                      </a:rPr>
                      <m:t>𝑛</m:t>
                    </m:r>
                    <m:r>
                      <a:rPr lang="vi-VN" sz="3200" b="0">
                        <a:solidFill>
                          <a:prstClr val="black"/>
                        </a:solidFill>
                        <a:latin typeface="Cambria Math"/>
                        <a:ea typeface="Calibri" panose="020F0502020204030204" pitchFamily="34" charset="0"/>
                      </a:rPr>
                      <m:t>&gt;</m:t>
                    </m:r>
                    <m:r>
                      <a:rPr lang="vi-VN" sz="3200" b="0" i="1">
                        <a:solidFill>
                          <a:prstClr val="black"/>
                        </a:solidFill>
                        <a:latin typeface="Cambria Math"/>
                        <a:ea typeface="Calibri" panose="020F0502020204030204" pitchFamily="34" charset="0"/>
                      </a:rPr>
                      <m:t>3</m:t>
                    </m:r>
                    <m:r>
                      <a:rPr lang="vi-VN" sz="3200" b="0">
                        <a:solidFill>
                          <a:prstClr val="black"/>
                        </a:solidFill>
                        <a:latin typeface="Cambria Math"/>
                        <a:ea typeface="Calibri" panose="020F0502020204030204" pitchFamily="34" charset="0"/>
                      </a:rPr>
                      <m:t>.</m:t>
                    </m:r>
                  </m:oMath>
                </a14:m>
                <a:r>
                  <a:rPr lang="vi-VN" sz="3200" dirty="0">
                    <a:solidFill>
                      <a:prstClr val="black"/>
                    </a:solidFill>
                    <a:latin typeface="Times New Roman" panose="02020603050405020304" pitchFamily="18" charset="0"/>
                    <a:ea typeface="Calibri" panose="020F0502020204030204" pitchFamily="34" charset="0"/>
                  </a:rPr>
                  <a:t> Tìm </a:t>
                </a:r>
                <a14:m>
                  <m:oMath xmlns:m="http://schemas.openxmlformats.org/officeDocument/2006/math">
                    <m:r>
                      <a:rPr lang="vi-VN" sz="3200" b="0" i="1">
                        <a:solidFill>
                          <a:prstClr val="black"/>
                        </a:solidFill>
                        <a:latin typeface="Cambria Math"/>
                        <a:ea typeface="Calibri" panose="020F0502020204030204" pitchFamily="34" charset="0"/>
                      </a:rPr>
                      <m:t>𝑛</m:t>
                    </m:r>
                    <m:r>
                      <a:rPr lang="vi-VN" sz="3200" b="0">
                        <a:solidFill>
                          <a:prstClr val="black"/>
                        </a:solidFill>
                        <a:latin typeface="Cambria Math"/>
                        <a:ea typeface="Calibri" panose="020F0502020204030204" pitchFamily="34" charset="0"/>
                      </a:rPr>
                      <m:t>.</m:t>
                    </m:r>
                  </m:oMath>
                </a14:m>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vi-VN" sz="3200" b="1" dirty="0">
                    <a:solidFill>
                      <a:srgbClr val="0000FF"/>
                    </a:solidFill>
                    <a:latin typeface="Times New Roman" panose="02020603050405020304" pitchFamily="18" charset="0"/>
                    <a:ea typeface="Times New Roman" panose="02020603050405020304" pitchFamily="18" charset="0"/>
                  </a:rPr>
                  <a:t>A.</a:t>
                </a: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b="0" i="1">
                        <a:solidFill>
                          <a:prstClr val="black"/>
                        </a:solidFill>
                        <a:latin typeface="Cambria Math"/>
                        <a:ea typeface="Calibri" panose="020F0502020204030204" pitchFamily="34" charset="0"/>
                      </a:rPr>
                      <m:t>𝑛</m:t>
                    </m:r>
                    <m:r>
                      <a:rPr lang="vi-VN" sz="3200" b="0">
                        <a:solidFill>
                          <a:prstClr val="black"/>
                        </a:solidFill>
                        <a:latin typeface="Cambria Math"/>
                        <a:ea typeface="Calibri" panose="020F0502020204030204" pitchFamily="34" charset="0"/>
                      </a:rPr>
                      <m:t>=</m:t>
                    </m:r>
                    <m:r>
                      <a:rPr lang="vi-VN" sz="3200" b="0" i="1">
                        <a:solidFill>
                          <a:prstClr val="black"/>
                        </a:solidFill>
                        <a:latin typeface="Cambria Math"/>
                        <a:ea typeface="Calibri" panose="020F0502020204030204" pitchFamily="34" charset="0"/>
                      </a:rPr>
                      <m:t>5</m:t>
                    </m:r>
                    <m:r>
                      <a:rPr lang="vi-VN" sz="3200" b="0">
                        <a:solidFill>
                          <a:prstClr val="black"/>
                        </a:solidFill>
                        <a:latin typeface="Cambria Math"/>
                        <a:ea typeface="Calibri" panose="020F0502020204030204" pitchFamily="34" charset="0"/>
                      </a:rPr>
                      <m:t>.</m:t>
                    </m:r>
                  </m:oMath>
                </a14:m>
                <a:r>
                  <a:rPr lang="vi-VN" sz="3200" dirty="0">
                    <a:solidFill>
                      <a:prstClr val="black"/>
                    </a:solidFill>
                    <a:latin typeface="Times New Roman" panose="02020603050405020304" pitchFamily="18" charset="0"/>
                    <a:ea typeface="Calibri" panose="020F0502020204030204" pitchFamily="34" charset="0"/>
                  </a:rPr>
                  <a:t>   		</a:t>
                </a:r>
                <a:r>
                  <a:rPr lang="vi-VN"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vi-VN" sz="3200" b="0" i="1">
                        <a:solidFill>
                          <a:prstClr val="black"/>
                        </a:solidFill>
                        <a:latin typeface="Cambria Math"/>
                        <a:ea typeface="Calibri" panose="020F0502020204030204" pitchFamily="34" charset="0"/>
                      </a:rPr>
                      <m:t>𝑛</m:t>
                    </m:r>
                    <m:r>
                      <a:rPr lang="vi-VN" sz="3200" b="0">
                        <a:solidFill>
                          <a:prstClr val="black"/>
                        </a:solidFill>
                        <a:latin typeface="Cambria Math"/>
                        <a:ea typeface="Calibri" panose="020F0502020204030204" pitchFamily="34" charset="0"/>
                      </a:rPr>
                      <m:t>=</m:t>
                    </m:r>
                    <m:r>
                      <a:rPr lang="vi-VN" sz="3200" b="0" i="1">
                        <a:solidFill>
                          <a:prstClr val="black"/>
                        </a:solidFill>
                        <a:latin typeface="Cambria Math"/>
                        <a:ea typeface="Calibri" panose="020F0502020204030204" pitchFamily="34" charset="0"/>
                      </a:rPr>
                      <m:t>7</m:t>
                    </m:r>
                    <m:r>
                      <a:rPr lang="vi-VN" sz="3200" b="0">
                        <a:solidFill>
                          <a:prstClr val="black"/>
                        </a:solidFill>
                        <a:latin typeface="Cambria Math"/>
                        <a:ea typeface="Calibri" panose="020F0502020204030204" pitchFamily="34" charset="0"/>
                      </a:rPr>
                      <m:t>.</m:t>
                    </m:r>
                  </m:oMath>
                </a14:m>
                <a:r>
                  <a:rPr lang="vi-VN" sz="3200" dirty="0">
                    <a:solidFill>
                      <a:prstClr val="black"/>
                    </a:solidFill>
                    <a:latin typeface="Times New Roman" panose="02020603050405020304" pitchFamily="18" charset="0"/>
                    <a:ea typeface="Calibri" panose="020F0502020204030204" pitchFamily="34" charset="0"/>
                  </a:rPr>
                  <a:t> 	</a:t>
                </a:r>
                <a:r>
                  <a:rPr lang="en-US" sz="3200" dirty="0">
                    <a:solidFill>
                      <a:prstClr val="black"/>
                    </a:solidFill>
                    <a:latin typeface="Times New Roman" panose="02020603050405020304" pitchFamily="18" charset="0"/>
                    <a:ea typeface="Calibri" panose="020F0502020204030204" pitchFamily="34" charset="0"/>
                  </a:rPr>
                  <a:t>	</a:t>
                </a:r>
                <a:r>
                  <a:rPr lang="vi-VN" sz="3200" b="1" dirty="0">
                    <a:solidFill>
                      <a:srgbClr val="0000FF"/>
                    </a:solidFill>
                    <a:latin typeface="Times New Roman" panose="02020603050405020304" pitchFamily="18" charset="0"/>
                    <a:ea typeface="Times New Roman" panose="02020603050405020304" pitchFamily="18" charset="0"/>
                  </a:rPr>
                  <a:t>C.</a:t>
                </a: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b="0" i="1">
                        <a:solidFill>
                          <a:prstClr val="black"/>
                        </a:solidFill>
                        <a:latin typeface="Cambria Math"/>
                        <a:ea typeface="Calibri" panose="020F0502020204030204" pitchFamily="34" charset="0"/>
                      </a:rPr>
                      <m:t>𝑛</m:t>
                    </m:r>
                    <m:r>
                      <a:rPr lang="vi-VN" sz="3200" b="0">
                        <a:solidFill>
                          <a:prstClr val="black"/>
                        </a:solidFill>
                        <a:latin typeface="Cambria Math"/>
                        <a:ea typeface="Calibri" panose="020F0502020204030204" pitchFamily="34" charset="0"/>
                      </a:rPr>
                      <m:t>=</m:t>
                    </m:r>
                    <m:r>
                      <a:rPr lang="vi-VN" sz="3200" b="0" i="1">
                        <a:solidFill>
                          <a:prstClr val="black"/>
                        </a:solidFill>
                        <a:latin typeface="Cambria Math"/>
                        <a:ea typeface="Calibri" panose="020F0502020204030204" pitchFamily="34" charset="0"/>
                      </a:rPr>
                      <m:t>9</m:t>
                    </m:r>
                    <m:r>
                      <a:rPr lang="vi-VN" sz="3200" b="0">
                        <a:solidFill>
                          <a:prstClr val="black"/>
                        </a:solidFill>
                        <a:latin typeface="Cambria Math"/>
                        <a:ea typeface="Calibri" panose="020F0502020204030204" pitchFamily="34" charset="0"/>
                      </a:rPr>
                      <m:t>.</m:t>
                    </m:r>
                  </m:oMath>
                </a14:m>
                <a:r>
                  <a:rPr lang="vi-VN" sz="3200" dirty="0">
                    <a:solidFill>
                      <a:prstClr val="black"/>
                    </a:solidFill>
                    <a:latin typeface="Times New Roman" panose="02020603050405020304" pitchFamily="18" charset="0"/>
                    <a:ea typeface="Calibri" panose="020F0502020204030204" pitchFamily="34" charset="0"/>
                  </a:rPr>
                  <a:t>  	</a:t>
                </a:r>
                <a:r>
                  <a:rPr lang="en-US" sz="3200" dirty="0">
                    <a:solidFill>
                      <a:prstClr val="black"/>
                    </a:solidFill>
                    <a:latin typeface="Times New Roman" panose="02020603050405020304" pitchFamily="18" charset="0"/>
                    <a:ea typeface="Calibri" panose="020F0502020204030204" pitchFamily="34" charset="0"/>
                  </a:rPr>
                  <a:t>	</a:t>
                </a:r>
                <a:r>
                  <a:rPr lang="vi-VN" sz="3200" b="1" dirty="0">
                    <a:solidFill>
                      <a:srgbClr val="0000FF"/>
                    </a:solidFill>
                    <a:latin typeface="Times New Roman" panose="02020603050405020304" pitchFamily="18" charset="0"/>
                    <a:ea typeface="Times New Roman" panose="02020603050405020304" pitchFamily="18" charset="0"/>
                  </a:rPr>
                  <a:t>D.</a:t>
                </a: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b="0" i="1">
                        <a:solidFill>
                          <a:prstClr val="black"/>
                        </a:solidFill>
                        <a:latin typeface="Cambria Math"/>
                        <a:ea typeface="Calibri" panose="020F0502020204030204" pitchFamily="34" charset="0"/>
                      </a:rPr>
                      <m:t>𝑛</m:t>
                    </m:r>
                    <m:r>
                      <a:rPr lang="vi-VN" sz="3200" b="0">
                        <a:solidFill>
                          <a:prstClr val="black"/>
                        </a:solidFill>
                        <a:latin typeface="Cambria Math"/>
                        <a:ea typeface="Calibri" panose="020F0502020204030204" pitchFamily="34" charset="0"/>
                      </a:rPr>
                      <m:t>=</m:t>
                    </m:r>
                    <m:r>
                      <a:rPr lang="vi-VN" sz="3200" b="0" i="1">
                        <a:solidFill>
                          <a:prstClr val="black"/>
                        </a:solidFill>
                        <a:latin typeface="Cambria Math"/>
                        <a:ea typeface="Calibri" panose="020F0502020204030204" pitchFamily="34" charset="0"/>
                      </a:rPr>
                      <m:t>11</m:t>
                    </m:r>
                    <m:r>
                      <a:rPr lang="vi-VN" sz="3200" b="0">
                        <a:solidFill>
                          <a:prstClr val="black"/>
                        </a:solidFill>
                        <a:latin typeface="Cambria Math"/>
                        <a:ea typeface="Calibri" panose="020F0502020204030204" pitchFamily="34" charset="0"/>
                      </a:rPr>
                      <m:t>.</m:t>
                    </m:r>
                  </m:oMath>
                </a14:m>
                <a:r>
                  <a:rPr lang="vi-VN" sz="3200" dirty="0">
                    <a:solidFill>
                      <a:prstClr val="black"/>
                    </a:solidFill>
                    <a:latin typeface="Times New Roman" panose="02020603050405020304" pitchFamily="18" charset="0"/>
                    <a:ea typeface="Calibri" panose="020F0502020204030204" pitchFamily="34" charset="0"/>
                  </a:rPr>
                  <a:t> </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en-US" sz="3200" b="1" dirty="0" err="1">
                    <a:solidFill>
                      <a:srgbClr val="0000FF"/>
                    </a:solidFill>
                    <a:latin typeface="Times New Roman"/>
                    <a:ea typeface="Times New Roman"/>
                  </a:rPr>
                  <a:t>Lời</a:t>
                </a:r>
                <a:r>
                  <a:rPr lang="en-US" sz="3200" b="1" dirty="0">
                    <a:solidFill>
                      <a:srgbClr val="0000FF"/>
                    </a:solidFill>
                    <a:latin typeface="Times New Roman"/>
                    <a:ea typeface="Times New Roman"/>
                  </a:rPr>
                  <a:t> </a:t>
                </a:r>
                <a:r>
                  <a:rPr lang="en-US" sz="3200" b="1" dirty="0" err="1">
                    <a:solidFill>
                      <a:srgbClr val="0000FF"/>
                    </a:solidFill>
                    <a:latin typeface="Times New Roman"/>
                    <a:ea typeface="Times New Roman"/>
                  </a:rPr>
                  <a:t>giải</a:t>
                </a:r>
                <a:r>
                  <a:rPr lang="en-US" sz="3200" b="1" dirty="0">
                    <a:solidFill>
                      <a:srgbClr val="0000FF"/>
                    </a:solidFill>
                    <a:latin typeface="Times New Roman"/>
                    <a:ea typeface="Times New Roman"/>
                  </a:rPr>
                  <a:t>:   </a:t>
                </a:r>
              </a:p>
              <a:p>
                <a:pPr>
                  <a:spcBef>
                    <a:spcPts val="600"/>
                  </a:spcBef>
                  <a:spcAft>
                    <a:spcPts val="0"/>
                  </a:spcAft>
                </a:pPr>
                <a:r>
                  <a:rPr lang="vi-VN" sz="3200" dirty="0" smtClean="0">
                    <a:solidFill>
                      <a:prstClr val="black"/>
                    </a:solidFill>
                    <a:latin typeface="Times New Roman" panose="02020603050405020304" pitchFamily="18" charset="0"/>
                    <a:ea typeface="Calibri" panose="020F0502020204030204" pitchFamily="34" charset="0"/>
                  </a:rPr>
                  <a:t>Ba </a:t>
                </a:r>
                <a:r>
                  <a:rPr lang="vi-VN" sz="3200" dirty="0">
                    <a:solidFill>
                      <a:prstClr val="black"/>
                    </a:solidFill>
                    <a:latin typeface="Times New Roman" panose="02020603050405020304" pitchFamily="18" charset="0"/>
                    <a:ea typeface="Calibri" panose="020F0502020204030204" pitchFamily="34" charset="0"/>
                  </a:rPr>
                  <a:t>số </a:t>
                </a:r>
                <a14:m>
                  <m:oMath xmlns:m="http://schemas.openxmlformats.org/officeDocument/2006/math">
                    <m:sSubSup>
                      <m:sSubSupPr>
                        <m:ctrlPr>
                          <a:rPr lang="en-US" sz="3200" i="1">
                            <a:solidFill>
                              <a:prstClr val="black"/>
                            </a:solidFill>
                            <a:latin typeface="Cambria Math"/>
                            <a:ea typeface="Calibri" panose="020F0502020204030204" pitchFamily="34" charset="0"/>
                          </a:rPr>
                        </m:ctrlPr>
                      </m:sSubSupPr>
                      <m:e>
                        <m:r>
                          <a:rPr lang="vi-VN" sz="3200">
                            <a:solidFill>
                              <a:prstClr val="black"/>
                            </a:solidFill>
                            <a:latin typeface="Cambria Math"/>
                            <a:ea typeface="Calibri" panose="020F0502020204030204" pitchFamily="34" charset="0"/>
                          </a:rPr>
                          <m:t>𝐶</m:t>
                        </m:r>
                      </m:e>
                      <m:sub>
                        <m:r>
                          <a:rPr lang="vi-VN" sz="3200">
                            <a:solidFill>
                              <a:prstClr val="black"/>
                            </a:solidFill>
                            <a:latin typeface="Cambria Math"/>
                            <a:ea typeface="Calibri" panose="020F0502020204030204" pitchFamily="34" charset="0"/>
                          </a:rPr>
                          <m:t>𝑛</m:t>
                        </m:r>
                      </m:sub>
                      <m:sup>
                        <m:r>
                          <a:rPr lang="vi-VN" sz="3200">
                            <a:solidFill>
                              <a:prstClr val="black"/>
                            </a:solidFill>
                            <a:latin typeface="Cambria Math"/>
                            <a:ea typeface="Calibri" panose="020F0502020204030204" pitchFamily="34" charset="0"/>
                          </a:rPr>
                          <m:t>1</m:t>
                        </m:r>
                      </m:sup>
                    </m:sSubSup>
                    <m:r>
                      <a:rPr lang="vi-VN" sz="3200">
                        <a:solidFill>
                          <a:prstClr val="black"/>
                        </a:solidFill>
                        <a:latin typeface="Cambria Math"/>
                        <a:ea typeface="Calibri" panose="020F0502020204030204" pitchFamily="34" charset="0"/>
                      </a:rPr>
                      <m:t>; </m:t>
                    </m:r>
                    <m:sSubSup>
                      <m:sSubSupPr>
                        <m:ctrlPr>
                          <a:rPr lang="en-US" sz="3200" i="1">
                            <a:solidFill>
                              <a:prstClr val="black"/>
                            </a:solidFill>
                            <a:latin typeface="Cambria Math"/>
                            <a:ea typeface="Calibri" panose="020F0502020204030204" pitchFamily="34" charset="0"/>
                          </a:rPr>
                        </m:ctrlPr>
                      </m:sSubSupPr>
                      <m:e>
                        <m:r>
                          <a:rPr lang="vi-VN" sz="3200">
                            <a:solidFill>
                              <a:prstClr val="black"/>
                            </a:solidFill>
                            <a:latin typeface="Cambria Math"/>
                            <a:ea typeface="Calibri" panose="020F0502020204030204" pitchFamily="34" charset="0"/>
                          </a:rPr>
                          <m:t>𝐶</m:t>
                        </m:r>
                      </m:e>
                      <m:sub>
                        <m:r>
                          <a:rPr lang="vi-VN" sz="3200">
                            <a:solidFill>
                              <a:prstClr val="black"/>
                            </a:solidFill>
                            <a:latin typeface="Cambria Math"/>
                            <a:ea typeface="Calibri" panose="020F0502020204030204" pitchFamily="34" charset="0"/>
                          </a:rPr>
                          <m:t>𝑛</m:t>
                        </m:r>
                      </m:sub>
                      <m:sup>
                        <m:r>
                          <a:rPr lang="vi-VN" sz="3200">
                            <a:solidFill>
                              <a:prstClr val="black"/>
                            </a:solidFill>
                            <a:latin typeface="Cambria Math"/>
                            <a:ea typeface="Calibri" panose="020F0502020204030204" pitchFamily="34" charset="0"/>
                          </a:rPr>
                          <m:t>2</m:t>
                        </m:r>
                      </m:sup>
                    </m:sSubSup>
                    <m:r>
                      <a:rPr lang="vi-VN" sz="3200">
                        <a:solidFill>
                          <a:prstClr val="black"/>
                        </a:solidFill>
                        <a:latin typeface="Cambria Math"/>
                        <a:ea typeface="Calibri" panose="020F0502020204030204" pitchFamily="34" charset="0"/>
                      </a:rPr>
                      <m:t>; </m:t>
                    </m:r>
                    <m:sSubSup>
                      <m:sSubSupPr>
                        <m:ctrlPr>
                          <a:rPr lang="en-US" sz="3200" i="1">
                            <a:solidFill>
                              <a:prstClr val="black"/>
                            </a:solidFill>
                            <a:latin typeface="Cambria Math"/>
                            <a:ea typeface="Calibri" panose="020F0502020204030204" pitchFamily="34" charset="0"/>
                          </a:rPr>
                        </m:ctrlPr>
                      </m:sSubSupPr>
                      <m:e>
                        <m:r>
                          <a:rPr lang="vi-VN" sz="3200">
                            <a:solidFill>
                              <a:prstClr val="black"/>
                            </a:solidFill>
                            <a:latin typeface="Cambria Math"/>
                            <a:ea typeface="Calibri" panose="020F0502020204030204" pitchFamily="34" charset="0"/>
                          </a:rPr>
                          <m:t>𝐶</m:t>
                        </m:r>
                      </m:e>
                      <m:sub>
                        <m:r>
                          <a:rPr lang="vi-VN" sz="3200">
                            <a:solidFill>
                              <a:prstClr val="black"/>
                            </a:solidFill>
                            <a:latin typeface="Cambria Math"/>
                            <a:ea typeface="Calibri" panose="020F0502020204030204" pitchFamily="34" charset="0"/>
                          </a:rPr>
                          <m:t>𝑛</m:t>
                        </m:r>
                      </m:sub>
                      <m:sup>
                        <m:r>
                          <a:rPr lang="vi-VN" sz="3200">
                            <a:solidFill>
                              <a:prstClr val="black"/>
                            </a:solidFill>
                            <a:latin typeface="Cambria Math"/>
                            <a:ea typeface="Calibri" panose="020F0502020204030204" pitchFamily="34" charset="0"/>
                          </a:rPr>
                          <m:t>3</m:t>
                        </m:r>
                      </m:sup>
                    </m:sSubSup>
                  </m:oMath>
                </a14:m>
                <a:r>
                  <a:rPr lang="vi-VN" sz="3200" dirty="0">
                    <a:solidFill>
                      <a:prstClr val="black"/>
                    </a:solidFill>
                    <a:latin typeface="Times New Roman" panose="02020603050405020304" pitchFamily="18" charset="0"/>
                    <a:ea typeface="Calibri" panose="020F0502020204030204" pitchFamily="34" charset="0"/>
                  </a:rPr>
                  <a:t> theo thứ tự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1</m:t>
                        </m:r>
                      </m:sub>
                    </m:sSub>
                    <m:r>
                      <a:rPr lang="vi-VN"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2</m:t>
                        </m:r>
                      </m:sub>
                    </m:sSub>
                    <m:r>
                      <a:rPr lang="vi-VN"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3</m:t>
                        </m:r>
                      </m:sub>
                    </m:sSub>
                  </m:oMath>
                </a14:m>
                <a:r>
                  <a:rPr lang="vi-VN" sz="3200" dirty="0">
                    <a:solidFill>
                      <a:prstClr val="black"/>
                    </a:solidFill>
                    <a:latin typeface="Times New Roman" panose="02020603050405020304" pitchFamily="18" charset="0"/>
                    <a:ea typeface="Calibri" panose="020F0502020204030204" pitchFamily="34" charset="0"/>
                  </a:rPr>
                  <a:t> lập thành cấp số cộng nên</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1</m:t>
                          </m:r>
                        </m:sub>
                      </m:sSub>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3</m:t>
                          </m:r>
                        </m:sub>
                      </m:sSub>
                      <m:r>
                        <a:rPr lang="en-US" sz="3200">
                          <a:solidFill>
                            <a:prstClr val="black"/>
                          </a:solidFill>
                          <a:latin typeface="Cambria Math"/>
                          <a:ea typeface="Calibri" panose="020F0502020204030204" pitchFamily="34" charset="0"/>
                        </a:rPr>
                        <m:t>=2</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2</m:t>
                          </m:r>
                        </m:sub>
                      </m:sSub>
                      <m:r>
                        <a:rPr lang="en-US" sz="3200">
                          <a:solidFill>
                            <a:prstClr val="black"/>
                          </a:solidFill>
                          <a:latin typeface="Cambria Math"/>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a:solidFill>
                                <a:prstClr val="black"/>
                              </a:solidFill>
                              <a:latin typeface="Cambria Math"/>
                              <a:ea typeface="Calibri" panose="020F0502020204030204" pitchFamily="34" charset="0"/>
                            </a:rPr>
                            <m:t>𝐶</m:t>
                          </m:r>
                        </m:e>
                        <m:sub>
                          <m:r>
                            <a:rPr lang="en-US" sz="3200">
                              <a:solidFill>
                                <a:prstClr val="black"/>
                              </a:solidFill>
                              <a:latin typeface="Cambria Math"/>
                              <a:ea typeface="Calibri" panose="020F0502020204030204" pitchFamily="34" charset="0"/>
                            </a:rPr>
                            <m:t>𝑛</m:t>
                          </m:r>
                        </m:sub>
                        <m:sup>
                          <m:r>
                            <a:rPr lang="en-US" sz="3200">
                              <a:solidFill>
                                <a:prstClr val="black"/>
                              </a:solidFill>
                              <a:latin typeface="Cambria Math"/>
                              <a:ea typeface="Calibri" panose="020F0502020204030204" pitchFamily="34" charset="0"/>
                            </a:rPr>
                            <m:t>1</m:t>
                          </m:r>
                        </m:sup>
                      </m:sSubSup>
                      <m:r>
                        <a:rPr lang="en-US" sz="3200">
                          <a:solidFill>
                            <a:prstClr val="black"/>
                          </a:solidFill>
                          <a:latin typeface="Cambria Math"/>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a:solidFill>
                                <a:prstClr val="black"/>
                              </a:solidFill>
                              <a:latin typeface="Cambria Math"/>
                              <a:ea typeface="Calibri" panose="020F0502020204030204" pitchFamily="34" charset="0"/>
                            </a:rPr>
                            <m:t>𝐶</m:t>
                          </m:r>
                        </m:e>
                        <m:sub>
                          <m:r>
                            <a:rPr lang="en-US" sz="3200">
                              <a:solidFill>
                                <a:prstClr val="black"/>
                              </a:solidFill>
                              <a:latin typeface="Cambria Math"/>
                              <a:ea typeface="Calibri" panose="020F0502020204030204" pitchFamily="34" charset="0"/>
                            </a:rPr>
                            <m:t>𝑛</m:t>
                          </m:r>
                        </m:sub>
                        <m:sup>
                          <m:r>
                            <a:rPr lang="en-US" sz="3200">
                              <a:solidFill>
                                <a:prstClr val="black"/>
                              </a:solidFill>
                              <a:latin typeface="Cambria Math"/>
                              <a:ea typeface="Calibri" panose="020F0502020204030204" pitchFamily="34" charset="0"/>
                            </a:rPr>
                            <m:t>3</m:t>
                          </m:r>
                        </m:sup>
                      </m:sSubSup>
                      <m:r>
                        <a:rPr lang="en-US" sz="3200">
                          <a:solidFill>
                            <a:prstClr val="black"/>
                          </a:solidFill>
                          <a:latin typeface="Cambria Math"/>
                          <a:ea typeface="Calibri" panose="020F0502020204030204" pitchFamily="34" charset="0"/>
                        </a:rPr>
                        <m:t>=2</m:t>
                      </m:r>
                      <m:sSubSup>
                        <m:sSubSupPr>
                          <m:ctrlPr>
                            <a:rPr lang="en-US" sz="3200" i="1">
                              <a:solidFill>
                                <a:prstClr val="black"/>
                              </a:solidFill>
                              <a:latin typeface="Cambria Math"/>
                              <a:ea typeface="Calibri" panose="020F0502020204030204" pitchFamily="34" charset="0"/>
                            </a:rPr>
                          </m:ctrlPr>
                        </m:sSubSupPr>
                        <m:e>
                          <m:r>
                            <a:rPr lang="en-US" sz="3200">
                              <a:solidFill>
                                <a:prstClr val="black"/>
                              </a:solidFill>
                              <a:latin typeface="Cambria Math"/>
                              <a:ea typeface="Calibri" panose="020F0502020204030204" pitchFamily="34" charset="0"/>
                            </a:rPr>
                            <m:t>𝐶</m:t>
                          </m:r>
                        </m:e>
                        <m:sub>
                          <m:r>
                            <a:rPr lang="en-US" sz="3200">
                              <a:solidFill>
                                <a:prstClr val="black"/>
                              </a:solidFill>
                              <a:latin typeface="Cambria Math"/>
                              <a:ea typeface="Calibri" panose="020F0502020204030204" pitchFamily="34" charset="0"/>
                            </a:rPr>
                            <m:t>𝑛</m:t>
                          </m:r>
                        </m:sub>
                        <m:sup>
                          <m:r>
                            <a:rPr lang="en-US" sz="3200">
                              <a:solidFill>
                                <a:prstClr val="black"/>
                              </a:solidFill>
                              <a:latin typeface="Cambria Math"/>
                              <a:ea typeface="Calibri" panose="020F0502020204030204" pitchFamily="34" charset="0"/>
                            </a:rPr>
                            <m:t>2</m:t>
                          </m:r>
                        </m:sup>
                      </m:sSubSup>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𝑛</m:t>
                          </m:r>
                          <m:r>
                            <a:rPr lang="en-US" sz="3200">
                              <a:solidFill>
                                <a:prstClr val="black"/>
                              </a:solidFill>
                              <a:latin typeface="Cambria Math"/>
                              <a:ea typeface="Calibri" panose="020F0502020204030204" pitchFamily="34" charset="0"/>
                            </a:rPr>
                            <m:t>≥3</m:t>
                          </m:r>
                        </m:e>
                      </m:d>
                    </m:oMath>
                  </m:oMathPara>
                </a14:m>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14:m>
                  <m:oMath xmlns:m="http://schemas.openxmlformats.org/officeDocument/2006/math">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m:t>
                    </m:r>
                    <m:f>
                      <m:fPr>
                        <m:ctrlPr>
                          <a:rPr lang="en-US" sz="3200" i="1">
                            <a:solidFill>
                              <a:prstClr val="black"/>
                            </a:solidFill>
                            <a:latin typeface="Cambria Math"/>
                            <a:ea typeface="Calibri" panose="020F0502020204030204" pitchFamily="34" charset="0"/>
                          </a:rPr>
                        </m:ctrlPr>
                      </m:fPr>
                      <m:num>
                        <m:d>
                          <m:dPr>
                            <m:ctrlPr>
                              <a:rPr lang="en-US" sz="3200" i="1">
                                <a:solidFill>
                                  <a:prstClr val="black"/>
                                </a:solidFill>
                                <a:latin typeface="Cambria Math"/>
                                <a:ea typeface="Calibri" panose="020F0502020204030204" pitchFamily="34" charset="0"/>
                              </a:rPr>
                            </m:ctrlPr>
                          </m:dPr>
                          <m:e>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−2</m:t>
                            </m:r>
                          </m:e>
                        </m:d>
                        <m:d>
                          <m:dPr>
                            <m:ctrlPr>
                              <a:rPr lang="en-US" sz="3200" i="1">
                                <a:solidFill>
                                  <a:prstClr val="black"/>
                                </a:solidFill>
                                <a:latin typeface="Cambria Math"/>
                                <a:ea typeface="Calibri" panose="020F0502020204030204" pitchFamily="34" charset="0"/>
                              </a:rPr>
                            </m:ctrlPr>
                          </m:dPr>
                          <m:e>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−1</m:t>
                            </m:r>
                          </m:e>
                        </m:d>
                        <m:r>
                          <a:rPr lang="vi-VN" sz="3200">
                            <a:solidFill>
                              <a:prstClr val="black"/>
                            </a:solidFill>
                            <a:latin typeface="Cambria Math"/>
                            <a:ea typeface="Calibri" panose="020F0502020204030204" pitchFamily="34" charset="0"/>
                          </a:rPr>
                          <m:t>𝑛</m:t>
                        </m:r>
                      </m:num>
                      <m:den>
                        <m:r>
                          <a:rPr lang="vi-VN" sz="3200">
                            <a:solidFill>
                              <a:prstClr val="black"/>
                            </a:solidFill>
                            <a:latin typeface="Cambria Math"/>
                            <a:ea typeface="Calibri" panose="020F0502020204030204" pitchFamily="34" charset="0"/>
                          </a:rPr>
                          <m:t>6</m:t>
                        </m:r>
                      </m:den>
                    </m:f>
                  </m:oMath>
                </a14:m>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a:solidFill>
                          <a:prstClr val="black"/>
                        </a:solidFill>
                        <a:latin typeface="Cambria Math"/>
                        <a:ea typeface="Calibri" panose="020F0502020204030204" pitchFamily="34" charset="0"/>
                      </a:rPr>
                      <m:t>=2.</m:t>
                    </m:r>
                    <m:f>
                      <m:fPr>
                        <m:ctrlPr>
                          <a:rPr lang="en-US" sz="3200" i="1">
                            <a:solidFill>
                              <a:prstClr val="black"/>
                            </a:solidFill>
                            <a:latin typeface="Cambria Math"/>
                            <a:ea typeface="Calibri" panose="020F0502020204030204" pitchFamily="34" charset="0"/>
                          </a:rPr>
                        </m:ctrlPr>
                      </m:fPr>
                      <m:num>
                        <m:d>
                          <m:dPr>
                            <m:ctrlPr>
                              <a:rPr lang="en-US" sz="3200" i="1">
                                <a:solidFill>
                                  <a:prstClr val="black"/>
                                </a:solidFill>
                                <a:latin typeface="Cambria Math"/>
                                <a:ea typeface="Calibri" panose="020F0502020204030204" pitchFamily="34" charset="0"/>
                              </a:rPr>
                            </m:ctrlPr>
                          </m:dPr>
                          <m:e>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−1</m:t>
                            </m:r>
                          </m:e>
                        </m:d>
                        <m:r>
                          <a:rPr lang="vi-VN" sz="3200">
                            <a:solidFill>
                              <a:prstClr val="black"/>
                            </a:solidFill>
                            <a:latin typeface="Cambria Math"/>
                            <a:ea typeface="Calibri" panose="020F0502020204030204" pitchFamily="34" charset="0"/>
                          </a:rPr>
                          <m:t>𝑛</m:t>
                        </m:r>
                      </m:num>
                      <m:den>
                        <m:r>
                          <a:rPr lang="vi-VN" sz="3200">
                            <a:solidFill>
                              <a:prstClr val="black"/>
                            </a:solidFill>
                            <a:latin typeface="Cambria Math"/>
                            <a:ea typeface="Calibri" panose="020F0502020204030204" pitchFamily="34" charset="0"/>
                          </a:rPr>
                          <m:t>2</m:t>
                        </m:r>
                      </m:den>
                    </m:f>
                    <m:r>
                      <a:rPr lang="vi-VN" sz="3200">
                        <a:solidFill>
                          <a:prstClr val="black"/>
                        </a:solidFill>
                        <a:latin typeface="Cambria Math"/>
                        <a:ea typeface="Calibri" panose="020F0502020204030204" pitchFamily="34" charset="0"/>
                      </a:rPr>
                      <m:t>⇔1+</m:t>
                    </m:r>
                    <m:f>
                      <m:fPr>
                        <m:ctrlPr>
                          <a:rPr lang="en-US" sz="3200" i="1">
                            <a:solidFill>
                              <a:prstClr val="black"/>
                            </a:solidFill>
                            <a:latin typeface="Cambria Math"/>
                            <a:ea typeface="Calibri" panose="020F0502020204030204" pitchFamily="34" charset="0"/>
                          </a:rPr>
                        </m:ctrlPr>
                      </m:fPr>
                      <m:num>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𝑛</m:t>
                            </m:r>
                          </m:e>
                          <m:sup>
                            <m:r>
                              <a:rPr lang="vi-VN" sz="3200">
                                <a:solidFill>
                                  <a:prstClr val="black"/>
                                </a:solidFill>
                                <a:latin typeface="Cambria Math"/>
                                <a:ea typeface="Calibri" panose="020F0502020204030204" pitchFamily="34" charset="0"/>
                              </a:rPr>
                              <m:t>2</m:t>
                            </m:r>
                          </m:sup>
                        </m:sSup>
                        <m:r>
                          <a:rPr lang="vi-VN" sz="3200">
                            <a:solidFill>
                              <a:prstClr val="black"/>
                            </a:solidFill>
                            <a:latin typeface="Cambria Math"/>
                            <a:ea typeface="Calibri" panose="020F0502020204030204" pitchFamily="34" charset="0"/>
                          </a:rPr>
                          <m:t>−3</m:t>
                        </m:r>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+2</m:t>
                        </m:r>
                      </m:num>
                      <m:den>
                        <m:r>
                          <a:rPr lang="vi-VN" sz="3200">
                            <a:solidFill>
                              <a:prstClr val="black"/>
                            </a:solidFill>
                            <a:latin typeface="Cambria Math"/>
                            <a:ea typeface="Calibri" panose="020F0502020204030204" pitchFamily="34" charset="0"/>
                          </a:rPr>
                          <m:t>6</m:t>
                        </m:r>
                      </m:den>
                    </m:f>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−1</m:t>
                    </m:r>
                  </m:oMath>
                </a14:m>
                <a:endParaRPr lang="en-US" sz="3200" dirty="0" smtClean="0">
                  <a:solidFill>
                    <a:prstClr val="black"/>
                  </a:solidFill>
                  <a:latin typeface="Times New Roman" panose="02020603050405020304" pitchFamily="18" charset="0"/>
                  <a:ea typeface="Calibri" panose="020F0502020204030204" pitchFamily="34" charset="0"/>
                </a:endParaRPr>
              </a:p>
              <a:p>
                <a:pPr>
                  <a:spcBef>
                    <a:spcPts val="600"/>
                  </a:spcBef>
                </a:pPr>
                <a14:m>
                  <m:oMathPara xmlns:m="http://schemas.openxmlformats.org/officeDocument/2006/math">
                    <m:oMathParaPr>
                      <m:jc m:val="centerGroup"/>
                    </m:oMathParaPr>
                    <m:oMath xmlns:m="http://schemas.openxmlformats.org/officeDocument/2006/math">
                      <m:r>
                        <a:rPr lang="vi-VN"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𝑛</m:t>
                          </m:r>
                        </m:e>
                        <m:sup>
                          <m:r>
                            <a:rPr lang="vi-VN" sz="3200">
                              <a:solidFill>
                                <a:prstClr val="black"/>
                              </a:solidFill>
                              <a:latin typeface="Cambria Math"/>
                              <a:ea typeface="Calibri" panose="020F0502020204030204" pitchFamily="34" charset="0"/>
                            </a:rPr>
                            <m:t>2</m:t>
                          </m:r>
                        </m:sup>
                      </m:sSup>
                      <m:r>
                        <a:rPr lang="vi-VN" sz="3200">
                          <a:solidFill>
                            <a:prstClr val="black"/>
                          </a:solidFill>
                          <a:latin typeface="Cambria Math"/>
                          <a:ea typeface="Calibri" panose="020F0502020204030204" pitchFamily="34" charset="0"/>
                        </a:rPr>
                        <m:t>−9</m:t>
                      </m:r>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+14⇔</m:t>
                      </m:r>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en-US" sz="3200">
                                  <a:solidFill>
                                    <a:prstClr val="black"/>
                                  </a:solidFill>
                                  <a:latin typeface="Cambria Math"/>
                                  <a:ea typeface="Calibri" panose="020F0502020204030204" pitchFamily="34" charset="0"/>
                                </a:rPr>
                                <m:t>𝑛</m:t>
                              </m:r>
                              <m:r>
                                <a:rPr lang="en-US" sz="3200">
                                  <a:solidFill>
                                    <a:prstClr val="black"/>
                                  </a:solidFill>
                                  <a:latin typeface="Cambria Math"/>
                                  <a:ea typeface="Calibri" panose="020F0502020204030204" pitchFamily="34" charset="0"/>
                                </a:rPr>
                                <m:t>=2</m:t>
                              </m:r>
                            </m:e>
                            <m:e>
                              <m:r>
                                <a:rPr lang="en-US" sz="3200">
                                  <a:solidFill>
                                    <a:prstClr val="black"/>
                                  </a:solidFill>
                                  <a:latin typeface="Cambria Math"/>
                                  <a:ea typeface="Calibri" panose="020F0502020204030204" pitchFamily="34" charset="0"/>
                                </a:rPr>
                                <m:t>𝑛</m:t>
                              </m:r>
                              <m:r>
                                <a:rPr lang="en-US" sz="3200">
                                  <a:solidFill>
                                    <a:prstClr val="black"/>
                                  </a:solidFill>
                                  <a:latin typeface="Cambria Math"/>
                                  <a:ea typeface="Calibri" panose="020F0502020204030204" pitchFamily="34" charset="0"/>
                                </a:rPr>
                                <m:t>=7</m:t>
                              </m:r>
                            </m:e>
                          </m:eqArr>
                        </m:e>
                      </m:d>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𝑛</m:t>
                      </m:r>
                      <m:r>
                        <a:rPr lang="en-US" sz="3200">
                          <a:solidFill>
                            <a:prstClr val="black"/>
                          </a:solidFill>
                          <a:latin typeface="Cambria Math"/>
                          <a:ea typeface="Calibri" panose="020F0502020204030204" pitchFamily="34" charset="0"/>
                        </a:rPr>
                        <m:t>=7</m:t>
                      </m:r>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𝑛</m:t>
                          </m:r>
                          <m:r>
                            <a:rPr lang="en-US" sz="3200">
                              <a:solidFill>
                                <a:prstClr val="black"/>
                              </a:solidFill>
                              <a:latin typeface="Cambria Math"/>
                              <a:ea typeface="Calibri" panose="020F0502020204030204" pitchFamily="34" charset="0"/>
                            </a:rPr>
                            <m:t>≥3</m:t>
                          </m:r>
                        </m:e>
                      </m:d>
                    </m:oMath>
                  </m:oMathPara>
                </a14:m>
                <a:endParaRPr lang="en-US" sz="3200" dirty="0" smtClean="0">
                  <a:solidFill>
                    <a:prstClr val="black"/>
                  </a:solidFill>
                  <a:latin typeface="Times New Roman" panose="02020603050405020304" pitchFamily="18" charset="0"/>
                  <a:ea typeface="Calibri" panose="020F0502020204030204" pitchFamily="34" charset="0"/>
                </a:endParaRPr>
              </a:p>
              <a:p>
                <a:pPr>
                  <a:spcBef>
                    <a:spcPts val="600"/>
                  </a:spcBef>
                </a:pPr>
                <a:r>
                  <a:rPr lang="vi-VN" sz="3200" b="1" dirty="0">
                    <a:solidFill>
                      <a:srgbClr val="0000FF"/>
                    </a:solidFill>
                    <a:latin typeface="Times New Roman"/>
                    <a:ea typeface="Times New Roman"/>
                  </a:rPr>
                  <a:t>Chọn </a:t>
                </a:r>
                <a:r>
                  <a:rPr lang="vi-VN" sz="3200" b="1" dirty="0" smtClean="0">
                    <a:solidFill>
                      <a:srgbClr val="0000FF"/>
                    </a:solidFill>
                    <a:latin typeface="Times New Roman"/>
                    <a:ea typeface="Times New Roman"/>
                  </a:rPr>
                  <a:t>B</a:t>
                </a:r>
                <a:endParaRPr lang="en-US" sz="3200" dirty="0">
                  <a:solidFill>
                    <a:prstClr val="black"/>
                  </a:solidFill>
                  <a:latin typeface="Times New Roman" panose="02020603050405020304" pitchFamily="18" charset="0"/>
                  <a:ea typeface="Calibri" panose="020F0502020204030204" pitchFamily="34" charset="0"/>
                </a:endParaRPr>
              </a:p>
            </p:txBody>
          </p:sp>
        </mc:Choice>
        <mc:Fallback xmlns="">
          <p:sp>
            <p:nvSpPr>
              <p:cNvPr id="8" name="Rectangle 2"/>
              <p:cNvSpPr>
                <a:spLocks noRot="1" noChangeAspect="1" noMove="1" noResize="1" noEditPoints="1" noAdjustHandles="1" noChangeArrowheads="1" noChangeShapeType="1" noTextEdit="1"/>
              </p:cNvSpPr>
              <p:nvPr/>
            </p:nvSpPr>
            <p:spPr>
              <a:xfrm>
                <a:off x="399124" y="658501"/>
                <a:ext cx="11371729" cy="5666551"/>
              </a:xfrm>
              <a:prstGeom prst="rect">
                <a:avLst/>
              </a:prstGeom>
              <a:blipFill rotWithShape="1">
                <a:blip r:embed="rId2"/>
                <a:stretch>
                  <a:fillRect l="-1340" t="-860" r="-2144" b="-1505"/>
                </a:stretch>
              </a:blipFill>
            </p:spPr>
            <p:txBody>
              <a:bodyPr/>
              <a:lstStyle/>
              <a:p>
                <a:r>
                  <a:rPr lang="en-US">
                    <a:noFill/>
                  </a:rPr>
                  <a:t> </a:t>
                </a:r>
              </a:p>
            </p:txBody>
          </p:sp>
        </mc:Fallback>
      </mc:AlternateContent>
      <p:sp>
        <p:nvSpPr>
          <p:cNvPr id="11" name="Oval 10"/>
          <p:cNvSpPr/>
          <p:nvPr/>
        </p:nvSpPr>
        <p:spPr>
          <a:xfrm>
            <a:off x="4075628" y="183284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344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2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500"/>
                                        <p:tgtEl>
                                          <p:spTgt spid="8">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500"/>
                                        <p:tgtEl>
                                          <p:spTgt spid="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689642" y="830144"/>
                <a:ext cx="11081443" cy="5211107"/>
              </a:xfrm>
              <a:prstGeom prst="rect">
                <a:avLst/>
              </a:prstGeom>
            </p:spPr>
            <p:txBody>
              <a:bodyPr wrap="square">
                <a:spAutoFit/>
              </a:bodyPr>
              <a:lstStyle/>
              <a:p>
                <a:pPr>
                  <a:spcBef>
                    <a:spcPts val="600"/>
                  </a:spcBef>
                </a:pPr>
                <a:r>
                  <a:rPr lang="en-US" sz="3200" b="1" smtClean="0">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rPr>
                  <a:t>3. </a:t>
                </a:r>
                <a:r>
                  <a:rPr lang="vi-VN" sz="3200">
                    <a:solidFill>
                      <a:prstClr val="black"/>
                    </a:solidFill>
                    <a:latin typeface="Times New Roman" panose="02020603050405020304" pitchFamily="18" charset="0"/>
                    <a:ea typeface="Times New Roman" panose="02020603050405020304" pitchFamily="18" charset="0"/>
                  </a:rPr>
                  <a:t>Xét </a:t>
                </a:r>
                <a:r>
                  <a:rPr lang="vi-VN" sz="3200" dirty="0">
                    <a:solidFill>
                      <a:prstClr val="black"/>
                    </a:solidFill>
                    <a:latin typeface="Times New Roman" panose="02020603050405020304" pitchFamily="18" charset="0"/>
                    <a:ea typeface="Times New Roman" panose="02020603050405020304" pitchFamily="18" charset="0"/>
                  </a:rPr>
                  <a:t>các số nguyên dương chia hết cho </a:t>
                </a:r>
                <a14:m>
                  <m:oMath xmlns:m="http://schemas.openxmlformats.org/officeDocument/2006/math">
                    <m:r>
                      <a:rPr lang="vi-VN" sz="3200">
                        <a:solidFill>
                          <a:prstClr val="black"/>
                        </a:solidFill>
                        <a:latin typeface="Cambria Math"/>
                        <a:ea typeface="Times New Roman" panose="02020603050405020304" pitchFamily="18" charset="0"/>
                      </a:rPr>
                      <m:t>3.</m:t>
                    </m:r>
                  </m:oMath>
                </a14:m>
                <a:r>
                  <a:rPr lang="vi-VN" sz="3200" dirty="0">
                    <a:solidFill>
                      <a:prstClr val="black"/>
                    </a:solidFill>
                    <a:latin typeface="Times New Roman" panose="02020603050405020304" pitchFamily="18" charset="0"/>
                    <a:ea typeface="Times New Roman" panose="02020603050405020304" pitchFamily="18" charset="0"/>
                  </a:rPr>
                  <a:t> Tổng số </a:t>
                </a:r>
                <a14:m>
                  <m:oMath xmlns:m="http://schemas.openxmlformats.org/officeDocument/2006/math">
                    <m:r>
                      <a:rPr lang="vi-VN" sz="3200">
                        <a:solidFill>
                          <a:prstClr val="black"/>
                        </a:solidFill>
                        <a:latin typeface="Cambria Math"/>
                        <a:ea typeface="Times New Roman" panose="02020603050405020304" pitchFamily="18" charset="0"/>
                      </a:rPr>
                      <m:t>50</m:t>
                    </m:r>
                  </m:oMath>
                </a14:m>
                <a:r>
                  <a:rPr lang="vi-VN" sz="3200" dirty="0">
                    <a:solidFill>
                      <a:prstClr val="black"/>
                    </a:solidFill>
                    <a:latin typeface="Times New Roman" panose="02020603050405020304" pitchFamily="18" charset="0"/>
                    <a:ea typeface="Times New Roman" panose="02020603050405020304" pitchFamily="18" charset="0"/>
                  </a:rPr>
                  <a:t> số nguyên dương đầu tiên đó bằng:</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panose="02020603050405020304" pitchFamily="18" charset="0"/>
                    <a:ea typeface="Times New Roman" panose="02020603050405020304" pitchFamily="18" charset="0"/>
                  </a:rPr>
                  <a:t>A.</a:t>
                </a:r>
                <a:r>
                  <a:rPr lang="vi-VN" sz="3200" dirty="0">
                    <a:solidFill>
                      <a:prstClr val="black"/>
                    </a:solidFill>
                    <a:latin typeface="Times New Roman" panose="02020603050405020304" pitchFamily="18" charset="0"/>
                    <a:ea typeface="Times New Roman" panose="02020603050405020304" pitchFamily="18" charset="0"/>
                  </a:rPr>
                  <a:t> 7650.   </a:t>
                </a:r>
                <a:r>
                  <a:rPr lang="en-US" sz="3200" dirty="0">
                    <a:solidFill>
                      <a:prstClr val="black"/>
                    </a:solidFill>
                    <a:latin typeface="Times New Roman" panose="02020603050405020304" pitchFamily="18" charset="0"/>
                    <a:ea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B. </a:t>
                </a:r>
                <a:r>
                  <a:rPr lang="vi-VN" sz="3200" dirty="0">
                    <a:solidFill>
                      <a:prstClr val="black"/>
                    </a:solidFill>
                    <a:latin typeface="Times New Roman" panose="02020603050405020304" pitchFamily="18" charset="0"/>
                    <a:ea typeface="Times New Roman" panose="02020603050405020304" pitchFamily="18" charset="0"/>
                  </a:rPr>
                  <a:t>7500.	</a:t>
                </a:r>
                <a:r>
                  <a:rPr lang="en-US" sz="3200" dirty="0">
                    <a:solidFill>
                      <a:prstClr val="black"/>
                    </a:solidFill>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C. </a:t>
                </a:r>
                <a:r>
                  <a:rPr lang="vi-VN" sz="3200" dirty="0">
                    <a:solidFill>
                      <a:prstClr val="black"/>
                    </a:solidFill>
                    <a:latin typeface="Times New Roman" panose="02020603050405020304" pitchFamily="18" charset="0"/>
                    <a:ea typeface="Times New Roman" panose="02020603050405020304" pitchFamily="18" charset="0"/>
                  </a:rPr>
                  <a:t>3900.  	</a:t>
                </a:r>
                <a:r>
                  <a:rPr lang="en-US" sz="3200" dirty="0">
                    <a:solidFill>
                      <a:prstClr val="black"/>
                    </a:solidFill>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 D.</a:t>
                </a:r>
                <a:r>
                  <a:rPr lang="vi-VN" sz="3200" dirty="0">
                    <a:solidFill>
                      <a:prstClr val="black"/>
                    </a:solidFill>
                    <a:latin typeface="Times New Roman" panose="02020603050405020304" pitchFamily="18" charset="0"/>
                    <a:ea typeface="Times New Roman" panose="02020603050405020304" pitchFamily="18" charset="0"/>
                  </a:rPr>
                  <a:t> 3825.</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3200" b="1" dirty="0" err="1">
                    <a:solidFill>
                      <a:srgbClr val="0000FF"/>
                    </a:solidFill>
                    <a:latin typeface="Times New Roman"/>
                    <a:ea typeface="Times New Roman"/>
                  </a:rPr>
                  <a:t>Lời</a:t>
                </a:r>
                <a:r>
                  <a:rPr lang="en-US" sz="3200" b="1" dirty="0">
                    <a:solidFill>
                      <a:srgbClr val="0000FF"/>
                    </a:solidFill>
                    <a:latin typeface="Times New Roman"/>
                    <a:ea typeface="Times New Roman"/>
                  </a:rPr>
                  <a:t> </a:t>
                </a:r>
                <a:r>
                  <a:rPr lang="en-US" sz="3200" b="1" dirty="0" err="1">
                    <a:solidFill>
                      <a:srgbClr val="0000FF"/>
                    </a:solidFill>
                    <a:latin typeface="Times New Roman"/>
                    <a:ea typeface="Times New Roman"/>
                  </a:rPr>
                  <a:t>giải</a:t>
                </a:r>
                <a:r>
                  <a:rPr lang="en-US" sz="3200" b="1" dirty="0">
                    <a:solidFill>
                      <a:srgbClr val="0000FF"/>
                    </a:solidFill>
                    <a:latin typeface="Times New Roman"/>
                    <a:ea typeface="Times New Roman"/>
                  </a:rPr>
                  <a:t>:   </a:t>
                </a:r>
              </a:p>
              <a:p>
                <a:pPr>
                  <a:spcBef>
                    <a:spcPts val="600"/>
                  </a:spcBef>
                  <a:spcAft>
                    <a:spcPts val="0"/>
                  </a:spcAft>
                </a:pPr>
                <a:r>
                  <a:rPr lang="vi-VN" sz="3200">
                    <a:solidFill>
                      <a:prstClr val="black"/>
                    </a:solidFill>
                    <a:latin typeface="Times New Roman" panose="02020603050405020304" pitchFamily="18" charset="0"/>
                    <a:ea typeface="Times New Roman" panose="02020603050405020304" pitchFamily="18" charset="0"/>
                  </a:rPr>
                  <a:t>Số </a:t>
                </a:r>
                <a:r>
                  <a:rPr lang="vi-VN" sz="3200" dirty="0">
                    <a:solidFill>
                      <a:prstClr val="black"/>
                    </a:solidFill>
                    <a:latin typeface="Times New Roman" panose="02020603050405020304" pitchFamily="18" charset="0"/>
                    <a:ea typeface="Times New Roman" panose="02020603050405020304" pitchFamily="18" charset="0"/>
                  </a:rPr>
                  <a:t>nguyên dương chia hết cho 3  có dạng </a:t>
                </a:r>
                <a14:m>
                  <m:oMath xmlns:m="http://schemas.openxmlformats.org/officeDocument/2006/math">
                    <m:r>
                      <a:rPr lang="vi-VN" sz="3200">
                        <a:solidFill>
                          <a:prstClr val="black"/>
                        </a:solidFill>
                        <a:latin typeface="Cambria Math"/>
                        <a:ea typeface="Times New Roman" panose="02020603050405020304" pitchFamily="18" charset="0"/>
                      </a:rPr>
                      <m:t>3</m:t>
                    </m:r>
                    <m:r>
                      <a:rPr lang="vi-VN" sz="3200">
                        <a:solidFill>
                          <a:prstClr val="black"/>
                        </a:solidFill>
                        <a:latin typeface="Cambria Math"/>
                        <a:ea typeface="Times New Roman" panose="02020603050405020304" pitchFamily="18" charset="0"/>
                      </a:rPr>
                      <m:t>𝑛</m:t>
                    </m:r>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𝑛</m:t>
                        </m:r>
                        <m:r>
                          <a:rPr lang="vi-VN"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vi-VN" sz="3200">
                                <a:solidFill>
                                  <a:prstClr val="black"/>
                                </a:solidFill>
                                <a:latin typeface="Cambria Math"/>
                                <a:ea typeface="Times New Roman" panose="02020603050405020304" pitchFamily="18" charset="0"/>
                              </a:rPr>
                              <m:t>ℕ</m:t>
                            </m:r>
                          </m:e>
                          <m:sup>
                            <m:r>
                              <a:rPr lang="vi-VN" sz="3200">
                                <a:solidFill>
                                  <a:prstClr val="black"/>
                                </a:solidFill>
                                <a:latin typeface="Cambria Math"/>
                                <a:ea typeface="Times New Roman" panose="02020603050405020304" pitchFamily="18" charset="0"/>
                              </a:rPr>
                              <m:t>∗</m:t>
                            </m:r>
                          </m:sup>
                        </m:sSup>
                      </m:e>
                    </m:d>
                  </m:oMath>
                </a14:m>
                <a:r>
                  <a:rPr lang="vi-VN" sz="3200" dirty="0">
                    <a:solidFill>
                      <a:prstClr val="black"/>
                    </a:solidFill>
                    <a:latin typeface="Times New Roman" panose="02020603050405020304" pitchFamily="18" charset="0"/>
                    <a:ea typeface="Times New Roman" panose="02020603050405020304" pitchFamily="18" charset="0"/>
                  </a:rPr>
                  <a:t> nên chúng lập thành cấp số cộng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𝑛</m:t>
                        </m:r>
                      </m:sub>
                    </m:sSub>
                    <m:r>
                      <a:rPr lang="vi-VN" sz="3200">
                        <a:solidFill>
                          <a:prstClr val="black"/>
                        </a:solidFill>
                        <a:latin typeface="Cambria Math"/>
                        <a:ea typeface="Times New Roman" panose="02020603050405020304" pitchFamily="18" charset="0"/>
                      </a:rPr>
                      <m:t>=3</m:t>
                    </m:r>
                    <m:r>
                      <a:rPr lang="vi-VN" sz="3200">
                        <a:solidFill>
                          <a:prstClr val="black"/>
                        </a:solidFill>
                        <a:latin typeface="Cambria Math"/>
                        <a:ea typeface="Times New Roman" panose="02020603050405020304" pitchFamily="18" charset="0"/>
                      </a:rPr>
                      <m:t>𝑛</m:t>
                    </m:r>
                    <m:r>
                      <a:rPr lang="vi-VN"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1</m:t>
                                </m:r>
                              </m:sub>
                            </m:sSub>
                            <m:r>
                              <a:rPr lang="vi-VN" sz="3200">
                                <a:solidFill>
                                  <a:prstClr val="black"/>
                                </a:solidFill>
                                <a:latin typeface="Cambria Math"/>
                                <a:ea typeface="Times New Roman" panose="02020603050405020304" pitchFamily="18" charset="0"/>
                              </a:rPr>
                              <m:t>=3</m:t>
                            </m:r>
                          </m:e>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50</m:t>
                                </m:r>
                              </m:sub>
                            </m:sSub>
                            <m:r>
                              <a:rPr lang="vi-VN" sz="3200">
                                <a:solidFill>
                                  <a:prstClr val="black"/>
                                </a:solidFill>
                                <a:latin typeface="Cambria Math"/>
                                <a:ea typeface="Times New Roman" panose="02020603050405020304" pitchFamily="18" charset="0"/>
                              </a:rPr>
                              <m:t>=150</m:t>
                            </m:r>
                          </m:e>
                        </m:eqArr>
                      </m:e>
                    </m:d>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vi-VN" sz="3200">
                          <a:solidFill>
                            <a:prstClr val="black"/>
                          </a:solidFill>
                          <a:latin typeface="Cambria Math"/>
                          <a:ea typeface="Times New Roman" panose="02020603050405020304" pitchFamily="18" charset="0"/>
                        </a:rPr>
                        <m:t>                                                    ⇒</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𝑆</m:t>
                          </m:r>
                        </m:e>
                        <m:sub>
                          <m:r>
                            <a:rPr lang="vi-VN" sz="3200">
                              <a:solidFill>
                                <a:prstClr val="black"/>
                              </a:solidFill>
                              <a:latin typeface="Cambria Math"/>
                              <a:ea typeface="Times New Roman" panose="02020603050405020304" pitchFamily="18" charset="0"/>
                            </a:rPr>
                            <m:t>50</m:t>
                          </m:r>
                        </m:sub>
                      </m:sSub>
                      <m:r>
                        <a:rPr lang="vi-VN"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vi-VN" sz="3200">
                              <a:solidFill>
                                <a:prstClr val="black"/>
                              </a:solidFill>
                              <a:latin typeface="Cambria Math"/>
                              <a:ea typeface="Times New Roman" panose="02020603050405020304" pitchFamily="18" charset="0"/>
                            </a:rPr>
                            <m:t>50</m:t>
                          </m:r>
                        </m:num>
                        <m:den>
                          <m:r>
                            <a:rPr lang="vi-VN" sz="3200">
                              <a:solidFill>
                                <a:prstClr val="black"/>
                              </a:solidFill>
                              <a:latin typeface="Cambria Math"/>
                              <a:ea typeface="Times New Roman" panose="02020603050405020304" pitchFamily="18" charset="0"/>
                            </a:rPr>
                            <m:t>2</m:t>
                          </m:r>
                        </m:den>
                      </m:f>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1</m:t>
                              </m:r>
                            </m:sub>
                          </m:sSub>
                          <m:r>
                            <a:rPr lang="vi-VN"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50</m:t>
                              </m:r>
                            </m:sub>
                          </m:sSub>
                        </m:e>
                      </m:d>
                      <m:r>
                        <a:rPr lang="vi-VN" sz="3200">
                          <a:solidFill>
                            <a:prstClr val="black"/>
                          </a:solidFill>
                          <a:latin typeface="Cambria Math"/>
                          <a:ea typeface="Times New Roman" panose="02020603050405020304" pitchFamily="18" charset="0"/>
                        </a:rPr>
                        <m:t>=3825</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a:solidFill>
                      <a:srgbClr val="0000FF"/>
                    </a:solidFill>
                    <a:latin typeface="Times New Roman"/>
                    <a:ea typeface="Times New Roman"/>
                  </a:rPr>
                  <a:t>Chọn </a:t>
                </a:r>
                <a:r>
                  <a:rPr lang="vi-VN" sz="3200" b="1" smtClean="0">
                    <a:solidFill>
                      <a:srgbClr val="0000FF"/>
                    </a:solidFill>
                    <a:latin typeface="Times New Roman"/>
                    <a:ea typeface="Times New Roman"/>
                  </a:rPr>
                  <a:t>D</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689642" y="830144"/>
                <a:ext cx="11081443" cy="5211107"/>
              </a:xfrm>
              <a:prstGeom prst="rect">
                <a:avLst/>
              </a:prstGeom>
              <a:blipFill rotWithShape="1">
                <a:blip r:embed="rId2"/>
                <a:stretch>
                  <a:fillRect l="-1375" t="-1637" b="-2807"/>
                </a:stretch>
              </a:blipFill>
            </p:spPr>
            <p:txBody>
              <a:bodyPr/>
              <a:lstStyle/>
              <a:p>
                <a:r>
                  <a:rPr lang="en-US">
                    <a:noFill/>
                  </a:rPr>
                  <a:t> </a:t>
                </a:r>
              </a:p>
            </p:txBody>
          </p:sp>
        </mc:Fallback>
      </mc:AlternateContent>
      <p:sp>
        <p:nvSpPr>
          <p:cNvPr id="15" name="Oval 14"/>
          <p:cNvSpPr/>
          <p:nvPr/>
        </p:nvSpPr>
        <p:spPr>
          <a:xfrm>
            <a:off x="9094394" y="193357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2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695506" y="1552611"/>
                <a:ext cx="11032038" cy="5348387"/>
              </a:xfrm>
              <a:prstGeom prst="rect">
                <a:avLst/>
              </a:prstGeom>
            </p:spPr>
            <p:txBody>
              <a:bodyPr wrap="square">
                <a:spAutoFit/>
              </a:bodyPr>
              <a:lstStyle/>
              <a:p>
                <a:pPr>
                  <a:spcBef>
                    <a:spcPts val="600"/>
                  </a:spcBef>
                </a:pPr>
                <a:r>
                  <a:rPr lang="nl-NL" sz="3200" b="1" dirty="0" smtClean="0">
                    <a:solidFill>
                      <a:srgbClr val="0000FF"/>
                    </a:solidFill>
                    <a:latin typeface="Times New Roman" panose="02020603050405020304" pitchFamily="18" charset="0"/>
                    <a:ea typeface="Times New Roman" panose="02020603050405020304" pitchFamily="18" charset="0"/>
                  </a:rPr>
                  <a:t>Câu </a:t>
                </a:r>
                <a:r>
                  <a:rPr lang="nl-NL" sz="3200" b="1" dirty="0">
                    <a:solidFill>
                      <a:srgbClr val="0000FF"/>
                    </a:solidFill>
                    <a:latin typeface="Times New Roman" panose="02020603050405020304" pitchFamily="18" charset="0"/>
                    <a:ea typeface="Times New Roman" panose="02020603050405020304" pitchFamily="18" charset="0"/>
                  </a:rPr>
                  <a:t>4.</a:t>
                </a:r>
                <a:r>
                  <a:rPr lang="nl-NL" sz="3200" dirty="0">
                    <a:solidFill>
                      <a:prstClr val="black"/>
                    </a:solidFill>
                    <a:latin typeface="Times New Roman" panose="02020603050405020304" pitchFamily="18" charset="0"/>
                    <a:ea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rPr>
                  <a:t>Một cấp số cộng có </a:t>
                </a:r>
                <a14:m>
                  <m:oMath xmlns:m="http://schemas.openxmlformats.org/officeDocument/2006/math">
                    <m:r>
                      <a:rPr lang="vi-VN" sz="3200">
                        <a:solidFill>
                          <a:prstClr val="black"/>
                        </a:solidFill>
                        <a:latin typeface="Cambria Math"/>
                        <a:ea typeface="Times New Roman" panose="02020603050405020304" pitchFamily="18" charset="0"/>
                      </a:rPr>
                      <m:t>6</m:t>
                    </m:r>
                  </m:oMath>
                </a14:m>
                <a:r>
                  <a:rPr lang="vi-VN" sz="3200" dirty="0">
                    <a:solidFill>
                      <a:prstClr val="black"/>
                    </a:solidFill>
                    <a:latin typeface="Times New Roman" panose="02020603050405020304" pitchFamily="18" charset="0"/>
                    <a:ea typeface="Times New Roman" panose="02020603050405020304" pitchFamily="18" charset="0"/>
                  </a:rPr>
                  <a:t> số hạng. Biết rằng tổng của số hạng đầu và  số hạng cuối bằng </a:t>
                </a:r>
                <a14:m>
                  <m:oMath xmlns:m="http://schemas.openxmlformats.org/officeDocument/2006/math">
                    <m:r>
                      <a:rPr lang="vi-VN" sz="3200">
                        <a:solidFill>
                          <a:prstClr val="black"/>
                        </a:solidFill>
                        <a:latin typeface="Cambria Math"/>
                        <a:ea typeface="Times New Roman" panose="02020603050405020304" pitchFamily="18" charset="0"/>
                      </a:rPr>
                      <m:t>17;</m:t>
                    </m:r>
                  </m:oMath>
                </a14:m>
                <a:r>
                  <a:rPr lang="vi-VN" sz="3200" dirty="0">
                    <a:solidFill>
                      <a:prstClr val="black"/>
                    </a:solidFill>
                    <a:latin typeface="Times New Roman" panose="02020603050405020304" pitchFamily="18" charset="0"/>
                    <a:ea typeface="Times New Roman" panose="02020603050405020304" pitchFamily="18" charset="0"/>
                  </a:rPr>
                  <a:t>tổng của số hạng thứ hai và số hạng thứ tư bằng 14. Tìm công sai </a:t>
                </a:r>
                <a14:m>
                  <m:oMath xmlns:m="http://schemas.openxmlformats.org/officeDocument/2006/math">
                    <m:r>
                      <a:rPr lang="vi-VN" sz="3200">
                        <a:solidFill>
                          <a:prstClr val="black"/>
                        </a:solidFill>
                        <a:latin typeface="Cambria Math"/>
                        <a:ea typeface="Times New Roman" panose="02020603050405020304" pitchFamily="18" charset="0"/>
                      </a:rPr>
                      <m:t>𝑑</m:t>
                    </m:r>
                  </m:oMath>
                </a14:m>
                <a:r>
                  <a:rPr lang="vi-VN" sz="3200" dirty="0">
                    <a:solidFill>
                      <a:prstClr val="black"/>
                    </a:solidFill>
                    <a:latin typeface="Times New Roman" panose="02020603050405020304" pitchFamily="18" charset="0"/>
                    <a:ea typeface="Times New Roman" panose="02020603050405020304" pitchFamily="18" charset="0"/>
                  </a:rPr>
                  <a:t> của cấp số cộng đã cho.</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3200" b="1" dirty="0">
                    <a:solidFill>
                      <a:srgbClr val="0000FF"/>
                    </a:solidFill>
                    <a:latin typeface="Times New Roman"/>
                    <a:ea typeface="Calibri"/>
                  </a:rPr>
                  <a:t>A. </a:t>
                </a:r>
                <a14:m>
                  <m:oMath xmlns:m="http://schemas.openxmlformats.org/officeDocument/2006/math">
                    <m:r>
                      <m:rPr>
                        <m:sty m:val="p"/>
                      </m:rPr>
                      <a:rPr lang="vi-VN" sz="3200">
                        <a:solidFill>
                          <a:prstClr val="black"/>
                        </a:solidFill>
                        <a:latin typeface="Cambria Math"/>
                        <a:ea typeface="Times New Roman" panose="02020603050405020304" pitchFamily="18" charset="0"/>
                      </a:rPr>
                      <m:t>d</m:t>
                    </m:r>
                    <m:r>
                      <a:rPr lang="vi-VN" sz="3200">
                        <a:solidFill>
                          <a:prstClr val="black"/>
                        </a:solidFill>
                        <a:latin typeface="Cambria Math"/>
                        <a:ea typeface="Times New Roman" panose="02020603050405020304" pitchFamily="18" charset="0"/>
                      </a:rPr>
                      <m:t>=2                 </m:t>
                    </m:r>
                  </m:oMath>
                </a14:m>
                <a:r>
                  <a:rPr lang="en-US" sz="3200" b="1" dirty="0" smtClean="0">
                    <a:solidFill>
                      <a:srgbClr val="0000FF"/>
                    </a:solidFill>
                    <a:latin typeface="Times New Roman"/>
                    <a:ea typeface="Calibri"/>
                  </a:rPr>
                  <a:t>B</a:t>
                </a:r>
                <a:r>
                  <a:rPr lang="en-US" sz="3200" b="1" dirty="0">
                    <a:solidFill>
                      <a:srgbClr val="0000FF"/>
                    </a:solidFill>
                    <a:latin typeface="Times New Roman"/>
                    <a:ea typeface="Calibri"/>
                  </a:rPr>
                  <a:t>.</a:t>
                </a:r>
                <a:r>
                  <a:rPr lang="vi-VN" sz="3200" b="1" dirty="0">
                    <a:solidFill>
                      <a:srgbClr val="0000FF"/>
                    </a:solidFill>
                    <a:latin typeface="Times New Roman"/>
                    <a:ea typeface="Calibri"/>
                  </a:rPr>
                  <a:t> </a:t>
                </a:r>
                <a14:m>
                  <m:oMath xmlns:m="http://schemas.openxmlformats.org/officeDocument/2006/math">
                    <m:r>
                      <m:rPr>
                        <m:sty m:val="p"/>
                      </m:rPr>
                      <a:rPr lang="vi-VN" sz="3200">
                        <a:solidFill>
                          <a:prstClr val="black"/>
                        </a:solidFill>
                        <a:latin typeface="Cambria Math"/>
                        <a:ea typeface="Times New Roman" panose="02020603050405020304" pitchFamily="18" charset="0"/>
                      </a:rPr>
                      <m:t>d</m:t>
                    </m:r>
                    <m:r>
                      <a:rPr lang="vi-VN" sz="3200">
                        <a:solidFill>
                          <a:prstClr val="black"/>
                        </a:solidFill>
                        <a:latin typeface="Cambria Math"/>
                        <a:ea typeface="Times New Roman" panose="02020603050405020304" pitchFamily="18" charset="0"/>
                      </a:rPr>
                      <m:t>=−3</m:t>
                    </m:r>
                    <m:r>
                      <a:rPr lang="vi-VN" sz="3200" i="1">
                        <a:solidFill>
                          <a:prstClr val="black"/>
                        </a:solidFill>
                        <a:latin typeface="Cambria Math"/>
                        <a:ea typeface="Times New Roman" panose="02020603050405020304" pitchFamily="18" charset="0"/>
                      </a:rPr>
                      <m:t> </m:t>
                    </m:r>
                  </m:oMath>
                </a14:m>
                <a:r>
                  <a:rPr lang="en-US" sz="3200" dirty="0">
                    <a:solidFill>
                      <a:srgbClr val="0000FF"/>
                    </a:solidFill>
                    <a:latin typeface="Times New Roman"/>
                    <a:ea typeface="Calibri"/>
                  </a:rPr>
                  <a:t>	</a:t>
                </a:r>
                <a:r>
                  <a:rPr lang="en-US" sz="3200" dirty="0" smtClean="0">
                    <a:solidFill>
                      <a:srgbClr val="0000FF"/>
                    </a:solidFill>
                    <a:latin typeface="Times New Roman"/>
                    <a:ea typeface="Calibri"/>
                  </a:rPr>
                  <a:t>   </a:t>
                </a:r>
                <a:r>
                  <a:rPr lang="vi-VN" sz="3200" b="1" dirty="0" smtClean="0">
                    <a:solidFill>
                      <a:srgbClr val="0000FF"/>
                    </a:solidFill>
                    <a:latin typeface="Times New Roman" panose="02020603050405020304" pitchFamily="18" charset="0"/>
                    <a:ea typeface="Times New Roman" panose="02020603050405020304" pitchFamily="18" charset="0"/>
                  </a:rPr>
                  <a:t>C</a:t>
                </a:r>
                <a:r>
                  <a:rPr lang="vi-VN"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m:rPr>
                        <m:sty m:val="p"/>
                      </m:rPr>
                      <a:rPr lang="vi-VN" sz="3200">
                        <a:solidFill>
                          <a:prstClr val="black"/>
                        </a:solidFill>
                        <a:latin typeface="Cambria Math"/>
                        <a:ea typeface="Times New Roman" panose="02020603050405020304" pitchFamily="18" charset="0"/>
                      </a:rPr>
                      <m:t>d</m:t>
                    </m:r>
                    <m:r>
                      <a:rPr lang="vi-VN" sz="3200">
                        <a:solidFill>
                          <a:prstClr val="black"/>
                        </a:solidFill>
                        <a:latin typeface="Cambria Math"/>
                        <a:ea typeface="Times New Roman" panose="02020603050405020304" pitchFamily="18" charset="0"/>
                      </a:rPr>
                      <m:t>=4</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dirty="0">
                    <a:solidFill>
                      <a:srgbClr val="0000FF"/>
                    </a:solidFill>
                    <a:latin typeface="Times New Roman"/>
                    <a:ea typeface="Calibri"/>
                  </a:rPr>
                  <a:t>       </a:t>
                </a:r>
                <a:r>
                  <a:rPr lang="en-US" sz="3200" dirty="0" smtClean="0">
                    <a:solidFill>
                      <a:srgbClr val="0000FF"/>
                    </a:solidFill>
                    <a:latin typeface="Times New Roman"/>
                    <a:ea typeface="Calibri"/>
                  </a:rPr>
                  <a:t> </a:t>
                </a:r>
                <a:r>
                  <a:rPr lang="vi-VN" sz="3200" dirty="0" smtClean="0">
                    <a:solidFill>
                      <a:srgbClr val="0000FF"/>
                    </a:solidFill>
                    <a:latin typeface="Times New Roman"/>
                    <a:ea typeface="Calibri"/>
                  </a:rPr>
                  <a:t>   </a:t>
                </a:r>
                <a:r>
                  <a:rPr lang="vi-VN"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m:rPr>
                        <m:sty m:val="p"/>
                      </m:rPr>
                      <a:rPr lang="vi-VN" sz="3200">
                        <a:solidFill>
                          <a:prstClr val="black"/>
                        </a:solidFill>
                        <a:latin typeface="Cambria Math"/>
                        <a:ea typeface="Times New Roman" panose="02020603050405020304" pitchFamily="18" charset="0"/>
                      </a:rPr>
                      <m:t>d</m:t>
                    </m:r>
                    <m:r>
                      <a:rPr lang="vi-VN" sz="3200">
                        <a:solidFill>
                          <a:prstClr val="black"/>
                        </a:solidFill>
                        <a:latin typeface="Cambria Math"/>
                        <a:ea typeface="Times New Roman" panose="02020603050405020304" pitchFamily="18" charset="0"/>
                      </a:rPr>
                      <m:t>=5</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3200" b="1" dirty="0" err="1">
                    <a:solidFill>
                      <a:srgbClr val="0000FF"/>
                    </a:solidFill>
                    <a:latin typeface="Times New Roman"/>
                    <a:ea typeface="Calibri"/>
                  </a:rPr>
                  <a:t>Lời</a:t>
                </a:r>
                <a:r>
                  <a:rPr lang="en-US" sz="3200" b="1" dirty="0">
                    <a:solidFill>
                      <a:srgbClr val="0000FF"/>
                    </a:solidFill>
                    <a:latin typeface="Times New Roman"/>
                    <a:ea typeface="Calibri"/>
                  </a:rPr>
                  <a:t> </a:t>
                </a:r>
                <a:r>
                  <a:rPr lang="en-US" sz="3200" b="1" dirty="0" err="1">
                    <a:solidFill>
                      <a:srgbClr val="0000FF"/>
                    </a:solidFill>
                    <a:latin typeface="Times New Roman"/>
                    <a:ea typeface="Calibri"/>
                  </a:rPr>
                  <a:t>giải</a:t>
                </a:r>
                <a:r>
                  <a:rPr lang="en-US" sz="3200" b="1" dirty="0">
                    <a:solidFill>
                      <a:srgbClr val="0000FF"/>
                    </a:solidFill>
                    <a:latin typeface="Times New Roman"/>
                    <a:ea typeface="Calibri"/>
                  </a:rPr>
                  <a:t>:   </a:t>
                </a:r>
              </a:p>
              <a:p>
                <a:pPr>
                  <a:spcBef>
                    <a:spcPts val="600"/>
                  </a:spcBef>
                </a:pPr>
                <a:r>
                  <a:rPr lang="fr-FR" sz="3200" dirty="0" smtClean="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6</m:t>
                                </m:r>
                              </m:sub>
                            </m:sSub>
                            <m:r>
                              <a:rPr lang="fr-FR" sz="3200">
                                <a:solidFill>
                                  <a:prstClr val="black"/>
                                </a:solidFill>
                                <a:latin typeface="Cambria Math"/>
                                <a:ea typeface="Times New Roman" panose="02020603050405020304" pitchFamily="18" charset="0"/>
                              </a:rPr>
                              <m:t>=17</m:t>
                            </m:r>
                          </m:e>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2</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4</m:t>
                                </m:r>
                              </m:sub>
                            </m:sSub>
                            <m:r>
                              <a:rPr lang="fr-FR" sz="3200">
                                <a:solidFill>
                                  <a:prstClr val="black"/>
                                </a:solidFill>
                                <a:latin typeface="Cambria Math"/>
                                <a:ea typeface="Times New Roman" panose="02020603050405020304" pitchFamily="18" charset="0"/>
                              </a:rPr>
                              <m:t>=14</m:t>
                            </m:r>
                          </m:e>
                        </m:eqArr>
                      </m:e>
                    </m:d>
                    <m:r>
                      <a:rPr lang="fr-FR"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fr-FR" sz="3200">
                                <a:solidFill>
                                  <a:prstClr val="black"/>
                                </a:solidFill>
                                <a:latin typeface="Cambria Math"/>
                                <a:ea typeface="Times New Roman" panose="02020603050405020304" pitchFamily="18" charset="0"/>
                              </a:rPr>
                              <m:t>2</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+5</m:t>
                            </m:r>
                            <m:r>
                              <a:rPr lang="en-US" sz="3200">
                                <a:solidFill>
                                  <a:prstClr val="black"/>
                                </a:solidFill>
                                <a:latin typeface="Cambria Math"/>
                                <a:ea typeface="Times New Roman" panose="02020603050405020304" pitchFamily="18" charset="0"/>
                              </a:rPr>
                              <m:t>𝑑</m:t>
                            </m:r>
                            <m:r>
                              <a:rPr lang="fr-FR" sz="3200">
                                <a:solidFill>
                                  <a:prstClr val="black"/>
                                </a:solidFill>
                                <a:latin typeface="Cambria Math"/>
                                <a:ea typeface="Times New Roman" panose="02020603050405020304" pitchFamily="18" charset="0"/>
                              </a:rPr>
                              <m:t>=17</m:t>
                            </m:r>
                          </m:e>
                          <m:e>
                            <m:r>
                              <a:rPr lang="fr-FR" sz="3200">
                                <a:solidFill>
                                  <a:prstClr val="black"/>
                                </a:solidFill>
                                <a:latin typeface="Cambria Math"/>
                                <a:ea typeface="Times New Roman" panose="02020603050405020304" pitchFamily="18" charset="0"/>
                              </a:rPr>
                              <m:t>2</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+6</m:t>
                            </m:r>
                            <m:r>
                              <a:rPr lang="en-US" sz="3200">
                                <a:solidFill>
                                  <a:prstClr val="black"/>
                                </a:solidFill>
                                <a:latin typeface="Cambria Math"/>
                                <a:ea typeface="Times New Roman" panose="02020603050405020304" pitchFamily="18" charset="0"/>
                              </a:rPr>
                              <m:t>𝑑</m:t>
                            </m:r>
                            <m:r>
                              <a:rPr lang="fr-FR" sz="3200">
                                <a:solidFill>
                                  <a:prstClr val="black"/>
                                </a:solidFill>
                                <a:latin typeface="Cambria Math"/>
                                <a:ea typeface="Times New Roman" panose="02020603050405020304" pitchFamily="18" charset="0"/>
                              </a:rPr>
                              <m:t>=14</m:t>
                            </m:r>
                          </m:e>
                        </m:eqArr>
                      </m:e>
                    </m:d>
                    <m:r>
                      <a:rPr lang="fr-FR"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=16</m:t>
                            </m:r>
                          </m:e>
                          <m:e>
                            <m:r>
                              <a:rPr lang="en-US" sz="3200">
                                <a:solidFill>
                                  <a:prstClr val="black"/>
                                </a:solidFill>
                                <a:latin typeface="Cambria Math"/>
                                <a:ea typeface="Times New Roman" panose="02020603050405020304" pitchFamily="18" charset="0"/>
                              </a:rPr>
                              <m:t>𝑑</m:t>
                            </m:r>
                            <m:r>
                              <a:rPr lang="fr-FR" sz="3200">
                                <a:solidFill>
                                  <a:prstClr val="black"/>
                                </a:solidFill>
                                <a:latin typeface="Cambria Math"/>
                                <a:ea typeface="Times New Roman" panose="02020603050405020304" pitchFamily="18" charset="0"/>
                              </a:rPr>
                              <m:t>=−3</m:t>
                            </m:r>
                          </m:e>
                        </m:eqArr>
                      </m:e>
                    </m:d>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Calibri"/>
                  </a:rPr>
                  <a:t>Chọn B</a:t>
                </a:r>
                <a:endParaRPr lang="en-US" sz="3200" dirty="0">
                  <a:latin typeface="Times New Roman"/>
                  <a:ea typeface="Arial"/>
                </a:endParaRPr>
              </a:p>
              <a:p>
                <a:pPr>
                  <a:spcBef>
                    <a:spcPts val="600"/>
                  </a:spcBef>
                </a:pPr>
                <a:endParaRPr lang="en-US" sz="3200" b="1" dirty="0">
                  <a:solidFill>
                    <a:srgbClr val="0000FF"/>
                  </a:solidFill>
                  <a:latin typeface="Calibri" panose="020F0502020204030204" pitchFamily="34" charset="0"/>
                </a:endParaRPr>
              </a:p>
              <a:p>
                <a:pPr algn="just"/>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695506" y="1552611"/>
                <a:ext cx="11032038" cy="5348387"/>
              </a:xfrm>
              <a:prstGeom prst="rect">
                <a:avLst/>
              </a:prstGeom>
              <a:blipFill rotWithShape="1">
                <a:blip r:embed="rId2"/>
                <a:stretch>
                  <a:fillRect l="-1381" t="-1596" r="-1105"/>
                </a:stretch>
              </a:blipFill>
            </p:spPr>
            <p:txBody>
              <a:bodyPr/>
              <a:lstStyle/>
              <a:p>
                <a:r>
                  <a:rPr lang="en-US">
                    <a:noFill/>
                  </a:rPr>
                  <a:t> </a:t>
                </a:r>
              </a:p>
            </p:txBody>
          </p:sp>
        </mc:Fallback>
      </mc:AlternateContent>
      <p:sp>
        <p:nvSpPr>
          <p:cNvPr id="15" name="Oval 14"/>
          <p:cNvSpPr/>
          <p:nvPr/>
        </p:nvSpPr>
        <p:spPr>
          <a:xfrm>
            <a:off x="3743541" y="314518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89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331305" y="770192"/>
                <a:ext cx="11754678" cy="6105902"/>
              </a:xfrm>
              <a:prstGeom prst="rect">
                <a:avLst/>
              </a:prstGeom>
            </p:spPr>
            <p:txBody>
              <a:bodyPr wrap="square">
                <a:spAutoFit/>
              </a:bodyPr>
              <a:lstStyle/>
              <a:p>
                <a:pPr>
                  <a:spcBef>
                    <a:spcPts val="600"/>
                  </a:spcBef>
                </a:pPr>
                <a:r>
                  <a:rPr lang="pt-BR" sz="3200" b="1" smtClean="0">
                    <a:solidFill>
                      <a:srgbClr val="0000FF"/>
                    </a:solidFill>
                    <a:latin typeface="Times New Roman" panose="02020603050405020304" pitchFamily="18" charset="0"/>
                    <a:ea typeface="Times New Roman" panose="02020603050405020304" pitchFamily="18" charset="0"/>
                  </a:rPr>
                  <a:t>Câu </a:t>
                </a:r>
                <a:r>
                  <a:rPr lang="pt-BR" sz="3200" b="1">
                    <a:solidFill>
                      <a:srgbClr val="0000FF"/>
                    </a:solidFill>
                    <a:latin typeface="Times New Roman" panose="02020603050405020304" pitchFamily="18" charset="0"/>
                    <a:ea typeface="Times New Roman" panose="02020603050405020304" pitchFamily="18" charset="0"/>
                  </a:rPr>
                  <a:t>5</a:t>
                </a:r>
                <a:r>
                  <a:rPr lang="pt-BR" sz="3200" b="1" smtClean="0">
                    <a:solidFill>
                      <a:srgbClr val="0000FF"/>
                    </a:solidFill>
                    <a:latin typeface="Times New Roman" panose="02020603050405020304" pitchFamily="18" charset="0"/>
                    <a:ea typeface="Times New Roman" panose="02020603050405020304" pitchFamily="18" charset="0"/>
                  </a:rPr>
                  <a:t>.</a:t>
                </a:r>
                <a:r>
                  <a:rPr lang="en-US" sz="3200" b="1" smtClean="0">
                    <a:solidFill>
                      <a:srgbClr val="FF0000"/>
                    </a:solidFill>
                    <a:latin typeface="Calibri" panose="020F0502020204030204" pitchFamily="34" charset="0"/>
                  </a:rPr>
                  <a:t> </a:t>
                </a:r>
                <a:r>
                  <a:rPr lang="de-DE" sz="3200" dirty="0">
                    <a:solidFill>
                      <a:prstClr val="black"/>
                    </a:solidFill>
                    <a:latin typeface="Times New Roman" panose="02020603050405020304" pitchFamily="18" charset="0"/>
                    <a:ea typeface="Times New Roman" panose="02020603050405020304" pitchFamily="18" charset="0"/>
                  </a:rPr>
                  <a:t>Phương trình </a:t>
                </a:r>
                <a14:m>
                  <m:oMath xmlns:m="http://schemas.openxmlformats.org/officeDocument/2006/math">
                    <m:sSup>
                      <m:sSupPr>
                        <m:ctrlPr>
                          <a:rPr lang="en-US" sz="3200" i="1">
                            <a:solidFill>
                              <a:prstClr val="black"/>
                            </a:solidFill>
                            <a:latin typeface="Cambria Math"/>
                            <a:ea typeface="Times New Roman" panose="02020603050405020304" pitchFamily="18" charset="0"/>
                          </a:rPr>
                        </m:ctrlPr>
                      </m:sSupPr>
                      <m:e>
                        <m:r>
                          <a:rPr lang="de-DE" sz="3200">
                            <a:solidFill>
                              <a:prstClr val="black"/>
                            </a:solidFill>
                            <a:latin typeface="Cambria Math"/>
                            <a:ea typeface="Times New Roman" panose="02020603050405020304" pitchFamily="18" charset="0"/>
                          </a:rPr>
                          <m:t>𝑥</m:t>
                        </m:r>
                      </m:e>
                      <m:sup>
                        <m:r>
                          <a:rPr lang="de-DE" sz="3200">
                            <a:solidFill>
                              <a:prstClr val="black"/>
                            </a:solidFill>
                            <a:latin typeface="Cambria Math"/>
                            <a:ea typeface="Times New Roman" panose="02020603050405020304" pitchFamily="18" charset="0"/>
                          </a:rPr>
                          <m:t>3</m:t>
                        </m:r>
                      </m:sup>
                    </m:sSup>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3</m:t>
                    </m:r>
                    <m:sSup>
                      <m:sSupPr>
                        <m:ctrlPr>
                          <a:rPr lang="en-US" sz="3200" i="1">
                            <a:solidFill>
                              <a:prstClr val="black"/>
                            </a:solidFill>
                            <a:latin typeface="Cambria Math"/>
                            <a:ea typeface="Times New Roman" panose="02020603050405020304" pitchFamily="18" charset="0"/>
                          </a:rPr>
                        </m:ctrlPr>
                      </m:sSupPr>
                      <m:e>
                        <m:r>
                          <a:rPr lang="de-DE" sz="3200">
                            <a:solidFill>
                              <a:prstClr val="black"/>
                            </a:solidFill>
                            <a:latin typeface="Cambria Math"/>
                            <a:ea typeface="Times New Roman" panose="02020603050405020304" pitchFamily="18" charset="0"/>
                          </a:rPr>
                          <m:t>𝑥</m:t>
                        </m:r>
                      </m:e>
                      <m:sup>
                        <m:r>
                          <a:rPr lang="de-DE" sz="3200">
                            <a:solidFill>
                              <a:prstClr val="black"/>
                            </a:solidFill>
                            <a:latin typeface="Cambria Math"/>
                            <a:ea typeface="Times New Roman" panose="02020603050405020304" pitchFamily="18" charset="0"/>
                          </a:rPr>
                          <m:t>2</m:t>
                        </m:r>
                      </m:sup>
                    </m:sSup>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9</m:t>
                    </m:r>
                    <m:r>
                      <a:rPr lang="de-DE" sz="3200">
                        <a:solidFill>
                          <a:prstClr val="black"/>
                        </a:solidFill>
                        <a:latin typeface="Cambria Math"/>
                        <a:ea typeface="Times New Roman" panose="02020603050405020304" pitchFamily="18" charset="0"/>
                      </a:rPr>
                      <m:t>𝑥</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𝑚</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0</m:t>
                    </m:r>
                  </m:oMath>
                </a14:m>
                <a:r>
                  <a:rPr lang="de-DE" sz="3200" dirty="0">
                    <a:solidFill>
                      <a:prstClr val="black"/>
                    </a:solidFill>
                    <a:latin typeface="Times New Roman" panose="02020603050405020304" pitchFamily="18" charset="0"/>
                    <a:ea typeface="Times New Roman" panose="02020603050405020304" pitchFamily="18" charset="0"/>
                  </a:rPr>
                  <a:t> có ba nghiệm phân biệt lập thành cấp số cộng.</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de-DE" sz="32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de-DE" sz="3200">
                        <a:solidFill>
                          <a:prstClr val="black"/>
                        </a:solidFill>
                        <a:latin typeface="Cambria Math"/>
                        <a:ea typeface="Times New Roman" panose="02020603050405020304" pitchFamily="18" charset="0"/>
                      </a:rPr>
                      <m:t>𝑚</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16</m:t>
                    </m:r>
                  </m:oMath>
                </a14:m>
                <a:r>
                  <a:rPr lang="de-DE" sz="3200" dirty="0">
                    <a:solidFill>
                      <a:prstClr val="black"/>
                    </a:solidFill>
                    <a:latin typeface="Times New Roman" panose="02020603050405020304" pitchFamily="18" charset="0"/>
                    <a:ea typeface="Times New Roman" panose="02020603050405020304" pitchFamily="18" charset="0"/>
                  </a:rPr>
                  <a:t>   	</a:t>
                </a:r>
                <a:r>
                  <a:rPr lang="de-DE" sz="3200" b="1" dirty="0">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de-DE" sz="3200">
                        <a:solidFill>
                          <a:prstClr val="black"/>
                        </a:solidFill>
                        <a:latin typeface="Cambria Math"/>
                        <a:ea typeface="Times New Roman" panose="02020603050405020304" pitchFamily="18" charset="0"/>
                      </a:rPr>
                      <m:t>𝑚</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11</m:t>
                    </m:r>
                  </m:oMath>
                </a14:m>
                <a:r>
                  <a:rPr lang="de-DE" sz="3200" dirty="0">
                    <a:solidFill>
                      <a:prstClr val="black"/>
                    </a:solidFill>
                    <a:latin typeface="Times New Roman" panose="02020603050405020304" pitchFamily="18" charset="0"/>
                    <a:ea typeface="Times New Roman" panose="02020603050405020304" pitchFamily="18" charset="0"/>
                  </a:rPr>
                  <a:t>		</a:t>
                </a:r>
                <a:r>
                  <a:rPr lang="de-DE" sz="3200" b="1" dirty="0">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de-DE" sz="3200">
                        <a:solidFill>
                          <a:prstClr val="black"/>
                        </a:solidFill>
                        <a:latin typeface="Cambria Math"/>
                        <a:ea typeface="Times New Roman" panose="02020603050405020304" pitchFamily="18" charset="0"/>
                      </a:rPr>
                      <m:t>𝑚</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13</m:t>
                    </m:r>
                  </m:oMath>
                </a14:m>
                <a:r>
                  <a:rPr lang="de-DE" sz="3200" dirty="0">
                    <a:solidFill>
                      <a:prstClr val="black"/>
                    </a:solidFill>
                    <a:latin typeface="Times New Roman" panose="02020603050405020304" pitchFamily="18" charset="0"/>
                    <a:ea typeface="Times New Roman" panose="02020603050405020304" pitchFamily="18" charset="0"/>
                  </a:rPr>
                  <a:t>   	</a:t>
                </a:r>
                <a:r>
                  <a:rPr lang="de-DE" sz="3200" b="1" dirty="0">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de-DE" sz="3200">
                        <a:solidFill>
                          <a:prstClr val="black"/>
                        </a:solidFill>
                        <a:latin typeface="Cambria Math"/>
                        <a:ea typeface="Times New Roman" panose="02020603050405020304" pitchFamily="18" charset="0"/>
                      </a:rPr>
                      <m:t>𝑚</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12</m:t>
                    </m:r>
                  </m:oMath>
                </a14:m>
                <a:r>
                  <a:rPr lang="de-DE"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3200" b="1" dirty="0" err="1">
                    <a:solidFill>
                      <a:srgbClr val="0000FF"/>
                    </a:solidFill>
                    <a:latin typeface="Times New Roman"/>
                    <a:ea typeface="Times New Roman"/>
                  </a:rPr>
                  <a:t>Lời</a:t>
                </a:r>
                <a:r>
                  <a:rPr lang="en-US" sz="3200" b="1" dirty="0">
                    <a:solidFill>
                      <a:srgbClr val="0000FF"/>
                    </a:solidFill>
                    <a:latin typeface="Times New Roman"/>
                    <a:ea typeface="Times New Roman"/>
                  </a:rPr>
                  <a:t> </a:t>
                </a:r>
                <a:r>
                  <a:rPr lang="en-US" sz="3200" b="1" dirty="0" err="1">
                    <a:solidFill>
                      <a:srgbClr val="0000FF"/>
                    </a:solidFill>
                    <a:latin typeface="Times New Roman"/>
                    <a:ea typeface="Times New Roman"/>
                  </a:rPr>
                  <a:t>giải</a:t>
                </a:r>
                <a:r>
                  <a:rPr lang="en-US" sz="3200" b="1" dirty="0">
                    <a:solidFill>
                      <a:srgbClr val="0000FF"/>
                    </a:solidFill>
                    <a:latin typeface="Times New Roman"/>
                    <a:ea typeface="Times New Roman"/>
                  </a:rPr>
                  <a:t>:   </a:t>
                </a:r>
              </a:p>
              <a:p>
                <a:pPr>
                  <a:spcBef>
                    <a:spcPts val="600"/>
                  </a:spcBef>
                </a:pPr>
                <a:r>
                  <a:rPr lang="de-DE" sz="3200" smtClean="0">
                    <a:solidFill>
                      <a:prstClr val="black"/>
                    </a:solidFill>
                    <a:latin typeface="Times New Roman" panose="02020603050405020304" pitchFamily="18" charset="0"/>
                    <a:ea typeface="Times New Roman" panose="02020603050405020304" pitchFamily="18" charset="0"/>
                  </a:rPr>
                  <a:t>Giả </a:t>
                </a:r>
                <a:r>
                  <a:rPr lang="de-DE" sz="3200" dirty="0">
                    <a:solidFill>
                      <a:prstClr val="black"/>
                    </a:solidFill>
                    <a:latin typeface="Times New Roman" panose="02020603050405020304" pitchFamily="18" charset="0"/>
                    <a:ea typeface="Times New Roman" panose="02020603050405020304" pitchFamily="18" charset="0"/>
                  </a:rPr>
                  <a:t>sử phương trình có ba nghiệm phân biệt lập thành cấp số cộng.</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de-DE" sz="3200" dirty="0">
                    <a:solidFill>
                      <a:prstClr val="black"/>
                    </a:solidFill>
                    <a:latin typeface="Times New Roman" panose="02020603050405020304" pitchFamily="18" charset="0"/>
                    <a:ea typeface="Times New Roman" panose="02020603050405020304" pitchFamily="18" charset="0"/>
                  </a:rPr>
                  <a:t>Khi đó: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1</m:t>
                        </m:r>
                      </m:sub>
                    </m:sSub>
                    <m:r>
                      <a:rPr lang="de-DE"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3</m:t>
                        </m:r>
                      </m:sub>
                    </m:sSub>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2</m:t>
                    </m:r>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2</m:t>
                        </m:r>
                      </m:sub>
                    </m:sSub>
                    <m:r>
                      <a:rPr lang="de-DE"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1</m:t>
                        </m:r>
                      </m:sub>
                    </m:sSub>
                    <m:r>
                      <a:rPr lang="de-DE"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2</m:t>
                        </m:r>
                      </m:sub>
                    </m:sSub>
                    <m:r>
                      <a:rPr lang="de-DE"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3</m:t>
                        </m:r>
                      </m:sub>
                    </m:sSub>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3</m:t>
                    </m:r>
                    <m:r>
                      <a:rPr lang="de-DE"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de-DE" sz="3200">
                            <a:solidFill>
                              <a:prstClr val="black"/>
                            </a:solidFill>
                            <a:latin typeface="Cambria Math"/>
                            <a:ea typeface="Times New Roman" panose="02020603050405020304" pitchFamily="18" charset="0"/>
                          </a:rPr>
                          <m:t>x</m:t>
                        </m:r>
                      </m:e>
                      <m:sub>
                        <m:r>
                          <a:rPr lang="de-DE" sz="3200">
                            <a:solidFill>
                              <a:prstClr val="black"/>
                            </a:solidFill>
                            <a:latin typeface="Cambria Math"/>
                            <a:ea typeface="Times New Roman" panose="02020603050405020304" pitchFamily="18" charset="0"/>
                          </a:rPr>
                          <m:t>2</m:t>
                        </m:r>
                      </m:sub>
                    </m:sSub>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1</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de-DE" sz="3200" dirty="0">
                    <a:solidFill>
                      <a:prstClr val="black"/>
                    </a:solidFill>
                    <a:latin typeface="Times New Roman" panose="02020603050405020304" pitchFamily="18" charset="0"/>
                    <a:ea typeface="Times New Roman" panose="02020603050405020304" pitchFamily="18" charset="0"/>
                  </a:rPr>
                  <a:t>Thay vào phương trình ta có : </a:t>
                </a:r>
                <a14:m>
                  <m:oMath xmlns:m="http://schemas.openxmlformats.org/officeDocument/2006/math">
                    <m:r>
                      <m:rPr>
                        <m:sty m:val="p"/>
                      </m:rPr>
                      <a:rPr lang="de-DE" sz="3200">
                        <a:solidFill>
                          <a:prstClr val="black"/>
                        </a:solidFill>
                        <a:latin typeface="Cambria Math"/>
                        <a:ea typeface="Times New Roman" panose="02020603050405020304" pitchFamily="18" charset="0"/>
                      </a:rPr>
                      <m:t>m</m:t>
                    </m:r>
                    <m:r>
                      <a:rPr lang="de-DE" sz="3200">
                        <a:solidFill>
                          <a:prstClr val="black"/>
                        </a:solidFill>
                        <a:latin typeface="Cambria Math"/>
                        <a:ea typeface="Times New Roman" panose="02020603050405020304" pitchFamily="18" charset="0"/>
                      </a:rPr>
                      <m:t>=</m:t>
                    </m:r>
                    <m:r>
                      <a:rPr lang="de-DE" sz="3200">
                        <a:solidFill>
                          <a:prstClr val="black"/>
                        </a:solidFill>
                        <a:latin typeface="Cambria Math"/>
                        <a:ea typeface="Times New Roman" panose="02020603050405020304" pitchFamily="18" charset="0"/>
                      </a:rPr>
                      <m:t>11</m:t>
                    </m:r>
                  </m:oMath>
                </a14:m>
                <a:r>
                  <a:rPr lang="de-DE"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3200" dirty="0" err="1">
                    <a:solidFill>
                      <a:prstClr val="black"/>
                    </a:solidFill>
                    <a:latin typeface="Times New Roman" panose="02020603050405020304" pitchFamily="18" charset="0"/>
                    <a:ea typeface="Times New Roman" panose="02020603050405020304" pitchFamily="18" charset="0"/>
                  </a:rPr>
                  <a:t>Với</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m:rPr>
                        <m:sty m:val="p"/>
                      </m:rPr>
                      <a:rPr lang="fr-FR" sz="3200">
                        <a:solidFill>
                          <a:prstClr val="black"/>
                        </a:solidFill>
                        <a:latin typeface="Cambria Math"/>
                        <a:ea typeface="Times New Roman" panose="02020603050405020304" pitchFamily="18" charset="0"/>
                      </a:rPr>
                      <m:t>m</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11</m:t>
                    </m:r>
                  </m:oMath>
                </a14:m>
                <a:r>
                  <a:rPr lang="fr-FR" sz="3200" dirty="0">
                    <a:solidFill>
                      <a:prstClr val="black"/>
                    </a:solidFill>
                    <a:latin typeface="Times New Roman" panose="02020603050405020304" pitchFamily="18" charset="0"/>
                    <a:ea typeface="Times New Roman" panose="02020603050405020304" pitchFamily="18" charset="0"/>
                  </a:rPr>
                  <a:t> 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phương</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trình</a:t>
                </a:r>
                <a:r>
                  <a:rPr lang="fr-FR" sz="3200" dirty="0">
                    <a:solidFill>
                      <a:prstClr val="black"/>
                    </a:solidFill>
                    <a:latin typeface="Times New Roman" panose="02020603050405020304" pitchFamily="18" charset="0"/>
                    <a:ea typeface="Times New Roman" panose="02020603050405020304" pitchFamily="18" charset="0"/>
                  </a:rPr>
                  <a:t> : </a:t>
                </a:r>
                <a14:m>
                  <m:oMath xmlns:m="http://schemas.openxmlformats.org/officeDocument/2006/math">
                    <m:sSup>
                      <m:sSupPr>
                        <m:ctrlPr>
                          <a:rPr lang="en-US" sz="3200" i="1">
                            <a:solidFill>
                              <a:prstClr val="black"/>
                            </a:solidFill>
                            <a:latin typeface="Cambria Math"/>
                            <a:ea typeface="Times New Roman" panose="02020603050405020304" pitchFamily="18" charset="0"/>
                          </a:rPr>
                        </m:ctrlPr>
                      </m:sSupPr>
                      <m:e>
                        <m:r>
                          <m:rPr>
                            <m:sty m:val="p"/>
                          </m:rPr>
                          <a:rPr lang="fr-FR" sz="3200">
                            <a:solidFill>
                              <a:prstClr val="black"/>
                            </a:solidFill>
                            <a:latin typeface="Cambria Math"/>
                            <a:ea typeface="Times New Roman" panose="02020603050405020304" pitchFamily="18" charset="0"/>
                          </a:rPr>
                          <m:t>x</m:t>
                        </m:r>
                      </m:e>
                      <m:sup>
                        <m:r>
                          <a:rPr lang="fr-FR" sz="3200">
                            <a:solidFill>
                              <a:prstClr val="black"/>
                            </a:solidFill>
                            <a:latin typeface="Cambria Math"/>
                            <a:ea typeface="Times New Roman" panose="02020603050405020304" pitchFamily="18" charset="0"/>
                          </a:rPr>
                          <m:t>3</m:t>
                        </m:r>
                      </m:sup>
                    </m:sSup>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m:t>
                    </m:r>
                    <m:sSup>
                      <m:sSupPr>
                        <m:ctrlPr>
                          <a:rPr lang="en-US" sz="3200" i="1">
                            <a:solidFill>
                              <a:prstClr val="black"/>
                            </a:solidFill>
                            <a:latin typeface="Cambria Math"/>
                            <a:ea typeface="Times New Roman" panose="02020603050405020304" pitchFamily="18" charset="0"/>
                          </a:rPr>
                        </m:ctrlPr>
                      </m:sSupPr>
                      <m:e>
                        <m:r>
                          <m:rPr>
                            <m:sty m:val="p"/>
                          </m:rPr>
                          <a:rPr lang="fr-FR" sz="3200">
                            <a:solidFill>
                              <a:prstClr val="black"/>
                            </a:solidFill>
                            <a:latin typeface="Cambria Math"/>
                            <a:ea typeface="Times New Roman" panose="02020603050405020304" pitchFamily="18" charset="0"/>
                          </a:rPr>
                          <m:t>x</m:t>
                        </m:r>
                      </m:e>
                      <m:sup>
                        <m:r>
                          <a:rPr lang="fr-FR" sz="3200">
                            <a:solidFill>
                              <a:prstClr val="black"/>
                            </a:solidFill>
                            <a:latin typeface="Cambria Math"/>
                            <a:ea typeface="Times New Roman" panose="02020603050405020304" pitchFamily="18" charset="0"/>
                          </a:rPr>
                          <m:t>2</m:t>
                        </m:r>
                      </m:sup>
                    </m:sSup>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9</m:t>
                    </m:r>
                    <m:r>
                      <m:rPr>
                        <m:sty m:val="p"/>
                      </m:rPr>
                      <a:rPr lang="fr-FR" sz="3200">
                        <a:solidFill>
                          <a:prstClr val="black"/>
                        </a:solidFill>
                        <a:latin typeface="Cambria Math"/>
                        <a:ea typeface="Times New Roman" panose="02020603050405020304" pitchFamily="18" charset="0"/>
                      </a:rPr>
                      <m:t>x</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11</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0</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Times New Roman" panose="02020603050405020304" pitchFamily="18" charset="0"/>
                        </a:rPr>
                        <m:t>⇔</m:t>
                      </m:r>
                      <m:d>
                        <m:dPr>
                          <m:ctrlPr>
                            <a:rPr lang="en-US" sz="3200" i="1">
                              <a:solidFill>
                                <a:prstClr val="black"/>
                              </a:solidFill>
                              <a:latin typeface="Cambria Math"/>
                              <a:ea typeface="Times New Roman" panose="02020603050405020304" pitchFamily="18" charset="0"/>
                            </a:rPr>
                          </m:ctrlPr>
                        </m:dPr>
                        <m:e>
                          <m:r>
                            <m:rPr>
                              <m:sty m:val="p"/>
                            </m:rPr>
                            <a:rPr lang="en-US" sz="3200">
                              <a:solidFill>
                                <a:prstClr val="black"/>
                              </a:solidFill>
                              <a:latin typeface="Cambria Math"/>
                              <a:ea typeface="Times New Roman" panose="02020603050405020304" pitchFamily="18" charset="0"/>
                            </a:rPr>
                            <m:t>x</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1</m:t>
                          </m:r>
                        </m:e>
                      </m:d>
                      <m:d>
                        <m:dPr>
                          <m:ctrlPr>
                            <a:rPr lang="en-US" sz="3200" i="1">
                              <a:solidFill>
                                <a:prstClr val="black"/>
                              </a:solidFill>
                              <a:latin typeface="Cambria Math"/>
                              <a:ea typeface="Times New Roman" panose="02020603050405020304" pitchFamily="18" charset="0"/>
                            </a:rPr>
                          </m:ctrlPr>
                        </m:dPr>
                        <m:e>
                          <m:sSup>
                            <m:sSupPr>
                              <m:ctrlPr>
                                <a:rPr lang="en-US" sz="3200" i="1">
                                  <a:solidFill>
                                    <a:prstClr val="black"/>
                                  </a:solidFill>
                                  <a:latin typeface="Cambria Math"/>
                                  <a:ea typeface="Times New Roman" panose="02020603050405020304" pitchFamily="18" charset="0"/>
                                </a:rPr>
                              </m:ctrlPr>
                            </m:sSupPr>
                            <m:e>
                              <m:r>
                                <m:rPr>
                                  <m:sty m:val="p"/>
                                </m:rPr>
                                <a:rPr lang="en-US" sz="3200">
                                  <a:solidFill>
                                    <a:prstClr val="black"/>
                                  </a:solidFill>
                                  <a:latin typeface="Cambria Math"/>
                                  <a:ea typeface="Times New Roman" panose="02020603050405020304" pitchFamily="18" charset="0"/>
                                </a:rPr>
                                <m:t>x</m:t>
                              </m:r>
                            </m:e>
                            <m:sup>
                              <m:r>
                                <a:rPr lang="en-US" sz="3200">
                                  <a:solidFill>
                                    <a:prstClr val="black"/>
                                  </a:solidFill>
                                  <a:latin typeface="Cambria Math"/>
                                  <a:ea typeface="Times New Roman" panose="02020603050405020304" pitchFamily="18" charset="0"/>
                                </a:rPr>
                                <m:t>2</m:t>
                              </m:r>
                            </m:sup>
                          </m:sSup>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2</m:t>
                          </m:r>
                          <m:r>
                            <m:rPr>
                              <m:sty m:val="p"/>
                            </m:rPr>
                            <a:rPr lang="en-US" sz="3200">
                              <a:solidFill>
                                <a:prstClr val="black"/>
                              </a:solidFill>
                              <a:latin typeface="Cambria Math"/>
                              <a:ea typeface="Times New Roman" panose="02020603050405020304" pitchFamily="18" charset="0"/>
                            </a:rPr>
                            <m:t>x</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11</m:t>
                          </m:r>
                        </m:e>
                      </m:d>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0</m:t>
                      </m:r>
                    </m:oMath>
                  </m:oMathPara>
                </a14:m>
                <a:endParaRPr lang="en-US" sz="3200" smtClean="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vi-VN"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vi-VN" sz="3200">
                              <a:solidFill>
                                <a:prstClr val="black"/>
                              </a:solidFill>
                              <a:latin typeface="Cambria Math"/>
                              <a:ea typeface="Times New Roman" panose="02020603050405020304" pitchFamily="18" charset="0"/>
                            </a:rPr>
                            <m:t>x</m:t>
                          </m:r>
                        </m:e>
                        <m:sub>
                          <m:r>
                            <a:rPr lang="vi-VN" sz="3200">
                              <a:solidFill>
                                <a:prstClr val="black"/>
                              </a:solidFill>
                              <a:latin typeface="Cambria Math"/>
                              <a:ea typeface="Times New Roman" panose="02020603050405020304" pitchFamily="18" charset="0"/>
                            </a:rPr>
                            <m:t>1</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1</m:t>
                      </m:r>
                      <m:r>
                        <a:rPr lang="vi-VN" sz="3200">
                          <a:solidFill>
                            <a:prstClr val="black"/>
                          </a:solidFill>
                          <a:latin typeface="Cambria Math"/>
                          <a:ea typeface="Times New Roman" panose="02020603050405020304" pitchFamily="18" charset="0"/>
                        </a:rPr>
                        <m:t>−</m:t>
                      </m:r>
                      <m:rad>
                        <m:radPr>
                          <m:degHide m:val="on"/>
                          <m:ctrlPr>
                            <a:rPr lang="en-US" sz="3200" i="1">
                              <a:solidFill>
                                <a:prstClr val="black"/>
                              </a:solidFill>
                              <a:latin typeface="Cambria Math"/>
                              <a:ea typeface="Times New Roman" panose="02020603050405020304" pitchFamily="18" charset="0"/>
                            </a:rPr>
                          </m:ctrlPr>
                        </m:radPr>
                        <m:deg/>
                        <m:e>
                          <m:r>
                            <a:rPr lang="vi-VN" sz="3200">
                              <a:solidFill>
                                <a:prstClr val="black"/>
                              </a:solidFill>
                              <a:latin typeface="Cambria Math"/>
                              <a:ea typeface="Times New Roman" panose="02020603050405020304" pitchFamily="18" charset="0"/>
                            </a:rPr>
                            <m:t>12</m:t>
                          </m:r>
                        </m:e>
                      </m:rad>
                      <m:r>
                        <a:rPr lang="vi-VN"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vi-VN" sz="3200">
                              <a:solidFill>
                                <a:prstClr val="black"/>
                              </a:solidFill>
                              <a:latin typeface="Cambria Math"/>
                              <a:ea typeface="Times New Roman" panose="02020603050405020304" pitchFamily="18" charset="0"/>
                            </a:rPr>
                            <m:t>x</m:t>
                          </m:r>
                        </m:e>
                        <m:sub>
                          <m:r>
                            <a:rPr lang="vi-VN" sz="3200">
                              <a:solidFill>
                                <a:prstClr val="black"/>
                              </a:solidFill>
                              <a:latin typeface="Cambria Math"/>
                              <a:ea typeface="Times New Roman" panose="02020603050405020304" pitchFamily="18" charset="0"/>
                            </a:rPr>
                            <m:t>2</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1</m:t>
                      </m:r>
                      <m:r>
                        <a:rPr lang="vi-VN"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m:rPr>
                              <m:sty m:val="p"/>
                            </m:rPr>
                            <a:rPr lang="vi-VN" sz="3200">
                              <a:solidFill>
                                <a:prstClr val="black"/>
                              </a:solidFill>
                              <a:latin typeface="Cambria Math"/>
                              <a:ea typeface="Times New Roman" panose="02020603050405020304" pitchFamily="18" charset="0"/>
                            </a:rPr>
                            <m:t>x</m:t>
                          </m:r>
                        </m:e>
                        <m:sub>
                          <m:r>
                            <a:rPr lang="vi-VN" sz="3200">
                              <a:solidFill>
                                <a:prstClr val="black"/>
                              </a:solidFill>
                              <a:latin typeface="Cambria Math"/>
                              <a:ea typeface="Times New Roman" panose="02020603050405020304" pitchFamily="18" charset="0"/>
                            </a:rPr>
                            <m:t>3</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1</m:t>
                      </m:r>
                      <m:r>
                        <a:rPr lang="vi-VN" sz="3200">
                          <a:solidFill>
                            <a:prstClr val="black"/>
                          </a:solidFill>
                          <a:latin typeface="Cambria Math"/>
                          <a:ea typeface="Times New Roman" panose="02020603050405020304" pitchFamily="18" charset="0"/>
                        </a:rPr>
                        <m:t>+</m:t>
                      </m:r>
                      <m:rad>
                        <m:radPr>
                          <m:degHide m:val="on"/>
                          <m:ctrlPr>
                            <a:rPr lang="en-US" sz="3200" i="1">
                              <a:solidFill>
                                <a:prstClr val="black"/>
                              </a:solidFill>
                              <a:latin typeface="Cambria Math"/>
                              <a:ea typeface="Times New Roman" panose="02020603050405020304" pitchFamily="18" charset="0"/>
                            </a:rPr>
                          </m:ctrlPr>
                        </m:radPr>
                        <m:deg/>
                        <m:e>
                          <m:r>
                            <a:rPr lang="vi-VN" sz="3200">
                              <a:solidFill>
                                <a:prstClr val="black"/>
                              </a:solidFill>
                              <a:latin typeface="Cambria Math"/>
                              <a:ea typeface="Times New Roman" panose="02020603050405020304" pitchFamily="18" charset="0"/>
                            </a:rPr>
                            <m:t>12</m:t>
                          </m:r>
                        </m:e>
                      </m:ra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dirty="0">
                    <a:solidFill>
                      <a:prstClr val="black"/>
                    </a:solidFill>
                    <a:latin typeface="Times New Roman" panose="02020603050405020304" pitchFamily="18" charset="0"/>
                    <a:ea typeface="Times New Roman" panose="02020603050405020304" pitchFamily="18" charset="0"/>
                  </a:rPr>
                  <a:t>Ba nghiệm này lập </a:t>
                </a:r>
                <a:r>
                  <a:rPr lang="vi-VN" sz="3200">
                    <a:solidFill>
                      <a:prstClr val="black"/>
                    </a:solidFill>
                    <a:latin typeface="Times New Roman" panose="02020603050405020304" pitchFamily="18" charset="0"/>
                    <a:ea typeface="Times New Roman" panose="02020603050405020304" pitchFamily="18" charset="0"/>
                  </a:rPr>
                  <a:t>thành </a:t>
                </a:r>
                <a:r>
                  <a:rPr lang="vi-VN" sz="3200" smtClean="0">
                    <a:solidFill>
                      <a:prstClr val="black"/>
                    </a:solidFill>
                    <a:latin typeface="Times New Roman" panose="02020603050405020304" pitchFamily="18" charset="0"/>
                    <a:ea typeface="Times New Roman" panose="02020603050405020304" pitchFamily="18" charset="0"/>
                  </a:rPr>
                  <a:t>CSC.</a:t>
                </a:r>
                <a:r>
                  <a:rPr lang="en-US" sz="3200" dirty="0">
                    <a:solidFill>
                      <a:prstClr val="black"/>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r>
                      <m:rPr>
                        <m:sty m:val="p"/>
                      </m:rPr>
                      <a:rPr lang="vi-VN" sz="3200">
                        <a:solidFill>
                          <a:prstClr val="black"/>
                        </a:solidFill>
                        <a:latin typeface="Cambria Math"/>
                        <a:ea typeface="Times New Roman" panose="02020603050405020304" pitchFamily="18" charset="0"/>
                      </a:rPr>
                      <m:t>m</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11</m:t>
                    </m:r>
                  </m:oMath>
                </a14:m>
                <a:r>
                  <a:rPr lang="vi-VN" sz="3200" dirty="0">
                    <a:solidFill>
                      <a:prstClr val="black"/>
                    </a:solidFill>
                    <a:latin typeface="Times New Roman" panose="02020603050405020304" pitchFamily="18" charset="0"/>
                    <a:ea typeface="Times New Roman" panose="02020603050405020304" pitchFamily="18" charset="0"/>
                  </a:rPr>
                  <a:t> là giá trị </a:t>
                </a:r>
                <a:r>
                  <a:rPr lang="vi-VN" sz="3200">
                    <a:solidFill>
                      <a:prstClr val="black"/>
                    </a:solidFill>
                    <a:latin typeface="Times New Roman" panose="02020603050405020304" pitchFamily="18" charset="0"/>
                    <a:ea typeface="Times New Roman" panose="02020603050405020304" pitchFamily="18" charset="0"/>
                  </a:rPr>
                  <a:t>cần </a:t>
                </a:r>
                <a:r>
                  <a:rPr lang="vi-VN" sz="3200" smtClean="0">
                    <a:solidFill>
                      <a:prstClr val="black"/>
                    </a:solidFill>
                    <a:latin typeface="Times New Roman" panose="02020603050405020304" pitchFamily="18" charset="0"/>
                    <a:ea typeface="Times New Roman" panose="02020603050405020304" pitchFamily="18" charset="0"/>
                  </a:rPr>
                  <a:t>tìm.</a:t>
                </a:r>
                <a:r>
                  <a:rPr lang="vi-VN" sz="3200" b="1" smtClean="0">
                    <a:solidFill>
                      <a:srgbClr val="0000FF"/>
                    </a:solidFill>
                    <a:latin typeface="Times New Roman"/>
                    <a:ea typeface="Times New Roman"/>
                  </a:rPr>
                  <a:t>Chọn B</a:t>
                </a:r>
                <a:endParaRPr lang="en-US" sz="3200">
                  <a:latin typeface="Times New Roman"/>
                  <a:ea typeface="Arial"/>
                </a:endParaRPr>
              </a:p>
            </p:txBody>
          </p:sp>
        </mc:Choice>
        <mc:Fallback xmlns="">
          <p:sp>
            <p:nvSpPr>
              <p:cNvPr id="10" name="Rectangle 2"/>
              <p:cNvSpPr>
                <a:spLocks noRot="1" noChangeAspect="1" noMove="1" noResize="1" noEditPoints="1" noAdjustHandles="1" noChangeArrowheads="1" noChangeShapeType="1" noTextEdit="1"/>
              </p:cNvSpPr>
              <p:nvPr/>
            </p:nvSpPr>
            <p:spPr>
              <a:xfrm>
                <a:off x="331305" y="770192"/>
                <a:ext cx="11754678" cy="6105902"/>
              </a:xfrm>
              <a:prstGeom prst="rect">
                <a:avLst/>
              </a:prstGeom>
              <a:blipFill rotWithShape="1">
                <a:blip r:embed="rId2"/>
                <a:stretch>
                  <a:fillRect l="-1296" t="-1297" r="-363" b="-3593"/>
                </a:stretch>
              </a:blipFill>
            </p:spPr>
            <p:txBody>
              <a:bodyPr/>
              <a:lstStyle/>
              <a:p>
                <a:r>
                  <a:rPr lang="en-US">
                    <a:noFill/>
                  </a:rPr>
                  <a:t> </a:t>
                </a:r>
              </a:p>
            </p:txBody>
          </p:sp>
        </mc:Fallback>
      </mc:AlternateContent>
      <p:sp>
        <p:nvSpPr>
          <p:cNvPr id="15" name="Oval 14"/>
          <p:cNvSpPr/>
          <p:nvPr/>
        </p:nvSpPr>
        <p:spPr>
          <a:xfrm>
            <a:off x="3140370" y="190452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87507"/>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5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6" end="6"/>
                                            </p:txEl>
                                          </p:spTgt>
                                        </p:tgtEl>
                                        <p:attrNameLst>
                                          <p:attrName>style.visibility</p:attrName>
                                        </p:attrNameLst>
                                      </p:cBhvr>
                                      <p:to>
                                        <p:strVal val="visible"/>
                                      </p:to>
                                    </p:set>
                                    <p:animEffect transition="in" filter="fade">
                                      <p:cBhvr>
                                        <p:cTn id="40" dur="500"/>
                                        <p:tgtEl>
                                          <p:spTgt spid="1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7" end="7"/>
                                            </p:txEl>
                                          </p:spTgt>
                                        </p:tgtEl>
                                        <p:attrNameLst>
                                          <p:attrName>style.visibility</p:attrName>
                                        </p:attrNameLst>
                                      </p:cBhvr>
                                      <p:to>
                                        <p:strVal val="visible"/>
                                      </p:to>
                                    </p:set>
                                    <p:animEffect transition="in" filter="fade">
                                      <p:cBhvr>
                                        <p:cTn id="45" dur="500"/>
                                        <p:tgtEl>
                                          <p:spTgt spid="1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8" end="8"/>
                                            </p:txEl>
                                          </p:spTgt>
                                        </p:tgtEl>
                                        <p:attrNameLst>
                                          <p:attrName>style.visibility</p:attrName>
                                        </p:attrNameLst>
                                      </p:cBhvr>
                                      <p:to>
                                        <p:strVal val="visible"/>
                                      </p:to>
                                    </p:set>
                                    <p:animEffect transition="in" filter="fade">
                                      <p:cBhvr>
                                        <p:cTn id="50" dur="500"/>
                                        <p:tgtEl>
                                          <p:spTgt spid="10">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556591" y="773978"/>
                <a:ext cx="11112895" cy="6653488"/>
              </a:xfrm>
              <a:prstGeom prst="rect">
                <a:avLst/>
              </a:prstGeom>
            </p:spPr>
            <p:txBody>
              <a:bodyPr wrap="square">
                <a:spAutoFit/>
              </a:bodyPr>
              <a:lstStyle/>
              <a:p>
                <a:pPr>
                  <a:spcBef>
                    <a:spcPts val="600"/>
                  </a:spcBef>
                </a:pPr>
                <a:r>
                  <a:rPr lang="pt-BR" sz="3200" b="1" smtClean="0">
                    <a:solidFill>
                      <a:srgbClr val="0000FF"/>
                    </a:solidFill>
                    <a:latin typeface="Times New Roman" panose="02020603050405020304" pitchFamily="18" charset="0"/>
                    <a:ea typeface="Times New Roman" panose="02020603050405020304" pitchFamily="18" charset="0"/>
                  </a:rPr>
                  <a:t>Câu </a:t>
                </a:r>
                <a:r>
                  <a:rPr lang="pt-BR" sz="3200" b="1">
                    <a:solidFill>
                      <a:srgbClr val="0000FF"/>
                    </a:solidFill>
                    <a:latin typeface="Times New Roman" panose="02020603050405020304" pitchFamily="18" charset="0"/>
                    <a:ea typeface="Times New Roman" panose="02020603050405020304" pitchFamily="18" charset="0"/>
                  </a:rPr>
                  <a:t>6. </a:t>
                </a:r>
                <a:r>
                  <a:rPr lang="vi-VN" sz="3200">
                    <a:solidFill>
                      <a:prstClr val="black"/>
                    </a:solidFill>
                    <a:latin typeface="Times New Roman" panose="02020603050405020304" pitchFamily="18" charset="0"/>
                    <a:ea typeface="Times New Roman" panose="02020603050405020304" pitchFamily="18" charset="0"/>
                  </a:rPr>
                  <a:t>Cho </a:t>
                </a:r>
                <a:r>
                  <a:rPr lang="vi-VN" sz="3200" dirty="0">
                    <a:solidFill>
                      <a:prstClr val="black"/>
                    </a:solidFill>
                    <a:latin typeface="Times New Roman" panose="02020603050405020304" pitchFamily="18" charset="0"/>
                    <a:ea typeface="Times New Roman" panose="02020603050405020304" pitchFamily="18" charset="0"/>
                  </a:rPr>
                  <a:t>dãy số tăng </a:t>
                </a:r>
                <a14:m>
                  <m:oMath xmlns:m="http://schemas.openxmlformats.org/officeDocument/2006/math">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𝑐</m:t>
                    </m:r>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𝑐</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ℤ</m:t>
                        </m:r>
                      </m:e>
                    </m:d>
                  </m:oMath>
                </a14:m>
                <a:r>
                  <a:rPr lang="vi-VN" sz="3200" dirty="0">
                    <a:solidFill>
                      <a:prstClr val="black"/>
                    </a:solidFill>
                    <a:latin typeface="Times New Roman" panose="02020603050405020304" pitchFamily="18" charset="0"/>
                    <a:ea typeface="Times New Roman" panose="02020603050405020304" pitchFamily="18" charset="0"/>
                  </a:rPr>
                  <a:t> theo thứ tự lập thành cấp số nhân; đồng thời </a:t>
                </a:r>
                <a14:m>
                  <m:oMath xmlns:m="http://schemas.openxmlformats.org/officeDocument/2006/math">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+8, </m:t>
                    </m:r>
                    <m:r>
                      <a:rPr lang="vi-VN" sz="3200">
                        <a:solidFill>
                          <a:prstClr val="black"/>
                        </a:solidFill>
                        <a:latin typeface="Cambria Math"/>
                        <a:ea typeface="Times New Roman" panose="02020603050405020304" pitchFamily="18" charset="0"/>
                      </a:rPr>
                      <m:t>𝑐</m:t>
                    </m:r>
                  </m:oMath>
                </a14:m>
                <a:r>
                  <a:rPr lang="vi-VN" sz="3200" dirty="0">
                    <a:solidFill>
                      <a:prstClr val="black"/>
                    </a:solidFill>
                    <a:latin typeface="Times New Roman" panose="02020603050405020304" pitchFamily="18" charset="0"/>
                    <a:ea typeface="Times New Roman" panose="02020603050405020304" pitchFamily="18" charset="0"/>
                  </a:rPr>
                  <a:t> theo thứ tự lập thành cấp số cộng và </a:t>
                </a:r>
                <a14:m>
                  <m:oMath xmlns:m="http://schemas.openxmlformats.org/officeDocument/2006/math">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+8, </m:t>
                    </m:r>
                    <m:r>
                      <a:rPr lang="vi-VN" sz="3200">
                        <a:solidFill>
                          <a:prstClr val="black"/>
                        </a:solidFill>
                        <a:latin typeface="Cambria Math"/>
                        <a:ea typeface="Times New Roman" panose="02020603050405020304" pitchFamily="18" charset="0"/>
                      </a:rPr>
                      <m:t>𝑐</m:t>
                    </m:r>
                    <m:r>
                      <a:rPr lang="vi-VN" sz="3200">
                        <a:solidFill>
                          <a:prstClr val="black"/>
                        </a:solidFill>
                        <a:latin typeface="Cambria Math"/>
                        <a:ea typeface="Times New Roman" panose="02020603050405020304" pitchFamily="18" charset="0"/>
                      </a:rPr>
                      <m:t>+64</m:t>
                    </m:r>
                  </m:oMath>
                </a14:m>
                <a:r>
                  <a:rPr lang="vi-VN" sz="3200" dirty="0">
                    <a:solidFill>
                      <a:prstClr val="black"/>
                    </a:solidFill>
                    <a:latin typeface="Times New Roman" panose="02020603050405020304" pitchFamily="18" charset="0"/>
                    <a:ea typeface="Times New Roman" panose="02020603050405020304" pitchFamily="18" charset="0"/>
                  </a:rPr>
                  <a:t> theo thứ tự lập thành cấp số nhân. Tính giá trị biểu thức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+2</m:t>
                    </m:r>
                    <m:r>
                      <a:rPr lang="vi-VN" sz="3200">
                        <a:solidFill>
                          <a:prstClr val="black"/>
                        </a:solidFill>
                        <a:latin typeface="Cambria Math"/>
                        <a:ea typeface="Times New Roman" panose="02020603050405020304" pitchFamily="18" charset="0"/>
                      </a:rPr>
                      <m:t>𝑐</m:t>
                    </m:r>
                    <m:r>
                      <a:rPr lang="vi-VN" sz="3200">
                        <a:solidFill>
                          <a:prstClr val="black"/>
                        </a:solidFill>
                        <a:latin typeface="Cambria Math"/>
                        <a:ea typeface="Times New Roman" panose="02020603050405020304" pitchFamily="18"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CC"/>
                    </a:solidFill>
                    <a:latin typeface="Times New Roman" panose="02020603050405020304" pitchFamily="18" charset="0"/>
                    <a:ea typeface="Times New Roman" panose="02020603050405020304" pitchFamily="18" charset="0"/>
                  </a:rPr>
                  <a:t>A.</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vi-VN" sz="3200">
                            <a:solidFill>
                              <a:prstClr val="black"/>
                            </a:solidFill>
                            <a:latin typeface="Cambria Math"/>
                            <a:ea typeface="Times New Roman" panose="02020603050405020304" pitchFamily="18" charset="0"/>
                          </a:rPr>
                          <m:t>184</m:t>
                        </m:r>
                      </m:num>
                      <m:den>
                        <m:r>
                          <a:rPr lang="vi-VN" sz="3200">
                            <a:solidFill>
                              <a:prstClr val="black"/>
                            </a:solidFill>
                            <a:latin typeface="Cambria Math"/>
                            <a:ea typeface="Times New Roman" panose="02020603050405020304" pitchFamily="18" charset="0"/>
                          </a:rPr>
                          <m:t>9</m:t>
                        </m:r>
                      </m:den>
                    </m:f>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b="1" dirty="0">
                    <a:solidFill>
                      <a:srgbClr val="0000CC"/>
                    </a:solidFill>
                    <a:latin typeface="Times New Roman" panose="02020603050405020304" pitchFamily="18" charset="0"/>
                    <a:ea typeface="Times New Roman" panose="02020603050405020304" pitchFamily="18" charset="0"/>
                  </a:rPr>
                  <a:t>B.</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=64</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b="1" dirty="0">
                    <a:solidFill>
                      <a:srgbClr val="0000CC"/>
                    </a:solidFill>
                    <a:latin typeface="Times New Roman" panose="02020603050405020304" pitchFamily="18" charset="0"/>
                    <a:ea typeface="Times New Roman" panose="02020603050405020304" pitchFamily="18" charset="0"/>
                  </a:rPr>
                  <a:t>C.</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vi-VN" sz="3200">
                            <a:solidFill>
                              <a:prstClr val="black"/>
                            </a:solidFill>
                            <a:latin typeface="Cambria Math"/>
                            <a:ea typeface="Times New Roman" panose="02020603050405020304" pitchFamily="18" charset="0"/>
                          </a:rPr>
                          <m:t>92</m:t>
                        </m:r>
                      </m:num>
                      <m:den>
                        <m:r>
                          <a:rPr lang="vi-VN" sz="3200">
                            <a:solidFill>
                              <a:prstClr val="black"/>
                            </a:solidFill>
                            <a:latin typeface="Cambria Math"/>
                            <a:ea typeface="Times New Roman" panose="02020603050405020304" pitchFamily="18" charset="0"/>
                          </a:rPr>
                          <m:t>9</m:t>
                        </m:r>
                      </m:den>
                    </m:f>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b="1" dirty="0">
                    <a:solidFill>
                      <a:srgbClr val="0000CC"/>
                    </a:solidFill>
                    <a:latin typeface="Times New Roman" panose="02020603050405020304" pitchFamily="18" charset="0"/>
                    <a:ea typeface="Times New Roman" panose="02020603050405020304" pitchFamily="18" charset="0"/>
                  </a:rPr>
                  <a:t>D.</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=32</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3200" b="1" dirty="0" err="1">
                    <a:solidFill>
                      <a:srgbClr val="0000FF"/>
                    </a:solidFill>
                    <a:latin typeface="Times New Roman"/>
                    <a:ea typeface="Times New Roman"/>
                  </a:rPr>
                  <a:t>Lời</a:t>
                </a:r>
                <a:r>
                  <a:rPr lang="en-US" sz="3200" b="1" dirty="0">
                    <a:solidFill>
                      <a:srgbClr val="0000FF"/>
                    </a:solidFill>
                    <a:latin typeface="Times New Roman"/>
                    <a:ea typeface="Times New Roman"/>
                  </a:rPr>
                  <a:t> </a:t>
                </a:r>
                <a:r>
                  <a:rPr lang="en-US" sz="3200" b="1" dirty="0" err="1">
                    <a:solidFill>
                      <a:srgbClr val="0000FF"/>
                    </a:solidFill>
                    <a:latin typeface="Times New Roman"/>
                    <a:ea typeface="Times New Roman"/>
                  </a:rPr>
                  <a:t>giải</a:t>
                </a:r>
                <a:r>
                  <a:rPr lang="en-US" sz="3200" b="1" dirty="0">
                    <a:solidFill>
                      <a:srgbClr val="0000FF"/>
                    </a:solidFill>
                    <a:latin typeface="Times New Roman"/>
                    <a:ea typeface="Times New Roman"/>
                  </a:rPr>
                  <a:t>:   </a:t>
                </a:r>
              </a:p>
              <a:p>
                <a:pPr>
                  <a:spcBef>
                    <a:spcPts val="600"/>
                  </a:spcBef>
                </a:pPr>
                <a:r>
                  <a:rPr lang="fr-FR" sz="3200" smtClean="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𝑎𝑐</m:t>
                            </m:r>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𝑏</m:t>
                                </m:r>
                              </m:e>
                              <m:sup>
                                <m:r>
                                  <a:rPr lang="fr-FR" sz="3200">
                                    <a:solidFill>
                                      <a:prstClr val="black"/>
                                    </a:solidFill>
                                    <a:latin typeface="Cambria Math"/>
                                    <a:ea typeface="Times New Roman" panose="02020603050405020304" pitchFamily="18" charset="0"/>
                                  </a:rPr>
                                  <m:t>2</m:t>
                                </m:r>
                              </m:sup>
                            </m:sSup>
                          </m:e>
                          <m:e>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=2</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+8</m:t>
                                </m:r>
                              </m:e>
                            </m:d>
                          </m:e>
                          <m:e>
                            <m:r>
                              <a:rPr lang="en-US" sz="3200">
                                <a:solidFill>
                                  <a:prstClr val="black"/>
                                </a:solidFill>
                                <a:latin typeface="Cambria Math"/>
                                <a:ea typeface="Times New Roman" panose="02020603050405020304" pitchFamily="18" charset="0"/>
                              </a:rPr>
                              <m:t>𝑎</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+64</m:t>
                                </m:r>
                              </m:e>
                            </m:d>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+8</m:t>
                                    </m:r>
                                  </m:e>
                                </m:d>
                              </m:e>
                              <m:sup>
                                <m:r>
                                  <a:rPr lang="fr-FR" sz="3200">
                                    <a:solidFill>
                                      <a:prstClr val="black"/>
                                    </a:solidFill>
                                    <a:latin typeface="Cambria Math"/>
                                    <a:ea typeface="Times New Roman" panose="02020603050405020304" pitchFamily="18" charset="0"/>
                                  </a:rPr>
                                  <m:t>2</m:t>
                                </m:r>
                              </m:sup>
                            </m:sSup>
                          </m:e>
                        </m:eqArr>
                      </m:e>
                    </m:d>
                    <m:r>
                      <a:rPr lang="fr-FR"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𝑎𝑐</m:t>
                            </m:r>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𝑏</m:t>
                                </m:r>
                              </m:e>
                              <m:sup>
                                <m:r>
                                  <a:rPr lang="fr-FR" sz="3200">
                                    <a:solidFill>
                                      <a:prstClr val="black"/>
                                    </a:solidFill>
                                    <a:latin typeface="Cambria Math"/>
                                    <a:ea typeface="Times New Roman" panose="02020603050405020304" pitchFamily="18" charset="0"/>
                                  </a:rPr>
                                  <m:t>2</m:t>
                                </m:r>
                              </m:sup>
                            </m:sSup>
                            <m:d>
                              <m:dPr>
                                <m:ctrlPr>
                                  <a:rPr lang="en-US" sz="3200" i="1">
                                    <a:solidFill>
                                      <a:prstClr val="black"/>
                                    </a:solidFill>
                                    <a:latin typeface="Cambria Math"/>
                                    <a:ea typeface="Times New Roman" panose="02020603050405020304" pitchFamily="18" charset="0"/>
                                  </a:rPr>
                                </m:ctrlPr>
                              </m:dPr>
                              <m:e>
                                <m:r>
                                  <a:rPr lang="fr-FR" sz="3200">
                                    <a:solidFill>
                                      <a:prstClr val="black"/>
                                    </a:solidFill>
                                    <a:latin typeface="Cambria Math"/>
                                    <a:ea typeface="Times New Roman" panose="02020603050405020304" pitchFamily="18" charset="0"/>
                                  </a:rPr>
                                  <m:t>1</m:t>
                                </m:r>
                              </m:e>
                            </m:d>
                          </m:e>
                          <m:e>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=16−</m:t>
                            </m:r>
                            <m:r>
                              <a:rPr lang="en-US" sz="3200">
                                <a:solidFill>
                                  <a:prstClr val="black"/>
                                </a:solidFill>
                                <a:latin typeface="Cambria Math"/>
                                <a:ea typeface="Times New Roman" panose="02020603050405020304" pitchFamily="18" charset="0"/>
                              </a:rPr>
                              <m:t>𝑐</m:t>
                            </m:r>
                            <m:d>
                              <m:dPr>
                                <m:ctrlPr>
                                  <a:rPr lang="en-US" sz="3200" i="1">
                                    <a:solidFill>
                                      <a:prstClr val="black"/>
                                    </a:solidFill>
                                    <a:latin typeface="Cambria Math"/>
                                    <a:ea typeface="Times New Roman" panose="02020603050405020304" pitchFamily="18" charset="0"/>
                                  </a:rPr>
                                </m:ctrlPr>
                              </m:dPr>
                              <m:e>
                                <m:r>
                                  <a:rPr lang="fr-FR" sz="3200">
                                    <a:solidFill>
                                      <a:prstClr val="black"/>
                                    </a:solidFill>
                                    <a:latin typeface="Cambria Math"/>
                                    <a:ea typeface="Times New Roman" panose="02020603050405020304" pitchFamily="18" charset="0"/>
                                  </a:rPr>
                                  <m:t>2</m:t>
                                </m:r>
                              </m:e>
                            </m:d>
                          </m:e>
                          <m:e>
                            <m:r>
                              <a:rPr lang="en-US" sz="3200">
                                <a:solidFill>
                                  <a:prstClr val="black"/>
                                </a:solidFill>
                                <a:latin typeface="Cambria Math"/>
                                <a:ea typeface="Times New Roman" panose="02020603050405020304" pitchFamily="18" charset="0"/>
                              </a:rPr>
                              <m:t>𝑎𝑐</m:t>
                            </m:r>
                            <m:r>
                              <a:rPr lang="fr-FR" sz="3200">
                                <a:solidFill>
                                  <a:prstClr val="black"/>
                                </a:solidFill>
                                <a:latin typeface="Cambria Math"/>
                                <a:ea typeface="Times New Roman" panose="02020603050405020304" pitchFamily="18" charset="0"/>
                              </a:rPr>
                              <m:t>+64</m:t>
                            </m:r>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+8</m:t>
                                    </m:r>
                                  </m:e>
                                </m:d>
                              </m:e>
                              <m:sup>
                                <m:r>
                                  <a:rPr lang="fr-FR" sz="3200">
                                    <a:solidFill>
                                      <a:prstClr val="black"/>
                                    </a:solidFill>
                                    <a:latin typeface="Cambria Math"/>
                                    <a:ea typeface="Times New Roman" panose="02020603050405020304" pitchFamily="18" charset="0"/>
                                  </a:rPr>
                                  <m:t>2</m:t>
                                </m:r>
                              </m:sup>
                            </m:sSup>
                            <m:d>
                              <m:dPr>
                                <m:ctrlPr>
                                  <a:rPr lang="en-US" sz="3200" i="1">
                                    <a:solidFill>
                                      <a:prstClr val="black"/>
                                    </a:solidFill>
                                    <a:latin typeface="Cambria Math"/>
                                    <a:ea typeface="Times New Roman" panose="02020603050405020304" pitchFamily="18" charset="0"/>
                                  </a:rPr>
                                </m:ctrlPr>
                              </m:dPr>
                              <m:e>
                                <m:r>
                                  <a:rPr lang="fr-FR" sz="3200">
                                    <a:solidFill>
                                      <a:prstClr val="black"/>
                                    </a:solidFill>
                                    <a:latin typeface="Cambria Math"/>
                                    <a:ea typeface="Times New Roman" panose="02020603050405020304" pitchFamily="18" charset="0"/>
                                  </a:rPr>
                                  <m:t>3</m:t>
                                </m:r>
                              </m:e>
                            </m:d>
                          </m:e>
                        </m:eqArr>
                      </m:e>
                    </m:d>
                    <m:r>
                      <a:rPr lang="fr-FR" sz="3200">
                        <a:solidFill>
                          <a:prstClr val="black"/>
                        </a:solidFill>
                        <a:latin typeface="Cambria Math"/>
                        <a:ea typeface="Times New Roman" panose="02020603050405020304" pitchFamily="18"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3200" dirty="0" err="1">
                    <a:solidFill>
                      <a:prstClr val="black"/>
                    </a:solidFill>
                    <a:latin typeface="Times New Roman" panose="02020603050405020304" pitchFamily="18" charset="0"/>
                    <a:ea typeface="Times New Roman" panose="02020603050405020304" pitchFamily="18" charset="0"/>
                  </a:rPr>
                  <a:t>Thay</a:t>
                </a:r>
                <a:r>
                  <a:rPr lang="fr-FR" sz="3200" dirty="0">
                    <a:solidFill>
                      <a:prstClr val="black"/>
                    </a:solidFill>
                    <a:latin typeface="Times New Roman" panose="02020603050405020304" pitchFamily="18" charset="0"/>
                    <a:ea typeface="Times New Roman" panose="02020603050405020304" pitchFamily="18" charset="0"/>
                  </a:rPr>
                  <a:t> (1) </a:t>
                </a:r>
                <a:r>
                  <a:rPr lang="fr-FR" sz="3200" dirty="0" err="1">
                    <a:solidFill>
                      <a:prstClr val="black"/>
                    </a:solidFill>
                    <a:latin typeface="Times New Roman" panose="02020603050405020304" pitchFamily="18" charset="0"/>
                    <a:ea typeface="Times New Roman" panose="02020603050405020304" pitchFamily="18" charset="0"/>
                  </a:rPr>
                  <a:t>vào</a:t>
                </a:r>
                <a:r>
                  <a:rPr lang="fr-FR" sz="3200" dirty="0">
                    <a:solidFill>
                      <a:prstClr val="black"/>
                    </a:solidFill>
                    <a:latin typeface="Times New Roman" panose="02020603050405020304" pitchFamily="18" charset="0"/>
                    <a:ea typeface="Times New Roman" panose="02020603050405020304" pitchFamily="18" charset="0"/>
                  </a:rPr>
                  <a:t> (3) ta </a:t>
                </a:r>
                <a:r>
                  <a:rPr lang="fr-FR" sz="3200" dirty="0" err="1">
                    <a:solidFill>
                      <a:prstClr val="black"/>
                    </a:solidFill>
                    <a:latin typeface="Times New Roman" panose="02020603050405020304" pitchFamily="18" charset="0"/>
                    <a:ea typeface="Times New Roman" panose="02020603050405020304" pitchFamily="18" charset="0"/>
                  </a:rPr>
                  <a:t>được</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𝑏</m:t>
                        </m:r>
                      </m:e>
                      <m:sup>
                        <m:r>
                          <a:rPr lang="fr-FR" sz="3200">
                            <a:solidFill>
                              <a:prstClr val="black"/>
                            </a:solidFill>
                            <a:latin typeface="Cambria Math"/>
                            <a:ea typeface="Times New Roman" panose="02020603050405020304" pitchFamily="18" charset="0"/>
                          </a:rPr>
                          <m:t>2</m:t>
                        </m:r>
                      </m:sup>
                    </m:sSup>
                    <m:r>
                      <a:rPr lang="fr-FR" sz="3200">
                        <a:solidFill>
                          <a:prstClr val="black"/>
                        </a:solidFill>
                        <a:latin typeface="Cambria Math"/>
                        <a:ea typeface="Times New Roman" panose="02020603050405020304" pitchFamily="18" charset="0"/>
                      </a:rPr>
                      <m:t>+64</m:t>
                    </m:r>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𝑏</m:t>
                        </m:r>
                      </m:e>
                      <m:sup>
                        <m:r>
                          <a:rPr lang="fr-FR" sz="3200">
                            <a:solidFill>
                              <a:prstClr val="black"/>
                            </a:solidFill>
                            <a:latin typeface="Cambria Math"/>
                            <a:ea typeface="Times New Roman" panose="02020603050405020304" pitchFamily="18" charset="0"/>
                          </a:rPr>
                          <m:t>2</m:t>
                        </m:r>
                      </m:sup>
                    </m:sSup>
                    <m:r>
                      <a:rPr lang="fr-FR" sz="3200">
                        <a:solidFill>
                          <a:prstClr val="black"/>
                        </a:solidFill>
                        <a:latin typeface="Cambria Math"/>
                        <a:ea typeface="Times New Roman" panose="02020603050405020304" pitchFamily="18" charset="0"/>
                      </a:rPr>
                      <m:t>+16</m:t>
                    </m:r>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+64</m:t>
                    </m:r>
                  </m:oMath>
                </a14:m>
                <a:endParaRPr lang="en-US" sz="3200" smtClean="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fr-FR"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=4</m:t>
                      </m:r>
                      <m:d>
                        <m:dPr>
                          <m:ctrlPr>
                            <a:rPr lang="en-US" sz="3200" i="1">
                              <a:solidFill>
                                <a:prstClr val="black"/>
                              </a:solidFill>
                              <a:latin typeface="Cambria Math"/>
                              <a:ea typeface="Times New Roman" panose="02020603050405020304" pitchFamily="18" charset="0"/>
                            </a:rPr>
                          </m:ctrlPr>
                        </m:dPr>
                        <m:e>
                          <m:r>
                            <a:rPr lang="fr-FR" sz="3200">
                              <a:solidFill>
                                <a:prstClr val="black"/>
                              </a:solidFill>
                              <a:latin typeface="Cambria Math"/>
                              <a:ea typeface="Times New Roman" panose="02020603050405020304" pitchFamily="18" charset="0"/>
                            </a:rPr>
                            <m:t>4</m:t>
                          </m:r>
                        </m:e>
                      </m:d>
                      <m:r>
                        <a:rPr lang="fr-FR" sz="3200">
                          <a:solidFill>
                            <a:prstClr val="black"/>
                          </a:solidFill>
                          <a:latin typeface="Cambria Math"/>
                          <a:ea typeface="Times New Roman" panose="02020603050405020304" pitchFamily="18" charset="0"/>
                        </a:rPr>
                        <m:t>.</m:t>
                      </m:r>
                    </m:oMath>
                  </m:oMathPara>
                </a14:m>
                <a:endParaRPr lang="nl-NL" sz="3200">
                  <a:solidFill>
                    <a:prstClr val="black"/>
                  </a:solidFill>
                  <a:latin typeface="Times New Roman" panose="02020603050405020304" pitchFamily="18" charset="0"/>
                  <a:ea typeface="Times New Roman" panose="02020603050405020304" pitchFamily="18" charset="0"/>
                </a:endParaRPr>
              </a:p>
              <a:p>
                <a:pPr algn="just"/>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556591" y="773978"/>
                <a:ext cx="11112895" cy="6653488"/>
              </a:xfrm>
              <a:prstGeom prst="rect">
                <a:avLst/>
              </a:prstGeom>
              <a:blipFill rotWithShape="1">
                <a:blip r:embed="rId2"/>
                <a:stretch>
                  <a:fillRect l="-1371" t="-1283" r="-2084"/>
                </a:stretch>
              </a:blipFill>
            </p:spPr>
            <p:txBody>
              <a:bodyPr/>
              <a:lstStyle/>
              <a:p>
                <a:r>
                  <a:rPr lang="en-US">
                    <a:noFill/>
                  </a:rPr>
                  <a:t> </a:t>
                </a:r>
              </a:p>
            </p:txBody>
          </p:sp>
        </mc:Fallback>
      </mc:AlternateContent>
      <p:sp>
        <p:nvSpPr>
          <p:cNvPr id="17" name="Oval 16"/>
          <p:cNvSpPr/>
          <p:nvPr/>
        </p:nvSpPr>
        <p:spPr>
          <a:xfrm>
            <a:off x="3362503" y="2965963"/>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450862" y="-159654"/>
            <a:ext cx="7145131" cy="1237595"/>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81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6"/>
              <p:cNvSpPr/>
              <p:nvPr/>
            </p:nvSpPr>
            <p:spPr>
              <a:xfrm>
                <a:off x="477077" y="874081"/>
                <a:ext cx="11025809" cy="5693738"/>
              </a:xfrm>
              <a:prstGeom prst="rect">
                <a:avLst/>
              </a:prstGeom>
            </p:spPr>
            <p:txBody>
              <a:bodyPr wrap="square">
                <a:spAutoFit/>
              </a:bodyPr>
              <a:lstStyle/>
              <a:p>
                <a:pPr>
                  <a:spcBef>
                    <a:spcPts val="600"/>
                  </a:spcBef>
                </a:pPr>
                <a:r>
                  <a:rPr lang="fr-FR" sz="3200" smtClean="0">
                    <a:solidFill>
                      <a:prstClr val="black"/>
                    </a:solidFill>
                    <a:latin typeface="Times New Roman" panose="02020603050405020304" pitchFamily="18" charset="0"/>
                    <a:ea typeface="Times New Roman" panose="02020603050405020304" pitchFamily="18" charset="0"/>
                  </a:rPr>
                  <a:t>Kết </a:t>
                </a:r>
                <a:r>
                  <a:rPr lang="fr-FR" sz="3200" dirty="0" err="1">
                    <a:solidFill>
                      <a:prstClr val="black"/>
                    </a:solidFill>
                    <a:latin typeface="Times New Roman" panose="02020603050405020304" pitchFamily="18" charset="0"/>
                    <a:ea typeface="Times New Roman" panose="02020603050405020304" pitchFamily="18" charset="0"/>
                  </a:rPr>
                  <a:t>hợp</a:t>
                </a:r>
                <a:r>
                  <a:rPr lang="fr-FR" sz="3200" dirty="0">
                    <a:solidFill>
                      <a:prstClr val="black"/>
                    </a:solidFill>
                    <a:latin typeface="Times New Roman" panose="02020603050405020304" pitchFamily="18" charset="0"/>
                    <a:ea typeface="Times New Roman" panose="02020603050405020304" pitchFamily="18" charset="0"/>
                  </a:rPr>
                  <a:t> (2) </a:t>
                </a:r>
                <a:r>
                  <a:rPr lang="fr-FR" sz="3200" dirty="0" err="1">
                    <a:solidFill>
                      <a:prstClr val="black"/>
                    </a:solidFill>
                    <a:latin typeface="Times New Roman" panose="02020603050405020304" pitchFamily="18" charset="0"/>
                    <a:ea typeface="Times New Roman" panose="02020603050405020304" pitchFamily="18" charset="0"/>
                  </a:rPr>
                  <a:t>với</a:t>
                </a:r>
                <a:r>
                  <a:rPr lang="fr-FR" sz="3200" dirty="0">
                    <a:solidFill>
                      <a:prstClr val="black"/>
                    </a:solidFill>
                    <a:latin typeface="Times New Roman" panose="02020603050405020304" pitchFamily="18" charset="0"/>
                    <a:ea typeface="Times New Roman" panose="02020603050405020304" pitchFamily="18" charset="0"/>
                  </a:rPr>
                  <a:t> (4) ta </a:t>
                </a:r>
                <a:r>
                  <a:rPr lang="fr-FR" sz="3200" dirty="0" err="1">
                    <a:solidFill>
                      <a:prstClr val="black"/>
                    </a:solidFill>
                    <a:latin typeface="Times New Roman" panose="02020603050405020304" pitchFamily="18" charset="0"/>
                    <a:ea typeface="Times New Roman" panose="02020603050405020304" pitchFamily="18" charset="0"/>
                  </a:rPr>
                  <a:t>được</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=16−</m:t>
                            </m:r>
                            <m:r>
                              <a:rPr lang="en-US" sz="3200">
                                <a:solidFill>
                                  <a:prstClr val="black"/>
                                </a:solidFill>
                                <a:latin typeface="Cambria Math"/>
                                <a:ea typeface="Times New Roman" panose="02020603050405020304" pitchFamily="18" charset="0"/>
                              </a:rPr>
                              <m:t>𝑐</m:t>
                            </m:r>
                          </m:e>
                          <m:e>
                            <m:r>
                              <a:rPr lang="fr-FR"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=4</m:t>
                            </m:r>
                          </m:e>
                        </m:eqArr>
                      </m:e>
                    </m:d>
                    <m:r>
                      <a:rPr lang="fr-FR"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−8</m:t>
                                </m:r>
                              </m:num>
                              <m:den>
                                <m:r>
                                  <a:rPr lang="fr-FR" sz="3200">
                                    <a:solidFill>
                                      <a:prstClr val="black"/>
                                    </a:solidFill>
                                    <a:latin typeface="Cambria Math"/>
                                    <a:ea typeface="Times New Roman" panose="02020603050405020304" pitchFamily="18" charset="0"/>
                                  </a:rPr>
                                  <m:t>7</m:t>
                                </m:r>
                              </m:den>
                            </m:f>
                          </m:e>
                          <m:e>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fr-FR"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−60</m:t>
                                </m:r>
                              </m:num>
                              <m:den>
                                <m:r>
                                  <a:rPr lang="fr-FR" sz="3200">
                                    <a:solidFill>
                                      <a:prstClr val="black"/>
                                    </a:solidFill>
                                    <a:latin typeface="Cambria Math"/>
                                    <a:ea typeface="Times New Roman" panose="02020603050405020304" pitchFamily="18" charset="0"/>
                                  </a:rPr>
                                  <m:t>7</m:t>
                                </m:r>
                              </m:den>
                            </m:f>
                          </m:e>
                        </m:eqArr>
                      </m:e>
                    </m:d>
                    <m:d>
                      <m:dPr>
                        <m:ctrlPr>
                          <a:rPr lang="en-US" sz="3200" i="1">
                            <a:solidFill>
                              <a:prstClr val="black"/>
                            </a:solidFill>
                            <a:latin typeface="Cambria Math"/>
                            <a:ea typeface="Times New Roman" panose="02020603050405020304" pitchFamily="18" charset="0"/>
                          </a:rPr>
                        </m:ctrlPr>
                      </m:dPr>
                      <m:e>
                        <m:r>
                          <a:rPr lang="fr-FR" sz="3200">
                            <a:solidFill>
                              <a:prstClr val="black"/>
                            </a:solidFill>
                            <a:latin typeface="Cambria Math"/>
                            <a:ea typeface="Times New Roman" panose="02020603050405020304" pitchFamily="18" charset="0"/>
                          </a:rPr>
                          <m:t>5</m:t>
                        </m:r>
                      </m:e>
                    </m:d>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r>
                  <a:rPr lang="fr-FR" sz="3200" dirty="0" err="1">
                    <a:solidFill>
                      <a:prstClr val="black"/>
                    </a:solidFill>
                    <a:latin typeface="Times New Roman" panose="02020603050405020304" pitchFamily="18" charset="0"/>
                    <a:ea typeface="Times New Roman" panose="02020603050405020304" pitchFamily="18" charset="0"/>
                  </a:rPr>
                  <a:t>Thay</a:t>
                </a:r>
                <a:r>
                  <a:rPr lang="fr-FR" sz="3200" dirty="0">
                    <a:solidFill>
                      <a:prstClr val="black"/>
                    </a:solidFill>
                    <a:latin typeface="Times New Roman" panose="02020603050405020304" pitchFamily="18" charset="0"/>
                    <a:ea typeface="Times New Roman" panose="02020603050405020304" pitchFamily="18" charset="0"/>
                  </a:rPr>
                  <a:t> (5) </a:t>
                </a:r>
                <a:r>
                  <a:rPr lang="fr-FR" sz="3200" dirty="0" err="1">
                    <a:solidFill>
                      <a:prstClr val="black"/>
                    </a:solidFill>
                    <a:latin typeface="Times New Roman" panose="02020603050405020304" pitchFamily="18" charset="0"/>
                    <a:ea typeface="Times New Roman" panose="02020603050405020304" pitchFamily="18" charset="0"/>
                  </a:rPr>
                  <a:t>vào</a:t>
                </a:r>
                <a:r>
                  <a:rPr lang="fr-FR" sz="3200" dirty="0">
                    <a:solidFill>
                      <a:prstClr val="black"/>
                    </a:solidFill>
                    <a:latin typeface="Times New Roman" panose="02020603050405020304" pitchFamily="18" charset="0"/>
                    <a:ea typeface="Times New Roman" panose="02020603050405020304" pitchFamily="18" charset="0"/>
                  </a:rPr>
                  <a:t> (1) ta </a:t>
                </a:r>
                <a:r>
                  <a:rPr lang="fr-FR" sz="3200" dirty="0" err="1">
                    <a:solidFill>
                      <a:prstClr val="black"/>
                    </a:solidFill>
                    <a:latin typeface="Times New Roman" panose="02020603050405020304" pitchFamily="18" charset="0"/>
                    <a:ea typeface="Times New Roman" panose="02020603050405020304" pitchFamily="18" charset="0"/>
                  </a:rPr>
                  <a:t>được</a:t>
                </a:r>
                <a:r>
                  <a:rPr lang="fr-FR" sz="3200" dirty="0">
                    <a:solidFill>
                      <a:prstClr val="black"/>
                    </a:solidFill>
                    <a:latin typeface="Times New Roman" panose="02020603050405020304" pitchFamily="18" charset="0"/>
                    <a:ea typeface="Times New Roman" panose="02020603050405020304" pitchFamily="18" charset="0"/>
                  </a:rPr>
                  <a:t>:</a:t>
                </a:r>
                <a14:m>
                  <m:oMath xmlns:m="http://schemas.openxmlformats.org/officeDocument/2006/math">
                    <m:r>
                      <a:rPr lang="fr-FR" sz="3200">
                        <a:solidFill>
                          <a:prstClr val="black"/>
                        </a:solidFill>
                        <a:latin typeface="Cambria Math"/>
                        <a:ea typeface="Times New Roman" panose="02020603050405020304" pitchFamily="18" charset="0"/>
                      </a:rPr>
                      <m:t>7</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−8</m:t>
                        </m:r>
                      </m:e>
                    </m:d>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d>
                          <m:dPr>
                            <m:ctrlPr>
                              <a:rPr lang="en-US" sz="3200" i="1">
                                <a:solidFill>
                                  <a:prstClr val="black"/>
                                </a:solidFill>
                                <a:latin typeface="Cambria Math"/>
                                <a:ea typeface="Times New Roman" panose="02020603050405020304" pitchFamily="18" charset="0"/>
                              </a:rPr>
                            </m:ctrlPr>
                          </m:dPr>
                          <m:e>
                            <m:r>
                              <a:rPr lang="fr-FR"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−60</m:t>
                            </m:r>
                          </m:e>
                        </m:d>
                      </m:e>
                      <m:sup>
                        <m:r>
                          <a:rPr lang="fr-FR" sz="3200">
                            <a:solidFill>
                              <a:prstClr val="black"/>
                            </a:solidFill>
                            <a:latin typeface="Cambria Math"/>
                            <a:ea typeface="Times New Roman" panose="02020603050405020304" pitchFamily="18" charset="0"/>
                          </a:rPr>
                          <m:t>2</m:t>
                        </m:r>
                      </m:sup>
                    </m:sSup>
                  </m:oMath>
                </a14:m>
                <a:endParaRPr lang="en-US" sz="3200" smtClean="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r>
                        <a:rPr lang="fr-FR" sz="3200">
                          <a:solidFill>
                            <a:prstClr val="black"/>
                          </a:solidFill>
                          <a:latin typeface="Cambria Math"/>
                          <a:ea typeface="Times New Roman" panose="02020603050405020304" pitchFamily="18" charset="0"/>
                        </a:rPr>
                        <m:t>⇔9</m:t>
                      </m:r>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𝑐</m:t>
                          </m:r>
                        </m:e>
                        <m:sup>
                          <m:r>
                            <a:rPr lang="fr-FR" sz="3200">
                              <a:solidFill>
                                <a:prstClr val="black"/>
                              </a:solidFill>
                              <a:latin typeface="Cambria Math"/>
                              <a:ea typeface="Times New Roman" panose="02020603050405020304" pitchFamily="18" charset="0"/>
                            </a:rPr>
                            <m:t>2</m:t>
                          </m:r>
                        </m:sup>
                      </m:sSup>
                      <m:r>
                        <a:rPr lang="fr-FR" sz="3200">
                          <a:solidFill>
                            <a:prstClr val="black"/>
                          </a:solidFill>
                          <a:latin typeface="Cambria Math"/>
                          <a:ea typeface="Times New Roman" panose="02020603050405020304" pitchFamily="18" charset="0"/>
                        </a:rPr>
                        <m:t>−424</m:t>
                      </m:r>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+3600=0</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𝑐</m:t>
                              </m:r>
                              <m:r>
                                <a:rPr lang="en-US" sz="3200">
                                  <a:solidFill>
                                    <a:prstClr val="black"/>
                                  </a:solidFill>
                                  <a:latin typeface="Cambria Math"/>
                                  <a:ea typeface="Times New Roman" panose="02020603050405020304" pitchFamily="18" charset="0"/>
                                </a:rPr>
                                <m:t>=36</m:t>
                              </m:r>
                            </m:e>
                            <m:e>
                              <m:r>
                                <a:rPr lang="en-US" sz="3200">
                                  <a:solidFill>
                                    <a:prstClr val="black"/>
                                  </a:solidFill>
                                  <a:latin typeface="Cambria Math"/>
                                  <a:ea typeface="Times New Roman" panose="02020603050405020304" pitchFamily="18" charset="0"/>
                                </a:rPr>
                                <m:t>𝑐</m:t>
                              </m:r>
                              <m:r>
                                <a:rPr lang="en-US"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en-US" sz="3200">
                                      <a:solidFill>
                                        <a:prstClr val="black"/>
                                      </a:solidFill>
                                      <a:latin typeface="Cambria Math"/>
                                      <a:ea typeface="Times New Roman" panose="02020603050405020304" pitchFamily="18" charset="0"/>
                                    </a:rPr>
                                    <m:t>100</m:t>
                                  </m:r>
                                </m:num>
                                <m:den>
                                  <m:r>
                                    <a:rPr lang="en-US" sz="3200">
                                      <a:solidFill>
                                        <a:prstClr val="black"/>
                                      </a:solidFill>
                                      <a:latin typeface="Cambria Math"/>
                                      <a:ea typeface="Times New Roman" panose="02020603050405020304" pitchFamily="18" charset="0"/>
                                    </a:rPr>
                                    <m:t>9</m:t>
                                  </m:r>
                                </m:den>
                              </m:f>
                            </m:e>
                          </m:eqArr>
                        </m:e>
                      </m:d>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𝑐</m:t>
                      </m:r>
                      <m:r>
                        <a:rPr lang="en-US" sz="3200">
                          <a:solidFill>
                            <a:prstClr val="black"/>
                          </a:solidFill>
                          <a:latin typeface="Cambria Math"/>
                          <a:ea typeface="Times New Roman" panose="02020603050405020304" pitchFamily="18" charset="0"/>
                        </a:rPr>
                        <m:t>=36</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𝑐</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ℤ</m:t>
                          </m:r>
                        </m:e>
                      </m:d>
                      <m:r>
                        <a:rPr lang="en-US" sz="3200">
                          <a:solidFill>
                            <a:prstClr val="black"/>
                          </a:solidFill>
                          <a:latin typeface="Cambria Math"/>
                          <a:ea typeface="Times New Roman" panose="02020603050405020304" pitchFamily="18" charset="0"/>
                        </a:rPr>
                        <m:t>.</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r>
                  <a:rPr lang="vi-VN" sz="3200" dirty="0">
                    <a:solidFill>
                      <a:prstClr val="black"/>
                    </a:solidFill>
                    <a:latin typeface="Times New Roman" panose="02020603050405020304" pitchFamily="18" charset="0"/>
                    <a:ea typeface="Times New Roman" panose="02020603050405020304" pitchFamily="18" charset="0"/>
                  </a:rPr>
                  <a:t>Với </a:t>
                </a:r>
                <a14:m>
                  <m:oMath xmlns:m="http://schemas.openxmlformats.org/officeDocument/2006/math">
                    <m:r>
                      <a:rPr lang="vi-VN" sz="3200">
                        <a:solidFill>
                          <a:prstClr val="black"/>
                        </a:solidFill>
                        <a:latin typeface="Cambria Math"/>
                        <a:ea typeface="Times New Roman" panose="02020603050405020304" pitchFamily="18" charset="0"/>
                      </a:rPr>
                      <m:t>𝑐</m:t>
                    </m:r>
                    <m:r>
                      <a:rPr lang="vi-VN" sz="3200">
                        <a:solidFill>
                          <a:prstClr val="black"/>
                        </a:solidFill>
                        <a:latin typeface="Cambria Math"/>
                        <a:ea typeface="Times New Roman" panose="02020603050405020304" pitchFamily="18" charset="0"/>
                      </a:rPr>
                      <m:t>=36⇒</m:t>
                    </m:r>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=4,</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=12⇒</m:t>
                    </m:r>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=4−12+72=64.</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a:solidFill>
                      <a:srgbClr val="0000FF"/>
                    </a:solidFill>
                    <a:latin typeface="Times New Roman"/>
                    <a:ea typeface="Times New Roman"/>
                  </a:rPr>
                  <a:t>Chọn B</a:t>
                </a:r>
                <a:endParaRPr lang="en-US" sz="3200" b="1" smtClean="0">
                  <a:solidFill>
                    <a:srgbClr val="0000FF"/>
                  </a:solidFill>
                  <a:latin typeface="Times New Roman" panose="02020603050405020304" pitchFamily="18" charset="0"/>
                  <a:ea typeface="Times New Roman" panose="02020603050405020304" pitchFamily="18" charset="0"/>
                </a:endParaRPr>
              </a:p>
              <a:p>
                <a:pPr>
                  <a:tabLst>
                    <a:tab pos="630555" algn="l"/>
                  </a:tabLst>
                </a:pP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1" name="Rectangle 6"/>
              <p:cNvSpPr>
                <a:spLocks noRot="1" noChangeAspect="1" noMove="1" noResize="1" noEditPoints="1" noAdjustHandles="1" noChangeArrowheads="1" noChangeShapeType="1" noTextEdit="1"/>
              </p:cNvSpPr>
              <p:nvPr/>
            </p:nvSpPr>
            <p:spPr>
              <a:xfrm>
                <a:off x="477077" y="874081"/>
                <a:ext cx="11025809" cy="5693738"/>
              </a:xfrm>
              <a:prstGeom prst="rect">
                <a:avLst/>
              </a:prstGeom>
              <a:blipFill rotWithShape="1">
                <a:blip r:embed="rId2"/>
                <a:stretch>
                  <a:fillRect l="-1382"/>
                </a:stretch>
              </a:blipFill>
            </p:spPr>
            <p:txBody>
              <a:bodyPr/>
              <a:lstStyle/>
              <a:p>
                <a:r>
                  <a:rPr lang="en-US">
                    <a:noFill/>
                  </a:rPr>
                  <a:t> </a:t>
                </a:r>
              </a:p>
            </p:txBody>
          </p:sp>
        </mc:Fallback>
      </mc:AlternateContent>
      <p:sp>
        <p:nvSpPr>
          <p:cNvPr id="9"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344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3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ectangle 2"/>
              <p:cNvSpPr/>
              <p:nvPr/>
            </p:nvSpPr>
            <p:spPr>
              <a:xfrm>
                <a:off x="613862" y="746212"/>
                <a:ext cx="10895967" cy="5820761"/>
              </a:xfrm>
              <a:prstGeom prst="rect">
                <a:avLst/>
              </a:prstGeom>
            </p:spPr>
            <p:txBody>
              <a:bodyPr wrap="square">
                <a:spAutoFit/>
              </a:bodyPr>
              <a:lstStyle/>
              <a:p>
                <a:pPr>
                  <a:spcBef>
                    <a:spcPts val="600"/>
                  </a:spcBef>
                </a:pPr>
                <a:r>
                  <a:rPr lang="en-US" sz="3200" b="1" smtClean="0">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rPr>
                  <a:t>7. </a:t>
                </a:r>
                <a:r>
                  <a:rPr lang="vi-VN" sz="3200">
                    <a:solidFill>
                      <a:prstClr val="black"/>
                    </a:solidFill>
                    <a:latin typeface="Times New Roman" panose="02020603050405020304" pitchFamily="18" charset="0"/>
                    <a:ea typeface="Times New Roman" panose="02020603050405020304" pitchFamily="18" charset="0"/>
                  </a:rPr>
                  <a:t>Cho </a:t>
                </a:r>
                <a:r>
                  <a:rPr lang="vi-VN" sz="3200" dirty="0">
                    <a:solidFill>
                      <a:prstClr val="black"/>
                    </a:solidFill>
                    <a:latin typeface="Times New Roman" panose="02020603050405020304" pitchFamily="18" charset="0"/>
                    <a:ea typeface="Times New Roman" panose="02020603050405020304" pitchFamily="18" charset="0"/>
                  </a:rPr>
                  <a:t>cấp số cộng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𝑛</m:t>
                            </m:r>
                          </m:sub>
                        </m:sSub>
                      </m:e>
                    </m:d>
                  </m:oMath>
                </a14:m>
                <a:r>
                  <a:rPr lang="vi-VN" sz="3200" dirty="0">
                    <a:solidFill>
                      <a:prstClr val="black"/>
                    </a:solidFill>
                    <a:latin typeface="Times New Roman" panose="02020603050405020304" pitchFamily="18" charset="0"/>
                    <a:ea typeface="Times New Roman" panose="02020603050405020304" pitchFamily="18" charset="0"/>
                  </a:rPr>
                  <a:t> thỏa mãn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5</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3</m:t>
                                </m:r>
                              </m:sub>
                            </m:sSub>
                            <m:r>
                              <a:rPr lang="vi-VN"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2</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21</m:t>
                            </m:r>
                          </m:e>
                          <m:e>
                            <m:r>
                              <a:rPr lang="vi-VN" sz="3200">
                                <a:solidFill>
                                  <a:prstClr val="black"/>
                                </a:solidFill>
                                <a:latin typeface="Cambria Math"/>
                                <a:ea typeface="Times New Roman" panose="02020603050405020304" pitchFamily="18" charset="0"/>
                              </a:rPr>
                              <m:t>3</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7</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2</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4</m:t>
                                </m:r>
                              </m:sub>
                            </m:sSub>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34</m:t>
                            </m:r>
                          </m:e>
                        </m:eqArr>
                      </m:e>
                    </m:d>
                  </m:oMath>
                </a14:m>
                <a:r>
                  <a:rPr lang="vi-VN"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en-US" sz="3200" dirty="0">
                    <a:solidFill>
                      <a:prstClr val="black"/>
                    </a:solidFill>
                    <a:latin typeface="Times New Roman" panose="02020603050405020304" pitchFamily="18" charset="0"/>
                    <a:ea typeface="Times New Roman" panose="02020603050405020304" pitchFamily="18" charset="0"/>
                  </a:rPr>
                  <a:t>Tính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100</m:t>
                        </m:r>
                      </m:sub>
                    </m:sSub>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spcAft>
                    <a:spcPts val="0"/>
                  </a:spcAft>
                </a:pPr>
                <a:r>
                  <a:rPr lang="en-US" sz="3200" b="1" smtClean="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100</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295</m:t>
                    </m:r>
                  </m:oMath>
                </a14:m>
                <a:r>
                  <a:rPr lang="en-US" sz="3200" b="1" smtClean="0">
                    <a:solidFill>
                      <a:srgbClr val="0000FF"/>
                    </a:solidFill>
                    <a:latin typeface="Times New Roman" panose="02020603050405020304" pitchFamily="18" charset="0"/>
                    <a:ea typeface="Times New Roman" panose="02020603050405020304" pitchFamily="18" charset="0"/>
                  </a:rPr>
                  <a:t>		B</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100</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25</m:t>
                    </m:r>
                    <m:r>
                      <a:rPr lang="en-US" sz="3200">
                        <a:solidFill>
                          <a:prstClr val="black"/>
                        </a:solidFill>
                        <a:latin typeface="Cambria Math"/>
                        <a:ea typeface="Times New Roman" panose="02020603050405020304" pitchFamily="18" charset="0"/>
                      </a:rPr>
                      <m:t> </m:t>
                    </m:r>
                  </m:oMath>
                </a14:m>
                <a:endParaRPr lang="en-US" sz="3200" b="1" dirty="0" smtClean="0">
                  <a:solidFill>
                    <a:srgbClr val="0000FF"/>
                  </a:solidFill>
                  <a:latin typeface="Times New Roman" panose="02020603050405020304" pitchFamily="18" charset="0"/>
                  <a:ea typeface="Times New Roman" panose="02020603050405020304" pitchFamily="18" charset="0"/>
                </a:endParaRPr>
              </a:p>
              <a:p>
                <a:pPr>
                  <a:spcBef>
                    <a:spcPts val="600"/>
                  </a:spcBef>
                  <a:spcAft>
                    <a:spcPts val="0"/>
                  </a:spcAft>
                </a:pPr>
                <a:r>
                  <a:rPr lang="en-US" sz="3200" b="1" dirty="0"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100</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529</m:t>
                    </m:r>
                  </m:oMath>
                </a14:m>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100</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592</m:t>
                    </m:r>
                  </m:oMath>
                </a14:m>
                <a:r>
                  <a:rPr lang="en-US" sz="3200" dirty="0">
                    <a:solidFill>
                      <a:prstClr val="black"/>
                    </a:solidFill>
                    <a:latin typeface="Times New Roman" panose="02020603050405020304" pitchFamily="18" charset="0"/>
                    <a:ea typeface="Times New Roman" panose="02020603050405020304" pitchFamily="18" charset="0"/>
                  </a:rPr>
                  <a:t> </a:t>
                </a:r>
              </a:p>
              <a:p>
                <a:pPr>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r>
                  <a:rPr lang="en-US" sz="3200" b="1" dirty="0">
                    <a:solidFill>
                      <a:srgbClr val="0000FF"/>
                    </a:solidFill>
                    <a:latin typeface="Times New Roman" panose="02020603050405020304" pitchFamily="18" charset="0"/>
                    <a:ea typeface="Times New Roman" panose="02020603050405020304" pitchFamily="18" charset="0"/>
                  </a:rPr>
                  <a:t>:   </a:t>
                </a:r>
              </a:p>
              <a:p>
                <a:pPr>
                  <a:spcBef>
                    <a:spcPts val="600"/>
                  </a:spcBef>
                </a:pPr>
                <a:r>
                  <a:rPr lang="vi-VN" sz="320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1</m:t>
                        </m:r>
                      </m:sub>
                    </m:sSub>
                  </m:oMath>
                </a14:m>
                <a:r>
                  <a:rPr lang="vi-VN" sz="3200" dirty="0">
                    <a:solidFill>
                      <a:prstClr val="black"/>
                    </a:solidFill>
                    <a:latin typeface="Times New Roman" panose="02020603050405020304" pitchFamily="18" charset="0"/>
                    <a:ea typeface="Times New Roman" panose="02020603050405020304" pitchFamily="18" charset="0"/>
                  </a:rPr>
                  <a:t> là số hạng đầu và </a:t>
                </a:r>
                <a14:m>
                  <m:oMath xmlns:m="http://schemas.openxmlformats.org/officeDocument/2006/math">
                    <m:r>
                      <a:rPr lang="vi-VN" sz="3200">
                        <a:solidFill>
                          <a:prstClr val="black"/>
                        </a:solidFill>
                        <a:latin typeface="Cambria Math"/>
                        <a:ea typeface="Times New Roman" panose="02020603050405020304" pitchFamily="18" charset="0"/>
                      </a:rPr>
                      <m:t>𝑑</m:t>
                    </m:r>
                  </m:oMath>
                </a14:m>
                <a:r>
                  <a:rPr lang="vi-VN" sz="3200" dirty="0">
                    <a:solidFill>
                      <a:prstClr val="black"/>
                    </a:solidFill>
                    <a:latin typeface="Times New Roman" panose="02020603050405020304" pitchFamily="18" charset="0"/>
                    <a:ea typeface="Times New Roman" panose="02020603050405020304" pitchFamily="18" charset="0"/>
                  </a:rPr>
                  <a:t> là công sai của cấp số cộng</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3200" dirty="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a:t>
                </a:r>
                <a:r>
                  <a:rPr lang="fr-FR" sz="3200" dirty="0">
                    <a:solidFill>
                      <a:prstClr val="black"/>
                    </a:solidFill>
                    <a:latin typeface="Times New Roman" panose="02020603050405020304" pitchFamily="18" charset="0"/>
                    <a:ea typeface="Times New Roman" panose="02020603050405020304" pitchFamily="18" charset="0"/>
                  </a:rPr>
                  <a:t>ó</a:t>
                </a:r>
                <a:r>
                  <a:rPr lang="fr-FR" sz="3200" dirty="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5</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3</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2</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21</m:t>
                            </m:r>
                          </m:e>
                          <m:e>
                            <m:r>
                              <a:rPr lang="fr-FR" sz="3200">
                                <a:solidFill>
                                  <a:prstClr val="black"/>
                                </a:solidFill>
                                <a:latin typeface="Cambria Math"/>
                                <a:ea typeface="Times New Roman" panose="02020603050405020304" pitchFamily="18" charset="0"/>
                              </a:rPr>
                              <m:t>3</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7</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2</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4</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34</m:t>
                            </m:r>
                          </m:e>
                        </m:eqArr>
                      </m:e>
                    </m:d>
                  </m:oMath>
                </a14:m>
                <a:endParaRPr lang="en-US" sz="3200" smtClean="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fr-FR" sz="3200">
                          <a:solidFill>
                            <a:prstClr val="black"/>
                          </a:solidFill>
                          <a:latin typeface="Cambria Math"/>
                          <a:ea typeface="Times New Roman" panose="02020603050405020304" pitchFamily="18" charset="0"/>
                        </a:rPr>
                        <m:t>⇔</m:t>
                      </m:r>
                      <m:d>
                        <m:dPr>
                          <m:begChr m:val="{"/>
                          <m:endChr m:val=""/>
                          <m:ctrlPr>
                            <a:rPr lang="en-US" sz="3200" i="1" smtClean="0">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𝑑</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m:t>
                              </m:r>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𝑑</m:t>
                                  </m:r>
                                </m:e>
                              </m:d>
                              <m:r>
                                <a:rPr lang="fr-FR" sz="3200">
                                  <a:solidFill>
                                    <a:prstClr val="black"/>
                                  </a:solidFill>
                                  <a:latin typeface="Cambria Math"/>
                                  <a:ea typeface="Times New Roman" panose="02020603050405020304" pitchFamily="18" charset="0"/>
                                </a:rPr>
                                <m:t>−</m:t>
                              </m:r>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𝑑</m:t>
                                  </m:r>
                                </m:e>
                              </m:d>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21</m:t>
                              </m:r>
                            </m:e>
                            <m:e>
                              <m:r>
                                <a:rPr lang="fr-FR" sz="3200">
                                  <a:solidFill>
                                    <a:prstClr val="black"/>
                                  </a:solidFill>
                                  <a:latin typeface="Cambria Math"/>
                                  <a:ea typeface="Times New Roman" panose="02020603050405020304" pitchFamily="18" charset="0"/>
                                </a:rPr>
                                <m:t>3</m:t>
                              </m:r>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6</m:t>
                                  </m:r>
                                  <m:r>
                                    <a:rPr lang="en-US" sz="3200">
                                      <a:solidFill>
                                        <a:prstClr val="black"/>
                                      </a:solidFill>
                                      <a:latin typeface="Cambria Math"/>
                                      <a:ea typeface="Times New Roman" panose="02020603050405020304" pitchFamily="18" charset="0"/>
                                    </a:rPr>
                                    <m:t>𝑑</m:t>
                                  </m:r>
                                </m:e>
                              </m:d>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2</m:t>
                              </m:r>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m:t>
                                  </m:r>
                                  <m:r>
                                    <a:rPr lang="en-US" sz="3200">
                                      <a:solidFill>
                                        <a:prstClr val="black"/>
                                      </a:solidFill>
                                      <a:latin typeface="Cambria Math"/>
                                      <a:ea typeface="Times New Roman" panose="02020603050405020304" pitchFamily="18" charset="0"/>
                                    </a:rPr>
                                    <m:t>𝑑</m:t>
                                  </m:r>
                                </m:e>
                              </m:d>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34</m:t>
                              </m:r>
                            </m:e>
                          </m:eqArr>
                        </m:e>
                      </m:d>
                    </m:oMath>
                  </m:oMathPara>
                </a14:m>
                <a:endParaRPr lang="en-US" sz="3200" smtClean="0">
                  <a:solidFill>
                    <a:prstClr val="black"/>
                  </a:solidFill>
                  <a:latin typeface="Times New Roman" panose="02020603050405020304" pitchFamily="18" charset="0"/>
                  <a:ea typeface="Times New Roman" panose="02020603050405020304" pitchFamily="18" charset="0"/>
                </a:endParaRPr>
              </a:p>
            </p:txBody>
          </p:sp>
        </mc:Choice>
        <mc:Fallback>
          <p:sp>
            <p:nvSpPr>
              <p:cNvPr id="10" name="Rectangle 2"/>
              <p:cNvSpPr>
                <a:spLocks noRot="1" noChangeAspect="1" noMove="1" noResize="1" noEditPoints="1" noAdjustHandles="1" noChangeArrowheads="1" noChangeShapeType="1" noTextEdit="1"/>
              </p:cNvSpPr>
              <p:nvPr/>
            </p:nvSpPr>
            <p:spPr>
              <a:xfrm>
                <a:off x="613862" y="746212"/>
                <a:ext cx="10895967" cy="5820761"/>
              </a:xfrm>
              <a:prstGeom prst="rect">
                <a:avLst/>
              </a:prstGeom>
              <a:blipFill rotWithShape="1">
                <a:blip r:embed="rId2"/>
                <a:stretch>
                  <a:fillRect l="-1455" r="-616"/>
                </a:stretch>
              </a:blipFill>
            </p:spPr>
            <p:txBody>
              <a:bodyPr/>
              <a:lstStyle/>
              <a:p>
                <a:r>
                  <a:rPr lang="en-US">
                    <a:noFill/>
                  </a:rPr>
                  <a:t> </a:t>
                </a:r>
              </a:p>
            </p:txBody>
          </p:sp>
        </mc:Fallback>
      </mc:AlternateContent>
      <p:sp>
        <p:nvSpPr>
          <p:cNvPr id="15" name="Oval 14"/>
          <p:cNvSpPr/>
          <p:nvPr/>
        </p:nvSpPr>
        <p:spPr>
          <a:xfrm>
            <a:off x="674720" y="236393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0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500"/>
                                        <p:tgtEl>
                                          <p:spTgt spid="10">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Effect transition="in" filter="fade">
                                      <p:cBhvr>
                                        <p:cTn id="4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Bef>
                    <a:spcPts val="600"/>
                  </a:spcBef>
                  <a:buNone/>
                </a:pPr>
                <a:r>
                  <a:rPr lang="en-US" sz="3200">
                    <a:solidFill>
                      <a:prstClr val="black"/>
                    </a:solidFill>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3</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7</m:t>
                            </m:r>
                          </m:e>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12</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34</m:t>
                            </m:r>
                          </m:e>
                        </m:eqArr>
                      </m:e>
                    </m:d>
                  </m:oMath>
                </a14:m>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2</m:t>
                            </m:r>
                          </m:e>
                          <m:e>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3</m:t>
                            </m:r>
                          </m:e>
                        </m:eqArr>
                      </m:e>
                    </m:d>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100</m:t>
                        </m:r>
                      </m:sub>
                    </m:sSub>
                    <m:r>
                      <a:rPr lang="en-US"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99</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295</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en-US" sz="3200" b="1">
                    <a:solidFill>
                      <a:srgbClr val="0000FF"/>
                    </a:solidFill>
                    <a:latin typeface="Times New Roman"/>
                    <a:ea typeface="Times New Roman"/>
                  </a:rPr>
                  <a:t>Chọn A</a:t>
                </a:r>
                <a:endParaRPr lang="en-US" sz="3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497749" y="829510"/>
                <a:ext cx="11200766" cy="5839034"/>
              </a:xfrm>
              <a:prstGeom prst="rect">
                <a:avLst/>
              </a:prstGeom>
            </p:spPr>
            <p:txBody>
              <a:bodyPr wrap="square">
                <a:spAutoFit/>
              </a:bodyPr>
              <a:lstStyle/>
              <a:p>
                <a:pPr>
                  <a:spcBef>
                    <a:spcPts val="600"/>
                  </a:spcBef>
                </a:pPr>
                <a:r>
                  <a:rPr lang="en-US" sz="3200" b="1" smtClean="0">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rPr>
                  <a:t>8. </a:t>
                </a:r>
                <a:r>
                  <a:rPr lang="vi-VN" sz="3200">
                    <a:solidFill>
                      <a:prstClr val="black"/>
                    </a:solidFill>
                    <a:latin typeface="Times New Roman" panose="02020603050405020304" pitchFamily="18" charset="0"/>
                    <a:ea typeface="Times New Roman" panose="02020603050405020304" pitchFamily="18" charset="0"/>
                  </a:rPr>
                  <a:t>Một </a:t>
                </a:r>
                <a:r>
                  <a:rPr lang="vi-VN" sz="3200" dirty="0">
                    <a:solidFill>
                      <a:prstClr val="black"/>
                    </a:solidFill>
                    <a:latin typeface="Times New Roman" panose="02020603050405020304" pitchFamily="18" charset="0"/>
                    <a:ea typeface="Times New Roman" panose="02020603050405020304" pitchFamily="18" charset="0"/>
                  </a:rPr>
                  <a:t>cấp số nhân có công bội bằng 3 và số hạng đầu bằng 5.Biết  số hạng chính giữa là 32805. Hỏi cấp số nhân đã cho có bao nhiêu số hạng?</a:t>
                </a:r>
                <a:endParaRPr lang="en-US" sz="3200" dirty="0">
                  <a:solidFill>
                    <a:prstClr val="black"/>
                  </a:solidFill>
                  <a:latin typeface="Times New Roman" panose="02020603050405020304" pitchFamily="18" charset="0"/>
                  <a:ea typeface="Times New Roman" panose="02020603050405020304" pitchFamily="18" charset="0"/>
                </a:endParaRPr>
              </a:p>
              <a:p>
                <a:pPr lvl="0">
                  <a:lnSpc>
                    <a:spcPct val="115000"/>
                  </a:lnSpc>
                  <a:tabLst>
                    <a:tab pos="457200" algn="l"/>
                    <a:tab pos="3599815" algn="l"/>
                    <a:tab pos="5039995" algn="l"/>
                  </a:tabLst>
                </a:pPr>
                <a:r>
                  <a:rPr lang="en-US" sz="3200" b="1" smtClean="0">
                    <a:solidFill>
                      <a:srgbClr val="0000FF"/>
                    </a:solidFill>
                    <a:latin typeface="Times New Roman" panose="02020603050405020304" pitchFamily="18" charset="0"/>
                    <a:ea typeface="Times New Roman" panose="02020603050405020304" pitchFamily="18" charset="0"/>
                  </a:rPr>
                  <a:t>A.</a:t>
                </a:r>
                <a:r>
                  <a:rPr lang="en-US" sz="3200" smtClean="0">
                    <a:solidFill>
                      <a:prstClr val="black"/>
                    </a:solidFill>
                    <a:latin typeface="Times New Roman" panose="02020603050405020304" pitchFamily="18" charset="0"/>
                    <a:ea typeface="Times New Roman" panose="02020603050405020304" pitchFamily="18" charset="0"/>
                  </a:rPr>
                  <a:t>18</a:t>
                </a:r>
                <a:r>
                  <a:rPr lang="en-US" sz="3200" dirty="0">
                    <a:solidFill>
                      <a:prstClr val="black"/>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a:t>
                </a:r>
                <a:r>
                  <a:rPr lang="en-US" sz="3200" dirty="0">
                    <a:solidFill>
                      <a:prstClr val="black"/>
                    </a:solidFill>
                    <a:latin typeface="Times New Roman" panose="02020603050405020304" pitchFamily="18" charset="0"/>
                    <a:ea typeface="Times New Roman" panose="02020603050405020304" pitchFamily="18" charset="0"/>
                  </a:rPr>
                  <a:t> 17			</a:t>
                </a:r>
                <a:r>
                  <a:rPr lang="en-US" sz="3200" b="1" dirty="0">
                    <a:solidFill>
                      <a:srgbClr val="0000FF"/>
                    </a:solidFill>
                    <a:latin typeface="Times New Roman" panose="02020603050405020304" pitchFamily="18" charset="0"/>
                    <a:ea typeface="Times New Roman" panose="02020603050405020304" pitchFamily="18" charset="0"/>
                  </a:rPr>
                  <a:t>C.</a:t>
                </a:r>
                <a:r>
                  <a:rPr lang="en-US" sz="3200" dirty="0">
                    <a:solidFill>
                      <a:prstClr val="black"/>
                    </a:solidFill>
                    <a:latin typeface="Times New Roman" panose="02020603050405020304" pitchFamily="18" charset="0"/>
                    <a:ea typeface="Times New Roman" panose="02020603050405020304" pitchFamily="18" charset="0"/>
                  </a:rPr>
                  <a:t> 16			</a:t>
                </a:r>
                <a:r>
                  <a:rPr lang="en-US" sz="3200" b="1" dirty="0">
                    <a:solidFill>
                      <a:srgbClr val="0000FF"/>
                    </a:solidFill>
                    <a:latin typeface="Times New Roman" panose="02020603050405020304" pitchFamily="18" charset="0"/>
                    <a:ea typeface="Times New Roman" panose="02020603050405020304" pitchFamily="18" charset="0"/>
                  </a:rPr>
                  <a:t>D. </a:t>
                </a:r>
                <a:r>
                  <a:rPr lang="en-US" sz="3200" dirty="0">
                    <a:solidFill>
                      <a:prstClr val="black"/>
                    </a:solidFill>
                    <a:latin typeface="Times New Roman" panose="02020603050405020304" pitchFamily="18" charset="0"/>
                    <a:ea typeface="Times New Roman" panose="02020603050405020304" pitchFamily="18" charset="0"/>
                  </a:rPr>
                  <a:t>9</a:t>
                </a:r>
              </a:p>
              <a:p>
                <a:pPr>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r>
                  <a:rPr lang="en-US" sz="3200" b="1">
                    <a:solidFill>
                      <a:srgbClr val="0000FF"/>
                    </a:solidFill>
                    <a:latin typeface="Times New Roman" panose="02020603050405020304" pitchFamily="18" charset="0"/>
                    <a:ea typeface="Times New Roman" panose="02020603050405020304" pitchFamily="18" charset="0"/>
                  </a:rPr>
                  <a:t>:   </a:t>
                </a:r>
                <a:endParaRPr lang="en-US" sz="3200" b="1" dirty="0">
                  <a:solidFill>
                    <a:srgbClr val="0000FF"/>
                  </a:solidFill>
                  <a:latin typeface="Times New Roman" panose="02020603050405020304" pitchFamily="18" charset="0"/>
                  <a:ea typeface="Times New Roman" panose="02020603050405020304" pitchFamily="18" charset="0"/>
                </a:endParaRPr>
              </a:p>
              <a:p>
                <a:pPr>
                  <a:spcBef>
                    <a:spcPts val="600"/>
                  </a:spcBef>
                </a:pPr>
                <a:r>
                  <a:rPr lang="fr-FR" sz="3200" smtClean="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a:solidFill>
                          <a:prstClr val="black"/>
                        </a:solidFill>
                        <a:latin typeface="Cambria Math"/>
                        <a:ea typeface="Times New Roman" panose="02020603050405020304" pitchFamily="18" charset="0"/>
                      </a:rPr>
                      <m:t>32805=</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𝑛</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𝑞</m:t>
                        </m:r>
                      </m:e>
                      <m:sup>
                        <m:r>
                          <a:rPr lang="en-US" sz="3200">
                            <a:solidFill>
                              <a:prstClr val="black"/>
                            </a:solidFill>
                            <a:latin typeface="Cambria Math"/>
                            <a:ea typeface="Times New Roman" panose="02020603050405020304" pitchFamily="18" charset="0"/>
                          </a:rPr>
                          <m:t>𝑛</m:t>
                        </m:r>
                        <m:r>
                          <a:rPr lang="fr-FR" sz="3200">
                            <a:solidFill>
                              <a:prstClr val="black"/>
                            </a:solidFill>
                            <a:latin typeface="Cambria Math"/>
                            <a:ea typeface="Times New Roman" panose="02020603050405020304" pitchFamily="18" charset="0"/>
                          </a:rPr>
                          <m:t>−1</m:t>
                        </m:r>
                      </m:sup>
                    </m:sSup>
                    <m:r>
                      <a:rPr lang="fr-FR" sz="3200">
                        <a:solidFill>
                          <a:prstClr val="black"/>
                        </a:solidFill>
                        <a:latin typeface="Cambria Math"/>
                        <a:ea typeface="Times New Roman" panose="02020603050405020304" pitchFamily="18" charset="0"/>
                      </a:rPr>
                      <m:t>=5.</m:t>
                    </m:r>
                    <m:sSup>
                      <m:sSupPr>
                        <m:ctrlPr>
                          <a:rPr lang="en-US" sz="3200" i="1">
                            <a:solidFill>
                              <a:prstClr val="black"/>
                            </a:solidFill>
                            <a:latin typeface="Cambria Math"/>
                            <a:ea typeface="Times New Roman" panose="02020603050405020304" pitchFamily="18" charset="0"/>
                          </a:rPr>
                        </m:ctrlPr>
                      </m:sSupPr>
                      <m:e>
                        <m:r>
                          <a:rPr lang="fr-FR" sz="3200">
                            <a:solidFill>
                              <a:prstClr val="black"/>
                            </a:solidFill>
                            <a:latin typeface="Cambria Math"/>
                            <a:ea typeface="Times New Roman" panose="02020603050405020304" pitchFamily="18" charset="0"/>
                          </a:rPr>
                          <m:t>3</m:t>
                        </m:r>
                      </m:e>
                      <m:sup>
                        <m:r>
                          <a:rPr lang="en-US" sz="3200">
                            <a:solidFill>
                              <a:prstClr val="black"/>
                            </a:solidFill>
                            <a:latin typeface="Cambria Math"/>
                            <a:ea typeface="Times New Roman" panose="02020603050405020304" pitchFamily="18" charset="0"/>
                          </a:rPr>
                          <m:t>𝑛</m:t>
                        </m:r>
                        <m:r>
                          <a:rPr lang="fr-FR" sz="3200">
                            <a:solidFill>
                              <a:prstClr val="black"/>
                            </a:solidFill>
                            <a:latin typeface="Cambria Math"/>
                            <a:ea typeface="Times New Roman" panose="02020603050405020304" pitchFamily="18" charset="0"/>
                          </a:rPr>
                          <m:t>−1</m:t>
                        </m:r>
                      </m:sup>
                    </m:sSup>
                  </m:oMath>
                </a14:m>
                <a:endParaRPr lang="en-US" sz="3200" smtClean="0">
                  <a:solidFill>
                    <a:prstClr val="black"/>
                  </a:solidFill>
                  <a:latin typeface="Times New Roman" panose="02020603050405020304" pitchFamily="18" charset="0"/>
                  <a:ea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fr-FR"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fr-FR" sz="3200">
                              <a:solidFill>
                                <a:prstClr val="black"/>
                              </a:solidFill>
                              <a:latin typeface="Cambria Math"/>
                              <a:ea typeface="Times New Roman" panose="02020603050405020304" pitchFamily="18" charset="0"/>
                            </a:rPr>
                            <m:t>3</m:t>
                          </m:r>
                        </m:e>
                        <m:sup>
                          <m:r>
                            <a:rPr lang="en-US" sz="3200">
                              <a:solidFill>
                                <a:prstClr val="black"/>
                              </a:solidFill>
                              <a:latin typeface="Cambria Math"/>
                              <a:ea typeface="Times New Roman" panose="02020603050405020304" pitchFamily="18" charset="0"/>
                            </a:rPr>
                            <m:t>𝑛</m:t>
                          </m:r>
                          <m:r>
                            <a:rPr lang="fr-FR" sz="3200">
                              <a:solidFill>
                                <a:prstClr val="black"/>
                              </a:solidFill>
                              <a:latin typeface="Cambria Math"/>
                              <a:ea typeface="Times New Roman" panose="02020603050405020304" pitchFamily="18" charset="0"/>
                            </a:rPr>
                            <m:t>−1</m:t>
                          </m:r>
                        </m:sup>
                      </m:sSup>
                      <m:r>
                        <a:rPr lang="fr-FR" sz="3200">
                          <a:solidFill>
                            <a:prstClr val="black"/>
                          </a:solidFill>
                          <a:latin typeface="Cambria Math"/>
                          <a:ea typeface="Times New Roman" panose="02020603050405020304" pitchFamily="18" charset="0"/>
                        </a:rPr>
                        <m:t>=6561=</m:t>
                      </m:r>
                      <m:sSup>
                        <m:sSupPr>
                          <m:ctrlPr>
                            <a:rPr lang="en-US" sz="3200" i="1">
                              <a:solidFill>
                                <a:prstClr val="black"/>
                              </a:solidFill>
                              <a:latin typeface="Cambria Math"/>
                              <a:ea typeface="Times New Roman" panose="02020603050405020304" pitchFamily="18" charset="0"/>
                            </a:rPr>
                          </m:ctrlPr>
                        </m:sSupPr>
                        <m:e>
                          <m:r>
                            <a:rPr lang="fr-FR" sz="3200">
                              <a:solidFill>
                                <a:prstClr val="black"/>
                              </a:solidFill>
                              <a:latin typeface="Cambria Math"/>
                              <a:ea typeface="Times New Roman" panose="02020603050405020304" pitchFamily="18" charset="0"/>
                            </a:rPr>
                            <m:t>3</m:t>
                          </m:r>
                        </m:e>
                        <m:sup>
                          <m:r>
                            <a:rPr lang="fr-FR" sz="3200">
                              <a:solidFill>
                                <a:prstClr val="black"/>
                              </a:solidFill>
                              <a:latin typeface="Cambria Math"/>
                              <a:ea typeface="Times New Roman" panose="02020603050405020304" pitchFamily="18" charset="0"/>
                            </a:rPr>
                            <m:t>8</m:t>
                          </m:r>
                        </m:sup>
                      </m:sSup>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𝑛</m:t>
                      </m:r>
                      <m:r>
                        <a:rPr lang="en-US" sz="3200">
                          <a:solidFill>
                            <a:prstClr val="black"/>
                          </a:solidFill>
                          <a:latin typeface="Cambria Math"/>
                          <a:ea typeface="Times New Roman" panose="02020603050405020304" pitchFamily="18" charset="0"/>
                        </a:rPr>
                        <m:t>=9.</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a:lnSpc>
                    <a:spcPct val="115000"/>
                  </a:lnSpc>
                  <a:spcBef>
                    <a:spcPts val="600"/>
                  </a:spcBef>
                  <a:spcAft>
                    <a:spcPts val="1000"/>
                  </a:spcAft>
                </a:pPr>
                <a:r>
                  <a:rPr lang="vi-VN" sz="3200" dirty="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9</m:t>
                        </m:r>
                      </m:sub>
                    </m:sSub>
                  </m:oMath>
                </a14:m>
                <a:r>
                  <a:rPr lang="vi-VN" sz="3200" dirty="0">
                    <a:solidFill>
                      <a:prstClr val="black"/>
                    </a:solidFill>
                    <a:latin typeface="Times New Roman" panose="02020603050405020304" pitchFamily="18" charset="0"/>
                    <a:ea typeface="Times New Roman" panose="02020603050405020304" pitchFamily="18" charset="0"/>
                  </a:rPr>
                  <a:t> là số hạng chính giữa của cấp số nhân, nên cấp số nhân đã cho có 17 số </a:t>
                </a:r>
                <a:r>
                  <a:rPr lang="vi-VN" sz="3200">
                    <a:solidFill>
                      <a:prstClr val="black"/>
                    </a:solidFill>
                    <a:latin typeface="Times New Roman" panose="02020603050405020304" pitchFamily="18" charset="0"/>
                    <a:ea typeface="Times New Roman" panose="02020603050405020304" pitchFamily="18" charset="0"/>
                  </a:rPr>
                  <a:t>hạng</a:t>
                </a:r>
                <a:r>
                  <a:rPr lang="vi-VN" sz="3200" smtClean="0">
                    <a:solidFill>
                      <a:prstClr val="black"/>
                    </a:solidFill>
                    <a:latin typeface="Times New Roman" panose="02020603050405020304" pitchFamily="18" charset="0"/>
                    <a:ea typeface="Times New Roman" panose="02020603050405020304" pitchFamily="18" charset="0"/>
                  </a:rPr>
                  <a:t>.</a:t>
                </a:r>
                <a:endParaRPr lang="en-US" sz="3200" smtClean="0">
                  <a:solidFill>
                    <a:prstClr val="black"/>
                  </a:solidFill>
                  <a:latin typeface="Times New Roman" panose="02020603050405020304" pitchFamily="18" charset="0"/>
                  <a:ea typeface="Times New Roman" panose="02020603050405020304" pitchFamily="18" charset="0"/>
                </a:endParaRPr>
              </a:p>
              <a:p>
                <a:pPr>
                  <a:lnSpc>
                    <a:spcPct val="115000"/>
                  </a:lnSpc>
                  <a:spcBef>
                    <a:spcPts val="600"/>
                  </a:spcBef>
                  <a:spcAft>
                    <a:spcPts val="1000"/>
                  </a:spcAft>
                </a:pPr>
                <a:r>
                  <a:rPr lang="vi-VN" sz="3200" b="1">
                    <a:solidFill>
                      <a:srgbClr val="0000FF"/>
                    </a:solidFill>
                    <a:latin typeface="Times New Roman"/>
                    <a:ea typeface="Times New Roman"/>
                  </a:rPr>
                  <a:t>Chọn </a:t>
                </a:r>
                <a:r>
                  <a:rPr lang="vi-VN" sz="3200" b="1" smtClean="0">
                    <a:solidFill>
                      <a:srgbClr val="0000FF"/>
                    </a:solidFill>
                    <a:latin typeface="Times New Roman"/>
                    <a:ea typeface="Times New Roman"/>
                  </a:rPr>
                  <a:t>B</a:t>
                </a:r>
                <a:endParaRPr lang="en-US" sz="3200">
                  <a:latin typeface="Times New Roman"/>
                  <a:ea typeface="Arial"/>
                </a:endParaRPr>
              </a:p>
            </p:txBody>
          </p:sp>
        </mc:Choice>
        <mc:Fallback xmlns="">
          <p:sp>
            <p:nvSpPr>
              <p:cNvPr id="10" name="Rectangle 2"/>
              <p:cNvSpPr>
                <a:spLocks noRot="1" noChangeAspect="1" noMove="1" noResize="1" noEditPoints="1" noAdjustHandles="1" noChangeArrowheads="1" noChangeShapeType="1" noTextEdit="1"/>
              </p:cNvSpPr>
              <p:nvPr/>
            </p:nvSpPr>
            <p:spPr>
              <a:xfrm>
                <a:off x="497749" y="829510"/>
                <a:ext cx="11200766" cy="5839034"/>
              </a:xfrm>
              <a:prstGeom prst="rect">
                <a:avLst/>
              </a:prstGeom>
              <a:blipFill rotWithShape="1">
                <a:blip r:embed="rId2"/>
                <a:stretch>
                  <a:fillRect l="-1415" t="-1461" r="-1796" b="-104"/>
                </a:stretch>
              </a:blipFill>
            </p:spPr>
            <p:txBody>
              <a:bodyPr/>
              <a:lstStyle/>
              <a:p>
                <a:r>
                  <a:rPr lang="en-US">
                    <a:noFill/>
                  </a:rPr>
                  <a:t> </a:t>
                </a:r>
              </a:p>
            </p:txBody>
          </p:sp>
        </mc:Fallback>
      </mc:AlternateContent>
      <p:sp>
        <p:nvSpPr>
          <p:cNvPr id="14" name="Oval 13"/>
          <p:cNvSpPr/>
          <p:nvPr/>
        </p:nvSpPr>
        <p:spPr>
          <a:xfrm>
            <a:off x="4160157" y="237277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3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6" end="6"/>
                                            </p:txEl>
                                          </p:spTgt>
                                        </p:tgtEl>
                                        <p:attrNameLst>
                                          <p:attrName>style.visibility</p:attrName>
                                        </p:attrNameLst>
                                      </p:cBhvr>
                                      <p:to>
                                        <p:strVal val="visible"/>
                                      </p:to>
                                    </p:set>
                                    <p:animEffect transition="in" filter="fade">
                                      <p:cBhvr>
                                        <p:cTn id="40"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542151" y="825724"/>
                <a:ext cx="11371729" cy="5470985"/>
              </a:xfrm>
              <a:prstGeom prst="rect">
                <a:avLst/>
              </a:prstGeom>
            </p:spPr>
            <p:txBody>
              <a:bodyPr wrap="square">
                <a:spAutoFit/>
              </a:bodyPr>
              <a:lstStyle/>
              <a:p>
                <a:pPr>
                  <a:spcBef>
                    <a:spcPts val="240"/>
                  </a:spcBef>
                  <a:spcAft>
                    <a:spcPts val="240"/>
                  </a:spcAft>
                  <a:tabLst>
                    <a:tab pos="629920" algn="l"/>
                  </a:tabLst>
                </a:pP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9.</a:t>
                </a:r>
                <a:r>
                  <a:rPr lang="vi-VN" sz="3200" dirty="0">
                    <a:solidFill>
                      <a:srgbClr val="0000FF"/>
                    </a:solidFill>
                    <a:latin typeface="Times New Roman"/>
                    <a:ea typeface="Times New Roman"/>
                    <a:cs typeface="Times New Roman"/>
                  </a:rPr>
                  <a:t> </a:t>
                </a:r>
                <a:r>
                  <a:rPr lang="vi-VN" sz="3200" dirty="0">
                    <a:solidFill>
                      <a:prstClr val="black"/>
                    </a:solidFill>
                    <a:latin typeface="Times New Roman" panose="02020603050405020304" pitchFamily="18" charset="0"/>
                    <a:ea typeface="Calibri" panose="020F0502020204030204" pitchFamily="34" charset="0"/>
                  </a:rPr>
                  <a:t>Cho cấp số nhân </a:t>
                </a:r>
                <a14:m>
                  <m:oMath xmlns:m="http://schemas.openxmlformats.org/officeDocument/2006/math">
                    <m:d>
                      <m:dPr>
                        <m:ctrlPr>
                          <a:rPr lang="en-US" sz="3200" i="1">
                            <a:solidFill>
                              <a:prstClr val="black"/>
                            </a:solidFill>
                            <a:latin typeface="Cambria Math"/>
                            <a:ea typeface="Calibri" panose="020F0502020204030204" pitchFamily="34" charset="0"/>
                          </a:rPr>
                        </m:ctrlPr>
                      </m:dPr>
                      <m:e>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𝑛</m:t>
                            </m:r>
                          </m:sub>
                        </m:sSub>
                      </m:e>
                    </m:d>
                  </m:oMath>
                </a14:m>
                <a:r>
                  <a:rPr lang="vi-VN" sz="3200" dirty="0">
                    <a:solidFill>
                      <a:prstClr val="black"/>
                    </a:solidFill>
                    <a:latin typeface="Times New Roman" panose="02020603050405020304" pitchFamily="18" charset="0"/>
                    <a:ea typeface="Calibri" panose="020F0502020204030204" pitchFamily="34" charset="0"/>
                  </a:rPr>
                  <a:t> có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1</m:t>
                        </m:r>
                      </m:sub>
                    </m:sSub>
                    <m:r>
                      <a:rPr lang="vi-VN" sz="3200">
                        <a:solidFill>
                          <a:prstClr val="black"/>
                        </a:solidFill>
                        <a:latin typeface="Cambria Math"/>
                        <a:ea typeface="Calibri" panose="020F0502020204030204" pitchFamily="34" charset="0"/>
                      </a:rPr>
                      <m:t>=5,</m:t>
                    </m:r>
                    <m:r>
                      <a:rPr lang="vi-VN" sz="3200">
                        <a:solidFill>
                          <a:prstClr val="black"/>
                        </a:solidFill>
                        <a:latin typeface="Cambria Math"/>
                        <a:ea typeface="Calibri" panose="020F0502020204030204" pitchFamily="34" charset="0"/>
                      </a:rPr>
                      <m:t>𝑞</m:t>
                    </m:r>
                    <m:r>
                      <a:rPr lang="vi-VN" sz="3200">
                        <a:solidFill>
                          <a:prstClr val="black"/>
                        </a:solidFill>
                        <a:latin typeface="Cambria Math"/>
                        <a:ea typeface="Calibri" panose="020F0502020204030204" pitchFamily="34" charset="0"/>
                      </a:rPr>
                      <m:t>=3</m:t>
                    </m:r>
                  </m:oMath>
                </a14:m>
                <a:r>
                  <a:rPr lang="vi-VN" sz="3200" dirty="0">
                    <a:solidFill>
                      <a:prstClr val="black"/>
                    </a:solidFill>
                    <a:latin typeface="Times New Roman" panose="02020603050405020304" pitchFamily="18" charset="0"/>
                    <a:ea typeface="Calibri" panose="020F0502020204030204" pitchFamily="34" charset="0"/>
                  </a:rPr>
                  <a:t> và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𝑆</m:t>
                        </m:r>
                      </m:e>
                      <m:sub>
                        <m:r>
                          <a:rPr lang="vi-VN" sz="3200">
                            <a:solidFill>
                              <a:prstClr val="black"/>
                            </a:solidFill>
                            <a:latin typeface="Cambria Math"/>
                            <a:ea typeface="Calibri" panose="020F0502020204030204" pitchFamily="34" charset="0"/>
                          </a:rPr>
                          <m:t>𝑛</m:t>
                        </m:r>
                      </m:sub>
                    </m:sSub>
                    <m:r>
                      <a:rPr lang="vi-VN" sz="3200">
                        <a:solidFill>
                          <a:prstClr val="black"/>
                        </a:solidFill>
                        <a:latin typeface="Cambria Math"/>
                        <a:ea typeface="Calibri" panose="020F0502020204030204" pitchFamily="34" charset="0"/>
                      </a:rPr>
                      <m:t>=200,</m:t>
                    </m:r>
                  </m:oMath>
                </a14:m>
                <a:r>
                  <a:rPr lang="vi-VN" sz="3200" dirty="0">
                    <a:solidFill>
                      <a:prstClr val="black"/>
                    </a:solidFill>
                    <a:latin typeface="Times New Roman" panose="02020603050405020304" pitchFamily="18" charset="0"/>
                    <a:ea typeface="Calibri" panose="020F0502020204030204" pitchFamily="34" charset="0"/>
                  </a:rPr>
                  <a:t> tìm </a:t>
                </a:r>
                <a14:m>
                  <m:oMath xmlns:m="http://schemas.openxmlformats.org/officeDocument/2006/math">
                    <m:r>
                      <a:rPr lang="vi-VN" sz="3200">
                        <a:solidFill>
                          <a:prstClr val="black"/>
                        </a:solidFill>
                        <a:latin typeface="Cambria Math"/>
                        <a:ea typeface="Calibri" panose="020F0502020204030204" pitchFamily="34" charset="0"/>
                      </a:rPr>
                      <m:t>𝑛</m:t>
                    </m:r>
                  </m:oMath>
                </a14:m>
                <a:r>
                  <a:rPr lang="vi-VN"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indent="0">
                  <a:spcBef>
                    <a:spcPts val="240"/>
                  </a:spcBef>
                  <a:spcAft>
                    <a:spcPts val="240"/>
                  </a:spcAft>
                  <a:buNone/>
                  <a:tabLst>
                    <a:tab pos="629920" algn="l"/>
                  </a:tabLst>
                </a:pPr>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A</a:t>
                </a:r>
                <a:r>
                  <a:rPr lang="vi-VN" sz="3200" b="1" dirty="0">
                    <a:solidFill>
                      <a:srgbClr val="0000FF"/>
                    </a:solidFill>
                    <a:latin typeface="Times New Roman" panose="02020603050405020304" pitchFamily="18" charset="0"/>
                    <a:ea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rPr>
                  <a:t>1		</a:t>
                </a:r>
                <a:r>
                  <a:rPr lang="vi-VN" sz="3200" b="1" dirty="0">
                    <a:solidFill>
                      <a:srgbClr val="0000FF"/>
                    </a:solidFill>
                    <a:latin typeface="Times New Roman" panose="02020603050405020304" pitchFamily="18" charset="0"/>
                    <a:ea typeface="Times New Roman" panose="02020603050405020304" pitchFamily="18" charset="0"/>
                  </a:rPr>
                  <a:t>B. </a:t>
                </a:r>
                <a:r>
                  <a:rPr lang="vi-VN" sz="3200" dirty="0">
                    <a:solidFill>
                      <a:prstClr val="black"/>
                    </a:solidFill>
                    <a:latin typeface="Times New Roman" panose="02020603050405020304" pitchFamily="18" charset="0"/>
                    <a:ea typeface="Calibri" panose="020F0502020204030204" pitchFamily="34" charset="0"/>
                  </a:rPr>
                  <a:t>2	</a:t>
                </a:r>
                <a:r>
                  <a:rPr lang="vi-VN" sz="3200">
                    <a:solidFill>
                      <a:prstClr val="black"/>
                    </a:solidFill>
                    <a:latin typeface="Times New Roman" panose="02020603050405020304" pitchFamily="18" charset="0"/>
                    <a:ea typeface="Calibri" panose="020F0502020204030204" pitchFamily="34" charset="0"/>
                  </a:rPr>
                  <a:t>	</a:t>
                </a:r>
                <a:r>
                  <a:rPr lang="en-US" sz="3200" smtClean="0">
                    <a:solidFill>
                      <a:prstClr val="black"/>
                    </a:solidFill>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Times New Roman" panose="02020603050405020304" pitchFamily="18" charset="0"/>
                  </a:rPr>
                  <a:t>C</a:t>
                </a:r>
                <a:r>
                  <a:rPr lang="vi-VN" sz="3200" b="1" dirty="0">
                    <a:solidFill>
                      <a:srgbClr val="0000FF"/>
                    </a:solidFill>
                    <a:latin typeface="Times New Roman" panose="02020603050405020304" pitchFamily="18" charset="0"/>
                    <a:ea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rPr>
                  <a:t>3		</a:t>
                </a:r>
                <a:r>
                  <a:rPr lang="vi-VN" sz="3200" b="1">
                    <a:solidFill>
                      <a:srgbClr val="0000FF"/>
                    </a:solidFill>
                    <a:latin typeface="Times New Roman" panose="02020603050405020304" pitchFamily="18" charset="0"/>
                    <a:ea typeface="Times New Roman" panose="02020603050405020304" pitchFamily="18" charset="0"/>
                  </a:rPr>
                  <a:t>D</a:t>
                </a:r>
                <a:r>
                  <a:rPr lang="vi-VN" sz="3200" b="1" smtClean="0">
                    <a:solidFill>
                      <a:srgbClr val="0000FF"/>
                    </a:solidFill>
                    <a:latin typeface="Times New Roman" panose="02020603050405020304" pitchFamily="18" charset="0"/>
                    <a:ea typeface="Times New Roman" panose="02020603050405020304" pitchFamily="18" charset="0"/>
                  </a:rPr>
                  <a:t>.</a:t>
                </a:r>
                <a:r>
                  <a:rPr lang="en-US" sz="3200" b="1" smtClean="0">
                    <a:solidFill>
                      <a:srgbClr val="0000FF"/>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Calibri" panose="020F0502020204030204" pitchFamily="34" charset="0"/>
                  </a:rPr>
                  <a:t>4</a:t>
                </a:r>
                <a:endParaRPr lang="en-US" sz="3200" dirty="0">
                  <a:solidFill>
                    <a:prstClr val="black"/>
                  </a:solidFill>
                  <a:latin typeface="Times New Roman" panose="02020603050405020304" pitchFamily="18" charset="0"/>
                  <a:ea typeface="Calibri" panose="020F0502020204030204" pitchFamily="34" charset="0"/>
                </a:endParaRPr>
              </a:p>
              <a:p>
                <a:pPr>
                  <a:lnSpc>
                    <a:spcPct val="106000"/>
                  </a:lnSpc>
                  <a:spcBef>
                    <a:spcPts val="600"/>
                  </a:spcBef>
                  <a:spcAft>
                    <a:spcPts val="800"/>
                  </a:spcAft>
                </a:pPr>
                <a:r>
                  <a:rPr lang="vi-VN" sz="3200" b="1" dirty="0">
                    <a:solidFill>
                      <a:srgbClr val="0000FF"/>
                    </a:solidFill>
                    <a:latin typeface="Times New Roman"/>
                    <a:ea typeface="Calibri"/>
                  </a:rPr>
                  <a:t>Lời </a:t>
                </a:r>
                <a:r>
                  <a:rPr lang="vi-VN" sz="3200" b="1" dirty="0">
                    <a:solidFill>
                      <a:srgbClr val="0000FF"/>
                    </a:solidFill>
                    <a:latin typeface="Times New Roman"/>
                    <a:ea typeface="Times New Roman"/>
                    <a:cs typeface="Times New Roman"/>
                  </a:rPr>
                  <a:t>giải:</a:t>
                </a:r>
                <a:r>
                  <a:rPr lang="vi-VN" sz="3200" b="1" dirty="0">
                    <a:solidFill>
                      <a:srgbClr val="0000FF"/>
                    </a:solidFill>
                    <a:latin typeface="Times New Roman"/>
                    <a:ea typeface="Times New Roman"/>
                  </a:rPr>
                  <a:t> </a:t>
                </a:r>
                <a:endParaRPr lang="en-US" sz="3200" b="1" dirty="0">
                  <a:solidFill>
                    <a:srgbClr val="0000FF"/>
                  </a:solidFill>
                  <a:latin typeface="Times New Roman"/>
                  <a:ea typeface="Times New Roman"/>
                </a:endParaRPr>
              </a:p>
              <a:p>
                <a:pPr>
                  <a:lnSpc>
                    <a:spcPct val="115000"/>
                  </a:lnSpc>
                  <a:spcBef>
                    <a:spcPts val="240"/>
                  </a:spcBef>
                  <a:spcAft>
                    <a:spcPts val="240"/>
                  </a:spcAft>
                </a:pPr>
                <a:r>
                  <a:rPr lang="vi-VN" sz="3200">
                    <a:solidFill>
                      <a:prstClr val="black"/>
                    </a:solidFill>
                    <a:latin typeface="Times New Roman" panose="02020603050405020304" pitchFamily="18" charset="0"/>
                    <a:ea typeface="Calibri" panose="020F0502020204030204" pitchFamily="34" charset="0"/>
                  </a:rPr>
                  <a:t>Ta </a:t>
                </a:r>
                <a:r>
                  <a:rPr lang="vi-VN" sz="3200" dirty="0">
                    <a:solidFill>
                      <a:prstClr val="black"/>
                    </a:solidFill>
                    <a:latin typeface="Times New Roman" panose="02020603050405020304" pitchFamily="18" charset="0"/>
                    <a:ea typeface="Calibri" panose="020F0502020204030204" pitchFamily="34" charset="0"/>
                  </a:rPr>
                  <a:t>có: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𝑆</m:t>
                        </m:r>
                      </m:e>
                      <m:sub>
                        <m:r>
                          <a:rPr lang="vi-VN" sz="3200">
                            <a:solidFill>
                              <a:prstClr val="black"/>
                            </a:solidFill>
                            <a:latin typeface="Cambria Math"/>
                            <a:ea typeface="Calibri" panose="020F0502020204030204" pitchFamily="34" charset="0"/>
                          </a:rPr>
                          <m:t>𝑛</m:t>
                        </m:r>
                      </m:sub>
                    </m:sSub>
                    <m:r>
                      <a:rPr lang="vi-VN"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1</m:t>
                        </m:r>
                      </m:sub>
                    </m:sSub>
                    <m:r>
                      <a:rPr lang="vi-VN" sz="3200">
                        <a:solidFill>
                          <a:prstClr val="black"/>
                        </a:solidFill>
                        <a:latin typeface="Cambria Math"/>
                        <a:ea typeface="Calibri" panose="020F0502020204030204" pitchFamily="34" charset="0"/>
                      </a:rPr>
                      <m:t>.</m:t>
                    </m:r>
                    <m:f>
                      <m:fPr>
                        <m:ctrlPr>
                          <a:rPr lang="en-US" sz="3200" i="1">
                            <a:solidFill>
                              <a:prstClr val="black"/>
                            </a:solidFill>
                            <a:latin typeface="Cambria Math"/>
                            <a:ea typeface="Calibri" panose="020F0502020204030204" pitchFamily="34" charset="0"/>
                          </a:rPr>
                        </m:ctrlPr>
                      </m:fPr>
                      <m:num>
                        <m:r>
                          <a:rPr lang="vi-VN" sz="3200">
                            <a:solidFill>
                              <a:prstClr val="black"/>
                            </a:solidFill>
                            <a:latin typeface="Cambria Math"/>
                            <a:ea typeface="Calibri" panose="020F0502020204030204" pitchFamily="34" charset="0"/>
                          </a:rPr>
                          <m:t>1−</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𝑞</m:t>
                            </m:r>
                          </m:e>
                          <m:sup>
                            <m:r>
                              <a:rPr lang="vi-VN" sz="3200">
                                <a:solidFill>
                                  <a:prstClr val="black"/>
                                </a:solidFill>
                                <a:latin typeface="Cambria Math"/>
                                <a:ea typeface="Calibri" panose="020F0502020204030204" pitchFamily="34" charset="0"/>
                              </a:rPr>
                              <m:t>𝑛</m:t>
                            </m:r>
                          </m:sup>
                        </m:sSup>
                      </m:num>
                      <m:den>
                        <m:r>
                          <a:rPr lang="vi-VN" sz="3200">
                            <a:solidFill>
                              <a:prstClr val="black"/>
                            </a:solidFill>
                            <a:latin typeface="Cambria Math"/>
                            <a:ea typeface="Calibri" panose="020F0502020204030204" pitchFamily="34" charset="0"/>
                          </a:rPr>
                          <m:t>1−</m:t>
                        </m:r>
                        <m:r>
                          <a:rPr lang="vi-VN" sz="3200">
                            <a:solidFill>
                              <a:prstClr val="black"/>
                            </a:solidFill>
                            <a:latin typeface="Cambria Math"/>
                            <a:ea typeface="Calibri" panose="020F0502020204030204" pitchFamily="34" charset="0"/>
                          </a:rPr>
                          <m:t>𝑞</m:t>
                        </m:r>
                      </m:den>
                    </m:f>
                  </m:oMath>
                </a14:m>
                <a:r>
                  <a:rPr lang="vi-VN" sz="3200" dirty="0">
                    <a:solidFill>
                      <a:prstClr val="black"/>
                    </a:solidFill>
                    <a:latin typeface="Times New Roman" panose="02020603050405020304" pitchFamily="18" charset="0"/>
                    <a:ea typeface="Calibri" panose="020F0502020204030204" pitchFamily="34" charset="0"/>
                  </a:rPr>
                  <a:t> nên theo </a:t>
                </a:r>
                <a:r>
                  <a:rPr lang="vi-VN" sz="3200">
                    <a:solidFill>
                      <a:prstClr val="black"/>
                    </a:solidFill>
                    <a:latin typeface="Times New Roman" panose="02020603050405020304" pitchFamily="18" charset="0"/>
                    <a:ea typeface="Calibri" panose="020F0502020204030204" pitchFamily="34" charset="0"/>
                  </a:rPr>
                  <a:t>giả thiế</a:t>
                </a:r>
                <a:r>
                  <a:rPr lang="en-US" sz="3200">
                    <a:solidFill>
                      <a:prstClr val="black"/>
                    </a:solidFill>
                    <a:latin typeface="Times New Roman" panose="02020603050405020304" pitchFamily="18" charset="0"/>
                    <a:ea typeface="Calibri" panose="020F0502020204030204" pitchFamily="34" charset="0"/>
                  </a:rPr>
                  <a:t>t</a:t>
                </a:r>
                <a:r>
                  <a:rPr lang="vi-VN" sz="3200">
                    <a:solidFill>
                      <a:prstClr val="black"/>
                    </a:solidFill>
                    <a:latin typeface="Times New Roman" panose="02020603050405020304" pitchFamily="18" charset="0"/>
                    <a:ea typeface="Calibri" panose="020F0502020204030204" pitchFamily="34" charset="0"/>
                  </a:rPr>
                  <a:t>, </a:t>
                </a:r>
                <a:r>
                  <a:rPr lang="vi-VN" sz="3200" dirty="0">
                    <a:solidFill>
                      <a:prstClr val="black"/>
                    </a:solidFill>
                    <a:latin typeface="Times New Roman" panose="02020603050405020304" pitchFamily="18" charset="0"/>
                    <a:ea typeface="Calibri" panose="020F0502020204030204" pitchFamily="34" charset="0"/>
                  </a:rPr>
                  <a:t>ta có:</a:t>
                </a:r>
                <a:endParaRPr lang="en-US" sz="3200">
                  <a:solidFill>
                    <a:prstClr val="black"/>
                  </a:solidFill>
                  <a:latin typeface="Times New Roman" panose="02020603050405020304" pitchFamily="18" charset="0"/>
                  <a:ea typeface="Calibri" panose="020F0502020204030204" pitchFamily="34" charset="0"/>
                </a:endParaRPr>
              </a:p>
              <a:p>
                <a:pPr>
                  <a:lnSpc>
                    <a:spcPct val="115000"/>
                  </a:lnSpc>
                  <a:spcBef>
                    <a:spcPts val="240"/>
                  </a:spcBef>
                  <a:spcAft>
                    <a:spcPts val="240"/>
                  </a:spcAft>
                </a:pPr>
                <a14:m>
                  <m:oMath xmlns:m="http://schemas.openxmlformats.org/officeDocument/2006/math">
                    <m:r>
                      <a:rPr lang="vi-VN" sz="3200">
                        <a:solidFill>
                          <a:prstClr val="black"/>
                        </a:solidFill>
                        <a:latin typeface="Cambria Math"/>
                        <a:ea typeface="Calibri" panose="020F0502020204030204" pitchFamily="34" charset="0"/>
                      </a:rPr>
                      <m:t>5.</m:t>
                    </m:r>
                    <m:f>
                      <m:fPr>
                        <m:ctrlPr>
                          <a:rPr lang="en-US" sz="3200" i="1">
                            <a:solidFill>
                              <a:prstClr val="black"/>
                            </a:solidFill>
                            <a:latin typeface="Cambria Math"/>
                            <a:ea typeface="Calibri" panose="020F0502020204030204" pitchFamily="34" charset="0"/>
                          </a:rPr>
                        </m:ctrlPr>
                      </m:fPr>
                      <m:num>
                        <m:r>
                          <a:rPr lang="vi-VN" sz="3200">
                            <a:solidFill>
                              <a:prstClr val="black"/>
                            </a:solidFill>
                            <a:latin typeface="Cambria Math"/>
                            <a:ea typeface="Calibri" panose="020F0502020204030204" pitchFamily="34" charset="0"/>
                          </a:rPr>
                          <m:t>1−</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3</m:t>
                            </m:r>
                          </m:e>
                          <m:sup>
                            <m:r>
                              <a:rPr lang="vi-VN" sz="3200">
                                <a:solidFill>
                                  <a:prstClr val="black"/>
                                </a:solidFill>
                                <a:latin typeface="Cambria Math"/>
                                <a:ea typeface="Calibri" panose="020F0502020204030204" pitchFamily="34" charset="0"/>
                              </a:rPr>
                              <m:t>𝑛</m:t>
                            </m:r>
                          </m:sup>
                        </m:sSup>
                      </m:num>
                      <m:den>
                        <m:r>
                          <a:rPr lang="vi-VN" sz="3200">
                            <a:solidFill>
                              <a:prstClr val="black"/>
                            </a:solidFill>
                            <a:latin typeface="Cambria Math"/>
                            <a:ea typeface="Calibri" panose="020F0502020204030204" pitchFamily="34" charset="0"/>
                          </a:rPr>
                          <m:t>1−3</m:t>
                        </m:r>
                      </m:den>
                    </m:f>
                    <m:r>
                      <a:rPr lang="vi-VN" sz="3200">
                        <a:solidFill>
                          <a:prstClr val="black"/>
                        </a:solidFill>
                        <a:latin typeface="Cambria Math"/>
                        <a:ea typeface="Calibri" panose="020F0502020204030204" pitchFamily="34" charset="0"/>
                      </a:rPr>
                      <m:t>=200⇔</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3</m:t>
                        </m:r>
                      </m:e>
                      <m:sup>
                        <m:r>
                          <a:rPr lang="vi-VN" sz="3200">
                            <a:solidFill>
                              <a:prstClr val="black"/>
                            </a:solidFill>
                            <a:latin typeface="Cambria Math"/>
                            <a:ea typeface="Calibri" panose="020F0502020204030204" pitchFamily="34" charset="0"/>
                          </a:rPr>
                          <m:t>𝑛</m:t>
                        </m:r>
                      </m:sup>
                    </m:sSup>
                    <m:r>
                      <a:rPr lang="vi-VN" sz="3200">
                        <a:solidFill>
                          <a:prstClr val="black"/>
                        </a:solidFill>
                        <a:latin typeface="Cambria Math"/>
                        <a:ea typeface="Calibri" panose="020F0502020204030204" pitchFamily="34" charset="0"/>
                      </a:rPr>
                      <m:t>=81</m:t>
                    </m:r>
                  </m:oMath>
                </a14:m>
                <a:r>
                  <a:rPr lang="vi-VN" sz="320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𝑛</m:t>
                    </m:r>
                    <m:r>
                      <a:rPr lang="en-US" sz="3200">
                        <a:solidFill>
                          <a:prstClr val="black"/>
                        </a:solidFill>
                        <a:latin typeface="Cambria Math"/>
                        <a:ea typeface="Calibri" panose="020F0502020204030204" pitchFamily="34" charset="0"/>
                      </a:rPr>
                      <m:t>=4.</m:t>
                    </m:r>
                  </m:oMath>
                </a14:m>
                <a:endParaRPr lang="en-US" sz="3200">
                  <a:solidFill>
                    <a:prstClr val="black"/>
                  </a:solidFill>
                  <a:latin typeface="Times New Roman" panose="02020603050405020304" pitchFamily="18" charset="0"/>
                  <a:ea typeface="Calibri" panose="020F0502020204030204" pitchFamily="34" charset="0"/>
                </a:endParaRPr>
              </a:p>
              <a:p>
                <a:pPr>
                  <a:lnSpc>
                    <a:spcPct val="115000"/>
                  </a:lnSpc>
                  <a:spcBef>
                    <a:spcPts val="240"/>
                  </a:spcBef>
                  <a:spcAft>
                    <a:spcPts val="240"/>
                  </a:spcAft>
                </a:pPr>
                <a14:m>
                  <m:oMathPara xmlns:m="http://schemas.openxmlformats.org/officeDocument/2006/math">
                    <m:oMathParaPr>
                      <m:jc m:val="left"/>
                    </m:oMathParaPr>
                    <m:oMath xmlns:m="http://schemas.openxmlformats.org/officeDocument/2006/math">
                      <m:r>
                        <m:rPr>
                          <m:nor/>
                        </m:rPr>
                        <a:rPr lang="vi-VN" sz="3200" b="1" dirty="0">
                          <a:solidFill>
                            <a:srgbClr val="0000FF"/>
                          </a:solidFill>
                          <a:latin typeface="Times New Roman"/>
                          <a:ea typeface="Times New Roman"/>
                        </a:rPr>
                        <m:t>Ch</m:t>
                      </m:r>
                      <m:r>
                        <m:rPr>
                          <m:nor/>
                        </m:rPr>
                        <a:rPr lang="vi-VN" sz="3200" b="1" dirty="0">
                          <a:solidFill>
                            <a:srgbClr val="0000FF"/>
                          </a:solidFill>
                          <a:latin typeface="Times New Roman"/>
                          <a:ea typeface="Times New Roman"/>
                        </a:rPr>
                        <m:t>ọ</m:t>
                      </m:r>
                      <m:r>
                        <m:rPr>
                          <m:nor/>
                        </m:rPr>
                        <a:rPr lang="vi-VN" sz="3200" b="1" dirty="0">
                          <a:solidFill>
                            <a:srgbClr val="0000FF"/>
                          </a:solidFill>
                          <a:latin typeface="Times New Roman"/>
                          <a:ea typeface="Times New Roman"/>
                        </a:rPr>
                        <m:t>n</m:t>
                      </m:r>
                      <m:r>
                        <m:rPr>
                          <m:nor/>
                        </m:rPr>
                        <a:rPr lang="vi-VN" sz="3200" b="1" dirty="0">
                          <a:solidFill>
                            <a:srgbClr val="0000FF"/>
                          </a:solidFill>
                          <a:latin typeface="Times New Roman"/>
                          <a:ea typeface="Times New Roman"/>
                        </a:rPr>
                        <m:t> </m:t>
                      </m:r>
                      <m:r>
                        <m:rPr>
                          <m:nor/>
                        </m:rPr>
                        <a:rPr lang="vi-VN" sz="3200" b="1" dirty="0">
                          <a:solidFill>
                            <a:srgbClr val="0000FF"/>
                          </a:solidFill>
                          <a:latin typeface="Times New Roman"/>
                          <a:ea typeface="Times New Roman"/>
                        </a:rPr>
                        <m:t>D</m:t>
                      </m:r>
                    </m:oMath>
                  </m:oMathPara>
                </a14:m>
                <a:endParaRPr lang="en-US" sz="3200" dirty="0">
                  <a:latin typeface="Times New Roman"/>
                  <a:ea typeface="Arial"/>
                </a:endParaRPr>
              </a:p>
              <a:p>
                <a:pPr>
                  <a:lnSpc>
                    <a:spcPct val="115000"/>
                  </a:lnSpc>
                  <a:spcBef>
                    <a:spcPts val="240"/>
                  </a:spcBef>
                  <a:spcAft>
                    <a:spcPts val="240"/>
                  </a:spcAft>
                </a:pPr>
                <a:endParaRPr lang="en-US" sz="3200" dirty="0" smtClean="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542151" y="825724"/>
                <a:ext cx="11371729" cy="5470985"/>
              </a:xfrm>
              <a:prstGeom prst="rect">
                <a:avLst/>
              </a:prstGeom>
              <a:blipFill rotWithShape="1">
                <a:blip r:embed="rId3"/>
                <a:stretch>
                  <a:fillRect l="-1394" t="-1559"/>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p:sp>
        <p:nvSpPr>
          <p:cNvPr id="14" name="Oval 13"/>
          <p:cNvSpPr/>
          <p:nvPr/>
        </p:nvSpPr>
        <p:spPr>
          <a:xfrm>
            <a:off x="7913046" y="141293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153767"/>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94796" y="66932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4" name="TextBox 23">
            <a:hlinkClick r:id="rId2" action="ppaction://hlinksldjump"/>
            <a:extLst>
              <a:ext uri="{FF2B5EF4-FFF2-40B4-BE49-F238E27FC236}">
                <a16:creationId xmlns:a16="http://schemas.microsoft.com/office/drawing/2014/main" xmlns=""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sp>
        <p:nvSpPr>
          <p:cNvPr id="25" name="TextBox 24">
            <a:hlinkClick r:id="rId3" action="ppaction://hlinksldjump"/>
            <a:extLst>
              <a:ext uri="{FF2B5EF4-FFF2-40B4-BE49-F238E27FC236}">
                <a16:creationId xmlns:a16="http://schemas.microsoft.com/office/drawing/2014/main" xmlns=""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8</a:t>
            </a:r>
            <a:endParaRPr lang="en-US" sz="3200" dirty="0">
              <a:solidFill>
                <a:prstClr val="black"/>
              </a:solidFill>
              <a:latin typeface="Times New Roman" pitchFamily="18" charset="0"/>
              <a:cs typeface="Times New Roman" pitchFamily="18" charset="0"/>
            </a:endParaRPr>
          </a:p>
        </p:txBody>
      </p:sp>
      <p:sp>
        <p:nvSpPr>
          <p:cNvPr id="26" name="TextBox 25">
            <a:hlinkClick r:id="rId4" action="ppaction://hlinksldjump"/>
            <a:extLst>
              <a:ext uri="{FF2B5EF4-FFF2-40B4-BE49-F238E27FC236}">
                <a16:creationId xmlns:a16="http://schemas.microsoft.com/office/drawing/2014/main" xmlns=""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27" name="TextBox 26">
            <a:hlinkClick r:id="rId5" action="ppaction://hlinksldjump"/>
            <a:extLst>
              <a:ext uri="{FF2B5EF4-FFF2-40B4-BE49-F238E27FC236}">
                <a16:creationId xmlns:a16="http://schemas.microsoft.com/office/drawing/2014/main" xmlns=""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10</a:t>
            </a:r>
            <a:endParaRPr lang="en-US" sz="3200" dirty="0">
              <a:solidFill>
                <a:prstClr val="black"/>
              </a:solidFill>
              <a:latin typeface="Times New Roman" pitchFamily="18" charset="0"/>
              <a:cs typeface="Times New Roman" pitchFamily="18" charset="0"/>
            </a:endParaRPr>
          </a:p>
        </p:txBody>
      </p:sp>
      <p:sp>
        <p:nvSpPr>
          <p:cNvPr id="28" name="TextBox 27">
            <a:hlinkClick r:id="rId6" action="ppaction://hlinksldjump"/>
            <a:extLst>
              <a:ext uri="{FF2B5EF4-FFF2-40B4-BE49-F238E27FC236}">
                <a16:creationId xmlns:a16="http://schemas.microsoft.com/office/drawing/2014/main" xmlns=""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29" name="TextBox 28">
            <a:hlinkClick r:id="rId7" action="ppaction://hlinksldjump"/>
            <a:extLst>
              <a:ext uri="{FF2B5EF4-FFF2-40B4-BE49-F238E27FC236}">
                <a16:creationId xmlns:a16="http://schemas.microsoft.com/office/drawing/2014/main" xmlns=""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30" name="TextBox 29">
            <a:hlinkClick r:id="rId8" action="ppaction://hlinksldjump"/>
            <a:extLst>
              <a:ext uri="{FF2B5EF4-FFF2-40B4-BE49-F238E27FC236}">
                <a16:creationId xmlns:a16="http://schemas.microsoft.com/office/drawing/2014/main" xmlns=""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31" name="TextBox 30">
            <a:hlinkClick r:id="rId9" action="ppaction://hlinksldjump"/>
            <a:extLst>
              <a:ext uri="{FF2B5EF4-FFF2-40B4-BE49-F238E27FC236}">
                <a16:creationId xmlns:a16="http://schemas.microsoft.com/office/drawing/2014/main" xmlns=""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33" name="TextBox 32">
            <a:hlinkClick r:id="rId10" action="ppaction://hlinksldjump"/>
            <a:extLst>
              <a:ext uri="{FF2B5EF4-FFF2-40B4-BE49-F238E27FC236}">
                <a16:creationId xmlns:a16="http://schemas.microsoft.com/office/drawing/2014/main" xmlns=""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6</a:t>
            </a:r>
            <a:endParaRPr lang="en-US" sz="3200" dirty="0">
              <a:solidFill>
                <a:prstClr val="black"/>
              </a:solidFill>
              <a:latin typeface="Times New Roman" pitchFamily="18" charset="0"/>
              <a:cs typeface="Times New Roman" pitchFamily="18" charset="0"/>
            </a:endParaRPr>
          </a:p>
        </p:txBody>
      </p:sp>
      <p:sp>
        <p:nvSpPr>
          <p:cNvPr id="34" name="TextBox 33">
            <a:hlinkClick r:id="rId11" action="ppaction://hlinksldjump"/>
            <a:extLst>
              <a:ext uri="{FF2B5EF4-FFF2-40B4-BE49-F238E27FC236}">
                <a16:creationId xmlns:a16="http://schemas.microsoft.com/office/drawing/2014/main" xmlns=""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15" name="Isosceles Triangle 14">
            <a:hlinkClick r:id="rId12"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rId13"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1725" y="4400274"/>
            <a:ext cx="16891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1350" y="4402655"/>
            <a:ext cx="16827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1450" y="4405037"/>
            <a:ext cx="16891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62800" y="4405037"/>
            <a:ext cx="16827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153526" y="4405037"/>
            <a:ext cx="16891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521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334008" y="769559"/>
                <a:ext cx="11371729" cy="6261522"/>
              </a:xfrm>
              <a:prstGeom prst="rect">
                <a:avLst/>
              </a:prstGeom>
            </p:spPr>
            <p:txBody>
              <a:bodyPr wrap="square">
                <a:spAutoFit/>
              </a:bodyPr>
              <a:lstStyle/>
              <a:p>
                <a:pPr>
                  <a:spcBef>
                    <a:spcPts val="600"/>
                  </a:spcBef>
                </a:pPr>
                <a:r>
                  <a:rPr lang="nl-NL"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10. </a:t>
                </a:r>
                <a:r>
                  <a:rPr lang="nl-NL" sz="3200" dirty="0">
                    <a:solidFill>
                      <a:prstClr val="black"/>
                    </a:solidFill>
                    <a:latin typeface="Times New Roman" panose="02020603050405020304" pitchFamily="18" charset="0"/>
                    <a:ea typeface="Calibri" panose="020F0502020204030204" pitchFamily="34" charset="0"/>
                  </a:rPr>
                  <a:t>Viết ba số xen giữa các số 2 và 22 để được cấp số cộng có 5 </a:t>
                </a:r>
                <a:r>
                  <a:rPr lang="nl-NL" sz="3200">
                    <a:solidFill>
                      <a:prstClr val="black"/>
                    </a:solidFill>
                    <a:latin typeface="Times New Roman" panose="02020603050405020304" pitchFamily="18" charset="0"/>
                    <a:ea typeface="Calibri" panose="020F0502020204030204" pitchFamily="34" charset="0"/>
                  </a:rPr>
                  <a:t>số hạng</a:t>
                </a:r>
                <a:r>
                  <a:rPr lang="nl-NL"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vi-VN" sz="3200" b="1" dirty="0">
                    <a:solidFill>
                      <a:srgbClr val="0000CC"/>
                    </a:solidFill>
                    <a:latin typeface="Times New Roman" panose="02020603050405020304" pitchFamily="18" charset="0"/>
                    <a:ea typeface="Times New Roman" panose="02020603050405020304" pitchFamily="18" charset="0"/>
                  </a:rPr>
                  <a:t>A. </a:t>
                </a:r>
                <a14:m>
                  <m:oMath xmlns:m="http://schemas.openxmlformats.org/officeDocument/2006/math">
                    <m:r>
                      <a:rPr lang="vi-VN" sz="3200">
                        <a:solidFill>
                          <a:prstClr val="black"/>
                        </a:solidFill>
                        <a:latin typeface="Cambria Math"/>
                        <a:ea typeface="Calibri" panose="020F0502020204030204" pitchFamily="34" charset="0"/>
                      </a:rPr>
                      <m:t>7; 12; 17</m:t>
                    </m:r>
                  </m:oMath>
                </a14:m>
                <a:r>
                  <a:rPr lang="nl-NL" sz="3200" dirty="0">
                    <a:solidFill>
                      <a:prstClr val="black"/>
                    </a:solidFill>
                    <a:latin typeface="Times New Roman" panose="02020603050405020304" pitchFamily="18" charset="0"/>
                    <a:ea typeface="Calibri" panose="020F0502020204030204" pitchFamily="34" charset="0"/>
                  </a:rPr>
                  <a:t>.</a:t>
                </a:r>
                <a:r>
                  <a:rPr lang="nl-NL" sz="3200">
                    <a:solidFill>
                      <a:srgbClr val="0000FF"/>
                    </a:solidFill>
                    <a:latin typeface="Times New Roman"/>
                    <a:ea typeface="Times New Roman"/>
                  </a:rPr>
                  <a:t>	</a:t>
                </a:r>
                <a:r>
                  <a:rPr lang="nl-NL" sz="3200" b="1" smtClean="0">
                    <a:solidFill>
                      <a:srgbClr val="0000CC"/>
                    </a:solidFill>
                    <a:latin typeface="Times New Roman" panose="02020603050405020304" pitchFamily="18" charset="0"/>
                    <a:ea typeface="Times New Roman" panose="02020603050405020304" pitchFamily="18" charset="0"/>
                  </a:rPr>
                  <a:t>B</a:t>
                </a:r>
                <a:r>
                  <a:rPr lang="nl-NL" sz="3200" b="1"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vi-VN" sz="3200">
                        <a:solidFill>
                          <a:prstClr val="black"/>
                        </a:solidFill>
                        <a:latin typeface="Cambria Math"/>
                        <a:ea typeface="Calibri" panose="020F0502020204030204" pitchFamily="34" charset="0"/>
                      </a:rPr>
                      <m:t>6; 10;14</m:t>
                    </m:r>
                  </m:oMath>
                </a14:m>
                <a:r>
                  <a:rPr lang="nl-NL" sz="3200" dirty="0">
                    <a:solidFill>
                      <a:prstClr val="black"/>
                    </a:solidFill>
                    <a:latin typeface="Times New Roman" panose="02020603050405020304" pitchFamily="18" charset="0"/>
                    <a:ea typeface="Calibri" panose="020F0502020204030204" pitchFamily="34" charset="0"/>
                  </a:rPr>
                  <a:t>.</a:t>
                </a:r>
                <a:r>
                  <a:rPr lang="nl-NL" sz="3200" dirty="0">
                    <a:solidFill>
                      <a:srgbClr val="0000FF"/>
                    </a:solidFill>
                    <a:latin typeface="Times New Roman"/>
                    <a:ea typeface="Times New Roman"/>
                  </a:rPr>
                  <a:t>	</a:t>
                </a:r>
                <a:r>
                  <a:rPr lang="nl-NL" sz="3200" b="1" dirty="0">
                    <a:solidFill>
                      <a:srgbClr val="0000CC"/>
                    </a:solidFill>
                    <a:latin typeface="Times New Roman" panose="02020603050405020304" pitchFamily="18" charset="0"/>
                    <a:ea typeface="Times New Roman" panose="02020603050405020304" pitchFamily="18" charset="0"/>
                  </a:rPr>
                  <a:t>C. </a:t>
                </a:r>
                <a14:m>
                  <m:oMath xmlns:m="http://schemas.openxmlformats.org/officeDocument/2006/math">
                    <m:r>
                      <a:rPr lang="vi-VN" sz="3200">
                        <a:solidFill>
                          <a:prstClr val="black"/>
                        </a:solidFill>
                        <a:latin typeface="Cambria Math"/>
                        <a:ea typeface="Calibri" panose="020F0502020204030204" pitchFamily="34" charset="0"/>
                      </a:rPr>
                      <m:t>8;13;18 </m:t>
                    </m:r>
                  </m:oMath>
                </a14:m>
                <a:r>
                  <a:rPr lang="nl-NL" sz="3200" dirty="0">
                    <a:solidFill>
                      <a:prstClr val="black"/>
                    </a:solidFill>
                    <a:latin typeface="Times New Roman" panose="02020603050405020304" pitchFamily="18" charset="0"/>
                    <a:ea typeface="Calibri" panose="020F0502020204030204" pitchFamily="34" charset="0"/>
                  </a:rPr>
                  <a:t>.</a:t>
                </a:r>
                <a:r>
                  <a:rPr lang="nl-NL" sz="3200" dirty="0">
                    <a:solidFill>
                      <a:srgbClr val="0000FF"/>
                    </a:solidFill>
                    <a:latin typeface="Times New Roman"/>
                    <a:ea typeface="Times New Roman"/>
                  </a:rPr>
                  <a:t>	</a:t>
                </a:r>
                <a:r>
                  <a:rPr lang="nl-NL" sz="3200" b="1" dirty="0">
                    <a:solidFill>
                      <a:srgbClr val="0000CC"/>
                    </a:solidFill>
                    <a:latin typeface="Times New Roman" panose="02020603050405020304" pitchFamily="18" charset="0"/>
                    <a:ea typeface="Times New Roman" panose="02020603050405020304" pitchFamily="18" charset="0"/>
                  </a:rPr>
                  <a:t>D. </a:t>
                </a:r>
                <a14:m>
                  <m:oMath xmlns:m="http://schemas.openxmlformats.org/officeDocument/2006/math">
                    <m:r>
                      <a:rPr lang="vi-VN" sz="3200">
                        <a:solidFill>
                          <a:prstClr val="black"/>
                        </a:solidFill>
                        <a:latin typeface="Cambria Math"/>
                        <a:ea typeface="Calibri" panose="020F0502020204030204" pitchFamily="34" charset="0"/>
                      </a:rPr>
                      <m:t>6;12;18</m:t>
                    </m:r>
                  </m:oMath>
                </a14:m>
                <a:r>
                  <a:rPr lang="nl-NL"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180340" algn="l"/>
                    <a:tab pos="1828800" algn="l"/>
                    <a:tab pos="3420745" algn="l"/>
                  </a:tabLst>
                </a:pPr>
                <a:r>
                  <a:rPr lang="vi-VN" sz="3200" b="1" dirty="0">
                    <a:solidFill>
                      <a:srgbClr val="0000FF"/>
                    </a:solidFill>
                    <a:latin typeface="Times New Roman"/>
                    <a:ea typeface="Times New Roman"/>
                  </a:rPr>
                  <a:t>Lời giải: </a:t>
                </a:r>
                <a:endParaRPr lang="en-US" sz="3200" b="1" dirty="0">
                  <a:solidFill>
                    <a:srgbClr val="0000FF"/>
                  </a:solidFill>
                  <a:latin typeface="Times New Roman"/>
                  <a:ea typeface="Times New Roman"/>
                </a:endParaRPr>
              </a:p>
              <a:p>
                <a:pPr>
                  <a:lnSpc>
                    <a:spcPct val="115000"/>
                  </a:lnSpc>
                  <a:spcBef>
                    <a:spcPts val="600"/>
                  </a:spcBef>
                  <a:spcAft>
                    <a:spcPts val="1000"/>
                  </a:spcAft>
                  <a:tabLst>
                    <a:tab pos="180340" algn="l"/>
                    <a:tab pos="1828800" algn="l"/>
                    <a:tab pos="3420745" algn="l"/>
                  </a:tabLst>
                </a:pPr>
                <a:r>
                  <a:rPr lang="vi-VN" sz="3200">
                    <a:solidFill>
                      <a:prstClr val="black"/>
                    </a:solidFill>
                    <a:latin typeface="Times New Roman" panose="02020603050405020304" pitchFamily="18" charset="0"/>
                    <a:ea typeface="Calibri" panose="020F0502020204030204" pitchFamily="34" charset="0"/>
                  </a:rPr>
                  <a:t>Khi </a:t>
                </a:r>
                <a:r>
                  <a:rPr lang="vi-VN" sz="3200" dirty="0">
                    <a:solidFill>
                      <a:prstClr val="black"/>
                    </a:solidFill>
                    <a:latin typeface="Times New Roman" panose="02020603050405020304" pitchFamily="18" charset="0"/>
                    <a:ea typeface="Calibri" panose="020F0502020204030204" pitchFamily="34" charset="0"/>
                  </a:rPr>
                  <a:t>đó </a:t>
                </a:r>
                <a14:m>
                  <m:oMath xmlns:m="http://schemas.openxmlformats.org/officeDocument/2006/math">
                    <m:r>
                      <a:rPr lang="vi-VN" sz="3200">
                        <a:solidFill>
                          <a:prstClr val="black"/>
                        </a:solidFill>
                        <a:latin typeface="Cambria Math"/>
                        <a:ea typeface="Calibri" panose="020F0502020204030204" pitchFamily="34" charset="0"/>
                      </a:rPr>
                      <m:t> </m:t>
                    </m:r>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vi-VN"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1</m:t>
                                </m:r>
                              </m:sub>
                            </m:sSub>
                            <m:r>
                              <a:rPr lang="vi-VN" sz="3200">
                                <a:solidFill>
                                  <a:prstClr val="black"/>
                                </a:solidFill>
                                <a:latin typeface="Cambria Math"/>
                                <a:ea typeface="Calibri" panose="020F0502020204030204" pitchFamily="34" charset="0"/>
                              </a:rPr>
                              <m:t>=2</m:t>
                            </m:r>
                          </m:e>
                          <m:e>
                            <m:r>
                              <a:rPr lang="vi-VN"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5</m:t>
                                </m:r>
                              </m:sub>
                            </m:sSub>
                            <m:r>
                              <a:rPr lang="vi-VN" sz="3200">
                                <a:solidFill>
                                  <a:prstClr val="black"/>
                                </a:solidFill>
                                <a:latin typeface="Cambria Math"/>
                                <a:ea typeface="Calibri" panose="020F0502020204030204" pitchFamily="34" charset="0"/>
                              </a:rPr>
                              <m:t>=22</m:t>
                            </m:r>
                          </m:e>
                        </m:eqArr>
                      </m:e>
                    </m:d>
                    <m:r>
                      <a:rPr lang="vi-VN" sz="3200">
                        <a:solidFill>
                          <a:prstClr val="black"/>
                        </a:solidFill>
                        <a:latin typeface="Cambria Math"/>
                        <a:ea typeface="Calibri" panose="020F0502020204030204" pitchFamily="34" charset="0"/>
                      </a:rPr>
                      <m:t>⇒22=</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1</m:t>
                        </m:r>
                      </m:sub>
                    </m:sSub>
                    <m:r>
                      <a:rPr lang="vi-VN" sz="3200">
                        <a:solidFill>
                          <a:prstClr val="black"/>
                        </a:solidFill>
                        <a:latin typeface="Cambria Math"/>
                        <a:ea typeface="Calibri" panose="020F0502020204030204" pitchFamily="34" charset="0"/>
                      </a:rPr>
                      <m:t>+4</m:t>
                    </m:r>
                    <m:r>
                      <a:rPr lang="vi-VN" sz="3200">
                        <a:solidFill>
                          <a:prstClr val="black"/>
                        </a:solidFill>
                        <a:latin typeface="Cambria Math"/>
                        <a:ea typeface="Calibri" panose="020F0502020204030204" pitchFamily="34" charset="0"/>
                      </a:rPr>
                      <m:t>𝑑</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𝑑</m:t>
                    </m:r>
                    <m:r>
                      <a:rPr lang="vi-VN" sz="3200">
                        <a:solidFill>
                          <a:prstClr val="black"/>
                        </a:solidFill>
                        <a:latin typeface="Cambria Math"/>
                        <a:ea typeface="Calibri" panose="020F0502020204030204" pitchFamily="34" charset="0"/>
                      </a:rPr>
                      <m:t>=5⇒</m:t>
                    </m:r>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vi-VN"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2</m:t>
                                </m:r>
                              </m:sub>
                            </m:sSub>
                            <m:r>
                              <a:rPr lang="vi-VN" sz="3200">
                                <a:solidFill>
                                  <a:prstClr val="black"/>
                                </a:solidFill>
                                <a:latin typeface="Cambria Math"/>
                                <a:ea typeface="Calibri" panose="020F0502020204030204" pitchFamily="34" charset="0"/>
                              </a:rPr>
                              <m:t>=2+5=7</m:t>
                            </m:r>
                          </m:e>
                          <m:e>
                            <m:r>
                              <a:rPr lang="vi-VN"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3</m:t>
                                </m:r>
                              </m:sub>
                            </m:sSub>
                            <m:r>
                              <a:rPr lang="vi-VN" sz="3200">
                                <a:solidFill>
                                  <a:prstClr val="black"/>
                                </a:solidFill>
                                <a:latin typeface="Cambria Math"/>
                                <a:ea typeface="Calibri" panose="020F0502020204030204" pitchFamily="34" charset="0"/>
                              </a:rPr>
                              <m:t>=7+5=12</m:t>
                            </m:r>
                          </m:e>
                          <m:e>
                            <m:r>
                              <a:rPr lang="vi-VN"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4</m:t>
                                </m:r>
                              </m:sub>
                            </m:sSub>
                            <m:r>
                              <a:rPr lang="vi-VN" sz="3200">
                                <a:solidFill>
                                  <a:prstClr val="black"/>
                                </a:solidFill>
                                <a:latin typeface="Cambria Math"/>
                                <a:ea typeface="Calibri" panose="020F0502020204030204" pitchFamily="34" charset="0"/>
                              </a:rPr>
                              <m:t>=12+5=17</m:t>
                            </m:r>
                          </m:e>
                        </m:eqArr>
                      </m:e>
                    </m:d>
                  </m:oMath>
                </a14:m>
                <a:r>
                  <a:rPr lang="vi-VN" sz="3200" dirty="0">
                    <a:solidFill>
                      <a:prstClr val="black"/>
                    </a:solidFill>
                    <a:latin typeface="Times New Roman" panose="02020603050405020304" pitchFamily="18" charset="0"/>
                    <a:ea typeface="Calibri" panose="020F0502020204030204" pitchFamily="34" charset="0"/>
                  </a:rPr>
                  <a:t> </a:t>
                </a:r>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180340" algn="l"/>
                    <a:tab pos="1828800" algn="l"/>
                    <a:tab pos="3420745" algn="l"/>
                  </a:tabLst>
                </a:pPr>
                <a:r>
                  <a:rPr lang="vi-VN" sz="3200" b="1">
                    <a:solidFill>
                      <a:srgbClr val="0000FF"/>
                    </a:solidFill>
                    <a:latin typeface="Times New Roman"/>
                    <a:ea typeface="Times New Roman"/>
                  </a:rPr>
                  <a:t>Chọn A</a:t>
                </a:r>
                <a:endParaRPr lang="en-US" sz="3200">
                  <a:latin typeface="Times New Roman"/>
                  <a:ea typeface="Arial"/>
                </a:endParaRPr>
              </a:p>
              <a:p>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334008" y="769559"/>
                <a:ext cx="11371729" cy="6261522"/>
              </a:xfrm>
              <a:prstGeom prst="rect">
                <a:avLst/>
              </a:prstGeom>
              <a:blipFill rotWithShape="1">
                <a:blip r:embed="rId2"/>
                <a:stretch>
                  <a:fillRect l="-1394" t="-1363"/>
                </a:stretch>
              </a:blipFill>
            </p:spPr>
            <p:txBody>
              <a:bodyPr/>
              <a:lstStyle/>
              <a:p>
                <a:r>
                  <a:rPr lang="en-US">
                    <a:noFill/>
                  </a:rPr>
                  <a:t> </a:t>
                </a:r>
              </a:p>
            </p:txBody>
          </p:sp>
        </mc:Fallback>
      </mc:AlternateContent>
      <p:sp>
        <p:nvSpPr>
          <p:cNvPr id="17" name="Oval 16"/>
          <p:cNvSpPr/>
          <p:nvPr/>
        </p:nvSpPr>
        <p:spPr>
          <a:xfrm>
            <a:off x="398022" y="1893403"/>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8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254496" y="690047"/>
                <a:ext cx="11844739" cy="6240939"/>
              </a:xfrm>
              <a:prstGeom prst="rect">
                <a:avLst/>
              </a:prstGeom>
            </p:spPr>
            <p:txBody>
              <a:bodyPr wrap="square">
                <a:spAutoFit/>
              </a:bodyPr>
              <a:lstStyle/>
              <a:p>
                <a:pPr>
                  <a:spcBef>
                    <a:spcPts val="600"/>
                  </a:spcBef>
                </a:pPr>
                <a:r>
                  <a:rPr lang="nl-NL"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11. </a:t>
                </a:r>
                <a:r>
                  <a:rPr lang="de-DE" sz="3200">
                    <a:solidFill>
                      <a:prstClr val="black"/>
                    </a:solidFill>
                    <a:latin typeface="Times New Roman" panose="02020603050405020304" pitchFamily="18" charset="0"/>
                    <a:ea typeface="Calibri" panose="020F0502020204030204" pitchFamily="34" charset="0"/>
                  </a:rPr>
                  <a:t>Xác </a:t>
                </a:r>
                <a:r>
                  <a:rPr lang="de-DE" sz="3200" dirty="0">
                    <a:solidFill>
                      <a:prstClr val="black"/>
                    </a:solidFill>
                    <a:latin typeface="Times New Roman" panose="02020603050405020304" pitchFamily="18" charset="0"/>
                    <a:ea typeface="Calibri" panose="020F0502020204030204" pitchFamily="34" charset="0"/>
                  </a:rPr>
                  <a:t>định m để</a:t>
                </a:r>
                <a:r>
                  <a:rPr lang="vi-VN" sz="3200" dirty="0">
                    <a:solidFill>
                      <a:prstClr val="black"/>
                    </a:solidFill>
                    <a:latin typeface="Times New Roman" panose="02020603050405020304" pitchFamily="18" charset="0"/>
                    <a:ea typeface="Calibri" panose="020F0502020204030204" pitchFamily="34" charset="0"/>
                  </a:rPr>
                  <a:t> p</a:t>
                </a:r>
                <a:r>
                  <a:rPr lang="de-DE" sz="3200" dirty="0">
                    <a:solidFill>
                      <a:prstClr val="black"/>
                    </a:solidFill>
                    <a:latin typeface="Times New Roman" panose="02020603050405020304" pitchFamily="18" charset="0"/>
                    <a:ea typeface="Calibri" panose="020F0502020204030204" pitchFamily="34" charset="0"/>
                  </a:rPr>
                  <a:t>hương trình </a:t>
                </a:r>
                <a14:m>
                  <m:oMath xmlns:m="http://schemas.openxmlformats.org/officeDocument/2006/math">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𝑥</m:t>
                        </m:r>
                      </m:e>
                      <m:sup>
                        <m:r>
                          <a:rPr lang="vi-VN" sz="3200">
                            <a:solidFill>
                              <a:prstClr val="black"/>
                            </a:solidFill>
                            <a:latin typeface="Cambria Math"/>
                            <a:ea typeface="Calibri" panose="020F0502020204030204" pitchFamily="34" charset="0"/>
                          </a:rPr>
                          <m:t>3</m:t>
                        </m:r>
                      </m:sup>
                    </m:sSup>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3</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𝑥</m:t>
                        </m:r>
                      </m:e>
                      <m:sup>
                        <m:r>
                          <a:rPr lang="vi-VN" sz="3200">
                            <a:solidFill>
                              <a:prstClr val="black"/>
                            </a:solidFill>
                            <a:latin typeface="Cambria Math"/>
                            <a:ea typeface="Calibri" panose="020F0502020204030204" pitchFamily="34" charset="0"/>
                          </a:rPr>
                          <m:t>2</m:t>
                        </m:r>
                      </m:sup>
                    </m:sSup>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9</m:t>
                    </m:r>
                    <m:r>
                      <a:rPr lang="vi-VN" sz="3200">
                        <a:solidFill>
                          <a:prstClr val="black"/>
                        </a:solidFill>
                        <a:latin typeface="Cambria Math"/>
                        <a:ea typeface="Calibri" panose="020F0502020204030204" pitchFamily="34" charset="0"/>
                      </a:rPr>
                      <m:t>𝑥</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𝑚</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0</m:t>
                    </m:r>
                  </m:oMath>
                </a14:m>
                <a:r>
                  <a:rPr lang="de-DE" sz="3200" dirty="0">
                    <a:solidFill>
                      <a:prstClr val="black"/>
                    </a:solidFill>
                    <a:latin typeface="Times New Roman" panose="02020603050405020304" pitchFamily="18" charset="0"/>
                    <a:ea typeface="Calibri" panose="020F0502020204030204" pitchFamily="34" charset="0"/>
                  </a:rPr>
                  <a:t> có ba </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de-DE" sz="3200" dirty="0">
                    <a:solidFill>
                      <a:prstClr val="black"/>
                    </a:solidFill>
                    <a:latin typeface="Times New Roman" panose="02020603050405020304" pitchFamily="18" charset="0"/>
                    <a:ea typeface="Calibri" panose="020F0502020204030204" pitchFamily="34" charset="0"/>
                  </a:rPr>
                  <a:t>nghiệm phân biệt lập thành cấp số cộng.</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de-DE" sz="3200" b="1" dirty="0">
                    <a:solidFill>
                      <a:srgbClr val="0000CC"/>
                    </a:solidFill>
                    <a:latin typeface="Times New Roman" panose="02020603050405020304" pitchFamily="18" charset="0"/>
                    <a:ea typeface="Times New Roman" panose="02020603050405020304" pitchFamily="18" charset="0"/>
                  </a:rPr>
                  <a:t>A. </a:t>
                </a:r>
                <a14:m>
                  <m:oMath xmlns:m="http://schemas.openxmlformats.org/officeDocument/2006/math">
                    <m:r>
                      <a:rPr lang="de-DE" sz="3200">
                        <a:solidFill>
                          <a:prstClr val="black"/>
                        </a:solidFill>
                        <a:latin typeface="Cambria Math"/>
                        <a:ea typeface="Calibri" panose="020F0502020204030204" pitchFamily="34" charset="0"/>
                      </a:rPr>
                      <m:t>𝑚</m:t>
                    </m:r>
                    <m:r>
                      <a:rPr lang="de-DE" sz="3200">
                        <a:solidFill>
                          <a:prstClr val="black"/>
                        </a:solidFill>
                        <a:latin typeface="Cambria Math"/>
                        <a:ea typeface="Calibri" panose="020F0502020204030204" pitchFamily="34" charset="0"/>
                      </a:rPr>
                      <m:t>=</m:t>
                    </m:r>
                    <m:r>
                      <a:rPr lang="de-DE" sz="3200">
                        <a:solidFill>
                          <a:prstClr val="black"/>
                        </a:solidFill>
                        <a:latin typeface="Cambria Math"/>
                        <a:ea typeface="Calibri" panose="020F0502020204030204" pitchFamily="34" charset="0"/>
                      </a:rPr>
                      <m:t>16</m:t>
                    </m:r>
                  </m:oMath>
                </a14:m>
                <a:r>
                  <a:rPr lang="de-DE" sz="3200" dirty="0">
                    <a:solidFill>
                      <a:prstClr val="black"/>
                    </a:solidFill>
                    <a:latin typeface="Times New Roman" panose="02020603050405020304" pitchFamily="18" charset="0"/>
                    <a:ea typeface="Calibri" panose="020F0502020204030204" pitchFamily="34" charset="0"/>
                  </a:rPr>
                  <a:t>	</a:t>
                </a:r>
                <a:r>
                  <a:rPr lang="vi-VN" sz="3200" dirty="0">
                    <a:solidFill>
                      <a:srgbClr val="0000FF"/>
                    </a:solidFill>
                    <a:latin typeface="Times New Roman"/>
                    <a:ea typeface="Times New Roman"/>
                  </a:rPr>
                  <a:t>	</a:t>
                </a:r>
                <a:r>
                  <a:rPr lang="de-DE" sz="3200" b="1" dirty="0">
                    <a:solidFill>
                      <a:srgbClr val="0000CC"/>
                    </a:solidFill>
                    <a:latin typeface="Times New Roman" panose="02020603050405020304" pitchFamily="18" charset="0"/>
                    <a:ea typeface="Times New Roman" panose="02020603050405020304" pitchFamily="18" charset="0"/>
                  </a:rPr>
                  <a:t>B. </a:t>
                </a:r>
                <a14:m>
                  <m:oMath xmlns:m="http://schemas.openxmlformats.org/officeDocument/2006/math">
                    <m:r>
                      <a:rPr lang="de-DE" sz="3200">
                        <a:solidFill>
                          <a:prstClr val="black"/>
                        </a:solidFill>
                        <a:latin typeface="Cambria Math"/>
                        <a:ea typeface="Calibri" panose="020F0502020204030204" pitchFamily="34" charset="0"/>
                      </a:rPr>
                      <m:t>𝑚</m:t>
                    </m:r>
                    <m:r>
                      <a:rPr lang="de-DE" sz="3200">
                        <a:solidFill>
                          <a:prstClr val="black"/>
                        </a:solidFill>
                        <a:latin typeface="Cambria Math"/>
                        <a:ea typeface="Calibri" panose="020F0502020204030204" pitchFamily="34" charset="0"/>
                      </a:rPr>
                      <m:t>=</m:t>
                    </m:r>
                    <m:r>
                      <a:rPr lang="de-DE" sz="3200">
                        <a:solidFill>
                          <a:prstClr val="black"/>
                        </a:solidFill>
                        <a:latin typeface="Cambria Math"/>
                        <a:ea typeface="Calibri" panose="020F0502020204030204" pitchFamily="34" charset="0"/>
                      </a:rPr>
                      <m:t>11</m:t>
                    </m:r>
                    <m:r>
                      <a:rPr lang="de-DE" sz="3200">
                        <a:solidFill>
                          <a:prstClr val="black"/>
                        </a:solidFill>
                        <a:latin typeface="Cambria Math"/>
                        <a:ea typeface="Calibri" panose="020F0502020204030204" pitchFamily="34" charset="0"/>
                      </a:rPr>
                      <m:t>              </m:t>
                    </m:r>
                  </m:oMath>
                </a14:m>
                <a:r>
                  <a:rPr lang="de-DE" sz="3200" b="1" dirty="0">
                    <a:solidFill>
                      <a:srgbClr val="0000CC"/>
                    </a:solidFill>
                    <a:latin typeface="Times New Roman" panose="02020603050405020304" pitchFamily="18" charset="0"/>
                    <a:ea typeface="Times New Roman" panose="02020603050405020304" pitchFamily="18" charset="0"/>
                  </a:rPr>
                  <a:t>C.</a:t>
                </a:r>
                <a:r>
                  <a:rPr lang="de-DE" sz="3200" dirty="0">
                    <a:solidFill>
                      <a:srgbClr val="0000FF"/>
                    </a:solidFill>
                    <a:latin typeface="Times New Roman"/>
                    <a:ea typeface="Times New Roman"/>
                  </a:rPr>
                  <a:t> </a:t>
                </a:r>
                <a14:m>
                  <m:oMath xmlns:m="http://schemas.openxmlformats.org/officeDocument/2006/math">
                    <m:r>
                      <a:rPr lang="de-DE" sz="3200">
                        <a:solidFill>
                          <a:prstClr val="black"/>
                        </a:solidFill>
                        <a:latin typeface="Cambria Math"/>
                        <a:ea typeface="Calibri" panose="020F0502020204030204" pitchFamily="34" charset="0"/>
                      </a:rPr>
                      <m:t>𝑚</m:t>
                    </m:r>
                    <m:r>
                      <a:rPr lang="de-DE" sz="3200">
                        <a:solidFill>
                          <a:prstClr val="black"/>
                        </a:solidFill>
                        <a:latin typeface="Cambria Math"/>
                        <a:ea typeface="Calibri" panose="020F0502020204030204" pitchFamily="34" charset="0"/>
                      </a:rPr>
                      <m:t>=</m:t>
                    </m:r>
                    <m:r>
                      <a:rPr lang="de-DE" sz="3200">
                        <a:solidFill>
                          <a:prstClr val="black"/>
                        </a:solidFill>
                        <a:latin typeface="Cambria Math"/>
                        <a:ea typeface="Calibri" panose="020F0502020204030204" pitchFamily="34" charset="0"/>
                      </a:rPr>
                      <m:t>13</m:t>
                    </m:r>
                  </m:oMath>
                </a14:m>
                <a:r>
                  <a:rPr lang="de-DE" sz="3200" dirty="0">
                    <a:solidFill>
                      <a:srgbClr val="0000FF"/>
                    </a:solidFill>
                    <a:latin typeface="Times New Roman"/>
                    <a:ea typeface="Times New Roman"/>
                  </a:rPr>
                  <a:t>	</a:t>
                </a:r>
                <a:r>
                  <a:rPr lang="vi-VN" sz="3200" dirty="0">
                    <a:solidFill>
                      <a:srgbClr val="0000FF"/>
                    </a:solidFill>
                    <a:latin typeface="Times New Roman"/>
                    <a:ea typeface="Times New Roman"/>
                  </a:rPr>
                  <a:t>	</a:t>
                </a:r>
                <a:r>
                  <a:rPr lang="de-DE" sz="3200" b="1" dirty="0">
                    <a:solidFill>
                      <a:srgbClr val="0000CC"/>
                    </a:solidFill>
                    <a:latin typeface="Times New Roman" panose="02020603050405020304" pitchFamily="18" charset="0"/>
                    <a:ea typeface="Times New Roman" panose="02020603050405020304" pitchFamily="18" charset="0"/>
                  </a:rPr>
                  <a:t>D. </a:t>
                </a:r>
                <a14:m>
                  <m:oMath xmlns:m="http://schemas.openxmlformats.org/officeDocument/2006/math">
                    <m:r>
                      <a:rPr lang="de-DE" sz="3200">
                        <a:solidFill>
                          <a:prstClr val="black"/>
                        </a:solidFill>
                        <a:latin typeface="Cambria Math"/>
                        <a:ea typeface="Calibri" panose="020F0502020204030204" pitchFamily="34" charset="0"/>
                      </a:rPr>
                      <m:t>𝑚</m:t>
                    </m:r>
                    <m:r>
                      <a:rPr lang="de-DE" sz="3200">
                        <a:solidFill>
                          <a:prstClr val="black"/>
                        </a:solidFill>
                        <a:latin typeface="Cambria Math"/>
                        <a:ea typeface="Calibri" panose="020F0502020204030204" pitchFamily="34" charset="0"/>
                      </a:rPr>
                      <m:t>=</m:t>
                    </m:r>
                    <m:r>
                      <a:rPr lang="de-DE" sz="3200">
                        <a:solidFill>
                          <a:prstClr val="black"/>
                        </a:solidFill>
                        <a:latin typeface="Cambria Math"/>
                        <a:ea typeface="Calibri" panose="020F0502020204030204" pitchFamily="34" charset="0"/>
                      </a:rPr>
                      <m:t>12</m:t>
                    </m:r>
                  </m:oMath>
                </a14:m>
                <a:r>
                  <a:rPr lang="de-DE" sz="3200" dirty="0">
                    <a:solidFill>
                      <a:srgbClr val="0000FF"/>
                    </a:solidFill>
                    <a:latin typeface="Times New Roman"/>
                    <a:ea typeface="Times New Roman"/>
                  </a:rPr>
                  <a:t> </a:t>
                </a:r>
                <a:endParaRPr lang="en-US" sz="3200" dirty="0">
                  <a:latin typeface="Times New Roman"/>
                  <a:ea typeface="Arial"/>
                </a:endParaRPr>
              </a:p>
              <a:p>
                <a:pPr>
                  <a:spcBef>
                    <a:spcPts val="600"/>
                  </a:spcBef>
                </a:pPr>
                <a:r>
                  <a:rPr lang="vi-VN" sz="3200" b="1" dirty="0">
                    <a:solidFill>
                      <a:srgbClr val="0000FF"/>
                    </a:solidFill>
                    <a:latin typeface="Times New Roman"/>
                    <a:ea typeface="Times New Roman"/>
                  </a:rPr>
                  <a:t>Lời giải: </a:t>
                </a:r>
                <a:endParaRPr lang="en-US" sz="3200" b="1" dirty="0">
                  <a:solidFill>
                    <a:srgbClr val="0000FF"/>
                  </a:solidFill>
                  <a:latin typeface="Times New Roman"/>
                  <a:ea typeface="Times New Roman"/>
                </a:endParaRPr>
              </a:p>
              <a:p>
                <a:pPr>
                  <a:spcBef>
                    <a:spcPts val="600"/>
                  </a:spcBef>
                </a:pPr>
                <a:r>
                  <a:rPr lang="vi-VN" sz="3200" b="1" i="1" dirty="0">
                    <a:solidFill>
                      <a:srgbClr val="0000FF"/>
                    </a:solidFill>
                    <a:latin typeface="Times New Roman"/>
                    <a:ea typeface="Times New Roman"/>
                  </a:rPr>
                  <a:t> </a:t>
                </a:r>
                <a:r>
                  <a:rPr lang="de-DE" sz="3200" dirty="0">
                    <a:solidFill>
                      <a:prstClr val="black"/>
                    </a:solidFill>
                    <a:latin typeface="Times New Roman" panose="02020603050405020304" pitchFamily="18" charset="0"/>
                    <a:ea typeface="Calibri" panose="020F0502020204030204" pitchFamily="34" charset="0"/>
                  </a:rPr>
                  <a:t>Giải sử phương trình có ba nghiệm phân biệt lập thành cấp số cộng.</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de-DE" sz="3200" dirty="0">
                    <a:solidFill>
                      <a:prstClr val="black"/>
                    </a:solidFill>
                    <a:latin typeface="Times New Roman" panose="02020603050405020304" pitchFamily="18" charset="0"/>
                    <a:ea typeface="Calibri" panose="020F0502020204030204" pitchFamily="34" charset="0"/>
                  </a:rPr>
                  <a:t>Khi đó:</a:t>
                </a:r>
                <a:r>
                  <a:rPr lang="en-US"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smtClean="0">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1</m:t>
                        </m:r>
                      </m:sub>
                    </m:sSub>
                    <m:r>
                      <a:rPr lang="fr-FR"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3</m:t>
                        </m:r>
                      </m:sub>
                    </m:sSub>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2</m:t>
                    </m:r>
                    <m:sSub>
                      <m:sSubPr>
                        <m:ctrlPr>
                          <a:rPr lang="en-US" sz="3200" i="1">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2</m:t>
                        </m:r>
                      </m:sub>
                    </m:sSub>
                    <m:r>
                      <a:rPr lang="fr-FR"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1</m:t>
                        </m:r>
                      </m:sub>
                    </m:sSub>
                    <m:r>
                      <a:rPr lang="fr-FR"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2</m:t>
                        </m:r>
                      </m:sub>
                    </m:sSub>
                    <m:r>
                      <a:rPr lang="fr-FR"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3</m:t>
                        </m:r>
                      </m:sub>
                    </m:sSub>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3</m:t>
                    </m:r>
                    <m:r>
                      <a:rPr lang="fr-FR"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fr-FR" sz="3200">
                            <a:solidFill>
                              <a:prstClr val="black"/>
                            </a:solidFill>
                            <a:latin typeface="Cambria Math"/>
                            <a:ea typeface="Calibri" panose="020F0502020204030204" pitchFamily="34" charset="0"/>
                          </a:rPr>
                          <m:t>𝑥</m:t>
                        </m:r>
                      </m:e>
                      <m:sub>
                        <m:r>
                          <a:rPr lang="fr-FR" sz="3200">
                            <a:solidFill>
                              <a:prstClr val="black"/>
                            </a:solidFill>
                            <a:latin typeface="Cambria Math"/>
                            <a:ea typeface="Calibri" panose="020F0502020204030204" pitchFamily="34" charset="0"/>
                          </a:rPr>
                          <m:t>2</m:t>
                        </m:r>
                      </m:sub>
                    </m:sSub>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1</m:t>
                    </m:r>
                  </m:oMath>
                </a14:m>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de-DE" sz="3200" dirty="0">
                    <a:solidFill>
                      <a:prstClr val="black"/>
                    </a:solidFill>
                    <a:latin typeface="Times New Roman" panose="02020603050405020304" pitchFamily="18" charset="0"/>
                    <a:ea typeface="Calibri" panose="020F0502020204030204" pitchFamily="34" charset="0"/>
                  </a:rPr>
                  <a:t>Thay vào phương trình ta có : </a:t>
                </a:r>
                <a14:m>
                  <m:oMath xmlns:m="http://schemas.openxmlformats.org/officeDocument/2006/math">
                    <m:r>
                      <a:rPr lang="vi-VN" sz="3200">
                        <a:solidFill>
                          <a:prstClr val="black"/>
                        </a:solidFill>
                        <a:latin typeface="Cambria Math"/>
                        <a:ea typeface="Calibri" panose="020F0502020204030204" pitchFamily="34" charset="0"/>
                      </a:rPr>
                      <m:t>𝑚</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11</m:t>
                    </m:r>
                  </m:oMath>
                </a14:m>
                <a:r>
                  <a:rPr lang="de-DE"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fr-FR" sz="3200" dirty="0" smtClean="0">
                    <a:solidFill>
                      <a:prstClr val="black"/>
                    </a:solidFill>
                    <a:latin typeface="Times New Roman" panose="02020603050405020304" pitchFamily="18" charset="0"/>
                    <a:ea typeface="Calibri" panose="020F0502020204030204" pitchFamily="34" charset="0"/>
                  </a:rPr>
                  <a:t>Với</a:t>
                </a:r>
                <a:r>
                  <a:rPr lang="fr-FR"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fr-FR" sz="3200">
                        <a:solidFill>
                          <a:prstClr val="black"/>
                        </a:solidFill>
                        <a:latin typeface="Cambria Math"/>
                        <a:ea typeface="Calibri" panose="020F0502020204030204" pitchFamily="34" charset="0"/>
                      </a:rPr>
                      <m:t>𝑚</m:t>
                    </m:r>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11</m:t>
                    </m:r>
                  </m:oMath>
                </a14:m>
                <a:r>
                  <a:rPr lang="fr-FR" sz="3200" dirty="0">
                    <a:solidFill>
                      <a:prstClr val="black"/>
                    </a:solidFill>
                    <a:latin typeface="Times New Roman" panose="02020603050405020304" pitchFamily="18" charset="0"/>
                    <a:ea typeface="Calibri" panose="020F0502020204030204" pitchFamily="34" charset="0"/>
                  </a:rPr>
                  <a:t> ta </a:t>
                </a:r>
                <a:r>
                  <a:rPr lang="fr-FR" sz="3200" dirty="0" err="1">
                    <a:solidFill>
                      <a:prstClr val="black"/>
                    </a:solidFill>
                    <a:latin typeface="Times New Roman" panose="02020603050405020304" pitchFamily="18" charset="0"/>
                    <a:ea typeface="Calibri" panose="020F0502020204030204" pitchFamily="34" charset="0"/>
                  </a:rPr>
                  <a:t>có</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phương</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trình</a:t>
                </a:r>
                <a:r>
                  <a:rPr lang="fr-FR"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p>
                      <m:sSupPr>
                        <m:ctrlPr>
                          <a:rPr lang="en-US" sz="3200" i="1">
                            <a:solidFill>
                              <a:prstClr val="black"/>
                            </a:solidFill>
                            <a:latin typeface="Cambria Math"/>
                            <a:ea typeface="Calibri" panose="020F0502020204030204" pitchFamily="34" charset="0"/>
                          </a:rPr>
                        </m:ctrlPr>
                      </m:sSupPr>
                      <m:e>
                        <m:r>
                          <a:rPr lang="fr-FR" sz="3200">
                            <a:solidFill>
                              <a:prstClr val="black"/>
                            </a:solidFill>
                            <a:latin typeface="Cambria Math"/>
                            <a:ea typeface="Calibri" panose="020F0502020204030204" pitchFamily="34" charset="0"/>
                          </a:rPr>
                          <m:t>𝑥</m:t>
                        </m:r>
                      </m:e>
                      <m:sup>
                        <m:r>
                          <a:rPr lang="fr-FR" sz="3200">
                            <a:solidFill>
                              <a:prstClr val="black"/>
                            </a:solidFill>
                            <a:latin typeface="Cambria Math"/>
                            <a:ea typeface="Calibri" panose="020F0502020204030204" pitchFamily="34" charset="0"/>
                          </a:rPr>
                          <m:t>3</m:t>
                        </m:r>
                      </m:sup>
                    </m:sSup>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3</m:t>
                    </m:r>
                    <m:sSup>
                      <m:sSupPr>
                        <m:ctrlPr>
                          <a:rPr lang="en-US" sz="3200" i="1">
                            <a:solidFill>
                              <a:prstClr val="black"/>
                            </a:solidFill>
                            <a:latin typeface="Cambria Math"/>
                            <a:ea typeface="Calibri" panose="020F0502020204030204" pitchFamily="34" charset="0"/>
                          </a:rPr>
                        </m:ctrlPr>
                      </m:sSupPr>
                      <m:e>
                        <m:r>
                          <a:rPr lang="fr-FR" sz="3200">
                            <a:solidFill>
                              <a:prstClr val="black"/>
                            </a:solidFill>
                            <a:latin typeface="Cambria Math"/>
                            <a:ea typeface="Calibri" panose="020F0502020204030204" pitchFamily="34" charset="0"/>
                          </a:rPr>
                          <m:t>𝑥</m:t>
                        </m:r>
                      </m:e>
                      <m:sup>
                        <m:r>
                          <a:rPr lang="fr-FR" sz="3200">
                            <a:solidFill>
                              <a:prstClr val="black"/>
                            </a:solidFill>
                            <a:latin typeface="Cambria Math"/>
                            <a:ea typeface="Calibri" panose="020F0502020204030204" pitchFamily="34" charset="0"/>
                          </a:rPr>
                          <m:t>2</m:t>
                        </m:r>
                      </m:sup>
                    </m:sSup>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9</m:t>
                    </m:r>
                    <m:r>
                      <a:rPr lang="fr-FR" sz="3200">
                        <a:solidFill>
                          <a:prstClr val="black"/>
                        </a:solidFill>
                        <a:latin typeface="Cambria Math"/>
                        <a:ea typeface="Calibri" panose="020F0502020204030204" pitchFamily="34" charset="0"/>
                      </a:rPr>
                      <m:t>𝑥</m:t>
                    </m:r>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11</m:t>
                    </m:r>
                    <m:r>
                      <a:rPr lang="fr-FR" sz="3200">
                        <a:solidFill>
                          <a:prstClr val="black"/>
                        </a:solidFill>
                        <a:latin typeface="Cambria Math"/>
                        <a:ea typeface="Calibri" panose="020F0502020204030204" pitchFamily="34" charset="0"/>
                      </a:rPr>
                      <m:t>=</m:t>
                    </m:r>
                    <m:r>
                      <a:rPr lang="fr-FR" sz="3200">
                        <a:solidFill>
                          <a:prstClr val="black"/>
                        </a:solidFill>
                        <a:latin typeface="Cambria Math"/>
                        <a:ea typeface="Calibri" panose="020F0502020204030204" pitchFamily="34" charset="0"/>
                      </a:rPr>
                      <m:t>0</m:t>
                    </m:r>
                  </m:oMath>
                </a14:m>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Calibri" panose="020F0502020204030204" pitchFamily="34" charset="0"/>
                        </a:rPr>
                        <m:t>⇔</m:t>
                      </m:r>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𝑥</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1</m:t>
                          </m:r>
                        </m:e>
                      </m:d>
                      <m:d>
                        <m:dPr>
                          <m:ctrlPr>
                            <a:rPr lang="en-US" sz="3200" i="1">
                              <a:solidFill>
                                <a:prstClr val="black"/>
                              </a:solidFill>
                              <a:latin typeface="Cambria Math"/>
                              <a:ea typeface="Calibri" panose="020F0502020204030204" pitchFamily="34" charset="0"/>
                            </a:rPr>
                          </m:ctrlPr>
                        </m:dPr>
                        <m:e>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𝑥</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𝑥</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11</m:t>
                          </m:r>
                        </m:e>
                      </m:d>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0</m:t>
                      </m:r>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𝑥</m:t>
                          </m:r>
                        </m:e>
                        <m:sub>
                          <m:r>
                            <a:rPr lang="en-US" sz="3200">
                              <a:solidFill>
                                <a:prstClr val="black"/>
                              </a:solidFill>
                              <a:latin typeface="Cambria Math"/>
                              <a:ea typeface="Calibri" panose="020F0502020204030204" pitchFamily="34" charset="0"/>
                            </a:rPr>
                            <m:t>1</m:t>
                          </m:r>
                        </m:sub>
                      </m:sSub>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1</m:t>
                      </m:r>
                      <m:r>
                        <a:rPr lang="en-US" sz="3200">
                          <a:solidFill>
                            <a:prstClr val="black"/>
                          </a:solidFill>
                          <a:latin typeface="Cambria Math"/>
                          <a:ea typeface="Calibri" panose="020F0502020204030204" pitchFamily="34" charset="0"/>
                        </a:rPr>
                        <m:t>−</m:t>
                      </m:r>
                      <m:rad>
                        <m:radPr>
                          <m:degHide m:val="on"/>
                          <m:ctrlPr>
                            <a:rPr lang="en-US" sz="3200" i="1">
                              <a:solidFill>
                                <a:prstClr val="black"/>
                              </a:solidFill>
                              <a:latin typeface="Cambria Math"/>
                              <a:ea typeface="Calibri" panose="020F0502020204030204" pitchFamily="34" charset="0"/>
                            </a:rPr>
                          </m:ctrlPr>
                        </m:radPr>
                        <m:deg/>
                        <m:e>
                          <m:r>
                            <a:rPr lang="en-US" sz="3200">
                              <a:solidFill>
                                <a:prstClr val="black"/>
                              </a:solidFill>
                              <a:latin typeface="Cambria Math"/>
                              <a:ea typeface="Calibri" panose="020F0502020204030204" pitchFamily="34" charset="0"/>
                            </a:rPr>
                            <m:t>12</m:t>
                          </m:r>
                        </m:e>
                      </m:rad>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𝑥</m:t>
                          </m:r>
                        </m:e>
                        <m:sub>
                          <m:r>
                            <a:rPr lang="en-US" sz="3200">
                              <a:solidFill>
                                <a:prstClr val="black"/>
                              </a:solidFill>
                              <a:latin typeface="Cambria Math"/>
                              <a:ea typeface="Calibri" panose="020F0502020204030204" pitchFamily="34" charset="0"/>
                            </a:rPr>
                            <m:t>2</m:t>
                          </m:r>
                        </m:sub>
                      </m:sSub>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1</m:t>
                      </m:r>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𝑥</m:t>
                          </m:r>
                        </m:e>
                        <m:sub>
                          <m:r>
                            <a:rPr lang="en-US" sz="3200">
                              <a:solidFill>
                                <a:prstClr val="black"/>
                              </a:solidFill>
                              <a:latin typeface="Cambria Math"/>
                              <a:ea typeface="Calibri" panose="020F0502020204030204" pitchFamily="34" charset="0"/>
                            </a:rPr>
                            <m:t>3</m:t>
                          </m:r>
                        </m:sub>
                      </m:sSub>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1</m:t>
                      </m:r>
                      <m:r>
                        <a:rPr lang="en-US" sz="3200">
                          <a:solidFill>
                            <a:prstClr val="black"/>
                          </a:solidFill>
                          <a:latin typeface="Cambria Math"/>
                          <a:ea typeface="Calibri" panose="020F0502020204030204" pitchFamily="34" charset="0"/>
                        </a:rPr>
                        <m:t>+</m:t>
                      </m:r>
                      <m:rad>
                        <m:radPr>
                          <m:degHide m:val="on"/>
                          <m:ctrlPr>
                            <a:rPr lang="en-US" sz="3200" i="1">
                              <a:solidFill>
                                <a:prstClr val="black"/>
                              </a:solidFill>
                              <a:latin typeface="Cambria Math"/>
                              <a:ea typeface="Calibri" panose="020F0502020204030204" pitchFamily="34" charset="0"/>
                            </a:rPr>
                          </m:ctrlPr>
                        </m:radPr>
                        <m:deg/>
                        <m:e>
                          <m:r>
                            <a:rPr lang="en-US" sz="3200">
                              <a:solidFill>
                                <a:prstClr val="black"/>
                              </a:solidFill>
                              <a:latin typeface="Cambria Math"/>
                              <a:ea typeface="Calibri" panose="020F0502020204030204" pitchFamily="34" charset="0"/>
                            </a:rPr>
                            <m:t>12</m:t>
                          </m:r>
                        </m:e>
                      </m:rad>
                    </m:oMath>
                  </m:oMathPara>
                </a14:m>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vi-VN" sz="3200" dirty="0" smtClean="0">
                    <a:solidFill>
                      <a:prstClr val="black"/>
                    </a:solidFill>
                    <a:latin typeface="Times New Roman" panose="02020603050405020304" pitchFamily="18" charset="0"/>
                    <a:ea typeface="Calibri" panose="020F0502020204030204" pitchFamily="34" charset="0"/>
                  </a:rPr>
                  <a:t>Ba nghiệm này lập </a:t>
                </a:r>
                <a:r>
                  <a:rPr lang="vi-VN" sz="3200">
                    <a:solidFill>
                      <a:prstClr val="black"/>
                    </a:solidFill>
                    <a:latin typeface="Times New Roman" panose="02020603050405020304" pitchFamily="18" charset="0"/>
                    <a:ea typeface="Calibri" panose="020F0502020204030204" pitchFamily="34" charset="0"/>
                  </a:rPr>
                  <a:t>thành </a:t>
                </a:r>
                <a:r>
                  <a:rPr lang="vi-VN" sz="3200" smtClean="0">
                    <a:solidFill>
                      <a:prstClr val="black"/>
                    </a:solidFill>
                    <a:latin typeface="Times New Roman" panose="02020603050405020304" pitchFamily="18" charset="0"/>
                    <a:ea typeface="Calibri" panose="020F0502020204030204" pitchFamily="34" charset="0"/>
                  </a:rPr>
                  <a:t>CSC.</a:t>
                </a:r>
                <a:r>
                  <a:rPr lang="en-US" sz="3200" dirty="0">
                    <a:solidFill>
                      <a:prstClr val="black"/>
                    </a:solidFill>
                    <a:latin typeface="Times New Roman" panose="02020603050405020304" pitchFamily="18" charset="0"/>
                    <a:ea typeface="Calibri" panose="020F0502020204030204" pitchFamily="34" charset="0"/>
                  </a:rPr>
                  <a:t> </a:t>
                </a:r>
                <a:r>
                  <a:rPr lang="vi-VN" sz="3200" smtClean="0">
                    <a:solidFill>
                      <a:prstClr val="black"/>
                    </a:solidFill>
                    <a:latin typeface="Times New Roman" panose="02020603050405020304" pitchFamily="18" charset="0"/>
                    <a:ea typeface="Calibri" panose="020F0502020204030204" pitchFamily="34" charset="0"/>
                  </a:rPr>
                  <a:t>Vậy </a:t>
                </a:r>
                <a14:m>
                  <m:oMath xmlns:m="http://schemas.openxmlformats.org/officeDocument/2006/math">
                    <m:r>
                      <a:rPr lang="vi-VN" sz="3200">
                        <a:solidFill>
                          <a:prstClr val="black"/>
                        </a:solidFill>
                        <a:latin typeface="Cambria Math"/>
                        <a:ea typeface="Calibri" panose="020F0502020204030204" pitchFamily="34" charset="0"/>
                      </a:rPr>
                      <m:t>𝑚</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11</m:t>
                    </m:r>
                  </m:oMath>
                </a14:m>
                <a:r>
                  <a:rPr lang="vi-VN" sz="3200" dirty="0">
                    <a:solidFill>
                      <a:prstClr val="black"/>
                    </a:solidFill>
                    <a:latin typeface="Times New Roman" panose="02020603050405020304" pitchFamily="18" charset="0"/>
                    <a:ea typeface="Calibri" panose="020F0502020204030204" pitchFamily="34" charset="0"/>
                  </a:rPr>
                  <a:t> là giá trị cần </a:t>
                </a:r>
                <a:r>
                  <a:rPr lang="vi-VN" sz="3200">
                    <a:solidFill>
                      <a:prstClr val="black"/>
                    </a:solidFill>
                    <a:latin typeface="Times New Roman" panose="02020603050405020304" pitchFamily="18" charset="0"/>
                    <a:ea typeface="Calibri" panose="020F0502020204030204" pitchFamily="34" charset="0"/>
                  </a:rPr>
                  <a:t>tìm</a:t>
                </a:r>
                <a:r>
                  <a:rPr lang="vi-VN" sz="3200" smtClean="0">
                    <a:solidFill>
                      <a:prstClr val="black"/>
                    </a:solidFill>
                    <a:latin typeface="Times New Roman" panose="02020603050405020304" pitchFamily="18" charset="0"/>
                    <a:ea typeface="Calibri" panose="020F0502020204030204" pitchFamily="34" charset="0"/>
                  </a:rPr>
                  <a:t>.</a:t>
                </a:r>
                <a:r>
                  <a:rPr lang="en-US" sz="3200" smtClean="0">
                    <a:solidFill>
                      <a:prstClr val="black"/>
                    </a:solidFill>
                    <a:latin typeface="Times New Roman" panose="02020603050405020304" pitchFamily="18" charset="0"/>
                    <a:ea typeface="Calibri" panose="020F0502020204030204" pitchFamily="34" charset="0"/>
                  </a:rPr>
                  <a:t> </a:t>
                </a:r>
                <a:r>
                  <a:rPr lang="en-US" sz="3200" b="1" smtClean="0">
                    <a:solidFill>
                      <a:srgbClr val="0000FF"/>
                    </a:solidFill>
                    <a:latin typeface="Times New Roman"/>
                    <a:ea typeface="Calibri" panose="020F0502020204030204" pitchFamily="34" charset="0"/>
                  </a:rPr>
                  <a:t>Chọn B</a:t>
                </a:r>
                <a:endParaRPr lang="en-US" sz="3200">
                  <a:solidFill>
                    <a:prstClr val="black"/>
                  </a:solidFill>
                  <a:latin typeface="Times New Roman" panose="02020603050405020304" pitchFamily="18" charset="0"/>
                  <a:ea typeface="Calibri" panose="020F0502020204030204" pitchFamily="34"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254496" y="690047"/>
                <a:ext cx="11844739" cy="6240939"/>
              </a:xfrm>
              <a:prstGeom prst="rect">
                <a:avLst/>
              </a:prstGeom>
              <a:blipFill rotWithShape="1">
                <a:blip r:embed="rId2"/>
                <a:stretch>
                  <a:fillRect l="-1338" t="-1172" r="-154" b="-3125"/>
                </a:stretch>
              </a:blipFill>
            </p:spPr>
            <p:txBody>
              <a:bodyPr/>
              <a:lstStyle/>
              <a:p>
                <a:r>
                  <a:rPr lang="en-US">
                    <a:noFill/>
                  </a:rPr>
                  <a:t> </a:t>
                </a:r>
              </a:p>
            </p:txBody>
          </p:sp>
        </mc:Fallback>
      </mc:AlternateContent>
      <p:sp>
        <p:nvSpPr>
          <p:cNvPr id="17" name="Oval 16"/>
          <p:cNvSpPr/>
          <p:nvPr/>
        </p:nvSpPr>
        <p:spPr>
          <a:xfrm>
            <a:off x="3048422" y="190665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500"/>
                                        <p:tgtEl>
                                          <p:spTgt spid="10">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Effect transition="in" filter="fade">
                                      <p:cBhvr>
                                        <p:cTn id="43" dur="500"/>
                                        <p:tgtEl>
                                          <p:spTgt spid="10">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8" end="8"/>
                                            </p:txEl>
                                          </p:spTgt>
                                        </p:tgtEl>
                                        <p:attrNameLst>
                                          <p:attrName>style.visibility</p:attrName>
                                        </p:attrNameLst>
                                      </p:cBhvr>
                                      <p:to>
                                        <p:strVal val="visible"/>
                                      </p:to>
                                    </p:set>
                                    <p:animEffect transition="in" filter="fade">
                                      <p:cBhvr>
                                        <p:cTn id="48" dur="500"/>
                                        <p:tgtEl>
                                          <p:spTgt spid="10">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9" end="9"/>
                                            </p:txEl>
                                          </p:spTgt>
                                        </p:tgtEl>
                                        <p:attrNameLst>
                                          <p:attrName>style.visibility</p:attrName>
                                        </p:attrNameLst>
                                      </p:cBhvr>
                                      <p:to>
                                        <p:strVal val="visible"/>
                                      </p:to>
                                    </p:set>
                                    <p:animEffect transition="in" filter="fade">
                                      <p:cBhvr>
                                        <p:cTn id="5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334008" y="650291"/>
                <a:ext cx="11619453" cy="7195752"/>
              </a:xfrm>
              <a:prstGeom prst="rect">
                <a:avLst/>
              </a:prstGeom>
            </p:spPr>
            <p:txBody>
              <a:bodyPr wrap="square">
                <a:spAutoFit/>
              </a:bodyPr>
              <a:lstStyle/>
              <a:p>
                <a:pPr>
                  <a:lnSpc>
                    <a:spcPct val="115000"/>
                  </a:lnSpc>
                  <a:spcBef>
                    <a:spcPts val="600"/>
                  </a:spcBef>
                </a:pP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12</a:t>
                </a:r>
                <a:r>
                  <a:rPr lang="en-US"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a:t>
                </a: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vi-VN" sz="3200" dirty="0">
                    <a:solidFill>
                      <a:prstClr val="black"/>
                    </a:solidFill>
                    <a:latin typeface="Times New Roman" panose="02020603050405020304" pitchFamily="18" charset="0"/>
                    <a:ea typeface="Calibri" panose="020F0502020204030204" pitchFamily="34" charset="0"/>
                  </a:rPr>
                  <a:t>Một cấp số nhân có 6 số hạng với công bội bằng 2 và </a:t>
                </a:r>
                <a:r>
                  <a:rPr lang="vi-VN" sz="3200">
                    <a:solidFill>
                      <a:prstClr val="black"/>
                    </a:solidFill>
                    <a:latin typeface="Times New Roman" panose="02020603050405020304" pitchFamily="18" charset="0"/>
                    <a:ea typeface="Calibri" panose="020F0502020204030204" pitchFamily="34" charset="0"/>
                  </a:rPr>
                  <a:t>tổng số</a:t>
                </a:r>
                <a:r>
                  <a:rPr lang="en-US" sz="3200">
                    <a:solidFill>
                      <a:prstClr val="black"/>
                    </a:solidFill>
                    <a:latin typeface="Times New Roman" panose="02020603050405020304" pitchFamily="18" charset="0"/>
                    <a:ea typeface="Calibri" panose="020F0502020204030204" pitchFamily="34" charset="0"/>
                  </a:rPr>
                  <a:t> </a:t>
                </a:r>
                <a:r>
                  <a:rPr lang="vi-VN" sz="3200">
                    <a:solidFill>
                      <a:prstClr val="black"/>
                    </a:solidFill>
                    <a:latin typeface="Times New Roman" panose="02020603050405020304" pitchFamily="18" charset="0"/>
                    <a:ea typeface="Calibri" panose="020F0502020204030204" pitchFamily="34" charset="0"/>
                  </a:rPr>
                  <a:t>các </a:t>
                </a:r>
                <a:r>
                  <a:rPr lang="vi-VN" sz="3200" dirty="0">
                    <a:solidFill>
                      <a:prstClr val="black"/>
                    </a:solidFill>
                    <a:latin typeface="Times New Roman" panose="02020603050405020304" pitchFamily="18" charset="0"/>
                    <a:ea typeface="Calibri" panose="020F0502020204030204" pitchFamily="34" charset="0"/>
                  </a:rPr>
                  <a:t>số hạng bằng 189. Tìm số hạng cuối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6</m:t>
                        </m:r>
                      </m:sub>
                    </m:sSub>
                  </m:oMath>
                </a14:m>
                <a:r>
                  <a:rPr lang="vi-VN" sz="3200" dirty="0">
                    <a:solidFill>
                      <a:prstClr val="black"/>
                    </a:solidFill>
                    <a:latin typeface="Times New Roman" panose="02020603050405020304" pitchFamily="18" charset="0"/>
                    <a:ea typeface="Calibri" panose="020F0502020204030204" pitchFamily="34" charset="0"/>
                  </a:rPr>
                  <a:t> của cấp số nhân đã cho.</a:t>
                </a:r>
                <a:endParaRPr lang="en-US" sz="3200" dirty="0">
                  <a:solidFill>
                    <a:prstClr val="black"/>
                  </a:solidFill>
                  <a:latin typeface="Times New Roman" panose="02020603050405020304" pitchFamily="18" charset="0"/>
                  <a:ea typeface="Calibri" panose="020F0502020204030204" pitchFamily="34" charset="0"/>
                </a:endParaRPr>
              </a:p>
              <a:p>
                <a:pPr marL="402590" indent="0">
                  <a:lnSpc>
                    <a:spcPct val="115000"/>
                  </a:lnSpc>
                  <a:spcBef>
                    <a:spcPts val="600"/>
                  </a:spcBef>
                  <a:spcAft>
                    <a:spcPts val="0"/>
                  </a:spcAft>
                  <a:buNone/>
                  <a:tabLst>
                    <a:tab pos="3599815" algn="l"/>
                    <a:tab pos="5039995" algn="l"/>
                  </a:tabLst>
                </a:pPr>
                <a:r>
                  <a:rPr lang="vi-VN" sz="3200" b="1" dirty="0">
                    <a:solidFill>
                      <a:srgbClr val="0000CC"/>
                    </a:solidFill>
                    <a:latin typeface="Times New Roman" panose="02020603050405020304" pitchFamily="18" charset="0"/>
                    <a:ea typeface="Times New Roman" panose="02020603050405020304" pitchFamily="18" charset="0"/>
                  </a:rPr>
                  <a:t>A.</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en-US" sz="3200" b="0" i="0" smtClean="0">
                            <a:solidFill>
                              <a:prstClr val="black"/>
                            </a:solidFill>
                            <a:latin typeface="Cambria Math"/>
                            <a:ea typeface="Calibri" panose="020F0502020204030204" pitchFamily="34" charset="0"/>
                          </a:rPr>
                          <m:t> </m:t>
                        </m:r>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6</m:t>
                        </m:r>
                      </m:sub>
                    </m:sSub>
                    <m:r>
                      <a:rPr lang="vi-VN" sz="3200">
                        <a:solidFill>
                          <a:prstClr val="black"/>
                        </a:solidFill>
                        <a:latin typeface="Cambria Math"/>
                        <a:ea typeface="Calibri" panose="020F0502020204030204" pitchFamily="34" charset="0"/>
                      </a:rPr>
                      <m:t>=32</m:t>
                    </m:r>
                  </m:oMath>
                </a14:m>
                <a:r>
                  <a:rPr lang="vi-VN" sz="3200" dirty="0">
                    <a:solidFill>
                      <a:prstClr val="black"/>
                    </a:solidFill>
                    <a:latin typeface="Times New Roman" panose="02020603050405020304" pitchFamily="18" charset="0"/>
                    <a:ea typeface="Calibri" panose="020F0502020204030204" pitchFamily="34" charset="0"/>
                  </a:rPr>
                  <a:t>	</a:t>
                </a:r>
                <a:r>
                  <a:rPr lang="vi-VN" sz="3200" b="1" dirty="0">
                    <a:solidFill>
                      <a:srgbClr val="0000CC"/>
                    </a:solidFill>
                    <a:latin typeface="Times New Roman" panose="02020603050405020304" pitchFamily="18" charset="0"/>
                    <a:ea typeface="Times New Roman" panose="02020603050405020304" pitchFamily="18" charset="0"/>
                  </a:rPr>
                  <a:t>B.</a:t>
                </a: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6</m:t>
                        </m:r>
                      </m:sub>
                    </m:sSub>
                    <m:r>
                      <a:rPr lang="vi-VN" sz="3200">
                        <a:solidFill>
                          <a:prstClr val="black"/>
                        </a:solidFill>
                        <a:latin typeface="Cambria Math"/>
                        <a:ea typeface="Calibri" panose="020F0502020204030204" pitchFamily="34" charset="0"/>
                      </a:rPr>
                      <m:t>=104</m:t>
                    </m:r>
                  </m:oMath>
                </a14:m>
                <a:r>
                  <a:rPr lang="vi-VN" sz="3200">
                    <a:solidFill>
                      <a:prstClr val="black"/>
                    </a:solidFill>
                    <a:latin typeface="Times New Roman" panose="02020603050405020304" pitchFamily="18" charset="0"/>
                    <a:ea typeface="Calibri" panose="020F0502020204030204" pitchFamily="34" charset="0"/>
                  </a:rPr>
                  <a:t>	</a:t>
                </a:r>
                <a:r>
                  <a:rPr lang="vi-VN" sz="3200" b="1">
                    <a:solidFill>
                      <a:srgbClr val="0000CC"/>
                    </a:solidFill>
                    <a:latin typeface="Times New Roman" panose="02020603050405020304" pitchFamily="18" charset="0"/>
                    <a:ea typeface="Times New Roman" panose="02020603050405020304" pitchFamily="18" charset="0"/>
                  </a:rPr>
                  <a:t>C</a:t>
                </a:r>
                <a:r>
                  <a:rPr lang="vi-VN" sz="3200" b="1" dirty="0">
                    <a:solidFill>
                      <a:srgbClr val="0000CC"/>
                    </a:solidFill>
                    <a:latin typeface="Times New Roman" panose="02020603050405020304" pitchFamily="18" charset="0"/>
                    <a:ea typeface="Times New Roman" panose="02020603050405020304" pitchFamily="18" charset="0"/>
                  </a:rPr>
                  <a:t>.</a:t>
                </a: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6</m:t>
                        </m:r>
                      </m:sub>
                    </m:sSub>
                    <m:r>
                      <a:rPr lang="vi-VN" sz="3200">
                        <a:solidFill>
                          <a:prstClr val="black"/>
                        </a:solidFill>
                        <a:latin typeface="Cambria Math"/>
                        <a:ea typeface="Calibri" panose="020F0502020204030204" pitchFamily="34" charset="0"/>
                      </a:rPr>
                      <m:t>=48</m:t>
                    </m:r>
                  </m:oMath>
                </a14:m>
                <a:r>
                  <a:rPr lang="vi-VN" sz="3200" dirty="0">
                    <a:solidFill>
                      <a:prstClr val="black"/>
                    </a:solidFill>
                    <a:latin typeface="Times New Roman" panose="02020603050405020304" pitchFamily="18" charset="0"/>
                    <a:ea typeface="Calibri" panose="020F0502020204030204" pitchFamily="34" charset="0"/>
                  </a:rPr>
                  <a:t>	</a:t>
                </a:r>
                <a:r>
                  <a:rPr lang="vi-VN" sz="3200" b="1" dirty="0">
                    <a:solidFill>
                      <a:srgbClr val="0000CC"/>
                    </a:solidFill>
                    <a:latin typeface="Times New Roman" panose="02020603050405020304" pitchFamily="18" charset="0"/>
                    <a:ea typeface="Times New Roman" panose="02020603050405020304" pitchFamily="18" charset="0"/>
                  </a:rPr>
                  <a:t>D.</a:t>
                </a: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6</m:t>
                        </m:r>
                      </m:sub>
                    </m:sSub>
                    <m:r>
                      <a:rPr lang="vi-VN" sz="3200">
                        <a:solidFill>
                          <a:prstClr val="black"/>
                        </a:solidFill>
                        <a:latin typeface="Cambria Math"/>
                        <a:ea typeface="Calibri" panose="020F0502020204030204" pitchFamily="34" charset="0"/>
                      </a:rPr>
                      <m:t>=96</m:t>
                    </m:r>
                  </m:oMath>
                </a14:m>
                <a:endParaRPr lang="en-US" sz="3200" dirty="0" smtClean="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0"/>
                  </a:spcAft>
                  <a:buNone/>
                </a:pPr>
                <a:r>
                  <a:rPr lang="vi-VN" sz="3200" b="1" dirty="0">
                    <a:solidFill>
                      <a:srgbClr val="0000FF"/>
                    </a:solidFill>
                    <a:latin typeface="Times New Roman"/>
                    <a:ea typeface="Calibri"/>
                  </a:rPr>
                  <a:t>Lời giải</a:t>
                </a:r>
                <a:r>
                  <a:rPr lang="vi-VN" sz="3200" b="1">
                    <a:solidFill>
                      <a:srgbClr val="0000FF"/>
                    </a:solidFill>
                    <a:latin typeface="Times New Roman"/>
                    <a:ea typeface="Calibri"/>
                  </a:rPr>
                  <a:t>: </a:t>
                </a:r>
                <a:endParaRPr lang="en-US" sz="3200" b="1" dirty="0" smtClean="0">
                  <a:solidFill>
                    <a:srgbClr val="0000FF"/>
                  </a:solidFill>
                  <a:latin typeface="Times New Roman"/>
                  <a:ea typeface="Calibri"/>
                </a:endParaRPr>
              </a:p>
              <a:p>
                <a:pPr>
                  <a:lnSpc>
                    <a:spcPct val="115000"/>
                  </a:lnSpc>
                  <a:spcBef>
                    <a:spcPts val="600"/>
                  </a:spcBef>
                  <a:spcAft>
                    <a:spcPts val="0"/>
                  </a:spcAft>
                  <a:buNone/>
                </a:pPr>
                <a:r>
                  <a:rPr lang="en-US" sz="3200" smtClean="0">
                    <a:solidFill>
                      <a:prstClr val="black"/>
                    </a:solidFill>
                    <a:latin typeface="Times New Roman" panose="02020603050405020304" pitchFamily="18" charset="0"/>
                    <a:ea typeface="Calibri" panose="020F0502020204030204" pitchFamily="34" charset="0"/>
                  </a:rPr>
                  <a:t>Theo </a:t>
                </a:r>
                <a:r>
                  <a:rPr lang="en-US" sz="3200" dirty="0" err="1">
                    <a:solidFill>
                      <a:prstClr val="black"/>
                    </a:solidFill>
                    <a:latin typeface="Times New Roman" panose="02020603050405020304" pitchFamily="18" charset="0"/>
                    <a:ea typeface="Calibri" panose="020F0502020204030204" pitchFamily="34" charset="0"/>
                  </a:rPr>
                  <a:t>giả</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thiết</a:t>
                </a:r>
                <a:r>
                  <a:rPr lang="en-US" sz="3200" dirty="0">
                    <a:solidFill>
                      <a:prstClr val="black"/>
                    </a:solidFill>
                    <a:latin typeface="Times New Roman" panose="02020603050405020304" pitchFamily="18" charset="0"/>
                    <a:ea typeface="Calibri" panose="020F0502020204030204" pitchFamily="34" charset="0"/>
                  </a:rPr>
                  <a:t>:</a:t>
                </a:r>
                <a14:m>
                  <m:oMath xmlns:m="http://schemas.openxmlformats.org/officeDocument/2006/math">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en-US" sz="3200">
                                <a:solidFill>
                                  <a:prstClr val="black"/>
                                </a:solidFill>
                                <a:latin typeface="Cambria Math"/>
                                <a:ea typeface="Calibri" panose="020F0502020204030204" pitchFamily="34" charset="0"/>
                              </a:rPr>
                              <m:t>&amp;</m:t>
                            </m:r>
                            <m:r>
                              <a:rPr lang="en-US" sz="3200">
                                <a:solidFill>
                                  <a:prstClr val="black"/>
                                </a:solidFill>
                                <a:latin typeface="Cambria Math"/>
                                <a:ea typeface="Calibri" panose="020F0502020204030204" pitchFamily="34" charset="0"/>
                              </a:rPr>
                              <m:t>𝑞</m:t>
                            </m:r>
                            <m:r>
                              <a:rPr lang="en-US" sz="3200">
                                <a:solidFill>
                                  <a:prstClr val="black"/>
                                </a:solidFill>
                                <a:latin typeface="Cambria Math"/>
                                <a:ea typeface="Calibri" panose="020F0502020204030204" pitchFamily="34" charset="0"/>
                              </a:rPr>
                              <m:t>=2</m:t>
                            </m:r>
                          </m:e>
                          <m:e>
                            <m:r>
                              <a:rPr lang="en-US"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𝑆</m:t>
                                </m:r>
                              </m:e>
                              <m:sub>
                                <m:r>
                                  <a:rPr lang="en-US" sz="3200">
                                    <a:solidFill>
                                      <a:prstClr val="black"/>
                                    </a:solidFill>
                                    <a:latin typeface="Cambria Math"/>
                                    <a:ea typeface="Calibri" panose="020F0502020204030204" pitchFamily="34" charset="0"/>
                                  </a:rPr>
                                  <m:t>6</m:t>
                                </m:r>
                              </m:sub>
                            </m:sSub>
                            <m:r>
                              <a:rPr lang="en-US" sz="3200">
                                <a:solidFill>
                                  <a:prstClr val="black"/>
                                </a:solidFill>
                                <a:latin typeface="Cambria Math"/>
                                <a:ea typeface="Calibri" panose="020F0502020204030204" pitchFamily="34" charset="0"/>
                              </a:rPr>
                              <m:t>=189=</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1</m:t>
                                </m:r>
                              </m:sub>
                            </m:sSub>
                            <m:f>
                              <m:fPr>
                                <m:ctrlPr>
                                  <a:rPr lang="en-US" sz="3200" i="1">
                                    <a:solidFill>
                                      <a:prstClr val="black"/>
                                    </a:solidFill>
                                    <a:latin typeface="Cambria Math"/>
                                    <a:ea typeface="Calibri" panose="020F0502020204030204" pitchFamily="34" charset="0"/>
                                  </a:rPr>
                                </m:ctrlPr>
                              </m:fPr>
                              <m:num>
                                <m:r>
                                  <a:rPr lang="en-US" sz="3200">
                                    <a:solidFill>
                                      <a:prstClr val="black"/>
                                    </a:solidFill>
                                    <a:latin typeface="Cambria Math"/>
                                    <a:ea typeface="Calibri" panose="020F0502020204030204" pitchFamily="34" charset="0"/>
                                  </a:rPr>
                                  <m:t>1−</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en-US" sz="3200">
                                        <a:solidFill>
                                          <a:prstClr val="black"/>
                                        </a:solidFill>
                                        <a:latin typeface="Cambria Math"/>
                                        <a:ea typeface="Calibri" panose="020F0502020204030204" pitchFamily="34" charset="0"/>
                                      </a:rPr>
                                      <m:t>6</m:t>
                                    </m:r>
                                  </m:sup>
                                </m:sSup>
                              </m:num>
                              <m:den>
                                <m:r>
                                  <a:rPr lang="en-US" sz="3200">
                                    <a:solidFill>
                                      <a:prstClr val="black"/>
                                    </a:solidFill>
                                    <a:latin typeface="Cambria Math"/>
                                    <a:ea typeface="Calibri" panose="020F0502020204030204" pitchFamily="34" charset="0"/>
                                  </a:rPr>
                                  <m:t>1−</m:t>
                                </m:r>
                                <m:r>
                                  <a:rPr lang="en-US" sz="3200">
                                    <a:solidFill>
                                      <a:prstClr val="black"/>
                                    </a:solidFill>
                                    <a:latin typeface="Cambria Math"/>
                                    <a:ea typeface="Calibri" panose="020F0502020204030204" pitchFamily="34" charset="0"/>
                                  </a:rPr>
                                  <m:t>𝑞</m:t>
                                </m:r>
                              </m:den>
                            </m:f>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1</m:t>
                                </m:r>
                              </m:sub>
                            </m:sSub>
                            <m:r>
                              <a:rPr lang="en-US" sz="3200">
                                <a:solidFill>
                                  <a:prstClr val="black"/>
                                </a:solidFill>
                                <a:latin typeface="Cambria Math"/>
                                <a:ea typeface="Calibri" panose="020F0502020204030204" pitchFamily="34" charset="0"/>
                              </a:rPr>
                              <m:t>.</m:t>
                            </m:r>
                            <m:f>
                              <m:fPr>
                                <m:ctrlPr>
                                  <a:rPr lang="en-US" sz="3200" i="1">
                                    <a:solidFill>
                                      <a:prstClr val="black"/>
                                    </a:solidFill>
                                    <a:latin typeface="Cambria Math"/>
                                    <a:ea typeface="Calibri" panose="020F0502020204030204" pitchFamily="34" charset="0"/>
                                  </a:rPr>
                                </m:ctrlPr>
                              </m:fPr>
                              <m:num>
                                <m:r>
                                  <a:rPr lang="en-US" sz="3200">
                                    <a:solidFill>
                                      <a:prstClr val="black"/>
                                    </a:solidFill>
                                    <a:latin typeface="Cambria Math"/>
                                    <a:ea typeface="Calibri" panose="020F0502020204030204" pitchFamily="34" charset="0"/>
                                  </a:rPr>
                                  <m:t>1−</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2</m:t>
                                    </m:r>
                                  </m:e>
                                  <m:sup>
                                    <m:r>
                                      <a:rPr lang="en-US" sz="3200">
                                        <a:solidFill>
                                          <a:prstClr val="black"/>
                                        </a:solidFill>
                                        <a:latin typeface="Cambria Math"/>
                                        <a:ea typeface="Calibri" panose="020F0502020204030204" pitchFamily="34" charset="0"/>
                                      </a:rPr>
                                      <m:t>6</m:t>
                                    </m:r>
                                  </m:sup>
                                </m:sSup>
                              </m:num>
                              <m:den>
                                <m:r>
                                  <a:rPr lang="en-US" sz="3200">
                                    <a:solidFill>
                                      <a:prstClr val="black"/>
                                    </a:solidFill>
                                    <a:latin typeface="Cambria Math"/>
                                    <a:ea typeface="Calibri" panose="020F0502020204030204" pitchFamily="34" charset="0"/>
                                  </a:rPr>
                                  <m:t>1−2</m:t>
                                </m:r>
                              </m:den>
                            </m:f>
                          </m:e>
                        </m:eqArr>
                      </m:e>
                    </m:d>
                  </m:oMath>
                </a14:m>
                <a:endParaRPr lang="en-US" sz="3200" dirty="0">
                  <a:solidFill>
                    <a:prstClr val="black"/>
                  </a:solidFill>
                  <a:latin typeface="Times New Roman" panose="02020603050405020304" pitchFamily="18" charset="0"/>
                  <a:ea typeface="Calibri" panose="020F0502020204030204" pitchFamily="34" charset="0"/>
                </a:endParaRPr>
              </a:p>
              <a:p>
                <a:pPr marL="402590" indent="0">
                  <a:lnSpc>
                    <a:spcPct val="115000"/>
                  </a:lnSpc>
                  <a:spcBef>
                    <a:spcPts val="600"/>
                  </a:spcBef>
                  <a:spcAft>
                    <a:spcPts val="1000"/>
                  </a:spcAft>
                  <a:buNone/>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Calibri" panose="020F0502020204030204" pitchFamily="34" charset="0"/>
                        </a:rPr>
                        <m:t>⇔</m:t>
                      </m:r>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en-US" sz="3200">
                                  <a:solidFill>
                                    <a:prstClr val="black"/>
                                  </a:solidFill>
                                  <a:latin typeface="Cambria Math"/>
                                  <a:ea typeface="Calibri" panose="020F0502020204030204" pitchFamily="34" charset="0"/>
                                </a:rPr>
                                <m:t>&amp;</m:t>
                              </m:r>
                              <m:r>
                                <a:rPr lang="en-US" sz="3200">
                                  <a:solidFill>
                                    <a:prstClr val="black"/>
                                  </a:solidFill>
                                  <a:latin typeface="Cambria Math"/>
                                  <a:ea typeface="Calibri" panose="020F0502020204030204" pitchFamily="34" charset="0"/>
                                </a:rPr>
                                <m:t>𝑞</m:t>
                              </m:r>
                              <m:r>
                                <a:rPr lang="en-US" sz="3200">
                                  <a:solidFill>
                                    <a:prstClr val="black"/>
                                  </a:solidFill>
                                  <a:latin typeface="Cambria Math"/>
                                  <a:ea typeface="Calibri" panose="020F0502020204030204" pitchFamily="34" charset="0"/>
                                </a:rPr>
                                <m:t>=2</m:t>
                              </m:r>
                            </m:e>
                            <m:e>
                              <m:r>
                                <a:rPr lang="en-US" sz="3200">
                                  <a:solidFill>
                                    <a:prstClr val="black"/>
                                  </a:solidFill>
                                  <a:latin typeface="Cambria Math"/>
                                  <a:ea typeface="Calibri" panose="020F0502020204030204" pitchFamily="34" charset="0"/>
                                </a:rPr>
                                <m:t>&amp;</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1</m:t>
                                  </m:r>
                                </m:sub>
                              </m:sSub>
                              <m:r>
                                <a:rPr lang="en-US" sz="3200">
                                  <a:solidFill>
                                    <a:prstClr val="black"/>
                                  </a:solidFill>
                                  <a:latin typeface="Cambria Math"/>
                                  <a:ea typeface="Calibri" panose="020F0502020204030204" pitchFamily="34" charset="0"/>
                                </a:rPr>
                                <m:t>=3</m:t>
                              </m:r>
                            </m:e>
                          </m:eqArr>
                        </m:e>
                      </m:d>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6</m:t>
                          </m:r>
                        </m:sub>
                      </m:sSub>
                      <m:r>
                        <a:rPr lang="en-US"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en-US" sz="3200">
                              <a:solidFill>
                                <a:prstClr val="black"/>
                              </a:solidFill>
                              <a:latin typeface="Cambria Math"/>
                              <a:ea typeface="Calibri" panose="020F0502020204030204" pitchFamily="34" charset="0"/>
                            </a:rPr>
                            <m:t>𝑢</m:t>
                          </m:r>
                        </m:e>
                        <m:sub>
                          <m:r>
                            <a:rPr lang="en-US" sz="3200">
                              <a:solidFill>
                                <a:prstClr val="black"/>
                              </a:solidFill>
                              <a:latin typeface="Cambria Math"/>
                              <a:ea typeface="Calibri" panose="020F0502020204030204" pitchFamily="34" charset="0"/>
                            </a:rPr>
                            <m:t>1</m:t>
                          </m:r>
                        </m:sub>
                      </m:sSub>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en-US" sz="3200">
                              <a:solidFill>
                                <a:prstClr val="black"/>
                              </a:solidFill>
                              <a:latin typeface="Cambria Math"/>
                              <a:ea typeface="Calibri" panose="020F0502020204030204" pitchFamily="34" charset="0"/>
                            </a:rPr>
                            <m:t>5</m:t>
                          </m:r>
                        </m:sup>
                      </m:sSup>
                      <m:r>
                        <a:rPr lang="en-US" sz="3200">
                          <a:solidFill>
                            <a:prstClr val="black"/>
                          </a:solidFill>
                          <a:latin typeface="Cambria Math"/>
                          <a:ea typeface="Calibri" panose="020F0502020204030204" pitchFamily="34" charset="0"/>
                        </a:rPr>
                        <m:t>=3.</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2</m:t>
                          </m:r>
                        </m:e>
                        <m:sup>
                          <m:r>
                            <a:rPr lang="en-US" sz="3200">
                              <a:solidFill>
                                <a:prstClr val="black"/>
                              </a:solidFill>
                              <a:latin typeface="Cambria Math"/>
                              <a:ea typeface="Calibri" panose="020F0502020204030204" pitchFamily="34" charset="0"/>
                            </a:rPr>
                            <m:t>5</m:t>
                          </m:r>
                        </m:sup>
                      </m:sSup>
                      <m:r>
                        <a:rPr lang="en-US" sz="3200">
                          <a:solidFill>
                            <a:prstClr val="black"/>
                          </a:solidFill>
                          <a:latin typeface="Cambria Math"/>
                          <a:ea typeface="Calibri" panose="020F0502020204030204" pitchFamily="34" charset="0"/>
                        </a:rPr>
                        <m:t>=96.</m:t>
                      </m:r>
                    </m:oMath>
                  </m:oMathPara>
                </a14:m>
                <a:endParaRPr lang="en-US" sz="3200" dirty="0" smtClean="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pPr>
                <a:r>
                  <a:rPr lang="vi-VN" sz="3200" b="1">
                    <a:solidFill>
                      <a:srgbClr val="0000FF"/>
                    </a:solidFill>
                    <a:latin typeface="Times New Roman"/>
                    <a:ea typeface="Calibri"/>
                  </a:rPr>
                  <a:t>Chọn D</a:t>
                </a:r>
                <a:endParaRPr lang="en-US" sz="3200" b="1">
                  <a:solidFill>
                    <a:srgbClr val="0000FF"/>
                  </a:solidFill>
                  <a:latin typeface="Times New Roman"/>
                  <a:ea typeface="Calibri"/>
                </a:endParaRPr>
              </a:p>
              <a:p>
                <a:pPr marL="402590" indent="0">
                  <a:lnSpc>
                    <a:spcPct val="115000"/>
                  </a:lnSpc>
                  <a:spcBef>
                    <a:spcPts val="600"/>
                  </a:spcBef>
                  <a:spcAft>
                    <a:spcPts val="1000"/>
                  </a:spcAft>
                  <a:buNone/>
                </a:pPr>
                <a:endParaRPr lang="en-US" sz="3200" dirty="0">
                  <a:solidFill>
                    <a:prstClr val="black"/>
                  </a:solidFill>
                  <a:latin typeface="Times New Roman" panose="02020603050405020304" pitchFamily="18" charset="0"/>
                  <a:ea typeface="Calibri" panose="020F0502020204030204" pitchFamily="34" charset="0"/>
                </a:endParaRPr>
              </a:p>
              <a:p>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334008" y="650291"/>
                <a:ext cx="11619453" cy="7195752"/>
              </a:xfrm>
              <a:prstGeom prst="rect">
                <a:avLst/>
              </a:prstGeom>
              <a:blipFill rotWithShape="1">
                <a:blip r:embed="rId2"/>
                <a:stretch>
                  <a:fillRect l="-1364" t="-763" r="-944"/>
                </a:stretch>
              </a:blipFill>
            </p:spPr>
            <p:txBody>
              <a:bodyPr/>
              <a:lstStyle/>
              <a:p>
                <a:r>
                  <a:rPr lang="en-US">
                    <a:noFill/>
                  </a:rPr>
                  <a:t> </a:t>
                </a:r>
              </a:p>
            </p:txBody>
          </p:sp>
        </mc:Fallback>
      </mc:AlternateContent>
      <p:sp>
        <p:nvSpPr>
          <p:cNvPr id="17" name="Oval 16"/>
          <p:cNvSpPr/>
          <p:nvPr/>
        </p:nvSpPr>
        <p:spPr>
          <a:xfrm>
            <a:off x="9558953" y="196573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334008" y="597283"/>
                <a:ext cx="11371729" cy="6291979"/>
              </a:xfrm>
              <a:prstGeom prst="rect">
                <a:avLst/>
              </a:prstGeom>
            </p:spPr>
            <p:txBody>
              <a:bodyPr wrap="square">
                <a:spAutoFit/>
              </a:bodyPr>
              <a:lstStyle/>
              <a:p>
                <a:pPr>
                  <a:lnSpc>
                    <a:spcPct val="115000"/>
                  </a:lnSpc>
                  <a:spcBef>
                    <a:spcPts val="600"/>
                  </a:spcBef>
                  <a:tabLst>
                    <a:tab pos="630555" algn="l"/>
                  </a:tabLst>
                </a:pPr>
                <a:r>
                  <a:rPr lang="vi-VN" sz="3200" b="1" dirty="0"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13. </a:t>
                </a:r>
                <a:r>
                  <a:rPr lang="vi-VN" sz="3200" dirty="0">
                    <a:solidFill>
                      <a:prstClr val="black"/>
                    </a:solidFill>
                    <a:latin typeface="Times New Roman" panose="02020603050405020304" pitchFamily="18" charset="0"/>
                    <a:ea typeface="Calibri" panose="020F0502020204030204" pitchFamily="34" charset="0"/>
                  </a:rPr>
                  <a:t>Cho a, b, c theo thứ tự lập thành cấp số cộng, đẳng thức nào sau </a:t>
                </a:r>
                <a:r>
                  <a:rPr lang="fr-FR" sz="3200" dirty="0" err="1" smtClean="0">
                    <a:solidFill>
                      <a:prstClr val="black"/>
                    </a:solidFill>
                    <a:latin typeface="Times New Roman" panose="02020603050405020304" pitchFamily="18" charset="0"/>
                    <a:ea typeface="Calibri" panose="020F0502020204030204" pitchFamily="34" charset="0"/>
                  </a:rPr>
                  <a:t>đây</a:t>
                </a:r>
                <a:r>
                  <a:rPr lang="fr-FR" sz="3200" dirty="0" smtClean="0">
                    <a:solidFill>
                      <a:prstClr val="black"/>
                    </a:solidFill>
                    <a:latin typeface="Times New Roman" panose="02020603050405020304" pitchFamily="18" charset="0"/>
                    <a:ea typeface="Calibri" panose="020F0502020204030204" pitchFamily="34" charset="0"/>
                  </a:rPr>
                  <a:t> </a:t>
                </a:r>
                <a:r>
                  <a:rPr lang="fr-FR" sz="3200" dirty="0">
                    <a:solidFill>
                      <a:prstClr val="black"/>
                    </a:solidFill>
                    <a:latin typeface="Times New Roman" panose="02020603050405020304" pitchFamily="18" charset="0"/>
                    <a:ea typeface="Calibri" panose="020F0502020204030204" pitchFamily="34" charset="0"/>
                  </a:rPr>
                  <a:t>là </a:t>
                </a:r>
                <a:r>
                  <a:rPr lang="fr-FR" sz="3200" dirty="0" err="1">
                    <a:solidFill>
                      <a:prstClr val="black"/>
                    </a:solidFill>
                    <a:latin typeface="Times New Roman" panose="02020603050405020304" pitchFamily="18" charset="0"/>
                    <a:ea typeface="Calibri" panose="020F0502020204030204" pitchFamily="34" charset="0"/>
                  </a:rPr>
                  <a:t>đúng</a:t>
                </a:r>
                <a:r>
                  <a:rPr lang="fr-FR"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630555" algn="l"/>
                    <a:tab pos="5029200" algn="l"/>
                  </a:tabLst>
                </a:pPr>
                <a:r>
                  <a:rPr lang="fr-FR" sz="3200" b="1" dirty="0">
                    <a:solidFill>
                      <a:srgbClr val="0000CC"/>
                    </a:solidFill>
                    <a:latin typeface="Times New Roman" panose="02020603050405020304" pitchFamily="18" charset="0"/>
                    <a:ea typeface="Times New Roman" panose="02020603050405020304" pitchFamily="18" charset="0"/>
                  </a:rPr>
                  <a:t>A.</a:t>
                </a:r>
                <a14:m>
                  <m:oMath xmlns:m="http://schemas.openxmlformats.org/officeDocument/2006/math">
                    <m:sSup>
                      <m:sSupPr>
                        <m:ctrlPr>
                          <a:rPr lang="en-US" sz="3200" i="1">
                            <a:solidFill>
                              <a:prstClr val="black"/>
                            </a:solidFill>
                            <a:latin typeface="Cambria Math"/>
                            <a:ea typeface="Calibri" panose="020F0502020204030204" pitchFamily="34" charset="0"/>
                          </a:rPr>
                        </m:ctrlPr>
                      </m:sSupPr>
                      <m:e>
                        <m:r>
                          <a:rPr lang="en-US" sz="3200" b="0" i="0" smtClean="0">
                            <a:solidFill>
                              <a:prstClr val="black"/>
                            </a:solidFill>
                            <a:latin typeface="Cambria Math"/>
                            <a:ea typeface="Calibri" panose="020F0502020204030204" pitchFamily="34" charset="0"/>
                          </a:rPr>
                          <m:t> </m:t>
                        </m:r>
                        <m:r>
                          <a:rPr lang="en-US" sz="3200">
                            <a:solidFill>
                              <a:prstClr val="black"/>
                            </a:solidFill>
                            <a:latin typeface="Cambria Math"/>
                            <a:ea typeface="Calibri" panose="020F0502020204030204" pitchFamily="34" charset="0"/>
                          </a:rPr>
                          <m:t>𝑎</m:t>
                        </m:r>
                      </m:e>
                      <m:sup>
                        <m:r>
                          <a:rPr lang="fr-FR" sz="3200">
                            <a:solidFill>
                              <a:prstClr val="black"/>
                            </a:solidFill>
                            <a:latin typeface="Cambria Math"/>
                            <a:ea typeface="Calibri" panose="020F0502020204030204" pitchFamily="34" charset="0"/>
                          </a:rPr>
                          <m:t>2</m:t>
                        </m:r>
                      </m:sup>
                    </m:sSup>
                    <m:r>
                      <a:rPr lang="fr-FR"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𝑐</m:t>
                        </m:r>
                      </m:e>
                      <m:sup>
                        <m:r>
                          <a:rPr lang="fr-FR" sz="3200">
                            <a:solidFill>
                              <a:prstClr val="black"/>
                            </a:solidFill>
                            <a:latin typeface="Cambria Math"/>
                            <a:ea typeface="Calibri" panose="020F0502020204030204" pitchFamily="34" charset="0"/>
                          </a:rPr>
                          <m:t>2</m:t>
                        </m:r>
                      </m:sup>
                    </m:sSup>
                    <m:r>
                      <a:rPr lang="fr-FR"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𝑎𝑏</m:t>
                    </m:r>
                    <m:r>
                      <a:rPr lang="fr-FR"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𝑏𝑐</m:t>
                    </m:r>
                  </m:oMath>
                </a14:m>
                <a:r>
                  <a:rPr lang="en-US" sz="3200" dirty="0">
                    <a:solidFill>
                      <a:prstClr val="black"/>
                    </a:solidFill>
                    <a:latin typeface="Times New Roman" panose="02020603050405020304" pitchFamily="18" charset="0"/>
                    <a:ea typeface="Calibri" panose="020F0502020204030204" pitchFamily="34" charset="0"/>
                  </a:rPr>
                  <a:t>.                        </a:t>
                </a:r>
                <a:r>
                  <a:rPr lang="en-US" sz="3200" b="1" dirty="0">
                    <a:solidFill>
                      <a:srgbClr val="0000CC"/>
                    </a:solidFill>
                    <a:latin typeface="Times New Roman" panose="02020603050405020304" pitchFamily="18" charset="0"/>
                    <a:ea typeface="Times New Roman" panose="02020603050405020304" pitchFamily="18" charset="0"/>
                  </a:rPr>
                  <a:t>B.</a:t>
                </a:r>
                <a14:m>
                  <m:oMath xmlns:m="http://schemas.openxmlformats.org/officeDocument/2006/math">
                    <m:sSup>
                      <m:sSupPr>
                        <m:ctrlPr>
                          <a:rPr lang="en-US" sz="3200" i="1">
                            <a:solidFill>
                              <a:prstClr val="black"/>
                            </a:solidFill>
                            <a:latin typeface="Cambria Math"/>
                            <a:ea typeface="Calibri" panose="020F0502020204030204" pitchFamily="34" charset="0"/>
                          </a:rPr>
                        </m:ctrlPr>
                      </m:sSupPr>
                      <m:e>
                        <m:r>
                          <a:rPr lang="en-US" sz="3200" b="0" i="0" smtClean="0">
                            <a:solidFill>
                              <a:prstClr val="black"/>
                            </a:solidFill>
                            <a:latin typeface="Cambria Math"/>
                            <a:ea typeface="Calibri" panose="020F0502020204030204" pitchFamily="34" charset="0"/>
                          </a:rPr>
                          <m:t> </m:t>
                        </m:r>
                        <m:r>
                          <a:rPr lang="en-US" sz="3200">
                            <a:solidFill>
                              <a:prstClr val="black"/>
                            </a:solidFill>
                            <a:latin typeface="Cambria Math"/>
                            <a:ea typeface="Calibri" panose="020F0502020204030204" pitchFamily="34" charset="0"/>
                          </a:rPr>
                          <m:t>𝑎</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𝑐</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𝑎𝑏</m:t>
                    </m:r>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𝑏𝑐</m:t>
                    </m:r>
                  </m:oMath>
                </a14:m>
                <a:r>
                  <a:rPr lang="en-US" sz="3200" dirty="0">
                    <a:solidFill>
                      <a:prstClr val="black"/>
                    </a:solidFill>
                    <a:latin typeface="Times New Roman" panose="02020603050405020304" pitchFamily="18" charset="0"/>
                    <a:ea typeface="Calibri" panose="020F0502020204030204" pitchFamily="34" charset="0"/>
                  </a:rPr>
                  <a:t>.</a:t>
                </a:r>
              </a:p>
              <a:p>
                <a:pPr>
                  <a:lnSpc>
                    <a:spcPct val="115000"/>
                  </a:lnSpc>
                  <a:spcBef>
                    <a:spcPts val="600"/>
                  </a:spcBef>
                  <a:spcAft>
                    <a:spcPts val="1000"/>
                  </a:spcAft>
                  <a:tabLst>
                    <a:tab pos="630555" algn="l"/>
                    <a:tab pos="5029200" algn="l"/>
                  </a:tabLst>
                </a:pPr>
                <a:r>
                  <a:rPr lang="en-US" sz="3200" b="1" dirty="0">
                    <a:solidFill>
                      <a:srgbClr val="0000CC"/>
                    </a:solidFill>
                    <a:latin typeface="Times New Roman" panose="02020603050405020304" pitchFamily="18" charset="0"/>
                    <a:ea typeface="Times New Roman" panose="02020603050405020304" pitchFamily="18" charset="0"/>
                  </a:rPr>
                  <a:t>C. </a:t>
                </a:r>
                <a14:m>
                  <m:oMath xmlns:m="http://schemas.openxmlformats.org/officeDocument/2006/math">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𝑎</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𝑐</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𝑎𝑏</m:t>
                    </m:r>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𝑏𝑐</m:t>
                    </m:r>
                  </m:oMath>
                </a14:m>
                <a:r>
                  <a:rPr lang="en-US" sz="3200" dirty="0">
                    <a:solidFill>
                      <a:prstClr val="black"/>
                    </a:solidFill>
                    <a:latin typeface="Times New Roman" panose="02020603050405020304" pitchFamily="18" charset="0"/>
                    <a:ea typeface="Calibri" panose="020F0502020204030204" pitchFamily="34" charset="0"/>
                  </a:rPr>
                  <a:t>.                      </a:t>
                </a:r>
                <a:r>
                  <a:rPr lang="en-US" sz="3200" b="1" dirty="0">
                    <a:solidFill>
                      <a:srgbClr val="0000CC"/>
                    </a:solidFill>
                    <a:latin typeface="Times New Roman" panose="02020603050405020304" pitchFamily="18" charset="0"/>
                    <a:ea typeface="Times New Roman" panose="02020603050405020304" pitchFamily="18" charset="0"/>
                  </a:rPr>
                  <a:t>D.</a:t>
                </a:r>
                <a:r>
                  <a:rPr lang="en-US"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𝑎</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𝑐</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𝑎𝑏</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𝑏𝑐</m:t>
                    </m:r>
                  </m:oMath>
                </a14:m>
                <a:r>
                  <a:rPr lang="en-US" sz="3200" dirty="0">
                    <a:solidFill>
                      <a:prstClr val="black"/>
                    </a:solidFill>
                    <a:latin typeface="Times New Roman" panose="02020603050405020304" pitchFamily="18" charset="0"/>
                    <a:ea typeface="Calibri" panose="020F0502020204030204" pitchFamily="34" charset="0"/>
                  </a:rPr>
                  <a:t>.</a:t>
                </a:r>
              </a:p>
              <a:p>
                <a:pPr>
                  <a:lnSpc>
                    <a:spcPct val="115000"/>
                  </a:lnSpc>
                  <a:spcBef>
                    <a:spcPts val="600"/>
                  </a:spcBef>
                  <a:tabLst>
                    <a:tab pos="3599815" algn="l"/>
                    <a:tab pos="5039995" algn="l"/>
                  </a:tabLst>
                </a:pPr>
                <a:r>
                  <a:rPr lang="en-US" sz="3200" b="1" dirty="0" err="1">
                    <a:solidFill>
                      <a:srgbClr val="0000FF"/>
                    </a:solidFill>
                    <a:latin typeface="Times New Roman"/>
                    <a:ea typeface="Times New Roman"/>
                  </a:rPr>
                  <a:t>Lời</a:t>
                </a:r>
                <a:r>
                  <a:rPr lang="en-US" sz="3200" b="1" dirty="0">
                    <a:solidFill>
                      <a:srgbClr val="0000FF"/>
                    </a:solidFill>
                    <a:latin typeface="Times New Roman"/>
                    <a:ea typeface="Times New Roman"/>
                  </a:rPr>
                  <a:t> </a:t>
                </a:r>
                <a:r>
                  <a:rPr lang="en-US" sz="3200" b="1" dirty="0" err="1">
                    <a:solidFill>
                      <a:srgbClr val="0000FF"/>
                    </a:solidFill>
                    <a:latin typeface="Times New Roman"/>
                    <a:ea typeface="Times New Roman"/>
                  </a:rPr>
                  <a:t>giải</a:t>
                </a:r>
                <a:r>
                  <a:rPr lang="en-US" sz="3200" b="1" dirty="0">
                    <a:solidFill>
                      <a:srgbClr val="0000FF"/>
                    </a:solidFill>
                    <a:latin typeface="Times New Roman"/>
                    <a:ea typeface="Times New Roman"/>
                  </a:rPr>
                  <a:t>: </a:t>
                </a:r>
              </a:p>
              <a:p>
                <a:pPr>
                  <a:lnSpc>
                    <a:spcPct val="115000"/>
                  </a:lnSpc>
                  <a:spcBef>
                    <a:spcPts val="600"/>
                  </a:spcBef>
                  <a:spcAft>
                    <a:spcPts val="1000"/>
                  </a:spcAft>
                  <a:tabLst>
                    <a:tab pos="630555" algn="l"/>
                    <a:tab pos="1714500" algn="l"/>
                    <a:tab pos="1828800" algn="l"/>
                    <a:tab pos="3200400" algn="l"/>
                    <a:tab pos="4572000" algn="l"/>
                  </a:tabLst>
                </a:pPr>
                <a:r>
                  <a:rPr lang="vi-VN" sz="3200" dirty="0">
                    <a:solidFill>
                      <a:prstClr val="black"/>
                    </a:solidFill>
                    <a:latin typeface="Times New Roman" panose="02020603050405020304" pitchFamily="18" charset="0"/>
                    <a:ea typeface="Calibri" panose="020F0502020204030204" pitchFamily="34" charset="0"/>
                  </a:rPr>
                  <a:t>a, b, c theo thứ tự lập thành cấp số cộng khi và chỉ khi:</a:t>
                </a:r>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630555" algn="l"/>
                    <a:tab pos="1714500" algn="l"/>
                    <a:tab pos="1828800" algn="l"/>
                    <a:tab pos="3200400" algn="l"/>
                    <a:tab pos="4572000" algn="l"/>
                  </a:tabLst>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Calibri" panose="020F0502020204030204" pitchFamily="34" charset="0"/>
                        </a:rPr>
                        <m:t>𝑏</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𝑎</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𝑐</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𝑏</m:t>
                      </m:r>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𝑏</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𝑎</m:t>
                              </m:r>
                            </m:e>
                          </m:d>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𝑐</m:t>
                              </m:r>
                              <m:r>
                                <a:rPr lang="en-US"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𝑏</m:t>
                              </m:r>
                            </m:e>
                          </m:d>
                        </m:e>
                        <m:sup>
                          <m:r>
                            <a:rPr lang="en-US" sz="3200">
                              <a:solidFill>
                                <a:prstClr val="black"/>
                              </a:solidFill>
                              <a:latin typeface="Cambria Math"/>
                              <a:ea typeface="Calibri" panose="020F0502020204030204" pitchFamily="34" charset="0"/>
                            </a:rPr>
                            <m:t>2</m:t>
                          </m:r>
                        </m:sup>
                      </m:sSup>
                    </m:oMath>
                  </m:oMathPara>
                </a14:m>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630555" algn="l"/>
                    <a:tab pos="1714500" algn="l"/>
                    <a:tab pos="1828800" algn="l"/>
                    <a:tab pos="3200400" algn="l"/>
                    <a:tab pos="4572000" algn="l"/>
                  </a:tabLst>
                </a:pPr>
                <a:r>
                  <a:rPr lang="en-US"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𝑎</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𝑐</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𝑎𝑏</m:t>
                    </m:r>
                    <m:r>
                      <a:rPr lang="en-US" sz="3200">
                        <a:solidFill>
                          <a:prstClr val="black"/>
                        </a:solidFill>
                        <a:latin typeface="Cambria Math"/>
                        <a:ea typeface="Calibri" panose="020F0502020204030204" pitchFamily="34" charset="0"/>
                      </a:rPr>
                      <m:t>−2</m:t>
                    </m:r>
                    <m:r>
                      <a:rPr lang="en-US" sz="3200">
                        <a:solidFill>
                          <a:prstClr val="black"/>
                        </a:solidFill>
                        <a:latin typeface="Cambria Math"/>
                        <a:ea typeface="Calibri" panose="020F0502020204030204" pitchFamily="34" charset="0"/>
                      </a:rPr>
                      <m:t>𝑏𝑐</m:t>
                    </m:r>
                  </m:oMath>
                </a14:m>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630555" algn="l"/>
                    <a:tab pos="1714500" algn="l"/>
                    <a:tab pos="1828800" algn="l"/>
                    <a:tab pos="3200400" algn="l"/>
                    <a:tab pos="4572000" algn="l"/>
                  </a:tabLst>
                </a:pPr>
                <a:r>
                  <a:rPr lang="en-US" sz="3200" b="1" dirty="0" err="1">
                    <a:solidFill>
                      <a:srgbClr val="0000FF"/>
                    </a:solidFill>
                    <a:latin typeface="Times New Roman"/>
                    <a:ea typeface="Times New Roman"/>
                  </a:rPr>
                  <a:t>Chọn</a:t>
                </a:r>
                <a:r>
                  <a:rPr lang="en-US" sz="3200" b="1" dirty="0">
                    <a:solidFill>
                      <a:srgbClr val="0000FF"/>
                    </a:solidFill>
                    <a:latin typeface="Times New Roman"/>
                    <a:ea typeface="Times New Roman"/>
                  </a:rPr>
                  <a:t> </a:t>
                </a:r>
                <a:r>
                  <a:rPr lang="en-US" sz="3200" b="1" dirty="0" smtClean="0">
                    <a:solidFill>
                      <a:srgbClr val="0000FF"/>
                    </a:solidFill>
                    <a:latin typeface="Times New Roman"/>
                    <a:ea typeface="Times New Roman"/>
                  </a:rPr>
                  <a:t>B</a:t>
                </a:r>
                <a:endParaRPr lang="en-US" sz="3200" b="1" dirty="0">
                  <a:solidFill>
                    <a:srgbClr val="0000FF"/>
                  </a:solidFill>
                  <a:latin typeface="Times New Roman"/>
                  <a:ea typeface="Times New Roman"/>
                </a:endParaRPr>
              </a:p>
            </p:txBody>
          </p:sp>
        </mc:Choice>
        <mc:Fallback xmlns="">
          <p:sp>
            <p:nvSpPr>
              <p:cNvPr id="10" name="Rectangle 2"/>
              <p:cNvSpPr>
                <a:spLocks noRot="1" noChangeAspect="1" noMove="1" noResize="1" noEditPoints="1" noAdjustHandles="1" noChangeArrowheads="1" noChangeShapeType="1" noTextEdit="1"/>
              </p:cNvSpPr>
              <p:nvPr/>
            </p:nvSpPr>
            <p:spPr>
              <a:xfrm>
                <a:off x="334008" y="597283"/>
                <a:ext cx="11371729" cy="6291979"/>
              </a:xfrm>
              <a:prstGeom prst="rect">
                <a:avLst/>
              </a:prstGeom>
              <a:blipFill rotWithShape="1">
                <a:blip r:embed="rId2"/>
                <a:stretch>
                  <a:fillRect l="-1394" t="-872" r="-2198" b="-1453"/>
                </a:stretch>
              </a:blipFill>
            </p:spPr>
            <p:txBody>
              <a:bodyPr/>
              <a:lstStyle/>
              <a:p>
                <a:r>
                  <a:rPr lang="en-US">
                    <a:noFill/>
                  </a:rPr>
                  <a:t> </a:t>
                </a:r>
              </a:p>
            </p:txBody>
          </p:sp>
        </mc:Fallback>
      </mc:AlternateContent>
      <p:sp>
        <p:nvSpPr>
          <p:cNvPr id="17" name="Oval 16"/>
          <p:cNvSpPr/>
          <p:nvPr/>
        </p:nvSpPr>
        <p:spPr>
          <a:xfrm>
            <a:off x="6825327" y="188015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6100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500"/>
                                        <p:tgtEl>
                                          <p:spTgt spid="10">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Effect transition="in" filter="fade">
                                      <p:cBhvr>
                                        <p:cTn id="43"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334008" y="570779"/>
                <a:ext cx="11645957" cy="6182398"/>
              </a:xfrm>
              <a:prstGeom prst="rect">
                <a:avLst/>
              </a:prstGeom>
            </p:spPr>
            <p:txBody>
              <a:bodyPr wrap="square">
                <a:spAutoFit/>
              </a:bodyPr>
              <a:lstStyle/>
              <a:p>
                <a:pPr>
                  <a:lnSpc>
                    <a:spcPct val="115000"/>
                  </a:lnSpc>
                  <a:spcBef>
                    <a:spcPts val="600"/>
                  </a:spcBef>
                  <a:spcAft>
                    <a:spcPts val="1000"/>
                  </a:spcAft>
                  <a:tabLst>
                    <a:tab pos="228600" algn="l"/>
                    <a:tab pos="1257300" algn="l"/>
                    <a:tab pos="2514600" algn="l"/>
                    <a:tab pos="3771900" algn="l"/>
                  </a:tabLst>
                </a:pPr>
                <a:r>
                  <a:rPr lang="vi-VN" sz="30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0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14. </a:t>
                </a:r>
                <a:r>
                  <a:rPr lang="vi-VN" sz="3000" dirty="0">
                    <a:solidFill>
                      <a:prstClr val="black"/>
                    </a:solidFill>
                    <a:latin typeface="Times New Roman" panose="02020603050405020304" pitchFamily="18" charset="0"/>
                    <a:ea typeface="Calibri" panose="020F0502020204030204" pitchFamily="34" charset="0"/>
                  </a:rPr>
                  <a:t>Biết các số </a:t>
                </a:r>
                <a14:m>
                  <m:oMath xmlns:m="http://schemas.openxmlformats.org/officeDocument/2006/math">
                    <m:sSubSup>
                      <m:sSubSupPr>
                        <m:ctrlPr>
                          <a:rPr lang="en-US" sz="3000" i="1">
                            <a:solidFill>
                              <a:prstClr val="black"/>
                            </a:solidFill>
                            <a:latin typeface="Cambria Math"/>
                            <a:ea typeface="Calibri" panose="020F0502020204030204" pitchFamily="34" charset="0"/>
                          </a:rPr>
                        </m:ctrlPr>
                      </m:sSubSupPr>
                      <m:e>
                        <m:r>
                          <a:rPr lang="vi-VN" sz="3000">
                            <a:solidFill>
                              <a:prstClr val="black"/>
                            </a:solidFill>
                            <a:latin typeface="Cambria Math"/>
                            <a:ea typeface="Calibri" panose="020F0502020204030204" pitchFamily="34" charset="0"/>
                          </a:rPr>
                          <m:t>𝐶</m:t>
                        </m:r>
                      </m:e>
                      <m:sub>
                        <m:r>
                          <a:rPr lang="vi-VN" sz="3000">
                            <a:solidFill>
                              <a:prstClr val="black"/>
                            </a:solidFill>
                            <a:latin typeface="Cambria Math"/>
                            <a:ea typeface="Calibri" panose="020F0502020204030204" pitchFamily="34" charset="0"/>
                          </a:rPr>
                          <m:t>𝑛</m:t>
                        </m:r>
                      </m:sub>
                      <m:sup>
                        <m:r>
                          <a:rPr lang="vi-VN" sz="3000">
                            <a:solidFill>
                              <a:prstClr val="black"/>
                            </a:solidFill>
                            <a:latin typeface="Cambria Math"/>
                            <a:ea typeface="Calibri" panose="020F0502020204030204" pitchFamily="34" charset="0"/>
                          </a:rPr>
                          <m:t>1</m:t>
                        </m:r>
                      </m:sup>
                    </m:sSubSup>
                    <m:r>
                      <a:rPr lang="vi-VN" sz="3000">
                        <a:solidFill>
                          <a:prstClr val="black"/>
                        </a:solidFill>
                        <a:latin typeface="Cambria Math"/>
                        <a:ea typeface="Calibri" panose="020F0502020204030204" pitchFamily="34" charset="0"/>
                      </a:rPr>
                      <m:t>; </m:t>
                    </m:r>
                    <m:sSubSup>
                      <m:sSubSupPr>
                        <m:ctrlPr>
                          <a:rPr lang="en-US" sz="3000" i="1">
                            <a:solidFill>
                              <a:prstClr val="black"/>
                            </a:solidFill>
                            <a:latin typeface="Cambria Math"/>
                            <a:ea typeface="Calibri" panose="020F0502020204030204" pitchFamily="34" charset="0"/>
                          </a:rPr>
                        </m:ctrlPr>
                      </m:sSubSupPr>
                      <m:e>
                        <m:r>
                          <a:rPr lang="vi-VN" sz="3000">
                            <a:solidFill>
                              <a:prstClr val="black"/>
                            </a:solidFill>
                            <a:latin typeface="Cambria Math"/>
                            <a:ea typeface="Calibri" panose="020F0502020204030204" pitchFamily="34" charset="0"/>
                          </a:rPr>
                          <m:t>𝐶</m:t>
                        </m:r>
                      </m:e>
                      <m:sub>
                        <m:r>
                          <a:rPr lang="vi-VN" sz="3000">
                            <a:solidFill>
                              <a:prstClr val="black"/>
                            </a:solidFill>
                            <a:latin typeface="Cambria Math"/>
                            <a:ea typeface="Calibri" panose="020F0502020204030204" pitchFamily="34" charset="0"/>
                          </a:rPr>
                          <m:t>𝑛</m:t>
                        </m:r>
                      </m:sub>
                      <m:sup>
                        <m:r>
                          <a:rPr lang="vi-VN" sz="3000">
                            <a:solidFill>
                              <a:prstClr val="black"/>
                            </a:solidFill>
                            <a:latin typeface="Cambria Math"/>
                            <a:ea typeface="Calibri" panose="020F0502020204030204" pitchFamily="34" charset="0"/>
                          </a:rPr>
                          <m:t>2</m:t>
                        </m:r>
                      </m:sup>
                    </m:sSubSup>
                    <m:r>
                      <a:rPr lang="vi-VN" sz="3000">
                        <a:solidFill>
                          <a:prstClr val="black"/>
                        </a:solidFill>
                        <a:latin typeface="Cambria Math"/>
                        <a:ea typeface="Calibri" panose="020F0502020204030204" pitchFamily="34" charset="0"/>
                      </a:rPr>
                      <m:t>; </m:t>
                    </m:r>
                    <m:sSubSup>
                      <m:sSubSupPr>
                        <m:ctrlPr>
                          <a:rPr lang="en-US" sz="3000" i="1">
                            <a:solidFill>
                              <a:prstClr val="black"/>
                            </a:solidFill>
                            <a:latin typeface="Cambria Math"/>
                            <a:ea typeface="Calibri" panose="020F0502020204030204" pitchFamily="34" charset="0"/>
                          </a:rPr>
                        </m:ctrlPr>
                      </m:sSubSupPr>
                      <m:e>
                        <m:r>
                          <a:rPr lang="vi-VN" sz="3000">
                            <a:solidFill>
                              <a:prstClr val="black"/>
                            </a:solidFill>
                            <a:latin typeface="Cambria Math"/>
                            <a:ea typeface="Calibri" panose="020F0502020204030204" pitchFamily="34" charset="0"/>
                          </a:rPr>
                          <m:t>𝐶</m:t>
                        </m:r>
                      </m:e>
                      <m:sub>
                        <m:r>
                          <a:rPr lang="vi-VN" sz="3000">
                            <a:solidFill>
                              <a:prstClr val="black"/>
                            </a:solidFill>
                            <a:latin typeface="Cambria Math"/>
                            <a:ea typeface="Calibri" panose="020F0502020204030204" pitchFamily="34" charset="0"/>
                          </a:rPr>
                          <m:t>𝑛</m:t>
                        </m:r>
                      </m:sub>
                      <m:sup>
                        <m:r>
                          <a:rPr lang="vi-VN" sz="3000">
                            <a:solidFill>
                              <a:prstClr val="black"/>
                            </a:solidFill>
                            <a:latin typeface="Cambria Math"/>
                            <a:ea typeface="Calibri" panose="020F0502020204030204" pitchFamily="34" charset="0"/>
                          </a:rPr>
                          <m:t>3</m:t>
                        </m:r>
                      </m:sup>
                    </m:sSubSup>
                  </m:oMath>
                </a14:m>
                <a:r>
                  <a:rPr lang="vi-VN" sz="3000" dirty="0">
                    <a:solidFill>
                      <a:prstClr val="black"/>
                    </a:solidFill>
                    <a:latin typeface="Times New Roman" panose="02020603050405020304" pitchFamily="18" charset="0"/>
                    <a:ea typeface="Calibri" panose="020F0502020204030204" pitchFamily="34" charset="0"/>
                  </a:rPr>
                  <a:t> theo thứ tự lập thành một cấp số </a:t>
                </a:r>
                <a:r>
                  <a:rPr lang="vi-VN" sz="3000">
                    <a:solidFill>
                      <a:prstClr val="black"/>
                    </a:solidFill>
                    <a:latin typeface="Times New Roman" panose="02020603050405020304" pitchFamily="18" charset="0"/>
                    <a:ea typeface="Calibri" panose="020F0502020204030204" pitchFamily="34" charset="0"/>
                  </a:rPr>
                  <a:t>cộng </a:t>
                </a:r>
                <a:r>
                  <a:rPr lang="en-US" sz="3000" smtClean="0">
                    <a:solidFill>
                      <a:prstClr val="black"/>
                    </a:solidFill>
                    <a:latin typeface="Times New Roman" panose="02020603050405020304" pitchFamily="18" charset="0"/>
                    <a:ea typeface="Calibri" panose="020F0502020204030204" pitchFamily="34" charset="0"/>
                  </a:rPr>
                  <a:t>với </a:t>
                </a:r>
                <a14:m>
                  <m:oMath xmlns:m="http://schemas.openxmlformats.org/officeDocument/2006/math">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&gt;</m:t>
                    </m:r>
                    <m:r>
                      <a:rPr lang="en-US" sz="3000">
                        <a:solidFill>
                          <a:prstClr val="black"/>
                        </a:solidFill>
                        <a:latin typeface="Cambria Math"/>
                        <a:ea typeface="Calibri" panose="020F0502020204030204" pitchFamily="34" charset="0"/>
                      </a:rPr>
                      <m:t>3</m:t>
                    </m:r>
                    <m:r>
                      <a:rPr lang="en-US" sz="3000">
                        <a:solidFill>
                          <a:prstClr val="black"/>
                        </a:solidFill>
                        <a:latin typeface="Cambria Math"/>
                        <a:ea typeface="Calibri" panose="020F0502020204030204" pitchFamily="34" charset="0"/>
                      </a:rPr>
                      <m:t>.</m:t>
                    </m:r>
                  </m:oMath>
                </a14:m>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Tìm</a:t>
                </a:r>
                <a:r>
                  <a:rPr lang="en-US" sz="3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oMath>
                </a14:m>
                <a:endParaRPr lang="en-US" sz="30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228600" algn="l"/>
                    <a:tab pos="1257300" algn="l"/>
                    <a:tab pos="2514600" algn="l"/>
                    <a:tab pos="3771900" algn="l"/>
                  </a:tabLst>
                </a:pPr>
                <a:r>
                  <a:rPr lang="en-US" sz="3000" b="1" dirty="0">
                    <a:solidFill>
                      <a:srgbClr val="0000CC"/>
                    </a:solidFill>
                    <a:latin typeface="Times New Roman" panose="02020603050405020304" pitchFamily="18" charset="0"/>
                    <a:ea typeface="Times New Roman" panose="02020603050405020304" pitchFamily="18" charset="0"/>
                  </a:rPr>
                  <a:t>A. </a:t>
                </a:r>
                <a14:m>
                  <m:oMath xmlns:m="http://schemas.openxmlformats.org/officeDocument/2006/math">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5</m:t>
                    </m:r>
                    <m:r>
                      <a:rPr lang="en-US" sz="3000">
                        <a:solidFill>
                          <a:prstClr val="black"/>
                        </a:solidFill>
                        <a:latin typeface="Cambria Math"/>
                        <a:ea typeface="Calibri" panose="020F0502020204030204" pitchFamily="34" charset="0"/>
                      </a:rPr>
                      <m:t>.</m:t>
                    </m:r>
                  </m:oMath>
                </a14:m>
                <a:r>
                  <a:rPr lang="en-US" sz="3000" dirty="0">
                    <a:solidFill>
                      <a:prstClr val="black"/>
                    </a:solidFill>
                    <a:latin typeface="Times New Roman" panose="02020603050405020304" pitchFamily="18" charset="0"/>
                    <a:ea typeface="Calibri" panose="020F0502020204030204" pitchFamily="34" charset="0"/>
                  </a:rPr>
                  <a:t>  	</a:t>
                </a:r>
                <a:r>
                  <a:rPr lang="en-US" sz="3000" b="1" dirty="0">
                    <a:solidFill>
                      <a:srgbClr val="0000CC"/>
                    </a:solidFill>
                    <a:latin typeface="Times New Roman" panose="02020603050405020304" pitchFamily="18" charset="0"/>
                    <a:ea typeface="Times New Roman" panose="02020603050405020304" pitchFamily="18" charset="0"/>
                  </a:rPr>
                  <a:t> B. </a:t>
                </a:r>
                <a14:m>
                  <m:oMath xmlns:m="http://schemas.openxmlformats.org/officeDocument/2006/math">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7</m:t>
                    </m:r>
                    <m:r>
                      <a:rPr lang="en-US" sz="3000">
                        <a:solidFill>
                          <a:prstClr val="black"/>
                        </a:solidFill>
                        <a:latin typeface="Cambria Math"/>
                        <a:ea typeface="Calibri" panose="020F0502020204030204" pitchFamily="34" charset="0"/>
                      </a:rPr>
                      <m:t>.</m:t>
                    </m:r>
                  </m:oMath>
                </a14:m>
                <a:r>
                  <a:rPr lang="en-US" sz="3000" dirty="0">
                    <a:solidFill>
                      <a:prstClr val="black"/>
                    </a:solidFill>
                    <a:latin typeface="Times New Roman" panose="02020603050405020304" pitchFamily="18" charset="0"/>
                    <a:ea typeface="Calibri" panose="020F0502020204030204" pitchFamily="34" charset="0"/>
                  </a:rPr>
                  <a:t> </a:t>
                </a:r>
                <a:r>
                  <a:rPr lang="en-US" sz="3000">
                    <a:solidFill>
                      <a:prstClr val="black"/>
                    </a:solidFill>
                    <a:latin typeface="Times New Roman" panose="02020603050405020304" pitchFamily="18" charset="0"/>
                    <a:ea typeface="Calibri" panose="020F0502020204030204" pitchFamily="34" charset="0"/>
                  </a:rPr>
                  <a:t>	</a:t>
                </a:r>
                <a:r>
                  <a:rPr lang="en-US" sz="3000" smtClean="0">
                    <a:solidFill>
                      <a:prstClr val="black"/>
                    </a:solidFill>
                    <a:latin typeface="Times New Roman" panose="02020603050405020304" pitchFamily="18" charset="0"/>
                    <a:ea typeface="Calibri" panose="020F0502020204030204" pitchFamily="34" charset="0"/>
                  </a:rPr>
                  <a:t>	</a:t>
                </a:r>
                <a:r>
                  <a:rPr lang="en-US" sz="3000" b="1" smtClean="0">
                    <a:solidFill>
                      <a:srgbClr val="0000CC"/>
                    </a:solidFill>
                    <a:latin typeface="Times New Roman" panose="02020603050405020304" pitchFamily="18" charset="0"/>
                    <a:ea typeface="Times New Roman" panose="02020603050405020304" pitchFamily="18" charset="0"/>
                  </a:rPr>
                  <a:t>C</a:t>
                </a:r>
                <a:r>
                  <a:rPr lang="en-US" sz="3000" b="1"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9</m:t>
                    </m:r>
                    <m:r>
                      <a:rPr lang="en-US" sz="3000">
                        <a:solidFill>
                          <a:prstClr val="black"/>
                        </a:solidFill>
                        <a:latin typeface="Cambria Math"/>
                        <a:ea typeface="Calibri" panose="020F0502020204030204" pitchFamily="34" charset="0"/>
                      </a:rPr>
                      <m:t>.</m:t>
                    </m:r>
                  </m:oMath>
                </a14:m>
                <a:r>
                  <a:rPr lang="en-US" sz="3000" dirty="0">
                    <a:solidFill>
                      <a:prstClr val="black"/>
                    </a:solidFill>
                    <a:latin typeface="Times New Roman" panose="02020603050405020304" pitchFamily="18" charset="0"/>
                    <a:ea typeface="Calibri" panose="020F0502020204030204" pitchFamily="34" charset="0"/>
                  </a:rPr>
                  <a:t>  </a:t>
                </a:r>
                <a:r>
                  <a:rPr lang="en-US" sz="3000">
                    <a:solidFill>
                      <a:prstClr val="black"/>
                    </a:solidFill>
                    <a:latin typeface="Times New Roman" panose="02020603050405020304" pitchFamily="18" charset="0"/>
                    <a:ea typeface="Calibri" panose="020F0502020204030204" pitchFamily="34" charset="0"/>
                  </a:rPr>
                  <a:t>	</a:t>
                </a:r>
                <a:r>
                  <a:rPr lang="en-US" sz="3000" smtClean="0">
                    <a:solidFill>
                      <a:prstClr val="black"/>
                    </a:solidFill>
                    <a:latin typeface="Times New Roman" panose="02020603050405020304" pitchFamily="18" charset="0"/>
                    <a:ea typeface="Calibri" panose="020F0502020204030204" pitchFamily="34" charset="0"/>
                  </a:rPr>
                  <a:t>	</a:t>
                </a:r>
                <a:r>
                  <a:rPr lang="en-US" sz="3000" b="1" smtClean="0">
                    <a:solidFill>
                      <a:srgbClr val="0000CC"/>
                    </a:solidFill>
                    <a:latin typeface="Times New Roman" panose="02020603050405020304" pitchFamily="18" charset="0"/>
                    <a:ea typeface="Times New Roman" panose="02020603050405020304" pitchFamily="18" charset="0"/>
                  </a:rPr>
                  <a:t>D</a:t>
                </a:r>
                <a:r>
                  <a:rPr lang="en-US" sz="3000" b="1"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11</m:t>
                    </m:r>
                    <m:r>
                      <a:rPr lang="en-US" sz="3000">
                        <a:solidFill>
                          <a:prstClr val="black"/>
                        </a:solidFill>
                        <a:latin typeface="Cambria Math"/>
                        <a:ea typeface="Calibri" panose="020F0502020204030204" pitchFamily="34" charset="0"/>
                      </a:rPr>
                      <m:t>.</m:t>
                    </m:r>
                  </m:oMath>
                </a14:m>
                <a:r>
                  <a:rPr lang="en-US" sz="3000" dirty="0">
                    <a:solidFill>
                      <a:prstClr val="black"/>
                    </a:solidFill>
                    <a:latin typeface="Times New Roman" panose="02020603050405020304" pitchFamily="18" charset="0"/>
                    <a:ea typeface="Calibri" panose="020F0502020204030204" pitchFamily="34" charset="0"/>
                  </a:rPr>
                  <a:t> </a:t>
                </a:r>
              </a:p>
              <a:p>
                <a:pPr>
                  <a:lnSpc>
                    <a:spcPct val="115000"/>
                  </a:lnSpc>
                  <a:spcBef>
                    <a:spcPts val="600"/>
                  </a:spcBef>
                  <a:tabLst>
                    <a:tab pos="3599815" algn="l"/>
                    <a:tab pos="5039995" algn="l"/>
                  </a:tabLst>
                </a:pPr>
                <a:r>
                  <a:rPr lang="en-US" sz="3000" b="1" dirty="0" err="1">
                    <a:solidFill>
                      <a:srgbClr val="0000FF"/>
                    </a:solidFill>
                    <a:latin typeface="Times New Roman"/>
                    <a:ea typeface="Times New Roman"/>
                  </a:rPr>
                  <a:t>Lời</a:t>
                </a:r>
                <a:r>
                  <a:rPr lang="en-US" sz="3000" b="1" dirty="0">
                    <a:solidFill>
                      <a:srgbClr val="0000FF"/>
                    </a:solidFill>
                    <a:latin typeface="Times New Roman"/>
                    <a:ea typeface="Times New Roman"/>
                  </a:rPr>
                  <a:t> </a:t>
                </a:r>
                <a:r>
                  <a:rPr lang="en-US" sz="3000" b="1" err="1">
                    <a:solidFill>
                      <a:srgbClr val="0000FF"/>
                    </a:solidFill>
                    <a:latin typeface="Times New Roman" panose="02020603050405020304" pitchFamily="18" charset="0"/>
                    <a:ea typeface="Calibri" panose="020F0502020204030204" pitchFamily="34" charset="0"/>
                    <a:cs typeface="Calibri" panose="020F0502020204030204" pitchFamily="34" charset="0"/>
                  </a:rPr>
                  <a:t>giải</a:t>
                </a:r>
                <a:r>
                  <a:rPr lang="en-US" sz="30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a:t>
                </a:r>
                <a:endParaRPr lang="en-US" sz="3000" b="1" dirty="0">
                  <a:solidFill>
                    <a:srgbClr val="0000FF"/>
                  </a:solidFill>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Bef>
                    <a:spcPts val="600"/>
                  </a:spcBef>
                  <a:spcAft>
                    <a:spcPts val="1000"/>
                  </a:spcAft>
                  <a:tabLst>
                    <a:tab pos="228600" algn="l"/>
                    <a:tab pos="1257300" algn="l"/>
                    <a:tab pos="2514600" algn="l"/>
                    <a:tab pos="3771900" algn="l"/>
                  </a:tabLst>
                </a:pPr>
                <a:r>
                  <a:rPr lang="vi-VN" sz="3000" dirty="0">
                    <a:solidFill>
                      <a:prstClr val="black"/>
                    </a:solidFill>
                    <a:latin typeface="Times New Roman" panose="02020603050405020304" pitchFamily="18" charset="0"/>
                    <a:ea typeface="Calibri" panose="020F0502020204030204" pitchFamily="34" charset="0"/>
                  </a:rPr>
                  <a:t>Ba số </a:t>
                </a:r>
                <a14:m>
                  <m:oMath xmlns:m="http://schemas.openxmlformats.org/officeDocument/2006/math">
                    <m:sSubSup>
                      <m:sSubSupPr>
                        <m:ctrlPr>
                          <a:rPr lang="en-US" sz="3000" i="1">
                            <a:solidFill>
                              <a:prstClr val="black"/>
                            </a:solidFill>
                            <a:latin typeface="Cambria Math"/>
                            <a:ea typeface="Calibri" panose="020F0502020204030204" pitchFamily="34" charset="0"/>
                          </a:rPr>
                        </m:ctrlPr>
                      </m:sSubSupPr>
                      <m:e>
                        <m:r>
                          <a:rPr lang="vi-VN" sz="3000">
                            <a:solidFill>
                              <a:prstClr val="black"/>
                            </a:solidFill>
                            <a:latin typeface="Cambria Math"/>
                            <a:ea typeface="Calibri" panose="020F0502020204030204" pitchFamily="34" charset="0"/>
                          </a:rPr>
                          <m:t>𝐶</m:t>
                        </m:r>
                      </m:e>
                      <m:sub>
                        <m:r>
                          <a:rPr lang="vi-VN" sz="3000">
                            <a:solidFill>
                              <a:prstClr val="black"/>
                            </a:solidFill>
                            <a:latin typeface="Cambria Math"/>
                            <a:ea typeface="Calibri" panose="020F0502020204030204" pitchFamily="34" charset="0"/>
                          </a:rPr>
                          <m:t>𝑛</m:t>
                        </m:r>
                      </m:sub>
                      <m:sup>
                        <m:r>
                          <a:rPr lang="vi-VN" sz="3000">
                            <a:solidFill>
                              <a:prstClr val="black"/>
                            </a:solidFill>
                            <a:latin typeface="Cambria Math"/>
                            <a:ea typeface="Calibri" panose="020F0502020204030204" pitchFamily="34" charset="0"/>
                          </a:rPr>
                          <m:t>1</m:t>
                        </m:r>
                      </m:sup>
                    </m:sSubSup>
                    <m:r>
                      <a:rPr lang="vi-VN" sz="3000">
                        <a:solidFill>
                          <a:prstClr val="black"/>
                        </a:solidFill>
                        <a:latin typeface="Cambria Math"/>
                        <a:ea typeface="Calibri" panose="020F0502020204030204" pitchFamily="34" charset="0"/>
                      </a:rPr>
                      <m:t>; </m:t>
                    </m:r>
                    <m:sSubSup>
                      <m:sSubSupPr>
                        <m:ctrlPr>
                          <a:rPr lang="en-US" sz="3000" i="1">
                            <a:solidFill>
                              <a:prstClr val="black"/>
                            </a:solidFill>
                            <a:latin typeface="Cambria Math"/>
                            <a:ea typeface="Calibri" panose="020F0502020204030204" pitchFamily="34" charset="0"/>
                          </a:rPr>
                        </m:ctrlPr>
                      </m:sSubSupPr>
                      <m:e>
                        <m:r>
                          <a:rPr lang="vi-VN" sz="3000">
                            <a:solidFill>
                              <a:prstClr val="black"/>
                            </a:solidFill>
                            <a:latin typeface="Cambria Math"/>
                            <a:ea typeface="Calibri" panose="020F0502020204030204" pitchFamily="34" charset="0"/>
                          </a:rPr>
                          <m:t>𝐶</m:t>
                        </m:r>
                      </m:e>
                      <m:sub>
                        <m:r>
                          <a:rPr lang="vi-VN" sz="3000">
                            <a:solidFill>
                              <a:prstClr val="black"/>
                            </a:solidFill>
                            <a:latin typeface="Cambria Math"/>
                            <a:ea typeface="Calibri" panose="020F0502020204030204" pitchFamily="34" charset="0"/>
                          </a:rPr>
                          <m:t>𝑛</m:t>
                        </m:r>
                      </m:sub>
                      <m:sup>
                        <m:r>
                          <a:rPr lang="vi-VN" sz="3000">
                            <a:solidFill>
                              <a:prstClr val="black"/>
                            </a:solidFill>
                            <a:latin typeface="Cambria Math"/>
                            <a:ea typeface="Calibri" panose="020F0502020204030204" pitchFamily="34" charset="0"/>
                          </a:rPr>
                          <m:t>2</m:t>
                        </m:r>
                      </m:sup>
                    </m:sSubSup>
                    <m:r>
                      <a:rPr lang="vi-VN" sz="3000">
                        <a:solidFill>
                          <a:prstClr val="black"/>
                        </a:solidFill>
                        <a:latin typeface="Cambria Math"/>
                        <a:ea typeface="Calibri" panose="020F0502020204030204" pitchFamily="34" charset="0"/>
                      </a:rPr>
                      <m:t>; </m:t>
                    </m:r>
                    <m:sSubSup>
                      <m:sSubSupPr>
                        <m:ctrlPr>
                          <a:rPr lang="en-US" sz="3000" i="1">
                            <a:solidFill>
                              <a:prstClr val="black"/>
                            </a:solidFill>
                            <a:latin typeface="Cambria Math"/>
                            <a:ea typeface="Calibri" panose="020F0502020204030204" pitchFamily="34" charset="0"/>
                          </a:rPr>
                        </m:ctrlPr>
                      </m:sSubSupPr>
                      <m:e>
                        <m:r>
                          <a:rPr lang="vi-VN" sz="3000">
                            <a:solidFill>
                              <a:prstClr val="black"/>
                            </a:solidFill>
                            <a:latin typeface="Cambria Math"/>
                            <a:ea typeface="Calibri" panose="020F0502020204030204" pitchFamily="34" charset="0"/>
                          </a:rPr>
                          <m:t>𝐶</m:t>
                        </m:r>
                      </m:e>
                      <m:sub>
                        <m:r>
                          <a:rPr lang="vi-VN" sz="3000">
                            <a:solidFill>
                              <a:prstClr val="black"/>
                            </a:solidFill>
                            <a:latin typeface="Cambria Math"/>
                            <a:ea typeface="Calibri" panose="020F0502020204030204" pitchFamily="34" charset="0"/>
                          </a:rPr>
                          <m:t>𝑛</m:t>
                        </m:r>
                      </m:sub>
                      <m:sup>
                        <m:r>
                          <a:rPr lang="vi-VN" sz="3000">
                            <a:solidFill>
                              <a:prstClr val="black"/>
                            </a:solidFill>
                            <a:latin typeface="Cambria Math"/>
                            <a:ea typeface="Calibri" panose="020F0502020204030204" pitchFamily="34" charset="0"/>
                          </a:rPr>
                          <m:t>3</m:t>
                        </m:r>
                      </m:sup>
                    </m:sSubSup>
                  </m:oMath>
                </a14:m>
                <a:r>
                  <a:rPr lang="vi-VN" sz="3000" dirty="0">
                    <a:solidFill>
                      <a:prstClr val="black"/>
                    </a:solidFill>
                    <a:latin typeface="Times New Roman" panose="02020603050405020304" pitchFamily="18" charset="0"/>
                    <a:ea typeface="Calibri" panose="020F0502020204030204" pitchFamily="34" charset="0"/>
                  </a:rPr>
                  <a:t> theo thứ tự </a:t>
                </a:r>
                <a14:m>
                  <m:oMath xmlns:m="http://schemas.openxmlformats.org/officeDocument/2006/math">
                    <m:sSub>
                      <m:sSubPr>
                        <m:ctrlPr>
                          <a:rPr lang="en-US" sz="3000" i="1">
                            <a:solidFill>
                              <a:prstClr val="black"/>
                            </a:solidFill>
                            <a:latin typeface="Cambria Math"/>
                            <a:ea typeface="Calibri" panose="020F0502020204030204" pitchFamily="34" charset="0"/>
                          </a:rPr>
                        </m:ctrlPr>
                      </m:sSubPr>
                      <m:e>
                        <m:r>
                          <a:rPr lang="vi-VN" sz="3000">
                            <a:solidFill>
                              <a:prstClr val="black"/>
                            </a:solidFill>
                            <a:latin typeface="Cambria Math"/>
                            <a:ea typeface="Calibri" panose="020F0502020204030204" pitchFamily="34" charset="0"/>
                          </a:rPr>
                          <m:t>𝑢</m:t>
                        </m:r>
                      </m:e>
                      <m:sub>
                        <m:r>
                          <a:rPr lang="vi-VN" sz="3000">
                            <a:solidFill>
                              <a:prstClr val="black"/>
                            </a:solidFill>
                            <a:latin typeface="Cambria Math"/>
                            <a:ea typeface="Calibri" panose="020F0502020204030204" pitchFamily="34" charset="0"/>
                          </a:rPr>
                          <m:t>1</m:t>
                        </m:r>
                      </m:sub>
                    </m:sSub>
                    <m:r>
                      <a:rPr lang="vi-VN" sz="3000">
                        <a:solidFill>
                          <a:prstClr val="black"/>
                        </a:solidFill>
                        <a:latin typeface="Cambria Math"/>
                        <a:ea typeface="Calibri" panose="020F0502020204030204" pitchFamily="34" charset="0"/>
                      </a:rPr>
                      <m:t>,</m:t>
                    </m:r>
                    <m:sSub>
                      <m:sSubPr>
                        <m:ctrlPr>
                          <a:rPr lang="en-US" sz="3000" i="1">
                            <a:solidFill>
                              <a:prstClr val="black"/>
                            </a:solidFill>
                            <a:latin typeface="Cambria Math"/>
                            <a:ea typeface="Calibri" panose="020F0502020204030204" pitchFamily="34" charset="0"/>
                          </a:rPr>
                        </m:ctrlPr>
                      </m:sSubPr>
                      <m:e>
                        <m:r>
                          <a:rPr lang="vi-VN" sz="3000">
                            <a:solidFill>
                              <a:prstClr val="black"/>
                            </a:solidFill>
                            <a:latin typeface="Cambria Math"/>
                            <a:ea typeface="Calibri" panose="020F0502020204030204" pitchFamily="34" charset="0"/>
                          </a:rPr>
                          <m:t>𝑢</m:t>
                        </m:r>
                      </m:e>
                      <m:sub>
                        <m:r>
                          <a:rPr lang="vi-VN" sz="3000">
                            <a:solidFill>
                              <a:prstClr val="black"/>
                            </a:solidFill>
                            <a:latin typeface="Cambria Math"/>
                            <a:ea typeface="Calibri" panose="020F0502020204030204" pitchFamily="34" charset="0"/>
                          </a:rPr>
                          <m:t>2</m:t>
                        </m:r>
                      </m:sub>
                    </m:sSub>
                    <m:r>
                      <a:rPr lang="vi-VN" sz="3000">
                        <a:solidFill>
                          <a:prstClr val="black"/>
                        </a:solidFill>
                        <a:latin typeface="Cambria Math"/>
                        <a:ea typeface="Calibri" panose="020F0502020204030204" pitchFamily="34" charset="0"/>
                      </a:rPr>
                      <m:t>,</m:t>
                    </m:r>
                    <m:sSub>
                      <m:sSubPr>
                        <m:ctrlPr>
                          <a:rPr lang="en-US" sz="3000" i="1">
                            <a:solidFill>
                              <a:prstClr val="black"/>
                            </a:solidFill>
                            <a:latin typeface="Cambria Math"/>
                            <a:ea typeface="Calibri" panose="020F0502020204030204" pitchFamily="34" charset="0"/>
                          </a:rPr>
                        </m:ctrlPr>
                      </m:sSubPr>
                      <m:e>
                        <m:r>
                          <a:rPr lang="vi-VN" sz="3000">
                            <a:solidFill>
                              <a:prstClr val="black"/>
                            </a:solidFill>
                            <a:latin typeface="Cambria Math"/>
                            <a:ea typeface="Calibri" panose="020F0502020204030204" pitchFamily="34" charset="0"/>
                          </a:rPr>
                          <m:t>𝑢</m:t>
                        </m:r>
                      </m:e>
                      <m:sub>
                        <m:r>
                          <a:rPr lang="vi-VN" sz="3000">
                            <a:solidFill>
                              <a:prstClr val="black"/>
                            </a:solidFill>
                            <a:latin typeface="Cambria Math"/>
                            <a:ea typeface="Calibri" panose="020F0502020204030204" pitchFamily="34" charset="0"/>
                          </a:rPr>
                          <m:t>3</m:t>
                        </m:r>
                      </m:sub>
                    </m:sSub>
                  </m:oMath>
                </a14:m>
                <a:r>
                  <a:rPr lang="vi-VN" sz="3000" dirty="0">
                    <a:solidFill>
                      <a:prstClr val="black"/>
                    </a:solidFill>
                    <a:latin typeface="Times New Roman" panose="02020603050405020304" pitchFamily="18" charset="0"/>
                    <a:ea typeface="Calibri" panose="020F0502020204030204" pitchFamily="34" charset="0"/>
                  </a:rPr>
                  <a:t> lập thành cấp số cộng nên</a:t>
                </a:r>
                <a:endParaRPr lang="en-US" sz="30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228600" algn="l"/>
                    <a:tab pos="1257300" algn="l"/>
                    <a:tab pos="2514600" algn="l"/>
                    <a:tab pos="3771900" algn="l"/>
                  </a:tabLst>
                </a:pPr>
                <a14:m>
                  <m:oMathPara xmlns:m="http://schemas.openxmlformats.org/officeDocument/2006/math">
                    <m:oMathParaPr>
                      <m:jc m:val="centerGroup"/>
                    </m:oMathParaPr>
                    <m:oMath xmlns:m="http://schemas.openxmlformats.org/officeDocument/2006/math">
                      <m:sSub>
                        <m:sSubPr>
                          <m:ctrlPr>
                            <a:rPr lang="en-US" sz="3000" i="1">
                              <a:solidFill>
                                <a:prstClr val="black"/>
                              </a:solidFill>
                              <a:latin typeface="Cambria Math"/>
                              <a:ea typeface="Calibri" panose="020F0502020204030204" pitchFamily="34" charset="0"/>
                            </a:rPr>
                          </m:ctrlPr>
                        </m:sSubPr>
                        <m:e>
                          <m:r>
                            <a:rPr lang="en-US" sz="3000">
                              <a:solidFill>
                                <a:prstClr val="black"/>
                              </a:solidFill>
                              <a:latin typeface="Cambria Math"/>
                              <a:ea typeface="Calibri" panose="020F0502020204030204" pitchFamily="34" charset="0"/>
                            </a:rPr>
                            <m:t>𝑢</m:t>
                          </m:r>
                        </m:e>
                        <m:sub>
                          <m:r>
                            <a:rPr lang="en-US" sz="3000">
                              <a:solidFill>
                                <a:prstClr val="black"/>
                              </a:solidFill>
                              <a:latin typeface="Cambria Math"/>
                              <a:ea typeface="Calibri" panose="020F0502020204030204" pitchFamily="34" charset="0"/>
                            </a:rPr>
                            <m:t>1</m:t>
                          </m:r>
                        </m:sub>
                      </m:sSub>
                      <m:r>
                        <a:rPr lang="en-US" sz="3000">
                          <a:solidFill>
                            <a:prstClr val="black"/>
                          </a:solidFill>
                          <a:latin typeface="Cambria Math"/>
                          <a:ea typeface="Calibri" panose="020F0502020204030204" pitchFamily="34" charset="0"/>
                        </a:rPr>
                        <m:t>+</m:t>
                      </m:r>
                      <m:sSub>
                        <m:sSubPr>
                          <m:ctrlPr>
                            <a:rPr lang="en-US" sz="3000" i="1">
                              <a:solidFill>
                                <a:prstClr val="black"/>
                              </a:solidFill>
                              <a:latin typeface="Cambria Math"/>
                              <a:ea typeface="Calibri" panose="020F0502020204030204" pitchFamily="34" charset="0"/>
                            </a:rPr>
                          </m:ctrlPr>
                        </m:sSubPr>
                        <m:e>
                          <m:r>
                            <a:rPr lang="en-US" sz="3000">
                              <a:solidFill>
                                <a:prstClr val="black"/>
                              </a:solidFill>
                              <a:latin typeface="Cambria Math"/>
                              <a:ea typeface="Calibri" panose="020F0502020204030204" pitchFamily="34" charset="0"/>
                            </a:rPr>
                            <m:t>𝑢</m:t>
                          </m:r>
                        </m:e>
                        <m:sub>
                          <m:r>
                            <a:rPr lang="en-US" sz="3000">
                              <a:solidFill>
                                <a:prstClr val="black"/>
                              </a:solidFill>
                              <a:latin typeface="Cambria Math"/>
                              <a:ea typeface="Calibri" panose="020F0502020204030204" pitchFamily="34" charset="0"/>
                            </a:rPr>
                            <m:t>3</m:t>
                          </m:r>
                        </m:sub>
                      </m:sSub>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2</m:t>
                      </m:r>
                      <m:sSub>
                        <m:sSubPr>
                          <m:ctrlPr>
                            <a:rPr lang="en-US" sz="3000" i="1">
                              <a:solidFill>
                                <a:prstClr val="black"/>
                              </a:solidFill>
                              <a:latin typeface="Cambria Math"/>
                              <a:ea typeface="Calibri" panose="020F0502020204030204" pitchFamily="34" charset="0"/>
                            </a:rPr>
                          </m:ctrlPr>
                        </m:sSubPr>
                        <m:e>
                          <m:r>
                            <a:rPr lang="en-US" sz="3000">
                              <a:solidFill>
                                <a:prstClr val="black"/>
                              </a:solidFill>
                              <a:latin typeface="Cambria Math"/>
                              <a:ea typeface="Calibri" panose="020F0502020204030204" pitchFamily="34" charset="0"/>
                            </a:rPr>
                            <m:t>𝑢</m:t>
                          </m:r>
                        </m:e>
                        <m:sub>
                          <m:r>
                            <a:rPr lang="en-US" sz="3000">
                              <a:solidFill>
                                <a:prstClr val="black"/>
                              </a:solidFill>
                              <a:latin typeface="Cambria Math"/>
                              <a:ea typeface="Calibri" panose="020F0502020204030204" pitchFamily="34" charset="0"/>
                            </a:rPr>
                            <m:t>2</m:t>
                          </m:r>
                        </m:sub>
                      </m:sSub>
                      <m:r>
                        <a:rPr lang="en-US" sz="3000">
                          <a:solidFill>
                            <a:prstClr val="black"/>
                          </a:solidFill>
                          <a:latin typeface="Cambria Math"/>
                          <a:ea typeface="Calibri" panose="020F0502020204030204" pitchFamily="34" charset="0"/>
                        </a:rPr>
                        <m:t>⇔</m:t>
                      </m:r>
                      <m:sSubSup>
                        <m:sSubSupPr>
                          <m:ctrlPr>
                            <a:rPr lang="en-US" sz="3000" i="1">
                              <a:solidFill>
                                <a:prstClr val="black"/>
                              </a:solidFill>
                              <a:latin typeface="Cambria Math"/>
                              <a:ea typeface="Calibri" panose="020F0502020204030204" pitchFamily="34" charset="0"/>
                            </a:rPr>
                          </m:ctrlPr>
                        </m:sSubSupPr>
                        <m:e>
                          <m:r>
                            <a:rPr lang="en-US" sz="3000">
                              <a:solidFill>
                                <a:prstClr val="black"/>
                              </a:solidFill>
                              <a:latin typeface="Cambria Math"/>
                              <a:ea typeface="Calibri" panose="020F0502020204030204" pitchFamily="34" charset="0"/>
                            </a:rPr>
                            <m:t>𝐶</m:t>
                          </m:r>
                        </m:e>
                        <m:sub>
                          <m:r>
                            <a:rPr lang="en-US" sz="3000">
                              <a:solidFill>
                                <a:prstClr val="black"/>
                              </a:solidFill>
                              <a:latin typeface="Cambria Math"/>
                              <a:ea typeface="Calibri" panose="020F0502020204030204" pitchFamily="34" charset="0"/>
                            </a:rPr>
                            <m:t>𝑛</m:t>
                          </m:r>
                        </m:sub>
                        <m:sup>
                          <m:r>
                            <a:rPr lang="en-US" sz="3000">
                              <a:solidFill>
                                <a:prstClr val="black"/>
                              </a:solidFill>
                              <a:latin typeface="Cambria Math"/>
                              <a:ea typeface="Calibri" panose="020F0502020204030204" pitchFamily="34" charset="0"/>
                            </a:rPr>
                            <m:t>1</m:t>
                          </m:r>
                        </m:sup>
                      </m:sSubSup>
                      <m:r>
                        <a:rPr lang="en-US" sz="3000">
                          <a:solidFill>
                            <a:prstClr val="black"/>
                          </a:solidFill>
                          <a:latin typeface="Cambria Math"/>
                          <a:ea typeface="Calibri" panose="020F0502020204030204" pitchFamily="34" charset="0"/>
                        </a:rPr>
                        <m:t>+</m:t>
                      </m:r>
                      <m:sSubSup>
                        <m:sSubSupPr>
                          <m:ctrlPr>
                            <a:rPr lang="en-US" sz="3000" i="1">
                              <a:solidFill>
                                <a:prstClr val="black"/>
                              </a:solidFill>
                              <a:latin typeface="Cambria Math"/>
                              <a:ea typeface="Calibri" panose="020F0502020204030204" pitchFamily="34" charset="0"/>
                            </a:rPr>
                          </m:ctrlPr>
                        </m:sSubSupPr>
                        <m:e>
                          <m:r>
                            <a:rPr lang="en-US" sz="3000">
                              <a:solidFill>
                                <a:prstClr val="black"/>
                              </a:solidFill>
                              <a:latin typeface="Cambria Math"/>
                              <a:ea typeface="Calibri" panose="020F0502020204030204" pitchFamily="34" charset="0"/>
                            </a:rPr>
                            <m:t>𝐶</m:t>
                          </m:r>
                        </m:e>
                        <m:sub>
                          <m:r>
                            <a:rPr lang="en-US" sz="3000">
                              <a:solidFill>
                                <a:prstClr val="black"/>
                              </a:solidFill>
                              <a:latin typeface="Cambria Math"/>
                              <a:ea typeface="Calibri" panose="020F0502020204030204" pitchFamily="34" charset="0"/>
                            </a:rPr>
                            <m:t>𝑛</m:t>
                          </m:r>
                        </m:sub>
                        <m:sup>
                          <m:r>
                            <a:rPr lang="en-US" sz="3000">
                              <a:solidFill>
                                <a:prstClr val="black"/>
                              </a:solidFill>
                              <a:latin typeface="Cambria Math"/>
                              <a:ea typeface="Calibri" panose="020F0502020204030204" pitchFamily="34" charset="0"/>
                            </a:rPr>
                            <m:t>3</m:t>
                          </m:r>
                        </m:sup>
                      </m:sSubSup>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2</m:t>
                      </m:r>
                      <m:sSubSup>
                        <m:sSubSupPr>
                          <m:ctrlPr>
                            <a:rPr lang="en-US" sz="3000" i="1">
                              <a:solidFill>
                                <a:prstClr val="black"/>
                              </a:solidFill>
                              <a:latin typeface="Cambria Math"/>
                              <a:ea typeface="Calibri" panose="020F0502020204030204" pitchFamily="34" charset="0"/>
                            </a:rPr>
                          </m:ctrlPr>
                        </m:sSubSupPr>
                        <m:e>
                          <m:r>
                            <a:rPr lang="en-US" sz="3000">
                              <a:solidFill>
                                <a:prstClr val="black"/>
                              </a:solidFill>
                              <a:latin typeface="Cambria Math"/>
                              <a:ea typeface="Calibri" panose="020F0502020204030204" pitchFamily="34" charset="0"/>
                            </a:rPr>
                            <m:t>𝐶</m:t>
                          </m:r>
                        </m:e>
                        <m:sub>
                          <m:r>
                            <a:rPr lang="en-US" sz="3000">
                              <a:solidFill>
                                <a:prstClr val="black"/>
                              </a:solidFill>
                              <a:latin typeface="Cambria Math"/>
                              <a:ea typeface="Calibri" panose="020F0502020204030204" pitchFamily="34" charset="0"/>
                            </a:rPr>
                            <m:t>𝑛</m:t>
                          </m:r>
                        </m:sub>
                        <m:sup>
                          <m:r>
                            <a:rPr lang="en-US" sz="3000">
                              <a:solidFill>
                                <a:prstClr val="black"/>
                              </a:solidFill>
                              <a:latin typeface="Cambria Math"/>
                              <a:ea typeface="Calibri" panose="020F0502020204030204" pitchFamily="34" charset="0"/>
                            </a:rPr>
                            <m:t>2</m:t>
                          </m:r>
                        </m:sup>
                      </m:sSubSup>
                      <m:d>
                        <m:dPr>
                          <m:ctrlPr>
                            <a:rPr lang="en-US" sz="3000" i="1">
                              <a:solidFill>
                                <a:prstClr val="black"/>
                              </a:solidFill>
                              <a:latin typeface="Cambria Math"/>
                              <a:ea typeface="Calibri" panose="020F0502020204030204" pitchFamily="34" charset="0"/>
                            </a:rPr>
                          </m:ctrlPr>
                        </m:dPr>
                        <m:e>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3</m:t>
                          </m:r>
                        </m:e>
                      </m:d>
                    </m:oMath>
                  </m:oMathPara>
                </a14:m>
                <a:endParaRPr lang="en-US" sz="30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228600" algn="l"/>
                    <a:tab pos="1257300" algn="l"/>
                    <a:tab pos="2514600" algn="l"/>
                    <a:tab pos="3771900" algn="l"/>
                  </a:tabLst>
                </a:pPr>
                <a14:m>
                  <m:oMath xmlns:m="http://schemas.openxmlformats.org/officeDocument/2006/math">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f>
                      <m:fPr>
                        <m:ctrlPr>
                          <a:rPr lang="en-US" sz="3000" i="1">
                            <a:solidFill>
                              <a:prstClr val="black"/>
                            </a:solidFill>
                            <a:latin typeface="Cambria Math"/>
                            <a:ea typeface="Calibri" panose="020F0502020204030204" pitchFamily="34" charset="0"/>
                          </a:rPr>
                        </m:ctrlPr>
                      </m:fPr>
                      <m:num>
                        <m:d>
                          <m:dPr>
                            <m:ctrlPr>
                              <a:rPr lang="en-US" sz="3000" i="1">
                                <a:solidFill>
                                  <a:prstClr val="black"/>
                                </a:solidFill>
                                <a:latin typeface="Cambria Math"/>
                                <a:ea typeface="Calibri" panose="020F0502020204030204" pitchFamily="34" charset="0"/>
                              </a:rPr>
                            </m:ctrlPr>
                          </m:dPr>
                          <m:e>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2</m:t>
                            </m:r>
                          </m:e>
                        </m:d>
                        <m:d>
                          <m:dPr>
                            <m:ctrlPr>
                              <a:rPr lang="en-US" sz="3000" i="1">
                                <a:solidFill>
                                  <a:prstClr val="black"/>
                                </a:solidFill>
                                <a:latin typeface="Cambria Math"/>
                                <a:ea typeface="Calibri" panose="020F0502020204030204" pitchFamily="34" charset="0"/>
                              </a:rPr>
                            </m:ctrlPr>
                          </m:dPr>
                          <m:e>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1</m:t>
                            </m:r>
                          </m:e>
                        </m:d>
                        <m:r>
                          <a:rPr lang="vi-VN" sz="3000">
                            <a:solidFill>
                              <a:prstClr val="black"/>
                            </a:solidFill>
                            <a:latin typeface="Cambria Math"/>
                            <a:ea typeface="Calibri" panose="020F0502020204030204" pitchFamily="34" charset="0"/>
                          </a:rPr>
                          <m:t>𝑛</m:t>
                        </m:r>
                      </m:num>
                      <m:den>
                        <m:r>
                          <a:rPr lang="vi-VN" sz="3000">
                            <a:solidFill>
                              <a:prstClr val="black"/>
                            </a:solidFill>
                            <a:latin typeface="Cambria Math"/>
                            <a:ea typeface="Calibri" panose="020F0502020204030204" pitchFamily="34" charset="0"/>
                          </a:rPr>
                          <m:t>6</m:t>
                        </m:r>
                      </m:den>
                    </m:f>
                  </m:oMath>
                </a14:m>
                <a:r>
                  <a:rPr lang="vi-VN" sz="3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2</m:t>
                    </m:r>
                    <m:r>
                      <a:rPr lang="vi-VN" sz="3000">
                        <a:solidFill>
                          <a:prstClr val="black"/>
                        </a:solidFill>
                        <a:latin typeface="Cambria Math"/>
                        <a:ea typeface="Calibri" panose="020F0502020204030204" pitchFamily="34" charset="0"/>
                      </a:rPr>
                      <m:t>.</m:t>
                    </m:r>
                    <m:f>
                      <m:fPr>
                        <m:ctrlPr>
                          <a:rPr lang="en-US" sz="3000" i="1">
                            <a:solidFill>
                              <a:prstClr val="black"/>
                            </a:solidFill>
                            <a:latin typeface="Cambria Math"/>
                            <a:ea typeface="Calibri" panose="020F0502020204030204" pitchFamily="34" charset="0"/>
                          </a:rPr>
                        </m:ctrlPr>
                      </m:fPr>
                      <m:num>
                        <m:d>
                          <m:dPr>
                            <m:ctrlPr>
                              <a:rPr lang="en-US" sz="3000" i="1">
                                <a:solidFill>
                                  <a:prstClr val="black"/>
                                </a:solidFill>
                                <a:latin typeface="Cambria Math"/>
                                <a:ea typeface="Calibri" panose="020F0502020204030204" pitchFamily="34" charset="0"/>
                              </a:rPr>
                            </m:ctrlPr>
                          </m:dPr>
                          <m:e>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1</m:t>
                            </m:r>
                          </m:e>
                        </m:d>
                        <m:r>
                          <a:rPr lang="vi-VN" sz="3000">
                            <a:solidFill>
                              <a:prstClr val="black"/>
                            </a:solidFill>
                            <a:latin typeface="Cambria Math"/>
                            <a:ea typeface="Calibri" panose="020F0502020204030204" pitchFamily="34" charset="0"/>
                          </a:rPr>
                          <m:t>𝑛</m:t>
                        </m:r>
                      </m:num>
                      <m:den>
                        <m:r>
                          <a:rPr lang="vi-VN" sz="3000">
                            <a:solidFill>
                              <a:prstClr val="black"/>
                            </a:solidFill>
                            <a:latin typeface="Cambria Math"/>
                            <a:ea typeface="Calibri" panose="020F0502020204030204" pitchFamily="34" charset="0"/>
                          </a:rPr>
                          <m:t>2</m:t>
                        </m:r>
                      </m:den>
                    </m:f>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1</m:t>
                    </m:r>
                    <m:r>
                      <a:rPr lang="vi-VN" sz="3000">
                        <a:solidFill>
                          <a:prstClr val="black"/>
                        </a:solidFill>
                        <a:latin typeface="Cambria Math"/>
                        <a:ea typeface="Calibri" panose="020F0502020204030204" pitchFamily="34" charset="0"/>
                      </a:rPr>
                      <m:t>+</m:t>
                    </m:r>
                    <m:f>
                      <m:fPr>
                        <m:ctrlPr>
                          <a:rPr lang="en-US" sz="3000" i="1">
                            <a:solidFill>
                              <a:prstClr val="black"/>
                            </a:solidFill>
                            <a:latin typeface="Cambria Math"/>
                            <a:ea typeface="Calibri" panose="020F0502020204030204" pitchFamily="34" charset="0"/>
                          </a:rPr>
                        </m:ctrlPr>
                      </m:fPr>
                      <m:num>
                        <m:sSup>
                          <m:sSupPr>
                            <m:ctrlPr>
                              <a:rPr lang="en-US" sz="3000" i="1">
                                <a:solidFill>
                                  <a:prstClr val="black"/>
                                </a:solidFill>
                                <a:latin typeface="Cambria Math"/>
                                <a:ea typeface="Calibri" panose="020F0502020204030204" pitchFamily="34" charset="0"/>
                              </a:rPr>
                            </m:ctrlPr>
                          </m:sSupPr>
                          <m:e>
                            <m:r>
                              <a:rPr lang="vi-VN" sz="3000">
                                <a:solidFill>
                                  <a:prstClr val="black"/>
                                </a:solidFill>
                                <a:latin typeface="Cambria Math"/>
                                <a:ea typeface="Calibri" panose="020F0502020204030204" pitchFamily="34" charset="0"/>
                              </a:rPr>
                              <m:t>𝑛</m:t>
                            </m:r>
                          </m:e>
                          <m:sup>
                            <m:r>
                              <a:rPr lang="vi-VN" sz="3000">
                                <a:solidFill>
                                  <a:prstClr val="black"/>
                                </a:solidFill>
                                <a:latin typeface="Cambria Math"/>
                                <a:ea typeface="Calibri" panose="020F0502020204030204" pitchFamily="34" charset="0"/>
                              </a:rPr>
                              <m:t>2</m:t>
                            </m:r>
                          </m:sup>
                        </m:sSup>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3</m:t>
                        </m:r>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2</m:t>
                        </m:r>
                      </m:num>
                      <m:den>
                        <m:r>
                          <a:rPr lang="vi-VN" sz="3000">
                            <a:solidFill>
                              <a:prstClr val="black"/>
                            </a:solidFill>
                            <a:latin typeface="Cambria Math"/>
                            <a:ea typeface="Calibri" panose="020F0502020204030204" pitchFamily="34" charset="0"/>
                          </a:rPr>
                          <m:t>6</m:t>
                        </m:r>
                      </m:den>
                    </m:f>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1</m:t>
                    </m:r>
                  </m:oMath>
                </a14:m>
                <a:endParaRPr lang="en-US" sz="3000" smtClean="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228600" algn="l"/>
                    <a:tab pos="1257300" algn="l"/>
                    <a:tab pos="2514600" algn="l"/>
                    <a:tab pos="3771900" algn="l"/>
                  </a:tabLst>
                </a:pPr>
                <a14:m>
                  <m:oMath xmlns:m="http://schemas.openxmlformats.org/officeDocument/2006/math">
                    <m:r>
                      <a:rPr lang="vi-VN" sz="3000">
                        <a:solidFill>
                          <a:prstClr val="black"/>
                        </a:solidFill>
                        <a:latin typeface="Cambria Math"/>
                        <a:ea typeface="Calibri" panose="020F0502020204030204" pitchFamily="34" charset="0"/>
                      </a:rPr>
                      <m:t>⇔</m:t>
                    </m:r>
                    <m:sSup>
                      <m:sSupPr>
                        <m:ctrlPr>
                          <a:rPr lang="en-US" sz="3000" i="1">
                            <a:solidFill>
                              <a:prstClr val="black"/>
                            </a:solidFill>
                            <a:latin typeface="Cambria Math"/>
                            <a:ea typeface="Calibri" panose="020F0502020204030204" pitchFamily="34" charset="0"/>
                          </a:rPr>
                        </m:ctrlPr>
                      </m:sSupPr>
                      <m:e>
                        <m:r>
                          <a:rPr lang="vi-VN" sz="3000">
                            <a:solidFill>
                              <a:prstClr val="black"/>
                            </a:solidFill>
                            <a:latin typeface="Cambria Math"/>
                            <a:ea typeface="Calibri" panose="020F0502020204030204" pitchFamily="34" charset="0"/>
                          </a:rPr>
                          <m:t>𝑛</m:t>
                        </m:r>
                      </m:e>
                      <m:sup>
                        <m:r>
                          <a:rPr lang="vi-VN" sz="3000">
                            <a:solidFill>
                              <a:prstClr val="black"/>
                            </a:solidFill>
                            <a:latin typeface="Cambria Math"/>
                            <a:ea typeface="Calibri" panose="020F0502020204030204" pitchFamily="34" charset="0"/>
                          </a:rPr>
                          <m:t>2</m:t>
                        </m:r>
                      </m:sup>
                    </m:sSup>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9</m:t>
                    </m:r>
                    <m:r>
                      <a:rPr lang="vi-VN" sz="3000">
                        <a:solidFill>
                          <a:prstClr val="black"/>
                        </a:solidFill>
                        <a:latin typeface="Cambria Math"/>
                        <a:ea typeface="Calibri" panose="020F0502020204030204" pitchFamily="34" charset="0"/>
                      </a:rPr>
                      <m:t>𝑛</m:t>
                    </m:r>
                    <m:r>
                      <a:rPr lang="vi-VN" sz="3000">
                        <a:solidFill>
                          <a:prstClr val="black"/>
                        </a:solidFill>
                        <a:latin typeface="Cambria Math"/>
                        <a:ea typeface="Calibri" panose="020F0502020204030204" pitchFamily="34" charset="0"/>
                      </a:rPr>
                      <m:t>+</m:t>
                    </m:r>
                    <m:r>
                      <a:rPr lang="vi-VN" sz="3000">
                        <a:solidFill>
                          <a:prstClr val="black"/>
                        </a:solidFill>
                        <a:latin typeface="Cambria Math"/>
                        <a:ea typeface="Calibri" panose="020F0502020204030204" pitchFamily="34" charset="0"/>
                      </a:rPr>
                      <m:t>14</m:t>
                    </m:r>
                    <m:r>
                      <a:rPr lang="vi-VN" sz="3000">
                        <a:solidFill>
                          <a:prstClr val="black"/>
                        </a:solidFill>
                        <a:latin typeface="Cambria Math"/>
                        <a:ea typeface="Calibri" panose="020F0502020204030204" pitchFamily="34" charset="0"/>
                      </a:rPr>
                      <m:t>.</m:t>
                    </m:r>
                  </m:oMath>
                </a14:m>
                <a:r>
                  <a:rPr lang="vi-VN" sz="30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000">
                        <a:solidFill>
                          <a:prstClr val="black"/>
                        </a:solidFill>
                        <a:latin typeface="Cambria Math"/>
                        <a:ea typeface="Calibri" panose="020F0502020204030204" pitchFamily="34" charset="0"/>
                      </a:rPr>
                      <m:t>⇔</m:t>
                    </m:r>
                    <m:d>
                      <m:dPr>
                        <m:begChr m:val="["/>
                        <m:endChr m:val=""/>
                        <m:ctrlPr>
                          <a:rPr lang="en-US" sz="3000" i="1">
                            <a:solidFill>
                              <a:prstClr val="black"/>
                            </a:solidFill>
                            <a:latin typeface="Cambria Math"/>
                            <a:ea typeface="Calibri" panose="020F0502020204030204" pitchFamily="34" charset="0"/>
                          </a:rPr>
                        </m:ctrlPr>
                      </m:dPr>
                      <m:e>
                        <m:eqArr>
                          <m:eqArrPr>
                            <m:ctrlPr>
                              <a:rPr lang="en-US" sz="3000" i="1">
                                <a:solidFill>
                                  <a:prstClr val="black"/>
                                </a:solidFill>
                                <a:latin typeface="Cambria Math"/>
                                <a:ea typeface="Calibri" panose="020F0502020204030204" pitchFamily="34" charset="0"/>
                              </a:rPr>
                            </m:ctrlPr>
                          </m:eqArrPr>
                          <m:e>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2</m:t>
                            </m:r>
                          </m:e>
                          <m:e>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7</m:t>
                            </m:r>
                          </m:e>
                        </m:eqArr>
                      </m:e>
                    </m:d>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7</m:t>
                    </m:r>
                    <m:d>
                      <m:dPr>
                        <m:ctrlPr>
                          <a:rPr lang="en-US" sz="3000" i="1">
                            <a:solidFill>
                              <a:prstClr val="black"/>
                            </a:solidFill>
                            <a:latin typeface="Cambria Math"/>
                            <a:ea typeface="Calibri" panose="020F0502020204030204" pitchFamily="34" charset="0"/>
                          </a:rPr>
                        </m:ctrlPr>
                      </m:dPr>
                      <m:e>
                        <m:r>
                          <a:rPr lang="en-US" sz="3000">
                            <a:solidFill>
                              <a:prstClr val="black"/>
                            </a:solidFill>
                            <a:latin typeface="Cambria Math"/>
                            <a:ea typeface="Calibri" panose="020F0502020204030204" pitchFamily="34" charset="0"/>
                          </a:rPr>
                          <m:t>𝑛</m:t>
                        </m:r>
                        <m:r>
                          <a:rPr lang="en-US" sz="3000">
                            <a:solidFill>
                              <a:prstClr val="black"/>
                            </a:solidFill>
                            <a:latin typeface="Cambria Math"/>
                            <a:ea typeface="Calibri" panose="020F0502020204030204" pitchFamily="34" charset="0"/>
                          </a:rPr>
                          <m:t>≥</m:t>
                        </m:r>
                        <m:r>
                          <a:rPr lang="en-US" sz="3000">
                            <a:solidFill>
                              <a:prstClr val="black"/>
                            </a:solidFill>
                            <a:latin typeface="Cambria Math"/>
                            <a:ea typeface="Calibri" panose="020F0502020204030204" pitchFamily="34" charset="0"/>
                          </a:rPr>
                          <m:t>3</m:t>
                        </m:r>
                      </m:e>
                    </m:d>
                    <m:r>
                      <a:rPr lang="en-US" sz="3000" b="0" i="0" smtClean="0">
                        <a:solidFill>
                          <a:prstClr val="black"/>
                        </a:solidFill>
                        <a:latin typeface="Cambria Math"/>
                        <a:ea typeface="Calibri" panose="020F0502020204030204" pitchFamily="34" charset="0"/>
                      </a:rPr>
                      <m:t>. </m:t>
                    </m:r>
                  </m:oMath>
                </a14:m>
                <a:r>
                  <a:rPr lang="en-US" sz="3000" b="1">
                    <a:solidFill>
                      <a:srgbClr val="0000FF"/>
                    </a:solidFill>
                    <a:latin typeface="Times New Roman" panose="02020603050405020304" pitchFamily="18" charset="0"/>
                    <a:ea typeface="Calibri" panose="020F0502020204030204" pitchFamily="34" charset="0"/>
                    <a:cs typeface="Calibri" panose="020F0502020204030204" pitchFamily="34" charset="0"/>
                  </a:rPr>
                  <a:t>Chọn B</a:t>
                </a:r>
                <a:endParaRPr lang="en-US" sz="3000" b="1" dirty="0">
                  <a:solidFill>
                    <a:srgbClr val="0000FF"/>
                  </a:solidFill>
                  <a:latin typeface="Times New Roman"/>
                  <a:ea typeface="Times New Roman"/>
                </a:endParaRPr>
              </a:p>
            </p:txBody>
          </p:sp>
        </mc:Choice>
        <mc:Fallback xmlns="">
          <p:sp>
            <p:nvSpPr>
              <p:cNvPr id="10" name="Rectangle 2"/>
              <p:cNvSpPr>
                <a:spLocks noRot="1" noChangeAspect="1" noMove="1" noResize="1" noEditPoints="1" noAdjustHandles="1" noChangeArrowheads="1" noChangeShapeType="1" noTextEdit="1"/>
              </p:cNvSpPr>
              <p:nvPr/>
            </p:nvSpPr>
            <p:spPr>
              <a:xfrm>
                <a:off x="334008" y="570779"/>
                <a:ext cx="11645957" cy="6182398"/>
              </a:xfrm>
              <a:prstGeom prst="rect">
                <a:avLst/>
              </a:prstGeom>
              <a:blipFill rotWithShape="1">
                <a:blip r:embed="rId2"/>
                <a:stretch>
                  <a:fillRect l="-1257" t="-394" r="-314"/>
                </a:stretch>
              </a:blipFill>
            </p:spPr>
            <p:txBody>
              <a:bodyPr/>
              <a:lstStyle/>
              <a:p>
                <a:r>
                  <a:rPr lang="en-US">
                    <a:noFill/>
                  </a:rPr>
                  <a:t> </a:t>
                </a:r>
              </a:p>
            </p:txBody>
          </p:sp>
        </mc:Fallback>
      </mc:AlternateContent>
      <p:sp>
        <p:nvSpPr>
          <p:cNvPr id="17" name="Oval 16"/>
          <p:cNvSpPr/>
          <p:nvPr/>
        </p:nvSpPr>
        <p:spPr>
          <a:xfrm>
            <a:off x="2982196" y="191991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7995"/>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267748" y="597283"/>
                <a:ext cx="11738722" cy="6074292"/>
              </a:xfrm>
              <a:prstGeom prst="rect">
                <a:avLst/>
              </a:prstGeom>
            </p:spPr>
            <p:txBody>
              <a:bodyPr wrap="square">
                <a:spAutoFit/>
              </a:bodyPr>
              <a:lstStyle/>
              <a:p>
                <a:pPr>
                  <a:lnSpc>
                    <a:spcPct val="115000"/>
                  </a:lnSpc>
                  <a:spcBef>
                    <a:spcPts val="600"/>
                  </a:spcBef>
                  <a:spcAft>
                    <a:spcPts val="1000"/>
                  </a:spcAft>
                  <a:tabLst>
                    <a:tab pos="228600" algn="l"/>
                    <a:tab pos="1257300" algn="l"/>
                    <a:tab pos="2514600" algn="l"/>
                    <a:tab pos="3771900" algn="l"/>
                  </a:tabLst>
                </a:pP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15. </a:t>
                </a:r>
                <a:r>
                  <a:rPr lang="pt-BR" sz="3200" dirty="0">
                    <a:solidFill>
                      <a:prstClr val="black"/>
                    </a:solidFill>
                    <a:latin typeface="Times New Roman" panose="02020603050405020304" pitchFamily="18" charset="0"/>
                    <a:ea typeface="Calibri" panose="020F0502020204030204" pitchFamily="34" charset="0"/>
                  </a:rPr>
                  <a:t>Một cấp số nhân có công bội bằng 3 và số hạng đầu bằng 5. </a:t>
                </a:r>
                <a:r>
                  <a:rPr lang="pt-BR" sz="3200">
                    <a:solidFill>
                      <a:prstClr val="black"/>
                    </a:solidFill>
                    <a:latin typeface="Times New Roman" panose="02020603050405020304" pitchFamily="18" charset="0"/>
                    <a:ea typeface="Calibri" panose="020F0502020204030204" pitchFamily="34" charset="0"/>
                  </a:rPr>
                  <a:t>Biết </a:t>
                </a:r>
                <a:r>
                  <a:rPr lang="pt-BR" sz="3200" smtClean="0">
                    <a:solidFill>
                      <a:prstClr val="black"/>
                    </a:solidFill>
                    <a:latin typeface="Times New Roman" panose="02020603050405020304" pitchFamily="18" charset="0"/>
                    <a:ea typeface="Calibri" panose="020F0502020204030204" pitchFamily="34" charset="0"/>
                  </a:rPr>
                  <a:t>số </a:t>
                </a:r>
                <a:r>
                  <a:rPr lang="pt-BR" sz="3200" dirty="0">
                    <a:solidFill>
                      <a:prstClr val="black"/>
                    </a:solidFill>
                    <a:latin typeface="Times New Roman" panose="02020603050405020304" pitchFamily="18" charset="0"/>
                    <a:ea typeface="Calibri" panose="020F0502020204030204" pitchFamily="34" charset="0"/>
                  </a:rPr>
                  <a:t>hạng chính giữa là 32805. Hỏi cấp số nhân đã cho có bao nhiêu số hạng?</a:t>
                </a:r>
                <a:endParaRPr lang="en-US" sz="3200" dirty="0">
                  <a:solidFill>
                    <a:prstClr val="black"/>
                  </a:solidFill>
                  <a:latin typeface="Times New Roman" panose="02020603050405020304" pitchFamily="18" charset="0"/>
                  <a:ea typeface="Calibri" panose="020F0502020204030204" pitchFamily="34" charset="0"/>
                </a:endParaRPr>
              </a:p>
              <a:p>
                <a:pPr>
                  <a:lnSpc>
                    <a:spcPct val="115000"/>
                  </a:lnSpc>
                  <a:spcBef>
                    <a:spcPts val="600"/>
                  </a:spcBef>
                  <a:spcAft>
                    <a:spcPts val="1000"/>
                  </a:spcAft>
                  <a:tabLst>
                    <a:tab pos="228600" algn="l"/>
                    <a:tab pos="1257300" algn="l"/>
                    <a:tab pos="2514600" algn="l"/>
                    <a:tab pos="3771900" algn="l"/>
                  </a:tabLst>
                </a:pP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A. </a:t>
                </a:r>
                <a:r>
                  <a:rPr lang="vi-VN" sz="3200" smtClean="0">
                    <a:solidFill>
                      <a:prstClr val="black"/>
                    </a:solidFill>
                    <a:latin typeface="Times New Roman" panose="02020603050405020304" pitchFamily="18" charset="0"/>
                    <a:ea typeface="Calibri" panose="020F0502020204030204" pitchFamily="34" charset="0"/>
                  </a:rPr>
                  <a:t>15</a:t>
                </a:r>
                <a:r>
                  <a:rPr lang="vi-VN" sz="3200">
                    <a:solidFill>
                      <a:prstClr val="black"/>
                    </a:solidFill>
                    <a:latin typeface="Times New Roman" panose="02020603050405020304" pitchFamily="18" charset="0"/>
                    <a:ea typeface="Calibri" panose="020F0502020204030204" pitchFamily="34" charset="0"/>
                  </a:rPr>
                  <a:t>	</a:t>
                </a:r>
                <a:r>
                  <a:rPr lang="en-US" sz="3200" smtClean="0">
                    <a:solidFill>
                      <a:prstClr val="black"/>
                    </a:solidFill>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B</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vi-VN" sz="3200" dirty="0">
                    <a:solidFill>
                      <a:prstClr val="black"/>
                    </a:solidFill>
                    <a:latin typeface="Times New Roman" panose="02020603050405020304" pitchFamily="18" charset="0"/>
                    <a:ea typeface="Calibri" panose="020F0502020204030204" pitchFamily="34" charset="0"/>
                  </a:rPr>
                  <a:t>16</a:t>
                </a:r>
                <a:r>
                  <a:rPr lang="vi-VN" sz="3200">
                    <a:solidFill>
                      <a:prstClr val="black"/>
                    </a:solidFill>
                    <a:latin typeface="Times New Roman" panose="02020603050405020304" pitchFamily="18" charset="0"/>
                    <a:ea typeface="Calibri" panose="020F0502020204030204" pitchFamily="34" charset="0"/>
                  </a:rPr>
                  <a:t>	</a:t>
                </a:r>
                <a:r>
                  <a:rPr lang="en-US" sz="3200" smtClean="0">
                    <a:solidFill>
                      <a:prstClr val="black"/>
                    </a:solidFill>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C.</a:t>
                </a:r>
                <a:r>
                  <a:rPr lang="vi-VN" sz="3200" smtClean="0">
                    <a:solidFill>
                      <a:prstClr val="black"/>
                    </a:solidFill>
                    <a:latin typeface="Times New Roman" panose="02020603050405020304" pitchFamily="18" charset="0"/>
                    <a:ea typeface="Calibri" panose="020F0502020204030204" pitchFamily="34" charset="0"/>
                  </a:rPr>
                  <a:t>17</a:t>
                </a:r>
                <a:r>
                  <a:rPr lang="vi-VN" sz="3200" dirty="0">
                    <a:solidFill>
                      <a:prstClr val="black"/>
                    </a:solidFill>
                    <a:latin typeface="Times New Roman" panose="02020603050405020304" pitchFamily="18" charset="0"/>
                    <a:ea typeface="Calibri" panose="020F0502020204030204" pitchFamily="34" charset="0"/>
                  </a:rPr>
                  <a:t>	</a:t>
                </a:r>
                <a:r>
                  <a:rPr lang="vi-VN" sz="3200">
                    <a:solidFill>
                      <a:prstClr val="black"/>
                    </a:solidFill>
                    <a:latin typeface="Times New Roman" panose="02020603050405020304" pitchFamily="18" charset="0"/>
                    <a:ea typeface="Calibri" panose="020F0502020204030204" pitchFamily="34" charset="0"/>
                  </a:rPr>
                  <a:t>	</a:t>
                </a:r>
                <a:r>
                  <a:rPr lang="en-US" sz="3200" smtClean="0">
                    <a:solidFill>
                      <a:prstClr val="black"/>
                    </a:solidFill>
                    <a:latin typeface="Times New Roman" panose="02020603050405020304" pitchFamily="18" charset="0"/>
                    <a:ea typeface="Calibri" panose="020F0502020204030204" pitchFamily="34" charset="0"/>
                  </a:rPr>
                  <a:t>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D.</a:t>
                </a:r>
                <a:r>
                  <a:rPr lang="vi-VN" sz="3200" smtClean="0">
                    <a:solidFill>
                      <a:prstClr val="black"/>
                    </a:solidFill>
                    <a:latin typeface="Times New Roman" panose="02020603050405020304" pitchFamily="18" charset="0"/>
                    <a:ea typeface="Calibri" panose="020F0502020204030204" pitchFamily="34" charset="0"/>
                  </a:rPr>
                  <a:t>18</a:t>
                </a:r>
                <a:endParaRPr lang="en-US" sz="3200" dirty="0">
                  <a:solidFill>
                    <a:prstClr val="black"/>
                  </a:solidFill>
                  <a:latin typeface="Times New Roman" panose="02020603050405020304" pitchFamily="18" charset="0"/>
                  <a:ea typeface="Calibri" panose="020F0502020204030204" pitchFamily="34" charset="0"/>
                </a:endParaRPr>
              </a:p>
              <a:p>
                <a:pPr>
                  <a:lnSpc>
                    <a:spcPct val="106000"/>
                  </a:lnSpc>
                  <a:spcBef>
                    <a:spcPts val="600"/>
                  </a:spcBef>
                  <a:spcAft>
                    <a:spcPts val="800"/>
                  </a:spcAft>
                </a:pPr>
                <a:r>
                  <a:rPr lang="vi-VN" sz="3200" b="1" dirty="0">
                    <a:solidFill>
                      <a:srgbClr val="0000FF"/>
                    </a:solidFill>
                    <a:latin typeface="Times New Roman"/>
                    <a:ea typeface="Times New Roman"/>
                    <a:cs typeface="Times New Roman"/>
                  </a:rPr>
                  <a:t>Lời </a:t>
                </a:r>
                <a:r>
                  <a:rPr lang="vi-VN" sz="3200" b="1">
                    <a:solidFill>
                      <a:srgbClr val="0000FF"/>
                    </a:solidFill>
                    <a:latin typeface="Times New Roman"/>
                    <a:ea typeface="Times New Roman"/>
                    <a:cs typeface="Times New Roman"/>
                  </a:rPr>
                  <a:t>giải</a:t>
                </a:r>
                <a:r>
                  <a:rPr lang="vi-VN" sz="3200" b="1" smtClean="0">
                    <a:solidFill>
                      <a:srgbClr val="0000FF"/>
                    </a:solidFill>
                    <a:latin typeface="Times New Roman"/>
                    <a:ea typeface="Times New Roman"/>
                    <a:cs typeface="Times New Roman"/>
                  </a:rPr>
                  <a:t>:</a:t>
                </a:r>
                <a:endParaRPr lang="en-US" sz="3200" dirty="0">
                  <a:latin typeface="Times New Roman"/>
                  <a:ea typeface="Arial"/>
                </a:endParaRPr>
              </a:p>
              <a:p>
                <a:pPr algn="just">
                  <a:lnSpc>
                    <a:spcPct val="115000"/>
                  </a:lnSpc>
                  <a:spcBef>
                    <a:spcPts val="600"/>
                  </a:spcBef>
                  <a:spcAft>
                    <a:spcPts val="1000"/>
                  </a:spcAft>
                  <a:tabLst>
                    <a:tab pos="228600" algn="l"/>
                    <a:tab pos="1257300" algn="l"/>
                    <a:tab pos="2514600" algn="l"/>
                    <a:tab pos="3771900" algn="l"/>
                  </a:tabLst>
                </a:pPr>
                <a:r>
                  <a:rPr lang="vi-VN" sz="3200" dirty="0">
                    <a:solidFill>
                      <a:prstClr val="black"/>
                    </a:solidFill>
                    <a:latin typeface="Times New Roman" panose="02020603050405020304" pitchFamily="18" charset="0"/>
                    <a:ea typeface="Calibri" panose="020F0502020204030204" pitchFamily="34" charset="0"/>
                  </a:rPr>
                  <a:t>Ta có:  </a:t>
                </a:r>
                <a14:m>
                  <m:oMath xmlns:m="http://schemas.openxmlformats.org/officeDocument/2006/math">
                    <m:r>
                      <a:rPr lang="vi-VN" sz="3200">
                        <a:solidFill>
                          <a:prstClr val="black"/>
                        </a:solidFill>
                        <a:latin typeface="Cambria Math"/>
                        <a:ea typeface="Calibri" panose="020F0502020204030204" pitchFamily="34" charset="0"/>
                      </a:rPr>
                      <m:t>32805</m:t>
                    </m:r>
                    <m:r>
                      <a:rPr lang="vi-VN"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𝑛</m:t>
                        </m:r>
                      </m:sub>
                    </m:sSub>
                    <m:r>
                      <a:rPr lang="vi-VN" sz="3200">
                        <a:solidFill>
                          <a:prstClr val="black"/>
                        </a:solidFill>
                        <a:latin typeface="Cambria Math"/>
                        <a:ea typeface="Calibri" panose="020F0502020204030204" pitchFamily="34" charset="0"/>
                      </a:rPr>
                      <m:t>=</m:t>
                    </m:r>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1</m:t>
                        </m:r>
                      </m:sub>
                    </m:sSub>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𝑞</m:t>
                        </m:r>
                      </m:e>
                      <m:sup>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1</m:t>
                        </m:r>
                      </m:sup>
                    </m:sSup>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5</m:t>
                    </m:r>
                    <m:r>
                      <a:rPr lang="vi-VN"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3</m:t>
                        </m:r>
                      </m:e>
                      <m:sup>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1</m:t>
                        </m:r>
                      </m:sup>
                    </m:sSup>
                  </m:oMath>
                </a14:m>
                <a:endParaRPr lang="en-US" sz="3200" smtClean="0">
                  <a:solidFill>
                    <a:prstClr val="black"/>
                  </a:solidFill>
                  <a:latin typeface="Times New Roman" panose="02020603050405020304" pitchFamily="18" charset="0"/>
                  <a:ea typeface="Calibri" panose="020F0502020204030204" pitchFamily="34" charset="0"/>
                </a:endParaRPr>
              </a:p>
              <a:p>
                <a:pPr algn="just">
                  <a:lnSpc>
                    <a:spcPct val="115000"/>
                  </a:lnSpc>
                  <a:spcBef>
                    <a:spcPts val="600"/>
                  </a:spcBef>
                  <a:spcAft>
                    <a:spcPts val="1000"/>
                  </a:spcAft>
                  <a:tabLst>
                    <a:tab pos="228600" algn="l"/>
                    <a:tab pos="1257300" algn="l"/>
                    <a:tab pos="2514600" algn="l"/>
                    <a:tab pos="3771900" algn="l"/>
                  </a:tabLst>
                </a:pPr>
                <a14:m>
                  <m:oMath xmlns:m="http://schemas.openxmlformats.org/officeDocument/2006/math">
                    <m:r>
                      <a:rPr lang="vi-VN"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3</m:t>
                        </m:r>
                      </m:e>
                      <m:sup>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1</m:t>
                        </m:r>
                      </m:sup>
                    </m:sSup>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6561</m:t>
                    </m:r>
                    <m:r>
                      <a:rPr lang="vi-VN" sz="3200">
                        <a:solidFill>
                          <a:prstClr val="black"/>
                        </a:solidFill>
                        <a:latin typeface="Cambria Math"/>
                        <a:ea typeface="Calibri" panose="020F0502020204030204" pitchFamily="34" charset="0"/>
                      </a:rPr>
                      <m:t>=</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3</m:t>
                        </m:r>
                      </m:e>
                      <m:sup>
                        <m:r>
                          <a:rPr lang="vi-VN" sz="3200">
                            <a:solidFill>
                              <a:prstClr val="black"/>
                            </a:solidFill>
                            <a:latin typeface="Cambria Math"/>
                            <a:ea typeface="Calibri" panose="020F0502020204030204" pitchFamily="34" charset="0"/>
                          </a:rPr>
                          <m:t>8</m:t>
                        </m:r>
                      </m:sup>
                    </m:sSup>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𝑛</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9</m:t>
                    </m:r>
                    <m:r>
                      <a:rPr lang="vi-VN" sz="3200">
                        <a:solidFill>
                          <a:prstClr val="black"/>
                        </a:solidFill>
                        <a:latin typeface="Cambria Math"/>
                        <a:ea typeface="Calibri" panose="020F0502020204030204" pitchFamily="34" charset="0"/>
                      </a:rPr>
                      <m:t>.</m:t>
                    </m:r>
                  </m:oMath>
                </a14:m>
                <a:r>
                  <a:rPr lang="vi-VN" sz="3200" dirty="0">
                    <a:solidFill>
                      <a:prstClr val="black"/>
                    </a:solidFill>
                    <a:latin typeface="Times New Roman" panose="02020603050405020304" pitchFamily="18" charset="0"/>
                    <a:ea typeface="Calibri" panose="020F0502020204030204" pitchFamily="34" charset="0"/>
                  </a:rPr>
                  <a:t> </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pt-BR" sz="3200" dirty="0">
                    <a:solidFill>
                      <a:prstClr val="black"/>
                    </a:solidFill>
                    <a:latin typeface="Times New Roman" panose="02020603050405020304" pitchFamily="18" charset="0"/>
                    <a:ea typeface="Calibri" panose="020F0502020204030204" pitchFamily="34" charset="0"/>
                  </a:rPr>
                  <a:t>Vậy </a:t>
                </a:r>
                <a14:m>
                  <m:oMath xmlns:m="http://schemas.openxmlformats.org/officeDocument/2006/math">
                    <m:sSub>
                      <m:sSubPr>
                        <m:ctrlPr>
                          <a:rPr lang="en-US" sz="3200" i="1">
                            <a:solidFill>
                              <a:prstClr val="black"/>
                            </a:solidFill>
                            <a:latin typeface="Cambria Math"/>
                            <a:ea typeface="Calibri" panose="020F0502020204030204" pitchFamily="34" charset="0"/>
                          </a:rPr>
                        </m:ctrlPr>
                      </m:sSubPr>
                      <m:e>
                        <m:r>
                          <a:rPr lang="vi-VN" sz="3200">
                            <a:solidFill>
                              <a:prstClr val="black"/>
                            </a:solidFill>
                            <a:latin typeface="Cambria Math"/>
                            <a:ea typeface="Calibri" panose="020F0502020204030204" pitchFamily="34" charset="0"/>
                          </a:rPr>
                          <m:t>𝑢</m:t>
                        </m:r>
                      </m:e>
                      <m:sub>
                        <m:r>
                          <a:rPr lang="vi-VN" sz="3200">
                            <a:solidFill>
                              <a:prstClr val="black"/>
                            </a:solidFill>
                            <a:latin typeface="Cambria Math"/>
                            <a:ea typeface="Calibri" panose="020F0502020204030204" pitchFamily="34" charset="0"/>
                          </a:rPr>
                          <m:t>9</m:t>
                        </m:r>
                      </m:sub>
                    </m:sSub>
                  </m:oMath>
                </a14:m>
                <a:r>
                  <a:rPr lang="pt-BR" sz="3200" dirty="0">
                    <a:solidFill>
                      <a:prstClr val="black"/>
                    </a:solidFill>
                    <a:latin typeface="Times New Roman" panose="02020603050405020304" pitchFamily="18" charset="0"/>
                    <a:ea typeface="Calibri" panose="020F0502020204030204" pitchFamily="34" charset="0"/>
                  </a:rPr>
                  <a:t> là số hạng chính giữa của cấp số nhân, nên cấp số nhân đã cho </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pt-BR" sz="3200" dirty="0">
                    <a:solidFill>
                      <a:prstClr val="black"/>
                    </a:solidFill>
                    <a:latin typeface="Times New Roman" panose="02020603050405020304" pitchFamily="18" charset="0"/>
                    <a:ea typeface="Calibri" panose="020F0502020204030204" pitchFamily="34" charset="0"/>
                  </a:rPr>
                  <a:t>có 17 số </a:t>
                </a:r>
                <a:r>
                  <a:rPr lang="pt-BR" sz="3200">
                    <a:solidFill>
                      <a:prstClr val="black"/>
                    </a:solidFill>
                    <a:latin typeface="Times New Roman" panose="02020603050405020304" pitchFamily="18" charset="0"/>
                    <a:ea typeface="Calibri" panose="020F0502020204030204" pitchFamily="34" charset="0"/>
                  </a:rPr>
                  <a:t>hạng</a:t>
                </a:r>
                <a:r>
                  <a:rPr lang="pt-BR" sz="3200" smtClean="0">
                    <a:solidFill>
                      <a:prstClr val="black"/>
                    </a:solidFill>
                    <a:latin typeface="Times New Roman" panose="02020603050405020304" pitchFamily="18" charset="0"/>
                    <a:ea typeface="Calibri" panose="020F0502020204030204" pitchFamily="34" charset="0"/>
                  </a:rPr>
                  <a:t>. </a:t>
                </a:r>
                <a:r>
                  <a:rPr lang="vi-VN" sz="3200" b="1">
                    <a:solidFill>
                      <a:srgbClr val="0000FF"/>
                    </a:solidFill>
                    <a:latin typeface="Times New Roman"/>
                    <a:ea typeface="Times New Roman"/>
                    <a:cs typeface="Times New Roman"/>
                  </a:rPr>
                  <a:t>Chọn C</a:t>
                </a:r>
                <a:endParaRPr lang="en-US" sz="3200" dirty="0">
                  <a:solidFill>
                    <a:prstClr val="black"/>
                  </a:solidFill>
                  <a:latin typeface="Times New Roman" panose="02020603050405020304" pitchFamily="18" charset="0"/>
                  <a:ea typeface="Calibri" panose="020F0502020204030204" pitchFamily="34"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267748" y="597283"/>
                <a:ext cx="11738722" cy="6074292"/>
              </a:xfrm>
              <a:prstGeom prst="rect">
                <a:avLst/>
              </a:prstGeom>
              <a:blipFill rotWithShape="1">
                <a:blip r:embed="rId2"/>
                <a:stretch>
                  <a:fillRect l="-1350" t="-904" r="-1194" b="-2309"/>
                </a:stretch>
              </a:blipFill>
            </p:spPr>
            <p:txBody>
              <a:bodyPr/>
              <a:lstStyle/>
              <a:p>
                <a:r>
                  <a:rPr lang="en-US">
                    <a:noFill/>
                  </a:rPr>
                  <a:t> </a:t>
                </a:r>
              </a:p>
            </p:txBody>
          </p:sp>
        </mc:Fallback>
      </mc:AlternateContent>
      <p:sp>
        <p:nvSpPr>
          <p:cNvPr id="17" name="Oval 16"/>
          <p:cNvSpPr/>
          <p:nvPr/>
        </p:nvSpPr>
        <p:spPr>
          <a:xfrm>
            <a:off x="5806261" y="259577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639041" y="7995"/>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6117243"/>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6123871"/>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58335" y="46171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12" name="Rectangle 2"/>
              <p:cNvSpPr/>
              <p:nvPr/>
            </p:nvSpPr>
            <p:spPr>
              <a:xfrm>
                <a:off x="336813" y="1032569"/>
                <a:ext cx="11510629" cy="5377049"/>
              </a:xfrm>
              <a:prstGeom prst="rect">
                <a:avLst/>
              </a:prstGeom>
            </p:spPr>
            <p:txBody>
              <a:bodyPr wrap="square">
                <a:spAutoFit/>
              </a:bodyPr>
              <a:lstStyle/>
              <a:p>
                <a:pPr algn="just">
                  <a:lnSpc>
                    <a:spcPct val="115000"/>
                  </a:lnSpc>
                  <a:spcBef>
                    <a:spcPts val="600"/>
                  </a:spcBef>
                  <a:spcAft>
                    <a:spcPts val="1000"/>
                  </a:spcAft>
                </a:pPr>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1</a:t>
                </a:r>
                <a:r>
                  <a:rPr lang="en-US" sz="3200" b="1">
                    <a:solidFill>
                      <a:srgbClr val="0000FF"/>
                    </a:solidFill>
                    <a:latin typeface="Times New Roman" panose="02020603050405020304" pitchFamily="18" charset="0"/>
                    <a:ea typeface="Times New Roman" panose="02020603050405020304" pitchFamily="18" charset="0"/>
                  </a:rPr>
                  <a:t>. </a:t>
                </a:r>
                <a:r>
                  <a:rPr lang="vi-VN" sz="3200">
                    <a:solidFill>
                      <a:prstClr val="black"/>
                    </a:solidFill>
                    <a:latin typeface="Times New Roman" panose="02020603050405020304" pitchFamily="18" charset="0"/>
                    <a:ea typeface="Times New Roman" panose="02020603050405020304" pitchFamily="18" charset="0"/>
                  </a:rPr>
                  <a:t>Cho </a:t>
                </a:r>
                <a:r>
                  <a:rPr lang="vi-VN" sz="3200" dirty="0">
                    <a:solidFill>
                      <a:prstClr val="black"/>
                    </a:solidFill>
                    <a:latin typeface="Times New Roman" panose="02020603050405020304" pitchFamily="18" charset="0"/>
                    <a:ea typeface="Times New Roman" panose="02020603050405020304" pitchFamily="18" charset="0"/>
                  </a:rPr>
                  <a:t>cấp số cộng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𝑛</m:t>
                            </m:r>
                          </m:sub>
                        </m:sSub>
                      </m:e>
                    </m:d>
                  </m:oMath>
                </a14:m>
                <a:r>
                  <a:rPr lang="vi-VN" sz="3200" dirty="0">
                    <a:solidFill>
                      <a:prstClr val="black"/>
                    </a:solidFill>
                    <a:latin typeface="Times New Roman" panose="02020603050405020304" pitchFamily="18" charset="0"/>
                    <a:ea typeface="Times New Roman" panose="02020603050405020304" pitchFamily="18" charset="0"/>
                  </a:rPr>
                  <a:t> với công sai </a:t>
                </a:r>
                <a14:m>
                  <m:oMath xmlns:m="http://schemas.openxmlformats.org/officeDocument/2006/math">
                    <m:r>
                      <a:rPr lang="vi-VN" sz="3200">
                        <a:solidFill>
                          <a:prstClr val="black"/>
                        </a:solidFill>
                        <a:latin typeface="Cambria Math"/>
                        <a:ea typeface="Times New Roman" panose="02020603050405020304" pitchFamily="18" charset="0"/>
                      </a:rPr>
                      <m:t>𝑑</m:t>
                    </m:r>
                  </m:oMath>
                </a14:m>
                <a:r>
                  <a:rPr lang="vi-VN" sz="3200" dirty="0">
                    <a:solidFill>
                      <a:prstClr val="black"/>
                    </a:solidFill>
                    <a:latin typeface="Times New Roman" panose="02020603050405020304" pitchFamily="18" charset="0"/>
                    <a:ea typeface="Times New Roman" panose="02020603050405020304" pitchFamily="18" charset="0"/>
                  </a:rPr>
                  <a:t> khác 0, biết rằng các số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1</m:t>
                        </m:r>
                      </m:sub>
                    </m:sSub>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2</m:t>
                        </m:r>
                      </m:sub>
                    </m:sSub>
                    <m:r>
                      <a:rPr lang="vi-VN" sz="3200">
                        <a:solidFill>
                          <a:prstClr val="black"/>
                        </a:solidFill>
                        <a:latin typeface="Cambria Math"/>
                        <a:ea typeface="Times New Roman" panose="02020603050405020304" pitchFamily="18" charset="0"/>
                      </a:rPr>
                      <m:t>, </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2</m:t>
                        </m:r>
                      </m:sub>
                    </m:sSub>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3</m:t>
                        </m:r>
                      </m:sub>
                    </m:sSub>
                    <m:r>
                      <a:rPr lang="vi-VN" sz="3200">
                        <a:solidFill>
                          <a:prstClr val="black"/>
                        </a:solidFill>
                        <a:latin typeface="Cambria Math"/>
                        <a:ea typeface="Times New Roman" panose="02020603050405020304" pitchFamily="18" charset="0"/>
                      </a:rPr>
                      <m:t>, </m:t>
                    </m:r>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3</m:t>
                        </m:r>
                      </m:sub>
                    </m:sSub>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1</m:t>
                        </m:r>
                        <m:r>
                          <a:rPr lang="en-US" sz="3200" b="0" i="0" smtClean="0">
                            <a:solidFill>
                              <a:prstClr val="black"/>
                            </a:solidFill>
                            <a:latin typeface="Cambria Math"/>
                            <a:ea typeface="Times New Roman" panose="02020603050405020304" pitchFamily="18" charset="0"/>
                          </a:rPr>
                          <m:t> </m:t>
                        </m:r>
                      </m:sub>
                    </m:sSub>
                  </m:oMath>
                </a14:m>
                <a:r>
                  <a:rPr lang="vi-VN" sz="3200" dirty="0">
                    <a:solidFill>
                      <a:prstClr val="black"/>
                    </a:solidFill>
                    <a:latin typeface="Times New Roman" panose="02020603050405020304" pitchFamily="18" charset="0"/>
                    <a:ea typeface="Times New Roman" panose="02020603050405020304" pitchFamily="18" charset="0"/>
                  </a:rPr>
                  <a:t>theo thứ tự đó lập thành một cấp số nhân với công bội </a:t>
                </a:r>
                <a14:m>
                  <m:oMath xmlns:m="http://schemas.openxmlformats.org/officeDocument/2006/math">
                    <m:r>
                      <a:rPr lang="vi-VN" sz="3200">
                        <a:solidFill>
                          <a:prstClr val="black"/>
                        </a:solidFill>
                        <a:latin typeface="Cambria Math"/>
                        <a:ea typeface="Times New Roman" panose="02020603050405020304" pitchFamily="18" charset="0"/>
                      </a:rPr>
                      <m:t>𝑞</m:t>
                    </m:r>
                  </m:oMath>
                </a14:m>
                <a:r>
                  <a:rPr lang="vi-VN" sz="3200" dirty="0">
                    <a:solidFill>
                      <a:prstClr val="black"/>
                    </a:solidFill>
                    <a:latin typeface="Times New Roman" panose="02020603050405020304" pitchFamily="18" charset="0"/>
                    <a:ea typeface="Times New Roman" panose="02020603050405020304" pitchFamily="18" charset="0"/>
                  </a:rPr>
                  <a:t> khác </a:t>
                </a:r>
                <a14:m>
                  <m:oMath xmlns:m="http://schemas.openxmlformats.org/officeDocument/2006/math">
                    <m:r>
                      <a:rPr lang="vi-VN" sz="3200">
                        <a:solidFill>
                          <a:prstClr val="black"/>
                        </a:solidFill>
                        <a:latin typeface="Cambria Math"/>
                        <a:ea typeface="Times New Roman" panose="02020603050405020304" pitchFamily="18" charset="0"/>
                      </a:rPr>
                      <m:t>0</m:t>
                    </m:r>
                  </m:oMath>
                </a14:m>
                <a:r>
                  <a:rPr lang="vi-VN" sz="3200" dirty="0" smtClean="0">
                    <a:solidFill>
                      <a:prstClr val="black"/>
                    </a:solidFill>
                    <a:latin typeface="Times New Roman" panose="02020603050405020304" pitchFamily="18" charset="0"/>
                    <a:ea typeface="Times New Roman" panose="02020603050405020304" pitchFamily="18" charset="0"/>
                  </a:rPr>
                  <a:t>.</a:t>
                </a:r>
                <a:r>
                  <a:rPr lang="en-US" sz="3200" dirty="0" smtClean="0">
                    <a:solidFill>
                      <a:prstClr val="black"/>
                    </a:solidFill>
                    <a:latin typeface="Times New Roman" panose="02020603050405020304" pitchFamily="18" charset="0"/>
                    <a:ea typeface="Times New Roman" panose="02020603050405020304" pitchFamily="18" charset="0"/>
                  </a:rPr>
                  <a:t> </a:t>
                </a:r>
                <a:r>
                  <a:rPr lang="vi-VN" sz="3200" dirty="0" smtClean="0">
                    <a:solidFill>
                      <a:prstClr val="black"/>
                    </a:solidFill>
                    <a:latin typeface="Times New Roman" panose="02020603050405020304" pitchFamily="18" charset="0"/>
                    <a:ea typeface="Times New Roman" panose="02020603050405020304" pitchFamily="18" charset="0"/>
                  </a:rPr>
                  <a:t>Hãy </a:t>
                </a:r>
                <a:r>
                  <a:rPr lang="vi-VN" sz="3200" dirty="0">
                    <a:solidFill>
                      <a:prstClr val="black"/>
                    </a:solidFill>
                    <a:latin typeface="Times New Roman" panose="02020603050405020304" pitchFamily="18" charset="0"/>
                    <a:ea typeface="Times New Roman" panose="02020603050405020304" pitchFamily="18" charset="0"/>
                  </a:rPr>
                  <a:t>tìm </a:t>
                </a:r>
                <a14:m>
                  <m:oMath xmlns:m="http://schemas.openxmlformats.org/officeDocument/2006/math">
                    <m:r>
                      <a:rPr lang="vi-VN" sz="3200">
                        <a:solidFill>
                          <a:prstClr val="black"/>
                        </a:solidFill>
                        <a:latin typeface="Cambria Math"/>
                        <a:ea typeface="Times New Roman" panose="02020603050405020304" pitchFamily="18" charset="0"/>
                      </a:rPr>
                      <m:t>𝑞</m:t>
                    </m:r>
                  </m:oMath>
                </a14:m>
                <a:endParaRPr lang="en-US" sz="3200" dirty="0">
                  <a:solidFill>
                    <a:prstClr val="black"/>
                  </a:solidFill>
                  <a:latin typeface="Times New Roman" panose="02020603050405020304" pitchFamily="18" charset="0"/>
                  <a:ea typeface="Times New Roman" panose="02020603050405020304" pitchFamily="18" charset="0"/>
                </a:endParaRPr>
              </a:p>
              <a:p>
                <a:pPr marL="402590" indent="0" algn="just">
                  <a:lnSpc>
                    <a:spcPct val="115000"/>
                  </a:lnSpc>
                  <a:spcBef>
                    <a:spcPts val="600"/>
                  </a:spcBef>
                  <a:spcAft>
                    <a:spcPts val="0"/>
                  </a:spcAft>
                  <a:buNone/>
                  <a:tabLst>
                    <a:tab pos="3599815" algn="l"/>
                    <a:tab pos="5039995" algn="l"/>
                  </a:tabLst>
                </a:pPr>
                <a:r>
                  <a:rPr lang="vi-VN" sz="3200" b="1" dirty="0">
                    <a:solidFill>
                      <a:srgbClr val="0000FF"/>
                    </a:solidFill>
                    <a:latin typeface="Times New Roman"/>
                    <a:ea typeface="Calibri"/>
                    <a:cs typeface="Times New Roman"/>
                  </a:rPr>
                  <a:t>A. </a:t>
                </a:r>
                <a14:m>
                  <m:oMath xmlns:m="http://schemas.openxmlformats.org/officeDocument/2006/math">
                    <m:r>
                      <a:rPr lang="vi-VN" sz="3200">
                        <a:solidFill>
                          <a:prstClr val="black"/>
                        </a:solidFill>
                        <a:latin typeface="Cambria Math"/>
                        <a:ea typeface="Times New Roman" panose="02020603050405020304" pitchFamily="18" charset="0"/>
                      </a:rPr>
                      <m:t>𝑞</m:t>
                    </m:r>
                    <m:r>
                      <a:rPr lang="vi-VN" sz="3200">
                        <a:solidFill>
                          <a:prstClr val="black"/>
                        </a:solidFill>
                        <a:latin typeface="Cambria Math"/>
                        <a:ea typeface="Times New Roman" panose="02020603050405020304" pitchFamily="18" charset="0"/>
                      </a:rPr>
                      <m:t>=2.                  </m:t>
                    </m:r>
                  </m:oMath>
                </a14:m>
                <a:r>
                  <a:rPr lang="vi-VN" sz="3200" b="1" dirty="0">
                    <a:solidFill>
                      <a:srgbClr val="0000FF"/>
                    </a:solidFill>
                    <a:latin typeface="Times New Roman"/>
                    <a:ea typeface="Calibri"/>
                    <a:cs typeface="Times New Roman"/>
                  </a:rPr>
                  <a:t>B.</a:t>
                </a:r>
                <a:r>
                  <a:rPr lang="vi-VN" sz="3200" b="1" dirty="0">
                    <a:solidFill>
                      <a:srgbClr val="0000FF"/>
                    </a:solidFill>
                    <a:highlight>
                      <a:srgbClr val="FFFF00"/>
                    </a:highlight>
                    <a:latin typeface="Times New Roman"/>
                    <a:ea typeface="Calibri"/>
                    <a:cs typeface="Times New Roman"/>
                  </a:rPr>
                  <a:t> </a:t>
                </a:r>
                <a14:m>
                  <m:oMath xmlns:m="http://schemas.openxmlformats.org/officeDocument/2006/math">
                    <m:r>
                      <a:rPr lang="vi-VN" sz="3200">
                        <a:solidFill>
                          <a:prstClr val="black"/>
                        </a:solidFill>
                        <a:latin typeface="Cambria Math"/>
                        <a:ea typeface="Times New Roman" panose="02020603050405020304" pitchFamily="18" charset="0"/>
                      </a:rPr>
                      <m:t>𝑞</m:t>
                    </m:r>
                    <m:r>
                      <a:rPr lang="vi-VN" sz="3200">
                        <a:solidFill>
                          <a:prstClr val="black"/>
                        </a:solidFill>
                        <a:latin typeface="Cambria Math"/>
                        <a:ea typeface="Times New Roman" panose="02020603050405020304" pitchFamily="18" charset="0"/>
                      </a:rPr>
                      <m:t>=−2.</m:t>
                    </m:r>
                  </m:oMath>
                </a14:m>
                <a:r>
                  <a:rPr lang="vi-VN" sz="3200">
                    <a:solidFill>
                      <a:srgbClr val="0000FF"/>
                    </a:solidFill>
                    <a:latin typeface="Times New Roman"/>
                    <a:ea typeface="Calibri"/>
                    <a:cs typeface="Times New Roman"/>
                  </a:rPr>
                  <a:t>	</a:t>
                </a:r>
                <a:r>
                  <a:rPr lang="en-US" sz="3200" smtClean="0">
                    <a:solidFill>
                      <a:srgbClr val="0000FF"/>
                    </a:solidFill>
                    <a:latin typeface="Times New Roman"/>
                    <a:ea typeface="Calibri"/>
                    <a:cs typeface="Times New Roman"/>
                  </a:rPr>
                  <a:t>	</a:t>
                </a:r>
                <a:r>
                  <a:rPr lang="vi-VN" sz="3200" b="1" smtClean="0">
                    <a:solidFill>
                      <a:srgbClr val="0000FF"/>
                    </a:solidFill>
                    <a:latin typeface="Times New Roman"/>
                    <a:ea typeface="Calibri"/>
                    <a:cs typeface="Times New Roman"/>
                  </a:rPr>
                  <a:t>C</a:t>
                </a:r>
                <a:r>
                  <a:rPr lang="vi-VN" sz="3200" b="1" dirty="0">
                    <a:solidFill>
                      <a:srgbClr val="0000FF"/>
                    </a:solidFill>
                    <a:latin typeface="Times New Roman"/>
                    <a:ea typeface="Calibri"/>
                    <a:cs typeface="Times New Roman"/>
                  </a:rPr>
                  <a:t>. </a:t>
                </a:r>
                <a14:m>
                  <m:oMath xmlns:m="http://schemas.openxmlformats.org/officeDocument/2006/math">
                    <m:r>
                      <a:rPr lang="vi-VN" sz="3200">
                        <a:solidFill>
                          <a:prstClr val="black"/>
                        </a:solidFill>
                        <a:latin typeface="Cambria Math"/>
                        <a:ea typeface="Times New Roman" panose="02020603050405020304" pitchFamily="18" charset="0"/>
                      </a:rPr>
                      <m:t>𝑞</m:t>
                    </m:r>
                    <m:r>
                      <a:rPr lang="vi-VN"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vi-VN" sz="3200">
                            <a:solidFill>
                              <a:prstClr val="black"/>
                            </a:solidFill>
                            <a:latin typeface="Cambria Math"/>
                            <a:ea typeface="Times New Roman" panose="02020603050405020304" pitchFamily="18" charset="0"/>
                          </a:rPr>
                          <m:t>3</m:t>
                        </m:r>
                      </m:num>
                      <m:den>
                        <m:r>
                          <a:rPr lang="vi-VN" sz="3200">
                            <a:solidFill>
                              <a:prstClr val="black"/>
                            </a:solidFill>
                            <a:latin typeface="Cambria Math"/>
                            <a:ea typeface="Times New Roman" panose="02020603050405020304" pitchFamily="18" charset="0"/>
                          </a:rPr>
                          <m:t>2</m:t>
                        </m:r>
                      </m:den>
                    </m:f>
                    <m:r>
                      <a:rPr lang="vi-VN" sz="3200">
                        <a:solidFill>
                          <a:prstClr val="black"/>
                        </a:solidFill>
                        <a:latin typeface="Cambria Math"/>
                        <a:ea typeface="Times New Roman" panose="02020603050405020304" pitchFamily="18" charset="0"/>
                      </a:rPr>
                      <m:t>.</m:t>
                    </m:r>
                  </m:oMath>
                </a14:m>
                <a:r>
                  <a:rPr lang="vi-VN" sz="3200" dirty="0">
                    <a:solidFill>
                      <a:srgbClr val="0000FF"/>
                    </a:solidFill>
                    <a:latin typeface="Times New Roman"/>
                    <a:ea typeface="Calibri"/>
                    <a:cs typeface="Times New Roman"/>
                  </a:rPr>
                  <a:t>	</a:t>
                </a:r>
                <a:r>
                  <a:rPr lang="vi-VN" sz="3200" b="1" dirty="0">
                    <a:solidFill>
                      <a:srgbClr val="0000FF"/>
                    </a:solidFill>
                    <a:latin typeface="Times New Roman"/>
                    <a:ea typeface="Calibri"/>
                    <a:cs typeface="Times New Roman"/>
                  </a:rPr>
                  <a:t>D. </a:t>
                </a:r>
                <a14:m>
                  <m:oMath xmlns:m="http://schemas.openxmlformats.org/officeDocument/2006/math">
                    <m:r>
                      <a:rPr lang="vi-VN" sz="3200">
                        <a:solidFill>
                          <a:prstClr val="black"/>
                        </a:solidFill>
                        <a:latin typeface="Cambria Math"/>
                        <a:ea typeface="Times New Roman" panose="02020603050405020304" pitchFamily="18" charset="0"/>
                      </a:rPr>
                      <m:t>𝑞</m:t>
                    </m:r>
                    <m:r>
                      <a:rPr lang="vi-VN"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vi-VN" sz="3200">
                            <a:solidFill>
                              <a:prstClr val="black"/>
                            </a:solidFill>
                            <a:latin typeface="Cambria Math"/>
                            <a:ea typeface="Times New Roman" panose="02020603050405020304" pitchFamily="18" charset="0"/>
                          </a:rPr>
                          <m:t>3</m:t>
                        </m:r>
                      </m:num>
                      <m:den>
                        <m:r>
                          <a:rPr lang="vi-VN" sz="3200">
                            <a:solidFill>
                              <a:prstClr val="black"/>
                            </a:solidFill>
                            <a:latin typeface="Cambria Math"/>
                            <a:ea typeface="Times New Roman" panose="02020603050405020304" pitchFamily="18" charset="0"/>
                          </a:rPr>
                          <m:t>2</m:t>
                        </m:r>
                      </m:den>
                    </m:f>
                    <m:r>
                      <a:rPr lang="vi-VN" sz="3200">
                        <a:solidFill>
                          <a:prstClr val="black"/>
                        </a:solidFill>
                        <a:latin typeface="Cambria Math"/>
                        <a:ea typeface="Times New Roman" panose="02020603050405020304" pitchFamily="18" charset="0"/>
                      </a:rPr>
                      <m:t>.</m:t>
                    </m:r>
                  </m:oMath>
                </a14:m>
                <a:endParaRPr lang="en-US" sz="3200" dirty="0" smtClean="0">
                  <a:solidFill>
                    <a:prstClr val="black"/>
                  </a:solidFill>
                  <a:latin typeface="Times New Roman" panose="02020603050405020304" pitchFamily="18" charset="0"/>
                  <a:ea typeface="Times New Roman" panose="02020603050405020304" pitchFamily="18" charset="0"/>
                </a:endParaRPr>
              </a:p>
              <a:p>
                <a:pPr marL="4763">
                  <a:lnSpc>
                    <a:spcPct val="115000"/>
                  </a:lnSpc>
                  <a:spcBef>
                    <a:spcPts val="600"/>
                  </a:spcBef>
                  <a:spcAft>
                    <a:spcPts val="0"/>
                  </a:spcAft>
                  <a:buNone/>
                </a:pPr>
                <a:r>
                  <a:rPr lang="vi-VN" sz="3200" b="1" dirty="0">
                    <a:solidFill>
                      <a:srgbClr val="0000FF"/>
                    </a:solidFill>
                    <a:latin typeface="Times New Roman"/>
                    <a:ea typeface="Calibri"/>
                    <a:cs typeface="Times New Roman"/>
                  </a:rPr>
                  <a:t>Lời giải:</a:t>
                </a:r>
                <a:endParaRPr lang="en-US" sz="3200" b="1" dirty="0">
                  <a:solidFill>
                    <a:srgbClr val="0000FF"/>
                  </a:solidFill>
                  <a:latin typeface="Times New Roman"/>
                  <a:ea typeface="Calibri"/>
                  <a:cs typeface="Times New Roman"/>
                </a:endParaRPr>
              </a:p>
              <a:p>
                <a:pPr algn="just">
                  <a:lnSpc>
                    <a:spcPct val="115000"/>
                  </a:lnSpc>
                  <a:spcBef>
                    <a:spcPts val="600"/>
                  </a:spcBef>
                  <a:spcAft>
                    <a:spcPts val="0"/>
                  </a:spcAft>
                  <a:buNone/>
                </a:pPr>
                <a:r>
                  <a:rPr lang="vi-VN" sz="320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1</m:t>
                        </m:r>
                      </m:sub>
                    </m:sSub>
                  </m:oMath>
                </a14:m>
                <a:r>
                  <a:rPr lang="vi-VN" sz="3200" dirty="0">
                    <a:solidFill>
                      <a:prstClr val="black"/>
                    </a:solidFill>
                    <a:latin typeface="Times New Roman" panose="02020603050405020304" pitchFamily="18" charset="0"/>
                    <a:ea typeface="Times New Roman" panose="02020603050405020304" pitchFamily="18" charset="0"/>
                  </a:rPr>
                  <a:t> là số hạng đầu của cấp số cộng</a:t>
                </a:r>
                <a:endParaRPr lang="en-US" sz="3200" dirty="0">
                  <a:solidFill>
                    <a:prstClr val="black"/>
                  </a:solidFill>
                  <a:latin typeface="Times New Roman" panose="02020603050405020304" pitchFamily="18" charset="0"/>
                  <a:ea typeface="Times New Roman" panose="02020603050405020304" pitchFamily="18" charset="0"/>
                </a:endParaRPr>
              </a:p>
              <a:p>
                <a:pPr marL="402590" indent="0" algn="just">
                  <a:lnSpc>
                    <a:spcPct val="115000"/>
                  </a:lnSpc>
                  <a:spcBef>
                    <a:spcPts val="600"/>
                  </a:spcBef>
                  <a:spcAft>
                    <a:spcPts val="0"/>
                  </a:spcAft>
                  <a:buNone/>
                </a:pPr>
                <a:r>
                  <a:rPr lang="fr-FR" sz="3200" dirty="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2</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𝑑</m:t>
                    </m:r>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và</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3</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𝑑</m:t>
                    </m:r>
                  </m:oMath>
                </a14:m>
                <a:endParaRPr lang="en-US" sz="3200" dirty="0">
                  <a:solidFill>
                    <a:prstClr val="black"/>
                  </a:solidFill>
                  <a:latin typeface="Times New Roman" panose="02020603050405020304" pitchFamily="18" charset="0"/>
                  <a:ea typeface="Times New Roman" panose="02020603050405020304" pitchFamily="18" charset="0"/>
                </a:endParaRPr>
              </a:p>
              <a:p>
                <a:pPr marL="402590" indent="0" algn="just">
                  <a:lnSpc>
                    <a:spcPct val="115000"/>
                  </a:lnSpc>
                  <a:spcBef>
                    <a:spcPts val="600"/>
                  </a:spcBef>
                  <a:spcAft>
                    <a:spcPts val="0"/>
                  </a:spcAft>
                  <a:buNone/>
                </a:pPr>
                <a:r>
                  <a:rPr lang="fr-FR" sz="3200" dirty="0">
                    <a:solidFill>
                      <a:prstClr val="black"/>
                    </a:solidFill>
                    <a:latin typeface="Times New Roman" panose="02020603050405020304" pitchFamily="18" charset="0"/>
                    <a:ea typeface="Times New Roman" panose="02020603050405020304" pitchFamily="18" charset="0"/>
                  </a:rPr>
                  <a:t>Theo </a:t>
                </a:r>
                <a:r>
                  <a:rPr lang="fr-FR" sz="3200" dirty="0" err="1">
                    <a:solidFill>
                      <a:prstClr val="black"/>
                    </a:solidFill>
                    <a:latin typeface="Times New Roman" panose="02020603050405020304" pitchFamily="18" charset="0"/>
                    <a:ea typeface="Times New Roman" panose="02020603050405020304" pitchFamily="18" charset="0"/>
                  </a:rPr>
                  <a:t>đề</a:t>
                </a:r>
                <a:r>
                  <a:rPr lang="fr-FR" sz="3200" dirty="0">
                    <a:solidFill>
                      <a:prstClr val="black"/>
                    </a:solidFill>
                    <a:latin typeface="Times New Roman" panose="02020603050405020304" pitchFamily="18" charset="0"/>
                    <a:ea typeface="Times New Roman" panose="02020603050405020304" pitchFamily="18" charset="0"/>
                  </a:rPr>
                  <a:t> 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2</m:t>
                        </m:r>
                      </m:sub>
                    </m:sSub>
                    <m:r>
                      <a:rPr lang="fr-FR"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3</m:t>
                        </m:r>
                      </m:sub>
                    </m:sSub>
                    <m:r>
                      <a:rPr lang="fr-FR" sz="3200">
                        <a:solidFill>
                          <a:prstClr val="black"/>
                        </a:solidFill>
                        <a:latin typeface="Cambria Math"/>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up>
                        <m:r>
                          <a:rPr lang="fr-FR" sz="3200">
                            <a:solidFill>
                              <a:prstClr val="black"/>
                            </a:solidFill>
                            <a:latin typeface="Cambria Math"/>
                            <a:ea typeface="Times New Roman" panose="02020603050405020304" pitchFamily="18" charset="0"/>
                          </a:rPr>
                          <m:t>2</m:t>
                        </m:r>
                      </m:sup>
                    </m:sSubSup>
                    <m:r>
                      <a:rPr lang="fr-FR" sz="3200">
                        <a:solidFill>
                          <a:prstClr val="black"/>
                        </a:solidFill>
                        <a:latin typeface="Cambria Math"/>
                        <a:ea typeface="Times New Roman" panose="02020603050405020304" pitchFamily="18" charset="0"/>
                      </a:rPr>
                      <m:t>⇔</m:t>
                    </m:r>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𝑑</m:t>
                        </m:r>
                      </m:e>
                    </m:d>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Sub>
                        <m:r>
                          <a:rPr lang="fr-FR"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𝑑</m:t>
                        </m:r>
                      </m:e>
                    </m:d>
                    <m:r>
                      <a:rPr lang="fr-FR" sz="3200">
                        <a:solidFill>
                          <a:prstClr val="black"/>
                        </a:solidFill>
                        <a:latin typeface="Cambria Math"/>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a:solidFill>
                              <a:prstClr val="black"/>
                            </a:solidFill>
                            <a:latin typeface="Cambria Math"/>
                            <a:ea typeface="Times New Roman" panose="02020603050405020304" pitchFamily="18" charset="0"/>
                          </a:rPr>
                          <m:t>𝑢</m:t>
                        </m:r>
                      </m:e>
                      <m:sub>
                        <m:r>
                          <a:rPr lang="fr-FR" sz="3200">
                            <a:solidFill>
                              <a:prstClr val="black"/>
                            </a:solidFill>
                            <a:latin typeface="Cambria Math"/>
                            <a:ea typeface="Times New Roman" panose="02020603050405020304" pitchFamily="18" charset="0"/>
                          </a:rPr>
                          <m:t>1</m:t>
                        </m:r>
                      </m:sub>
                      <m:sup>
                        <m:r>
                          <a:rPr lang="fr-FR" sz="3200">
                            <a:solidFill>
                              <a:prstClr val="black"/>
                            </a:solidFill>
                            <a:latin typeface="Cambria Math"/>
                            <a:ea typeface="Times New Roman" panose="02020603050405020304" pitchFamily="18" charset="0"/>
                          </a:rPr>
                          <m:t>2</m:t>
                        </m:r>
                      </m:sup>
                    </m:sSubSup>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2"/>
              <p:cNvSpPr>
                <a:spLocks noRot="1" noChangeAspect="1" noMove="1" noResize="1" noEditPoints="1" noAdjustHandles="1" noChangeArrowheads="1" noChangeShapeType="1" noTextEdit="1"/>
              </p:cNvSpPr>
              <p:nvPr/>
            </p:nvSpPr>
            <p:spPr>
              <a:xfrm>
                <a:off x="336813" y="1032569"/>
                <a:ext cx="11510629" cy="5377049"/>
              </a:xfrm>
              <a:prstGeom prst="rect">
                <a:avLst/>
              </a:prstGeom>
              <a:blipFill rotWithShape="1">
                <a:blip r:embed="rId2"/>
                <a:stretch>
                  <a:fillRect l="-1324" t="-1020" r="-1377" b="-1814"/>
                </a:stretch>
              </a:blipFill>
            </p:spPr>
            <p:txBody>
              <a:bodyPr/>
              <a:lstStyle/>
              <a:p>
                <a:r>
                  <a:rPr lang="en-US">
                    <a:noFill/>
                  </a:rPr>
                  <a:t> </a:t>
                </a:r>
              </a:p>
            </p:txBody>
          </p:sp>
        </mc:Fallback>
      </mc:AlternateContent>
      <p:sp>
        <p:nvSpPr>
          <p:cNvPr id="14" name="Oval 6"/>
          <p:cNvSpPr/>
          <p:nvPr/>
        </p:nvSpPr>
        <p:spPr>
          <a:xfrm>
            <a:off x="3858805" y="317929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fade">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fade">
                                      <p:cBhvr>
                                        <p:cTn id="35"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02590" indent="0" algn="just">
                  <a:lnSpc>
                    <a:spcPct val="115000"/>
                  </a:lnSpc>
                  <a:spcBef>
                    <a:spcPts val="600"/>
                  </a:spcBef>
                  <a:spcAft>
                    <a:spcPts val="0"/>
                  </a:spcAft>
                  <a:buNone/>
                </a:pPr>
                <a14:m>
                  <m:oMathPara xmlns:m="http://schemas.openxmlformats.org/officeDocument/2006/math">
                    <m:oMathParaPr>
                      <m:jc m:val="left"/>
                    </m:oMathParaPr>
                    <m:oMath xmlns:m="http://schemas.openxmlformats.org/officeDocument/2006/math">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𝑑</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3</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𝑑</m:t>
                          </m:r>
                        </m:e>
                      </m:d>
                      <m:r>
                        <a:rPr lang="en-US" sz="3200">
                          <a:solidFill>
                            <a:prstClr val="black"/>
                          </a:solidFill>
                          <a:latin typeface="Cambria Math"/>
                          <a:ea typeface="Times New Roman" panose="02020603050405020304" pitchFamily="18" charset="0"/>
                        </a:rPr>
                        <m:t>=0⇔</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&amp;</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=0</m:t>
                              </m:r>
                            </m:e>
                            <m:e>
                              <m:r>
                                <a:rPr lang="en-US" sz="3200">
                                  <a:solidFill>
                                    <a:prstClr val="black"/>
                                  </a:solidFill>
                                  <a:latin typeface="Cambria Math"/>
                                  <a:ea typeface="Times New Roman" panose="02020603050405020304" pitchFamily="18" charset="0"/>
                                </a:rPr>
                                <m:t>&amp;</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en-US" sz="3200">
                                      <a:solidFill>
                                        <a:prstClr val="black"/>
                                      </a:solidFill>
                                      <a:latin typeface="Cambria Math"/>
                                      <a:ea typeface="Times New Roman" panose="02020603050405020304" pitchFamily="18" charset="0"/>
                                    </a:rPr>
                                    <m:t>3</m:t>
                                  </m:r>
                                </m:num>
                                <m:den>
                                  <m:r>
                                    <a:rPr lang="en-US" sz="3200">
                                      <a:solidFill>
                                        <a:prstClr val="black"/>
                                      </a:solidFill>
                                      <a:latin typeface="Cambria Math"/>
                                      <a:ea typeface="Times New Roman" panose="02020603050405020304" pitchFamily="18" charset="0"/>
                                    </a:rPr>
                                    <m:t>2</m:t>
                                  </m:r>
                                </m:den>
                              </m:f>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e>
                          </m:eqArr>
                        </m:e>
                      </m: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402590" indent="0" algn="just">
                  <a:lnSpc>
                    <a:spcPct val="115000"/>
                  </a:lnSpc>
                  <a:spcBef>
                    <a:spcPts val="600"/>
                  </a:spcBef>
                  <a:spcAft>
                    <a:spcPts val="0"/>
                  </a:spcAft>
                  <a:buNone/>
                </a:pP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en-US" sz="3200">
                            <a:solidFill>
                              <a:prstClr val="black"/>
                            </a:solidFill>
                            <a:latin typeface="Cambria Math"/>
                            <a:ea typeface="Times New Roman" panose="02020603050405020304" pitchFamily="18" charset="0"/>
                          </a:rPr>
                          <m:t>2</m:t>
                        </m:r>
                      </m:num>
                      <m:den>
                        <m:r>
                          <a:rPr lang="en-US" sz="3200">
                            <a:solidFill>
                              <a:prstClr val="black"/>
                            </a:solidFill>
                            <a:latin typeface="Cambria Math"/>
                            <a:ea typeface="Times New Roman" panose="02020603050405020304" pitchFamily="18" charset="0"/>
                          </a:rPr>
                          <m:t>3</m:t>
                        </m:r>
                      </m:den>
                    </m:f>
                    <m:r>
                      <a:rPr lang="en-US" sz="3200">
                        <a:solidFill>
                          <a:prstClr val="black"/>
                        </a:solidFill>
                        <a:latin typeface="Cambria Math"/>
                        <a:ea typeface="Times New Roman" panose="02020603050405020304" pitchFamily="18" charset="0"/>
                      </a:rPr>
                      <m:t>𝑑</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𝑞</m:t>
                    </m:r>
                    <m:r>
                      <a:rPr lang="en-US"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2</m:t>
                            </m:r>
                          </m:sub>
                        </m:sSub>
                        <m:r>
                          <a:rPr lang="en-US"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3</m:t>
                            </m:r>
                          </m:sub>
                        </m:sSub>
                      </m:num>
                      <m:den>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2</m:t>
                            </m:r>
                          </m:sub>
                        </m:sSub>
                      </m:den>
                    </m:f>
                    <m:r>
                      <a:rPr lang="en-US" sz="3200">
                        <a:solidFill>
                          <a:prstClr val="black"/>
                        </a:solidFill>
                        <a:latin typeface="Cambria Math"/>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r>
                          <a:rPr lang="en-US"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𝑑</m:t>
                        </m:r>
                      </m:num>
                      <m:den>
                        <m:sSub>
                          <m:sSubPr>
                            <m:ctrlPr>
                              <a:rPr lang="en-US" sz="3200" i="1">
                                <a:solidFill>
                                  <a:prstClr val="black"/>
                                </a:solidFill>
                                <a:latin typeface="Cambria Math"/>
                                <a:ea typeface="Times New Roman" panose="02020603050405020304" pitchFamily="18" charset="0"/>
                              </a:rPr>
                            </m:ctrlPr>
                          </m:sSubPr>
                          <m:e>
                            <m:r>
                              <a:rPr lang="en-US" sz="3200">
                                <a:solidFill>
                                  <a:prstClr val="black"/>
                                </a:solidFill>
                                <a:latin typeface="Cambria Math"/>
                                <a:ea typeface="Times New Roman" panose="02020603050405020304" pitchFamily="18" charset="0"/>
                              </a:rPr>
                              <m:t>𝑢</m:t>
                            </m:r>
                          </m:e>
                          <m:sub>
                            <m:r>
                              <a:rPr lang="en-US" sz="3200">
                                <a:solidFill>
                                  <a:prstClr val="black"/>
                                </a:solidFill>
                                <a:latin typeface="Cambria Math"/>
                                <a:ea typeface="Times New Roman" panose="02020603050405020304" pitchFamily="18" charset="0"/>
                              </a:rPr>
                              <m:t>1</m:t>
                            </m:r>
                          </m:sub>
                        </m:sSub>
                      </m:den>
                    </m:f>
                    <m:r>
                      <a:rPr lang="en-US" sz="3200">
                        <a:solidFill>
                          <a:prstClr val="black"/>
                        </a:solidFill>
                        <a:latin typeface="Cambria Math"/>
                        <a:ea typeface="Times New Roman" panose="02020603050405020304" pitchFamily="18" charset="0"/>
                      </a:rPr>
                      <m:t>=−2</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vi-VN" sz="3200" b="1">
                    <a:solidFill>
                      <a:srgbClr val="0000FF"/>
                    </a:solidFill>
                    <a:latin typeface="Times New Roman"/>
                    <a:ea typeface="Calibri"/>
                    <a:cs typeface="Times New Roman"/>
                  </a:rPr>
                  <a:t>Chọn B</a:t>
                </a:r>
                <a:endParaRPr lang="en-US" sz="3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811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mc:Choice xmlns:a14="http://schemas.microsoft.com/office/drawing/2010/main" Requires="a14">
          <p:sp>
            <p:nvSpPr>
              <p:cNvPr id="13" name="Rectangle 6"/>
              <p:cNvSpPr/>
              <p:nvPr/>
            </p:nvSpPr>
            <p:spPr>
              <a:xfrm>
                <a:off x="304800" y="1049174"/>
                <a:ext cx="11754678" cy="5322226"/>
              </a:xfrm>
              <a:prstGeom prst="rect">
                <a:avLst/>
              </a:prstGeom>
            </p:spPr>
            <p:txBody>
              <a:bodyPr wrap="square">
                <a:spAutoFit/>
              </a:bodyPr>
              <a:lstStyle/>
              <a:p>
                <a:pPr>
                  <a:spcBef>
                    <a:spcPts val="600"/>
                  </a:spcBef>
                </a:pPr>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2</a:t>
                </a:r>
                <a:r>
                  <a:rPr lang="en-US" sz="3200" b="1">
                    <a:solidFill>
                      <a:srgbClr val="0000FF"/>
                    </a:solidFill>
                    <a:latin typeface="Times New Roman" panose="02020603050405020304" pitchFamily="18" charset="0"/>
                    <a:ea typeface="Times New Roman" panose="02020603050405020304" pitchFamily="18" charset="0"/>
                  </a:rPr>
                  <a:t>.</a:t>
                </a:r>
                <a:r>
                  <a:rPr lang="vi-VN" sz="3200" b="1">
                    <a:solidFill>
                      <a:srgbClr val="0000FF"/>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Cho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1</m:t>
                        </m:r>
                      </m:sub>
                    </m:sSub>
                    <m:r>
                      <a:rPr lang="vi-VN" sz="3200">
                        <a:solidFill>
                          <a:srgbClr val="000000"/>
                        </a:solidFill>
                        <a:latin typeface="Cambria Math"/>
                        <a:ea typeface="Times New Roman" panose="02020603050405020304" pitchFamily="18" charset="0"/>
                      </a:rPr>
                      <m:t>, </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2</m:t>
                        </m:r>
                      </m:sub>
                    </m:sSub>
                    <m:r>
                      <a:rPr lang="vi-VN" sz="3200">
                        <a:solidFill>
                          <a:srgbClr val="000000"/>
                        </a:solidFill>
                        <a:latin typeface="Cambria Math"/>
                        <a:ea typeface="Times New Roman" panose="02020603050405020304" pitchFamily="18" charset="0"/>
                      </a:rPr>
                      <m:t>, </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3</m:t>
                        </m:r>
                      </m:sub>
                    </m:sSub>
                  </m:oMath>
                </a14:m>
                <a:r>
                  <a:rPr lang="vi-VN" sz="3200" dirty="0">
                    <a:solidFill>
                      <a:srgbClr val="000000"/>
                    </a:solidFill>
                    <a:latin typeface="Times New Roman" panose="02020603050405020304" pitchFamily="18" charset="0"/>
                    <a:ea typeface="Times New Roman" panose="02020603050405020304" pitchFamily="18" charset="0"/>
                  </a:rPr>
                  <a:t> ba số hạng đầu tiên của cấp số nhân có công bội </a:t>
                </a:r>
                <a14:m>
                  <m:oMath xmlns:m="http://schemas.openxmlformats.org/officeDocument/2006/math">
                    <m:r>
                      <a:rPr lang="vi-VN" sz="3200">
                        <a:solidFill>
                          <a:srgbClr val="000000"/>
                        </a:solidFill>
                        <a:latin typeface="Cambria Math"/>
                        <a:ea typeface="Times New Roman" panose="02020603050405020304" pitchFamily="18" charset="0"/>
                      </a:rPr>
                      <m:t>𝑞</m:t>
                    </m:r>
                    <m:r>
                      <a:rPr lang="vi-VN" sz="3200">
                        <a:solidFill>
                          <a:srgbClr val="000000"/>
                        </a:solidFill>
                        <a:latin typeface="Cambria Math"/>
                        <a:ea typeface="Times New Roman" panose="02020603050405020304" pitchFamily="18" charset="0"/>
                      </a:rPr>
                      <m:t>≠1</m:t>
                    </m:r>
                  </m:oMath>
                </a14:m>
                <a:r>
                  <a:rPr lang="vi-VN" sz="3200" dirty="0">
                    <a:solidFill>
                      <a:srgbClr val="000000"/>
                    </a:solidFill>
                    <a:latin typeface="Times New Roman" panose="02020603050405020304" pitchFamily="18" charset="0"/>
                    <a:ea typeface="Times New Roman" panose="02020603050405020304" pitchFamily="18" charset="0"/>
                  </a:rPr>
                  <a:t>, biết rằng tổng của chúng bằng </a:t>
                </a:r>
                <a14:m>
                  <m:oMath xmlns:m="http://schemas.openxmlformats.org/officeDocument/2006/math">
                    <m:f>
                      <m:fPr>
                        <m:ctrlPr>
                          <a:rPr lang="en-US" sz="3200" i="1">
                            <a:solidFill>
                              <a:srgbClr val="000000"/>
                            </a:solidFill>
                            <a:latin typeface="Cambria Math"/>
                            <a:ea typeface="Times New Roman" panose="02020603050405020304" pitchFamily="18" charset="0"/>
                          </a:rPr>
                        </m:ctrlPr>
                      </m:fPr>
                      <m:num>
                        <m:r>
                          <a:rPr lang="vi-VN" sz="3200">
                            <a:solidFill>
                              <a:srgbClr val="000000"/>
                            </a:solidFill>
                            <a:latin typeface="Cambria Math"/>
                            <a:ea typeface="Times New Roman" panose="02020603050405020304" pitchFamily="18" charset="0"/>
                          </a:rPr>
                          <m:t>148</m:t>
                        </m:r>
                      </m:num>
                      <m:den>
                        <m:r>
                          <a:rPr lang="vi-VN" sz="3200">
                            <a:solidFill>
                              <a:srgbClr val="000000"/>
                            </a:solidFill>
                            <a:latin typeface="Cambria Math"/>
                            <a:ea typeface="Times New Roman" panose="02020603050405020304" pitchFamily="18" charset="0"/>
                          </a:rPr>
                          <m:t>9</m:t>
                        </m:r>
                      </m:den>
                    </m:f>
                  </m:oMath>
                </a14:m>
                <a:r>
                  <a:rPr lang="vi-VN" sz="3200" dirty="0">
                    <a:solidFill>
                      <a:srgbClr val="000000"/>
                    </a:solidFill>
                    <a:latin typeface="Times New Roman" panose="02020603050405020304" pitchFamily="18" charset="0"/>
                    <a:ea typeface="Times New Roman" panose="02020603050405020304" pitchFamily="18" charset="0"/>
                  </a:rPr>
                  <a:t> và dồng thời các số hạng đó tương ứng là số hạng đầu, số hạng thứ tư và số hạng thứ tám của cấp số cộng. Hãy tính giá trị biểu thức </a:t>
                </a:r>
                <a14:m>
                  <m:oMath xmlns:m="http://schemas.openxmlformats.org/officeDocument/2006/math">
                    <m:r>
                      <a:rPr lang="vi-VN" sz="3200">
                        <a:solidFill>
                          <a:srgbClr val="000000"/>
                        </a:solidFill>
                        <a:latin typeface="Cambria Math"/>
                        <a:ea typeface="Times New Roman" panose="02020603050405020304" pitchFamily="18" charset="0"/>
                      </a:rPr>
                      <m:t>𝑃</m:t>
                    </m:r>
                    <m:r>
                      <a:rPr lang="vi-VN" sz="3200">
                        <a:solidFill>
                          <a:srgbClr val="000000"/>
                        </a:solidFill>
                        <a:latin typeface="Cambria Math"/>
                        <a:ea typeface="Times New Roman" panose="02020603050405020304" pitchFamily="18" charset="0"/>
                      </a:rPr>
                      <m:t>=2</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1</m:t>
                        </m:r>
                      </m:sub>
                    </m:sSub>
                    <m:r>
                      <a:rPr lang="vi-VN" sz="3200">
                        <a:solidFill>
                          <a:srgbClr val="000000"/>
                        </a:solidFill>
                        <a:latin typeface="Cambria Math"/>
                        <a:ea typeface="Times New Roman" panose="02020603050405020304" pitchFamily="18" charset="0"/>
                      </a:rPr>
                      <m:t>+3</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2</m:t>
                        </m:r>
                      </m:sub>
                    </m:sSub>
                    <m:r>
                      <a:rPr lang="vi-VN" sz="3200">
                        <a:solidFill>
                          <a:srgbClr val="000000"/>
                        </a:solidFill>
                        <a:latin typeface="Cambria Math"/>
                        <a:ea typeface="Times New Roman" panose="02020603050405020304" pitchFamily="18" charset="0"/>
                      </a:rPr>
                      <m:t>−9</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3</m:t>
                        </m:r>
                      </m:sub>
                    </m:sSub>
                  </m:oMath>
                </a14:m>
                <a:endParaRPr lang="en-US" sz="3200" dirty="0">
                  <a:solidFill>
                    <a:srgbClr val="000000"/>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Times New Roman"/>
                  </a:rPr>
                  <a:t>A. </a:t>
                </a:r>
                <a14:m>
                  <m:oMath xmlns:m="http://schemas.openxmlformats.org/officeDocument/2006/math">
                    <m:r>
                      <a:rPr lang="vi-VN" sz="3200">
                        <a:solidFill>
                          <a:srgbClr val="000000"/>
                        </a:solidFill>
                        <a:latin typeface="Cambria Math"/>
                        <a:ea typeface="Times New Roman" panose="02020603050405020304" pitchFamily="18" charset="0"/>
                      </a:rPr>
                      <m:t>𝑃</m:t>
                    </m:r>
                    <m:r>
                      <a:rPr lang="vi-VN" sz="3200">
                        <a:solidFill>
                          <a:srgbClr val="000000"/>
                        </a:solidFill>
                        <a:latin typeface="Cambria Math"/>
                        <a:ea typeface="Times New Roman" panose="02020603050405020304" pitchFamily="18" charset="0"/>
                      </a:rPr>
                      <m:t>=−40</m:t>
                    </m:r>
                  </m:oMath>
                </a14:m>
                <a:r>
                  <a:rPr lang="vi-VN" sz="3200" dirty="0">
                    <a:solidFill>
                      <a:srgbClr val="0000FF"/>
                    </a:solidFill>
                    <a:latin typeface="Times New Roman"/>
                    <a:ea typeface="Times New Roman"/>
                  </a:rPr>
                  <a:t>	</a:t>
                </a:r>
                <a:r>
                  <a:rPr lang="vi-VN" sz="3200" b="1" dirty="0">
                    <a:solidFill>
                      <a:srgbClr val="0000FF"/>
                    </a:solidFill>
                    <a:latin typeface="Times New Roman"/>
                    <a:ea typeface="Times New Roman"/>
                  </a:rPr>
                  <a:t>B. </a:t>
                </a:r>
                <a14:m>
                  <m:oMath xmlns:m="http://schemas.openxmlformats.org/officeDocument/2006/math">
                    <m:r>
                      <a:rPr lang="vi-VN" sz="3200">
                        <a:solidFill>
                          <a:srgbClr val="000000"/>
                        </a:solidFill>
                        <a:latin typeface="Cambria Math"/>
                        <a:ea typeface="Times New Roman" panose="02020603050405020304" pitchFamily="18" charset="0"/>
                      </a:rPr>
                      <m:t>𝑃</m:t>
                    </m:r>
                    <m:r>
                      <a:rPr lang="vi-VN" sz="3200">
                        <a:solidFill>
                          <a:srgbClr val="000000"/>
                        </a:solidFill>
                        <a:latin typeface="Cambria Math"/>
                        <a:ea typeface="Times New Roman" panose="02020603050405020304" pitchFamily="18" charset="0"/>
                      </a:rPr>
                      <m:t>=40</m:t>
                    </m:r>
                  </m:oMath>
                </a14:m>
                <a:r>
                  <a:rPr lang="vi-VN" sz="3200">
                    <a:solidFill>
                      <a:srgbClr val="0000FF"/>
                    </a:solidFill>
                    <a:latin typeface="Times New Roman"/>
                    <a:ea typeface="Times New Roman"/>
                  </a:rPr>
                  <a:t>	</a:t>
                </a:r>
                <a:r>
                  <a:rPr lang="en-US" sz="3200" smtClean="0">
                    <a:solidFill>
                      <a:srgbClr val="0000FF"/>
                    </a:solidFill>
                    <a:latin typeface="Times New Roman"/>
                    <a:ea typeface="Times New Roman"/>
                  </a:rPr>
                  <a:t>	</a:t>
                </a:r>
                <a:r>
                  <a:rPr lang="vi-VN" sz="3200" b="1" smtClean="0">
                    <a:solidFill>
                      <a:srgbClr val="0000FF"/>
                    </a:solidFill>
                    <a:latin typeface="Times New Roman"/>
                    <a:ea typeface="Times New Roman"/>
                  </a:rPr>
                  <a:t>C</a:t>
                </a:r>
                <a:r>
                  <a:rPr lang="vi-VN" sz="3200" b="1" dirty="0">
                    <a:solidFill>
                      <a:srgbClr val="0000FF"/>
                    </a:solidFill>
                    <a:latin typeface="Times New Roman"/>
                    <a:ea typeface="Times New Roman"/>
                  </a:rPr>
                  <a:t>. </a:t>
                </a:r>
                <a14:m>
                  <m:oMath xmlns:m="http://schemas.openxmlformats.org/officeDocument/2006/math">
                    <m:r>
                      <a:rPr lang="vi-VN" sz="3200">
                        <a:solidFill>
                          <a:srgbClr val="000000"/>
                        </a:solidFill>
                        <a:latin typeface="Cambria Math"/>
                        <a:ea typeface="Times New Roman" panose="02020603050405020304" pitchFamily="18" charset="0"/>
                      </a:rPr>
                      <m:t>𝑃</m:t>
                    </m:r>
                    <m:r>
                      <a:rPr lang="vi-VN" sz="3200">
                        <a:solidFill>
                          <a:srgbClr val="000000"/>
                        </a:solidFill>
                        <a:latin typeface="Cambria Math"/>
                        <a:ea typeface="Times New Roman" panose="02020603050405020304" pitchFamily="18" charset="0"/>
                      </a:rPr>
                      <m:t>=−50</m:t>
                    </m:r>
                  </m:oMath>
                </a14:m>
                <a:r>
                  <a:rPr lang="vi-VN" sz="3200" dirty="0">
                    <a:solidFill>
                      <a:srgbClr val="0000FF"/>
                    </a:solidFill>
                    <a:latin typeface="Times New Roman"/>
                    <a:ea typeface="Times New Roman"/>
                  </a:rPr>
                  <a:t>	</a:t>
                </a:r>
                <a:r>
                  <a:rPr lang="vi-VN" sz="3200" b="1" dirty="0">
                    <a:solidFill>
                      <a:srgbClr val="0000FF"/>
                    </a:solidFill>
                    <a:latin typeface="Times New Roman"/>
                    <a:ea typeface="Times New Roman"/>
                  </a:rPr>
                  <a:t>D. </a:t>
                </a:r>
                <a14:m>
                  <m:oMath xmlns:m="http://schemas.openxmlformats.org/officeDocument/2006/math">
                    <m:r>
                      <a:rPr lang="vi-VN" sz="3200">
                        <a:solidFill>
                          <a:srgbClr val="000000"/>
                        </a:solidFill>
                        <a:latin typeface="Cambria Math"/>
                        <a:ea typeface="Times New Roman" panose="02020603050405020304" pitchFamily="18" charset="0"/>
                      </a:rPr>
                      <m:t>𝑃</m:t>
                    </m:r>
                    <m:r>
                      <a:rPr lang="vi-VN" sz="3200">
                        <a:solidFill>
                          <a:srgbClr val="000000"/>
                        </a:solidFill>
                        <a:latin typeface="Cambria Math"/>
                        <a:ea typeface="Times New Roman" panose="02020603050405020304" pitchFamily="18" charset="0"/>
                      </a:rPr>
                      <m:t>=50</m:t>
                    </m:r>
                  </m:oMath>
                </a14:m>
                <a:endParaRPr lang="en-US" sz="3200" dirty="0">
                  <a:solidFill>
                    <a:srgbClr val="000000"/>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Times New Roman"/>
                  </a:rPr>
                  <a:t>Lời giải: </a:t>
                </a:r>
                <a:endParaRPr lang="en-US" sz="3200" b="1" dirty="0">
                  <a:solidFill>
                    <a:srgbClr val="0000FF"/>
                  </a:solidFill>
                  <a:latin typeface="Times New Roman"/>
                  <a:ea typeface="Times New Roman"/>
                </a:endParaRPr>
              </a:p>
              <a:p>
                <a:pPr>
                  <a:spcBef>
                    <a:spcPts val="600"/>
                  </a:spcBef>
                </a:pPr>
                <a:r>
                  <a:rPr lang="vi-VN" sz="3200">
                    <a:solidFill>
                      <a:srgbClr val="000000"/>
                    </a:solidFill>
                    <a:latin typeface="Times New Roman" panose="02020603050405020304" pitchFamily="18" charset="0"/>
                    <a:ea typeface="Times New Roman" panose="02020603050405020304" pitchFamily="18" charset="0"/>
                  </a:rPr>
                  <a:t>Gọi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en-US" sz="3200" b="0" i="1" smtClean="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1</m:t>
                        </m:r>
                      </m:sub>
                    </m:sSub>
                  </m:oMath>
                </a14:m>
                <a:r>
                  <a:rPr lang="vi-VN" sz="3200" dirty="0">
                    <a:solidFill>
                      <a:srgbClr val="000000"/>
                    </a:solidFill>
                    <a:latin typeface="Times New Roman" panose="02020603050405020304" pitchFamily="18" charset="0"/>
                    <a:ea typeface="Times New Roman" panose="02020603050405020304" pitchFamily="18" charset="0"/>
                  </a:rPr>
                  <a:t> là số hạng đầu và </a:t>
                </a:r>
                <a14:m>
                  <m:oMath xmlns:m="http://schemas.openxmlformats.org/officeDocument/2006/math">
                    <m:r>
                      <a:rPr lang="vi-VN" sz="3200">
                        <a:solidFill>
                          <a:srgbClr val="000000"/>
                        </a:solidFill>
                        <a:latin typeface="Cambria Math"/>
                        <a:ea typeface="Times New Roman" panose="02020603050405020304" pitchFamily="18" charset="0"/>
                      </a:rPr>
                      <m:t>𝑑</m:t>
                    </m:r>
                  </m:oMath>
                </a14:m>
                <a:r>
                  <a:rPr lang="vi-VN" sz="3200" dirty="0">
                    <a:solidFill>
                      <a:srgbClr val="000000"/>
                    </a:solidFill>
                    <a:latin typeface="Times New Roman" panose="02020603050405020304" pitchFamily="18" charset="0"/>
                    <a:ea typeface="Times New Roman" panose="02020603050405020304" pitchFamily="18" charset="0"/>
                  </a:rPr>
                  <a:t> là công sai của cấp số cộng</a:t>
                </a:r>
                <a:endParaRPr lang="en-US" sz="3200" dirty="0">
                  <a:solidFill>
                    <a:srgbClr val="000000"/>
                  </a:solidFill>
                  <a:latin typeface="Times New Roman" panose="02020603050405020304" pitchFamily="18" charset="0"/>
                  <a:ea typeface="Times New Roman" panose="02020603050405020304" pitchFamily="18" charset="0"/>
                </a:endParaRPr>
              </a:p>
              <a:p>
                <a:pPr>
                  <a:spcBef>
                    <a:spcPts val="600"/>
                  </a:spcBef>
                </a:pPr>
                <a:r>
                  <a:rPr lang="fr-FR" sz="3200" dirty="0">
                    <a:solidFill>
                      <a:srgbClr val="000000"/>
                    </a:solidFill>
                    <a:latin typeface="Times New Roman" panose="02020603050405020304" pitchFamily="18" charset="0"/>
                    <a:ea typeface="Times New Roman" panose="02020603050405020304" pitchFamily="18" charset="0"/>
                  </a:rPr>
                  <a:t>Ta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2</m:t>
                        </m:r>
                      </m:sub>
                    </m:sSub>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en-US" sz="3200">
                        <a:solidFill>
                          <a:srgbClr val="000000"/>
                        </a:solidFill>
                        <a:latin typeface="Cambria Math"/>
                        <a:ea typeface="Times New Roman" panose="02020603050405020304" pitchFamily="18" charset="0"/>
                      </a:rPr>
                      <m:t>𝑞</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và</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3</m:t>
                        </m:r>
                      </m:sub>
                    </m:sSub>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sSup>
                      <m:sSupPr>
                        <m:ctrlPr>
                          <a:rPr lang="en-US" sz="3200" i="1">
                            <a:solidFill>
                              <a:srgbClr val="000000"/>
                            </a:solidFill>
                            <a:latin typeface="Cambria Math"/>
                            <a:ea typeface="Times New Roman" panose="02020603050405020304" pitchFamily="18" charset="0"/>
                          </a:rPr>
                        </m:ctrlPr>
                      </m:sSupPr>
                      <m:e>
                        <m:r>
                          <a:rPr lang="en-US" sz="3200">
                            <a:solidFill>
                              <a:srgbClr val="000000"/>
                            </a:solidFill>
                            <a:latin typeface="Cambria Math"/>
                            <a:ea typeface="Times New Roman" panose="02020603050405020304" pitchFamily="18" charset="0"/>
                          </a:rPr>
                          <m:t>𝑞</m:t>
                        </m:r>
                      </m:e>
                      <m:sup>
                        <m:r>
                          <a:rPr lang="fr-FR" sz="3200">
                            <a:solidFill>
                              <a:srgbClr val="000000"/>
                            </a:solidFill>
                            <a:latin typeface="Cambria Math"/>
                            <a:ea typeface="Times New Roman" panose="02020603050405020304" pitchFamily="18" charset="0"/>
                          </a:rPr>
                          <m:t>2</m:t>
                        </m:r>
                      </m:sup>
                    </m:sSup>
                  </m:oMath>
                </a14:m>
                <a:endParaRPr lang="en-US" sz="3200" dirty="0">
                  <a:solidFill>
                    <a:srgbClr val="000000"/>
                  </a:solidFill>
                  <a:latin typeface="Times New Roman" panose="02020603050405020304" pitchFamily="18" charset="0"/>
                  <a:ea typeface="Times New Roman" panose="02020603050405020304" pitchFamily="18" charset="0"/>
                </a:endParaRPr>
              </a:p>
              <a:p>
                <a:pPr>
                  <a:spcBef>
                    <a:spcPts val="600"/>
                  </a:spcBef>
                </a:pPr>
                <a:r>
                  <a:rPr lang="fr-FR" sz="3200" dirty="0">
                    <a:solidFill>
                      <a:srgbClr val="000000"/>
                    </a:solidFill>
                    <a:latin typeface="Times New Roman" panose="02020603050405020304" pitchFamily="18" charset="0"/>
                    <a:ea typeface="Times New Roman" panose="02020603050405020304" pitchFamily="18" charset="0"/>
                  </a:rPr>
                  <a:t>Ta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en-US" sz="3200">
                        <a:solidFill>
                          <a:srgbClr val="000000"/>
                        </a:solidFill>
                        <a:latin typeface="Cambria Math"/>
                        <a:ea typeface="Times New Roman" panose="02020603050405020304" pitchFamily="18" charset="0"/>
                      </a:rPr>
                      <m:t>𝑞</m:t>
                    </m:r>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sSup>
                      <m:sSupPr>
                        <m:ctrlPr>
                          <a:rPr lang="en-US" sz="3200" i="1">
                            <a:solidFill>
                              <a:srgbClr val="000000"/>
                            </a:solidFill>
                            <a:latin typeface="Cambria Math"/>
                            <a:ea typeface="Times New Roman" panose="02020603050405020304" pitchFamily="18" charset="0"/>
                          </a:rPr>
                        </m:ctrlPr>
                      </m:sSupPr>
                      <m:e>
                        <m:r>
                          <a:rPr lang="en-US" sz="3200">
                            <a:solidFill>
                              <a:srgbClr val="000000"/>
                            </a:solidFill>
                            <a:latin typeface="Cambria Math"/>
                            <a:ea typeface="Times New Roman" panose="02020603050405020304" pitchFamily="18" charset="0"/>
                          </a:rPr>
                          <m:t>𝑞</m:t>
                        </m:r>
                      </m:e>
                      <m:sup>
                        <m:r>
                          <a:rPr lang="fr-FR" sz="3200">
                            <a:solidFill>
                              <a:srgbClr val="000000"/>
                            </a:solidFill>
                            <a:latin typeface="Cambria Math"/>
                            <a:ea typeface="Times New Roman" panose="02020603050405020304" pitchFamily="18" charset="0"/>
                          </a:rPr>
                          <m:t>2</m:t>
                        </m:r>
                      </m:sup>
                    </m:sSup>
                    <m:r>
                      <a:rPr lang="fr-FR" sz="3200">
                        <a:solidFill>
                          <a:srgbClr val="000000"/>
                        </a:solidFill>
                        <a:latin typeface="Cambria Math"/>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fr-FR" sz="3200">
                            <a:solidFill>
                              <a:srgbClr val="000000"/>
                            </a:solidFill>
                            <a:latin typeface="Cambria Math"/>
                            <a:ea typeface="Times New Roman" panose="02020603050405020304" pitchFamily="18" charset="0"/>
                          </a:rPr>
                          <m:t>148</m:t>
                        </m:r>
                      </m:num>
                      <m:den>
                        <m:r>
                          <a:rPr lang="fr-FR" sz="3200">
                            <a:solidFill>
                              <a:srgbClr val="000000"/>
                            </a:solidFill>
                            <a:latin typeface="Cambria Math"/>
                            <a:ea typeface="Times New Roman" panose="02020603050405020304" pitchFamily="18" charset="0"/>
                          </a:rPr>
                          <m:t>9</m:t>
                        </m:r>
                      </m:den>
                    </m:f>
                  </m:oMath>
                </a14:m>
                <a:endParaRPr lang="en-US" sz="3200" dirty="0">
                  <a:solidFill>
                    <a:srgbClr val="000000"/>
                  </a:solidFill>
                  <a:latin typeface="Times New Roman" panose="02020603050405020304" pitchFamily="18" charset="0"/>
                  <a:ea typeface="Times New Roman" panose="02020603050405020304" pitchFamily="18" charset="0"/>
                </a:endParaRPr>
              </a:p>
            </p:txBody>
          </p:sp>
        </mc:Choice>
        <mc:Fallback>
          <p:sp>
            <p:nvSpPr>
              <p:cNvPr id="13" name="Rectangle 6"/>
              <p:cNvSpPr>
                <a:spLocks noRot="1" noChangeAspect="1" noMove="1" noResize="1" noEditPoints="1" noAdjustHandles="1" noChangeArrowheads="1" noChangeShapeType="1" noTextEdit="1"/>
              </p:cNvSpPr>
              <p:nvPr/>
            </p:nvSpPr>
            <p:spPr>
              <a:xfrm>
                <a:off x="304800" y="1049174"/>
                <a:ext cx="11754678" cy="5322226"/>
              </a:xfrm>
              <a:prstGeom prst="rect">
                <a:avLst/>
              </a:prstGeom>
              <a:blipFill rotWithShape="1">
                <a:blip r:embed="rId2"/>
                <a:stretch>
                  <a:fillRect l="-1297" t="-1604" r="-1556" b="-687"/>
                </a:stretch>
              </a:blipFill>
            </p:spPr>
            <p:txBody>
              <a:bodyPr/>
              <a:lstStyle/>
              <a:p>
                <a:r>
                  <a:rPr lang="en-US">
                    <a:noFill/>
                  </a:rPr>
                  <a:t> </a:t>
                </a:r>
              </a:p>
            </p:txBody>
          </p:sp>
        </mc:Fallback>
      </mc:AlternateContent>
      <p:sp>
        <p:nvSpPr>
          <p:cNvPr id="15" name="Oval 6"/>
          <p:cNvSpPr/>
          <p:nvPr/>
        </p:nvSpPr>
        <p:spPr>
          <a:xfrm>
            <a:off x="398181" y="335960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69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5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77078" y="1011936"/>
                <a:ext cx="10876722" cy="5165027"/>
              </a:xfrm>
            </p:spPr>
            <p:txBody>
              <a:bodyPr/>
              <a:lstStyle/>
              <a:p>
                <a:pPr marL="0" indent="0">
                  <a:spcBef>
                    <a:spcPts val="600"/>
                  </a:spcBef>
                  <a:buNone/>
                </a:pPr>
                <a:r>
                  <a:rPr lang="fr-FR" sz="3200" dirty="0">
                    <a:solidFill>
                      <a:srgbClr val="000000"/>
                    </a:solidFill>
                    <a:latin typeface="Times New Roman" panose="02020603050405020304" pitchFamily="18" charset="0"/>
                    <a:ea typeface="Times New Roman" panose="02020603050405020304" pitchFamily="18" charset="0"/>
                  </a:rPr>
                  <a:t>Ta </a:t>
                </a:r>
                <a:r>
                  <a:rPr lang="fr-FR" sz="3200" dirty="0" err="1">
                    <a:solidFill>
                      <a:srgbClr val="000000"/>
                    </a:solidFill>
                    <a:latin typeface="Times New Roman" panose="02020603050405020304" pitchFamily="18" charset="0"/>
                    <a:ea typeface="Times New Roman" panose="02020603050405020304" pitchFamily="18" charset="0"/>
                  </a:rPr>
                  <a:t>lại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srgbClr val="000000"/>
                            </a:solidFill>
                            <a:latin typeface="Cambria Math"/>
                            <a:ea typeface="Times New Roman" panose="02020603050405020304" pitchFamily="18" charset="0"/>
                          </a:rPr>
                        </m:ctrlPr>
                      </m:dPr>
                      <m:e>
                        <m:eqArr>
                          <m:eqArrPr>
                            <m:ctrlPr>
                              <a:rPr lang="en-US" sz="3200" i="1">
                                <a:solidFill>
                                  <a:srgbClr val="000000"/>
                                </a:solidFill>
                                <a:latin typeface="Cambria Math"/>
                                <a:ea typeface="Times New Roman" panose="02020603050405020304" pitchFamily="18" charset="0"/>
                              </a:rPr>
                            </m:ctrlPr>
                          </m:eqArrPr>
                          <m:e>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𝑣</m:t>
                                </m:r>
                              </m:e>
                              <m:sub>
                                <m:r>
                                  <a:rPr lang="fr-FR" sz="3200">
                                    <a:solidFill>
                                      <a:srgbClr val="000000"/>
                                    </a:solidFill>
                                    <a:latin typeface="Cambria Math"/>
                                    <a:ea typeface="Times New Roman" panose="02020603050405020304" pitchFamily="18" charset="0"/>
                                  </a:rPr>
                                  <m:t>1</m:t>
                                </m:r>
                              </m:sub>
                            </m:sSub>
                          </m:e>
                          <m:e>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2</m:t>
                                </m:r>
                              </m:sub>
                            </m:sSub>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𝑣</m:t>
                                </m:r>
                              </m:e>
                              <m:sub>
                                <m:r>
                                  <a:rPr lang="fr-FR" sz="3200">
                                    <a:solidFill>
                                      <a:srgbClr val="000000"/>
                                    </a:solidFill>
                                    <a:latin typeface="Cambria Math"/>
                                    <a:ea typeface="Times New Roman" panose="02020603050405020304" pitchFamily="18" charset="0"/>
                                  </a:rPr>
                                  <m:t>4</m:t>
                                </m:r>
                              </m:sub>
                            </m:sSub>
                          </m:e>
                          <m:e>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3</m:t>
                                </m:r>
                              </m:sub>
                            </m:sSub>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𝑣</m:t>
                                </m:r>
                              </m:e>
                              <m:sub>
                                <m:r>
                                  <a:rPr lang="fr-FR" sz="3200">
                                    <a:solidFill>
                                      <a:srgbClr val="000000"/>
                                    </a:solidFill>
                                    <a:latin typeface="Cambria Math"/>
                                    <a:ea typeface="Times New Roman" panose="02020603050405020304" pitchFamily="18" charset="0"/>
                                  </a:rPr>
                                  <m:t>8</m:t>
                                </m:r>
                              </m:sub>
                            </m:sSub>
                          </m:e>
                        </m:eqArr>
                      </m:e>
                    </m:d>
                    <m:r>
                      <a:rPr lang="fr-FR" sz="3200">
                        <a:solidFill>
                          <a:srgbClr val="000000"/>
                        </a:solidFill>
                        <a:latin typeface="Cambria Math"/>
                        <a:ea typeface="Times New Roman" panose="02020603050405020304" pitchFamily="18" charset="0"/>
                      </a:rPr>
                      <m:t>⇔</m:t>
                    </m:r>
                    <m:d>
                      <m:dPr>
                        <m:begChr m:val="{"/>
                        <m:endChr m:val=""/>
                        <m:ctrlPr>
                          <a:rPr lang="en-US" sz="3200" i="1">
                            <a:solidFill>
                              <a:srgbClr val="000000"/>
                            </a:solidFill>
                            <a:latin typeface="Cambria Math"/>
                            <a:ea typeface="Times New Roman" panose="02020603050405020304" pitchFamily="18" charset="0"/>
                          </a:rPr>
                        </m:ctrlPr>
                      </m:dPr>
                      <m:e>
                        <m:eqArr>
                          <m:eqArrPr>
                            <m:ctrlPr>
                              <a:rPr lang="en-US" sz="3200" i="1">
                                <a:solidFill>
                                  <a:srgbClr val="000000"/>
                                </a:solidFill>
                                <a:latin typeface="Cambria Math"/>
                                <a:ea typeface="Times New Roman" panose="02020603050405020304" pitchFamily="18" charset="0"/>
                              </a:rPr>
                            </m:ctrlPr>
                          </m:eqArrPr>
                          <m:e>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en-US" sz="3200">
                                <a:solidFill>
                                  <a:srgbClr val="000000"/>
                                </a:solidFill>
                                <a:latin typeface="Cambria Math"/>
                                <a:ea typeface="Times New Roman" panose="02020603050405020304" pitchFamily="18" charset="0"/>
                              </a:rPr>
                              <m:t>𝑞</m:t>
                            </m:r>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fr-FR"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𝑑</m:t>
                            </m:r>
                          </m:e>
                          <m:e>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sSup>
                              <m:sSupPr>
                                <m:ctrlPr>
                                  <a:rPr lang="en-US" sz="3200" i="1">
                                    <a:solidFill>
                                      <a:srgbClr val="000000"/>
                                    </a:solidFill>
                                    <a:latin typeface="Cambria Math"/>
                                    <a:ea typeface="Times New Roman" panose="02020603050405020304" pitchFamily="18" charset="0"/>
                                  </a:rPr>
                                </m:ctrlPr>
                              </m:sSupPr>
                              <m:e>
                                <m:r>
                                  <a:rPr lang="en-US" sz="3200">
                                    <a:solidFill>
                                      <a:srgbClr val="000000"/>
                                    </a:solidFill>
                                    <a:latin typeface="Cambria Math"/>
                                    <a:ea typeface="Times New Roman" panose="02020603050405020304" pitchFamily="18" charset="0"/>
                                  </a:rPr>
                                  <m:t>𝑞</m:t>
                                </m:r>
                              </m:e>
                              <m:sup>
                                <m:r>
                                  <a:rPr lang="fr-FR" sz="3200">
                                    <a:solidFill>
                                      <a:srgbClr val="000000"/>
                                    </a:solidFill>
                                    <a:latin typeface="Cambria Math"/>
                                    <a:ea typeface="Times New Roman" panose="02020603050405020304" pitchFamily="18" charset="0"/>
                                  </a:rPr>
                                  <m:t>2</m:t>
                                </m:r>
                              </m:sup>
                            </m:sSup>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fr-FR" sz="3200">
                                <a:solidFill>
                                  <a:srgbClr val="000000"/>
                                </a:solidFill>
                                <a:latin typeface="Cambria Math"/>
                                <a:ea typeface="Times New Roman" panose="02020603050405020304" pitchFamily="18" charset="0"/>
                              </a:rPr>
                              <m:t>+</m:t>
                            </m:r>
                            <m:r>
                              <a:rPr lang="fr-FR" sz="3200">
                                <a:solidFill>
                                  <a:srgbClr val="000000"/>
                                </a:solidFill>
                                <a:latin typeface="Cambria Math"/>
                                <a:ea typeface="Times New Roman" panose="02020603050405020304" pitchFamily="18" charset="0"/>
                              </a:rPr>
                              <m:t>7</m:t>
                            </m:r>
                            <m:r>
                              <a:rPr lang="en-US" sz="3200">
                                <a:solidFill>
                                  <a:srgbClr val="000000"/>
                                </a:solidFill>
                                <a:latin typeface="Cambria Math"/>
                                <a:ea typeface="Times New Roman" panose="02020603050405020304" pitchFamily="18" charset="0"/>
                              </a:rPr>
                              <m:t>𝑑</m:t>
                            </m:r>
                          </m:e>
                        </m:eqArr>
                      </m:e>
                    </m:d>
                    <m:r>
                      <a:rPr lang="fr-FR" sz="3200">
                        <a:solidFill>
                          <a:srgbClr val="000000"/>
                        </a:solidFill>
                        <a:latin typeface="Cambria Math"/>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r>
                      <a:rPr lang="en-US" sz="3200">
                        <a:solidFill>
                          <a:srgbClr val="000000"/>
                        </a:solidFill>
                        <a:latin typeface="Cambria Math"/>
                        <a:ea typeface="Times New Roman" panose="02020603050405020304" pitchFamily="18" charset="0"/>
                      </a:rPr>
                      <m:t>𝑞</m:t>
                    </m:r>
                    <m:d>
                      <m:dPr>
                        <m:ctrlPr>
                          <a:rPr lang="en-US" sz="3200" i="1">
                            <a:solidFill>
                              <a:srgbClr val="000000"/>
                            </a:solidFill>
                            <a:latin typeface="Cambria Math"/>
                            <a:ea typeface="Times New Roman" panose="02020603050405020304" pitchFamily="18" charset="0"/>
                          </a:rPr>
                        </m:ctrlPr>
                      </m:dPr>
                      <m:e>
                        <m:r>
                          <a:rPr lang="fr-FR" sz="3200">
                            <a:solidFill>
                              <a:srgbClr val="000000"/>
                            </a:solidFill>
                            <a:latin typeface="Cambria Math"/>
                            <a:ea typeface="Times New Roman" panose="02020603050405020304" pitchFamily="18" charset="0"/>
                          </a:rPr>
                          <m:t>7</m:t>
                        </m:r>
                        <m:r>
                          <a:rPr lang="fr-FR" sz="3200">
                            <a:solidFill>
                              <a:srgbClr val="000000"/>
                            </a:solidFill>
                            <a:latin typeface="Cambria Math"/>
                            <a:ea typeface="Times New Roman" panose="02020603050405020304" pitchFamily="18" charset="0"/>
                          </a:rPr>
                          <m:t>−</m:t>
                        </m:r>
                        <m:r>
                          <a:rPr lang="fr-FR" sz="3200">
                            <a:solidFill>
                              <a:srgbClr val="000000"/>
                            </a:solidFill>
                            <a:latin typeface="Cambria Math"/>
                            <a:ea typeface="Times New Roman" panose="02020603050405020304" pitchFamily="18" charset="0"/>
                          </a:rPr>
                          <m:t>3</m:t>
                        </m:r>
                        <m:r>
                          <a:rPr lang="en-US" sz="3200">
                            <a:solidFill>
                              <a:srgbClr val="000000"/>
                            </a:solidFill>
                            <a:latin typeface="Cambria Math"/>
                            <a:ea typeface="Times New Roman" panose="02020603050405020304" pitchFamily="18" charset="0"/>
                          </a:rPr>
                          <m:t>𝑞</m:t>
                        </m:r>
                      </m:e>
                    </m:d>
                    <m:r>
                      <a:rPr lang="fr-FR" sz="3200">
                        <a:solidFill>
                          <a:srgbClr val="000000"/>
                        </a:solidFill>
                        <a:latin typeface="Cambria Math"/>
                        <a:ea typeface="Times New Roman" panose="02020603050405020304" pitchFamily="18" charset="0"/>
                      </a:rPr>
                      <m:t>=</m:t>
                    </m:r>
                    <m:r>
                      <a:rPr lang="fr-FR" sz="3200">
                        <a:solidFill>
                          <a:srgbClr val="000000"/>
                        </a:solidFill>
                        <a:latin typeface="Cambria Math"/>
                        <a:ea typeface="Times New Roman" panose="02020603050405020304" pitchFamily="18" charset="0"/>
                      </a:rPr>
                      <m:t>4</m:t>
                    </m:r>
                    <m:sSub>
                      <m:sSubPr>
                        <m:ctrlPr>
                          <a:rPr lang="en-US" sz="3200" i="1">
                            <a:solidFill>
                              <a:srgbClr val="000000"/>
                            </a:solidFill>
                            <a:latin typeface="Cambria Math"/>
                            <a:ea typeface="Times New Roman" panose="02020603050405020304" pitchFamily="18" charset="0"/>
                          </a:rPr>
                        </m:ctrlPr>
                      </m:sSubPr>
                      <m:e>
                        <m:r>
                          <a:rPr lang="en-US" sz="3200">
                            <a:solidFill>
                              <a:srgbClr val="000000"/>
                            </a:solidFill>
                            <a:latin typeface="Cambria Math"/>
                            <a:ea typeface="Times New Roman" panose="02020603050405020304" pitchFamily="18" charset="0"/>
                          </a:rPr>
                          <m:t>𝑢</m:t>
                        </m:r>
                      </m:e>
                      <m:sub>
                        <m:r>
                          <a:rPr lang="fr-FR" sz="3200">
                            <a:solidFill>
                              <a:srgbClr val="000000"/>
                            </a:solidFill>
                            <a:latin typeface="Cambria Math"/>
                            <a:ea typeface="Times New Roman" panose="02020603050405020304" pitchFamily="18" charset="0"/>
                          </a:rPr>
                          <m:t>1</m:t>
                        </m:r>
                      </m:sub>
                    </m:sSub>
                  </m:oMath>
                </a14:m>
                <a:endParaRPr lang="en-US" sz="3200" dirty="0">
                  <a:solidFill>
                    <a:srgbClr val="000000"/>
                  </a:solidFill>
                  <a:latin typeface="Times New Roman" panose="02020603050405020304" pitchFamily="18" charset="0"/>
                  <a:ea typeface="Times New Roman" panose="02020603050405020304" pitchFamily="18" charset="0"/>
                </a:endParaRPr>
              </a:p>
              <a:p>
                <a:pPr marL="0" indent="0">
                  <a:spcBef>
                    <a:spcPts val="600"/>
                  </a:spcBef>
                  <a:buNone/>
                </a:pPr>
                <a14:m>
                  <m:oMathPara xmlns:m="http://schemas.openxmlformats.org/officeDocument/2006/math">
                    <m:oMathParaPr>
                      <m:jc m:val="centerGroup"/>
                    </m:oMathParaPr>
                    <m:oMath xmlns:m="http://schemas.openxmlformats.org/officeDocument/2006/math">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𝑞</m:t>
                      </m:r>
                      <m:d>
                        <m:dPr>
                          <m:ctrlPr>
                            <a:rPr lang="en-US" sz="3200" i="1">
                              <a:solidFill>
                                <a:srgbClr val="000000"/>
                              </a:solidFill>
                              <a:latin typeface="Cambria Math"/>
                              <a:ea typeface="Times New Roman" panose="02020603050405020304" pitchFamily="18" charset="0"/>
                            </a:rPr>
                          </m:ctrlPr>
                        </m:dPr>
                        <m:e>
                          <m:r>
                            <a:rPr lang="en-US" sz="3200">
                              <a:solidFill>
                                <a:srgbClr val="000000"/>
                              </a:solidFill>
                              <a:latin typeface="Cambria Math"/>
                              <a:ea typeface="Times New Roman" panose="02020603050405020304" pitchFamily="18" charset="0"/>
                            </a:rPr>
                            <m:t>7</m:t>
                          </m:r>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3</m:t>
                          </m:r>
                          <m:r>
                            <a:rPr lang="en-US" sz="3200">
                              <a:solidFill>
                                <a:srgbClr val="000000"/>
                              </a:solidFill>
                              <a:latin typeface="Cambria Math"/>
                              <a:ea typeface="Times New Roman" panose="02020603050405020304" pitchFamily="18" charset="0"/>
                            </a:rPr>
                            <m:t>𝑞</m:t>
                          </m:r>
                        </m:e>
                      </m:d>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4</m:t>
                      </m:r>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3</m:t>
                      </m:r>
                      <m:sSup>
                        <m:sSupPr>
                          <m:ctrlPr>
                            <a:rPr lang="en-US" sz="3200" i="1">
                              <a:solidFill>
                                <a:srgbClr val="000000"/>
                              </a:solidFill>
                              <a:latin typeface="Cambria Math"/>
                              <a:ea typeface="Times New Roman" panose="02020603050405020304" pitchFamily="18" charset="0"/>
                            </a:rPr>
                          </m:ctrlPr>
                        </m:sSupPr>
                        <m:e>
                          <m:r>
                            <a:rPr lang="en-US" sz="3200">
                              <a:solidFill>
                                <a:srgbClr val="000000"/>
                              </a:solidFill>
                              <a:latin typeface="Cambria Math"/>
                              <a:ea typeface="Times New Roman" panose="02020603050405020304" pitchFamily="18" charset="0"/>
                            </a:rPr>
                            <m:t>𝑞</m:t>
                          </m:r>
                        </m:e>
                        <m:sup>
                          <m:r>
                            <a:rPr lang="en-US" sz="3200">
                              <a:solidFill>
                                <a:srgbClr val="000000"/>
                              </a:solidFill>
                              <a:latin typeface="Cambria Math"/>
                              <a:ea typeface="Times New Roman" panose="02020603050405020304" pitchFamily="18" charset="0"/>
                            </a:rPr>
                            <m:t>2</m:t>
                          </m:r>
                        </m:sup>
                      </m:sSup>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7</m:t>
                      </m:r>
                      <m:r>
                        <a:rPr lang="en-US" sz="3200">
                          <a:solidFill>
                            <a:srgbClr val="000000"/>
                          </a:solidFill>
                          <a:latin typeface="Cambria Math"/>
                          <a:ea typeface="Times New Roman" panose="02020603050405020304" pitchFamily="18" charset="0"/>
                        </a:rPr>
                        <m:t>𝑞</m:t>
                      </m:r>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4</m:t>
                      </m:r>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0</m:t>
                      </m:r>
                      <m:r>
                        <a:rPr lang="en-US" sz="3200">
                          <a:solidFill>
                            <a:srgbClr val="000000"/>
                          </a:solidFill>
                          <a:latin typeface="Cambria Math"/>
                          <a:ea typeface="Times New Roman" panose="02020603050405020304" pitchFamily="18" charset="0"/>
                        </a:rPr>
                        <m:t>⇔</m:t>
                      </m:r>
                      <m:d>
                        <m:dPr>
                          <m:begChr m:val="["/>
                          <m:endChr m:val=""/>
                          <m:ctrlPr>
                            <a:rPr lang="en-US" sz="3200" i="1">
                              <a:solidFill>
                                <a:srgbClr val="000000"/>
                              </a:solidFill>
                              <a:latin typeface="Cambria Math"/>
                              <a:ea typeface="Times New Roman" panose="02020603050405020304" pitchFamily="18" charset="0"/>
                            </a:rPr>
                          </m:ctrlPr>
                        </m:dPr>
                        <m:e>
                          <m:eqArr>
                            <m:eqArrPr>
                              <m:ctrlPr>
                                <a:rPr lang="en-US" sz="3200" i="1">
                                  <a:solidFill>
                                    <a:srgbClr val="000000"/>
                                  </a:solidFill>
                                  <a:latin typeface="Cambria Math"/>
                                  <a:ea typeface="Times New Roman" panose="02020603050405020304" pitchFamily="18" charset="0"/>
                                </a:rPr>
                              </m:ctrlPr>
                            </m:eqArrPr>
                            <m:e>
                              <m:r>
                                <a:rPr lang="en-US" sz="3200">
                                  <a:solidFill>
                                    <a:srgbClr val="000000"/>
                                  </a:solidFill>
                                  <a:latin typeface="Cambria Math"/>
                                  <a:ea typeface="Times New Roman" panose="02020603050405020304" pitchFamily="18" charset="0"/>
                                </a:rPr>
                                <m:t>𝑞</m:t>
                              </m:r>
                              <m:r>
                                <a:rPr lang="en-US" sz="3200">
                                  <a:solidFill>
                                    <a:srgbClr val="000000"/>
                                  </a:solidFill>
                                  <a:latin typeface="Cambria Math"/>
                                  <a:ea typeface="Times New Roman" panose="02020603050405020304" pitchFamily="18" charset="0"/>
                                </a:rPr>
                                <m:t>=</m:t>
                              </m:r>
                              <m:r>
                                <a:rPr lang="en-US" sz="3200">
                                  <a:solidFill>
                                    <a:srgbClr val="000000"/>
                                  </a:solidFill>
                                  <a:latin typeface="Cambria Math"/>
                                  <a:ea typeface="Times New Roman" panose="02020603050405020304" pitchFamily="18" charset="0"/>
                                </a:rPr>
                                <m:t>1</m:t>
                              </m:r>
                              <m:r>
                                <a:rPr lang="en-US" sz="3200">
                                  <a:solidFill>
                                    <a:srgbClr val="000000"/>
                                  </a:solidFill>
                                  <a:latin typeface="Cambria Math"/>
                                  <a:ea typeface="Times New Roman" panose="02020603050405020304" pitchFamily="18" charset="0"/>
                                </a:rPr>
                                <m:t>  </m:t>
                              </m:r>
                              <m:d>
                                <m:dPr>
                                  <m:ctrlPr>
                                    <a:rPr lang="en-US" sz="3200" i="1">
                                      <a:solidFill>
                                        <a:srgbClr val="000000"/>
                                      </a:solidFill>
                                      <a:latin typeface="Cambria Math"/>
                                      <a:ea typeface="Times New Roman" panose="02020603050405020304" pitchFamily="18" charset="0"/>
                                    </a:rPr>
                                  </m:ctrlPr>
                                </m:dPr>
                                <m:e>
                                  <m:r>
                                    <a:rPr lang="en-US" sz="3200">
                                      <a:solidFill>
                                        <a:srgbClr val="000000"/>
                                      </a:solidFill>
                                      <a:latin typeface="Cambria Math"/>
                                      <a:ea typeface="Times New Roman" panose="02020603050405020304" pitchFamily="18" charset="0"/>
                                    </a:rPr>
                                    <m:t>𝑙</m:t>
                                  </m:r>
                                </m:e>
                              </m:d>
                            </m:e>
                            <m:e>
                              <m:r>
                                <a:rPr lang="en-US" sz="3200">
                                  <a:solidFill>
                                    <a:srgbClr val="000000"/>
                                  </a:solidFill>
                                  <a:latin typeface="Cambria Math"/>
                                  <a:ea typeface="Times New Roman" panose="02020603050405020304" pitchFamily="18" charset="0"/>
                                </a:rPr>
                                <m:t>𝑞</m:t>
                              </m:r>
                              <m:r>
                                <a:rPr lang="en-US" sz="3200">
                                  <a:solidFill>
                                    <a:srgbClr val="000000"/>
                                  </a:solidFill>
                                  <a:latin typeface="Cambria Math"/>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en-US" sz="3200">
                                      <a:solidFill>
                                        <a:srgbClr val="000000"/>
                                      </a:solidFill>
                                      <a:latin typeface="Cambria Math"/>
                                      <a:ea typeface="Times New Roman" panose="02020603050405020304" pitchFamily="18" charset="0"/>
                                    </a:rPr>
                                    <m:t>4</m:t>
                                  </m:r>
                                </m:num>
                                <m:den>
                                  <m:r>
                                    <a:rPr lang="en-US" sz="3200">
                                      <a:solidFill>
                                        <a:srgbClr val="000000"/>
                                      </a:solidFill>
                                      <a:latin typeface="Cambria Math"/>
                                      <a:ea typeface="Times New Roman" panose="02020603050405020304" pitchFamily="18" charset="0"/>
                                    </a:rPr>
                                    <m:t>3</m:t>
                                  </m:r>
                                </m:den>
                              </m:f>
                            </m:e>
                          </m:eqArr>
                        </m:e>
                      </m:d>
                    </m:oMath>
                  </m:oMathPara>
                </a14:m>
                <a:endParaRPr lang="en-US" sz="3200" dirty="0">
                  <a:solidFill>
                    <a:srgbClr val="000000"/>
                  </a:solidFill>
                  <a:latin typeface="Times New Roman" panose="02020603050405020304" pitchFamily="18" charset="0"/>
                  <a:ea typeface="Times New Roman" panose="02020603050405020304" pitchFamily="18" charset="0"/>
                </a:endParaRPr>
              </a:p>
              <a:p>
                <a:pPr marL="0" indent="0">
                  <a:spcBef>
                    <a:spcPts val="600"/>
                  </a:spcBef>
                  <a:buNone/>
                </a:pPr>
                <a:r>
                  <a:rPr lang="vi-VN" sz="3200" dirty="0">
                    <a:solidFill>
                      <a:srgbClr val="000000"/>
                    </a:solidFill>
                    <a:latin typeface="Times New Roman" panose="02020603050405020304" pitchFamily="18" charset="0"/>
                    <a:ea typeface="Times New Roman" panose="02020603050405020304" pitchFamily="18" charset="0"/>
                  </a:rPr>
                  <a:t>Với </a:t>
                </a:r>
                <a14:m>
                  <m:oMath xmlns:m="http://schemas.openxmlformats.org/officeDocument/2006/math">
                    <m:r>
                      <a:rPr lang="vi-VN" sz="3200">
                        <a:solidFill>
                          <a:srgbClr val="000000"/>
                        </a:solidFill>
                        <a:latin typeface="Cambria Math"/>
                        <a:ea typeface="Times New Roman" panose="02020603050405020304" pitchFamily="18" charset="0"/>
                      </a:rPr>
                      <m:t>𝑞</m:t>
                    </m:r>
                    <m:r>
                      <a:rPr lang="vi-VN" sz="3200">
                        <a:solidFill>
                          <a:srgbClr val="000000"/>
                        </a:solidFill>
                        <a:latin typeface="Cambria Math"/>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vi-VN" sz="3200">
                            <a:solidFill>
                              <a:srgbClr val="000000"/>
                            </a:solidFill>
                            <a:latin typeface="Cambria Math"/>
                            <a:ea typeface="Times New Roman" panose="02020603050405020304" pitchFamily="18" charset="0"/>
                          </a:rPr>
                          <m:t>4</m:t>
                        </m:r>
                      </m:num>
                      <m:den>
                        <m:r>
                          <a:rPr lang="vi-VN" sz="3200">
                            <a:solidFill>
                              <a:srgbClr val="000000"/>
                            </a:solidFill>
                            <a:latin typeface="Cambria Math"/>
                            <a:ea typeface="Times New Roman" panose="02020603050405020304" pitchFamily="18" charset="0"/>
                          </a:rPr>
                          <m:t>3</m:t>
                        </m:r>
                      </m:den>
                    </m:f>
                  </m:oMath>
                </a14:m>
                <a:r>
                  <a:rPr lang="vi-VN" sz="3200" dirty="0">
                    <a:solidFill>
                      <a:srgbClr val="000000"/>
                    </a:solidFill>
                    <a:latin typeface="Times New Roman" panose="02020603050405020304" pitchFamily="18" charset="0"/>
                    <a:ea typeface="Times New Roman" panose="02020603050405020304" pitchFamily="18" charset="0"/>
                  </a:rPr>
                  <a:t> suy ra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1</m:t>
                        </m:r>
                      </m:sub>
                    </m:sSub>
                    <m:r>
                      <a:rPr lang="vi-VN" sz="3200">
                        <a:solidFill>
                          <a:srgbClr val="000000"/>
                        </a:solidFill>
                        <a:latin typeface="Cambria Math"/>
                        <a:ea typeface="Times New Roman" panose="02020603050405020304" pitchFamily="18" charset="0"/>
                      </a:rPr>
                      <m:t>=</m:t>
                    </m:r>
                    <m:r>
                      <a:rPr lang="vi-VN" sz="3200">
                        <a:solidFill>
                          <a:srgbClr val="000000"/>
                        </a:solidFill>
                        <a:latin typeface="Cambria Math"/>
                        <a:ea typeface="Times New Roman" panose="02020603050405020304" pitchFamily="18" charset="0"/>
                      </a:rPr>
                      <m:t>4</m:t>
                    </m:r>
                    <m:r>
                      <a:rPr lang="vi-VN" sz="3200">
                        <a:solidFill>
                          <a:srgbClr val="000000"/>
                        </a:solidFill>
                        <a:latin typeface="Cambria Math"/>
                        <a:ea typeface="Times New Roman" panose="02020603050405020304" pitchFamily="18" charset="0"/>
                      </a:rPr>
                      <m:t>, </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2</m:t>
                        </m:r>
                      </m:sub>
                    </m:sSub>
                    <m:r>
                      <a:rPr lang="vi-VN" sz="3200">
                        <a:solidFill>
                          <a:srgbClr val="000000"/>
                        </a:solidFill>
                        <a:latin typeface="Cambria Math"/>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vi-VN" sz="3200">
                            <a:solidFill>
                              <a:srgbClr val="000000"/>
                            </a:solidFill>
                            <a:latin typeface="Cambria Math"/>
                            <a:ea typeface="Times New Roman" panose="02020603050405020304" pitchFamily="18" charset="0"/>
                          </a:rPr>
                          <m:t>16</m:t>
                        </m:r>
                      </m:num>
                      <m:den>
                        <m:r>
                          <a:rPr lang="vi-VN" sz="3200">
                            <a:solidFill>
                              <a:srgbClr val="000000"/>
                            </a:solidFill>
                            <a:latin typeface="Cambria Math"/>
                            <a:ea typeface="Times New Roman" panose="02020603050405020304" pitchFamily="18" charset="0"/>
                          </a:rPr>
                          <m:t>3</m:t>
                        </m:r>
                      </m:den>
                    </m:f>
                    <m:r>
                      <a:rPr lang="vi-VN" sz="3200">
                        <a:solidFill>
                          <a:srgbClr val="000000"/>
                        </a:solidFill>
                        <a:latin typeface="Cambria Math"/>
                        <a:ea typeface="Times New Roman" panose="02020603050405020304" pitchFamily="18" charset="0"/>
                      </a:rPr>
                      <m:t>, </m:t>
                    </m:r>
                    <m:sSub>
                      <m:sSubPr>
                        <m:ctrlPr>
                          <a:rPr lang="en-US" sz="3200" i="1">
                            <a:solidFill>
                              <a:srgbClr val="000000"/>
                            </a:solidFill>
                            <a:latin typeface="Cambria Math"/>
                            <a:ea typeface="Times New Roman" panose="02020603050405020304" pitchFamily="18" charset="0"/>
                          </a:rPr>
                        </m:ctrlPr>
                      </m:sSubPr>
                      <m:e>
                        <m:r>
                          <a:rPr lang="vi-VN" sz="3200">
                            <a:solidFill>
                              <a:srgbClr val="000000"/>
                            </a:solidFill>
                            <a:latin typeface="Cambria Math"/>
                            <a:ea typeface="Times New Roman" panose="02020603050405020304" pitchFamily="18" charset="0"/>
                          </a:rPr>
                          <m:t>𝑢</m:t>
                        </m:r>
                      </m:e>
                      <m:sub>
                        <m:r>
                          <a:rPr lang="vi-VN" sz="3200">
                            <a:solidFill>
                              <a:srgbClr val="000000"/>
                            </a:solidFill>
                            <a:latin typeface="Cambria Math"/>
                            <a:ea typeface="Times New Roman" panose="02020603050405020304" pitchFamily="18" charset="0"/>
                          </a:rPr>
                          <m:t>3</m:t>
                        </m:r>
                      </m:sub>
                    </m:sSub>
                    <m:r>
                      <a:rPr lang="vi-VN" sz="3200">
                        <a:solidFill>
                          <a:srgbClr val="000000"/>
                        </a:solidFill>
                        <a:latin typeface="Cambria Math"/>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vi-VN" sz="3200">
                            <a:solidFill>
                              <a:srgbClr val="000000"/>
                            </a:solidFill>
                            <a:latin typeface="Cambria Math"/>
                            <a:ea typeface="Times New Roman" panose="02020603050405020304" pitchFamily="18" charset="0"/>
                          </a:rPr>
                          <m:t>64</m:t>
                        </m:r>
                      </m:num>
                      <m:den>
                        <m:r>
                          <a:rPr lang="vi-VN" sz="3200">
                            <a:solidFill>
                              <a:srgbClr val="000000"/>
                            </a:solidFill>
                            <a:latin typeface="Cambria Math"/>
                            <a:ea typeface="Times New Roman" panose="02020603050405020304" pitchFamily="18" charset="0"/>
                          </a:rPr>
                          <m:t>9</m:t>
                        </m:r>
                      </m:den>
                    </m:f>
                  </m:oMath>
                </a14:m>
                <a:endParaRPr lang="en-US" sz="3200" dirty="0">
                  <a:solidFill>
                    <a:srgbClr val="000000"/>
                  </a:solidFill>
                  <a:latin typeface="Times New Roman" panose="02020603050405020304" pitchFamily="18" charset="0"/>
                  <a:ea typeface="Times New Roman" panose="02020603050405020304" pitchFamily="18" charset="0"/>
                </a:endParaRPr>
              </a:p>
              <a:p>
                <a:pPr marL="0" indent="0">
                  <a:spcBef>
                    <a:spcPts val="600"/>
                  </a:spcBef>
                  <a:buNone/>
                </a:pPr>
                <a:r>
                  <a:rPr lang="vi-VN" sz="3200" dirty="0">
                    <a:solidFill>
                      <a:srgbClr val="000000"/>
                    </a:solidFill>
                    <a:latin typeface="Times New Roman" panose="02020603050405020304" pitchFamily="18" charset="0"/>
                    <a:ea typeface="Times New Roman" panose="02020603050405020304" pitchFamily="18" charset="0"/>
                  </a:rPr>
                  <a:t>Vậy </a:t>
                </a:r>
                <a14:m>
                  <m:oMath xmlns:m="http://schemas.openxmlformats.org/officeDocument/2006/math">
                    <m:r>
                      <a:rPr lang="vi-VN" sz="3200">
                        <a:solidFill>
                          <a:srgbClr val="000000"/>
                        </a:solidFill>
                        <a:latin typeface="Cambria Math"/>
                        <a:ea typeface="Times New Roman" panose="02020603050405020304" pitchFamily="18" charset="0"/>
                      </a:rPr>
                      <m:t>𝑃</m:t>
                    </m:r>
                    <m:r>
                      <a:rPr lang="vi-VN" sz="3200">
                        <a:solidFill>
                          <a:srgbClr val="000000"/>
                        </a:solidFill>
                        <a:latin typeface="Cambria Math"/>
                        <a:ea typeface="Times New Roman" panose="02020603050405020304" pitchFamily="18" charset="0"/>
                      </a:rPr>
                      <m:t>=−</m:t>
                    </m:r>
                    <m:r>
                      <a:rPr lang="vi-VN" sz="3200">
                        <a:solidFill>
                          <a:srgbClr val="000000"/>
                        </a:solidFill>
                        <a:latin typeface="Cambria Math"/>
                        <a:ea typeface="Times New Roman" panose="02020603050405020304" pitchFamily="18" charset="0"/>
                      </a:rPr>
                      <m:t>40</m:t>
                    </m:r>
                  </m:oMath>
                </a14:m>
                <a:endParaRPr lang="en-US" sz="3200" dirty="0">
                  <a:solidFill>
                    <a:srgbClr val="000000"/>
                  </a:solidFill>
                  <a:latin typeface="Times New Roman" panose="02020603050405020304" pitchFamily="18" charset="0"/>
                  <a:ea typeface="Times New Roman" panose="02020603050405020304" pitchFamily="18" charset="0"/>
                </a:endParaRPr>
              </a:p>
              <a:p>
                <a:pPr marL="0" indent="0">
                  <a:spcBef>
                    <a:spcPts val="600"/>
                  </a:spcBef>
                  <a:buNone/>
                </a:pPr>
                <a:r>
                  <a:rPr lang="vi-VN" sz="3200" b="1">
                    <a:solidFill>
                      <a:srgbClr val="0000FF"/>
                    </a:solidFill>
                    <a:latin typeface="Times New Roman"/>
                    <a:ea typeface="Times New Roman"/>
                  </a:rPr>
                  <a:t>Chọn A</a:t>
                </a:r>
                <a:endParaRPr lang="en-US" sz="320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77078" y="1011936"/>
                <a:ext cx="10876722" cy="5165027"/>
              </a:xfrm>
              <a:blipFill rotWithShape="1">
                <a:blip r:embed="rId2"/>
                <a:stretch>
                  <a:fillRect l="-1401"/>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93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30477" y="865898"/>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1" name="TextBox 20">
            <a:hlinkClick r:id="rId2" action="ppaction://hlinksldjump"/>
            <a:extLst>
              <a:ext uri="{FF2B5EF4-FFF2-40B4-BE49-F238E27FC236}">
                <a16:creationId xmlns:a16="http://schemas.microsoft.com/office/drawing/2014/main" xmlns=""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5</a:t>
            </a:r>
          </a:p>
        </p:txBody>
      </p:sp>
      <p:sp>
        <p:nvSpPr>
          <p:cNvPr id="22" name="TextBox 21">
            <a:hlinkClick r:id="rId3" action="ppaction://hlinksldjump"/>
            <a:extLst>
              <a:ext uri="{FF2B5EF4-FFF2-40B4-BE49-F238E27FC236}">
                <a16:creationId xmlns:a16="http://schemas.microsoft.com/office/drawing/2014/main" xmlns=""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23" name="TextBox 22">
            <a:hlinkClick r:id="rId4" action="ppaction://hlinksldjump"/>
            <a:extLst>
              <a:ext uri="{FF2B5EF4-FFF2-40B4-BE49-F238E27FC236}">
                <a16:creationId xmlns:a16="http://schemas.microsoft.com/office/drawing/2014/main" xmlns=""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24" name="TextBox 23">
            <a:hlinkClick r:id="rId5" action="ppaction://hlinksldjump"/>
            <a:extLst>
              <a:ext uri="{FF2B5EF4-FFF2-40B4-BE49-F238E27FC236}">
                <a16:creationId xmlns:a16="http://schemas.microsoft.com/office/drawing/2014/main" xmlns=""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27" name="TextBox 26">
            <a:hlinkClick r:id="rId6" action="ppaction://hlinksldjump"/>
            <a:extLst>
              <a:ext uri="{FF2B5EF4-FFF2-40B4-BE49-F238E27FC236}">
                <a16:creationId xmlns:a16="http://schemas.microsoft.com/office/drawing/2014/main" xmlns=""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14" name="Isosceles Triangle 13">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784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1"/>
              <p:cNvSpPr/>
              <p:nvPr/>
            </p:nvSpPr>
            <p:spPr>
              <a:xfrm>
                <a:off x="356300" y="811935"/>
                <a:ext cx="11023600" cy="5887509"/>
              </a:xfrm>
              <a:prstGeom prst="rect">
                <a:avLst/>
              </a:prstGeom>
            </p:spPr>
            <p:txBody>
              <a:bodyPr wrap="square">
                <a:spAutoFit/>
              </a:bodyPr>
              <a:lstStyle/>
              <a:p>
                <a:pPr>
                  <a:spcBef>
                    <a:spcPts val="600"/>
                  </a:spcBef>
                </a:pPr>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3</a:t>
                </a:r>
                <a:r>
                  <a:rPr lang="en-US" sz="3200" b="1">
                    <a:solidFill>
                      <a:srgbClr val="0000FF"/>
                    </a:solidFill>
                    <a:latin typeface="Times New Roman" panose="02020603050405020304" pitchFamily="18" charset="0"/>
                    <a:ea typeface="Times New Roman" panose="02020603050405020304" pitchFamily="18" charset="0"/>
                  </a:rPr>
                  <a:t>.</a:t>
                </a:r>
                <a:r>
                  <a:rPr lang="vi-VN" sz="3200" b="1">
                    <a:solidFill>
                      <a:srgbClr val="0000FF"/>
                    </a:solidFill>
                    <a:latin typeface="Times New Roman" panose="02020603050405020304" pitchFamily="18" charset="0"/>
                    <a:ea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rPr>
                  <a:t>Theo thứ tự ba số dương </a:t>
                </a:r>
                <a14:m>
                  <m:oMath xmlns:m="http://schemas.openxmlformats.org/officeDocument/2006/math">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𝑐</m:t>
                    </m:r>
                  </m:oMath>
                </a14:m>
                <a:r>
                  <a:rPr lang="vi-VN" sz="3200" dirty="0">
                    <a:solidFill>
                      <a:prstClr val="black"/>
                    </a:solidFill>
                    <a:latin typeface="Times New Roman" panose="02020603050405020304" pitchFamily="18" charset="0"/>
                    <a:ea typeface="Times New Roman" panose="02020603050405020304" pitchFamily="18" charset="0"/>
                  </a:rPr>
                  <a:t> là ba số hạng liên tiếp của một cấp sô nhân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𝑣</m:t>
                            </m:r>
                          </m:e>
                          <m:sub>
                            <m:r>
                              <a:rPr lang="vi-VN" sz="3200">
                                <a:solidFill>
                                  <a:prstClr val="black"/>
                                </a:solidFill>
                                <a:latin typeface="Cambria Math"/>
                                <a:ea typeface="Times New Roman" panose="02020603050405020304" pitchFamily="18" charset="0"/>
                              </a:rPr>
                              <m:t>𝑛</m:t>
                            </m:r>
                          </m:sub>
                        </m:sSub>
                      </m:e>
                    </m:d>
                  </m:oMath>
                </a14:m>
                <a:r>
                  <a:rPr lang="vi-VN" sz="3200" dirty="0">
                    <a:solidFill>
                      <a:prstClr val="black"/>
                    </a:solidFill>
                    <a:latin typeface="Times New Roman" panose="02020603050405020304" pitchFamily="18" charset="0"/>
                    <a:ea typeface="Times New Roman" panose="02020603050405020304" pitchFamily="18" charset="0"/>
                  </a:rPr>
                  <a:t> có công bội khác </a:t>
                </a:r>
                <a14:m>
                  <m:oMath xmlns:m="http://schemas.openxmlformats.org/officeDocument/2006/math">
                    <m:r>
                      <a:rPr lang="vi-VN" sz="3200">
                        <a:solidFill>
                          <a:prstClr val="black"/>
                        </a:solidFill>
                        <a:latin typeface="Cambria Math"/>
                        <a:ea typeface="Times New Roman" panose="02020603050405020304" pitchFamily="18" charset="0"/>
                      </a:rPr>
                      <m:t>1</m:t>
                    </m:r>
                  </m:oMath>
                </a14:m>
                <a:r>
                  <a:rPr lang="vi-VN" sz="3200" dirty="0">
                    <a:solidFill>
                      <a:prstClr val="black"/>
                    </a:solidFill>
                    <a:latin typeface="Times New Roman" panose="02020603050405020304" pitchFamily="18" charset="0"/>
                    <a:ea typeface="Times New Roman" panose="02020603050405020304" pitchFamily="18" charset="0"/>
                  </a:rPr>
                  <a:t> và tổng của chúng bằng </a:t>
                </a:r>
                <a14:m>
                  <m:oMath xmlns:m="http://schemas.openxmlformats.org/officeDocument/2006/math">
                    <m:r>
                      <a:rPr lang="vi-VN" sz="3200">
                        <a:solidFill>
                          <a:prstClr val="black"/>
                        </a:solidFill>
                        <a:latin typeface="Cambria Math"/>
                        <a:ea typeface="Times New Roman" panose="02020603050405020304" pitchFamily="18" charset="0"/>
                      </a:rPr>
                      <m:t>144</m:t>
                    </m:r>
                  </m:oMath>
                </a14:m>
                <a:r>
                  <a:rPr lang="vi-VN" sz="3200" dirty="0">
                    <a:solidFill>
                      <a:prstClr val="black"/>
                    </a:solidFill>
                    <a:latin typeface="Times New Roman" panose="02020603050405020304" pitchFamily="18" charset="0"/>
                    <a:ea typeface="Times New Roman" panose="02020603050405020304" pitchFamily="18" charset="0"/>
                  </a:rPr>
                  <a:t>. Cũng theo thứ tự ấy, chúng là số hạng thứ nhất, thứ tư, thứ hai lăm của cấp số cộng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𝑛</m:t>
                            </m:r>
                          </m:sub>
                        </m:sSub>
                      </m:e>
                    </m:d>
                  </m:oMath>
                </a14:m>
                <a:r>
                  <a:rPr lang="vi-VN" sz="3200" dirty="0">
                    <a:solidFill>
                      <a:prstClr val="black"/>
                    </a:solidFill>
                    <a:latin typeface="Times New Roman" panose="02020603050405020304" pitchFamily="18" charset="0"/>
                    <a:ea typeface="Times New Roman" panose="02020603050405020304" pitchFamily="18" charset="0"/>
                  </a:rPr>
                  <a:t>. Tính giá trị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=3</m:t>
                    </m:r>
                    <m:r>
                      <a:rPr lang="vi-VN" sz="3200">
                        <a:solidFill>
                          <a:prstClr val="black"/>
                        </a:solidFill>
                        <a:latin typeface="Cambria Math"/>
                        <a:ea typeface="Times New Roman" panose="02020603050405020304" pitchFamily="18" charset="0"/>
                      </a:rPr>
                      <m:t>𝑎</m:t>
                    </m:r>
                    <m:r>
                      <a:rPr lang="vi-VN" sz="3200">
                        <a:solidFill>
                          <a:prstClr val="black"/>
                        </a:solidFill>
                        <a:latin typeface="Cambria Math"/>
                        <a:ea typeface="Times New Roman" panose="02020603050405020304" pitchFamily="18" charset="0"/>
                      </a:rPr>
                      <m:t>+4</m:t>
                    </m:r>
                    <m:r>
                      <a:rPr lang="vi-VN" sz="3200">
                        <a:solidFill>
                          <a:prstClr val="black"/>
                        </a:solidFill>
                        <a:latin typeface="Cambria Math"/>
                        <a:ea typeface="Times New Roman" panose="02020603050405020304" pitchFamily="18" charset="0"/>
                      </a:rPr>
                      <m:t>𝑏</m:t>
                    </m:r>
                    <m:r>
                      <a:rPr lang="vi-VN" sz="3200">
                        <a:solidFill>
                          <a:prstClr val="black"/>
                        </a:solidFill>
                        <a:latin typeface="Cambria Math"/>
                        <a:ea typeface="Times New Roman" panose="02020603050405020304" pitchFamily="18" charset="0"/>
                      </a:rPr>
                      <m:t>+5</m:t>
                    </m:r>
                    <m:r>
                      <a:rPr lang="vi-VN" sz="3200">
                        <a:solidFill>
                          <a:prstClr val="black"/>
                        </a:solidFill>
                        <a:latin typeface="Cambria Math"/>
                        <a:ea typeface="Times New Roman" panose="02020603050405020304" pitchFamily="18" charset="0"/>
                      </a:rPr>
                      <m:t>𝑐</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Times New Roman"/>
                  </a:rPr>
                  <a:t>A.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=552</m:t>
                    </m:r>
                  </m:oMath>
                </a14:m>
                <a:r>
                  <a:rPr lang="vi-VN" sz="3200" dirty="0">
                    <a:solidFill>
                      <a:srgbClr val="0000FF"/>
                    </a:solidFill>
                    <a:latin typeface="Times New Roman"/>
                    <a:ea typeface="Times New Roman"/>
                  </a:rPr>
                  <a:t>	</a:t>
                </a:r>
                <a:r>
                  <a:rPr lang="vi-VN" sz="3200" b="1" dirty="0">
                    <a:solidFill>
                      <a:srgbClr val="0000FF"/>
                    </a:solidFill>
                    <a:latin typeface="Times New Roman"/>
                    <a:ea typeface="Times New Roman"/>
                  </a:rPr>
                  <a:t>B.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=525</m:t>
                    </m:r>
                  </m:oMath>
                </a14:m>
                <a:r>
                  <a:rPr lang="vi-VN" sz="3200" dirty="0">
                    <a:solidFill>
                      <a:srgbClr val="0000FF"/>
                    </a:solidFill>
                    <a:latin typeface="Times New Roman"/>
                    <a:ea typeface="Times New Roman"/>
                  </a:rPr>
                  <a:t>	</a:t>
                </a:r>
                <a:r>
                  <a:rPr lang="vi-VN" sz="3200" b="1" dirty="0">
                    <a:solidFill>
                      <a:srgbClr val="0000FF"/>
                    </a:solidFill>
                    <a:latin typeface="Times New Roman"/>
                    <a:ea typeface="Times New Roman"/>
                  </a:rPr>
                  <a:t>C.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=255</m:t>
                    </m:r>
                  </m:oMath>
                </a14:m>
                <a:r>
                  <a:rPr lang="vi-VN" sz="3200" dirty="0">
                    <a:solidFill>
                      <a:srgbClr val="0000FF"/>
                    </a:solidFill>
                    <a:latin typeface="Times New Roman"/>
                    <a:ea typeface="Times New Roman"/>
                  </a:rPr>
                  <a:t>	</a:t>
                </a:r>
                <a:r>
                  <a:rPr lang="vi-VN" sz="3200" b="1" dirty="0">
                    <a:solidFill>
                      <a:srgbClr val="0000FF"/>
                    </a:solidFill>
                    <a:latin typeface="Times New Roman"/>
                    <a:ea typeface="Times New Roman"/>
                  </a:rPr>
                  <a:t>D.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=252</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Times New Roman"/>
                  </a:rPr>
                  <a:t>Lời </a:t>
                </a:r>
                <a:r>
                  <a:rPr lang="vi-VN" sz="3200" b="1">
                    <a:solidFill>
                      <a:srgbClr val="0000FF"/>
                    </a:solidFill>
                    <a:latin typeface="Times New Roman"/>
                    <a:ea typeface="Times New Roman"/>
                  </a:rPr>
                  <a:t>giải</a:t>
                </a:r>
                <a:r>
                  <a:rPr lang="vi-VN" sz="3200" b="1" smtClean="0">
                    <a:solidFill>
                      <a:srgbClr val="0000FF"/>
                    </a:solidFill>
                    <a:latin typeface="Times New Roman"/>
                    <a:ea typeface="Times New Roman"/>
                  </a:rPr>
                  <a:t>:</a:t>
                </a:r>
                <a:endParaRPr lang="en-US" sz="3200" dirty="0">
                  <a:latin typeface="Times New Roman"/>
                  <a:ea typeface="Arial"/>
                </a:endParaRPr>
              </a:p>
              <a:p>
                <a:pPr>
                  <a:spcBef>
                    <a:spcPts val="600"/>
                  </a:spcBef>
                </a:pPr>
                <a:r>
                  <a:rPr lang="vi-VN" sz="3200" dirty="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r>
                      <a:rPr lang="vi-VN" sz="3200">
                        <a:solidFill>
                          <a:prstClr val="black"/>
                        </a:solidFill>
                        <a:latin typeface="Cambria Math"/>
                        <a:ea typeface="Times New Roman" panose="02020603050405020304" pitchFamily="18" charset="0"/>
                      </a:rPr>
                      <m:t>𝑑</m:t>
                    </m:r>
                  </m:oMath>
                </a14:m>
                <a:r>
                  <a:rPr lang="vi-VN" sz="3200" dirty="0">
                    <a:solidFill>
                      <a:prstClr val="black"/>
                    </a:solidFill>
                    <a:latin typeface="Times New Roman" panose="02020603050405020304" pitchFamily="18" charset="0"/>
                    <a:ea typeface="Times New Roman" panose="02020603050405020304" pitchFamily="18" charset="0"/>
                  </a:rPr>
                  <a:t> là công sai của cấp số cộng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sSub>
                          <m:sSubPr>
                            <m:ctrlPr>
                              <a:rPr lang="en-US" sz="3200" i="1">
                                <a:solidFill>
                                  <a:prstClr val="black"/>
                                </a:solidFill>
                                <a:latin typeface="Cambria Math"/>
                                <a:ea typeface="Times New Roman" panose="02020603050405020304" pitchFamily="18" charset="0"/>
                              </a:rPr>
                            </m:ctrlPr>
                          </m:sSubPr>
                          <m:e>
                            <m:r>
                              <a:rPr lang="vi-VN" sz="3200">
                                <a:solidFill>
                                  <a:prstClr val="black"/>
                                </a:solidFill>
                                <a:latin typeface="Cambria Math"/>
                                <a:ea typeface="Times New Roman" panose="02020603050405020304" pitchFamily="18" charset="0"/>
                              </a:rPr>
                              <m:t>𝑢</m:t>
                            </m:r>
                          </m:e>
                          <m:sub>
                            <m:r>
                              <a:rPr lang="vi-VN" sz="3200">
                                <a:solidFill>
                                  <a:prstClr val="black"/>
                                </a:solidFill>
                                <a:latin typeface="Cambria Math"/>
                                <a:ea typeface="Times New Roman" panose="02020603050405020304" pitchFamily="18" charset="0"/>
                              </a:rPr>
                              <m:t>𝑛</m:t>
                            </m:r>
                          </m:sub>
                        </m:sSub>
                      </m:e>
                    </m:d>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3200" dirty="0">
                    <a:solidFill>
                      <a:prstClr val="black"/>
                    </a:solidFill>
                    <a:latin typeface="Times New Roman" panose="02020603050405020304" pitchFamily="18" charset="0"/>
                    <a:ea typeface="Times New Roman" panose="02020603050405020304" pitchFamily="18" charset="0"/>
                  </a:rPr>
                  <a:t>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𝑏</m:t>
                    </m:r>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+3</m:t>
                    </m:r>
                    <m:r>
                      <a:rPr lang="en-US" sz="3200">
                        <a:solidFill>
                          <a:prstClr val="black"/>
                        </a:solidFill>
                        <a:latin typeface="Cambria Math"/>
                        <a:ea typeface="Times New Roman" panose="02020603050405020304" pitchFamily="18" charset="0"/>
                      </a:rPr>
                      <m:t>𝑑</m:t>
                    </m:r>
                    <m:r>
                      <a:rPr lang="fr-FR" sz="3200">
                        <a:solidFill>
                          <a:prstClr val="black"/>
                        </a:solidFill>
                        <a:latin typeface="Cambria Math"/>
                        <a:ea typeface="Times New Roman" panose="02020603050405020304" pitchFamily="18" charset="0"/>
                      </a:rPr>
                      <m:t>, </m:t>
                    </m:r>
                    <m:r>
                      <a:rPr lang="en-US" sz="3200">
                        <a:solidFill>
                          <a:prstClr val="black"/>
                        </a:solidFill>
                        <a:latin typeface="Cambria Math"/>
                        <a:ea typeface="Times New Roman" panose="02020603050405020304" pitchFamily="18" charset="0"/>
                      </a:rPr>
                      <m:t>𝑐</m:t>
                    </m:r>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𝑎</m:t>
                    </m:r>
                    <m:r>
                      <a:rPr lang="fr-FR" sz="3200">
                        <a:solidFill>
                          <a:prstClr val="black"/>
                        </a:solidFill>
                        <a:latin typeface="Cambria Math"/>
                        <a:ea typeface="Times New Roman" panose="02020603050405020304" pitchFamily="18" charset="0"/>
                      </a:rPr>
                      <m:t>+24</m:t>
                    </m:r>
                    <m:r>
                      <a:rPr lang="en-US" sz="3200">
                        <a:solidFill>
                          <a:prstClr val="black"/>
                        </a:solidFill>
                        <a:latin typeface="Cambria Math"/>
                        <a:ea typeface="Times New Roman" panose="02020603050405020304" pitchFamily="18" charset="0"/>
                      </a:rPr>
                      <m:t>𝑑</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fr-FR" sz="3200" dirty="0">
                    <a:solidFill>
                      <a:prstClr val="black"/>
                    </a:solidFill>
                    <a:latin typeface="Times New Roman" panose="02020603050405020304" pitchFamily="18" charset="0"/>
                    <a:ea typeface="Times New Roman" panose="02020603050405020304" pitchFamily="18" charset="0"/>
                  </a:rPr>
                  <a:t>Theo </a:t>
                </a:r>
                <a:r>
                  <a:rPr lang="fr-FR" sz="3200" dirty="0" err="1">
                    <a:solidFill>
                      <a:prstClr val="black"/>
                    </a:solidFill>
                    <a:latin typeface="Times New Roman" panose="02020603050405020304" pitchFamily="18" charset="0"/>
                    <a:ea typeface="Times New Roman" panose="02020603050405020304" pitchFamily="18" charset="0"/>
                  </a:rPr>
                  <a:t>các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giả</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thiết</a:t>
                </a:r>
                <a:r>
                  <a:rPr lang="fr-FR" sz="3200" dirty="0">
                    <a:solidFill>
                      <a:prstClr val="black"/>
                    </a:solidFill>
                    <a:latin typeface="Times New Roman" panose="02020603050405020304" pitchFamily="18" charset="0"/>
                    <a:ea typeface="Times New Roman" panose="02020603050405020304" pitchFamily="18" charset="0"/>
                  </a:rPr>
                  <a:t> 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𝑏</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𝑐</m:t>
                            </m:r>
                            <m:r>
                              <a:rPr lang="en-US" sz="3200">
                                <a:solidFill>
                                  <a:prstClr val="black"/>
                                </a:solidFill>
                                <a:latin typeface="Cambria Math"/>
                                <a:ea typeface="Times New Roman" panose="02020603050405020304" pitchFamily="18" charset="0"/>
                              </a:rPr>
                              <m:t>=144</m:t>
                            </m:r>
                          </m:e>
                          <m:e>
                            <m:sSup>
                              <m:sSupPr>
                                <m:ctrlPr>
                                  <a:rPr lang="en-US" sz="3200" i="1">
                                    <a:solidFill>
                                      <a:prstClr val="black"/>
                                    </a:solidFill>
                                    <a:latin typeface="Cambria Math"/>
                                    <a:ea typeface="Times New Roman" panose="02020603050405020304" pitchFamily="18" charset="0"/>
                                  </a:rPr>
                                </m:ctrlPr>
                              </m:sSupPr>
                              <m:e>
                                <m:r>
                                  <a:rPr lang="en-US" sz="3200">
                                    <a:solidFill>
                                      <a:prstClr val="black"/>
                                    </a:solidFill>
                                    <a:latin typeface="Cambria Math"/>
                                    <a:ea typeface="Times New Roman" panose="02020603050405020304" pitchFamily="18" charset="0"/>
                                  </a:rPr>
                                  <m:t>𝑏</m:t>
                                </m:r>
                              </m:e>
                              <m:sup>
                                <m:r>
                                  <a:rPr lang="en-US" sz="3200">
                                    <a:solidFill>
                                      <a:prstClr val="black"/>
                                    </a:solidFill>
                                    <a:latin typeface="Cambria Math"/>
                                    <a:ea typeface="Times New Roman" panose="02020603050405020304" pitchFamily="18" charset="0"/>
                                  </a:rPr>
                                  <m:t>2</m:t>
                                </m:r>
                              </m:sup>
                            </m:sSup>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𝑐</m:t>
                            </m:r>
                          </m:e>
                        </m:eqArr>
                      </m:e>
                    </m:d>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+3</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+24</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=144</m:t>
                            </m:r>
                          </m:e>
                          <m:e>
                            <m:sSup>
                              <m:sSupPr>
                                <m:ctrlPr>
                                  <a:rPr lang="en-US" sz="3200" i="1">
                                    <a:solidFill>
                                      <a:prstClr val="black"/>
                                    </a:solidFill>
                                    <a:latin typeface="Cambria Math"/>
                                    <a:ea typeface="Times New Roman" panose="02020603050405020304" pitchFamily="18" charset="0"/>
                                  </a:rPr>
                                </m:ctrlPr>
                              </m:sSupPr>
                              <m:e>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+3</m:t>
                                    </m:r>
                                    <m:r>
                                      <a:rPr lang="en-US" sz="3200">
                                        <a:solidFill>
                                          <a:prstClr val="black"/>
                                        </a:solidFill>
                                        <a:latin typeface="Cambria Math"/>
                                        <a:ea typeface="Times New Roman" panose="02020603050405020304" pitchFamily="18" charset="0"/>
                                      </a:rPr>
                                      <m:t>𝑑</m:t>
                                    </m:r>
                                  </m:e>
                                </m:d>
                              </m:e>
                              <m:sup>
                                <m:r>
                                  <a:rPr lang="en-US" sz="3200">
                                    <a:solidFill>
                                      <a:prstClr val="black"/>
                                    </a:solidFill>
                                    <a:latin typeface="Cambria Math"/>
                                    <a:ea typeface="Times New Roman" panose="02020603050405020304" pitchFamily="18" charset="0"/>
                                  </a:rPr>
                                  <m:t>2</m:t>
                                </m:r>
                              </m:sup>
                            </m:sSup>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𝑎</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+24</m:t>
                                </m:r>
                                <m:r>
                                  <a:rPr lang="en-US" sz="3200">
                                    <a:solidFill>
                                      <a:prstClr val="black"/>
                                    </a:solidFill>
                                    <a:latin typeface="Cambria Math"/>
                                    <a:ea typeface="Times New Roman" panose="02020603050405020304" pitchFamily="18" charset="0"/>
                                  </a:rPr>
                                  <m:t>𝑑</m:t>
                                </m:r>
                              </m:e>
                            </m:d>
                          </m:e>
                        </m:eqArr>
                      </m:e>
                    </m:d>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1"/>
              <p:cNvSpPr>
                <a:spLocks noRot="1" noChangeAspect="1" noMove="1" noResize="1" noEditPoints="1" noAdjustHandles="1" noChangeArrowheads="1" noChangeShapeType="1" noTextEdit="1"/>
              </p:cNvSpPr>
              <p:nvPr/>
            </p:nvSpPr>
            <p:spPr>
              <a:xfrm>
                <a:off x="356300" y="811935"/>
                <a:ext cx="11023600" cy="5887509"/>
              </a:xfrm>
              <a:prstGeom prst="rect">
                <a:avLst/>
              </a:prstGeom>
              <a:blipFill rotWithShape="1">
                <a:blip r:embed="rId2"/>
                <a:stretch>
                  <a:fillRect l="-1382" t="-1449" r="-663"/>
                </a:stretch>
              </a:blipFill>
            </p:spPr>
            <p:txBody>
              <a:bodyPr/>
              <a:lstStyle/>
              <a:p>
                <a:r>
                  <a:rPr lang="en-US">
                    <a:noFill/>
                  </a:rPr>
                  <a:t> </a:t>
                </a:r>
              </a:p>
            </p:txBody>
          </p:sp>
        </mc:Fallback>
      </mc:AlternateContent>
      <p:sp>
        <p:nvSpPr>
          <p:cNvPr id="8" name="Oval 6"/>
          <p:cNvSpPr/>
          <p:nvPr/>
        </p:nvSpPr>
        <p:spPr>
          <a:xfrm>
            <a:off x="449064" y="292534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29307" y="1379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Bef>
                    <a:spcPts val="600"/>
                  </a:spcBef>
                  <a:buNone/>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+9</m:t>
                              </m:r>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=38</m:t>
                              </m:r>
                            </m:e>
                            <m:e>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=2</m:t>
                              </m:r>
                              <m:r>
                                <a:rPr lang="en-US" sz="3200">
                                  <a:solidFill>
                                    <a:prstClr val="black"/>
                                  </a:solidFill>
                                  <a:latin typeface="Cambria Math"/>
                                  <a:ea typeface="Times New Roman" panose="02020603050405020304" pitchFamily="18" charset="0"/>
                                </a:rPr>
                                <m:t>𝑎</m:t>
                              </m:r>
                            </m:e>
                          </m:eqArr>
                        </m:e>
                      </m:d>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=2</m:t>
                              </m:r>
                            </m:e>
                            <m:e>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=4</m:t>
                              </m:r>
                            </m:e>
                          </m:eqArr>
                        </m:e>
                      </m: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en-US" sz="3200" dirty="0" err="1">
                    <a:solidFill>
                      <a:prstClr val="black"/>
                    </a:solidFill>
                    <a:latin typeface="Times New Roman" panose="02020603050405020304" pitchFamily="18" charset="0"/>
                    <a:ea typeface="Times New Roman" panose="02020603050405020304" pitchFamily="18" charset="0"/>
                  </a:rPr>
                  <a:t>Suy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𝑎</m:t>
                    </m:r>
                    <m:r>
                      <a:rPr lang="en-US" sz="3200">
                        <a:solidFill>
                          <a:prstClr val="black"/>
                        </a:solidFill>
                        <a:latin typeface="Cambria Math"/>
                        <a:ea typeface="Times New Roman" panose="02020603050405020304" pitchFamily="18" charset="0"/>
                      </a:rPr>
                      <m:t>=2, </m:t>
                    </m:r>
                    <m:r>
                      <a:rPr lang="en-US" sz="3200">
                        <a:solidFill>
                          <a:prstClr val="black"/>
                        </a:solidFill>
                        <a:latin typeface="Cambria Math"/>
                        <a:ea typeface="Times New Roman" panose="02020603050405020304" pitchFamily="18" charset="0"/>
                      </a:rPr>
                      <m:t>𝑏</m:t>
                    </m:r>
                    <m:r>
                      <a:rPr lang="en-US" sz="3200">
                        <a:solidFill>
                          <a:prstClr val="black"/>
                        </a:solidFill>
                        <a:latin typeface="Cambria Math"/>
                        <a:ea typeface="Times New Roman" panose="02020603050405020304" pitchFamily="18" charset="0"/>
                      </a:rPr>
                      <m:t>=14, </m:t>
                    </m:r>
                    <m:r>
                      <a:rPr lang="en-US" sz="3200">
                        <a:solidFill>
                          <a:prstClr val="black"/>
                        </a:solidFill>
                        <a:latin typeface="Cambria Math"/>
                        <a:ea typeface="Times New Roman" panose="02020603050405020304" pitchFamily="18" charset="0"/>
                      </a:rPr>
                      <m:t>𝑐</m:t>
                    </m:r>
                    <m:r>
                      <a:rPr lang="en-US" sz="3200">
                        <a:solidFill>
                          <a:prstClr val="black"/>
                        </a:solidFill>
                        <a:latin typeface="Cambria Math"/>
                        <a:ea typeface="Times New Roman" panose="02020603050405020304" pitchFamily="18" charset="0"/>
                      </a:rPr>
                      <m:t>=98</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Vậy</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𝑃</m:t>
                    </m:r>
                    <m:r>
                      <a:rPr lang="en-US" sz="3200">
                        <a:solidFill>
                          <a:prstClr val="black"/>
                        </a:solidFill>
                        <a:latin typeface="Cambria Math"/>
                        <a:ea typeface="Times New Roman" panose="02020603050405020304" pitchFamily="18" charset="0"/>
                      </a:rPr>
                      <m:t>=552</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vi-VN" sz="3200" b="1">
                    <a:solidFill>
                      <a:srgbClr val="0000FF"/>
                    </a:solidFill>
                    <a:latin typeface="Times New Roman"/>
                    <a:ea typeface="Times New Roman"/>
                  </a:rPr>
                  <a:t>Chọn A</a:t>
                </a:r>
                <a:endParaRPr lang="en-US" sz="3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1811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2"/>
              <p:cNvSpPr/>
              <p:nvPr/>
            </p:nvSpPr>
            <p:spPr>
              <a:xfrm>
                <a:off x="221226" y="879178"/>
                <a:ext cx="11842955" cy="5870518"/>
              </a:xfrm>
              <a:prstGeom prst="rect">
                <a:avLst/>
              </a:prstGeom>
            </p:spPr>
            <p:txBody>
              <a:bodyPr wrap="square">
                <a:spAutoFit/>
              </a:bodyPr>
              <a:lstStyle/>
              <a:p>
                <a:pPr>
                  <a:spcBef>
                    <a:spcPts val="600"/>
                  </a:spcBef>
                </a:pPr>
                <a:r>
                  <a:rPr lang="vi-VN" sz="3200" b="1" smtClean="0">
                    <a:solidFill>
                      <a:srgbClr val="0000FF"/>
                    </a:solidFill>
                    <a:latin typeface="Times New Roman" panose="02020603050405020304" pitchFamily="18" charset="0"/>
                    <a:ea typeface="Times New Roman" panose="02020603050405020304" pitchFamily="18" charset="0"/>
                  </a:rPr>
                  <a:t>Câu </a:t>
                </a:r>
                <a:r>
                  <a:rPr lang="vi-VN" sz="3200" b="1">
                    <a:solidFill>
                      <a:srgbClr val="0000FF"/>
                    </a:solidFill>
                    <a:latin typeface="Times New Roman" panose="02020603050405020304" pitchFamily="18" charset="0"/>
                    <a:ea typeface="Times New Roman" panose="02020603050405020304" pitchFamily="18" charset="0"/>
                  </a:rPr>
                  <a:t>4</a:t>
                </a:r>
                <a:r>
                  <a:rPr lang="en-US" sz="3200" b="1">
                    <a:solidFill>
                      <a:srgbClr val="0000FF"/>
                    </a:solidFill>
                    <a:latin typeface="Times New Roman" panose="02020603050405020304" pitchFamily="18" charset="0"/>
                    <a:ea typeface="Times New Roman" panose="02020603050405020304" pitchFamily="18" charset="0"/>
                  </a:rPr>
                  <a:t>. </a:t>
                </a:r>
                <a:r>
                  <a:rPr lang="vi-VN" sz="3200">
                    <a:solidFill>
                      <a:prstClr val="black"/>
                    </a:solidFill>
                    <a:latin typeface="Times New Roman" panose="02020603050405020304" pitchFamily="18" charset="0"/>
                    <a:ea typeface="Times New Roman" panose="02020603050405020304" pitchFamily="18" charset="0"/>
                  </a:rPr>
                  <a:t>Cho </a:t>
                </a:r>
                <a:r>
                  <a:rPr lang="vi-VN" sz="3200" dirty="0">
                    <a:solidFill>
                      <a:prstClr val="black"/>
                    </a:solidFill>
                    <a:latin typeface="Times New Roman" panose="02020603050405020304" pitchFamily="18" charset="0"/>
                    <a:ea typeface="Times New Roman" panose="02020603050405020304" pitchFamily="18" charset="0"/>
                  </a:rPr>
                  <a:t>ba số khác nhau </a:t>
                </a:r>
                <a14:m>
                  <m:oMath xmlns:m="http://schemas.openxmlformats.org/officeDocument/2006/math">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𝑦</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𝑧</m:t>
                    </m:r>
                  </m:oMath>
                </a14:m>
                <a:r>
                  <a:rPr lang="vi-VN" sz="3200" dirty="0">
                    <a:solidFill>
                      <a:prstClr val="black"/>
                    </a:solidFill>
                    <a:latin typeface="Times New Roman" panose="02020603050405020304" pitchFamily="18" charset="0"/>
                    <a:ea typeface="Times New Roman" panose="02020603050405020304" pitchFamily="18" charset="0"/>
                  </a:rPr>
                  <a:t> theo thứ tự đó lập thành cấp số nhân mà tổng của chúng bằng </a:t>
                </a:r>
                <a14:m>
                  <m:oMath xmlns:m="http://schemas.openxmlformats.org/officeDocument/2006/math">
                    <m:r>
                      <a:rPr lang="vi-VN" sz="3200">
                        <a:solidFill>
                          <a:prstClr val="black"/>
                        </a:solidFill>
                        <a:latin typeface="Cambria Math"/>
                        <a:ea typeface="Times New Roman" panose="02020603050405020304" pitchFamily="18" charset="0"/>
                      </a:rPr>
                      <m:t>93</m:t>
                    </m:r>
                  </m:oMath>
                </a14:m>
                <a:r>
                  <a:rPr lang="vi-VN" sz="3200" dirty="0">
                    <a:solidFill>
                      <a:prstClr val="black"/>
                    </a:solidFill>
                    <a:latin typeface="Times New Roman" panose="02020603050405020304" pitchFamily="18" charset="0"/>
                    <a:ea typeface="Times New Roman" panose="02020603050405020304" pitchFamily="18" charset="0"/>
                  </a:rPr>
                  <a:t>. Ba số đó theo thứ tự trên là số hạng thứ nhất, số hạng thứ hai và số hạng thứ bảy của một cấp số cộng. Tính giá trị biểu thức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m:t>
                    </m:r>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2</m:t>
                    </m:r>
                    <m:r>
                      <a:rPr lang="vi-VN" sz="3200">
                        <a:solidFill>
                          <a:prstClr val="black"/>
                        </a:solidFill>
                        <a:latin typeface="Cambria Math"/>
                        <a:ea typeface="Times New Roman" panose="02020603050405020304" pitchFamily="18" charset="0"/>
                      </a:rPr>
                      <m:t>𝑦</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5</m:t>
                    </m:r>
                    <m:r>
                      <a:rPr lang="vi-VN" sz="3200">
                        <a:solidFill>
                          <a:prstClr val="black"/>
                        </a:solidFill>
                        <a:latin typeface="Cambria Math"/>
                        <a:ea typeface="Times New Roman" panose="02020603050405020304" pitchFamily="18" charset="0"/>
                      </a:rPr>
                      <m:t>𝑧</m:t>
                    </m:r>
                  </m:oMath>
                </a14:m>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Times New Roman"/>
                  </a:rPr>
                  <a:t>A.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336</m:t>
                    </m:r>
                  </m:oMath>
                </a14:m>
                <a:r>
                  <a:rPr lang="vi-VN" sz="3200" dirty="0">
                    <a:solidFill>
                      <a:srgbClr val="0000FF"/>
                    </a:solidFill>
                    <a:latin typeface="Times New Roman"/>
                    <a:ea typeface="Times New Roman"/>
                  </a:rPr>
                  <a:t>	      </a:t>
                </a:r>
                <a:r>
                  <a:rPr lang="vi-VN" sz="3200" b="1" dirty="0">
                    <a:solidFill>
                      <a:srgbClr val="0000FF"/>
                    </a:solidFill>
                    <a:latin typeface="Times New Roman"/>
                    <a:ea typeface="Times New Roman"/>
                  </a:rPr>
                  <a:t>B.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336</m:t>
                    </m:r>
                  </m:oMath>
                </a14:m>
                <a:r>
                  <a:rPr lang="vi-VN" sz="3200">
                    <a:solidFill>
                      <a:srgbClr val="0000FF"/>
                    </a:solidFill>
                    <a:latin typeface="Times New Roman"/>
                    <a:ea typeface="Times New Roman"/>
                  </a:rPr>
                  <a:t>	</a:t>
                </a:r>
                <a:r>
                  <a:rPr lang="en-US" sz="3200" smtClean="0">
                    <a:solidFill>
                      <a:srgbClr val="0000FF"/>
                    </a:solidFill>
                    <a:latin typeface="Times New Roman"/>
                    <a:ea typeface="Times New Roman"/>
                  </a:rPr>
                  <a:t>	</a:t>
                </a:r>
                <a:r>
                  <a:rPr lang="vi-VN" sz="3200" b="1" smtClean="0">
                    <a:solidFill>
                      <a:srgbClr val="0000FF"/>
                    </a:solidFill>
                    <a:latin typeface="Times New Roman"/>
                    <a:ea typeface="Times New Roman"/>
                  </a:rPr>
                  <a:t>C</a:t>
                </a:r>
                <a:r>
                  <a:rPr lang="vi-VN" sz="3200" b="1" dirty="0">
                    <a:solidFill>
                      <a:srgbClr val="0000FF"/>
                    </a:solidFill>
                    <a:latin typeface="Times New Roman"/>
                    <a:ea typeface="Times New Roman"/>
                  </a:rPr>
                  <a:t>.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363</m:t>
                    </m:r>
                  </m:oMath>
                </a14:m>
                <a:r>
                  <a:rPr lang="vi-VN" sz="3200" dirty="0">
                    <a:solidFill>
                      <a:srgbClr val="0000FF"/>
                    </a:solidFill>
                    <a:latin typeface="Times New Roman"/>
                    <a:ea typeface="Times New Roman"/>
                  </a:rPr>
                  <a:t>	</a:t>
                </a:r>
                <a:r>
                  <a:rPr lang="vi-VN" sz="3200">
                    <a:solidFill>
                      <a:srgbClr val="0000FF"/>
                    </a:solidFill>
                    <a:latin typeface="Times New Roman"/>
                    <a:ea typeface="Times New Roman"/>
                  </a:rPr>
                  <a:t>    </a:t>
                </a:r>
                <a:r>
                  <a:rPr lang="vi-VN" sz="3200" b="1" smtClean="0">
                    <a:solidFill>
                      <a:srgbClr val="0000FF"/>
                    </a:solidFill>
                    <a:latin typeface="Times New Roman"/>
                    <a:ea typeface="Times New Roman"/>
                  </a:rPr>
                  <a:t>D</a:t>
                </a:r>
                <a:r>
                  <a:rPr lang="vi-VN" sz="3200" b="1" dirty="0">
                    <a:solidFill>
                      <a:srgbClr val="0000FF"/>
                    </a:solidFill>
                    <a:latin typeface="Times New Roman"/>
                    <a:ea typeface="Times New Roman"/>
                  </a:rPr>
                  <a:t>.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363</m:t>
                    </m:r>
                  </m:oMath>
                </a14:m>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b="1" dirty="0">
                    <a:solidFill>
                      <a:srgbClr val="0000FF"/>
                    </a:solidFill>
                    <a:latin typeface="Times New Roman"/>
                    <a:ea typeface="Times New Roman"/>
                  </a:rPr>
                  <a:t>Lời giải: </a:t>
                </a:r>
                <a:endParaRPr lang="en-US" sz="3200" b="1" dirty="0">
                  <a:solidFill>
                    <a:srgbClr val="0000FF"/>
                  </a:solidFill>
                  <a:latin typeface="Times New Roman"/>
                  <a:ea typeface="Times New Roman"/>
                </a:endParaRPr>
              </a:p>
              <a:p>
                <a:pPr>
                  <a:spcBef>
                    <a:spcPts val="600"/>
                  </a:spcBef>
                </a:pPr>
                <a:r>
                  <a:rPr lang="vi-VN" sz="3200">
                    <a:solidFill>
                      <a:prstClr val="black"/>
                    </a:solidFill>
                    <a:latin typeface="Times New Roman" panose="02020603050405020304" pitchFamily="18" charset="0"/>
                    <a:ea typeface="Times New Roman" panose="02020603050405020304" pitchFamily="18" charset="0"/>
                  </a:rPr>
                  <a:t>Gọi </a:t>
                </a:r>
                <a14:m>
                  <m:oMath xmlns:m="http://schemas.openxmlformats.org/officeDocument/2006/math">
                    <m:r>
                      <a:rPr lang="vi-VN" sz="3200">
                        <a:solidFill>
                          <a:prstClr val="black"/>
                        </a:solidFill>
                        <a:latin typeface="Cambria Math"/>
                        <a:ea typeface="Times New Roman" panose="02020603050405020304" pitchFamily="18" charset="0"/>
                      </a:rPr>
                      <m:t>𝑑</m:t>
                    </m:r>
                  </m:oMath>
                </a14:m>
                <a:r>
                  <a:rPr lang="vi-VN" sz="3200" dirty="0">
                    <a:solidFill>
                      <a:prstClr val="black"/>
                    </a:solidFill>
                    <a:latin typeface="Times New Roman" panose="02020603050405020304" pitchFamily="18" charset="0"/>
                    <a:ea typeface="Times New Roman" panose="02020603050405020304" pitchFamily="18" charset="0"/>
                  </a:rPr>
                  <a:t> là công sai của cấp số cộng</a:t>
                </a:r>
                <a:endParaRPr lang="en-US" sz="3200" dirty="0">
                  <a:solidFill>
                    <a:prstClr val="black"/>
                  </a:solidFill>
                  <a:latin typeface="Times New Roman" panose="02020603050405020304" pitchFamily="18" charset="0"/>
                  <a:ea typeface="Times New Roman" panose="02020603050405020304" pitchFamily="18" charset="0"/>
                </a:endParaRPr>
              </a:p>
              <a:p>
                <a:pPr>
                  <a:spcBef>
                    <a:spcPts val="600"/>
                  </a:spcBef>
                </a:pPr>
                <a:r>
                  <a:rPr lang="vi-VN" sz="3200" dirty="0">
                    <a:solidFill>
                      <a:prstClr val="black"/>
                    </a:solidFill>
                    <a:latin typeface="Times New Roman" panose="02020603050405020304" pitchFamily="18" charset="0"/>
                    <a:ea typeface="Times New Roman" panose="02020603050405020304" pitchFamily="18" charset="0"/>
                  </a:rPr>
                  <a:t>Theo giả thiết ta có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𝑦</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𝑧</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93</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1</m:t>
                            </m:r>
                            <m:r>
                              <a:rPr lang="vi-VN" sz="3200">
                                <a:solidFill>
                                  <a:prstClr val="black"/>
                                </a:solidFill>
                                <a:latin typeface="Cambria Math"/>
                                <a:ea typeface="Times New Roman" panose="02020603050405020304" pitchFamily="18" charset="0"/>
                              </a:rPr>
                              <m:t>)</m:t>
                            </m:r>
                          </m:e>
                          <m:e>
                            <m:r>
                              <a:rPr lang="vi-VN" sz="3200">
                                <a:solidFill>
                                  <a:prstClr val="black"/>
                                </a:solidFill>
                                <a:latin typeface="Cambria Math"/>
                                <a:ea typeface="Times New Roman" panose="02020603050405020304" pitchFamily="18" charset="0"/>
                              </a:rPr>
                              <m:t>𝑦</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𝑑</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2</m:t>
                            </m:r>
                            <m:r>
                              <a:rPr lang="vi-VN" sz="3200">
                                <a:solidFill>
                                  <a:prstClr val="black"/>
                                </a:solidFill>
                                <a:latin typeface="Cambria Math"/>
                                <a:ea typeface="Times New Roman" panose="02020603050405020304" pitchFamily="18" charset="0"/>
                              </a:rPr>
                              <m:t>)</m:t>
                            </m:r>
                          </m:e>
                          <m:e>
                            <m:r>
                              <a:rPr lang="vi-VN" sz="3200">
                                <a:solidFill>
                                  <a:prstClr val="black"/>
                                </a:solidFill>
                                <a:latin typeface="Cambria Math"/>
                                <a:ea typeface="Times New Roman" panose="02020603050405020304" pitchFamily="18" charset="0"/>
                              </a:rPr>
                              <m:t>𝑧</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6</m:t>
                            </m:r>
                            <m:r>
                              <a:rPr lang="vi-VN" sz="3200">
                                <a:solidFill>
                                  <a:prstClr val="black"/>
                                </a:solidFill>
                                <a:latin typeface="Cambria Math"/>
                                <a:ea typeface="Times New Roman" panose="02020603050405020304" pitchFamily="18" charset="0"/>
                              </a:rPr>
                              <m:t>𝑑</m:t>
                            </m:r>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3</m:t>
                            </m:r>
                            <m:r>
                              <a:rPr lang="vi-VN" sz="3200">
                                <a:solidFill>
                                  <a:prstClr val="black"/>
                                </a:solidFill>
                                <a:latin typeface="Cambria Math"/>
                                <a:ea typeface="Times New Roman" panose="02020603050405020304" pitchFamily="18" charset="0"/>
                              </a:rPr>
                              <m:t>)</m:t>
                            </m:r>
                          </m:e>
                          <m:e>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𝑧</m:t>
                            </m:r>
                            <m:r>
                              <a:rPr lang="vi-VN"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vi-VN" sz="3200">
                                    <a:solidFill>
                                      <a:prstClr val="black"/>
                                    </a:solidFill>
                                    <a:latin typeface="Cambria Math"/>
                                    <a:ea typeface="Times New Roman" panose="02020603050405020304" pitchFamily="18" charset="0"/>
                                  </a:rPr>
                                  <m:t>𝑦</m:t>
                                </m:r>
                              </m:e>
                              <m:sup>
                                <m:r>
                                  <a:rPr lang="vi-VN" sz="3200">
                                    <a:solidFill>
                                      <a:prstClr val="black"/>
                                    </a:solidFill>
                                    <a:latin typeface="Cambria Math"/>
                                    <a:ea typeface="Times New Roman" panose="02020603050405020304" pitchFamily="18" charset="0"/>
                                  </a:rPr>
                                  <m:t>2</m:t>
                                </m:r>
                              </m:sup>
                            </m:sSup>
                            <m:r>
                              <a:rPr lang="vi-VN" sz="3200">
                                <a:solidFill>
                                  <a:prstClr val="black"/>
                                </a:solidFill>
                                <a:latin typeface="Cambria Math"/>
                                <a:ea typeface="Times New Roman" panose="02020603050405020304" pitchFamily="18" charset="0"/>
                              </a:rPr>
                              <m:t>          (</m:t>
                            </m:r>
                            <m:r>
                              <a:rPr lang="vi-VN" sz="3200">
                                <a:solidFill>
                                  <a:prstClr val="black"/>
                                </a:solidFill>
                                <a:latin typeface="Cambria Math"/>
                                <a:ea typeface="Times New Roman" panose="02020603050405020304" pitchFamily="18" charset="0"/>
                              </a:rPr>
                              <m:t>4</m:t>
                            </m:r>
                            <m:r>
                              <a:rPr lang="vi-VN" sz="3200">
                                <a:solidFill>
                                  <a:prstClr val="black"/>
                                </a:solidFill>
                                <a:latin typeface="Cambria Math"/>
                                <a:ea typeface="Times New Roman" panose="02020603050405020304" pitchFamily="18" charset="0"/>
                              </a:rPr>
                              <m:t>)</m:t>
                            </m:r>
                          </m:e>
                        </m:eqArr>
                      </m:e>
                    </m:d>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2"/>
              <p:cNvSpPr>
                <a:spLocks noRot="1" noChangeAspect="1" noMove="1" noResize="1" noEditPoints="1" noAdjustHandles="1" noChangeArrowheads="1" noChangeShapeType="1" noTextEdit="1"/>
              </p:cNvSpPr>
              <p:nvPr/>
            </p:nvSpPr>
            <p:spPr>
              <a:xfrm>
                <a:off x="221226" y="879178"/>
                <a:ext cx="11842955" cy="5870518"/>
              </a:xfrm>
              <a:prstGeom prst="rect">
                <a:avLst/>
              </a:prstGeom>
              <a:blipFill rotWithShape="1">
                <a:blip r:embed="rId2"/>
                <a:stretch>
                  <a:fillRect l="-1287" t="-1454" r="-1544"/>
                </a:stretch>
              </a:blipFill>
            </p:spPr>
            <p:txBody>
              <a:bodyPr/>
              <a:lstStyle/>
              <a:p>
                <a:r>
                  <a:rPr lang="en-US">
                    <a:noFill/>
                  </a:rPr>
                  <a:t> </a:t>
                </a:r>
              </a:p>
            </p:txBody>
          </p:sp>
        </mc:Fallback>
      </mc:AlternateContent>
      <p:sp>
        <p:nvSpPr>
          <p:cNvPr id="9" name="Oval 7"/>
          <p:cNvSpPr/>
          <p:nvPr/>
        </p:nvSpPr>
        <p:spPr>
          <a:xfrm>
            <a:off x="285850" y="306134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29307" y="7171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7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Bef>
                    <a:spcPts val="600"/>
                  </a:spcBef>
                  <a:buNone/>
                </a:pPr>
                <a:r>
                  <a:rPr lang="vi-VN" sz="3200" dirty="0" smtClean="0">
                    <a:solidFill>
                      <a:prstClr val="black"/>
                    </a:solidFill>
                    <a:latin typeface="Times New Roman" panose="02020603050405020304" pitchFamily="18" charset="0"/>
                    <a:ea typeface="Times New Roman" panose="02020603050405020304" pitchFamily="18" charset="0"/>
                  </a:rPr>
                  <a:t>Thay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2</m:t>
                        </m:r>
                      </m:e>
                    </m:d>
                    <m:r>
                      <a:rPr lang="vi-VN" sz="3200">
                        <a:solidFill>
                          <a:prstClr val="black"/>
                        </a:solidFill>
                        <a:latin typeface="Cambria Math"/>
                        <a:ea typeface="Times New Roman" panose="02020603050405020304" pitchFamily="18" charset="0"/>
                      </a:rPr>
                      <m:t>,</m:t>
                    </m:r>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3</m:t>
                        </m:r>
                      </m:e>
                    </m:d>
                  </m:oMath>
                </a14:m>
                <a:r>
                  <a:rPr lang="vi-VN" sz="3200" dirty="0">
                    <a:solidFill>
                      <a:prstClr val="black"/>
                    </a:solidFill>
                    <a:latin typeface="Times New Roman" panose="02020603050405020304" pitchFamily="18" charset="0"/>
                    <a:ea typeface="Times New Roman" panose="02020603050405020304" pitchFamily="18" charset="0"/>
                  </a:rPr>
                  <a:t> vào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4</m:t>
                        </m:r>
                      </m:e>
                    </m:d>
                  </m:oMath>
                </a14:m>
                <a:r>
                  <a:rPr lang="vi-VN" sz="3200" dirty="0">
                    <a:solidFill>
                      <a:prstClr val="black"/>
                    </a:solidFill>
                    <a:latin typeface="Times New Roman" panose="02020603050405020304" pitchFamily="18" charset="0"/>
                    <a:ea typeface="Times New Roman" panose="02020603050405020304" pitchFamily="18" charset="0"/>
                  </a:rPr>
                  <a:t> ta được </a:t>
                </a:r>
                <a:endParaRPr lang="en-US" sz="320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14:m>
                  <m:oMathPara xmlns:m="http://schemas.openxmlformats.org/officeDocument/2006/math">
                    <m:oMathParaPr>
                      <m:jc m:val="centerGroup"/>
                    </m:oMathParaPr>
                    <m:oMath xmlns:m="http://schemas.openxmlformats.org/officeDocument/2006/math">
                      <m:r>
                        <a:rPr lang="vi-VN" sz="3200">
                          <a:solidFill>
                            <a:prstClr val="black"/>
                          </a:solidFill>
                          <a:latin typeface="Cambria Math"/>
                          <a:ea typeface="Times New Roman" panose="02020603050405020304" pitchFamily="18" charset="0"/>
                        </a:rPr>
                        <m:t>𝑥</m:t>
                      </m:r>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6</m:t>
                          </m:r>
                          <m:r>
                            <a:rPr lang="vi-VN" sz="3200">
                              <a:solidFill>
                                <a:prstClr val="black"/>
                              </a:solidFill>
                              <a:latin typeface="Cambria Math"/>
                              <a:ea typeface="Times New Roman" panose="02020603050405020304" pitchFamily="18" charset="0"/>
                            </a:rPr>
                            <m:t>𝑑</m:t>
                          </m:r>
                        </m:e>
                      </m:d>
                      <m:r>
                        <a:rPr lang="vi-VN"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d>
                            <m:dPr>
                              <m:ctrlPr>
                                <a:rPr lang="en-US" sz="3200" i="1">
                                  <a:solidFill>
                                    <a:prstClr val="black"/>
                                  </a:solidFill>
                                  <a:latin typeface="Cambria Math"/>
                                  <a:ea typeface="Times New Roman" panose="02020603050405020304" pitchFamily="18" charset="0"/>
                                </a:rPr>
                              </m:ctrlPr>
                            </m:dPr>
                            <m:e>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𝑑</m:t>
                              </m:r>
                            </m:e>
                          </m:d>
                        </m:e>
                        <m:sup>
                          <m:r>
                            <a:rPr lang="vi-VN" sz="3200">
                              <a:solidFill>
                                <a:prstClr val="black"/>
                              </a:solidFill>
                              <a:latin typeface="Cambria Math"/>
                              <a:ea typeface="Times New Roman" panose="02020603050405020304" pitchFamily="18" charset="0"/>
                            </a:rPr>
                            <m:t>2</m:t>
                          </m:r>
                        </m:sup>
                      </m:sSup>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4</m:t>
                      </m:r>
                      <m:r>
                        <a:rPr lang="vi-VN" sz="3200">
                          <a:solidFill>
                            <a:prstClr val="black"/>
                          </a:solidFill>
                          <a:latin typeface="Cambria Math"/>
                          <a:ea typeface="Times New Roman" panose="02020603050405020304" pitchFamily="18" charset="0"/>
                        </a:rPr>
                        <m:t>𝑥𝑑</m:t>
                      </m:r>
                      <m:r>
                        <a:rPr lang="vi-VN" sz="3200">
                          <a:solidFill>
                            <a:prstClr val="black"/>
                          </a:solidFill>
                          <a:latin typeface="Cambria Math"/>
                          <a:ea typeface="Times New Roman" panose="02020603050405020304" pitchFamily="18" charset="0"/>
                        </a:rPr>
                        <m:t>−</m:t>
                      </m:r>
                      <m:sSup>
                        <m:sSupPr>
                          <m:ctrlPr>
                            <a:rPr lang="en-US" sz="3200" i="1">
                              <a:solidFill>
                                <a:prstClr val="black"/>
                              </a:solidFill>
                              <a:latin typeface="Cambria Math"/>
                              <a:ea typeface="Times New Roman" panose="02020603050405020304" pitchFamily="18" charset="0"/>
                            </a:rPr>
                          </m:ctrlPr>
                        </m:sSupPr>
                        <m:e>
                          <m:r>
                            <a:rPr lang="vi-VN" sz="3200">
                              <a:solidFill>
                                <a:prstClr val="black"/>
                              </a:solidFill>
                              <a:latin typeface="Cambria Math"/>
                              <a:ea typeface="Times New Roman" panose="02020603050405020304" pitchFamily="18" charset="0"/>
                            </a:rPr>
                            <m:t>𝑑</m:t>
                          </m:r>
                        </m:e>
                        <m:sup>
                          <m:r>
                            <a:rPr lang="vi-VN" sz="3200">
                              <a:solidFill>
                                <a:prstClr val="black"/>
                              </a:solidFill>
                              <a:latin typeface="Cambria Math"/>
                              <a:ea typeface="Times New Roman" panose="02020603050405020304" pitchFamily="18" charset="0"/>
                            </a:rPr>
                            <m:t>2</m:t>
                          </m:r>
                        </m:sup>
                      </m:sSup>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0</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14:m>
                  <m:oMathPara xmlns:m="http://schemas.openxmlformats.org/officeDocument/2006/math">
                    <m:oMathParaPr>
                      <m:jc m:val="centerGroup"/>
                    </m:oMathParaPr>
                    <m:oMath xmlns:m="http://schemas.openxmlformats.org/officeDocument/2006/math">
                      <m:r>
                        <a:rPr lang="en-US"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0</m:t>
                              </m:r>
                              <m:r>
                                <a:rPr lang="en-US" sz="3200">
                                  <a:solidFill>
                                    <a:prstClr val="black"/>
                                  </a:solidFill>
                                  <a:latin typeface="Cambria Math"/>
                                  <a:ea typeface="Times New Roman" panose="02020603050405020304" pitchFamily="18" charset="0"/>
                                </a:rPr>
                                <m:t>     </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𝑙</m:t>
                                  </m:r>
                                </m:e>
                              </m:d>
                            </m:e>
                            <m:e>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𝑥</m:t>
                              </m:r>
                              <m:r>
                                <a:rPr lang="en-US" sz="3200">
                                  <a:solidFill>
                                    <a:prstClr val="black"/>
                                  </a:solidFill>
                                  <a:latin typeface="Cambria Math"/>
                                  <a:ea typeface="Times New Roman" panose="02020603050405020304" pitchFamily="18" charset="0"/>
                                </a:rPr>
                                <m:t>  </m:t>
                              </m:r>
                              <m:d>
                                <m:dPr>
                                  <m:ctrlPr>
                                    <a:rPr lang="en-US" sz="3200" i="1">
                                      <a:solidFill>
                                        <a:prstClr val="black"/>
                                      </a:solidFill>
                                      <a:latin typeface="Cambria Math"/>
                                      <a:ea typeface="Times New Roman" panose="02020603050405020304" pitchFamily="18" charset="0"/>
                                    </a:rPr>
                                  </m:ctrlPr>
                                </m:dPr>
                                <m:e>
                                  <m:r>
                                    <a:rPr lang="en-US" sz="3200">
                                      <a:solidFill>
                                        <a:prstClr val="black"/>
                                      </a:solidFill>
                                      <a:latin typeface="Cambria Math"/>
                                      <a:ea typeface="Times New Roman" panose="02020603050405020304" pitchFamily="18" charset="0"/>
                                    </a:rPr>
                                    <m:t>𝑛</m:t>
                                  </m:r>
                                </m:e>
                              </m:d>
                            </m:e>
                          </m:eqArr>
                        </m:e>
                      </m:d>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𝑑</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4</m:t>
                    </m:r>
                    <m:r>
                      <a:rPr lang="en-US" sz="3200">
                        <a:solidFill>
                          <a:prstClr val="black"/>
                        </a:solidFill>
                        <a:latin typeface="Cambria Math"/>
                        <a:ea typeface="Times New Roman" panose="02020603050405020304" pitchFamily="18" charset="0"/>
                      </a:rPr>
                      <m:t>𝑥</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thì</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a:solidFill>
                          <a:prstClr val="black"/>
                        </a:solidFill>
                        <a:latin typeface="Cambria Math"/>
                        <a:ea typeface="Times New Roman" panose="02020603050405020304" pitchFamily="18" charset="0"/>
                      </a:rPr>
                      <m:t>𝑦</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5</m:t>
                    </m:r>
                    <m:r>
                      <a:rPr lang="en-US" sz="3200">
                        <a:solidFill>
                          <a:prstClr val="black"/>
                        </a:solidFill>
                        <a:latin typeface="Cambria Math"/>
                        <a:ea typeface="Times New Roman" panose="02020603050405020304" pitchFamily="18" charset="0"/>
                      </a:rPr>
                      <m:t>𝑥</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𝑧</m:t>
                    </m:r>
                    <m:r>
                      <a:rPr lang="en-US"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25</m:t>
                    </m:r>
                    <m:r>
                      <a:rPr lang="en-US" sz="3200">
                        <a:solidFill>
                          <a:prstClr val="black"/>
                        </a:solidFill>
                        <a:latin typeface="Cambria Math"/>
                        <a:ea typeface="Times New Roman" panose="02020603050405020304" pitchFamily="18" charset="0"/>
                      </a:rPr>
                      <m:t>𝑥</m:t>
                    </m:r>
                  </m:oMath>
                </a14:m>
                <a:r>
                  <a:rPr lang="en-US" sz="3200" dirty="0">
                    <a:solidFill>
                      <a:prstClr val="black"/>
                    </a:solidFill>
                    <a:latin typeface="Times New Roman" panose="02020603050405020304" pitchFamily="18" charset="0"/>
                    <a:ea typeface="Times New Roman" panose="02020603050405020304" pitchFamily="18" charset="0"/>
                  </a:rPr>
                  <a:t>. </a:t>
                </a:r>
              </a:p>
              <a:p>
                <a:pPr marL="0" indent="0">
                  <a:spcBef>
                    <a:spcPts val="600"/>
                  </a:spcBef>
                  <a:buNone/>
                </a:pPr>
                <a:r>
                  <a:rPr lang="fr-FR" sz="3200" dirty="0" err="1">
                    <a:solidFill>
                      <a:prstClr val="black"/>
                    </a:solidFill>
                    <a:latin typeface="Times New Roman" panose="02020603050405020304" pitchFamily="18" charset="0"/>
                    <a:ea typeface="Times New Roman" panose="02020603050405020304" pitchFamily="18" charset="0"/>
                  </a:rPr>
                  <a:t>Thay</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vào</a:t>
                </a:r>
                <a:r>
                  <a:rPr lang="fr-FR" sz="3200" dirty="0">
                    <a:solidFill>
                      <a:prstClr val="black"/>
                    </a:solidFill>
                    <a:latin typeface="Times New Roman" panose="02020603050405020304" pitchFamily="18" charset="0"/>
                    <a:ea typeface="Times New Roman" panose="02020603050405020304" pitchFamily="18" charset="0"/>
                  </a:rPr>
                  <a:t> (1) ta </a:t>
                </a:r>
                <a:r>
                  <a:rPr lang="fr-FR" sz="3200" dirty="0" err="1">
                    <a:solidFill>
                      <a:prstClr val="black"/>
                    </a:solidFill>
                    <a:latin typeface="Times New Roman" panose="02020603050405020304" pitchFamily="18" charset="0"/>
                    <a:ea typeface="Times New Roman" panose="02020603050405020304" pitchFamily="18" charset="0"/>
                  </a:rPr>
                  <a:t>được</a:t>
                </a:r>
                <a:r>
                  <a:rPr lang="fr-FR"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14:m>
                  <m:oMathPara xmlns:m="http://schemas.openxmlformats.org/officeDocument/2006/math">
                    <m:oMathParaPr>
                      <m:jc m:val="left"/>
                    </m:oMathParaPr>
                    <m:oMath xmlns:m="http://schemas.openxmlformats.org/officeDocument/2006/math">
                      <m:r>
                        <a:rPr lang="en-US" sz="3200">
                          <a:solidFill>
                            <a:prstClr val="black"/>
                          </a:solidFill>
                          <a:latin typeface="Cambria Math"/>
                          <a:ea typeface="Times New Roman" panose="02020603050405020304" pitchFamily="18" charset="0"/>
                        </a:rPr>
                        <m:t>𝑥</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5</m:t>
                      </m:r>
                      <m:r>
                        <a:rPr lang="en-US" sz="3200">
                          <a:solidFill>
                            <a:prstClr val="black"/>
                          </a:solidFill>
                          <a:latin typeface="Cambria Math"/>
                          <a:ea typeface="Times New Roman" panose="02020603050405020304" pitchFamily="18" charset="0"/>
                        </a:rPr>
                        <m:t>𝑥</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25</m:t>
                      </m:r>
                      <m:r>
                        <a:rPr lang="en-US" sz="3200">
                          <a:solidFill>
                            <a:prstClr val="black"/>
                          </a:solidFill>
                          <a:latin typeface="Cambria Math"/>
                          <a:ea typeface="Times New Roman" panose="02020603050405020304" pitchFamily="18" charset="0"/>
                        </a:rPr>
                        <m:t>𝑥</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93</m:t>
                      </m:r>
                    </m:oMath>
                  </m:oMathPara>
                </a14:m>
                <a:endParaRPr lang="en-US" sz="3200" smtClean="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14:m>
                  <m:oMath xmlns:m="http://schemas.openxmlformats.org/officeDocument/2006/math">
                    <m:r>
                      <a:rPr lang="fr-FR" sz="3200">
                        <a:solidFill>
                          <a:prstClr val="black"/>
                        </a:solidFill>
                        <a:latin typeface="Cambria Math"/>
                        <a:ea typeface="Times New Roman" panose="02020603050405020304" pitchFamily="18" charset="0"/>
                      </a:rPr>
                      <m:t>⇔</m:t>
                    </m:r>
                    <m:r>
                      <a:rPr lang="en-US" sz="3200">
                        <a:solidFill>
                          <a:prstClr val="black"/>
                        </a:solidFill>
                        <a:latin typeface="Cambria Math"/>
                        <a:ea typeface="Times New Roman" panose="02020603050405020304" pitchFamily="18" charset="0"/>
                      </a:rPr>
                      <m:t>𝑥</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3</m:t>
                    </m:r>
                  </m:oMath>
                </a14:m>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a:solidFill>
                          <a:prstClr val="black"/>
                        </a:solidFill>
                        <a:latin typeface="Cambria Math"/>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eqArr>
                          <m:eqArrPr>
                            <m:ctrlPr>
                              <a:rPr lang="en-US" sz="3200" i="1">
                                <a:solidFill>
                                  <a:prstClr val="black"/>
                                </a:solidFill>
                                <a:latin typeface="Cambria Math"/>
                                <a:ea typeface="Times New Roman" panose="02020603050405020304" pitchFamily="18" charset="0"/>
                              </a:rPr>
                            </m:ctrlPr>
                          </m:eqArrPr>
                          <m:e>
                            <m:r>
                              <a:rPr lang="en-US" sz="3200">
                                <a:solidFill>
                                  <a:prstClr val="black"/>
                                </a:solidFill>
                                <a:latin typeface="Cambria Math"/>
                                <a:ea typeface="Times New Roman" panose="02020603050405020304" pitchFamily="18" charset="0"/>
                              </a:rPr>
                              <m:t>𝑦</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15</m:t>
                            </m:r>
                          </m:e>
                          <m:e>
                            <m:r>
                              <a:rPr lang="en-US" sz="3200">
                                <a:solidFill>
                                  <a:prstClr val="black"/>
                                </a:solidFill>
                                <a:latin typeface="Cambria Math"/>
                                <a:ea typeface="Times New Roman" panose="02020603050405020304" pitchFamily="18" charset="0"/>
                              </a:rPr>
                              <m:t>𝑧</m:t>
                            </m:r>
                            <m:r>
                              <a:rPr lang="fr-FR" sz="3200">
                                <a:solidFill>
                                  <a:prstClr val="black"/>
                                </a:solidFill>
                                <a:latin typeface="Cambria Math"/>
                                <a:ea typeface="Times New Roman" panose="02020603050405020304" pitchFamily="18" charset="0"/>
                              </a:rPr>
                              <m:t>=</m:t>
                            </m:r>
                            <m:r>
                              <a:rPr lang="fr-FR" sz="3200">
                                <a:solidFill>
                                  <a:prstClr val="black"/>
                                </a:solidFill>
                                <a:latin typeface="Cambria Math"/>
                                <a:ea typeface="Times New Roman" panose="02020603050405020304" pitchFamily="18" charset="0"/>
                              </a:rPr>
                              <m:t>75</m:t>
                            </m:r>
                          </m:e>
                        </m:eqArr>
                      </m:e>
                    </m:d>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vi-VN" sz="3200" dirty="0">
                    <a:solidFill>
                      <a:prstClr val="black"/>
                    </a:solidFill>
                    <a:latin typeface="Times New Roman" panose="02020603050405020304" pitchFamily="18" charset="0"/>
                    <a:ea typeface="Times New Roman" panose="02020603050405020304" pitchFamily="18" charset="0"/>
                  </a:rPr>
                  <a:t>Vậy </a:t>
                </a:r>
                <a14:m>
                  <m:oMath xmlns:m="http://schemas.openxmlformats.org/officeDocument/2006/math">
                    <m:r>
                      <a:rPr lang="vi-VN" sz="3200">
                        <a:solidFill>
                          <a:prstClr val="black"/>
                        </a:solidFill>
                        <a:latin typeface="Cambria Math"/>
                        <a:ea typeface="Times New Roman" panose="02020603050405020304" pitchFamily="18" charset="0"/>
                      </a:rPr>
                      <m:t>𝑃</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m:t>
                    </m:r>
                    <m:r>
                      <a:rPr lang="vi-VN" sz="3200">
                        <a:solidFill>
                          <a:prstClr val="black"/>
                        </a:solidFill>
                        <a:latin typeface="Cambria Math"/>
                        <a:ea typeface="Times New Roman" panose="02020603050405020304" pitchFamily="18" charset="0"/>
                      </a:rPr>
                      <m:t>𝑥</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2</m:t>
                    </m:r>
                    <m:r>
                      <a:rPr lang="vi-VN" sz="3200">
                        <a:solidFill>
                          <a:prstClr val="black"/>
                        </a:solidFill>
                        <a:latin typeface="Cambria Math"/>
                        <a:ea typeface="Times New Roman" panose="02020603050405020304" pitchFamily="18" charset="0"/>
                      </a:rPr>
                      <m:t>𝑦</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5</m:t>
                    </m:r>
                    <m:r>
                      <a:rPr lang="vi-VN" sz="3200">
                        <a:solidFill>
                          <a:prstClr val="black"/>
                        </a:solidFill>
                        <a:latin typeface="Cambria Math"/>
                        <a:ea typeface="Times New Roman" panose="02020603050405020304" pitchFamily="18" charset="0"/>
                      </a:rPr>
                      <m:t>𝑧</m:t>
                    </m:r>
                    <m:r>
                      <a:rPr lang="vi-VN" sz="3200">
                        <a:solidFill>
                          <a:prstClr val="black"/>
                        </a:solidFill>
                        <a:latin typeface="Cambria Math"/>
                        <a:ea typeface="Times New Roman" panose="02020603050405020304" pitchFamily="18" charset="0"/>
                      </a:rPr>
                      <m:t>=−</m:t>
                    </m:r>
                    <m:r>
                      <a:rPr lang="vi-VN" sz="3200">
                        <a:solidFill>
                          <a:prstClr val="black"/>
                        </a:solidFill>
                        <a:latin typeface="Cambria Math"/>
                        <a:ea typeface="Times New Roman" panose="02020603050405020304" pitchFamily="18" charset="0"/>
                      </a:rPr>
                      <m:t>336</m:t>
                    </m:r>
                  </m:oMath>
                </a14:m>
                <a:endParaRPr lang="en-US" sz="3200" dirty="0">
                  <a:solidFill>
                    <a:prstClr val="black"/>
                  </a:solidFill>
                  <a:latin typeface="Times New Roman" panose="02020603050405020304" pitchFamily="18" charset="0"/>
                  <a:ea typeface="Times New Roman" panose="02020603050405020304" pitchFamily="18" charset="0"/>
                </a:endParaRPr>
              </a:p>
              <a:p>
                <a:pPr marL="0" indent="0">
                  <a:spcBef>
                    <a:spcPts val="600"/>
                  </a:spcBef>
                  <a:buNone/>
                </a:pPr>
                <a:r>
                  <a:rPr lang="vi-VN" sz="3200" b="1">
                    <a:solidFill>
                      <a:srgbClr val="0000FF"/>
                    </a:solidFill>
                    <a:latin typeface="Times New Roman"/>
                    <a:ea typeface="Times New Roman"/>
                  </a:rPr>
                  <a:t>Chọn A</a:t>
                </a:r>
                <a:endParaRPr lang="en-US" sz="3200">
                  <a:latin typeface="Times New Roman"/>
                  <a:ea typeface="Arial"/>
                </a:endParaRPr>
              </a:p>
              <a:p>
                <a:pPr marL="0" indent="0">
                  <a:buNone/>
                </a:pPr>
                <a:endParaRPr lang="en-US" sz="3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t="-3542"/>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331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1"/>
              <p:cNvSpPr/>
              <p:nvPr/>
            </p:nvSpPr>
            <p:spPr>
              <a:xfrm>
                <a:off x="200879" y="1061474"/>
                <a:ext cx="11779086" cy="4763933"/>
              </a:xfrm>
              <a:prstGeom prst="rect">
                <a:avLst/>
              </a:prstGeom>
            </p:spPr>
            <p:txBody>
              <a:bodyPr wrap="square">
                <a:spAutoFit/>
              </a:bodyPr>
              <a:lstStyle/>
              <a:p>
                <a:pPr>
                  <a:spcBef>
                    <a:spcPts val="600"/>
                  </a:spcBef>
                </a:pPr>
                <a:r>
                  <a:rPr lang="vi-VN" sz="3200" b="1">
                    <a:solidFill>
                      <a:srgbClr val="0000FF"/>
                    </a:solidFill>
                    <a:latin typeface="Times New Roman"/>
                    <a:ea typeface="Times New Roman"/>
                  </a:rPr>
                  <a:t>Câu 5</a:t>
                </a:r>
                <a:r>
                  <a:rPr lang="en-US" sz="3200" b="1">
                    <a:solidFill>
                      <a:srgbClr val="0000FF"/>
                    </a:solidFill>
                    <a:latin typeface="Times New Roman"/>
                    <a:ea typeface="Times New Roman"/>
                  </a:rPr>
                  <a:t>. </a:t>
                </a:r>
                <a:r>
                  <a:rPr lang="vi-VN" sz="3200" smtClean="0">
                    <a:solidFill>
                      <a:prstClr val="black"/>
                    </a:solidFill>
                    <a:latin typeface="Times New Roman" panose="02020603050405020304" pitchFamily="18" charset="0"/>
                    <a:ea typeface="Calibri" panose="020F0502020204030204" pitchFamily="34" charset="0"/>
                  </a:rPr>
                  <a:t>Cho </a:t>
                </a:r>
                <a:r>
                  <a:rPr lang="vi-VN" sz="3200" dirty="0">
                    <a:solidFill>
                      <a:prstClr val="black"/>
                    </a:solidFill>
                    <a:latin typeface="Times New Roman" panose="02020603050405020304" pitchFamily="18" charset="0"/>
                    <a:ea typeface="Calibri" panose="020F0502020204030204" pitchFamily="34" charset="0"/>
                  </a:rPr>
                  <a:t>ba số phân biệt khác không </a:t>
                </a:r>
                <a14:m>
                  <m:oMath xmlns:m="http://schemas.openxmlformats.org/officeDocument/2006/math">
                    <m:r>
                      <a:rPr lang="vi-VN" sz="3200">
                        <a:solidFill>
                          <a:prstClr val="black"/>
                        </a:solidFill>
                        <a:latin typeface="Cambria Math"/>
                        <a:ea typeface="Calibri" panose="020F0502020204030204" pitchFamily="34" charset="0"/>
                      </a:rPr>
                      <m:t>𝑎</m:t>
                    </m:r>
                    <m:r>
                      <a:rPr lang="vi-VN" sz="3200">
                        <a:solidFill>
                          <a:prstClr val="black"/>
                        </a:solidFill>
                        <a:latin typeface="Cambria Math"/>
                        <a:ea typeface="Calibri" panose="020F0502020204030204" pitchFamily="34" charset="0"/>
                      </a:rPr>
                      <m:t>, </m:t>
                    </m:r>
                    <m:r>
                      <a:rPr lang="vi-VN" sz="3200">
                        <a:solidFill>
                          <a:prstClr val="black"/>
                        </a:solidFill>
                        <a:latin typeface="Cambria Math"/>
                        <a:ea typeface="Calibri" panose="020F0502020204030204" pitchFamily="34" charset="0"/>
                      </a:rPr>
                      <m:t>𝑏</m:t>
                    </m:r>
                    <m:r>
                      <a:rPr lang="vi-VN" sz="3200">
                        <a:solidFill>
                          <a:prstClr val="black"/>
                        </a:solidFill>
                        <a:latin typeface="Cambria Math"/>
                        <a:ea typeface="Calibri" panose="020F0502020204030204" pitchFamily="34" charset="0"/>
                      </a:rPr>
                      <m:t>, </m:t>
                    </m:r>
                    <m:r>
                      <a:rPr lang="vi-VN" sz="3200">
                        <a:solidFill>
                          <a:prstClr val="black"/>
                        </a:solidFill>
                        <a:latin typeface="Cambria Math"/>
                        <a:ea typeface="Calibri" panose="020F0502020204030204" pitchFamily="34" charset="0"/>
                      </a:rPr>
                      <m:t>𝑐</m:t>
                    </m:r>
                  </m:oMath>
                </a14:m>
                <a:r>
                  <a:rPr lang="vi-VN" sz="3200" dirty="0">
                    <a:solidFill>
                      <a:prstClr val="black"/>
                    </a:solidFill>
                    <a:latin typeface="Times New Roman" panose="02020603050405020304" pitchFamily="18" charset="0"/>
                    <a:ea typeface="Calibri" panose="020F0502020204030204" pitchFamily="34" charset="0"/>
                  </a:rPr>
                  <a:t> có tổng là </a:t>
                </a:r>
                <a14:m>
                  <m:oMath xmlns:m="http://schemas.openxmlformats.org/officeDocument/2006/math">
                    <m:r>
                      <a:rPr lang="vi-VN" sz="3200">
                        <a:solidFill>
                          <a:prstClr val="black"/>
                        </a:solidFill>
                        <a:latin typeface="Cambria Math"/>
                        <a:ea typeface="Calibri" panose="020F0502020204030204" pitchFamily="34" charset="0"/>
                      </a:rPr>
                      <m:t>39</m:t>
                    </m:r>
                  </m:oMath>
                </a14:m>
                <a:r>
                  <a:rPr lang="vi-VN" sz="3200" dirty="0">
                    <a:solidFill>
                      <a:prstClr val="black"/>
                    </a:solidFill>
                    <a:latin typeface="Times New Roman" panose="02020603050405020304" pitchFamily="18" charset="0"/>
                    <a:ea typeface="Calibri" panose="020F0502020204030204" pitchFamily="34" charset="0"/>
                  </a:rPr>
                  <a:t>,  theo thứ tự đó lập thành một cấp số nhân. Đồng thời ba số </a:t>
                </a:r>
                <a14:m>
                  <m:oMath xmlns:m="http://schemas.openxmlformats.org/officeDocument/2006/math">
                    <m:r>
                      <a:rPr lang="vi-VN" sz="3200">
                        <a:solidFill>
                          <a:prstClr val="black"/>
                        </a:solidFill>
                        <a:latin typeface="Cambria Math"/>
                        <a:ea typeface="Calibri" panose="020F0502020204030204" pitchFamily="34" charset="0"/>
                      </a:rPr>
                      <m:t>𝑎</m:t>
                    </m:r>
                    <m:r>
                      <a:rPr lang="vi-VN" sz="3200">
                        <a:solidFill>
                          <a:prstClr val="black"/>
                        </a:solidFill>
                        <a:latin typeface="Cambria Math"/>
                        <a:ea typeface="Calibri" panose="020F0502020204030204" pitchFamily="34" charset="0"/>
                      </a:rPr>
                      <m:t>, 2</m:t>
                    </m:r>
                    <m:r>
                      <a:rPr lang="vi-VN" sz="3200">
                        <a:solidFill>
                          <a:prstClr val="black"/>
                        </a:solidFill>
                        <a:latin typeface="Cambria Math"/>
                        <a:ea typeface="Calibri" panose="020F0502020204030204" pitchFamily="34" charset="0"/>
                      </a:rPr>
                      <m:t>𝑏</m:t>
                    </m:r>
                    <m:r>
                      <a:rPr lang="vi-VN" sz="3200">
                        <a:solidFill>
                          <a:prstClr val="black"/>
                        </a:solidFill>
                        <a:latin typeface="Cambria Math"/>
                        <a:ea typeface="Calibri" panose="020F0502020204030204" pitchFamily="34" charset="0"/>
                      </a:rPr>
                      <m:t>, 3</m:t>
                    </m:r>
                    <m:r>
                      <a:rPr lang="vi-VN" sz="3200">
                        <a:solidFill>
                          <a:prstClr val="black"/>
                        </a:solidFill>
                        <a:latin typeface="Cambria Math"/>
                        <a:ea typeface="Calibri" panose="020F0502020204030204" pitchFamily="34" charset="0"/>
                      </a:rPr>
                      <m:t>𝑐</m:t>
                    </m:r>
                  </m:oMath>
                </a14:m>
                <a:r>
                  <a:rPr lang="vi-VN" sz="3200" dirty="0">
                    <a:solidFill>
                      <a:prstClr val="black"/>
                    </a:solidFill>
                    <a:latin typeface="Times New Roman" panose="02020603050405020304" pitchFamily="18" charset="0"/>
                    <a:ea typeface="Calibri" panose="020F0502020204030204" pitchFamily="34" charset="0"/>
                  </a:rPr>
                  <a:t> theo thứ tự đó lập thành một cấp số cộng. Tính giá trị biểu thức: </a:t>
                </a:r>
                <a14:m>
                  <m:oMath xmlns:m="http://schemas.openxmlformats.org/officeDocument/2006/math">
                    <m:r>
                      <a:rPr lang="vi-VN" sz="3200">
                        <a:solidFill>
                          <a:prstClr val="black"/>
                        </a:solidFill>
                        <a:latin typeface="Cambria Math"/>
                        <a:ea typeface="Calibri" panose="020F0502020204030204" pitchFamily="34" charset="0"/>
                      </a:rPr>
                      <m:t>𝑃</m:t>
                    </m:r>
                    <m:r>
                      <a:rPr lang="vi-VN" sz="3200">
                        <a:solidFill>
                          <a:prstClr val="black"/>
                        </a:solidFill>
                        <a:latin typeface="Cambria Math"/>
                        <a:ea typeface="Calibri" panose="020F0502020204030204" pitchFamily="34" charset="0"/>
                      </a:rPr>
                      <m:t>=3</m:t>
                    </m:r>
                    <m:r>
                      <a:rPr lang="vi-VN" sz="3200">
                        <a:solidFill>
                          <a:prstClr val="black"/>
                        </a:solidFill>
                        <a:latin typeface="Cambria Math"/>
                        <a:ea typeface="Calibri" panose="020F0502020204030204" pitchFamily="34" charset="0"/>
                      </a:rPr>
                      <m:t>𝑎</m:t>
                    </m:r>
                    <m:r>
                      <a:rPr lang="vi-VN" sz="3200">
                        <a:solidFill>
                          <a:prstClr val="black"/>
                        </a:solidFill>
                        <a:latin typeface="Cambria Math"/>
                        <a:ea typeface="Calibri" panose="020F0502020204030204" pitchFamily="34" charset="0"/>
                      </a:rPr>
                      <m:t>−4</m:t>
                    </m:r>
                    <m:r>
                      <a:rPr lang="vi-VN" sz="3200">
                        <a:solidFill>
                          <a:prstClr val="black"/>
                        </a:solidFill>
                        <a:latin typeface="Cambria Math"/>
                        <a:ea typeface="Calibri" panose="020F0502020204030204" pitchFamily="34" charset="0"/>
                      </a:rPr>
                      <m:t>𝑏</m:t>
                    </m:r>
                    <m:r>
                      <a:rPr lang="vi-VN" sz="3200">
                        <a:solidFill>
                          <a:prstClr val="black"/>
                        </a:solidFill>
                        <a:latin typeface="Cambria Math"/>
                        <a:ea typeface="Calibri" panose="020F0502020204030204" pitchFamily="34" charset="0"/>
                      </a:rPr>
                      <m:t>+5</m:t>
                    </m:r>
                    <m:r>
                      <a:rPr lang="vi-VN" sz="3200">
                        <a:solidFill>
                          <a:prstClr val="black"/>
                        </a:solidFill>
                        <a:latin typeface="Cambria Math"/>
                        <a:ea typeface="Calibri" panose="020F0502020204030204" pitchFamily="34" charset="0"/>
                      </a:rPr>
                      <m:t>𝑐</m:t>
                    </m:r>
                  </m:oMath>
                </a14:m>
                <a:r>
                  <a:rPr lang="vi-VN"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vi-VN" sz="3200" b="1" dirty="0">
                    <a:solidFill>
                      <a:srgbClr val="0000FF"/>
                    </a:solidFill>
                    <a:latin typeface="Times New Roman"/>
                    <a:ea typeface="Times New Roman"/>
                  </a:rPr>
                  <a:t>A. </a:t>
                </a:r>
                <a14:m>
                  <m:oMath xmlns:m="http://schemas.openxmlformats.org/officeDocument/2006/math">
                    <m:r>
                      <a:rPr lang="vi-VN" sz="3200">
                        <a:solidFill>
                          <a:prstClr val="black"/>
                        </a:solidFill>
                        <a:latin typeface="Cambria Math"/>
                        <a:ea typeface="Calibri" panose="020F0502020204030204" pitchFamily="34" charset="0"/>
                      </a:rPr>
                      <m:t>𝑃</m:t>
                    </m:r>
                    <m:r>
                      <a:rPr lang="vi-VN" sz="3200">
                        <a:solidFill>
                          <a:prstClr val="black"/>
                        </a:solidFill>
                        <a:latin typeface="Cambria Math"/>
                        <a:ea typeface="Calibri" panose="020F0502020204030204" pitchFamily="34" charset="0"/>
                      </a:rPr>
                      <m:t>=60</m:t>
                    </m:r>
                  </m:oMath>
                </a14:m>
                <a:r>
                  <a:rPr lang="vi-VN" sz="3200" dirty="0">
                    <a:solidFill>
                      <a:srgbClr val="0000FF"/>
                    </a:solidFill>
                    <a:latin typeface="Times New Roman"/>
                    <a:ea typeface="Times New Roman"/>
                  </a:rPr>
                  <a:t>	</a:t>
                </a:r>
                <a:r>
                  <a:rPr lang="en-US" sz="3200" dirty="0">
                    <a:solidFill>
                      <a:srgbClr val="0000FF"/>
                    </a:solidFill>
                    <a:latin typeface="Times New Roman"/>
                    <a:ea typeface="Times New Roman"/>
                  </a:rPr>
                  <a:t>	</a:t>
                </a:r>
                <a:r>
                  <a:rPr lang="vi-VN" sz="3200" b="1" dirty="0">
                    <a:solidFill>
                      <a:srgbClr val="0000FF"/>
                    </a:solidFill>
                    <a:latin typeface="Times New Roman"/>
                    <a:ea typeface="Times New Roman"/>
                  </a:rPr>
                  <a:t>B. </a:t>
                </a:r>
                <a14:m>
                  <m:oMath xmlns:m="http://schemas.openxmlformats.org/officeDocument/2006/math">
                    <m:r>
                      <a:rPr lang="vi-VN" sz="3200">
                        <a:solidFill>
                          <a:prstClr val="black"/>
                        </a:solidFill>
                        <a:latin typeface="Cambria Math"/>
                        <a:ea typeface="Calibri" panose="020F0502020204030204" pitchFamily="34" charset="0"/>
                      </a:rPr>
                      <m:t>𝑃</m:t>
                    </m:r>
                    <m:r>
                      <a:rPr lang="vi-VN" sz="3200">
                        <a:solidFill>
                          <a:prstClr val="black"/>
                        </a:solidFill>
                        <a:latin typeface="Cambria Math"/>
                        <a:ea typeface="Calibri" panose="020F0502020204030204" pitchFamily="34" charset="0"/>
                      </a:rPr>
                      <m:t>=−60</m:t>
                    </m:r>
                  </m:oMath>
                </a14:m>
                <a:r>
                  <a:rPr lang="vi-VN" sz="3200" dirty="0">
                    <a:solidFill>
                      <a:srgbClr val="0000FF"/>
                    </a:solidFill>
                    <a:latin typeface="Times New Roman"/>
                    <a:ea typeface="Times New Roman"/>
                  </a:rPr>
                  <a:t>	</a:t>
                </a:r>
                <a:r>
                  <a:rPr lang="vi-VN" sz="3200">
                    <a:solidFill>
                      <a:srgbClr val="0000FF"/>
                    </a:solidFill>
                    <a:latin typeface="Times New Roman"/>
                    <a:ea typeface="Times New Roman"/>
                  </a:rPr>
                  <a:t>    </a:t>
                </a:r>
                <a:r>
                  <a:rPr lang="vi-VN" sz="3200" b="1" smtClean="0">
                    <a:solidFill>
                      <a:srgbClr val="0000FF"/>
                    </a:solidFill>
                    <a:latin typeface="Times New Roman"/>
                    <a:ea typeface="Times New Roman"/>
                  </a:rPr>
                  <a:t>C</a:t>
                </a:r>
                <a:r>
                  <a:rPr lang="vi-VN" sz="3200" b="1" dirty="0">
                    <a:solidFill>
                      <a:srgbClr val="0000FF"/>
                    </a:solidFill>
                    <a:latin typeface="Times New Roman"/>
                    <a:ea typeface="Times New Roman"/>
                  </a:rPr>
                  <a:t>. </a:t>
                </a:r>
                <a14:m>
                  <m:oMath xmlns:m="http://schemas.openxmlformats.org/officeDocument/2006/math">
                    <m:r>
                      <a:rPr lang="vi-VN" sz="3200">
                        <a:solidFill>
                          <a:prstClr val="black"/>
                        </a:solidFill>
                        <a:latin typeface="Cambria Math"/>
                        <a:ea typeface="Calibri" panose="020F0502020204030204" pitchFamily="34" charset="0"/>
                      </a:rPr>
                      <m:t>𝑃</m:t>
                    </m:r>
                    <m:r>
                      <a:rPr lang="vi-VN" sz="3200">
                        <a:solidFill>
                          <a:prstClr val="black"/>
                        </a:solidFill>
                        <a:latin typeface="Cambria Math"/>
                        <a:ea typeface="Calibri" panose="020F0502020204030204" pitchFamily="34" charset="0"/>
                      </a:rPr>
                      <m:t>=−120</m:t>
                    </m:r>
                  </m:oMath>
                </a14:m>
                <a:r>
                  <a:rPr lang="vi-VN" sz="3200" dirty="0">
                    <a:solidFill>
                      <a:srgbClr val="0000FF"/>
                    </a:solidFill>
                    <a:latin typeface="Times New Roman"/>
                    <a:ea typeface="Times New Roman"/>
                  </a:rPr>
                  <a:t>	</a:t>
                </a:r>
                <a:r>
                  <a:rPr lang="en-US" sz="3200" dirty="0">
                    <a:solidFill>
                      <a:srgbClr val="0000FF"/>
                    </a:solidFill>
                    <a:latin typeface="Times New Roman"/>
                    <a:ea typeface="Times New Roman"/>
                  </a:rPr>
                  <a:t>	</a:t>
                </a:r>
                <a:r>
                  <a:rPr lang="vi-VN" sz="3200" b="1" dirty="0">
                    <a:solidFill>
                      <a:srgbClr val="0000FF"/>
                    </a:solidFill>
                    <a:latin typeface="Times New Roman"/>
                    <a:ea typeface="Times New Roman"/>
                  </a:rPr>
                  <a:t>D. </a:t>
                </a:r>
                <a14:m>
                  <m:oMath xmlns:m="http://schemas.openxmlformats.org/officeDocument/2006/math">
                    <m:r>
                      <a:rPr lang="vi-VN" sz="3200">
                        <a:solidFill>
                          <a:prstClr val="black"/>
                        </a:solidFill>
                        <a:latin typeface="Cambria Math"/>
                        <a:ea typeface="Calibri" panose="020F0502020204030204" pitchFamily="34" charset="0"/>
                      </a:rPr>
                      <m:t>𝑃</m:t>
                    </m:r>
                    <m:r>
                      <a:rPr lang="vi-VN" sz="3200">
                        <a:solidFill>
                          <a:prstClr val="black"/>
                        </a:solidFill>
                        <a:latin typeface="Cambria Math"/>
                        <a:ea typeface="Calibri" panose="020F0502020204030204" pitchFamily="34" charset="0"/>
                      </a:rPr>
                      <m:t>=120</m:t>
                    </m:r>
                  </m:oMath>
                </a14:m>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vi-VN" sz="3200" b="1" dirty="0">
                    <a:solidFill>
                      <a:srgbClr val="0000FF"/>
                    </a:solidFill>
                    <a:latin typeface="Times New Roman"/>
                    <a:ea typeface="Times New Roman"/>
                  </a:rPr>
                  <a:t>Lời giải: </a:t>
                </a:r>
                <a:endParaRPr lang="en-US" sz="3200" b="1" dirty="0">
                  <a:solidFill>
                    <a:srgbClr val="0000FF"/>
                  </a:solidFill>
                  <a:latin typeface="Times New Roman"/>
                  <a:ea typeface="Times New Roman"/>
                </a:endParaRPr>
              </a:p>
              <a:p>
                <a:pPr>
                  <a:spcBef>
                    <a:spcPts val="600"/>
                  </a:spcBef>
                </a:pPr>
                <a:r>
                  <a:rPr lang="vi-VN" sz="3200" smtClean="0">
                    <a:solidFill>
                      <a:prstClr val="black"/>
                    </a:solidFill>
                    <a:latin typeface="Times New Roman" panose="02020603050405020304" pitchFamily="18" charset="0"/>
                    <a:ea typeface="Calibri" panose="020F0502020204030204" pitchFamily="34" charset="0"/>
                  </a:rPr>
                  <a:t>Do </a:t>
                </a:r>
                <a14:m>
                  <m:oMath xmlns:m="http://schemas.openxmlformats.org/officeDocument/2006/math">
                    <m:r>
                      <a:rPr lang="vi-VN" sz="3200">
                        <a:solidFill>
                          <a:prstClr val="black"/>
                        </a:solidFill>
                        <a:latin typeface="Cambria Math"/>
                        <a:ea typeface="Calibri" panose="020F0502020204030204" pitchFamily="34" charset="0"/>
                      </a:rPr>
                      <m:t>𝑎</m:t>
                    </m:r>
                    <m:r>
                      <a:rPr lang="vi-VN" sz="3200">
                        <a:solidFill>
                          <a:prstClr val="black"/>
                        </a:solidFill>
                        <a:latin typeface="Cambria Math"/>
                        <a:ea typeface="Calibri" panose="020F0502020204030204" pitchFamily="34" charset="0"/>
                      </a:rPr>
                      <m:t>, </m:t>
                    </m:r>
                    <m:r>
                      <a:rPr lang="vi-VN" sz="3200">
                        <a:solidFill>
                          <a:prstClr val="black"/>
                        </a:solidFill>
                        <a:latin typeface="Cambria Math"/>
                        <a:ea typeface="Calibri" panose="020F0502020204030204" pitchFamily="34" charset="0"/>
                      </a:rPr>
                      <m:t>𝑏</m:t>
                    </m:r>
                    <m:r>
                      <a:rPr lang="vi-VN" sz="3200">
                        <a:solidFill>
                          <a:prstClr val="black"/>
                        </a:solidFill>
                        <a:latin typeface="Cambria Math"/>
                        <a:ea typeface="Calibri" panose="020F0502020204030204" pitchFamily="34" charset="0"/>
                      </a:rPr>
                      <m:t>, </m:t>
                    </m:r>
                    <m:r>
                      <a:rPr lang="vi-VN" sz="3200">
                        <a:solidFill>
                          <a:prstClr val="black"/>
                        </a:solidFill>
                        <a:latin typeface="Cambria Math"/>
                        <a:ea typeface="Calibri" panose="020F0502020204030204" pitchFamily="34" charset="0"/>
                      </a:rPr>
                      <m:t>𝑐</m:t>
                    </m:r>
                  </m:oMath>
                </a14:m>
                <a:r>
                  <a:rPr lang="vi-VN" sz="3200" dirty="0">
                    <a:solidFill>
                      <a:prstClr val="black"/>
                    </a:solidFill>
                    <a:latin typeface="Times New Roman" panose="02020603050405020304" pitchFamily="18" charset="0"/>
                    <a:ea typeface="Calibri" panose="020F0502020204030204" pitchFamily="34" charset="0"/>
                  </a:rPr>
                  <a:t> theo thứ thự lập thành cấp số nhân nên ta có: </a:t>
                </a:r>
                <a:endParaRPr lang="en-US" sz="3200" dirty="0">
                  <a:solidFill>
                    <a:prstClr val="black"/>
                  </a:solidFill>
                  <a:latin typeface="Times New Roman" panose="02020603050405020304" pitchFamily="18" charset="0"/>
                  <a:ea typeface="Calibri" panose="020F0502020204030204" pitchFamily="34" charset="0"/>
                </a:endParaRPr>
              </a:p>
              <a:p>
                <a:pPr>
                  <a:spcBef>
                    <a:spcPts val="600"/>
                  </a:spcBef>
                </a:pPr>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a:solidFill>
                          <a:prstClr val="black"/>
                        </a:solidFill>
                        <a:latin typeface="Cambria Math"/>
                        <a:ea typeface="Calibri" panose="020F0502020204030204" pitchFamily="34" charset="0"/>
                      </a:rPr>
                      <m:t>𝑏</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𝑎𝑞</m:t>
                    </m:r>
                  </m:oMath>
                </a14:m>
                <a:r>
                  <a:rPr lang="vi-VN"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vi-VN" sz="3200">
                        <a:solidFill>
                          <a:prstClr val="black"/>
                        </a:solidFill>
                        <a:latin typeface="Cambria Math"/>
                        <a:ea typeface="Calibri" panose="020F0502020204030204" pitchFamily="34" charset="0"/>
                      </a:rPr>
                      <m:t>𝑐</m:t>
                    </m:r>
                    <m:r>
                      <a:rPr lang="vi-VN" sz="3200">
                        <a:solidFill>
                          <a:prstClr val="black"/>
                        </a:solidFill>
                        <a:latin typeface="Cambria Math"/>
                        <a:ea typeface="Calibri" panose="020F0502020204030204" pitchFamily="34" charset="0"/>
                      </a:rPr>
                      <m:t>=</m:t>
                    </m:r>
                    <m:r>
                      <a:rPr lang="vi-VN" sz="3200">
                        <a:solidFill>
                          <a:prstClr val="black"/>
                        </a:solidFill>
                        <a:latin typeface="Cambria Math"/>
                        <a:ea typeface="Calibri" panose="020F0502020204030204" pitchFamily="34" charset="0"/>
                      </a:rPr>
                      <m:t>𝑎</m:t>
                    </m:r>
                    <m:sSup>
                      <m:sSupPr>
                        <m:ctrlPr>
                          <a:rPr lang="en-US" sz="3200" i="1">
                            <a:solidFill>
                              <a:prstClr val="black"/>
                            </a:solidFill>
                            <a:latin typeface="Cambria Math"/>
                            <a:ea typeface="Calibri" panose="020F0502020204030204" pitchFamily="34" charset="0"/>
                          </a:rPr>
                        </m:ctrlPr>
                      </m:sSupPr>
                      <m:e>
                        <m:r>
                          <a:rPr lang="vi-VN" sz="3200">
                            <a:solidFill>
                              <a:prstClr val="black"/>
                            </a:solidFill>
                            <a:latin typeface="Cambria Math"/>
                            <a:ea typeface="Calibri" panose="020F0502020204030204" pitchFamily="34" charset="0"/>
                          </a:rPr>
                          <m:t>𝑞</m:t>
                        </m:r>
                      </m:e>
                      <m:sup>
                        <m:r>
                          <a:rPr lang="vi-VN" sz="3200">
                            <a:solidFill>
                              <a:prstClr val="black"/>
                            </a:solidFill>
                            <a:latin typeface="Cambria Math"/>
                            <a:ea typeface="Calibri" panose="020F0502020204030204" pitchFamily="34" charset="0"/>
                          </a:rPr>
                          <m:t>2</m:t>
                        </m:r>
                      </m:sup>
                    </m:sSup>
                  </m:oMath>
                </a14:m>
                <a:r>
                  <a:rPr lang="vi-VN" sz="3200" dirty="0">
                    <a:solidFill>
                      <a:prstClr val="black"/>
                    </a:solidFill>
                    <a:latin typeface="Times New Roman" panose="02020603050405020304" pitchFamily="18" charset="0"/>
                    <a:ea typeface="Calibri" panose="020F0502020204030204" pitchFamily="34" charset="0"/>
                  </a:rPr>
                  <a:t> với </a:t>
                </a:r>
                <a14:m>
                  <m:oMath xmlns:m="http://schemas.openxmlformats.org/officeDocument/2006/math">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vi-VN" sz="3200">
                                <a:solidFill>
                                  <a:prstClr val="black"/>
                                </a:solidFill>
                                <a:latin typeface="Cambria Math"/>
                                <a:ea typeface="Calibri" panose="020F0502020204030204" pitchFamily="34" charset="0"/>
                              </a:rPr>
                              <m:t>𝑞</m:t>
                            </m:r>
                            <m:r>
                              <a:rPr lang="vi-VN" sz="3200">
                                <a:solidFill>
                                  <a:prstClr val="black"/>
                                </a:solidFill>
                                <a:latin typeface="Cambria Math"/>
                                <a:ea typeface="Calibri" panose="020F0502020204030204" pitchFamily="34" charset="0"/>
                              </a:rPr>
                              <m:t>≠0</m:t>
                            </m:r>
                          </m:e>
                          <m:e>
                            <m:r>
                              <a:rPr lang="vi-VN" sz="3200">
                                <a:solidFill>
                                  <a:prstClr val="black"/>
                                </a:solidFill>
                                <a:latin typeface="Cambria Math"/>
                                <a:ea typeface="Calibri" panose="020F0502020204030204" pitchFamily="34" charset="0"/>
                              </a:rPr>
                              <m:t>𝑞</m:t>
                            </m:r>
                            <m:r>
                              <a:rPr lang="vi-VN" sz="3200">
                                <a:solidFill>
                                  <a:prstClr val="black"/>
                                </a:solidFill>
                                <a:latin typeface="Cambria Math"/>
                                <a:ea typeface="Calibri" panose="020F0502020204030204" pitchFamily="34" charset="0"/>
                              </a:rPr>
                              <m:t>≠1</m:t>
                            </m:r>
                          </m:e>
                        </m:eqArr>
                      </m:e>
                    </m:d>
                  </m:oMath>
                </a14:m>
                <a:r>
                  <a:rPr lang="vi-VN" sz="3200" dirty="0">
                    <a:solidFill>
                      <a:prstClr val="black"/>
                    </a:solidFill>
                    <a:latin typeface="Times New Roman" panose="02020603050405020304" pitchFamily="18" charset="0"/>
                    <a:ea typeface="Calibri" panose="020F0502020204030204" pitchFamily="34" charset="0"/>
                  </a:rPr>
                  <a:t> là công bội của cấp </a:t>
                </a:r>
                <a:r>
                  <a:rPr lang="vi-VN" sz="3200">
                    <a:solidFill>
                      <a:prstClr val="black"/>
                    </a:solidFill>
                    <a:latin typeface="Times New Roman" panose="02020603050405020304" pitchFamily="18" charset="0"/>
                    <a:ea typeface="Calibri" panose="020F0502020204030204" pitchFamily="34" charset="0"/>
                  </a:rPr>
                  <a:t>số nhân</a:t>
                </a:r>
                <a:endParaRPr lang="en-US" sz="3200" dirty="0">
                  <a:solidFill>
                    <a:prstClr val="black"/>
                  </a:solidFill>
                  <a:latin typeface="Times New Roman" panose="02020603050405020304" pitchFamily="18" charset="0"/>
                  <a:ea typeface="Calibri" panose="020F0502020204030204" pitchFamily="34" charset="0"/>
                </a:endParaRPr>
              </a:p>
            </p:txBody>
          </p:sp>
        </mc:Choice>
        <mc:Fallback xmlns="">
          <p:sp>
            <p:nvSpPr>
              <p:cNvPr id="6" name="Rectangle 1"/>
              <p:cNvSpPr>
                <a:spLocks noRot="1" noChangeAspect="1" noMove="1" noResize="1" noEditPoints="1" noAdjustHandles="1" noChangeArrowheads="1" noChangeShapeType="1" noTextEdit="1"/>
              </p:cNvSpPr>
              <p:nvPr/>
            </p:nvSpPr>
            <p:spPr>
              <a:xfrm>
                <a:off x="200879" y="1061474"/>
                <a:ext cx="11779086" cy="4763933"/>
              </a:xfrm>
              <a:prstGeom prst="rect">
                <a:avLst/>
              </a:prstGeom>
              <a:blipFill rotWithShape="1">
                <a:blip r:embed="rId2"/>
                <a:stretch>
                  <a:fillRect l="-1346" t="-1790" r="-414"/>
                </a:stretch>
              </a:blipFill>
            </p:spPr>
            <p:txBody>
              <a:bodyPr/>
              <a:lstStyle/>
              <a:p>
                <a:r>
                  <a:rPr lang="en-US">
                    <a:noFill/>
                  </a:rPr>
                  <a:t> </a:t>
                </a:r>
              </a:p>
            </p:txBody>
          </p:sp>
        </mc:Fallback>
      </mc:AlternateContent>
      <p:sp>
        <p:nvSpPr>
          <p:cNvPr id="8" name="Oval 6"/>
          <p:cNvSpPr/>
          <p:nvPr/>
        </p:nvSpPr>
        <p:spPr>
          <a:xfrm>
            <a:off x="259901" y="318888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3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spcBef>
                    <a:spcPts val="600"/>
                  </a:spcBef>
                  <a:buNone/>
                </a:pPr>
                <a:r>
                  <a:rPr lang="fr-FR" sz="3200" dirty="0">
                    <a:solidFill>
                      <a:prstClr val="black"/>
                    </a:solidFill>
                    <a:latin typeface="Times New Roman" panose="02020603050405020304" pitchFamily="18" charset="0"/>
                    <a:ea typeface="Calibri" panose="020F0502020204030204" pitchFamily="34" charset="0"/>
                  </a:rPr>
                  <a:t>Theo </a:t>
                </a:r>
                <a:r>
                  <a:rPr lang="fr-FR" sz="3200" dirty="0" err="1">
                    <a:solidFill>
                      <a:prstClr val="black"/>
                    </a:solidFill>
                    <a:latin typeface="Times New Roman" panose="02020603050405020304" pitchFamily="18" charset="0"/>
                    <a:ea typeface="Calibri" panose="020F0502020204030204" pitchFamily="34" charset="0"/>
                  </a:rPr>
                  <a:t>đề</a:t>
                </a:r>
                <a:r>
                  <a:rPr lang="fr-FR" sz="3200" dirty="0">
                    <a:solidFill>
                      <a:prstClr val="black"/>
                    </a:solidFill>
                    <a:latin typeface="Times New Roman" panose="02020603050405020304" pitchFamily="18" charset="0"/>
                    <a:ea typeface="Calibri" panose="020F0502020204030204" pitchFamily="34" charset="0"/>
                  </a:rPr>
                  <a:t> ta </a:t>
                </a:r>
                <a:r>
                  <a:rPr lang="fr-FR" sz="3200" dirty="0" err="1">
                    <a:solidFill>
                      <a:prstClr val="black"/>
                    </a:solidFill>
                    <a:latin typeface="Times New Roman" panose="02020603050405020304" pitchFamily="18" charset="0"/>
                    <a:ea typeface="Calibri" panose="020F0502020204030204" pitchFamily="34" charset="0"/>
                  </a:rPr>
                  <a:t>có</a:t>
                </a:r>
                <a:r>
                  <a:rPr lang="fr-FR"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en-US" sz="3200">
                                <a:solidFill>
                                  <a:prstClr val="black"/>
                                </a:solidFill>
                                <a:latin typeface="Cambria Math"/>
                                <a:ea typeface="Calibri" panose="020F0502020204030204" pitchFamily="34" charset="0"/>
                              </a:rPr>
                              <m:t>𝑎𝑞</m:t>
                            </m:r>
                            <m:r>
                              <a:rPr lang="fr-FR"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𝑎</m:t>
                            </m:r>
                            <m:r>
                              <a:rPr lang="fr-FR"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𝑎</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fr-FR" sz="3200">
                                    <a:solidFill>
                                      <a:prstClr val="black"/>
                                    </a:solidFill>
                                    <a:latin typeface="Cambria Math"/>
                                    <a:ea typeface="Calibri" panose="020F0502020204030204" pitchFamily="34" charset="0"/>
                                  </a:rPr>
                                  <m:t>2</m:t>
                                </m:r>
                              </m:sup>
                            </m:sSup>
                            <m:r>
                              <a:rPr lang="fr-FR" sz="3200">
                                <a:solidFill>
                                  <a:prstClr val="black"/>
                                </a:solidFill>
                                <a:latin typeface="Cambria Math"/>
                                <a:ea typeface="Calibri" panose="020F0502020204030204" pitchFamily="34" charset="0"/>
                              </a:rPr>
                              <m:t>=39</m:t>
                            </m:r>
                          </m:e>
                          <m:e>
                            <m:r>
                              <a:rPr lang="fr-FR" sz="3200">
                                <a:solidFill>
                                  <a:prstClr val="black"/>
                                </a:solidFill>
                                <a:latin typeface="Cambria Math"/>
                                <a:ea typeface="Calibri" panose="020F0502020204030204" pitchFamily="34" charset="0"/>
                              </a:rPr>
                              <m:t>2.2</m:t>
                            </m:r>
                            <m:r>
                              <a:rPr lang="en-US" sz="3200">
                                <a:solidFill>
                                  <a:prstClr val="black"/>
                                </a:solidFill>
                                <a:latin typeface="Cambria Math"/>
                                <a:ea typeface="Calibri" panose="020F0502020204030204" pitchFamily="34" charset="0"/>
                              </a:rPr>
                              <m:t>𝑎𝑞</m:t>
                            </m:r>
                            <m:r>
                              <a:rPr lang="fr-FR" sz="3200">
                                <a:solidFill>
                                  <a:prstClr val="black"/>
                                </a:solidFill>
                                <a:latin typeface="Cambria Math"/>
                                <a:ea typeface="Calibri" panose="020F0502020204030204" pitchFamily="34" charset="0"/>
                              </a:rPr>
                              <m:t>=</m:t>
                            </m:r>
                            <m:r>
                              <a:rPr lang="en-US" sz="3200">
                                <a:solidFill>
                                  <a:prstClr val="black"/>
                                </a:solidFill>
                                <a:latin typeface="Cambria Math"/>
                                <a:ea typeface="Calibri" panose="020F0502020204030204" pitchFamily="34" charset="0"/>
                              </a:rPr>
                              <m:t>𝑎</m:t>
                            </m:r>
                            <m:r>
                              <a:rPr lang="fr-FR" sz="3200">
                                <a:solidFill>
                                  <a:prstClr val="black"/>
                                </a:solidFill>
                                <a:latin typeface="Cambria Math"/>
                                <a:ea typeface="Calibri" panose="020F0502020204030204" pitchFamily="34" charset="0"/>
                              </a:rPr>
                              <m:t>+3</m:t>
                            </m:r>
                            <m:r>
                              <a:rPr lang="en-US" sz="3200">
                                <a:solidFill>
                                  <a:prstClr val="black"/>
                                </a:solidFill>
                                <a:latin typeface="Cambria Math"/>
                                <a:ea typeface="Calibri" panose="020F0502020204030204" pitchFamily="34" charset="0"/>
                              </a:rPr>
                              <m:t>𝑎</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fr-FR" sz="3200">
                                    <a:solidFill>
                                      <a:prstClr val="black"/>
                                    </a:solidFill>
                                    <a:latin typeface="Cambria Math"/>
                                    <a:ea typeface="Calibri" panose="020F0502020204030204" pitchFamily="34" charset="0"/>
                                  </a:rPr>
                                  <m:t>2</m:t>
                                </m:r>
                              </m:sup>
                            </m:sSup>
                          </m:e>
                        </m:eqArr>
                      </m:e>
                    </m:d>
                    <m:r>
                      <a:rPr lang="fr-FR" sz="3200">
                        <a:solidFill>
                          <a:prstClr val="black"/>
                        </a:solidFill>
                        <a:latin typeface="Cambria Math"/>
                        <a:ea typeface="Calibri" panose="020F0502020204030204" pitchFamily="34" charset="0"/>
                      </a:rPr>
                      <m:t>⇔</m:t>
                    </m:r>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en-US" sz="3200">
                                <a:solidFill>
                                  <a:prstClr val="black"/>
                                </a:solidFill>
                                <a:latin typeface="Cambria Math"/>
                                <a:ea typeface="Calibri" panose="020F0502020204030204" pitchFamily="34" charset="0"/>
                              </a:rPr>
                              <m:t>𝑎</m:t>
                            </m:r>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𝑞</m:t>
                                </m:r>
                                <m:r>
                                  <a:rPr lang="fr-FR" sz="3200">
                                    <a:solidFill>
                                      <a:prstClr val="black"/>
                                    </a:solidFill>
                                    <a:latin typeface="Cambria Math"/>
                                    <a:ea typeface="Calibri" panose="020F0502020204030204" pitchFamily="34" charset="0"/>
                                  </a:rPr>
                                  <m:t>+1+</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fr-FR" sz="3200">
                                        <a:solidFill>
                                          <a:prstClr val="black"/>
                                        </a:solidFill>
                                        <a:latin typeface="Cambria Math"/>
                                        <a:ea typeface="Calibri" panose="020F0502020204030204" pitchFamily="34" charset="0"/>
                                      </a:rPr>
                                      <m:t>2</m:t>
                                    </m:r>
                                  </m:sup>
                                </m:sSup>
                              </m:e>
                            </m:d>
                            <m:r>
                              <a:rPr lang="fr-FR" sz="3200">
                                <a:solidFill>
                                  <a:prstClr val="black"/>
                                </a:solidFill>
                                <a:latin typeface="Cambria Math"/>
                                <a:ea typeface="Calibri" panose="020F0502020204030204" pitchFamily="34" charset="0"/>
                              </a:rPr>
                              <m:t>=39</m:t>
                            </m:r>
                          </m:e>
                          <m:e>
                            <m:r>
                              <a:rPr lang="en-US" sz="3200">
                                <a:solidFill>
                                  <a:prstClr val="black"/>
                                </a:solidFill>
                                <a:latin typeface="Cambria Math"/>
                                <a:ea typeface="Calibri" panose="020F0502020204030204" pitchFamily="34" charset="0"/>
                              </a:rPr>
                              <m:t>𝑎</m:t>
                            </m:r>
                            <m:d>
                              <m:dPr>
                                <m:ctrlPr>
                                  <a:rPr lang="en-US" sz="3200" i="1">
                                    <a:solidFill>
                                      <a:prstClr val="black"/>
                                    </a:solidFill>
                                    <a:latin typeface="Cambria Math"/>
                                    <a:ea typeface="Calibri" panose="020F0502020204030204" pitchFamily="34" charset="0"/>
                                  </a:rPr>
                                </m:ctrlPr>
                              </m:dPr>
                              <m:e>
                                <m:r>
                                  <a:rPr lang="fr-FR" sz="3200">
                                    <a:solidFill>
                                      <a:prstClr val="black"/>
                                    </a:solidFill>
                                    <a:latin typeface="Cambria Math"/>
                                    <a:ea typeface="Calibri" panose="020F0502020204030204" pitchFamily="34" charset="0"/>
                                  </a:rPr>
                                  <m:t>−4</m:t>
                                </m:r>
                                <m:r>
                                  <a:rPr lang="en-US" sz="3200">
                                    <a:solidFill>
                                      <a:prstClr val="black"/>
                                    </a:solidFill>
                                    <a:latin typeface="Cambria Math"/>
                                    <a:ea typeface="Calibri" panose="020F0502020204030204" pitchFamily="34" charset="0"/>
                                  </a:rPr>
                                  <m:t>𝑞</m:t>
                                </m:r>
                                <m:r>
                                  <a:rPr lang="fr-FR" sz="3200">
                                    <a:solidFill>
                                      <a:prstClr val="black"/>
                                    </a:solidFill>
                                    <a:latin typeface="Cambria Math"/>
                                    <a:ea typeface="Calibri" panose="020F0502020204030204" pitchFamily="34" charset="0"/>
                                  </a:rPr>
                                  <m:t>+1+3</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fr-FR" sz="3200">
                                        <a:solidFill>
                                          <a:prstClr val="black"/>
                                        </a:solidFill>
                                        <a:latin typeface="Cambria Math"/>
                                        <a:ea typeface="Calibri" panose="020F0502020204030204" pitchFamily="34" charset="0"/>
                                      </a:rPr>
                                      <m:t>2</m:t>
                                    </m:r>
                                  </m:sup>
                                </m:sSup>
                              </m:e>
                            </m:d>
                            <m:r>
                              <a:rPr lang="fr-FR" sz="3200">
                                <a:solidFill>
                                  <a:prstClr val="black"/>
                                </a:solidFill>
                                <a:latin typeface="Cambria Math"/>
                                <a:ea typeface="Calibri" panose="020F0502020204030204" pitchFamily="34" charset="0"/>
                              </a:rPr>
                              <m:t>=0</m:t>
                            </m:r>
                          </m:e>
                        </m:eqArr>
                      </m:e>
                    </m:d>
                  </m:oMath>
                </a14:m>
                <a:r>
                  <a:rPr lang="fr-FR"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200">
                        <a:solidFill>
                          <a:prstClr val="black"/>
                        </a:solidFill>
                        <a:latin typeface="Cambria Math"/>
                        <a:ea typeface="Calibri" panose="020F0502020204030204" pitchFamily="34" charset="0"/>
                      </a:rPr>
                      <m:t>⇒−4</m:t>
                    </m:r>
                    <m:r>
                      <a:rPr lang="en-US" sz="3200">
                        <a:solidFill>
                          <a:prstClr val="black"/>
                        </a:solidFill>
                        <a:latin typeface="Cambria Math"/>
                        <a:ea typeface="Calibri" panose="020F0502020204030204" pitchFamily="34" charset="0"/>
                      </a:rPr>
                      <m:t>𝑞</m:t>
                    </m:r>
                    <m:r>
                      <a:rPr lang="en-US" sz="3200">
                        <a:solidFill>
                          <a:prstClr val="black"/>
                        </a:solidFill>
                        <a:latin typeface="Cambria Math"/>
                        <a:ea typeface="Calibri" panose="020F0502020204030204" pitchFamily="34" charset="0"/>
                      </a:rPr>
                      <m:t>+1+3</m:t>
                    </m:r>
                    <m:sSup>
                      <m:sSupPr>
                        <m:ctrlPr>
                          <a:rPr lang="en-US" sz="3200" i="1">
                            <a:solidFill>
                              <a:prstClr val="black"/>
                            </a:solidFill>
                            <a:latin typeface="Cambria Math"/>
                            <a:ea typeface="Calibri" panose="020F0502020204030204" pitchFamily="34" charset="0"/>
                          </a:rPr>
                        </m:ctrlPr>
                      </m:sSupPr>
                      <m:e>
                        <m:r>
                          <a:rPr lang="en-US" sz="3200">
                            <a:solidFill>
                              <a:prstClr val="black"/>
                            </a:solidFill>
                            <a:latin typeface="Cambria Math"/>
                            <a:ea typeface="Calibri" panose="020F0502020204030204" pitchFamily="34" charset="0"/>
                          </a:rPr>
                          <m:t>𝑞</m:t>
                        </m:r>
                      </m:e>
                      <m:sup>
                        <m:r>
                          <a:rPr lang="en-US" sz="3200">
                            <a:solidFill>
                              <a:prstClr val="black"/>
                            </a:solidFill>
                            <a:latin typeface="Cambria Math"/>
                            <a:ea typeface="Calibri" panose="020F0502020204030204" pitchFamily="34" charset="0"/>
                          </a:rPr>
                          <m:t>2</m:t>
                        </m:r>
                      </m:sup>
                    </m:sSup>
                    <m:r>
                      <a:rPr lang="en-US" sz="3200">
                        <a:solidFill>
                          <a:prstClr val="black"/>
                        </a:solidFill>
                        <a:latin typeface="Cambria Math"/>
                        <a:ea typeface="Calibri" panose="020F0502020204030204" pitchFamily="34" charset="0"/>
                      </a:rPr>
                      <m:t>=0⇔</m:t>
                    </m:r>
                    <m:d>
                      <m:dPr>
                        <m:begChr m:val="["/>
                        <m:endChr m:val=""/>
                        <m:ctrlPr>
                          <a:rPr lang="en-US" sz="3200" i="1">
                            <a:solidFill>
                              <a:prstClr val="black"/>
                            </a:solidFill>
                            <a:latin typeface="Cambria Math"/>
                            <a:ea typeface="Calibri" panose="020F0502020204030204" pitchFamily="34" charset="0"/>
                          </a:rPr>
                        </m:ctrlPr>
                      </m:dPr>
                      <m:e>
                        <m:eqArr>
                          <m:eqArrPr>
                            <m:ctrlPr>
                              <a:rPr lang="en-US" sz="3200" i="1">
                                <a:solidFill>
                                  <a:prstClr val="black"/>
                                </a:solidFill>
                                <a:latin typeface="Cambria Math"/>
                                <a:ea typeface="Calibri" panose="020F0502020204030204" pitchFamily="34" charset="0"/>
                              </a:rPr>
                            </m:ctrlPr>
                          </m:eqArrPr>
                          <m:e>
                            <m:r>
                              <a:rPr lang="en-US" sz="3200">
                                <a:solidFill>
                                  <a:prstClr val="black"/>
                                </a:solidFill>
                                <a:latin typeface="Cambria Math"/>
                                <a:ea typeface="Calibri" panose="020F0502020204030204" pitchFamily="34" charset="0"/>
                              </a:rPr>
                              <m:t>𝑞</m:t>
                            </m:r>
                            <m:r>
                              <a:rPr lang="en-US" sz="3200">
                                <a:solidFill>
                                  <a:prstClr val="black"/>
                                </a:solidFill>
                                <a:latin typeface="Cambria Math"/>
                                <a:ea typeface="Calibri" panose="020F0502020204030204" pitchFamily="34" charset="0"/>
                              </a:rPr>
                              <m:t>=1 </m:t>
                            </m:r>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𝑙</m:t>
                                </m:r>
                              </m:e>
                            </m:d>
                          </m:e>
                          <m:e>
                            <m:r>
                              <a:rPr lang="en-US" sz="3200">
                                <a:solidFill>
                                  <a:prstClr val="black"/>
                                </a:solidFill>
                                <a:latin typeface="Cambria Math"/>
                                <a:ea typeface="Calibri" panose="020F0502020204030204" pitchFamily="34" charset="0"/>
                              </a:rPr>
                              <m:t>𝑞</m:t>
                            </m:r>
                            <m:r>
                              <a:rPr lang="en-US" sz="3200">
                                <a:solidFill>
                                  <a:prstClr val="black"/>
                                </a:solidFill>
                                <a:latin typeface="Cambria Math"/>
                                <a:ea typeface="Calibri" panose="020F0502020204030204" pitchFamily="34" charset="0"/>
                              </a:rPr>
                              <m:t>=</m:t>
                            </m:r>
                            <m:f>
                              <m:fPr>
                                <m:ctrlPr>
                                  <a:rPr lang="en-US" sz="3200" i="1">
                                    <a:solidFill>
                                      <a:prstClr val="black"/>
                                    </a:solidFill>
                                    <a:latin typeface="Cambria Math"/>
                                    <a:ea typeface="Calibri" panose="020F0502020204030204" pitchFamily="34" charset="0"/>
                                  </a:rPr>
                                </m:ctrlPr>
                              </m:fPr>
                              <m:num>
                                <m:r>
                                  <a:rPr lang="en-US" sz="3200">
                                    <a:solidFill>
                                      <a:prstClr val="black"/>
                                    </a:solidFill>
                                    <a:latin typeface="Cambria Math"/>
                                    <a:ea typeface="Calibri" panose="020F0502020204030204" pitchFamily="34" charset="0"/>
                                  </a:rPr>
                                  <m:t>1</m:t>
                                </m:r>
                              </m:num>
                              <m:den>
                                <m:r>
                                  <a:rPr lang="en-US" sz="3200">
                                    <a:solidFill>
                                      <a:prstClr val="black"/>
                                    </a:solidFill>
                                    <a:latin typeface="Cambria Math"/>
                                    <a:ea typeface="Calibri" panose="020F0502020204030204" pitchFamily="34" charset="0"/>
                                  </a:rPr>
                                  <m:t>3</m:t>
                                </m:r>
                              </m:den>
                            </m:f>
                            <m:r>
                              <a:rPr lang="en-US" sz="3200">
                                <a:solidFill>
                                  <a:prstClr val="black"/>
                                </a:solidFill>
                                <a:latin typeface="Cambria Math"/>
                                <a:ea typeface="Calibri" panose="020F0502020204030204" pitchFamily="34" charset="0"/>
                              </a:rPr>
                              <m:t> </m:t>
                            </m:r>
                            <m:d>
                              <m:dPr>
                                <m:ctrlPr>
                                  <a:rPr lang="en-US" sz="3200" i="1">
                                    <a:solidFill>
                                      <a:prstClr val="black"/>
                                    </a:solidFill>
                                    <a:latin typeface="Cambria Math"/>
                                    <a:ea typeface="Calibri" panose="020F0502020204030204" pitchFamily="34" charset="0"/>
                                  </a:rPr>
                                </m:ctrlPr>
                              </m:dPr>
                              <m:e>
                                <m:r>
                                  <a:rPr lang="en-US" sz="3200">
                                    <a:solidFill>
                                      <a:prstClr val="black"/>
                                    </a:solidFill>
                                    <a:latin typeface="Cambria Math"/>
                                    <a:ea typeface="Calibri" panose="020F0502020204030204" pitchFamily="34" charset="0"/>
                                  </a:rPr>
                                  <m:t>𝑛</m:t>
                                </m:r>
                              </m:e>
                            </m:d>
                          </m:e>
                        </m:eqArr>
                      </m:e>
                    </m:d>
                  </m:oMath>
                </a14:m>
                <a:endParaRPr lang="en-US" sz="3200" dirty="0">
                  <a:solidFill>
                    <a:prstClr val="black"/>
                  </a:solidFill>
                  <a:latin typeface="Times New Roman" panose="02020603050405020304" pitchFamily="18" charset="0"/>
                  <a:ea typeface="Calibri" panose="020F0502020204030204" pitchFamily="34" charset="0"/>
                </a:endParaRPr>
              </a:p>
              <a:p>
                <a:pPr marL="0" indent="0">
                  <a:spcBef>
                    <a:spcPts val="600"/>
                  </a:spcBef>
                  <a:buNone/>
                </a:pPr>
                <a:r>
                  <a:rPr lang="fr-FR" sz="3200" dirty="0" err="1">
                    <a:solidFill>
                      <a:prstClr val="black"/>
                    </a:solidFill>
                    <a:latin typeface="Times New Roman" panose="02020603050405020304" pitchFamily="18" charset="0"/>
                    <a:ea typeface="Calibri" panose="020F0502020204030204" pitchFamily="34" charset="0"/>
                  </a:rPr>
                  <a:t>Với</a:t>
                </a:r>
                <a:r>
                  <a:rPr lang="fr-FR"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200">
                        <a:solidFill>
                          <a:prstClr val="black"/>
                        </a:solidFill>
                        <a:latin typeface="Cambria Math"/>
                        <a:ea typeface="Calibri" panose="020F0502020204030204" pitchFamily="34" charset="0"/>
                      </a:rPr>
                      <m:t>𝑞</m:t>
                    </m:r>
                    <m:r>
                      <a:rPr lang="fr-FR" sz="3200">
                        <a:solidFill>
                          <a:prstClr val="black"/>
                        </a:solidFill>
                        <a:latin typeface="Cambria Math"/>
                        <a:ea typeface="Calibri" panose="020F0502020204030204" pitchFamily="34" charset="0"/>
                      </a:rPr>
                      <m:t>=</m:t>
                    </m:r>
                    <m:f>
                      <m:fPr>
                        <m:ctrlPr>
                          <a:rPr lang="en-US" sz="3200" i="1">
                            <a:solidFill>
                              <a:prstClr val="black"/>
                            </a:solidFill>
                            <a:latin typeface="Cambria Math"/>
                            <a:ea typeface="Calibri" panose="020F0502020204030204" pitchFamily="34" charset="0"/>
                          </a:rPr>
                        </m:ctrlPr>
                      </m:fPr>
                      <m:num>
                        <m:r>
                          <a:rPr lang="fr-FR" sz="3200">
                            <a:solidFill>
                              <a:prstClr val="black"/>
                            </a:solidFill>
                            <a:latin typeface="Cambria Math"/>
                            <a:ea typeface="Calibri" panose="020F0502020204030204" pitchFamily="34" charset="0"/>
                          </a:rPr>
                          <m:t>1</m:t>
                        </m:r>
                      </m:num>
                      <m:den>
                        <m:r>
                          <a:rPr lang="fr-FR" sz="3200">
                            <a:solidFill>
                              <a:prstClr val="black"/>
                            </a:solidFill>
                            <a:latin typeface="Cambria Math"/>
                            <a:ea typeface="Calibri" panose="020F0502020204030204" pitchFamily="34" charset="0"/>
                          </a:rPr>
                          <m:t>3</m:t>
                        </m:r>
                      </m:den>
                    </m:f>
                  </m:oMath>
                </a14:m>
                <a:r>
                  <a:rPr lang="fr-FR" sz="3200" dirty="0">
                    <a:solidFill>
                      <a:prstClr val="black"/>
                    </a:solidFill>
                    <a:latin typeface="Times New Roman" panose="02020603050405020304" pitchFamily="18" charset="0"/>
                    <a:ea typeface="Calibri" panose="020F0502020204030204" pitchFamily="34" charset="0"/>
                  </a:rPr>
                  <a:t> ta </a:t>
                </a:r>
                <a:r>
                  <a:rPr lang="fr-FR" sz="3200" dirty="0" err="1">
                    <a:solidFill>
                      <a:prstClr val="black"/>
                    </a:solidFill>
                    <a:latin typeface="Times New Roman" panose="02020603050405020304" pitchFamily="18" charset="0"/>
                    <a:ea typeface="Calibri" panose="020F0502020204030204" pitchFamily="34" charset="0"/>
                  </a:rPr>
                  <a:t>được</a:t>
                </a:r>
                <a:r>
                  <a:rPr lang="fr-FR"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200">
                        <a:solidFill>
                          <a:prstClr val="black"/>
                        </a:solidFill>
                        <a:latin typeface="Cambria Math"/>
                        <a:ea typeface="Calibri" panose="020F0502020204030204" pitchFamily="34" charset="0"/>
                      </a:rPr>
                      <m:t>𝑎</m:t>
                    </m:r>
                    <m:r>
                      <a:rPr lang="fr-FR" sz="3200">
                        <a:solidFill>
                          <a:prstClr val="black"/>
                        </a:solidFill>
                        <a:latin typeface="Cambria Math"/>
                        <a:ea typeface="Calibri" panose="020F0502020204030204" pitchFamily="34" charset="0"/>
                      </a:rPr>
                      <m:t>=27, </m:t>
                    </m:r>
                    <m:r>
                      <a:rPr lang="en-US" sz="3200">
                        <a:solidFill>
                          <a:prstClr val="black"/>
                        </a:solidFill>
                        <a:latin typeface="Cambria Math"/>
                        <a:ea typeface="Calibri" panose="020F0502020204030204" pitchFamily="34" charset="0"/>
                      </a:rPr>
                      <m:t>𝑏</m:t>
                    </m:r>
                    <m:r>
                      <a:rPr lang="fr-FR" sz="3200">
                        <a:solidFill>
                          <a:prstClr val="black"/>
                        </a:solidFill>
                        <a:latin typeface="Cambria Math"/>
                        <a:ea typeface="Calibri" panose="020F0502020204030204" pitchFamily="34" charset="0"/>
                      </a:rPr>
                      <m:t>=9, </m:t>
                    </m:r>
                    <m:r>
                      <a:rPr lang="en-US" sz="3200">
                        <a:solidFill>
                          <a:prstClr val="black"/>
                        </a:solidFill>
                        <a:latin typeface="Cambria Math"/>
                        <a:ea typeface="Calibri" panose="020F0502020204030204" pitchFamily="34" charset="0"/>
                      </a:rPr>
                      <m:t>𝑐</m:t>
                    </m:r>
                    <m:r>
                      <a:rPr lang="fr-FR" sz="3200">
                        <a:solidFill>
                          <a:prstClr val="black"/>
                        </a:solidFill>
                        <a:latin typeface="Cambria Math"/>
                        <a:ea typeface="Calibri" panose="020F0502020204030204" pitchFamily="34" charset="0"/>
                      </a:rPr>
                      <m:t>=3</m:t>
                    </m:r>
                  </m:oMath>
                </a14:m>
                <a:r>
                  <a:rPr lang="fr-FR" sz="3200" dirty="0">
                    <a:solidFill>
                      <a:prstClr val="black"/>
                    </a:solidFill>
                    <a:latin typeface="Times New Roman" panose="02020603050405020304" pitchFamily="18" charset="0"/>
                    <a:ea typeface="Calibri" panose="020F0502020204030204" pitchFamily="34" charset="0"/>
                  </a:rPr>
                  <a:t>.</a:t>
                </a:r>
                <a:endParaRPr lang="en-US" sz="3200" dirty="0">
                  <a:solidFill>
                    <a:prstClr val="black"/>
                  </a:solidFill>
                  <a:latin typeface="Times New Roman" panose="02020603050405020304" pitchFamily="18" charset="0"/>
                  <a:ea typeface="Calibri" panose="020F0502020204030204" pitchFamily="34" charset="0"/>
                </a:endParaRPr>
              </a:p>
              <a:p>
                <a:pPr marL="0" indent="0">
                  <a:spcBef>
                    <a:spcPts val="600"/>
                  </a:spcBef>
                  <a:buNone/>
                </a:pPr>
                <a:r>
                  <a:rPr lang="en-US" sz="3200" dirty="0" err="1">
                    <a:solidFill>
                      <a:prstClr val="black"/>
                    </a:solidFill>
                    <a:latin typeface="Times New Roman" panose="02020603050405020304" pitchFamily="18" charset="0"/>
                    <a:ea typeface="Calibri" panose="020F0502020204030204" pitchFamily="34" charset="0"/>
                  </a:rPr>
                  <a:t>Vậy</a:t>
                </a:r>
                <a:r>
                  <a:rPr lang="en-US"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fr-FR" sz="3200">
                        <a:solidFill>
                          <a:prstClr val="black"/>
                        </a:solidFill>
                        <a:latin typeface="Cambria Math"/>
                        <a:ea typeface="Calibri" panose="020F0502020204030204" pitchFamily="34" charset="0"/>
                      </a:rPr>
                      <m:t>𝑃</m:t>
                    </m:r>
                    <m:r>
                      <a:rPr lang="fr-FR" sz="3200">
                        <a:solidFill>
                          <a:prstClr val="black"/>
                        </a:solidFill>
                        <a:latin typeface="Cambria Math"/>
                        <a:ea typeface="Calibri" panose="020F0502020204030204" pitchFamily="34" charset="0"/>
                      </a:rPr>
                      <m:t>=3</m:t>
                    </m:r>
                    <m:r>
                      <a:rPr lang="fr-FR" sz="3200">
                        <a:solidFill>
                          <a:prstClr val="black"/>
                        </a:solidFill>
                        <a:latin typeface="Cambria Math"/>
                        <a:ea typeface="Calibri" panose="020F0502020204030204" pitchFamily="34" charset="0"/>
                      </a:rPr>
                      <m:t>𝑎</m:t>
                    </m:r>
                    <m:r>
                      <a:rPr lang="fr-FR" sz="3200">
                        <a:solidFill>
                          <a:prstClr val="black"/>
                        </a:solidFill>
                        <a:latin typeface="Cambria Math"/>
                        <a:ea typeface="Calibri" panose="020F0502020204030204" pitchFamily="34" charset="0"/>
                      </a:rPr>
                      <m:t>−4</m:t>
                    </m:r>
                    <m:r>
                      <a:rPr lang="fr-FR" sz="3200">
                        <a:solidFill>
                          <a:prstClr val="black"/>
                        </a:solidFill>
                        <a:latin typeface="Cambria Math"/>
                        <a:ea typeface="Calibri" panose="020F0502020204030204" pitchFamily="34" charset="0"/>
                      </a:rPr>
                      <m:t>𝑏</m:t>
                    </m:r>
                    <m:r>
                      <a:rPr lang="fr-FR" sz="3200">
                        <a:solidFill>
                          <a:prstClr val="black"/>
                        </a:solidFill>
                        <a:latin typeface="Cambria Math"/>
                        <a:ea typeface="Calibri" panose="020F0502020204030204" pitchFamily="34" charset="0"/>
                      </a:rPr>
                      <m:t>+5</m:t>
                    </m:r>
                    <m:r>
                      <a:rPr lang="fr-FR" sz="3200">
                        <a:solidFill>
                          <a:prstClr val="black"/>
                        </a:solidFill>
                        <a:latin typeface="Cambria Math"/>
                        <a:ea typeface="Calibri" panose="020F0502020204030204" pitchFamily="34" charset="0"/>
                      </a:rPr>
                      <m:t>𝑐</m:t>
                    </m:r>
                    <m:r>
                      <a:rPr lang="fr-FR" sz="3200">
                        <a:solidFill>
                          <a:prstClr val="black"/>
                        </a:solidFill>
                        <a:latin typeface="Cambria Math"/>
                        <a:ea typeface="Calibri" panose="020F0502020204030204" pitchFamily="34" charset="0"/>
                      </a:rPr>
                      <m:t>=60</m:t>
                    </m:r>
                  </m:oMath>
                </a14:m>
                <a:endParaRPr lang="en-US" sz="3200" dirty="0">
                  <a:solidFill>
                    <a:prstClr val="black"/>
                  </a:solidFill>
                  <a:latin typeface="Times New Roman" panose="02020603050405020304" pitchFamily="18" charset="0"/>
                  <a:ea typeface="Calibri" panose="020F0502020204030204" pitchFamily="34" charset="0"/>
                </a:endParaRPr>
              </a:p>
              <a:p>
                <a:pPr marL="0" indent="0">
                  <a:spcBef>
                    <a:spcPts val="600"/>
                  </a:spcBef>
                  <a:buNone/>
                </a:pPr>
                <a:r>
                  <a:rPr lang="vi-VN" sz="3200" b="1" dirty="0">
                    <a:solidFill>
                      <a:srgbClr val="0000FF"/>
                    </a:solidFill>
                    <a:latin typeface="Times New Roman"/>
                    <a:ea typeface="Times New Roman"/>
                  </a:rPr>
                  <a:t>Chọn A</a:t>
                </a:r>
                <a:endParaRPr lang="en-US" sz="3200" dirty="0">
                  <a:latin typeface="Times New Roman"/>
                  <a:ea typeface="Arial"/>
                </a:endParaRPr>
              </a:p>
              <a:p>
                <a:pPr marL="0" indent="0">
                  <a:spcBef>
                    <a:spcPts val="60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t="-259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964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a:extLst>
              <a:ext uri="{FF2B5EF4-FFF2-40B4-BE49-F238E27FC236}">
                <a16:creationId xmlns:a16="http://schemas.microsoft.com/office/drawing/2014/main" xmlns="" id="{577AD902-088F-4ACE-8D4B-39C5325F42C0}"/>
              </a:ext>
            </a:extLst>
          </p:cNvPr>
          <p:cNvSpPr>
            <a:spLocks noChangeArrowheads="1"/>
          </p:cNvSpPr>
          <p:nvPr/>
        </p:nvSpPr>
        <p:spPr bwMode="gray">
          <a:xfrm>
            <a:off x="3035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0" name="Rectangle 9"/>
          <p:cNvSpPr/>
          <p:nvPr/>
        </p:nvSpPr>
        <p:spPr>
          <a:xfrm>
            <a:off x="373465" y="699701"/>
            <a:ext cx="3344185" cy="584775"/>
          </a:xfrm>
          <a:prstGeom prst="rect">
            <a:avLst/>
          </a:prstGeom>
        </p:spPr>
        <p:txBody>
          <a:bodyPr wrap="none">
            <a:spAutoFit/>
          </a:bodyPr>
          <a:lstStyle/>
          <a:p>
            <a:pPr>
              <a:spcBef>
                <a:spcPts val="1200"/>
              </a:spcBef>
              <a:spcAft>
                <a:spcPts val="1200"/>
              </a:spcAft>
              <a:tabLst>
                <a:tab pos="3420745" algn="l"/>
                <a:tab pos="4860925" algn="l"/>
              </a:tabLst>
            </a:pPr>
            <a:r>
              <a:rPr lang="en-US" sz="3200" b="1" smtClean="0">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I</a:t>
            </a:r>
            <a:r>
              <a:rPr lang="en-US" sz="3200" b="1" smtClean="0">
                <a:solidFill>
                  <a:srgbClr val="FF0000"/>
                </a:solidFill>
                <a:latin typeface="Times New Roman" panose="02020603050405020304" pitchFamily="18" charset="0"/>
                <a:ea typeface="Times New Roman" panose="02020603050405020304" pitchFamily="18" charset="0"/>
              </a:rPr>
              <a:t>. Cấp số cộng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622300" y="1150935"/>
                <a:ext cx="11010900" cy="4483663"/>
              </a:xfrm>
              <a:prstGeom prst="rect">
                <a:avLst/>
              </a:prstGeom>
            </p:spPr>
            <p:txBody>
              <a:bodyPr wrap="square">
                <a:spAutoFit/>
              </a:bodyPr>
              <a:lstStyle/>
              <a:p>
                <a:r>
                  <a:rPr lang="en-US" sz="3200" b="1">
                    <a:solidFill>
                      <a:srgbClr val="0000FF"/>
                    </a:solidFill>
                    <a:latin typeface="Times New Roman" pitchFamily="18" charset="0"/>
                    <a:ea typeface="Times New Roman" pitchFamily="18" charset="0"/>
                    <a:cs typeface="Times New Roman" pitchFamily="18" charset="0"/>
                  </a:rPr>
                  <a:t>1/ Định nghĩa: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𝑛</m:t>
                        </m:r>
                        <m:r>
                          <a:rPr lang="en-US" sz="3200" i="1">
                            <a:latin typeface="Cambria Math"/>
                          </a:rPr>
                          <m:t>+</m:t>
                        </m:r>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𝑛</m:t>
                        </m:r>
                      </m:sub>
                    </m:sSub>
                    <m:r>
                      <a:rPr lang="en-US" sz="3200" i="1">
                        <a:latin typeface="Cambria Math"/>
                      </a:rPr>
                      <m:t>+</m:t>
                    </m:r>
                    <m:r>
                      <a:rPr lang="en-US" sz="3200" i="1">
                        <a:latin typeface="Cambria Math"/>
                      </a:rPr>
                      <m:t>𝑑</m:t>
                    </m:r>
                    <m:r>
                      <a:rPr lang="en-US" sz="3200" i="1">
                        <a:latin typeface="Cambria Math"/>
                      </a:rPr>
                      <m:t>, </m:t>
                    </m:r>
                    <m:r>
                      <a:rPr lang="en-US" sz="3200" i="1">
                        <a:latin typeface="Cambria Math"/>
                      </a:rPr>
                      <m:t>𝑛</m:t>
                    </m:r>
                    <m:r>
                      <a:rPr lang="en-US" sz="3200" i="1">
                        <a:latin typeface="Cambria Math"/>
                      </a:rPr>
                      <m:t>∈</m:t>
                    </m:r>
                    <m:sSup>
                      <m:sSupPr>
                        <m:ctrlPr>
                          <a:rPr lang="en-US" sz="3200" i="1">
                            <a:latin typeface="Cambria Math"/>
                          </a:rPr>
                        </m:ctrlPr>
                      </m:sSupPr>
                      <m:e>
                        <m:r>
                          <a:rPr lang="en-US" sz="3200" i="1">
                            <a:latin typeface="Cambria Math"/>
                          </a:rPr>
                          <m:t>ℕ</m:t>
                        </m:r>
                      </m:e>
                      <m:sup>
                        <m:r>
                          <a:rPr lang="en-US" sz="3200" i="1">
                            <a:latin typeface="Cambria Math"/>
                          </a:rPr>
                          <m:t>∗</m:t>
                        </m:r>
                      </m:sup>
                    </m:sSup>
                    <m:r>
                      <a:rPr lang="en-US" sz="3200" i="1">
                        <a:latin typeface="Cambria Math"/>
                      </a:rPr>
                      <m:t>.</m:t>
                    </m:r>
                  </m:oMath>
                </a14:m>
                <a:endParaRPr lang="en-US" sz="3200">
                  <a:latin typeface="Times New Roman" pitchFamily="18" charset="0"/>
                  <a:cs typeface="Times New Roman" pitchFamily="18" charset="0"/>
                </a:endParaRPr>
              </a:p>
              <a:p>
                <a:pPr algn="just">
                  <a:tabLst>
                    <a:tab pos="347345" algn="l"/>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2/ Số hạng tổng quát : </a:t>
                </a:r>
              </a:p>
              <a:p>
                <a:r>
                  <a:rPr lang="en-US" sz="3200">
                    <a:latin typeface="Times New Roman" pitchFamily="18" charset="0"/>
                    <a:cs typeface="Times New Roman" pitchFamily="18" charset="0"/>
                  </a:rPr>
                  <a:t>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𝑛</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m:t>
                    </m:r>
                    <m:r>
                      <a:rPr lang="en-US" sz="3200" i="1">
                        <a:latin typeface="Cambria Math"/>
                      </a:rPr>
                      <m:t>𝑛</m:t>
                    </m:r>
                    <m:r>
                      <a:rPr lang="en-US" sz="3200" i="1">
                        <a:latin typeface="Cambria Math"/>
                      </a:rPr>
                      <m:t>−</m:t>
                    </m:r>
                    <m:r>
                      <a:rPr lang="en-US" sz="3200" i="1">
                        <a:latin typeface="Cambria Math"/>
                      </a:rPr>
                      <m:t>1</m:t>
                    </m:r>
                    <m:r>
                      <a:rPr lang="en-US" sz="3200" i="1">
                        <a:latin typeface="Cambria Math"/>
                      </a:rPr>
                      <m:t>).</m:t>
                    </m:r>
                    <m:r>
                      <a:rPr lang="en-US" sz="3200" i="1">
                        <a:latin typeface="Cambria Math"/>
                      </a:rPr>
                      <m:t>𝑑</m:t>
                    </m:r>
                    <m:r>
                      <a:rPr lang="en-US" sz="3200" i="1">
                        <a:latin typeface="Cambria Math"/>
                      </a:rPr>
                      <m:t>, ∀</m:t>
                    </m:r>
                    <m:r>
                      <a:rPr lang="en-US" sz="3200" i="1">
                        <a:latin typeface="Cambria Math"/>
                      </a:rPr>
                      <m:t>𝑛</m:t>
                    </m:r>
                    <m:r>
                      <a:rPr lang="en-US" sz="3200" i="1">
                        <a:latin typeface="Cambria Math"/>
                      </a:rPr>
                      <m:t>≥</m:t>
                    </m:r>
                    <m:r>
                      <a:rPr lang="en-US" sz="3200" i="1">
                        <a:latin typeface="Cambria Math"/>
                      </a:rPr>
                      <m:t>2</m:t>
                    </m:r>
                  </m:oMath>
                </a14:m>
                <a:r>
                  <a:rPr lang="en-US" sz="3200">
                    <a:latin typeface="Times New Roman" pitchFamily="18" charset="0"/>
                    <a:cs typeface="Times New Roman" pitchFamily="18" charset="0"/>
                  </a:rPr>
                  <a:t>, </a:t>
                </a:r>
              </a:p>
              <a:p>
                <a:pPr algn="just">
                  <a:tabLst>
                    <a:tab pos="347345" algn="l"/>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3/ Tính chất của CSC </a:t>
                </a:r>
              </a:p>
              <a:p>
                <a:r>
                  <a:rPr lang="en-US" sz="3200">
                    <a:latin typeface="Times New Roman" pitchFamily="18" charset="0"/>
                    <a:cs typeface="Times New Roman" pitchFamily="18" charset="0"/>
                  </a:rPr>
                  <a:t> </a:t>
                </a:r>
                <a14:m>
                  <m:oMath xmlns:m="http://schemas.openxmlformats.org/officeDocument/2006/math">
                    <m:sSub>
                      <m:sSubPr>
                        <m:ctrlPr>
                          <a:rPr lang="en-US" sz="3200" i="1">
                            <a:latin typeface="Cambria Math"/>
                          </a:rPr>
                        </m:ctrlPr>
                      </m:sSubPr>
                      <m:e>
                        <m:r>
                          <a:rPr lang="en-US" sz="3200" b="0" i="1" smtClean="0">
                            <a:latin typeface="Cambria Math"/>
                          </a:rPr>
                          <m:t>𝑈</m:t>
                        </m:r>
                      </m:e>
                      <m:sub>
                        <m:r>
                          <a:rPr lang="en-US" sz="3200" b="0" i="1" smtClean="0">
                            <a:latin typeface="Cambria Math"/>
                          </a:rPr>
                          <m:t>𝑘</m:t>
                        </m:r>
                      </m:sub>
                    </m:sSub>
                    <m:r>
                      <a:rPr lang="en-US" sz="3200" i="1">
                        <a:latin typeface="Cambria Math"/>
                      </a:rPr>
                      <m:t>=</m:t>
                    </m:r>
                    <m:f>
                      <m:fPr>
                        <m:ctrlPr>
                          <a:rPr lang="en-US" sz="3200" i="1">
                            <a:latin typeface="Cambria Math"/>
                          </a:rPr>
                        </m:ctrlPr>
                      </m:fPr>
                      <m:num>
                        <m:sSub>
                          <m:sSubPr>
                            <m:ctrlPr>
                              <a:rPr lang="en-US" sz="3200" i="1">
                                <a:latin typeface="Cambria Math"/>
                              </a:rPr>
                            </m:ctrlPr>
                          </m:sSubPr>
                          <m:e>
                            <m:r>
                              <a:rPr lang="en-US" sz="3200" i="1">
                                <a:latin typeface="Cambria Math"/>
                              </a:rPr>
                              <m:t>𝑢</m:t>
                            </m:r>
                          </m:e>
                          <m:sub>
                            <m:r>
                              <a:rPr lang="en-US" sz="3200" b="0" i="1" smtClean="0">
                                <a:latin typeface="Cambria Math"/>
                              </a:rPr>
                              <m:t>𝑘</m:t>
                            </m:r>
                            <m:r>
                              <a:rPr lang="en-US" sz="3200" b="0" i="1" smtClean="0">
                                <a:latin typeface="Cambria Math"/>
                              </a:rPr>
                              <m:t>−</m:t>
                            </m:r>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b="0" i="1" smtClean="0">
                                <a:latin typeface="Cambria Math"/>
                              </a:rPr>
                              <m:t>𝑘</m:t>
                            </m:r>
                            <m:r>
                              <a:rPr lang="en-US" sz="3200" b="0" i="1" smtClean="0">
                                <a:latin typeface="Cambria Math"/>
                              </a:rPr>
                              <m:t>+</m:t>
                            </m:r>
                            <m:r>
                              <a:rPr lang="en-US" sz="3200" b="0" i="1" smtClean="0">
                                <a:latin typeface="Cambria Math"/>
                              </a:rPr>
                              <m:t>1</m:t>
                            </m:r>
                          </m:sub>
                        </m:sSub>
                      </m:num>
                      <m:den>
                        <m:r>
                          <a:rPr lang="en-US" sz="3200" i="1">
                            <a:latin typeface="Cambria Math"/>
                          </a:rPr>
                          <m:t>2</m:t>
                        </m:r>
                      </m:den>
                    </m:f>
                  </m:oMath>
                </a14:m>
                <a:r>
                  <a:rPr lang="en-US" sz="3200">
                    <a:latin typeface="Times New Roman" pitchFamily="18" charset="0"/>
                    <a:cs typeface="Times New Roman" pitchFamily="18" charset="0"/>
                  </a:rPr>
                  <a:t>   với </a:t>
                </a:r>
                <a14:m>
                  <m:oMath xmlns:m="http://schemas.openxmlformats.org/officeDocument/2006/math">
                    <m:r>
                      <m:rPr>
                        <m:sty m:val="p"/>
                      </m:rPr>
                      <a:rPr lang="en-US" sz="3200" b="0" i="0" smtClean="0">
                        <a:latin typeface="Cambria Math"/>
                      </a:rPr>
                      <m:t>k</m:t>
                    </m:r>
                    <m:r>
                      <a:rPr lang="en-US" sz="3200" i="1">
                        <a:latin typeface="Cambria Math"/>
                      </a:rPr>
                      <m:t>≥</m:t>
                    </m:r>
                    <m:r>
                      <a:rPr lang="en-US" sz="3200" i="1">
                        <a:latin typeface="Cambria Math"/>
                      </a:rPr>
                      <m:t>2</m:t>
                    </m:r>
                  </m:oMath>
                </a14:m>
                <a:r>
                  <a:rPr lang="en-US" sz="3200">
                    <a:latin typeface="Times New Roman" pitchFamily="18" charset="0"/>
                    <a:cs typeface="Times New Roman" pitchFamily="18" charset="0"/>
                  </a:rPr>
                  <a:t>.</a:t>
                </a:r>
              </a:p>
              <a:p>
                <a:pPr algn="just">
                  <a:tabLst>
                    <a:tab pos="347345" algn="l"/>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4/ Tổng của n số hạng đầu của một cấp số cộng </a:t>
                </a:r>
              </a:p>
              <a:p>
                <a14:m>
                  <m:oMath xmlns:m="http://schemas.openxmlformats.org/officeDocument/2006/math">
                    <m:sSub>
                      <m:sSubPr>
                        <m:ctrlPr>
                          <a:rPr lang="en-US" sz="3200" i="1">
                            <a:latin typeface="Cambria Math"/>
                          </a:rPr>
                        </m:ctrlPr>
                      </m:sSubPr>
                      <m:e>
                        <m:r>
                          <a:rPr lang="en-US" sz="3200" i="1">
                            <a:latin typeface="Cambria Math"/>
                          </a:rPr>
                          <m:t>𝑆</m:t>
                        </m:r>
                      </m:e>
                      <m:sub>
                        <m:r>
                          <a:rPr lang="en-US" sz="3200" i="1">
                            <a:latin typeface="Cambria Math"/>
                          </a:rPr>
                          <m:t>𝑛</m:t>
                        </m:r>
                      </m:sub>
                    </m:sSub>
                    <m:r>
                      <a:rPr lang="en-US" sz="3200" i="1">
                        <a:latin typeface="Cambria Math"/>
                      </a:rPr>
                      <m:t>=</m:t>
                    </m:r>
                    <m:f>
                      <m:fPr>
                        <m:ctrlPr>
                          <a:rPr lang="en-US" sz="3200" i="1">
                            <a:latin typeface="Cambria Math"/>
                          </a:rPr>
                        </m:ctrlPr>
                      </m:fPr>
                      <m:num>
                        <m:r>
                          <a:rPr lang="en-US" sz="3200" i="1">
                            <a:latin typeface="Cambria Math"/>
                          </a:rPr>
                          <m:t>𝑛</m:t>
                        </m:r>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𝑛</m:t>
                            </m:r>
                          </m:sub>
                        </m:sSub>
                        <m:r>
                          <a:rPr lang="en-US" sz="3200" i="1">
                            <a:latin typeface="Cambria Math"/>
                          </a:rPr>
                          <m:t>)</m:t>
                        </m:r>
                      </m:num>
                      <m:den>
                        <m:r>
                          <a:rPr lang="en-US" sz="3200" i="1">
                            <a:latin typeface="Cambria Math"/>
                          </a:rPr>
                          <m:t>2</m:t>
                        </m:r>
                      </m:den>
                    </m:f>
                  </m:oMath>
                </a14:m>
                <a:r>
                  <a:rPr lang="en-US" sz="3200">
                    <a:latin typeface="Times New Roman" pitchFamily="18" charset="0"/>
                    <a:cs typeface="Times New Roman" pitchFamily="18" charset="0"/>
                  </a:rPr>
                  <a:t>   hay   </a:t>
                </a:r>
                <a14:m>
                  <m:oMath xmlns:m="http://schemas.openxmlformats.org/officeDocument/2006/math">
                    <m:sSub>
                      <m:sSubPr>
                        <m:ctrlPr>
                          <a:rPr lang="en-US" sz="3200" i="1">
                            <a:latin typeface="Cambria Math"/>
                          </a:rPr>
                        </m:ctrlPr>
                      </m:sSubPr>
                      <m:e>
                        <m:r>
                          <a:rPr lang="en-US" sz="3200" i="1">
                            <a:latin typeface="Cambria Math"/>
                          </a:rPr>
                          <m:t>𝑆</m:t>
                        </m:r>
                      </m:e>
                      <m:sub>
                        <m:r>
                          <a:rPr lang="en-US" sz="3200" i="1">
                            <a:latin typeface="Cambria Math"/>
                          </a:rPr>
                          <m:t>𝑛</m:t>
                        </m:r>
                      </m:sub>
                    </m:sSub>
                    <m:r>
                      <a:rPr lang="en-US" sz="3200" i="1">
                        <a:latin typeface="Cambria Math"/>
                      </a:rPr>
                      <m:t>=</m:t>
                    </m:r>
                    <m:r>
                      <a:rPr lang="en-US" sz="3200" i="1">
                        <a:latin typeface="Cambria Math"/>
                      </a:rPr>
                      <m:t>𝑛</m:t>
                    </m:r>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m:t>
                    </m:r>
                    <m:f>
                      <m:fPr>
                        <m:ctrlPr>
                          <a:rPr lang="en-US" sz="3200" i="1">
                            <a:latin typeface="Cambria Math"/>
                          </a:rPr>
                        </m:ctrlPr>
                      </m:fPr>
                      <m:num>
                        <m:r>
                          <a:rPr lang="en-US" sz="3200" i="1">
                            <a:latin typeface="Cambria Math"/>
                          </a:rPr>
                          <m:t>𝑛</m:t>
                        </m:r>
                        <m:r>
                          <a:rPr lang="en-US" sz="3200" i="1">
                            <a:latin typeface="Cambria Math"/>
                          </a:rPr>
                          <m:t>(</m:t>
                        </m:r>
                        <m:r>
                          <a:rPr lang="en-US" sz="3200" i="1">
                            <a:latin typeface="Cambria Math"/>
                          </a:rPr>
                          <m:t>𝑛</m:t>
                        </m:r>
                        <m:r>
                          <a:rPr lang="en-US" sz="3200" i="1">
                            <a:latin typeface="Cambria Math"/>
                          </a:rPr>
                          <m:t>−</m:t>
                        </m:r>
                        <m:r>
                          <a:rPr lang="en-US" sz="3200" i="1">
                            <a:latin typeface="Cambria Math"/>
                          </a:rPr>
                          <m:t>1</m:t>
                        </m:r>
                        <m:r>
                          <a:rPr lang="en-US" sz="3200" i="1">
                            <a:latin typeface="Cambria Math"/>
                          </a:rPr>
                          <m:t>)</m:t>
                        </m:r>
                      </m:num>
                      <m:den>
                        <m:r>
                          <a:rPr lang="en-US" sz="3200" i="1">
                            <a:latin typeface="Cambria Math"/>
                          </a:rPr>
                          <m:t>2</m:t>
                        </m:r>
                      </m:den>
                    </m:f>
                    <m:r>
                      <a:rPr lang="en-US" sz="3200" i="1">
                        <a:latin typeface="Cambria Math"/>
                      </a:rPr>
                      <m:t>.</m:t>
                    </m:r>
                    <m:r>
                      <a:rPr lang="en-US" sz="3200" i="1">
                        <a:latin typeface="Cambria Math"/>
                      </a:rPr>
                      <m:t>𝑑</m:t>
                    </m:r>
                  </m:oMath>
                </a14:m>
                <a:endParaRPr lang="en-US" sz="3200">
                  <a:latin typeface="Times New Roman" pitchFamily="18" charset="0"/>
                  <a:cs typeface="Times New Roman" pitchFamily="18" charset="0"/>
                </a:endParaRPr>
              </a:p>
              <a:p>
                <a:pPr algn="just">
                  <a:spcAft>
                    <a:spcPts val="0"/>
                  </a:spcAft>
                  <a:tabLst>
                    <a:tab pos="3420745" algn="l"/>
                    <a:tab pos="4860925" algn="l"/>
                  </a:tabLst>
                </a:pPr>
                <a:endParaRPr lang="en-US" sz="320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22300" y="1150935"/>
                <a:ext cx="11010900" cy="4483663"/>
              </a:xfrm>
              <a:prstGeom prst="rect">
                <a:avLst/>
              </a:prstGeom>
              <a:blipFill rotWithShape="1">
                <a:blip r:embed="rId2"/>
                <a:stretch>
                  <a:fillRect l="-1384" t="-1905"/>
                </a:stretch>
              </a:blipFill>
            </p:spPr>
            <p:txBody>
              <a:bodyPr/>
              <a:lstStyle/>
              <a:p>
                <a:r>
                  <a:rPr lang="en-US">
                    <a:noFill/>
                  </a:rPr>
                  <a:t> </a:t>
                </a:r>
              </a:p>
            </p:txBody>
          </p:sp>
        </mc:Fallback>
      </mc:AlternateContent>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a:extLst>
              <a:ext uri="{FF2B5EF4-FFF2-40B4-BE49-F238E27FC236}">
                <a16:creationId xmlns:a16="http://schemas.microsoft.com/office/drawing/2014/main" xmlns="" id="{577AD902-088F-4ACE-8D4B-39C5325F42C0}"/>
              </a:ext>
            </a:extLst>
          </p:cNvPr>
          <p:cNvSpPr>
            <a:spLocks noChangeArrowheads="1"/>
          </p:cNvSpPr>
          <p:nvPr/>
        </p:nvSpPr>
        <p:spPr bwMode="gray">
          <a:xfrm>
            <a:off x="3035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0" name="Rectangle 9"/>
          <p:cNvSpPr/>
          <p:nvPr/>
        </p:nvSpPr>
        <p:spPr>
          <a:xfrm>
            <a:off x="373465" y="699701"/>
            <a:ext cx="3571812" cy="584775"/>
          </a:xfrm>
          <a:prstGeom prst="rect">
            <a:avLst/>
          </a:prstGeom>
        </p:spPr>
        <p:txBody>
          <a:bodyPr wrap="none">
            <a:spAutoFit/>
          </a:bodyPr>
          <a:lstStyle/>
          <a:p>
            <a:pPr>
              <a:spcBef>
                <a:spcPts val="1200"/>
              </a:spcBef>
              <a:spcAft>
                <a:spcPts val="1200"/>
              </a:spcAft>
              <a:tabLst>
                <a:tab pos="3420745" algn="l"/>
                <a:tab pos="4860925" algn="l"/>
              </a:tabLst>
            </a:pPr>
            <a:r>
              <a:rPr lang="en-US" sz="3200" b="1" smtClean="0">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II</a:t>
            </a:r>
            <a:r>
              <a:rPr lang="en-US" sz="3200" b="1" smtClean="0">
                <a:solidFill>
                  <a:srgbClr val="FF0000"/>
                </a:solidFill>
                <a:latin typeface="Times New Roman" panose="02020603050405020304" pitchFamily="18" charset="0"/>
                <a:ea typeface="Times New Roman" panose="02020603050405020304" pitchFamily="18" charset="0"/>
              </a:rPr>
              <a:t>. Cấp số nhân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622300" y="1150935"/>
                <a:ext cx="11010900" cy="4333430"/>
              </a:xfrm>
              <a:prstGeom prst="rect">
                <a:avLst/>
              </a:prstGeom>
            </p:spPr>
            <p:txBody>
              <a:bodyPr wrap="square">
                <a:spAutoFit/>
              </a:bodyPr>
              <a:lstStyle/>
              <a:p>
                <a:r>
                  <a:rPr lang="en-US" sz="3200" b="1" smtClean="0">
                    <a:solidFill>
                      <a:srgbClr val="0000FF"/>
                    </a:solidFill>
                    <a:latin typeface="Times New Roman" panose="02020603050405020304" pitchFamily="18" charset="0"/>
                    <a:ea typeface="Times New Roman" panose="02020603050405020304" pitchFamily="18" charset="0"/>
                    <a:cs typeface="Times New Roman" pitchFamily="18" charset="0"/>
                  </a:rPr>
                  <a:t>1</a:t>
                </a: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 Định nghĩa: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𝑛</m:t>
                        </m:r>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𝑛</m:t>
                        </m:r>
                      </m:sub>
                    </m:sSub>
                    <m:r>
                      <a:rPr lang="en-US" sz="3200" b="0" i="1" smtClean="0">
                        <a:latin typeface="Cambria Math"/>
                      </a:rPr>
                      <m:t>.</m:t>
                    </m:r>
                    <m:r>
                      <a:rPr lang="en-US" sz="3200" b="0" i="1" smtClean="0">
                        <a:latin typeface="Cambria Math"/>
                      </a:rPr>
                      <m:t>𝑞</m:t>
                    </m:r>
                    <m:r>
                      <a:rPr lang="en-US" sz="3200" i="1">
                        <a:latin typeface="Cambria Math"/>
                      </a:rPr>
                      <m:t>, </m:t>
                    </m:r>
                    <m:r>
                      <a:rPr lang="en-US" sz="3200" i="1">
                        <a:latin typeface="Cambria Math"/>
                      </a:rPr>
                      <m:t>𝑛</m:t>
                    </m:r>
                    <m:r>
                      <a:rPr lang="en-US" sz="3200" i="1">
                        <a:latin typeface="Cambria Math"/>
                      </a:rPr>
                      <m:t>∈</m:t>
                    </m:r>
                    <m:sSup>
                      <m:sSupPr>
                        <m:ctrlPr>
                          <a:rPr lang="en-US" sz="3200" i="1">
                            <a:latin typeface="Cambria Math"/>
                          </a:rPr>
                        </m:ctrlPr>
                      </m:sSupPr>
                      <m:e>
                        <m:r>
                          <a:rPr lang="en-US" sz="3200" i="1">
                            <a:latin typeface="Cambria Math"/>
                          </a:rPr>
                          <m:t>ℕ</m:t>
                        </m:r>
                      </m:e>
                      <m:sup>
                        <m:r>
                          <a:rPr lang="en-US" sz="3200" i="1">
                            <a:latin typeface="Cambria Math"/>
                          </a:rPr>
                          <m:t>∗</m:t>
                        </m:r>
                      </m:sup>
                    </m:sSup>
                    <m:r>
                      <a:rPr lang="en-US" sz="3200" i="1">
                        <a:latin typeface="Cambria Math"/>
                      </a:rPr>
                      <m:t>.</m:t>
                    </m:r>
                  </m:oMath>
                </a14:m>
                <a:endParaRPr lang="en-US" sz="3200">
                  <a:latin typeface="Times New Roman" pitchFamily="18" charset="0"/>
                  <a:cs typeface="Times New Roman" pitchFamily="18" charset="0"/>
                </a:endParaRPr>
              </a:p>
              <a:p>
                <a:pPr algn="just">
                  <a:tabLst>
                    <a:tab pos="347345" algn="l"/>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2/ Số hạng tổng quát : </a:t>
                </a:r>
              </a:p>
              <a:p>
                <a:r>
                  <a:rPr lang="en-US" sz="3200">
                    <a:latin typeface="Times New Roman" pitchFamily="18" charset="0"/>
                    <a:cs typeface="Times New Roman" pitchFamily="18" charset="0"/>
                  </a:rPr>
                  <a:t>      </a:t>
                </a:r>
                <a14:m>
                  <m:oMath xmlns:m="http://schemas.openxmlformats.org/officeDocument/2006/math">
                    <m:sSub>
                      <m:sSubPr>
                        <m:ctrlPr>
                          <a:rPr lang="en-US" sz="3200" i="1">
                            <a:latin typeface="Cambria Math"/>
                          </a:rPr>
                        </m:ctrlPr>
                      </m:sSubPr>
                      <m:e>
                        <m:r>
                          <a:rPr lang="en-US" sz="3200" i="1">
                            <a:latin typeface="Cambria Math"/>
                          </a:rPr>
                          <m:t>𝑢</m:t>
                        </m:r>
                      </m:e>
                      <m:sub>
                        <m:r>
                          <a:rPr lang="en-US" sz="3200" i="1">
                            <a:latin typeface="Cambria Math"/>
                          </a:rPr>
                          <m:t>𝑛</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i="1">
                        <a:latin typeface="Cambria Math"/>
                      </a:rPr>
                      <m:t>.</m:t>
                    </m:r>
                    <m:sSup>
                      <m:sSupPr>
                        <m:ctrlPr>
                          <a:rPr lang="en-US" sz="3200" i="1">
                            <a:solidFill>
                              <a:srgbClr val="000000"/>
                            </a:solidFill>
                            <a:latin typeface="Cambria Math"/>
                            <a:ea typeface="Times New Roman" panose="02020603050405020304" pitchFamily="18" charset="0"/>
                          </a:rPr>
                        </m:ctrlPr>
                      </m:sSupPr>
                      <m:e>
                        <m:r>
                          <m:rPr>
                            <m:sty m:val="p"/>
                          </m:rPr>
                          <a:rPr lang="en-US" sz="3200" b="0" i="0" smtClean="0">
                            <a:solidFill>
                              <a:srgbClr val="000000"/>
                            </a:solidFill>
                            <a:latin typeface="Cambria Math"/>
                            <a:ea typeface="Times New Roman" panose="02020603050405020304" pitchFamily="18" charset="0"/>
                          </a:rPr>
                          <m:t>q</m:t>
                        </m:r>
                      </m:e>
                      <m:sup>
                        <m:r>
                          <a:rPr lang="vi-VN" sz="3200">
                            <a:solidFill>
                              <a:srgbClr val="000000"/>
                            </a:solidFill>
                            <a:latin typeface="Cambria Math"/>
                            <a:ea typeface="Times New Roman" panose="02020603050405020304" pitchFamily="18" charset="0"/>
                          </a:rPr>
                          <m:t>𝑛</m:t>
                        </m:r>
                        <m:r>
                          <a:rPr lang="en-US" sz="3200" b="0" i="0" smtClean="0">
                            <a:solidFill>
                              <a:srgbClr val="000000"/>
                            </a:solidFill>
                            <a:latin typeface="Cambria Math"/>
                            <a:ea typeface="Times New Roman" panose="02020603050405020304" pitchFamily="18" charset="0"/>
                          </a:rPr>
                          <m:t>−</m:t>
                        </m:r>
                        <m:r>
                          <a:rPr lang="vi-VN" sz="3200">
                            <a:solidFill>
                              <a:srgbClr val="000000"/>
                            </a:solidFill>
                            <a:latin typeface="Cambria Math"/>
                            <a:ea typeface="Times New Roman" panose="02020603050405020304" pitchFamily="18" charset="0"/>
                          </a:rPr>
                          <m:t>1</m:t>
                        </m:r>
                      </m:sup>
                    </m:sSup>
                    <m:r>
                      <a:rPr lang="en-US" sz="3200" i="1">
                        <a:latin typeface="Cambria Math"/>
                      </a:rPr>
                      <m:t>, ∀</m:t>
                    </m:r>
                    <m:r>
                      <a:rPr lang="en-US" sz="3200" i="1">
                        <a:latin typeface="Cambria Math"/>
                      </a:rPr>
                      <m:t>𝑛</m:t>
                    </m:r>
                    <m:r>
                      <a:rPr lang="en-US" sz="3200" i="1">
                        <a:latin typeface="Cambria Math"/>
                      </a:rPr>
                      <m:t>≥2</m:t>
                    </m:r>
                  </m:oMath>
                </a14:m>
                <a:r>
                  <a:rPr lang="en-US" sz="3200">
                    <a:latin typeface="Times New Roman" pitchFamily="18" charset="0"/>
                    <a:cs typeface="Times New Roman" pitchFamily="18" charset="0"/>
                  </a:rPr>
                  <a:t>, </a:t>
                </a:r>
              </a:p>
              <a:p>
                <a:pPr algn="just">
                  <a:tabLst>
                    <a:tab pos="347345" algn="l"/>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3/ Tính chất của </a:t>
                </a:r>
                <a:r>
                  <a:rPr lang="en-US" sz="3200" b="1" smtClean="0">
                    <a:solidFill>
                      <a:srgbClr val="0000FF"/>
                    </a:solidFill>
                    <a:latin typeface="Times New Roman" panose="02020603050405020304" pitchFamily="18" charset="0"/>
                    <a:ea typeface="Times New Roman" panose="02020603050405020304" pitchFamily="18" charset="0"/>
                    <a:cs typeface="Times New Roman" pitchFamily="18" charset="0"/>
                  </a:rPr>
                  <a:t>CSN </a:t>
                </a:r>
                <a:endParaRPr lang="en-US" sz="3200" b="1">
                  <a:solidFill>
                    <a:srgbClr val="0000FF"/>
                  </a:solidFill>
                  <a:latin typeface="Times New Roman" panose="02020603050405020304" pitchFamily="18" charset="0"/>
                  <a:ea typeface="Times New Roman" panose="02020603050405020304" pitchFamily="18" charset="0"/>
                  <a:cs typeface="Times New Roman" pitchFamily="18" charset="0"/>
                </a:endParaRPr>
              </a:p>
              <a:p>
                <a:r>
                  <a:rPr lang="en-US" sz="3200" smtClean="0">
                    <a:solidFill>
                      <a:srgbClr val="000000"/>
                    </a:solidFill>
                    <a:latin typeface="Times New Roman" pitchFamily="18" charset="0"/>
                    <a:ea typeface="Times New Roman" panose="02020603050405020304" pitchFamily="18" charset="0"/>
                    <a:cs typeface="Times New Roman" pitchFamily="18" charset="0"/>
                  </a:rPr>
                  <a:t>	</a:t>
                </a:r>
                <a14:m>
                  <m:oMath xmlns:m="http://schemas.openxmlformats.org/officeDocument/2006/math">
                    <m:sSup>
                      <m:sSupPr>
                        <m:ctrlPr>
                          <a:rPr lang="en-US" sz="3200" i="1">
                            <a:solidFill>
                              <a:srgbClr val="000000"/>
                            </a:solidFill>
                            <a:latin typeface="Cambria Math"/>
                            <a:ea typeface="Times New Roman" panose="02020603050405020304" pitchFamily="18" charset="0"/>
                          </a:rPr>
                        </m:ctrlPr>
                      </m:sSupPr>
                      <m:e>
                        <m:sSub>
                          <m:sSubPr>
                            <m:ctrlPr>
                              <a:rPr lang="en-US" sz="3200" i="1">
                                <a:latin typeface="Cambria Math"/>
                              </a:rPr>
                            </m:ctrlPr>
                          </m:sSubPr>
                          <m:e>
                            <m:r>
                              <a:rPr lang="en-US" sz="3200" i="1">
                                <a:latin typeface="Cambria Math"/>
                              </a:rPr>
                              <m:t>𝑈</m:t>
                            </m:r>
                          </m:e>
                          <m:sub>
                            <m:r>
                              <a:rPr lang="en-US" sz="3200" i="1">
                                <a:latin typeface="Cambria Math"/>
                              </a:rPr>
                              <m:t>𝑘</m:t>
                            </m:r>
                          </m:sub>
                        </m:sSub>
                      </m:e>
                      <m:sup>
                        <m:r>
                          <a:rPr lang="en-US" sz="3200" b="0" i="0" smtClean="0">
                            <a:solidFill>
                              <a:srgbClr val="000000"/>
                            </a:solidFill>
                            <a:latin typeface="Cambria Math"/>
                            <a:ea typeface="Times New Roman" panose="02020603050405020304" pitchFamily="18" charset="0"/>
                          </a:rPr>
                          <m:t>2</m:t>
                        </m:r>
                      </m:sup>
                    </m:sSup>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𝑘</m:t>
                        </m:r>
                        <m:r>
                          <a:rPr lang="en-US" sz="3200" i="1">
                            <a:latin typeface="Cambria Math"/>
                          </a:rPr>
                          <m:t>−1</m:t>
                        </m:r>
                      </m:sub>
                    </m:sSub>
                    <m:r>
                      <a:rPr lang="en-US" sz="3200" b="0" i="1" smtClean="0">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𝑘</m:t>
                        </m:r>
                        <m:r>
                          <a:rPr lang="en-US" sz="3200" i="1">
                            <a:latin typeface="Cambria Math"/>
                          </a:rPr>
                          <m:t>+1</m:t>
                        </m:r>
                      </m:sub>
                    </m:sSub>
                  </m:oMath>
                </a14:m>
                <a:r>
                  <a:rPr lang="en-US" sz="3200">
                    <a:latin typeface="Times New Roman" pitchFamily="18" charset="0"/>
                    <a:cs typeface="Times New Roman" pitchFamily="18" charset="0"/>
                  </a:rPr>
                  <a:t>   với </a:t>
                </a:r>
                <a14:m>
                  <m:oMath xmlns:m="http://schemas.openxmlformats.org/officeDocument/2006/math">
                    <m:r>
                      <m:rPr>
                        <m:sty m:val="p"/>
                      </m:rPr>
                      <a:rPr lang="en-US" sz="3200" b="0" i="0" smtClean="0">
                        <a:latin typeface="Cambria Math"/>
                      </a:rPr>
                      <m:t>k</m:t>
                    </m:r>
                    <m:r>
                      <a:rPr lang="en-US" sz="3200" i="1">
                        <a:latin typeface="Cambria Math"/>
                      </a:rPr>
                      <m:t>≥2</m:t>
                    </m:r>
                  </m:oMath>
                </a14:m>
                <a:r>
                  <a:rPr lang="en-US" sz="3200">
                    <a:latin typeface="Times New Roman" pitchFamily="18" charset="0"/>
                    <a:cs typeface="Times New Roman" pitchFamily="18" charset="0"/>
                  </a:rPr>
                  <a:t>.</a:t>
                </a:r>
              </a:p>
              <a:p>
                <a:pPr algn="just">
                  <a:tabLst>
                    <a:tab pos="347345" algn="l"/>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itchFamily="18" charset="0"/>
                  </a:rPr>
                  <a:t>4/ Tổng của n số hạng đầu của một cấp số </a:t>
                </a:r>
                <a:r>
                  <a:rPr lang="en-US" sz="3200" b="1" smtClean="0">
                    <a:solidFill>
                      <a:srgbClr val="0000FF"/>
                    </a:solidFill>
                    <a:latin typeface="Times New Roman" panose="02020603050405020304" pitchFamily="18" charset="0"/>
                    <a:ea typeface="Times New Roman" panose="02020603050405020304" pitchFamily="18" charset="0"/>
                    <a:cs typeface="Times New Roman" pitchFamily="18" charset="0"/>
                  </a:rPr>
                  <a:t>nhân </a:t>
                </a:r>
              </a:p>
              <a:p>
                <a:pPr algn="just">
                  <a:tabLst>
                    <a:tab pos="347345" algn="l"/>
                    <a:tab pos="3420745" algn="l"/>
                    <a:tab pos="4860925" algn="l"/>
                  </a:tabLst>
                </a:pPr>
                <a:r>
                  <a:rPr lang="en-US" sz="3200" b="1">
                    <a:solidFill>
                      <a:srgbClr val="0000FF"/>
                    </a:solidFill>
                    <a:latin typeface="Times New Roman" panose="02020603050405020304" pitchFamily="18" charset="0"/>
                    <a:cs typeface="Times New Roman" pitchFamily="18" charset="0"/>
                  </a:rPr>
                  <a:t> </a:t>
                </a:r>
                <a:r>
                  <a:rPr lang="en-US" sz="3200" b="1" smtClean="0">
                    <a:solidFill>
                      <a:srgbClr val="0000FF"/>
                    </a:solidFill>
                    <a:latin typeface="Times New Roman" panose="02020603050405020304" pitchFamily="18" charset="0"/>
                    <a:cs typeface="Times New Roman" pitchFamily="18" charset="0"/>
                  </a:rPr>
                  <a:t>        </a:t>
                </a:r>
                <a14:m>
                  <m:oMath xmlns:m="http://schemas.openxmlformats.org/officeDocument/2006/math">
                    <m:sSub>
                      <m:sSubPr>
                        <m:ctrlPr>
                          <a:rPr lang="en-US" sz="3200" i="1">
                            <a:latin typeface="Cambria Math"/>
                          </a:rPr>
                        </m:ctrlPr>
                      </m:sSubPr>
                      <m:e>
                        <m:r>
                          <a:rPr lang="en-US" sz="3200" i="1">
                            <a:latin typeface="Cambria Math"/>
                          </a:rPr>
                          <m:t>𝑆</m:t>
                        </m:r>
                      </m:e>
                      <m:sub>
                        <m:r>
                          <a:rPr lang="en-US" sz="3200" i="1">
                            <a:latin typeface="Cambria Math"/>
                          </a:rPr>
                          <m:t>𝑛</m:t>
                        </m:r>
                      </m:sub>
                    </m:sSub>
                    <m:r>
                      <a:rPr lang="en-US" sz="3200" i="1">
                        <a:latin typeface="Cambria Math"/>
                      </a:rPr>
                      <m:t>=</m:t>
                    </m:r>
                    <m:sSub>
                      <m:sSubPr>
                        <m:ctrlPr>
                          <a:rPr lang="en-US" sz="3200" i="1">
                            <a:latin typeface="Cambria Math"/>
                          </a:rPr>
                        </m:ctrlPr>
                      </m:sSubPr>
                      <m:e>
                        <m:r>
                          <a:rPr lang="en-US" sz="3200" i="1">
                            <a:latin typeface="Cambria Math"/>
                          </a:rPr>
                          <m:t>𝑢</m:t>
                        </m:r>
                      </m:e>
                      <m:sub>
                        <m:r>
                          <a:rPr lang="en-US" sz="3200" i="1">
                            <a:latin typeface="Cambria Math"/>
                          </a:rPr>
                          <m:t>1</m:t>
                        </m:r>
                      </m:sub>
                    </m:sSub>
                    <m:r>
                      <a:rPr lang="en-US" sz="3200" b="0" i="1" smtClean="0">
                        <a:latin typeface="Cambria Math"/>
                      </a:rPr>
                      <m:t>.</m:t>
                    </m:r>
                    <m:f>
                      <m:fPr>
                        <m:ctrlPr>
                          <a:rPr lang="en-US" sz="3200" i="1">
                            <a:latin typeface="Cambria Math"/>
                          </a:rPr>
                        </m:ctrlPr>
                      </m:fPr>
                      <m:num>
                        <m:sSup>
                          <m:sSupPr>
                            <m:ctrlPr>
                              <a:rPr lang="en-US" sz="3200" i="1">
                                <a:solidFill>
                                  <a:srgbClr val="000000"/>
                                </a:solidFill>
                                <a:latin typeface="Cambria Math"/>
                                <a:ea typeface="Times New Roman" panose="02020603050405020304" pitchFamily="18" charset="0"/>
                              </a:rPr>
                            </m:ctrlPr>
                          </m:sSupPr>
                          <m:e>
                            <m:r>
                              <m:rPr>
                                <m:sty m:val="p"/>
                              </m:rPr>
                              <a:rPr lang="en-US" sz="3200">
                                <a:solidFill>
                                  <a:srgbClr val="000000"/>
                                </a:solidFill>
                                <a:latin typeface="Cambria Math"/>
                                <a:ea typeface="Times New Roman" panose="02020603050405020304" pitchFamily="18" charset="0"/>
                              </a:rPr>
                              <m:t>q</m:t>
                            </m:r>
                          </m:e>
                          <m:sup>
                            <m:r>
                              <a:rPr lang="vi-VN" sz="3200">
                                <a:solidFill>
                                  <a:srgbClr val="000000"/>
                                </a:solidFill>
                                <a:latin typeface="Cambria Math"/>
                                <a:ea typeface="Times New Roman" panose="02020603050405020304" pitchFamily="18" charset="0"/>
                              </a:rPr>
                              <m:t>𝑛</m:t>
                            </m:r>
                          </m:sup>
                        </m:sSup>
                        <m:r>
                          <a:rPr lang="en-US" sz="3200" b="0" i="1" smtClean="0">
                            <a:solidFill>
                              <a:srgbClr val="000000"/>
                            </a:solidFill>
                            <a:latin typeface="Cambria Math"/>
                            <a:ea typeface="Times New Roman" panose="02020603050405020304" pitchFamily="18" charset="0"/>
                          </a:rPr>
                          <m:t>−1</m:t>
                        </m:r>
                      </m:num>
                      <m:den>
                        <m:r>
                          <a:rPr lang="en-US" sz="3200" b="0" i="1" smtClean="0">
                            <a:latin typeface="Cambria Math"/>
                          </a:rPr>
                          <m:t>𝑞</m:t>
                        </m:r>
                        <m:r>
                          <a:rPr lang="en-US" sz="3200" b="0" i="1" smtClean="0">
                            <a:latin typeface="Cambria Math"/>
                          </a:rPr>
                          <m:t>−1</m:t>
                        </m:r>
                      </m:den>
                    </m:f>
                  </m:oMath>
                </a14:m>
                <a:endParaRPr lang="en-US" sz="3200">
                  <a:latin typeface="Times New Roman" pitchFamily="18" charset="0"/>
                  <a:cs typeface="Times New Roman" pitchFamily="18" charset="0"/>
                </a:endParaRPr>
              </a:p>
              <a:p>
                <a:pPr algn="just">
                  <a:spcAft>
                    <a:spcPts val="0"/>
                  </a:spcAft>
                  <a:tabLst>
                    <a:tab pos="3420745" algn="l"/>
                    <a:tab pos="4860925" algn="l"/>
                  </a:tabLst>
                </a:pPr>
                <a:endParaRPr lang="en-US" sz="320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22300" y="1150935"/>
                <a:ext cx="11010900" cy="4333430"/>
              </a:xfrm>
              <a:prstGeom prst="rect">
                <a:avLst/>
              </a:prstGeom>
              <a:blipFill rotWithShape="1">
                <a:blip r:embed="rId2"/>
                <a:stretch>
                  <a:fillRect l="-1384" t="-1969"/>
                </a:stretch>
              </a:blipFill>
            </p:spPr>
            <p:txBody>
              <a:bodyPr/>
              <a:lstStyle/>
              <a:p>
                <a:r>
                  <a:rPr lang="en-US">
                    <a:noFill/>
                  </a:rPr>
                  <a:t> </a:t>
                </a:r>
              </a:p>
            </p:txBody>
          </p:sp>
        </mc:Fallback>
      </mc:AlternateContent>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32327"/>
            <a:ext cx="532864" cy="410858"/>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0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5934" y="1333954"/>
            <a:ext cx="7145131" cy="124369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62000" y="2784902"/>
                <a:ext cx="10807700" cy="2554545"/>
              </a:xfrm>
              <a:prstGeom prst="rect">
                <a:avLst/>
              </a:prstGeom>
            </p:spPr>
            <p:txBody>
              <a:bodyPr wrap="square">
                <a:spAutoFit/>
              </a:bodyPr>
              <a:lstStyle/>
              <a:p>
                <a:r>
                  <a:rPr lang="vi-VN" sz="3200" b="1" smtClean="0">
                    <a:solidFill>
                      <a:srgbClr val="0000FF"/>
                    </a:solidFill>
                    <a:latin typeface="Times New Roman" panose="02020603050405020304" pitchFamily="18" charset="0"/>
                    <a:cs typeface="Times New Roman" panose="02020603050405020304" pitchFamily="18" charset="0"/>
                  </a:rPr>
                  <a:t>Câu </a:t>
                </a:r>
                <a:r>
                  <a:rPr lang="vi-VN" sz="3200" b="1">
                    <a:solidFill>
                      <a:srgbClr val="0000FF"/>
                    </a:solidFill>
                    <a:latin typeface="Times New Roman" panose="02020603050405020304" pitchFamily="18" charset="0"/>
                    <a:cs typeface="Times New Roman" panose="02020603050405020304" pitchFamily="18" charset="0"/>
                  </a:rPr>
                  <a:t>1. </a:t>
                </a:r>
                <a:r>
                  <a:rPr lang="vi-VN" sz="3200">
                    <a:solidFill>
                      <a:srgbClr val="000000"/>
                    </a:solidFill>
                    <a:latin typeface="Times New Roman" panose="02020603050405020304" pitchFamily="18" charset="0"/>
                    <a:cs typeface="Times New Roman" panose="02020603050405020304" pitchFamily="18" charset="0"/>
                  </a:rPr>
                  <a:t>Cho dãy số có các số hạng đầu là: </a:t>
                </a:r>
                <a14:m>
                  <m:oMath xmlns:m="http://schemas.openxmlformats.org/officeDocument/2006/math">
                    <m:r>
                      <a:rPr lang="vi-VN" sz="3200">
                        <a:solidFill>
                          <a:srgbClr val="000000"/>
                        </a:solidFill>
                        <a:latin typeface="Cambria Math"/>
                        <a:cs typeface="Times New Roman" panose="02020603050405020304" pitchFamily="18" charset="0"/>
                      </a:rPr>
                      <m:t>−2;0;2;4;6;...</m:t>
                    </m:r>
                  </m:oMath>
                </a14:m>
                <a:r>
                  <a:rPr lang="vi-VN" sz="3200">
                    <a:solidFill>
                      <a:srgbClr val="000000"/>
                    </a:solidFill>
                    <a:latin typeface="Times New Roman" panose="02020603050405020304" pitchFamily="18" charset="0"/>
                    <a:cs typeface="Times New Roman" panose="02020603050405020304" pitchFamily="18" charset="0"/>
                  </a:rPr>
                  <a:t> Số hạng tổng quát của dãy số này có dạng?</a:t>
                </a:r>
                <a:r>
                  <a:rPr lang="vi-VN" sz="3200"/>
                  <a:t>         </a:t>
                </a:r>
                <a:endParaRPr lang="en-US" sz="3200"/>
              </a:p>
              <a:p>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a:t>   </a:t>
                </a:r>
                <a14:m>
                  <m:oMath xmlns:m="http://schemas.openxmlformats.org/officeDocument/2006/math">
                    <m:sSub>
                      <m:sSubPr>
                        <m:ctrlPr>
                          <a:rPr lang="en-US" sz="3200" i="1">
                            <a:solidFill>
                              <a:srgbClr val="000000"/>
                            </a:solidFill>
                            <a:latin typeface="Cambria Math"/>
                            <a:cs typeface="Times New Roman" panose="02020603050405020304" pitchFamily="18" charset="0"/>
                          </a:rPr>
                        </m:ctrlPr>
                      </m:sSubPr>
                      <m:e>
                        <m:r>
                          <a:rPr lang="vi-VN" sz="3200">
                            <a:solidFill>
                              <a:srgbClr val="000000"/>
                            </a:solidFill>
                            <a:latin typeface="Cambria Math"/>
                            <a:cs typeface="Times New Roman" panose="02020603050405020304" pitchFamily="18" charset="0"/>
                          </a:rPr>
                          <m:t>𝑢</m:t>
                        </m:r>
                      </m:e>
                      <m:sub>
                        <m:r>
                          <a:rPr lang="vi-VN" sz="3200">
                            <a:solidFill>
                              <a:srgbClr val="000000"/>
                            </a:solidFill>
                            <a:latin typeface="Cambria Math"/>
                            <a:cs typeface="Times New Roman" panose="02020603050405020304" pitchFamily="18" charset="0"/>
                          </a:rPr>
                          <m:t>𝑛</m:t>
                        </m:r>
                      </m:sub>
                    </m:sSub>
                    <m:r>
                      <a:rPr lang="vi-VN" sz="3200">
                        <a:solidFill>
                          <a:srgbClr val="000000"/>
                        </a:solidFill>
                        <a:latin typeface="Cambria Math"/>
                        <a:cs typeface="Times New Roman" panose="02020603050405020304" pitchFamily="18" charset="0"/>
                      </a:rPr>
                      <m:t>=</m:t>
                    </m:r>
                    <m:d>
                      <m:dPr>
                        <m:ctrlPr>
                          <a:rPr lang="en-US" sz="3200" i="1">
                            <a:solidFill>
                              <a:srgbClr val="000000"/>
                            </a:solidFill>
                            <a:latin typeface="Cambria Math"/>
                            <a:cs typeface="Times New Roman" panose="02020603050405020304" pitchFamily="18" charset="0"/>
                          </a:rPr>
                        </m:ctrlPr>
                      </m:dPr>
                      <m:e>
                        <m:r>
                          <a:rPr lang="vi-VN" sz="3200">
                            <a:solidFill>
                              <a:srgbClr val="000000"/>
                            </a:solidFill>
                            <a:latin typeface="Cambria Math"/>
                            <a:cs typeface="Times New Roman" panose="02020603050405020304" pitchFamily="18" charset="0"/>
                          </a:rPr>
                          <m:t>−2</m:t>
                        </m:r>
                      </m:e>
                    </m:d>
                    <m:r>
                      <a:rPr lang="vi-VN" sz="3200">
                        <a:solidFill>
                          <a:srgbClr val="000000"/>
                        </a:solidFill>
                        <a:latin typeface="Cambria Math"/>
                        <a:cs typeface="Times New Roman" panose="02020603050405020304" pitchFamily="18" charset="0"/>
                      </a:rPr>
                      <m:t>+2</m:t>
                    </m:r>
                    <m:d>
                      <m:dPr>
                        <m:ctrlPr>
                          <a:rPr lang="en-US" sz="3200" i="1">
                            <a:solidFill>
                              <a:srgbClr val="000000"/>
                            </a:solidFill>
                            <a:latin typeface="Cambria Math"/>
                            <a:cs typeface="Times New Roman" panose="02020603050405020304" pitchFamily="18" charset="0"/>
                          </a:rPr>
                        </m:ctrlPr>
                      </m:dPr>
                      <m:e>
                        <m:r>
                          <a:rPr lang="vi-VN" sz="3200">
                            <a:solidFill>
                              <a:srgbClr val="000000"/>
                            </a:solidFill>
                            <a:latin typeface="Cambria Math"/>
                            <a:cs typeface="Times New Roman" panose="02020603050405020304" pitchFamily="18" charset="0"/>
                          </a:rPr>
                          <m:t>𝑛</m:t>
                        </m:r>
                        <m:r>
                          <a:rPr lang="vi-VN" sz="3200">
                            <a:solidFill>
                              <a:srgbClr val="000000"/>
                            </a:solidFill>
                            <a:latin typeface="Cambria Math"/>
                            <a:cs typeface="Times New Roman" panose="02020603050405020304" pitchFamily="18" charset="0"/>
                          </a:rPr>
                          <m:t>−1</m:t>
                        </m:r>
                      </m:e>
                    </m:d>
                  </m:oMath>
                </a14:m>
                <a:r>
                  <a:rPr lang="vi-VN" sz="3200">
                    <a:solidFill>
                      <a:srgbClr val="000000"/>
                    </a:solidFill>
                    <a:latin typeface="Times New Roman" panose="02020603050405020304" pitchFamily="18" charset="0"/>
                    <a:cs typeface="Times New Roman" panose="02020603050405020304" pitchFamily="18" charset="0"/>
                  </a:rPr>
                  <a:t>	</a:t>
                </a:r>
                <a:r>
                  <a:rPr lang="vi-VN" sz="3200"/>
                  <a:t>		</a:t>
                </a:r>
                <a:r>
                  <a:rPr lang="vi-VN"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a:t> </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𝑛</m:t>
                        </m:r>
                      </m:sub>
                    </m:sSub>
                    <m:r>
                      <a:rPr lang="vi-VN" sz="3200" i="1">
                        <a:latin typeface="Cambria Math"/>
                      </a:rPr>
                      <m:t>=</m:t>
                    </m:r>
                    <m:d>
                      <m:dPr>
                        <m:ctrlPr>
                          <a:rPr lang="en-US" sz="3200" i="1">
                            <a:latin typeface="Cambria Math"/>
                          </a:rPr>
                        </m:ctrlPr>
                      </m:dPr>
                      <m:e>
                        <m:r>
                          <a:rPr lang="vi-VN" sz="3200" i="1">
                            <a:latin typeface="Cambria Math"/>
                          </a:rPr>
                          <m:t>−2</m:t>
                        </m:r>
                      </m:e>
                    </m:d>
                    <m:r>
                      <a:rPr lang="vi-VN" sz="3200" i="1">
                        <a:latin typeface="Cambria Math"/>
                      </a:rPr>
                      <m:t>+</m:t>
                    </m:r>
                    <m:r>
                      <a:rPr lang="vi-VN" sz="3200" i="1">
                        <a:latin typeface="Cambria Math"/>
                      </a:rPr>
                      <m:t>𝑛</m:t>
                    </m:r>
                  </m:oMath>
                </a14:m>
                <a:endParaRPr lang="en-US" sz="3200"/>
              </a:p>
              <a:p>
                <a:r>
                  <a:rPr lang="vi-VN" sz="3200"/>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a:t>  </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𝑛</m:t>
                        </m:r>
                      </m:sub>
                    </m:sSub>
                    <m:r>
                      <a:rPr lang="vi-VN" sz="3200" i="1">
                        <a:latin typeface="Cambria Math"/>
                      </a:rPr>
                      <m:t>=</m:t>
                    </m:r>
                    <m:d>
                      <m:dPr>
                        <m:ctrlPr>
                          <a:rPr lang="en-US" sz="3200" i="1">
                            <a:latin typeface="Cambria Math"/>
                          </a:rPr>
                        </m:ctrlPr>
                      </m:dPr>
                      <m:e>
                        <m:r>
                          <a:rPr lang="vi-VN" sz="3200" i="1">
                            <a:latin typeface="Cambria Math"/>
                          </a:rPr>
                          <m:t>−2</m:t>
                        </m:r>
                      </m:e>
                    </m:d>
                    <m:d>
                      <m:dPr>
                        <m:ctrlPr>
                          <a:rPr lang="en-US" sz="3200" i="1">
                            <a:latin typeface="Cambria Math"/>
                          </a:rPr>
                        </m:ctrlPr>
                      </m:dPr>
                      <m:e>
                        <m:r>
                          <a:rPr lang="vi-VN" sz="3200" i="1">
                            <a:latin typeface="Cambria Math"/>
                          </a:rPr>
                          <m:t>𝑛</m:t>
                        </m:r>
                        <m:r>
                          <a:rPr lang="vi-VN" sz="3200" i="1">
                            <a:latin typeface="Cambria Math"/>
                          </a:rPr>
                          <m:t>+1</m:t>
                        </m:r>
                      </m:e>
                    </m:d>
                  </m:oMath>
                </a14:m>
                <a:r>
                  <a:rPr lang="vi-VN" sz="3200"/>
                  <a:t>			</a:t>
                </a:r>
                <a:r>
                  <a:rPr lang="vi-VN"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a:t> </a:t>
                </a:r>
                <a14:m>
                  <m:oMath xmlns:m="http://schemas.openxmlformats.org/officeDocument/2006/math">
                    <m:sSub>
                      <m:sSubPr>
                        <m:ctrlPr>
                          <a:rPr lang="en-US" sz="3200" i="1">
                            <a:latin typeface="Cambria Math"/>
                          </a:rPr>
                        </m:ctrlPr>
                      </m:sSubPr>
                      <m:e>
                        <m:r>
                          <a:rPr lang="vi-VN" sz="3200" i="1">
                            <a:latin typeface="Cambria Math"/>
                          </a:rPr>
                          <m:t>𝑢</m:t>
                        </m:r>
                      </m:e>
                      <m:sub>
                        <m:r>
                          <a:rPr lang="vi-VN" sz="3200" i="1">
                            <a:latin typeface="Cambria Math"/>
                          </a:rPr>
                          <m:t>𝑛</m:t>
                        </m:r>
                      </m:sub>
                    </m:sSub>
                    <m:r>
                      <a:rPr lang="vi-VN" sz="3200" i="1">
                        <a:latin typeface="Cambria Math"/>
                      </a:rPr>
                      <m:t>=−2</m:t>
                    </m:r>
                    <m:r>
                      <a:rPr lang="vi-VN" sz="3200" i="1">
                        <a:latin typeface="Cambria Math"/>
                      </a:rPr>
                      <m:t>𝑛</m:t>
                    </m:r>
                  </m:oMath>
                </a14:m>
                <a:endParaRPr lang="en-US" sz="3200"/>
              </a:p>
              <a:p>
                <a:pPr algn="just">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2784902"/>
                <a:ext cx="10807700" cy="2554545"/>
              </a:xfrm>
              <a:prstGeom prst="rect">
                <a:avLst/>
              </a:prstGeom>
              <a:blipFill rotWithShape="1">
                <a:blip r:embed="rId3"/>
                <a:stretch>
                  <a:fillRect l="-1410" t="-3341"/>
                </a:stretch>
              </a:blipFill>
            </p:spPr>
            <p:txBody>
              <a:bodyPr/>
              <a:lstStyle/>
              <a:p>
                <a:r>
                  <a:rPr lang="en-US">
                    <a:noFill/>
                  </a:rPr>
                  <a:t> </a:t>
                </a:r>
              </a:p>
            </p:txBody>
          </p:sp>
        </mc:Fallback>
      </mc:AlternateContent>
      <p:sp>
        <p:nvSpPr>
          <p:cNvPr id="7" name="Oval 6"/>
          <p:cNvSpPr/>
          <p:nvPr/>
        </p:nvSpPr>
        <p:spPr>
          <a:xfrm>
            <a:off x="1747078" y="382087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Isosceles Triangle 7">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31535" y="5877022"/>
            <a:ext cx="539492" cy="314843"/>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7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1283</TotalTime>
  <Words>3769</Words>
  <PresentationFormat>Custom</PresentationFormat>
  <Paragraphs>383</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2020-02-20T09:15:10Z</dcterms:modified>
</cp:coreProperties>
</file>