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0" r:id="rId2"/>
    <p:sldId id="304" r:id="rId3"/>
    <p:sldId id="302" r:id="rId4"/>
    <p:sldId id="292" r:id="rId5"/>
    <p:sldId id="350" r:id="rId6"/>
    <p:sldId id="351" r:id="rId7"/>
    <p:sldId id="332" r:id="rId8"/>
    <p:sldId id="349" r:id="rId9"/>
    <p:sldId id="343" r:id="rId10"/>
    <p:sldId id="347" r:id="rId11"/>
    <p:sldId id="334" r:id="rId12"/>
    <p:sldId id="340" r:id="rId13"/>
    <p:sldId id="344" r:id="rId14"/>
    <p:sldId id="352" r:id="rId15"/>
    <p:sldId id="353" r:id="rId16"/>
    <p:sldId id="354" r:id="rId17"/>
    <p:sldId id="355" r:id="rId18"/>
    <p:sldId id="358" r:id="rId19"/>
    <p:sldId id="315" r:id="rId20"/>
    <p:sldId id="357" r:id="rId21"/>
    <p:sldId id="331" r:id="rId22"/>
    <p:sldId id="328" r:id="rId23"/>
    <p:sldId id="329" r:id="rId24"/>
    <p:sldId id="33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 autoAdjust="0"/>
    <p:restoredTop sz="93883" autoAdjust="0"/>
  </p:normalViewPr>
  <p:slideViewPr>
    <p:cSldViewPr snapToGrid="0">
      <p:cViewPr>
        <p:scale>
          <a:sx n="17" d="100"/>
          <a:sy n="17" d="100"/>
        </p:scale>
        <p:origin x="2226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07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15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41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1883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FREE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390909" y="-17814"/>
            <a:ext cx="180109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Review </a:t>
            </a:r>
            <a:r>
              <a:rPr lang="en-US"/>
              <a:t>Unit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emf"/><Relationship Id="rId4" Type="http://schemas.openxmlformats.org/officeDocument/2006/relationships/image" Target="../media/image7.png"/><Relationship Id="rId9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Review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84 &amp; 85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78044"/>
            <a:ext cx="1464906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76434" y="853070"/>
            <a:ext cx="523376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Beth: Hi Tom. How are you?</a:t>
            </a:r>
            <a:br>
              <a:rPr lang="en-US" sz="2800" i="1" dirty="0"/>
            </a:br>
            <a:r>
              <a:rPr lang="en-US" sz="2800" i="1" dirty="0"/>
              <a:t>Tom: Good, thanks. You?</a:t>
            </a:r>
            <a:br>
              <a:rPr lang="en-US" sz="2800" i="1" dirty="0"/>
            </a:br>
            <a:r>
              <a:rPr lang="en-US" sz="2800" i="1" dirty="0"/>
              <a:t>Beth: Yeah, I'm OK. Are you busy?</a:t>
            </a:r>
            <a:br>
              <a:rPr lang="en-US" sz="2800" i="1" dirty="0"/>
            </a:br>
            <a:r>
              <a:rPr lang="en-US" sz="2800" i="1" dirty="0"/>
              <a:t>Tom: No. I was doing my homework, but I’ve finished it now.</a:t>
            </a:r>
            <a:br>
              <a:rPr lang="en-US" sz="2800" i="1" dirty="0"/>
            </a:br>
            <a:r>
              <a:rPr lang="en-US" sz="2800" i="1" dirty="0"/>
              <a:t>Beth: I'm meeting Andy at the bowling alley on Sunday. Do you want to come?</a:t>
            </a:r>
            <a:br>
              <a:rPr lang="en-US" sz="2800" i="1" dirty="0"/>
            </a:br>
            <a:r>
              <a:rPr lang="en-US" sz="2800" i="1" dirty="0"/>
              <a:t>Tom: That sounds great. What time?</a:t>
            </a:r>
            <a:br>
              <a:rPr lang="en-US" sz="2800" i="1" dirty="0"/>
            </a:br>
            <a:r>
              <a:rPr lang="en-US" sz="2800" i="1" dirty="0"/>
              <a:t>Beth: How about three o' clock?</a:t>
            </a:r>
            <a:br>
              <a:rPr lang="en-US" sz="2400" i="1" dirty="0"/>
            </a:br>
            <a:br>
              <a:rPr lang="en-US" sz="2400" i="1" dirty="0"/>
            </a:br>
            <a:endParaRPr lang="en-US" sz="2400" i="1" dirty="0"/>
          </a:p>
        </p:txBody>
      </p:sp>
      <p:sp>
        <p:nvSpPr>
          <p:cNvPr id="4" name="Rectangle 3"/>
          <p:cNvSpPr/>
          <p:nvPr/>
        </p:nvSpPr>
        <p:spPr>
          <a:xfrm>
            <a:off x="5410200" y="378044"/>
            <a:ext cx="668382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Tom: Oh no, sorry. I'm going to the market with my mom at two o' clock. It's my dad's birthday next week, so I need to buy a present.</a:t>
            </a:r>
            <a:br>
              <a:rPr lang="en-US" sz="2800" i="1" dirty="0"/>
            </a:br>
            <a:r>
              <a:rPr lang="en-US" sz="2800" i="1" dirty="0"/>
              <a:t>Beth: Hmm. How about we meet at four o'clock?</a:t>
            </a:r>
            <a:br>
              <a:rPr lang="en-US" sz="2800" i="1" dirty="0"/>
            </a:br>
            <a:r>
              <a:rPr lang="en-US" sz="2800" i="1" dirty="0"/>
              <a:t>Tom: Four? Yeah. We'll be finished at half past three, so I think four o'clock will be OK for me.</a:t>
            </a:r>
            <a:br>
              <a:rPr lang="en-US" sz="2800" i="1" dirty="0"/>
            </a:br>
            <a:r>
              <a:rPr lang="en-US" sz="2800" i="1" dirty="0"/>
              <a:t>Beth: Let's meet at the mall.</a:t>
            </a:r>
            <a:br>
              <a:rPr lang="en-US" sz="2800" i="1" dirty="0"/>
            </a:br>
            <a:r>
              <a:rPr lang="en-US" sz="2800" i="1" dirty="0"/>
              <a:t>Tom: Hmm, actually it's easier for me if I meet you and Andy at the bowling alley. Is that OK?</a:t>
            </a:r>
            <a:br>
              <a:rPr lang="en-US" sz="2800" i="1" dirty="0"/>
            </a:br>
            <a:r>
              <a:rPr lang="en-US" sz="2800" i="1" dirty="0"/>
              <a:t>Beth: OK. See you there!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1207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13156" y="542495"/>
            <a:ext cx="9596959" cy="6883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Underline the key words and guess the answer to each question.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927271" y="5223164"/>
            <a:ext cx="6650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399" y="1332169"/>
            <a:ext cx="6631601" cy="5030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78" y="1332169"/>
            <a:ext cx="4807321" cy="4935799"/>
          </a:xfrm>
          <a:prstGeom prst="rect">
            <a:avLst/>
          </a:prstGeom>
          <a:solidFill>
            <a:srgbClr val="FF0000"/>
          </a:solidFill>
        </p:spPr>
      </p:pic>
      <p:cxnSp>
        <p:nvCxnSpPr>
          <p:cNvPr id="13" name="Straight Connector 12"/>
          <p:cNvCxnSpPr/>
          <p:nvPr/>
        </p:nvCxnSpPr>
        <p:spPr>
          <a:xfrm>
            <a:off x="6211635" y="2349500"/>
            <a:ext cx="1159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64479" y="5075382"/>
            <a:ext cx="15988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62613" y="2679700"/>
            <a:ext cx="493099" cy="292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155712" y="2825750"/>
            <a:ext cx="711688" cy="7048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674825" y="3032125"/>
            <a:ext cx="493099" cy="292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176303" y="3178175"/>
            <a:ext cx="776571" cy="16859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922796" y="4301836"/>
            <a:ext cx="19628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370979" y="5964382"/>
            <a:ext cx="2179421" cy="46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704903" y="3716045"/>
            <a:ext cx="493099" cy="292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190372" y="2349500"/>
            <a:ext cx="732424" cy="14979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952874" y="2971800"/>
            <a:ext cx="14181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885235" y="2679700"/>
            <a:ext cx="6590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214767" y="4008145"/>
            <a:ext cx="4438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211635" y="3716045"/>
            <a:ext cx="13806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704903" y="4151571"/>
            <a:ext cx="493099" cy="292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5189884" y="3631877"/>
            <a:ext cx="754611" cy="675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9903800" y="4307580"/>
            <a:ext cx="13109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952874" y="4612380"/>
            <a:ext cx="10110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707545" y="4650046"/>
            <a:ext cx="493099" cy="292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5209023" y="2453935"/>
            <a:ext cx="743851" cy="23349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956317" y="3308350"/>
            <a:ext cx="26069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988582" y="1647536"/>
            <a:ext cx="19628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755900" y="2180936"/>
            <a:ext cx="901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854200" y="2679700"/>
            <a:ext cx="21158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854200" y="3149311"/>
            <a:ext cx="1663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425700" y="3621422"/>
            <a:ext cx="27833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 flipV="1">
            <a:off x="3276231" y="4274998"/>
            <a:ext cx="298754" cy="1418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flipV="1">
            <a:off x="3790918" y="4717991"/>
            <a:ext cx="298754" cy="1418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 flipV="1">
            <a:off x="2708813" y="5152246"/>
            <a:ext cx="298754" cy="1418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 flipV="1">
            <a:off x="3271020" y="5579242"/>
            <a:ext cx="298754" cy="1418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 flipV="1">
            <a:off x="2708813" y="6005023"/>
            <a:ext cx="298754" cy="1418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9" grpId="0" animBg="1"/>
      <p:bldP spid="48" grpId="0" animBg="1"/>
      <p:bldP spid="55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4636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</a:t>
            </a:r>
            <a:r>
              <a:rPr lang="en-US">
                <a:solidFill>
                  <a:schemeClr val="bg1"/>
                </a:solidFill>
              </a:rPr>
              <a:t>, page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43171" y="466617"/>
            <a:ext cx="7950129" cy="526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i="1">
              <a:solidFill>
                <a:srgbClr val="0070C0"/>
              </a:solidFill>
            </a:endParaRPr>
          </a:p>
          <a:p>
            <a:pPr algn="ctr"/>
            <a:r>
              <a:rPr lang="en-US" sz="2800" i="1">
                <a:solidFill>
                  <a:srgbClr val="0070C0"/>
                </a:solidFill>
              </a:rPr>
              <a:t>Skim </a:t>
            </a:r>
            <a:r>
              <a:rPr lang="en-US" sz="2800" i="1" dirty="0">
                <a:solidFill>
                  <a:srgbClr val="0070C0"/>
                </a:solidFill>
              </a:rPr>
              <a:t>and scan the text </a:t>
            </a:r>
            <a:r>
              <a:rPr lang="en-US" sz="2800" i="1">
                <a:solidFill>
                  <a:srgbClr val="0070C0"/>
                </a:solidFill>
              </a:rPr>
              <a:t>to answer the questions. </a:t>
            </a:r>
            <a:br>
              <a:rPr lang="en-US" sz="2800"/>
            </a:br>
            <a:endParaRPr lang="en-US" sz="2800" i="1" dirty="0">
              <a:solidFill>
                <a:srgbClr val="0070C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962"/>
            <a:ext cx="6324600" cy="2276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910" y="992694"/>
            <a:ext cx="8302625" cy="308472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4419617" y="1771650"/>
            <a:ext cx="30479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2679" y="4337050"/>
            <a:ext cx="634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38479" y="4330700"/>
            <a:ext cx="26288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302287" y="4017962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When she was eight years old.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15814" y="4819650"/>
            <a:ext cx="507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438479" y="4819650"/>
            <a:ext cx="9270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144017" y="1771650"/>
            <a:ext cx="16890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284700" y="4479627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Her friends.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609679" y="5290704"/>
            <a:ext cx="507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026377" y="5290704"/>
            <a:ext cx="17995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904526" y="2408959"/>
            <a:ext cx="1177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324599" y="4920466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Trees.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515813" y="5747904"/>
            <a:ext cx="10237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926143" y="5747904"/>
            <a:ext cx="32529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334585" y="3046268"/>
            <a:ext cx="41792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324600" y="5352039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About two hours.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482679" y="6264996"/>
            <a:ext cx="6349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476579" y="6235122"/>
            <a:ext cx="3054856" cy="17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146473" y="3929432"/>
            <a:ext cx="26866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302286" y="5822971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Finish her homework.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64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4" grpId="0"/>
      <p:bldP spid="40" grpId="0"/>
      <p:bldP spid="47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391"/>
            <a:ext cx="12192000" cy="585484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091056" y="372772"/>
            <a:ext cx="3906980" cy="761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</a:rPr>
              <a:t>Underline the key words.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966364" y="3323359"/>
            <a:ext cx="11083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38296" y="2923249"/>
            <a:ext cx="1384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ice rink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7536874" y="3766705"/>
            <a:ext cx="33527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49847" y="3360808"/>
            <a:ext cx="1620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bake cakes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519055" y="4223905"/>
            <a:ext cx="15101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428152" y="3794115"/>
            <a:ext cx="1510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water park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8319654" y="4639542"/>
            <a:ext cx="34151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177900" y="4240825"/>
            <a:ext cx="1384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fair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5029200" y="5055178"/>
            <a:ext cx="9579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519055" y="4696655"/>
            <a:ext cx="1384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market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691746" y="5484668"/>
            <a:ext cx="16279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276013" y="5127542"/>
            <a:ext cx="1831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sports center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2583497" y="5941868"/>
            <a:ext cx="38865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363690" y="5558429"/>
            <a:ext cx="2313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+mj-lt"/>
              </a:rPr>
              <a:t>building models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6470073" y="4194465"/>
            <a:ext cx="15101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32" grpId="0"/>
      <p:bldP spid="35" grpId="0"/>
      <p:bldP spid="41" grpId="0"/>
      <p:bldP spid="44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1891" y="298991"/>
            <a:ext cx="81187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  <a:latin typeface="+mj-lt"/>
              </a:rPr>
              <a:t>Look at the pictures and write the words. </a:t>
            </a:r>
            <a:br>
              <a:rPr lang="en-US" sz="3600">
                <a:solidFill>
                  <a:srgbClr val="00B0F0"/>
                </a:solidFill>
                <a:latin typeface="+mj-lt"/>
              </a:rPr>
            </a:br>
            <a:endParaRPr lang="en-US" sz="360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636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</a:t>
            </a:r>
            <a:r>
              <a:rPr lang="en-US">
                <a:solidFill>
                  <a:schemeClr val="bg1"/>
                </a:solidFill>
              </a:rPr>
              <a:t>, page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85046" y="238033"/>
            <a:ext cx="5278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837" y="949881"/>
            <a:ext cx="1581945" cy="10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1" y="1161732"/>
            <a:ext cx="2513959" cy="23582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862" y="945102"/>
            <a:ext cx="2394447" cy="2494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2910" y="1114220"/>
            <a:ext cx="2394654" cy="2405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657" y="3986292"/>
            <a:ext cx="2454033" cy="2386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891" y="3872971"/>
            <a:ext cx="2534844" cy="250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936" y="3872971"/>
            <a:ext cx="2449728" cy="24751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77410" y="3048001"/>
            <a:ext cx="1276600" cy="235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72622" y="2872732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+mj-lt"/>
              </a:rPr>
              <a:t>make vlogs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41517" y="2724700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+mj-lt"/>
              </a:rPr>
              <a:t>play online games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9075" y="2875067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+mj-lt"/>
              </a:rPr>
              <a:t>build models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02585" y="5782187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+mj-lt"/>
              </a:rPr>
              <a:t>read comics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16321" y="5782187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+mj-lt"/>
              </a:rPr>
              <a:t>bake cakes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52505" y="5701721"/>
            <a:ext cx="403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+mj-lt"/>
              </a:rPr>
              <a:t>collect soccer stickers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356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467"/>
            <a:ext cx="9006321" cy="9962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109" y="1338741"/>
            <a:ext cx="1212272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1.cousins/theater/and/to/going/his/Jason/on/the/are/Saturday.</a:t>
            </a:r>
          </a:p>
          <a:p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2. alley/bowling/opens/10 a.m./at/The</a:t>
            </a:r>
          </a:p>
          <a:p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3. tomorrow?/What/Sofia/we/time/are/meeting</a:t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61950" y="2072314"/>
            <a:ext cx="1230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+mj-lt"/>
              </a:rPr>
              <a:t>Jason and his cousins are going to the theater on Saturday.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563091" y="3735434"/>
            <a:ext cx="1230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+mj-lt"/>
              </a:rPr>
              <a:t>The bowling alley opens at 10 a.m.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648258" y="5398554"/>
            <a:ext cx="1230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</a:rPr>
              <a:t>What time are we meeting Sofia tomorrow?</a:t>
            </a:r>
          </a:p>
        </p:txBody>
      </p:sp>
    </p:spTree>
    <p:extLst>
      <p:ext uri="{BB962C8B-B14F-4D97-AF65-F5344CB8AC3E}">
        <p14:creationId xmlns:p14="http://schemas.microsoft.com/office/powerpoint/2010/main" val="116469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467"/>
            <a:ext cx="9006321" cy="9962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109" y="1338741"/>
            <a:ext cx="1212272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4. brother/a/has/soccer/collection/My/of/stickers.</a:t>
            </a:r>
          </a:p>
          <a:p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5. evening./this/are/friends/basketball/playing/My</a:t>
            </a:r>
          </a:p>
          <a:p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latin typeface="+mj-lt"/>
              </a:rPr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290204" y="2155441"/>
            <a:ext cx="1230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My brother has a collection of soccer stickers. </a:t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90204" y="3831731"/>
            <a:ext cx="1230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</a:rPr>
              <a:t>My friends are playing basketball this evening.</a:t>
            </a:r>
            <a:br>
              <a:rPr lang="en-US" sz="3600" dirty="0">
                <a:solidFill>
                  <a:srgbClr val="FF0000"/>
                </a:solidFill>
                <a:latin typeface="+mj-lt"/>
              </a:rPr>
            </a:b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567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207" y="1700213"/>
            <a:ext cx="5726793" cy="3929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2086" y="351563"/>
            <a:ext cx="88106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  <a:latin typeface="+mj-lt"/>
              </a:rPr>
              <a:t>Look at the map and circle the correct words.</a:t>
            </a:r>
            <a:br>
              <a:rPr lang="en-US" sz="3600" i="1">
                <a:solidFill>
                  <a:srgbClr val="00B0F0"/>
                </a:solidFill>
                <a:latin typeface="+mj-lt"/>
              </a:rPr>
            </a:br>
            <a:br>
              <a:rPr lang="en-US" sz="3600" i="1">
                <a:solidFill>
                  <a:srgbClr val="00B0F0"/>
                </a:solidFill>
                <a:latin typeface="+mj-lt"/>
              </a:rPr>
            </a:br>
            <a:br>
              <a:rPr lang="en-US" i="1">
                <a:solidFill>
                  <a:srgbClr val="242021"/>
                </a:solidFill>
                <a:latin typeface="FuturaStd-Book"/>
              </a:rPr>
            </a:b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7650" y="1140485"/>
            <a:ext cx="650081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242021"/>
                </a:solidFill>
                <a:latin typeface="+mj-lt"/>
              </a:rPr>
              <a:t>1. Let's meet at the café 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opposite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/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next to</a:t>
            </a:r>
            <a:r>
              <a:rPr lang="en-US" sz="3000" dirty="0">
                <a:solidFill>
                  <a:srgbClr val="242021"/>
                </a:solidFill>
                <a:latin typeface="+mj-lt"/>
              </a:rPr>
              <a:t> the movie theater.</a:t>
            </a:r>
            <a:br>
              <a:rPr lang="en-US" sz="3000" dirty="0">
                <a:solidFill>
                  <a:srgbClr val="242021"/>
                </a:solidFill>
                <a:latin typeface="+mj-lt"/>
              </a:rPr>
            </a:br>
            <a:r>
              <a:rPr lang="en-US" sz="3000" dirty="0">
                <a:solidFill>
                  <a:srgbClr val="242021"/>
                </a:solidFill>
                <a:latin typeface="+mj-lt"/>
              </a:rPr>
              <a:t>2. The bookstore is 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in front of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/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behind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242021"/>
                </a:solidFill>
                <a:latin typeface="+mj-lt"/>
              </a:rPr>
              <a:t>the café.</a:t>
            </a:r>
            <a:br>
              <a:rPr lang="en-US" sz="3000" dirty="0">
                <a:solidFill>
                  <a:srgbClr val="242021"/>
                </a:solidFill>
                <a:latin typeface="+mj-lt"/>
              </a:rPr>
            </a:br>
            <a:r>
              <a:rPr lang="en-US" sz="3000" dirty="0">
                <a:solidFill>
                  <a:srgbClr val="242021"/>
                </a:solidFill>
                <a:latin typeface="+mj-lt"/>
              </a:rPr>
              <a:t>3. Do you want to meet at the market 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opposite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/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behind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242021"/>
                </a:solidFill>
                <a:latin typeface="+mj-lt"/>
              </a:rPr>
              <a:t>the movie theater?</a:t>
            </a:r>
            <a:br>
              <a:rPr lang="en-US" sz="3000" dirty="0">
                <a:solidFill>
                  <a:srgbClr val="242021"/>
                </a:solidFill>
                <a:latin typeface="+mj-lt"/>
              </a:rPr>
            </a:br>
            <a:r>
              <a:rPr lang="en-US" sz="3000" dirty="0">
                <a:solidFill>
                  <a:srgbClr val="242021"/>
                </a:solidFill>
                <a:latin typeface="+mj-lt"/>
              </a:rPr>
              <a:t>4. The clothing store is 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in front of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/ 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behind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242021"/>
                </a:solidFill>
                <a:latin typeface="+mj-lt"/>
              </a:rPr>
              <a:t>the ice cream store.</a:t>
            </a:r>
            <a:br>
              <a:rPr lang="en-US" sz="3000" dirty="0">
                <a:solidFill>
                  <a:srgbClr val="242021"/>
                </a:solidFill>
                <a:latin typeface="+mj-lt"/>
              </a:rPr>
            </a:br>
            <a:r>
              <a:rPr lang="en-US" sz="3000" dirty="0">
                <a:solidFill>
                  <a:srgbClr val="242021"/>
                </a:solidFill>
                <a:latin typeface="+mj-lt"/>
              </a:rPr>
              <a:t>5. I often go running in the park </a:t>
            </a:r>
          </a:p>
          <a:p>
            <a:r>
              <a:rPr lang="en-US" sz="3000" i="1" dirty="0">
                <a:solidFill>
                  <a:srgbClr val="0070C0"/>
                </a:solidFill>
                <a:latin typeface="+mj-lt"/>
              </a:rPr>
              <a:t>next to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/</a:t>
            </a:r>
            <a:r>
              <a:rPr lang="en-US" sz="3000" i="1" dirty="0">
                <a:solidFill>
                  <a:srgbClr val="0070C0"/>
                </a:solidFill>
                <a:latin typeface="+mj-lt"/>
              </a:rPr>
              <a:t>behind</a:t>
            </a:r>
            <a:r>
              <a:rPr lang="en-US" sz="3000" i="1" dirty="0">
                <a:solidFill>
                  <a:srgbClr val="242021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242021"/>
                </a:solidFill>
                <a:latin typeface="+mj-lt"/>
              </a:rPr>
              <a:t>the market.</a:t>
            </a:r>
            <a:r>
              <a:rPr lang="en-US" sz="3000" dirty="0">
                <a:latin typeface="+mj-lt"/>
              </a:rPr>
              <a:t> 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5534027" y="1123865"/>
            <a:ext cx="1214436" cy="628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27889" y="2021913"/>
            <a:ext cx="1577989" cy="6507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0673" y="3385266"/>
            <a:ext cx="1465490" cy="6507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49040" y="3843480"/>
            <a:ext cx="1750479" cy="628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7650" y="5314950"/>
            <a:ext cx="1214436" cy="628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0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21"/>
            <a:ext cx="11359429" cy="805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2242" y="1429528"/>
            <a:ext cx="118317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242021"/>
                </a:solidFill>
              </a:rPr>
              <a:t>1. A. vl</a:t>
            </a:r>
            <a:r>
              <a:rPr lang="en-US" sz="3200" u="sng">
                <a:solidFill>
                  <a:srgbClr val="242021"/>
                </a:solidFill>
              </a:rPr>
              <a:t>o</a:t>
            </a:r>
            <a:r>
              <a:rPr lang="en-US" sz="3200">
                <a:solidFill>
                  <a:srgbClr val="242021"/>
                </a:solidFill>
              </a:rPr>
              <a:t>g 			B. m</a:t>
            </a:r>
            <a:r>
              <a:rPr lang="en-US" sz="3200" u="sng">
                <a:solidFill>
                  <a:srgbClr val="242021"/>
                </a:solidFill>
              </a:rPr>
              <a:t>o</a:t>
            </a:r>
            <a:r>
              <a:rPr lang="en-US" sz="3200">
                <a:solidFill>
                  <a:srgbClr val="242021"/>
                </a:solidFill>
              </a:rPr>
              <a:t>del 		C. s</a:t>
            </a:r>
            <a:r>
              <a:rPr lang="en-US" sz="3200" u="sng">
                <a:solidFill>
                  <a:srgbClr val="242021"/>
                </a:solidFill>
              </a:rPr>
              <a:t>o</a:t>
            </a:r>
            <a:r>
              <a:rPr lang="en-US" sz="3200">
                <a:solidFill>
                  <a:srgbClr val="242021"/>
                </a:solidFill>
              </a:rPr>
              <a:t>ccer 		D. sp</a:t>
            </a:r>
            <a:r>
              <a:rPr lang="en-US" sz="3200" u="sng">
                <a:solidFill>
                  <a:srgbClr val="242021"/>
                </a:solidFill>
              </a:rPr>
              <a:t>o</a:t>
            </a:r>
            <a:r>
              <a:rPr lang="en-US" sz="3200">
                <a:solidFill>
                  <a:srgbClr val="242021"/>
                </a:solidFill>
              </a:rPr>
              <a:t>rt</a:t>
            </a:r>
            <a:br>
              <a:rPr lang="en-US" sz="3200">
                <a:solidFill>
                  <a:srgbClr val="242021"/>
                </a:solidFill>
              </a:rPr>
            </a:br>
            <a:r>
              <a:rPr lang="en-US" sz="3200">
                <a:solidFill>
                  <a:srgbClr val="242021"/>
                </a:solidFill>
              </a:rPr>
              <a:t>2. A. sk</a:t>
            </a:r>
            <a:r>
              <a:rPr lang="en-US" sz="3200" u="sng">
                <a:solidFill>
                  <a:srgbClr val="242021"/>
                </a:solidFill>
              </a:rPr>
              <a:t>a</a:t>
            </a:r>
            <a:r>
              <a:rPr lang="en-US" sz="3200">
                <a:solidFill>
                  <a:srgbClr val="242021"/>
                </a:solidFill>
              </a:rPr>
              <a:t>ting 		B. g</a:t>
            </a:r>
            <a:r>
              <a:rPr lang="en-US" sz="3200" u="sng">
                <a:solidFill>
                  <a:srgbClr val="242021"/>
                </a:solidFill>
              </a:rPr>
              <a:t>a</a:t>
            </a:r>
            <a:r>
              <a:rPr lang="en-US" sz="3200">
                <a:solidFill>
                  <a:srgbClr val="242021"/>
                </a:solidFill>
              </a:rPr>
              <a:t>me 		C. c</a:t>
            </a:r>
            <a:r>
              <a:rPr lang="en-US" sz="3200" u="sng">
                <a:solidFill>
                  <a:srgbClr val="242021"/>
                </a:solidFill>
              </a:rPr>
              <a:t>a</a:t>
            </a:r>
            <a:r>
              <a:rPr lang="en-US" sz="3200">
                <a:solidFill>
                  <a:srgbClr val="242021"/>
                </a:solidFill>
              </a:rPr>
              <a:t>ke 		D. m</a:t>
            </a:r>
            <a:r>
              <a:rPr lang="en-US" sz="3200" u="sng">
                <a:solidFill>
                  <a:srgbClr val="242021"/>
                </a:solidFill>
              </a:rPr>
              <a:t>a</a:t>
            </a:r>
            <a:r>
              <a:rPr lang="en-US" sz="3200">
                <a:solidFill>
                  <a:srgbClr val="242021"/>
                </a:solidFill>
              </a:rPr>
              <a:t>rket</a:t>
            </a:r>
            <a:br>
              <a:rPr lang="en-US" sz="3200">
                <a:solidFill>
                  <a:srgbClr val="242021"/>
                </a:solidFill>
              </a:rPr>
            </a:br>
            <a:r>
              <a:rPr lang="en-US" sz="3200">
                <a:solidFill>
                  <a:srgbClr val="242021"/>
                </a:solidFill>
              </a:rPr>
              <a:t>3. A. onl</a:t>
            </a:r>
            <a:r>
              <a:rPr lang="en-US" sz="3200" u="sng">
                <a:solidFill>
                  <a:srgbClr val="242021"/>
                </a:solidFill>
              </a:rPr>
              <a:t>i</a:t>
            </a:r>
            <a:r>
              <a:rPr lang="en-US" sz="3200">
                <a:solidFill>
                  <a:srgbClr val="242021"/>
                </a:solidFill>
              </a:rPr>
              <a:t>ne games 	B. ice r</a:t>
            </a:r>
            <a:r>
              <a:rPr lang="en-US" sz="3200" u="sng">
                <a:solidFill>
                  <a:srgbClr val="242021"/>
                </a:solidFill>
              </a:rPr>
              <a:t>i</a:t>
            </a:r>
            <a:r>
              <a:rPr lang="en-US" sz="3200">
                <a:solidFill>
                  <a:srgbClr val="242021"/>
                </a:solidFill>
              </a:rPr>
              <a:t>nk 		C. bowl</a:t>
            </a:r>
            <a:r>
              <a:rPr lang="en-US" sz="3200" u="sng">
                <a:solidFill>
                  <a:srgbClr val="242021"/>
                </a:solidFill>
              </a:rPr>
              <a:t>i</a:t>
            </a:r>
            <a:r>
              <a:rPr lang="en-US" sz="3200">
                <a:solidFill>
                  <a:srgbClr val="242021"/>
                </a:solidFill>
              </a:rPr>
              <a:t>ng 		D. st</a:t>
            </a:r>
            <a:r>
              <a:rPr lang="en-US" sz="3200" u="sng">
                <a:solidFill>
                  <a:srgbClr val="242021"/>
                </a:solidFill>
              </a:rPr>
              <a:t>i</a:t>
            </a:r>
            <a:r>
              <a:rPr lang="en-US" sz="3200">
                <a:solidFill>
                  <a:srgbClr val="242021"/>
                </a:solidFill>
              </a:rPr>
              <a:t>cker</a:t>
            </a:r>
            <a:r>
              <a:rPr lang="en-US" sz="3200"/>
              <a:t> </a:t>
            </a:r>
            <a:br>
              <a:rPr lang="en-US" sz="3200"/>
            </a:b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43" y="3352800"/>
            <a:ext cx="11664229" cy="7897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242" y="4296165"/>
            <a:ext cx="118997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</a:rPr>
              <a:t>4. A. model 	B. center 		C. collect 		D. sticker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dirty="0">
                <a:solidFill>
                  <a:srgbClr val="242021"/>
                </a:solidFill>
              </a:rPr>
              <a:t>5. A. theater 	B. equipment 	C. badminton	D. skateboarding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dirty="0">
                <a:solidFill>
                  <a:srgbClr val="242021"/>
                </a:solidFill>
              </a:rPr>
              <a:t>6. A. online 	B. habit 		C. soccer 		D. comic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9462657" y="1456466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9462657" y="1983665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734294" y="2507187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5837856" y="4372017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2992301" y="4849011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661774" y="5361382"/>
            <a:ext cx="429490" cy="443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42" y="5859114"/>
            <a:ext cx="2514818" cy="9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381" y="782067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77" y="1647861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480357" y="5359947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6836D3-91E1-41CB-B0CF-78FE299F75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9" y="2284319"/>
            <a:ext cx="2890020" cy="589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DFC3EF-295E-4CA7-B45B-BE5AFCE34E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" y="2873819"/>
            <a:ext cx="2891243" cy="5895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967C2C6-CC93-44EA-9C68-8DD3142554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4" y="3435857"/>
            <a:ext cx="2890020" cy="589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1366E3-F23C-4EDC-81BC-1A9D8B9CA3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1" y="4078992"/>
            <a:ext cx="2627071" cy="5358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8261C07-B8E3-4DD1-91C5-65B79CF2BD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4" y="4641030"/>
            <a:ext cx="2890020" cy="589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2181" y="490818"/>
            <a:ext cx="4201181" cy="5876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2926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0872" y="1928335"/>
            <a:ext cx="95734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i="1" dirty="0">
                <a:solidFill>
                  <a:srgbClr val="FF0000"/>
                </a:solidFill>
              </a:rPr>
              <a:t>* Grammar of Unit 1:</a:t>
            </a:r>
            <a:r>
              <a:rPr lang="en-US" sz="3600" i="1" dirty="0">
                <a:solidFill>
                  <a:srgbClr val="0070C0"/>
                </a:solidFill>
              </a:rPr>
              <a:t> Present Continuous and Prepositions of Place.</a:t>
            </a:r>
          </a:p>
          <a:p>
            <a:pPr>
              <a:spcAft>
                <a:spcPts val="0"/>
              </a:spcAft>
            </a:pPr>
            <a:r>
              <a:rPr lang="en-US" sz="3600" i="1" dirty="0">
                <a:solidFill>
                  <a:srgbClr val="FF0000"/>
                </a:solidFill>
              </a:rPr>
              <a:t>* Vocabulary of Unit 1:</a:t>
            </a:r>
            <a:r>
              <a:rPr lang="en-US" sz="3600" i="1" dirty="0">
                <a:solidFill>
                  <a:srgbClr val="0070C0"/>
                </a:solidFill>
              </a:rPr>
              <a:t> Vocabulary about free time activities and places of entertainment.</a:t>
            </a:r>
          </a:p>
        </p:txBody>
      </p:sp>
    </p:spTree>
    <p:extLst>
      <p:ext uri="{BB962C8B-B14F-4D97-AF65-F5344CB8AC3E}">
        <p14:creationId xmlns:p14="http://schemas.microsoft.com/office/powerpoint/2010/main" val="2423077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262890"/>
            <a:ext cx="9135618" cy="62288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49" y="2059942"/>
            <a:ext cx="971550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 &amp; Listening: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 instructions.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reading and listening for general and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74344" y="1923008"/>
            <a:ext cx="11443312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vocabulary, grammar of unit 1.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in Workbook: Review of Unit 1 (page 62).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Prepare: Unit 2 – New words and Reading (page 12 –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411086"/>
            <a:ext cx="598092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</a:t>
            </a:r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500" dirty="0">
                <a:solidFill>
                  <a:srgbClr val="0070C0"/>
                </a:solidFill>
              </a:rPr>
              <a:t>- review vocabularies and grammar points.</a:t>
            </a:r>
          </a:p>
          <a:p>
            <a:r>
              <a:rPr lang="en-US" sz="3500" dirty="0">
                <a:solidFill>
                  <a:srgbClr val="0070C0"/>
                </a:solidFill>
              </a:rPr>
              <a:t>- talk about </a:t>
            </a:r>
          </a:p>
          <a:p>
            <a:r>
              <a:rPr lang="en-US" sz="3500">
                <a:solidFill>
                  <a:srgbClr val="0070C0"/>
                </a:solidFill>
              </a:rPr>
              <a:t>• free time activities</a:t>
            </a:r>
            <a:br>
              <a:rPr lang="en-US" sz="3500" dirty="0">
                <a:solidFill>
                  <a:srgbClr val="0070C0"/>
                </a:solidFill>
              </a:rPr>
            </a:br>
            <a:r>
              <a:rPr lang="en-US" sz="3500">
                <a:solidFill>
                  <a:srgbClr val="0070C0"/>
                </a:solidFill>
              </a:rPr>
              <a:t>• places of entertainment</a:t>
            </a:r>
          </a:p>
          <a:p>
            <a:r>
              <a:rPr lang="en-US" sz="3500">
                <a:solidFill>
                  <a:srgbClr val="0070C0"/>
                </a:solidFill>
              </a:rPr>
              <a:t>- </a:t>
            </a:r>
            <a:r>
              <a:rPr lang="en-US" sz="3500" dirty="0">
                <a:solidFill>
                  <a:srgbClr val="0070C0"/>
                </a:solidFill>
              </a:rPr>
              <a:t>practice listening, reading and speaking.</a:t>
            </a:r>
          </a:p>
          <a:p>
            <a:r>
              <a:rPr lang="en-US" sz="3500" dirty="0">
                <a:solidFill>
                  <a:srgbClr val="0070C0"/>
                </a:solidFill>
              </a:rPr>
              <a:t> </a:t>
            </a:r>
            <a:br>
              <a:rPr lang="en-US" sz="3600" dirty="0"/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33434" y="542742"/>
            <a:ext cx="43937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3600" b="1">
                <a:solidFill>
                  <a:srgbClr val="00B0F0"/>
                </a:solidFill>
                <a:latin typeface="+mj-lt"/>
                <a:ea typeface="Times New Roman" panose="02020603050405020304" pitchFamily="18" charset="0"/>
              </a:rPr>
              <a:t>Game: LEAVE ME OUT</a:t>
            </a:r>
            <a:endParaRPr lang="en-US" sz="3600">
              <a:solidFill>
                <a:srgbClr val="00B0F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550" y="1338964"/>
            <a:ext cx="3971679" cy="48792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04243"/>
            <a:ext cx="4388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01" y="1297446"/>
            <a:ext cx="1581945" cy="10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521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3851565" y="1399310"/>
            <a:ext cx="4447308" cy="46828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25616" y="487279"/>
            <a:ext cx="2709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KEY ANSWER</a:t>
            </a:r>
            <a:endParaRPr lang="en-US" sz="360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06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36" y="342899"/>
            <a:ext cx="11722693" cy="1194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4618" y="1413164"/>
            <a:ext cx="9698182" cy="48054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72545" y="3323467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B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2540" y="3795335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2543" y="4285748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2542" y="4747413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2541" y="5237826"/>
            <a:ext cx="70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9" name="CD2-TRACK 3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44" end="205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8364" y="940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6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78044"/>
            <a:ext cx="1464906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866741"/>
            <a:ext cx="641126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 dirty="0">
                <a:latin typeface="+mj-lt"/>
              </a:rPr>
              <a:t>Mrs. Smith: Hello, John. How was school today?</a:t>
            </a:r>
            <a:br>
              <a:rPr lang="en-US" sz="2600" i="1" dirty="0">
                <a:latin typeface="+mj-lt"/>
              </a:rPr>
            </a:br>
            <a:r>
              <a:rPr lang="en-US" sz="2600" i="1" dirty="0">
                <a:latin typeface="+mj-lt"/>
              </a:rPr>
              <a:t>John: It was really good. We all did presentations about what we do in our free time. My presentation was about playing basketball.</a:t>
            </a:r>
            <a:br>
              <a:rPr lang="en-US" sz="2600" i="1" dirty="0">
                <a:latin typeface="+mj-lt"/>
              </a:rPr>
            </a:br>
            <a:r>
              <a:rPr lang="en-US" sz="2600" i="1" dirty="0">
                <a:latin typeface="+mj-lt"/>
              </a:rPr>
              <a:t>Mrs. Smith: Great. What about your friends? What do they like doing?</a:t>
            </a:r>
            <a:r>
              <a:rPr lang="en-US" sz="2600" dirty="0">
                <a:latin typeface="+mj-lt"/>
              </a:rPr>
              <a:t> </a:t>
            </a:r>
            <a:br>
              <a:rPr lang="en-US" sz="2600" dirty="0">
                <a:latin typeface="+mj-lt"/>
              </a:rPr>
            </a:br>
            <a:r>
              <a:rPr lang="en-US" sz="2600" i="1" dirty="0">
                <a:latin typeface="+mj-lt"/>
              </a:rPr>
              <a:t>John: Annie likes baking cakes. She'll bring some to school for us to try.</a:t>
            </a:r>
            <a:br>
              <a:rPr lang="en-US" sz="2600" i="1" dirty="0">
                <a:latin typeface="+mj-lt"/>
              </a:rPr>
            </a:br>
            <a:r>
              <a:rPr lang="en-US" sz="2600" i="1" dirty="0">
                <a:latin typeface="+mj-lt"/>
              </a:rPr>
              <a:t>Mrs. Smith: What about Chloe?</a:t>
            </a:r>
            <a:br>
              <a:rPr lang="en-US" sz="2200" i="1" dirty="0">
                <a:latin typeface="+mj-lt"/>
              </a:rPr>
            </a:br>
            <a:br>
              <a:rPr lang="en-US" sz="2200" dirty="0">
                <a:latin typeface="+mj-lt"/>
              </a:rPr>
            </a:br>
            <a:endParaRPr lang="en-US" sz="22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866741"/>
            <a:ext cx="6096000" cy="60939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600" i="1" dirty="0"/>
              <a:t>John: She loves sports. Last year she did yoga, but now she plays badminton.</a:t>
            </a:r>
            <a:br>
              <a:rPr lang="en-US" sz="2600" i="1" dirty="0"/>
            </a:br>
            <a:r>
              <a:rPr lang="en-US" sz="2600" i="1" dirty="0"/>
              <a:t>Mrs. Smith: Really?</a:t>
            </a:r>
            <a:br>
              <a:rPr lang="en-US" sz="2600" i="1" dirty="0"/>
            </a:br>
            <a:r>
              <a:rPr lang="en-US" sz="2600" i="1" dirty="0"/>
              <a:t>John: Yeah, and Anton builds models. He showed some great photos of them.</a:t>
            </a:r>
            <a:br>
              <a:rPr lang="en-US" sz="2600" i="1" dirty="0"/>
            </a:br>
            <a:r>
              <a:rPr lang="en-US" sz="2600" i="1" dirty="0"/>
              <a:t>Mrs. Smith: How about Karl?</a:t>
            </a:r>
            <a:br>
              <a:rPr lang="en-US" sz="2600" i="1" dirty="0"/>
            </a:br>
            <a:r>
              <a:rPr lang="en-US" sz="2600" i="1" dirty="0"/>
              <a:t>John: He plays online games. His mom says he should do more exercise and play sport.</a:t>
            </a:r>
            <a:br>
              <a:rPr lang="en-US" sz="2600" i="1" dirty="0"/>
            </a:br>
            <a:r>
              <a:rPr lang="en-US" sz="2600" i="1" dirty="0"/>
              <a:t>Mrs. Smith: Yes, he should!</a:t>
            </a:r>
            <a:br>
              <a:rPr lang="en-US" sz="2600" i="1" dirty="0"/>
            </a:br>
            <a:r>
              <a:rPr lang="en-US" sz="2600" i="1" dirty="0"/>
              <a:t>John: Oh, Julia has a great hobby.</a:t>
            </a:r>
            <a:br>
              <a:rPr lang="en-US" sz="2600" i="1" dirty="0"/>
            </a:br>
            <a:r>
              <a:rPr lang="en-US" sz="2600" i="1" dirty="0"/>
              <a:t>Mrs. Smith: Yeah?</a:t>
            </a:r>
            <a:br>
              <a:rPr lang="en-US" sz="2600" i="1" dirty="0"/>
            </a:br>
            <a:r>
              <a:rPr lang="en-US" sz="2600" i="1" dirty="0"/>
              <a:t>John: She makes vlogs about the clothes she buys. She likes shopping.</a:t>
            </a:r>
            <a:br>
              <a:rPr lang="en-US" sz="2600" i="1" dirty="0"/>
            </a:br>
            <a:r>
              <a:rPr lang="en-US" sz="2600" i="1" dirty="0"/>
              <a:t>Mrs. Smith: Fantastic!</a:t>
            </a:r>
            <a:br>
              <a:rPr lang="en-US" sz="2600" i="1" dirty="0"/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40151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4072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341" y="340720"/>
            <a:ext cx="2219325" cy="6762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08457" y="313039"/>
            <a:ext cx="82835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B0F0"/>
                </a:solidFill>
                <a:latin typeface="+mj-lt"/>
              </a:rPr>
              <a:t>Listen to a phone call between two teenagers and answer the questions. </a:t>
            </a:r>
            <a:br>
              <a:rPr lang="en-US" sz="3200">
                <a:solidFill>
                  <a:srgbClr val="00B0F0"/>
                </a:solidFill>
                <a:latin typeface="+mj-lt"/>
              </a:rPr>
            </a:br>
            <a:r>
              <a:rPr lang="en-US" sz="3200">
                <a:solidFill>
                  <a:srgbClr val="00B0F0"/>
                </a:solidFill>
                <a:latin typeface="+mj-lt"/>
              </a:rPr>
              <a:t> </a:t>
            </a:r>
            <a:br>
              <a:rPr lang="en-US" sz="3200">
                <a:solidFill>
                  <a:srgbClr val="00B0F0"/>
                </a:solidFill>
                <a:latin typeface="+mj-lt"/>
              </a:rPr>
            </a:br>
            <a:endParaRPr lang="en-US" sz="320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95056"/>
            <a:ext cx="12032497" cy="3158836"/>
          </a:xfrm>
          <a:prstGeom prst="rect">
            <a:avLst/>
          </a:prstGeom>
        </p:spPr>
      </p:pic>
      <p:pic>
        <p:nvPicPr>
          <p:cNvPr id="18" name="TRACK 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91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3636" y="810322"/>
            <a:ext cx="609600" cy="609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11024" y="2010439"/>
            <a:ext cx="458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</a:rPr>
              <a:t>The bowling alley.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2260" y="2795020"/>
            <a:ext cx="458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</a:rPr>
              <a:t>The market.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18297" y="3574474"/>
            <a:ext cx="458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</a:rPr>
              <a:t>4 o’clock.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11024" y="4364183"/>
            <a:ext cx="458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</a:rPr>
              <a:t>The bowling alley.</a:t>
            </a:r>
          </a:p>
        </p:txBody>
      </p:sp>
    </p:spTree>
    <p:extLst>
      <p:ext uri="{BB962C8B-B14F-4D97-AF65-F5344CB8AC3E}">
        <p14:creationId xmlns:p14="http://schemas.microsoft.com/office/powerpoint/2010/main" val="419547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66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5058</TotalTime>
  <Words>1116</Words>
  <Application>Microsoft Office PowerPoint</Application>
  <PresentationFormat>Widescreen</PresentationFormat>
  <Paragraphs>105</Paragraphs>
  <Slides>24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FuturaStd-Book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310</cp:revision>
  <dcterms:created xsi:type="dcterms:W3CDTF">2020-12-08T03:17:05Z</dcterms:created>
  <dcterms:modified xsi:type="dcterms:W3CDTF">2023-07-27T06:51:16Z</dcterms:modified>
</cp:coreProperties>
</file>