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56" r:id="rId2"/>
    <p:sldId id="379" r:id="rId3"/>
    <p:sldId id="308" r:id="rId4"/>
    <p:sldId id="348" r:id="rId5"/>
    <p:sldId id="269" r:id="rId6"/>
    <p:sldId id="285" r:id="rId7"/>
    <p:sldId id="377" r:id="rId8"/>
    <p:sldId id="259" r:id="rId9"/>
    <p:sldId id="380" r:id="rId10"/>
    <p:sldId id="310" r:id="rId11"/>
    <p:sldId id="368" r:id="rId12"/>
    <p:sldId id="260" r:id="rId13"/>
    <p:sldId id="373" r:id="rId14"/>
    <p:sldId id="261" r:id="rId15"/>
    <p:sldId id="305" r:id="rId16"/>
    <p:sldId id="371" r:id="rId17"/>
    <p:sldId id="304" r:id="rId18"/>
    <p:sldId id="3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ÂM TRẦN" initials="TT" lastIdx="1" clrIdx="0">
    <p:extLst>
      <p:ext uri="{19B8F6BF-5375-455C-9EA6-DF929625EA0E}">
        <p15:presenceInfo xmlns:p15="http://schemas.microsoft.com/office/powerpoint/2012/main" userId="f983fa822019aa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2F2B4"/>
    <a:srgbClr val="F9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B377-C96E-45A2-9772-6F35B1C94C3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9E96-75C3-414E-9AB0-F595DCB4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E7B05-688D-4C4B-A02E-5B18E44CB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5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E7B05-688D-4C4B-A02E-5B18E44CBC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5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9E96-75C3-414E-9AB0-F595DCB452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B48A-1E9D-4D9A-B8D1-1B6933FB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2E478-4B0F-4EFD-88A7-229B9B4EB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80B9-AFE8-4619-B7C0-B6596B89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6AF29-846C-4BA7-8C57-A471DFCC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DEC5-D5A8-437B-B78F-B40C6EB7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E018-25FA-426C-8A0C-21667443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F8DDB-4F57-4C06-900F-B1D4A8DC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07EBA-3A3C-4D11-B903-8C325CD2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C52C7-49E2-44CF-96A9-786C2B21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C414-24BF-41F1-A86D-518BFBD3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C3A09-5DC4-4ABD-9E25-2F799803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8D154-BE5A-494C-898D-1CD24EADA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B1F-C2B2-4BBB-A2E2-4F52774B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730E-07BB-4D57-94B2-045CF203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EDF69-31FC-4283-85A6-5B959354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2F98-20D0-45BE-B202-0C130F3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1DB-8291-4B26-82FA-42E3249B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9E8D0-BA07-44D9-A516-9585FF13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B94A-45F6-4B1E-B107-F4C159DC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81F8-9765-4A97-8C49-00BA1B64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2541-BE4D-4923-960E-7D5CAA44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645F-2D8A-4315-9100-225EEAFD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7A8F-0234-41C3-984F-3114085C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2B8E-BC65-4AA9-BAAC-341A8BDE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C665-9412-47C0-960F-A126AF6B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F554-4E21-46DB-A90B-D1624D21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498C-525B-4409-A4D9-E5A195531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B933A-5119-4B6C-B057-D7270A27F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FFD15-4181-4A00-BA7A-A395C002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EFBAD-5B24-4E8C-A0B9-77466AE6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FD1AD-ACA4-4464-89C4-870F0763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3067-6901-4FFE-BCA1-CB48111A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8EBAA-BE8E-422D-AFDC-1D2191FA4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45D2-189A-4172-ADAA-C2D14EF9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4C348-0522-4A57-8A3F-1EEB6B6C1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482B-63CB-45FB-A6B6-D9FE7E280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35CE3-137A-4D04-AA9F-9D634B3E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56254-C135-4FFF-8D23-2551BB29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67F72-3303-471B-AAC8-1A99D69E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3ED6-B8B4-4C37-A04B-E0B55BD0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3D1A7-0F36-489A-BC72-9E3543FA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DAF86-658C-4302-9138-886EC8F6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31177-787C-4320-8211-60370B71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E4733-1234-4184-BA17-42D3B023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688A8-7806-4745-945E-F75E9ABD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9761-88FB-4A31-9D02-A9D720E9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0E5F-0A97-44D7-8E94-E4166622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B314-DCC5-4D25-8F33-8D59DAEF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00E0C-2E98-4858-AECE-898948242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14291-EE90-4797-81A7-A9A785ED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4BEE6-A732-46CE-9E3C-9CB9D45F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DD8E7-88BF-447A-ABB0-E6288DB1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3CB4-C34E-4CCB-AC67-E9FDDB98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00718-67F8-4088-8576-28FAFB72B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D291-8173-4095-A7D5-3331815CE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1A8B1-94ED-4755-A5D3-004C350D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E4BB8-12E1-4FBA-9B2C-0100E70B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1DF02-4929-4860-B722-5FF1DA54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CE4CB-044B-4228-97D0-BB12D232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8ECE5-00B7-4C1E-B0E3-C1B4C2946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34070-EB77-49CE-A471-2EEE7B5D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A691-4D7A-4409-A363-ECE2407CFC37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1D8F7-34FC-4EBB-90D8-E485A81DF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C01E-3253-4B89-B6AA-8A2724AF5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0072-49A5-4BDD-9C4E-5BBD370B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png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114953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9895" y="1484784"/>
            <a:ext cx="102911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THẦY CÔ</a:t>
            </a:r>
            <a:r>
              <a:rPr lang="vi-VN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về dự giờ lớp 7/4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qqq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362450"/>
            <a:ext cx="3200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5493A4-F4BC-4D2F-A3FF-D36EA445FF52}"/>
              </a:ext>
            </a:extLst>
          </p:cNvPr>
          <p:cNvSpPr/>
          <p:nvPr/>
        </p:nvSpPr>
        <p:spPr>
          <a:xfrm>
            <a:off x="5768008" y="4954385"/>
            <a:ext cx="4573025" cy="655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B050"/>
                </a:solidFill>
              </a:rPr>
              <a:t>GV thực hiện: Trần Thị Trâm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"/>
    </mc:Choice>
    <mc:Fallback xmlns="">
      <p:transition spd="slow" advTm="3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4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71"/>
          <p:cNvSpPr txBox="1">
            <a:spLocks noChangeArrowheads="1"/>
          </p:cNvSpPr>
          <p:nvPr/>
        </p:nvSpPr>
        <p:spPr bwMode="auto">
          <a:xfrm>
            <a:off x="3184525" y="71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latin typeface="VNI-Tim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831" y="235487"/>
            <a:ext cx="6340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</a:rPr>
              <a:t>1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183568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9490D-3028-490E-A941-08E64CEC405E}"/>
              </a:ext>
            </a:extLst>
          </p:cNvPr>
          <p:cNvSpPr/>
          <p:nvPr/>
        </p:nvSpPr>
        <p:spPr>
          <a:xfrm>
            <a:off x="1676400" y="390989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51202">
            <a:extLst>
              <a:ext uri="{FF2B5EF4-FFF2-40B4-BE49-F238E27FC236}">
                <a16:creationId xmlns:a16="http://schemas.microsoft.com/office/drawing/2014/main" id="{69BAFCBB-B798-4D3C-B5C0-824E944C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387" y="4879730"/>
            <a:ext cx="9372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>
                <a:ea typeface="SimSun" panose="02010600030101010101" pitchFamily="2" charset="-122"/>
              </a:rPr>
              <a:t>3 con </a:t>
            </a:r>
            <a:r>
              <a:rPr lang="en-US" altLang="zh-CN" sz="4000" b="1" dirty="0" err="1">
                <a:ea typeface="SimSun" panose="02010600030101010101" pitchFamily="2" charset="-122"/>
              </a:rPr>
              <a:t>khỉ</a:t>
            </a:r>
            <a:r>
              <a:rPr lang="en-US" altLang="zh-CN" sz="4000" b="1" dirty="0">
                <a:ea typeface="SimSun" panose="02010600030101010101" pitchFamily="2" charset="-122"/>
              </a:rPr>
              <a:t>  + 2 con </a:t>
            </a:r>
            <a:r>
              <a:rPr lang="en-US" altLang="zh-CN" sz="4000" b="1" dirty="0" err="1">
                <a:ea typeface="SimSun" panose="02010600030101010101" pitchFamily="2" charset="-122"/>
              </a:rPr>
              <a:t>khỉ</a:t>
            </a:r>
            <a:r>
              <a:rPr lang="en-US" altLang="zh-CN" sz="4000" b="1" dirty="0">
                <a:ea typeface="SimSun" panose="02010600030101010101" pitchFamily="2" charset="-122"/>
              </a:rPr>
              <a:t>  =        con </a:t>
            </a:r>
            <a:r>
              <a:rPr lang="en-US" altLang="zh-CN" sz="4000" b="1" dirty="0" err="1">
                <a:ea typeface="SimSun" panose="02010600030101010101" pitchFamily="2" charset="-122"/>
              </a:rPr>
              <a:t>khỉ</a:t>
            </a:r>
            <a:r>
              <a:rPr lang="en-US" altLang="zh-CN" sz="4000" b="1" dirty="0"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0482" name="Rectangle 51204">
            <a:extLst>
              <a:ext uri="{FF2B5EF4-FFF2-40B4-BE49-F238E27FC236}">
                <a16:creationId xmlns:a16="http://schemas.microsoft.com/office/drawing/2014/main" id="{F784B840-EE6F-4729-8794-17D09C0F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485" y="819044"/>
            <a:ext cx="6400800" cy="3352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483" name="Straight Connector 51205">
            <a:extLst>
              <a:ext uri="{FF2B5EF4-FFF2-40B4-BE49-F238E27FC236}">
                <a16:creationId xmlns:a16="http://schemas.microsoft.com/office/drawing/2014/main" id="{17E11C10-EC5F-4E06-97ED-E107FD034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885" y="934915"/>
            <a:ext cx="0" cy="3352800"/>
          </a:xfrm>
          <a:prstGeom prst="line">
            <a:avLst/>
          </a:prstGeom>
          <a:noFill/>
          <a:ln w="57150" cap="rnd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622" name="Picture 51621" descr="apen06">
            <a:extLst>
              <a:ext uri="{FF2B5EF4-FFF2-40B4-BE49-F238E27FC236}">
                <a16:creationId xmlns:a16="http://schemas.microsoft.com/office/drawing/2014/main" id="{4657CCF3-60AE-43A0-870B-8EE2304C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35" y="1342292"/>
            <a:ext cx="88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3" name="Picture 51622" descr="apen06">
            <a:extLst>
              <a:ext uri="{FF2B5EF4-FFF2-40B4-BE49-F238E27FC236}">
                <a16:creationId xmlns:a16="http://schemas.microsoft.com/office/drawing/2014/main" id="{D6E03E41-F032-46EE-833C-D004A50A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35" y="2781300"/>
            <a:ext cx="8810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27" name="Group 51626">
            <a:extLst>
              <a:ext uri="{FF2B5EF4-FFF2-40B4-BE49-F238E27FC236}">
                <a16:creationId xmlns:a16="http://schemas.microsoft.com/office/drawing/2014/main" id="{7BE090B5-F426-4301-84C1-4100043AA27B}"/>
              </a:ext>
            </a:extLst>
          </p:cNvPr>
          <p:cNvGrpSpPr>
            <a:grpSpLocks/>
          </p:cNvGrpSpPr>
          <p:nvPr/>
        </p:nvGrpSpPr>
        <p:grpSpPr bwMode="auto">
          <a:xfrm>
            <a:off x="6289981" y="1544515"/>
            <a:ext cx="2100262" cy="2209800"/>
            <a:chOff x="2949" y="1488"/>
            <a:chExt cx="1323" cy="1392"/>
          </a:xfrm>
        </p:grpSpPr>
        <p:pic>
          <p:nvPicPr>
            <p:cNvPr id="20487" name="Picture 51623" descr="apen06">
              <a:extLst>
                <a:ext uri="{FF2B5EF4-FFF2-40B4-BE49-F238E27FC236}">
                  <a16:creationId xmlns:a16="http://schemas.microsoft.com/office/drawing/2014/main" id="{2597E27C-5EB2-4518-8CF2-ADABF2EC4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256"/>
              <a:ext cx="55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1624" descr="apen06">
              <a:extLst>
                <a:ext uri="{FF2B5EF4-FFF2-40B4-BE49-F238E27FC236}">
                  <a16:creationId xmlns:a16="http://schemas.microsoft.com/office/drawing/2014/main" id="{828F1394-1BDF-457B-BFF7-D9B13BEFB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" y="1536"/>
              <a:ext cx="55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51625" descr="apen06">
              <a:extLst>
                <a:ext uri="{FF2B5EF4-FFF2-40B4-BE49-F238E27FC236}">
                  <a16:creationId xmlns:a16="http://schemas.microsoft.com/office/drawing/2014/main" id="{46FCD98D-233A-48BF-B5F1-BD2CE925B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1488"/>
              <a:ext cx="55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id="{B41B022E-7FD0-4EA4-BEB8-DE4FEBA5BBEF}"/>
              </a:ext>
            </a:extLst>
          </p:cNvPr>
          <p:cNvSpPr/>
          <p:nvPr/>
        </p:nvSpPr>
        <p:spPr>
          <a:xfrm>
            <a:off x="3200400" y="64770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51202">
            <a:extLst>
              <a:ext uri="{FF2B5EF4-FFF2-40B4-BE49-F238E27FC236}">
                <a16:creationId xmlns:a16="http://schemas.microsoft.com/office/drawing/2014/main" id="{C96345B9-563F-44F3-A245-EF335215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45" y="5587616"/>
            <a:ext cx="7664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>
                <a:ea typeface="SimSun" panose="02010600030101010101" pitchFamily="2" charset="-122"/>
              </a:rPr>
              <a:t>3x  + 2 </a:t>
            </a:r>
            <a:r>
              <a:rPr lang="en-US" altLang="zh-CN" sz="4000" b="1" dirty="0">
                <a:ea typeface="SimSun" panose="02010600030101010101" pitchFamily="2" charset="-122"/>
              </a:rPr>
              <a:t>x = 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?</a:t>
            </a:r>
            <a:r>
              <a:rPr lang="en-US" altLang="zh-CN" sz="4000" b="1" dirty="0">
                <a:ea typeface="SimSun" panose="02010600030101010101" pitchFamily="2" charset="-122"/>
              </a:rPr>
              <a:t>         x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B45097-5165-45F1-939F-3272F0BC0E9C}"/>
              </a:ext>
            </a:extLst>
          </p:cNvPr>
          <p:cNvSpPr/>
          <p:nvPr/>
        </p:nvSpPr>
        <p:spPr>
          <a:xfrm>
            <a:off x="7949712" y="4911969"/>
            <a:ext cx="780777" cy="697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287DD-9131-4120-BC64-8223CDA6DE0E}"/>
              </a:ext>
            </a:extLst>
          </p:cNvPr>
          <p:cNvSpPr/>
          <p:nvPr/>
        </p:nvSpPr>
        <p:spPr>
          <a:xfrm>
            <a:off x="6960256" y="5609492"/>
            <a:ext cx="780777" cy="697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75679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1019 C 0.05118 -0.00903 0.01055 -0.00995 -0.02578 -0.01365 C -0.11523 -0.01203 -0.21705 -0.02338 -0.30833 0.00394 C -0.3181 0.00139 -0.32265 -0.00393 -0.33125 -0.01065 C -0.33632 -0.01458 -0.34271 -0.01574 -0.3483 -0.01666 C -0.36757 -0.02708 -0.38841 -0.02245 -0.40872 -0.02245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16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475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12" grpId="0"/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71"/>
          <p:cNvSpPr txBox="1">
            <a:spLocks noChangeArrowheads="1"/>
          </p:cNvSpPr>
          <p:nvPr/>
        </p:nvSpPr>
        <p:spPr bwMode="auto">
          <a:xfrm>
            <a:off x="3184525" y="71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latin typeface="VNI-Tim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344" y="885316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6373" y="3088840"/>
            <a:ext cx="2363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6373" y="4793891"/>
            <a:ext cx="2896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b, xy</a:t>
            </a:r>
            <a:r>
              <a:rPr lang="en-US" sz="2800" baseline="30000" dirty="0">
                <a:solidFill>
                  <a:srgbClr val="0000CC"/>
                </a:solidFill>
              </a:rPr>
              <a:t>3</a:t>
            </a:r>
            <a:r>
              <a:rPr lang="en-US" sz="2800" dirty="0">
                <a:solidFill>
                  <a:srgbClr val="0000CC"/>
                </a:solidFill>
              </a:rPr>
              <a:t> + 5xy</a:t>
            </a:r>
            <a:r>
              <a:rPr lang="en-US" sz="2800" baseline="30000" dirty="0">
                <a:solidFill>
                  <a:srgbClr val="0000CC"/>
                </a:solidFill>
              </a:rPr>
              <a:t>3</a:t>
            </a:r>
            <a:r>
              <a:rPr lang="en-US" sz="2800" dirty="0">
                <a:solidFill>
                  <a:srgbClr val="0000CC"/>
                </a:solidFill>
              </a:rPr>
              <a:t> – 7xy</a:t>
            </a:r>
            <a:r>
              <a:rPr lang="en-US" sz="2800" baseline="30000" dirty="0">
                <a:solidFill>
                  <a:srgbClr val="0000CC"/>
                </a:solidFill>
              </a:rPr>
              <a:t>3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6373" y="5615642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c, 25xy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 + 55xy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 + 75xy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5107" y="4793891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= (1 + 5 – 7)xy</a:t>
            </a:r>
            <a:r>
              <a:rPr lang="en-US" sz="2800" baseline="30000" dirty="0">
                <a:solidFill>
                  <a:srgbClr val="0000CC"/>
                </a:solidFill>
              </a:rPr>
              <a:t>3</a:t>
            </a:r>
            <a:r>
              <a:rPr lang="en-US" sz="2800" dirty="0">
                <a:solidFill>
                  <a:srgbClr val="0000CC"/>
                </a:solidFill>
              </a:rPr>
              <a:t> = -xy</a:t>
            </a:r>
            <a:r>
              <a:rPr lang="en-US" sz="2800" baseline="30000" dirty="0">
                <a:solidFill>
                  <a:srgbClr val="0000CC"/>
                </a:solidFill>
              </a:rPr>
              <a:t>3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1923" y="5615642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= (25 + 55 + 75)xy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 = 155xy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321659-2ACB-45CF-AE4E-C991F25BD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466385"/>
              </p:ext>
            </p:extLst>
          </p:nvPr>
        </p:nvGraphicFramePr>
        <p:xfrm>
          <a:off x="3517900" y="1866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900" y="18669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03531A-5E0E-4209-9B47-34B32995E7B1}"/>
                  </a:ext>
                </a:extLst>
              </p:cNvPr>
              <p:cNvSpPr txBox="1"/>
              <p:nvPr/>
            </p:nvSpPr>
            <p:spPr>
              <a:xfrm>
                <a:off x="-118299" y="4126028"/>
                <a:ext cx="6093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rgbClr val="00206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28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sz="28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03531A-5E0E-4209-9B47-34B32995E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299" y="4126028"/>
                <a:ext cx="60930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CE8AA-5CD9-40B9-8FB8-359317CF6DD6}"/>
                  </a:ext>
                </a:extLst>
              </p:cNvPr>
              <p:cNvSpPr txBox="1"/>
              <p:nvPr/>
            </p:nvSpPr>
            <p:spPr>
              <a:xfrm>
                <a:off x="2586475" y="4187832"/>
                <a:ext cx="64711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CE8AA-5CD9-40B9-8FB8-359317CF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75" y="4187832"/>
                <a:ext cx="647113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3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7DC1D-AE34-4C3C-8035-E74BA5EC3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37801"/>
              </p:ext>
            </p:extLst>
          </p:nvPr>
        </p:nvGraphicFramePr>
        <p:xfrm>
          <a:off x="0" y="-72947"/>
          <a:ext cx="12191999" cy="6987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359">
                  <a:extLst>
                    <a:ext uri="{9D8B030D-6E8A-4147-A177-3AD203B41FA5}">
                      <a16:colId xmlns:a16="http://schemas.microsoft.com/office/drawing/2014/main" val="3651602451"/>
                    </a:ext>
                  </a:extLst>
                </a:gridCol>
                <a:gridCol w="2300776">
                  <a:extLst>
                    <a:ext uri="{9D8B030D-6E8A-4147-A177-3AD203B41FA5}">
                      <a16:colId xmlns:a16="http://schemas.microsoft.com/office/drawing/2014/main" val="2855432759"/>
                    </a:ext>
                  </a:extLst>
                </a:gridCol>
                <a:gridCol w="2373275">
                  <a:extLst>
                    <a:ext uri="{9D8B030D-6E8A-4147-A177-3AD203B41FA5}">
                      <a16:colId xmlns:a16="http://schemas.microsoft.com/office/drawing/2014/main" val="3961523322"/>
                    </a:ext>
                  </a:extLst>
                </a:gridCol>
                <a:gridCol w="3684811">
                  <a:extLst>
                    <a:ext uri="{9D8B030D-6E8A-4147-A177-3AD203B41FA5}">
                      <a16:colId xmlns:a16="http://schemas.microsoft.com/office/drawing/2014/main" val="2755290362"/>
                    </a:ext>
                  </a:extLst>
                </a:gridCol>
                <a:gridCol w="1773778">
                  <a:extLst>
                    <a:ext uri="{9D8B030D-6E8A-4147-A177-3AD203B41FA5}">
                      <a16:colId xmlns:a16="http://schemas.microsoft.com/office/drawing/2014/main" val="935609772"/>
                    </a:ext>
                  </a:extLst>
                </a:gridCol>
              </a:tblGrid>
              <a:tr h="66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 ch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điểm nhóm bạn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1787417574"/>
                  </a:ext>
                </a:extLst>
              </a:tr>
              <a:tr h="143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L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ựa chọn đúng các đơn thức đồng dạng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1713417688"/>
                  </a:ext>
                </a:extLst>
              </a:tr>
              <a:tr h="143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ính tổng các đơn thức đồng dạng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4077903582"/>
                  </a:ext>
                </a:extLst>
              </a:tr>
              <a:tr h="1857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rình bày sản phẩm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chính xác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(1,5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0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753682170"/>
                  </a:ext>
                </a:extLst>
              </a:tr>
              <a:tr h="1537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có một thành viên làm việc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hợp tác của tất cả các thành viên trong quá trình làm việc nhóm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86200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7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71"/>
          <p:cNvSpPr txBox="1">
            <a:spLocks noChangeArrowheads="1"/>
          </p:cNvSpPr>
          <p:nvPr/>
        </p:nvSpPr>
        <p:spPr bwMode="auto">
          <a:xfrm>
            <a:off x="3184525" y="71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latin typeface="VNI-Times" pitchFamily="2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491229" y="427346"/>
            <a:ext cx="81568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spc="-3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</a:t>
            </a:r>
            <a:r>
              <a:rPr lang="en-US" sz="3600" b="1" u="sng" spc="-3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u="sng" spc="-3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tập</a:t>
            </a:r>
            <a:r>
              <a:rPr lang="en-US" sz="3600" b="1" u="sng" spc="-3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2: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Xếp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đơn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thành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từng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nhóm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đơn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đồng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dạng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và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tính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tổng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của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chúng</a:t>
            </a:r>
            <a:r>
              <a:rPr lang="en-US" sz="3600" spc="-3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96607"/>
              </p:ext>
            </p:extLst>
          </p:nvPr>
        </p:nvGraphicFramePr>
        <p:xfrm>
          <a:off x="1632754" y="2994818"/>
          <a:ext cx="120257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4" imgW="419040" imgH="393480" progId="Equation.DSMT4">
                  <p:embed/>
                </p:oleObj>
              </mc:Choice>
              <mc:Fallback>
                <p:oleObj name="Equation" r:id="rId4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754" y="2994818"/>
                        <a:ext cx="120257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903493"/>
              </p:ext>
            </p:extLst>
          </p:nvPr>
        </p:nvGraphicFramePr>
        <p:xfrm>
          <a:off x="4659795" y="3259005"/>
          <a:ext cx="1295459" cy="4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9795" y="3259005"/>
                        <a:ext cx="1295459" cy="4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83502"/>
              </p:ext>
            </p:extLst>
          </p:nvPr>
        </p:nvGraphicFramePr>
        <p:xfrm>
          <a:off x="3184525" y="3006014"/>
          <a:ext cx="1311276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4525" y="3006014"/>
                        <a:ext cx="1311276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195936" y="3157062"/>
            <a:ext cx="1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-</a:t>
            </a:r>
            <a:r>
              <a:rPr lang="en-US" sz="2800" dirty="0" err="1">
                <a:solidFill>
                  <a:srgbClr val="0000CC"/>
                </a:solidFill>
              </a:rPr>
              <a:t>xy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16118" y="3118051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x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y;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2994" y="3118051"/>
            <a:ext cx="12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3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7DC1D-AE34-4C3C-8035-E74BA5EC3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35487"/>
              </p:ext>
            </p:extLst>
          </p:nvPr>
        </p:nvGraphicFramePr>
        <p:xfrm>
          <a:off x="0" y="-145893"/>
          <a:ext cx="12191999" cy="7003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359">
                  <a:extLst>
                    <a:ext uri="{9D8B030D-6E8A-4147-A177-3AD203B41FA5}">
                      <a16:colId xmlns:a16="http://schemas.microsoft.com/office/drawing/2014/main" val="3651602451"/>
                    </a:ext>
                  </a:extLst>
                </a:gridCol>
                <a:gridCol w="2300776">
                  <a:extLst>
                    <a:ext uri="{9D8B030D-6E8A-4147-A177-3AD203B41FA5}">
                      <a16:colId xmlns:a16="http://schemas.microsoft.com/office/drawing/2014/main" val="2855432759"/>
                    </a:ext>
                  </a:extLst>
                </a:gridCol>
                <a:gridCol w="2373275">
                  <a:extLst>
                    <a:ext uri="{9D8B030D-6E8A-4147-A177-3AD203B41FA5}">
                      <a16:colId xmlns:a16="http://schemas.microsoft.com/office/drawing/2014/main" val="3961523322"/>
                    </a:ext>
                  </a:extLst>
                </a:gridCol>
                <a:gridCol w="3684811">
                  <a:extLst>
                    <a:ext uri="{9D8B030D-6E8A-4147-A177-3AD203B41FA5}">
                      <a16:colId xmlns:a16="http://schemas.microsoft.com/office/drawing/2014/main" val="2755290362"/>
                    </a:ext>
                  </a:extLst>
                </a:gridCol>
                <a:gridCol w="1773778">
                  <a:extLst>
                    <a:ext uri="{9D8B030D-6E8A-4147-A177-3AD203B41FA5}">
                      <a16:colId xmlns:a16="http://schemas.microsoft.com/office/drawing/2014/main" val="935609772"/>
                    </a:ext>
                  </a:extLst>
                </a:gridCol>
              </a:tblGrid>
              <a:tr h="628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 ch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điểm nhóm bạn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1787417574"/>
                  </a:ext>
                </a:extLst>
              </a:tr>
              <a:tr h="135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đúng các đơn thức đồng dạng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đúng 1 nhóm đơn thức đồng dạng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(0-1 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đúng 2 nhóm đơn thức đồng dạng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đúng 3 nhóm đơn thức đồng dạng ; giải thích cách lựa chọn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1713417688"/>
                  </a:ext>
                </a:extLst>
              </a:tr>
              <a:tr h="135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tổng các đơn thức đồng dạng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đúng 1 tổng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(0-1 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đúng 2 tổng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đúng 3 tổng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4077903582"/>
                  </a:ext>
                </a:extLst>
              </a:tr>
              <a:tr h="1753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vi-VN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sản phẩm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chính xác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(1,5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753682170"/>
                  </a:ext>
                </a:extLst>
              </a:tr>
              <a:tr h="1553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Quá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có một thành viên làm việc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hợp tác của tất cả các thành viên trong quá trình làm việc nhóm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86200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0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79D1A-22FD-4C88-BE87-BC1592B22D91}"/>
              </a:ext>
            </a:extLst>
          </p:cNvPr>
          <p:cNvSpPr/>
          <p:nvPr/>
        </p:nvSpPr>
        <p:spPr>
          <a:xfrm>
            <a:off x="573277" y="193431"/>
            <a:ext cx="4707632" cy="6141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91458-7B2A-423D-AC1D-B8C180D031C1}"/>
              </a:ext>
            </a:extLst>
          </p:cNvPr>
          <p:cNvSpPr txBox="1"/>
          <p:nvPr/>
        </p:nvSpPr>
        <p:spPr>
          <a:xfrm>
            <a:off x="720969" y="78035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r>
              <a:rPr lang="en-US" sz="2400" b="1" dirty="0">
                <a:solidFill>
                  <a:srgbClr val="0000CC"/>
                </a:solidFill>
              </a:rPr>
              <a:t> I: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FD3C82-D69A-4350-88B0-956E99AF5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67154"/>
              </p:ext>
            </p:extLst>
          </p:nvPr>
        </p:nvGraphicFramePr>
        <p:xfrm>
          <a:off x="2140195" y="597877"/>
          <a:ext cx="9255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3" imgW="419040" imgH="393480" progId="Equation.DSMT4">
                  <p:embed/>
                </p:oleObj>
              </mc:Choice>
              <mc:Fallback>
                <p:oleObj name="Equation" r:id="rId3" imgW="419040" imgH="3934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0195" y="597877"/>
                        <a:ext cx="92551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78690B-C399-491D-A1AE-608C2BDCE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86504"/>
              </p:ext>
            </p:extLst>
          </p:nvPr>
        </p:nvGraphicFramePr>
        <p:xfrm>
          <a:off x="3209192" y="759563"/>
          <a:ext cx="1038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5" imgW="469800" imgH="228600" progId="Equation.DSMT4">
                  <p:embed/>
                </p:oleObj>
              </mc:Choice>
              <mc:Fallback>
                <p:oleObj name="Equation" r:id="rId5" imgW="469800" imgH="22860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9192" y="759563"/>
                        <a:ext cx="10382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1E898E-9FF0-408F-B608-BD0EAA658563}"/>
              </a:ext>
            </a:extLst>
          </p:cNvPr>
          <p:cNvSpPr txBox="1"/>
          <p:nvPr/>
        </p:nvSpPr>
        <p:spPr>
          <a:xfrm>
            <a:off x="4373316" y="759563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x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y;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59311-AEAA-4BA6-96D3-7DAD3FBD79AC}"/>
              </a:ext>
            </a:extLst>
          </p:cNvPr>
          <p:cNvSpPr txBox="1"/>
          <p:nvPr/>
        </p:nvSpPr>
        <p:spPr>
          <a:xfrm>
            <a:off x="777786" y="2600210"/>
            <a:ext cx="12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r>
              <a:rPr lang="en-US" sz="2400" b="1" dirty="0">
                <a:solidFill>
                  <a:srgbClr val="0000CC"/>
                </a:solidFill>
              </a:rPr>
              <a:t> II: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074D80-F159-4EFF-A7A5-BF1429D9E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15744"/>
              </p:ext>
            </p:extLst>
          </p:nvPr>
        </p:nvGraphicFramePr>
        <p:xfrm>
          <a:off x="2508074" y="2468068"/>
          <a:ext cx="7842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8074" y="2468068"/>
                        <a:ext cx="78422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572F7E-37A1-484F-9929-12D291B8071F}"/>
              </a:ext>
            </a:extLst>
          </p:cNvPr>
          <p:cNvSpPr txBox="1"/>
          <p:nvPr/>
        </p:nvSpPr>
        <p:spPr>
          <a:xfrm>
            <a:off x="3574823" y="256943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-</a:t>
            </a:r>
            <a:r>
              <a:rPr lang="en-US" sz="2800" dirty="0" err="1">
                <a:solidFill>
                  <a:srgbClr val="0000CC"/>
                </a:solidFill>
              </a:rPr>
              <a:t>xy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B3896D-55F6-4512-9839-4CF3A581CC64}"/>
                  </a:ext>
                </a:extLst>
              </p:cNvPr>
              <p:cNvSpPr txBox="1"/>
              <p:nvPr/>
            </p:nvSpPr>
            <p:spPr>
              <a:xfrm>
                <a:off x="44610" y="1655909"/>
                <a:ext cx="6051389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B3896D-55F6-4512-9839-4CF3A581C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0" y="1655909"/>
                <a:ext cx="605138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006F05-7037-40A3-8399-8D7AFA332739}"/>
                  </a:ext>
                </a:extLst>
              </p:cNvPr>
              <p:cNvSpPr txBox="1"/>
              <p:nvPr/>
            </p:nvSpPr>
            <p:spPr>
              <a:xfrm>
                <a:off x="-443583" y="3408007"/>
                <a:ext cx="609306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006F05-7037-40A3-8399-8D7AFA332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583" y="3408007"/>
                <a:ext cx="6093068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C4722E1-D9CB-450F-90B1-49E09F347A6F}"/>
              </a:ext>
            </a:extLst>
          </p:cNvPr>
          <p:cNvSpPr txBox="1"/>
          <p:nvPr/>
        </p:nvSpPr>
        <p:spPr>
          <a:xfrm>
            <a:off x="680091" y="4194267"/>
            <a:ext cx="14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r>
              <a:rPr lang="en-US" sz="2400" b="1" dirty="0">
                <a:solidFill>
                  <a:srgbClr val="0000CC"/>
                </a:solidFill>
              </a:rPr>
              <a:t> 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42D3B-F131-4A81-8C7B-BD2FD0453371}"/>
              </a:ext>
            </a:extLst>
          </p:cNvPr>
          <p:cNvSpPr txBox="1"/>
          <p:nvPr/>
        </p:nvSpPr>
        <p:spPr>
          <a:xfrm>
            <a:off x="2279364" y="4160880"/>
            <a:ext cx="12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xy</a:t>
            </a:r>
            <a:r>
              <a:rPr lang="en-US" sz="2800" baseline="30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1545F2E-794C-4C21-B110-F6DFEBA54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35462"/>
              </p:ext>
            </p:extLst>
          </p:nvPr>
        </p:nvGraphicFramePr>
        <p:xfrm>
          <a:off x="5591279" y="193431"/>
          <a:ext cx="6363682" cy="634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629">
                  <a:extLst>
                    <a:ext uri="{9D8B030D-6E8A-4147-A177-3AD203B41FA5}">
                      <a16:colId xmlns:a16="http://schemas.microsoft.com/office/drawing/2014/main" val="2253547730"/>
                    </a:ext>
                  </a:extLst>
                </a:gridCol>
                <a:gridCol w="1316102">
                  <a:extLst>
                    <a:ext uri="{9D8B030D-6E8A-4147-A177-3AD203B41FA5}">
                      <a16:colId xmlns:a16="http://schemas.microsoft.com/office/drawing/2014/main" val="4095871287"/>
                    </a:ext>
                  </a:extLst>
                </a:gridCol>
                <a:gridCol w="1228683">
                  <a:extLst>
                    <a:ext uri="{9D8B030D-6E8A-4147-A177-3AD203B41FA5}">
                      <a16:colId xmlns:a16="http://schemas.microsoft.com/office/drawing/2014/main" val="2656852594"/>
                    </a:ext>
                  </a:extLst>
                </a:gridCol>
                <a:gridCol w="1367726">
                  <a:extLst>
                    <a:ext uri="{9D8B030D-6E8A-4147-A177-3AD203B41FA5}">
                      <a16:colId xmlns:a16="http://schemas.microsoft.com/office/drawing/2014/main" val="832995957"/>
                    </a:ext>
                  </a:extLst>
                </a:gridCol>
                <a:gridCol w="1266542">
                  <a:extLst>
                    <a:ext uri="{9D8B030D-6E8A-4147-A177-3AD203B41FA5}">
                      <a16:colId xmlns:a16="http://schemas.microsoft.com/office/drawing/2014/main" val="3964322892"/>
                    </a:ext>
                  </a:extLst>
                </a:gridCol>
              </a:tblGrid>
              <a:tr h="429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T</a:t>
                      </a:r>
                      <a:r>
                        <a:rPr lang="vi-VN" sz="900" kern="1200">
                          <a:effectLst/>
                        </a:rPr>
                        <a:t>iêu ch</a:t>
                      </a:r>
                      <a:r>
                        <a:rPr lang="en-US" sz="900" kern="1200">
                          <a:effectLst/>
                        </a:rPr>
                        <a:t>í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Mức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Mức 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Mức 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Cho điểm nhóm bạn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213476897"/>
                  </a:ext>
                </a:extLst>
              </a:tr>
              <a:tr h="1662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Lựa chọn đúng các đơn thức đồng dạng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(3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Lựa chọn đúng 1 nhóm đơn thức đồng dạng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(0-1 điểm)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Lựa chọn đúng 2 nhóm đơn thức đồng dạng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(</a:t>
                      </a:r>
                      <a:r>
                        <a:rPr lang="en-US" sz="900" kern="1200">
                          <a:effectLst/>
                        </a:rPr>
                        <a:t>1,5</a:t>
                      </a:r>
                      <a:r>
                        <a:rPr lang="vi-VN" sz="900" kern="1200">
                          <a:effectLst/>
                        </a:rPr>
                        <a:t>-</a:t>
                      </a:r>
                      <a:r>
                        <a:rPr lang="en-US" sz="900" kern="1200">
                          <a:effectLst/>
                        </a:rPr>
                        <a:t>2,5 </a:t>
                      </a:r>
                      <a:r>
                        <a:rPr lang="vi-VN" sz="900" kern="1200">
                          <a:effectLst/>
                        </a:rPr>
                        <a:t>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Lựa chọn đúng 3 nhóm đơn thức đồng dạng ; giải thích cách lựa chọn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(</a:t>
                      </a:r>
                      <a:r>
                        <a:rPr lang="en-US" sz="900" kern="1200">
                          <a:effectLst/>
                        </a:rPr>
                        <a:t>3 </a:t>
                      </a:r>
                      <a:r>
                        <a:rPr lang="vi-VN" sz="900" kern="1200">
                          <a:effectLst/>
                        </a:rPr>
                        <a:t>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999671930"/>
                  </a:ext>
                </a:extLst>
              </a:tr>
              <a:tr h="123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Tính tổng các đơn thức đồng dạng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(3 </a:t>
                      </a:r>
                      <a:r>
                        <a:rPr lang="en-US" sz="900" kern="1200" dirty="0" err="1">
                          <a:effectLst/>
                        </a:rPr>
                        <a:t>điểm</a:t>
                      </a:r>
                      <a:r>
                        <a:rPr lang="en-US" sz="900" kern="12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Tính đúng 1 tổng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(0-1 điểm)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Tính đúng 2 tổng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(</a:t>
                      </a:r>
                      <a:r>
                        <a:rPr lang="en-US" sz="900" kern="1200">
                          <a:effectLst/>
                        </a:rPr>
                        <a:t>1,5</a:t>
                      </a:r>
                      <a:r>
                        <a:rPr lang="vi-VN" sz="900" kern="1200">
                          <a:effectLst/>
                        </a:rPr>
                        <a:t>-</a:t>
                      </a:r>
                      <a:r>
                        <a:rPr lang="en-US" sz="900" kern="1200">
                          <a:effectLst/>
                        </a:rPr>
                        <a:t>2,5 </a:t>
                      </a:r>
                      <a:r>
                        <a:rPr lang="vi-VN" sz="900" kern="1200">
                          <a:effectLst/>
                        </a:rPr>
                        <a:t>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Tính đúng 3 tổng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(</a:t>
                      </a:r>
                      <a:r>
                        <a:rPr lang="en-US" sz="900" kern="1200" dirty="0">
                          <a:effectLst/>
                        </a:rPr>
                        <a:t>3 </a:t>
                      </a:r>
                      <a:r>
                        <a:rPr lang="vi-VN" sz="900" kern="1200" dirty="0">
                          <a:effectLst/>
                        </a:rPr>
                        <a:t>điểm)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086234596"/>
                  </a:ext>
                </a:extLst>
              </a:tr>
              <a:tr h="154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Trình bày sản phẩm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(2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-Trình bày chính xác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(1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</a:t>
                      </a:r>
                      <a:r>
                        <a:rPr lang="vi-VN" sz="900" kern="1200">
                          <a:effectLst/>
                        </a:rPr>
                        <a:t>Trình bày chính xác</a:t>
                      </a:r>
                      <a:r>
                        <a:rPr lang="en-US" sz="900" kern="1200">
                          <a:effectLst/>
                        </a:rPr>
                        <a:t>, đẹp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 Giọng nói to, rõ ràng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(1,5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-Trình bày chính xác, đẹp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 Giọng nói to, rõ ràng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 Trình bày dễ hiểu  (2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>
                          <a:effectLst/>
                        </a:rPr>
                        <a:t>Nhóm :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808051192"/>
                  </a:ext>
                </a:extLst>
              </a:tr>
              <a:tr h="147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Quá trình làm việc nhóm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(2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Chỉ có một thành viên làm việc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(0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Có một nửa thành viên tham gia quá trình làm việc nhóm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(1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Có sự hợp tác của tất cả các thành viên trong quá trình làm việc nhóm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(2 điểm)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Nhóm :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Nhóm :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900" kern="1200" dirty="0">
                          <a:effectLst/>
                        </a:rPr>
                        <a:t>Nhóm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04" marR="46504" marT="0" marB="0"/>
                </a:tc>
                <a:extLst>
                  <a:ext uri="{0D108BD9-81ED-4DB2-BD59-A6C34878D82A}">
                    <a16:rowId xmlns:a16="http://schemas.microsoft.com/office/drawing/2014/main" val="296614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0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11_nc_Ch1_Bai8_46">
            <a:extLst>
              <a:ext uri="{FF2B5EF4-FFF2-40B4-BE49-F238E27FC236}">
                <a16:creationId xmlns:a16="http://schemas.microsoft.com/office/drawing/2014/main" id="{F814CCC4-F6A1-4CD1-A7F1-F4EDD0EA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35369"/>
            <a:ext cx="8301038" cy="603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752C6-FF9D-4F76-842F-E45AD2A4FCC8}"/>
              </a:ext>
            </a:extLst>
          </p:cNvPr>
          <p:cNvSpPr txBox="1"/>
          <p:nvPr/>
        </p:nvSpPr>
        <p:spPr>
          <a:xfrm>
            <a:off x="1676400" y="152401"/>
            <a:ext cx="9220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THẢM XEC-PIN-XKI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EBC56-7331-4659-8B4F-61C997FC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072661"/>
            <a:ext cx="10744200" cy="5416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B1646-E777-4BFA-B955-A7106C8DA7B7}"/>
              </a:ext>
            </a:extLst>
          </p:cNvPr>
          <p:cNvSpPr txBox="1"/>
          <p:nvPr/>
        </p:nvSpPr>
        <p:spPr>
          <a:xfrm>
            <a:off x="386863" y="176597"/>
            <a:ext cx="1100796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8101330" algn="l"/>
              </a:tabLst>
            </a:pP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5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eelSFX">
            <a:hlinkClick r:id="" action="ppaction://noaction">
              <a:snd r:embed="rId3" name="WOFspinWheel.wav"/>
            </a:hlinkClick>
          </p:cNvPr>
          <p:cNvSpPr/>
          <p:nvPr/>
        </p:nvSpPr>
        <p:spPr>
          <a:xfrm>
            <a:off x="7163252" y="5696877"/>
            <a:ext cx="385273" cy="38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-2414097" y="-3829568"/>
            <a:ext cx="19439112" cy="19439112"/>
            <a:chOff x="609276" y="-372357"/>
            <a:chExt cx="9675946" cy="9675946"/>
          </a:xfrm>
        </p:grpSpPr>
        <p:sp>
          <p:nvSpPr>
            <p:cNvPr id="75" name="Oval 74"/>
            <p:cNvSpPr/>
            <p:nvPr/>
          </p:nvSpPr>
          <p:spPr>
            <a:xfrm>
              <a:off x="609276" y="-372357"/>
              <a:ext cx="9675946" cy="9675946"/>
            </a:xfrm>
            <a:prstGeom prst="ellipse">
              <a:avLst/>
            </a:prstGeom>
            <a:gradFill flip="none" rotWithShape="1">
              <a:gsLst>
                <a:gs pos="62000">
                  <a:srgbClr val="01BEFE"/>
                </a:gs>
                <a:gs pos="41000">
                  <a:srgbClr val="53DC96"/>
                </a:gs>
                <a:gs pos="81000">
                  <a:srgbClr val="0A93FC"/>
                </a:gs>
              </a:gsLst>
              <a:path path="circle">
                <a:fillToRect l="50000" t="50000" r="50000" b="50000"/>
              </a:path>
              <a:tileRect/>
            </a:gradFill>
            <a:ln w="114300" cap="rnd" cmpd="sng">
              <a:solidFill>
                <a:schemeClr val="tx1">
                  <a:lumMod val="9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902214" y="-79418"/>
              <a:ext cx="9090070" cy="9090068"/>
              <a:chOff x="6556579" y="3351188"/>
              <a:chExt cx="9146006" cy="914600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 rot="9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 rot="18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 rot="27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 rot="36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 rot="45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oup 72"/>
          <p:cNvGrpSpPr/>
          <p:nvPr/>
        </p:nvGrpSpPr>
        <p:grpSpPr>
          <a:xfrm>
            <a:off x="-515645" y="-657364"/>
            <a:ext cx="13975613" cy="12901261"/>
            <a:chOff x="609276" y="-372357"/>
            <a:chExt cx="9675946" cy="9675946"/>
          </a:xfrm>
        </p:grpSpPr>
        <p:sp>
          <p:nvSpPr>
            <p:cNvPr id="49" name="Oval 48"/>
            <p:cNvSpPr/>
            <p:nvPr/>
          </p:nvSpPr>
          <p:spPr>
            <a:xfrm>
              <a:off x="609276" y="-372357"/>
              <a:ext cx="9675946" cy="9675946"/>
            </a:xfrm>
            <a:prstGeom prst="ellipse">
              <a:avLst/>
            </a:prstGeom>
            <a:gradFill flip="none" rotWithShape="1">
              <a:gsLst>
                <a:gs pos="65000">
                  <a:srgbClr val="0070C0"/>
                </a:gs>
                <a:gs pos="41000">
                  <a:srgbClr val="01BEFE"/>
                </a:gs>
                <a:gs pos="81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 w="114300" cap="rnd" cmpd="sng">
              <a:solidFill>
                <a:schemeClr val="tx1">
                  <a:lumMod val="9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02214" y="-79418"/>
              <a:ext cx="9090070" cy="9090068"/>
              <a:chOff x="6556579" y="3351188"/>
              <a:chExt cx="9146006" cy="91460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 rot="9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 rot="18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27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36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45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YellowBase"/>
          <p:cNvSpPr/>
          <p:nvPr/>
        </p:nvSpPr>
        <p:spPr>
          <a:xfrm rot="10800000">
            <a:off x="5167122" y="-442000"/>
            <a:ext cx="3259824" cy="948289"/>
          </a:xfrm>
          <a:prstGeom prst="trapezoid">
            <a:avLst>
              <a:gd name="adj" fmla="val 115052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6" name="WheelGroup"/>
          <p:cNvGrpSpPr/>
          <p:nvPr/>
        </p:nvGrpSpPr>
        <p:grpSpPr>
          <a:xfrm rot="14760000">
            <a:off x="2536539" y="1027963"/>
            <a:ext cx="9493498" cy="9511551"/>
            <a:chOff x="1952946" y="887269"/>
            <a:chExt cx="7120124" cy="7133663"/>
          </a:xfrm>
        </p:grpSpPr>
        <p:sp>
          <p:nvSpPr>
            <p:cNvPr id="6" name="Oval 5"/>
            <p:cNvSpPr/>
            <p:nvPr/>
          </p:nvSpPr>
          <p:spPr>
            <a:xfrm rot="20220000">
              <a:off x="2105659" y="922272"/>
              <a:ext cx="6967411" cy="6967411"/>
            </a:xfrm>
            <a:prstGeom prst="ellipse">
              <a:avLst/>
            </a:prstGeom>
            <a:solidFill>
              <a:srgbClr val="37C837"/>
            </a:solidFill>
            <a:ln w="219075" cap="rnd" cmpd="sng">
              <a:solidFill>
                <a:schemeClr val="tx2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KƯEWEEFGH</a:t>
              </a:r>
            </a:p>
          </p:txBody>
        </p:sp>
        <p:sp>
          <p:nvSpPr>
            <p:cNvPr id="7" name="Block Arc 6">
              <a:hlinkClick r:id="" action="ppaction://macro?name=AddWheelValue"/>
            </p:cNvPr>
            <p:cNvSpPr/>
            <p:nvPr/>
          </p:nvSpPr>
          <p:spPr>
            <a:xfrm rot="202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NGÂN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8" name="Block Arc 7">
              <a:hlinkClick r:id="" action="ppaction://macro?name=AddWheelValue"/>
            </p:cNvPr>
            <p:cNvSpPr/>
            <p:nvPr/>
          </p:nvSpPr>
          <p:spPr>
            <a:xfrm rot="193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Đ.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KHOA</a:t>
              </a:r>
            </a:p>
          </p:txBody>
        </p:sp>
        <p:sp>
          <p:nvSpPr>
            <p:cNvPr id="9" name="Block Arc 8">
              <a:hlinkClick r:id="" action="ppaction://macro?name=AddWheelValue"/>
            </p:cNvPr>
            <p:cNvSpPr/>
            <p:nvPr/>
          </p:nvSpPr>
          <p:spPr>
            <a:xfrm rot="103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latin typeface="Rockwell Extra Bold" panose="02060903040505020403" pitchFamily="18" charset="0"/>
                </a:rPr>
                <a:t>NHƯ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0" name="Block Arc 9">
              <a:hlinkClick r:id="" action="ppaction://macro?name=AddWheelValue"/>
            </p:cNvPr>
            <p:cNvSpPr/>
            <p:nvPr/>
          </p:nvSpPr>
          <p:spPr>
            <a:xfrm rot="67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B.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KHANG</a:t>
              </a:r>
            </a:p>
          </p:txBody>
        </p:sp>
        <p:sp>
          <p:nvSpPr>
            <p:cNvPr id="11" name="Block Arc 10">
              <a:hlinkClick r:id="" action="ppaction://macro?name=AddWheelValue"/>
            </p:cNvPr>
            <p:cNvSpPr/>
            <p:nvPr/>
          </p:nvSpPr>
          <p:spPr>
            <a:xfrm rot="58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dirty="0">
                  <a:solidFill>
                    <a:schemeClr val="bg2"/>
                  </a:solidFill>
                  <a:latin typeface="Rockwell Extra Bold" panose="02060903040505020403" pitchFamily="18" charset="0"/>
                </a:rPr>
                <a:t>K.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dirty="0">
                  <a:solidFill>
                    <a:schemeClr val="bg2"/>
                  </a:solidFill>
                  <a:latin typeface="Rockwell Extra Bold" panose="02060903040505020403" pitchFamily="18" charset="0"/>
                </a:rPr>
                <a:t>THẢO</a:t>
              </a:r>
              <a:r>
                <a:rPr lang="en-US" sz="28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 </a:t>
              </a:r>
            </a:p>
          </p:txBody>
        </p:sp>
        <p:sp>
          <p:nvSpPr>
            <p:cNvPr id="12" name="Block Arc 11">
              <a:hlinkClick r:id="" action="ppaction://macro?name=AddWheelValue"/>
            </p:cNvPr>
            <p:cNvSpPr/>
            <p:nvPr/>
          </p:nvSpPr>
          <p:spPr>
            <a:xfrm rot="166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ANH</a:t>
              </a:r>
            </a:p>
          </p:txBody>
        </p:sp>
        <p:sp>
          <p:nvSpPr>
            <p:cNvPr id="13" name="Block Arc 12">
              <a:hlinkClick r:id="" action="ppaction://macro?name=AddWheelValue"/>
            </p:cNvPr>
            <p:cNvSpPr/>
            <p:nvPr/>
          </p:nvSpPr>
          <p:spPr>
            <a:xfrm rot="175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B.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NGỌC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4" name="Block Arc 13">
              <a:hlinkClick r:id="" action="ppaction://macro?name=AddWheelValue"/>
            </p:cNvPr>
            <p:cNvSpPr/>
            <p:nvPr/>
          </p:nvSpPr>
          <p:spPr>
            <a:xfrm rot="121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L.T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TẤN 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TÀI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5" name="Block Arc 14">
              <a:hlinkClick r:id="" action="ppaction://macro?name=AddWheelValue"/>
            </p:cNvPr>
            <p:cNvSpPr/>
            <p:nvPr/>
          </p:nvSpPr>
          <p:spPr>
            <a:xfrm rot="4020000">
              <a:off x="2042215" y="972858"/>
              <a:ext cx="6967409" cy="7029728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3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G.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3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BẢO</a:t>
              </a:r>
            </a:p>
          </p:txBody>
        </p:sp>
        <p:sp>
          <p:nvSpPr>
            <p:cNvPr id="16" name="Block Arc 15">
              <a:hlinkClick r:id="" action="ppaction://macro?name=AddWheelValue"/>
            </p:cNvPr>
            <p:cNvSpPr/>
            <p:nvPr/>
          </p:nvSpPr>
          <p:spPr>
            <a:xfrm rot="184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C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A.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DUY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8" name="Block Arc 17">
              <a:hlinkClick r:id="" action="ppaction://macro?name=AddWheelValue"/>
            </p:cNvPr>
            <p:cNvSpPr/>
            <p:nvPr/>
          </p:nvSpPr>
          <p:spPr>
            <a:xfrm rot="130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C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THẢO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9" name="Block Arc 18">
              <a:hlinkClick r:id="" action="ppaction://macro?name=AddWheelValue"/>
            </p:cNvPr>
            <p:cNvSpPr/>
            <p:nvPr/>
          </p:nvSpPr>
          <p:spPr>
            <a:xfrm rot="157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20" name="Block Arc 19">
              <a:hlinkClick r:id="" action="ppaction://macro?name=AddWheelValue"/>
            </p:cNvPr>
            <p:cNvSpPr/>
            <p:nvPr/>
          </p:nvSpPr>
          <p:spPr>
            <a:xfrm rot="13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b="1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b="1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</a:p>
          </p:txBody>
        </p:sp>
        <p:sp>
          <p:nvSpPr>
            <p:cNvPr id="21" name="Block Arc 20">
              <a:hlinkClick r:id="" action="ppaction://macro?name=AddWheelValue"/>
            </p:cNvPr>
            <p:cNvSpPr/>
            <p:nvPr/>
          </p:nvSpPr>
          <p:spPr>
            <a:xfrm rot="112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solidFill>
                    <a:schemeClr val="tx1"/>
                  </a:solidFill>
                  <a:latin typeface="Rockwell Extra Bold" panose="02060903040505020403" pitchFamily="18" charset="0"/>
                </a:rPr>
                <a:t>X.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schemeClr val="tx1"/>
                  </a:solidFill>
                  <a:latin typeface="Rockwell Extra Bold" panose="02060903040505020403" pitchFamily="18" charset="0"/>
                </a:rPr>
                <a:t>QUYÊN</a:t>
              </a:r>
              <a:endParaRPr lang="en-US" sz="3733" dirty="0">
                <a:ln>
                  <a:solidFill>
                    <a:prstClr val="white"/>
                  </a:solidFill>
                </a:ln>
                <a:solidFill>
                  <a:schemeClr val="tx1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22" name="Block Arc 21">
              <a:hlinkClick r:id="" action="ppaction://macro?name=AddWheelValue"/>
            </p:cNvPr>
            <p:cNvSpPr/>
            <p:nvPr/>
          </p:nvSpPr>
          <p:spPr>
            <a:xfrm rot="14820000">
              <a:off x="2013532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HIẾU</a:t>
              </a:r>
            </a:p>
          </p:txBody>
        </p:sp>
        <p:sp>
          <p:nvSpPr>
            <p:cNvPr id="23" name="Block Arc 22">
              <a:hlinkClick r:id="" action="ppaction://macro?name=AddWheelValue"/>
            </p:cNvPr>
            <p:cNvSpPr/>
            <p:nvPr/>
          </p:nvSpPr>
          <p:spPr>
            <a:xfrm rot="420000">
              <a:off x="2019666" y="960921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</a:p>
          </p:txBody>
        </p:sp>
        <p:sp>
          <p:nvSpPr>
            <p:cNvPr id="24" name="Block Arc 23">
              <a:hlinkClick r:id="" action="ppaction://macro?name=AddWheelValue"/>
            </p:cNvPr>
            <p:cNvSpPr/>
            <p:nvPr/>
          </p:nvSpPr>
          <p:spPr>
            <a:xfrm rot="49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M.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KIỀU</a:t>
              </a:r>
            </a:p>
          </p:txBody>
        </p:sp>
        <p:sp>
          <p:nvSpPr>
            <p:cNvPr id="26" name="Block Arc 25">
              <a:hlinkClick r:id="" action="ppaction://macro?name=AddWheelValue"/>
            </p:cNvPr>
            <p:cNvSpPr/>
            <p:nvPr/>
          </p:nvSpPr>
          <p:spPr>
            <a:xfrm rot="76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NAM 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SƠN</a:t>
              </a:r>
            </a:p>
          </p:txBody>
        </p:sp>
        <p:sp>
          <p:nvSpPr>
            <p:cNvPr id="27" name="Block Arc 26">
              <a:hlinkClick r:id="" action="ppaction://macro?name=AddWheelValue"/>
            </p:cNvPr>
            <p:cNvSpPr/>
            <p:nvPr/>
          </p:nvSpPr>
          <p:spPr>
            <a:xfrm rot="13920000">
              <a:off x="1964085" y="105352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Rockwell Extra Bold" panose="02060903040505020403" pitchFamily="18" charset="0"/>
                </a:rPr>
                <a:t>Đ.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Rockwell Extra Bold" panose="02060903040505020403" pitchFamily="18" charset="0"/>
                </a:rPr>
                <a:t>LONG</a:t>
              </a:r>
            </a:p>
          </p:txBody>
        </p:sp>
        <p:sp>
          <p:nvSpPr>
            <p:cNvPr id="28" name="Block Arc 27">
              <a:hlinkClick r:id="" action="ppaction://macro?name=AddWheelValue"/>
            </p:cNvPr>
            <p:cNvSpPr/>
            <p:nvPr/>
          </p:nvSpPr>
          <p:spPr>
            <a:xfrm rot="9420000">
              <a:off x="2009330" y="1016193"/>
              <a:ext cx="6967409" cy="6967410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24384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TRANG</a:t>
              </a:r>
            </a:p>
          </p:txBody>
        </p:sp>
        <p:sp>
          <p:nvSpPr>
            <p:cNvPr id="29" name="Block Arc 28">
              <a:hlinkClick r:id="" action="ppaction://macro?name=AddWheelValue"/>
            </p:cNvPr>
            <p:cNvSpPr/>
            <p:nvPr/>
          </p:nvSpPr>
          <p:spPr>
            <a:xfrm rot="21120000">
              <a:off x="2004517" y="887269"/>
              <a:ext cx="6967409" cy="7096964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numCol="1" rtlCol="0" anchor="ctr">
              <a:prstTxWarp prst="textFadeDown">
                <a:avLst/>
              </a:prstTxWarp>
            </a:bodyPr>
            <a:lstStyle/>
            <a:p>
              <a:pPr algn="ctr" defTabSz="1219170">
                <a:lnSpc>
                  <a:spcPts val="4267"/>
                </a:lnSpc>
              </a:pPr>
              <a:r>
                <a:rPr lang="en-US" sz="7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" panose="02060603020205020403" pitchFamily="18" charset="0"/>
                </a:rPr>
                <a:t>N.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7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" panose="02060603020205020403" pitchFamily="18" charset="0"/>
                </a:rPr>
                <a:t>HÀO</a:t>
              </a:r>
            </a:p>
            <a:p>
              <a:pPr algn="ctr" defTabSz="1219170">
                <a:lnSpc>
                  <a:spcPts val="4267"/>
                </a:lnSpc>
              </a:pPr>
              <a:endParaRPr lang="en-US" sz="7200" dirty="0">
                <a:solidFill>
                  <a:prstClr val="white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30" name="Block Arc 29">
              <a:hlinkClick r:id="" action="ppaction://macro?name=AddWheelValue">
                <a:snd r:embed="rId4" name="Bankrupt.wav"/>
              </a:hlinkClick>
            </p:cNvPr>
            <p:cNvSpPr/>
            <p:nvPr/>
          </p:nvSpPr>
          <p:spPr>
            <a:xfrm rot="3120000">
              <a:off x="1977752" y="953027"/>
              <a:ext cx="6967409" cy="7017021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r>
                <a:rPr lang="en-US" sz="24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T. TIẾN</a:t>
              </a: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  </a:t>
              </a:r>
            </a:p>
            <a:p>
              <a:pPr algn="ctr" defTabSz="1219170">
                <a:lnSpc>
                  <a:spcPts val="1467"/>
                </a:lnSpc>
              </a:pPr>
              <a:r>
                <a:rPr lang="en-US" sz="2133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PTT</a:t>
              </a:r>
            </a:p>
          </p:txBody>
        </p:sp>
        <p:pic>
          <p:nvPicPr>
            <p:cNvPr id="3" name="B10K" descr="http://fc06.deviantart.net/fs70/f/2011/204/8/4/_10_000_wedge_side_1_by_wheelgenius-d41eo7a.png" hidden="1">
              <a:hlinkClick r:id="" action="ppaction://macro?name=AddWheelValu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10597">
              <a:off x="3156418" y="4822381"/>
              <a:ext cx="916941" cy="223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5K" hidden="1">
              <a:hlinkClick r:id="" action="ppaction://macro?name=AddWheelValue"/>
            </p:cNvPr>
            <p:cNvSpPr/>
            <p:nvPr/>
          </p:nvSpPr>
          <p:spPr>
            <a:xfrm rot="9420000">
              <a:off x="2011876" y="1011800"/>
              <a:ext cx="6967409" cy="6967410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tx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24384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$</a:t>
              </a:r>
              <a:endParaRPr lang="en-US" sz="3733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5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</p:txBody>
        </p:sp>
      </p:grpSp>
      <p:sp>
        <p:nvSpPr>
          <p:cNvPr id="71" name="Oval 70"/>
          <p:cNvSpPr/>
          <p:nvPr/>
        </p:nvSpPr>
        <p:spPr>
          <a:xfrm>
            <a:off x="5547515" y="3966039"/>
            <a:ext cx="3444656" cy="3444656"/>
          </a:xfrm>
          <a:prstGeom prst="ellipse">
            <a:avLst/>
          </a:prstGeom>
          <a:solidFill>
            <a:srgbClr val="37C83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8890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BlueSpinner" hidden="1"/>
          <p:cNvSpPr/>
          <p:nvPr/>
        </p:nvSpPr>
        <p:spPr>
          <a:xfrm rot="12600000">
            <a:off x="9607120" y="1573561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YellowSpinner" hidden="1"/>
          <p:cNvSpPr/>
          <p:nvPr/>
        </p:nvSpPr>
        <p:spPr>
          <a:xfrm rot="10800000">
            <a:off x="7189092" y="955860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dSpinner" hidden="1"/>
          <p:cNvSpPr/>
          <p:nvPr/>
        </p:nvSpPr>
        <p:spPr>
          <a:xfrm rot="9000000">
            <a:off x="4771064" y="1573561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41" y="5899292"/>
            <a:ext cx="1828800" cy="901717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219170"/>
            <a:r>
              <a:rPr lang="en-US" sz="2400" b="1" dirty="0">
                <a:solidFill>
                  <a:prstClr val="white"/>
                </a:solidFill>
                <a:latin typeface="Calibri"/>
              </a:rPr>
              <a:t>ÂM THANH</a:t>
            </a:r>
          </a:p>
        </p:txBody>
      </p:sp>
      <p:sp>
        <p:nvSpPr>
          <p:cNvPr id="226" name="WheelOff">
            <a:hlinkClick r:id="" action="ppaction://macro?name=WheelSpinSound"/>
          </p:cNvPr>
          <p:cNvSpPr/>
          <p:nvPr/>
        </p:nvSpPr>
        <p:spPr>
          <a:xfrm>
            <a:off x="345753" y="6303969"/>
            <a:ext cx="709684" cy="383564"/>
          </a:xfrm>
          <a:prstGeom prst="rect">
            <a:avLst/>
          </a:prstGeom>
          <a:solidFill>
            <a:srgbClr val="40404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OFF</a:t>
            </a:r>
          </a:p>
        </p:txBody>
      </p:sp>
      <p:sp>
        <p:nvSpPr>
          <p:cNvPr id="199" name="WheelOn">
            <a:hlinkClick r:id="" action="ppaction://macro?name=WheelSpinSound"/>
          </p:cNvPr>
          <p:cNvSpPr/>
          <p:nvPr/>
        </p:nvSpPr>
        <p:spPr>
          <a:xfrm>
            <a:off x="1170941" y="6303969"/>
            <a:ext cx="709684" cy="383564"/>
          </a:xfrm>
          <a:prstGeom prst="rect">
            <a:avLst/>
          </a:prstGeom>
          <a:solidFill>
            <a:srgbClr val="0081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ON</a:t>
            </a:r>
          </a:p>
        </p:txBody>
      </p:sp>
      <p:sp>
        <p:nvSpPr>
          <p:cNvPr id="228" name="Title 1"/>
          <p:cNvSpPr>
            <a:spLocks noGrp="1"/>
          </p:cNvSpPr>
          <p:nvPr>
            <p:ph type="title" idx="4294967295"/>
          </p:nvPr>
        </p:nvSpPr>
        <p:spPr>
          <a:xfrm>
            <a:off x="0" y="-12319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WHEEL</a:t>
            </a: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54F6482F-2CD7-4C30-AFFD-7FA1A0A098C8}"/>
              </a:ext>
            </a:extLst>
          </p:cNvPr>
          <p:cNvSpPr/>
          <p:nvPr/>
        </p:nvSpPr>
        <p:spPr>
          <a:xfrm rot="10800000">
            <a:off x="6560679" y="477684"/>
            <a:ext cx="418533" cy="719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B50898-6083-458E-AF09-2BE5A45EDEA5}"/>
              </a:ext>
            </a:extLst>
          </p:cNvPr>
          <p:cNvSpPr txBox="1"/>
          <p:nvPr/>
        </p:nvSpPr>
        <p:spPr>
          <a:xfrm rot="14807239">
            <a:off x="-1307740" y="7135611"/>
            <a:ext cx="9776460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ts val="4267"/>
              </a:lnSpc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 defTabSz="1219170">
              <a:lnSpc>
                <a:spcPts val="4267"/>
              </a:lnSpc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90DB06E-70BE-4BF3-A4D7-DDD69A3A6C4E}"/>
              </a:ext>
            </a:extLst>
          </p:cNvPr>
          <p:cNvSpPr txBox="1"/>
          <p:nvPr/>
        </p:nvSpPr>
        <p:spPr>
          <a:xfrm rot="7609961">
            <a:off x="7095650" y="7614627"/>
            <a:ext cx="5146190" cy="11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ts val="4267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algn="ctr" defTabSz="1219170">
              <a:lnSpc>
                <a:spcPts val="4267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</a:p>
        </p:txBody>
      </p:sp>
    </p:spTree>
    <p:extLst>
      <p:ext uri="{BB962C8B-B14F-4D97-AF65-F5344CB8AC3E}">
        <p14:creationId xmlns:p14="http://schemas.microsoft.com/office/powerpoint/2010/main" val="20945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108204" y="3902329"/>
            <a:ext cx="3581400" cy="1295400"/>
          </a:xfrm>
          <a:prstGeom prst="wedgeRoundRectCallout">
            <a:avLst>
              <a:gd name="adj1" fmla="val -43750"/>
              <a:gd name="adj2" fmla="val 40801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Bậc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đơn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hệ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khác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không</a:t>
            </a:r>
            <a:endParaRPr lang="en-US" sz="25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813894" y="3464729"/>
            <a:ext cx="6141303" cy="1511300"/>
          </a:xfrm>
          <a:prstGeom prst="wedgeEllipseCallout">
            <a:avLst>
              <a:gd name="adj1" fmla="val 49356"/>
              <a:gd name="adj2" fmla="val 41222"/>
            </a:avLst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b. ta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nhân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hệ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nhau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nhân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phần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biến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nhau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gular Pentagon 7"/>
          <p:cNvSpPr/>
          <p:nvPr/>
        </p:nvSpPr>
        <p:spPr>
          <a:xfrm>
            <a:off x="320537" y="1559871"/>
            <a:ext cx="4369067" cy="2032200"/>
          </a:xfrm>
          <a:prstGeom prst="pent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956060" y="918036"/>
            <a:ext cx="8571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ý ở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ý ở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ltGray">
          <a:xfrm>
            <a:off x="1336346" y="-123756"/>
            <a:ext cx="9144000" cy="8366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09962" y="782098"/>
            <a:ext cx="9144000" cy="762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CC3300"/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546225" y="33339"/>
            <a:ext cx="768350" cy="758825"/>
            <a:chOff x="0" y="2704"/>
            <a:chExt cx="1063" cy="1086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3" name="Group 52"/>
          <p:cNvGrpSpPr>
            <a:grpSpLocks/>
          </p:cNvGrpSpPr>
          <p:nvPr/>
        </p:nvGrpSpPr>
        <p:grpSpPr bwMode="auto">
          <a:xfrm rot="10800000">
            <a:off x="9925226" y="911842"/>
            <a:ext cx="768350" cy="758825"/>
            <a:chOff x="0" y="2704"/>
            <a:chExt cx="1063" cy="1086"/>
          </a:xfrm>
        </p:grpSpPr>
        <p:sp>
          <p:nvSpPr>
            <p:cNvPr id="24" name="Rectangle 53"/>
            <p:cNvSpPr>
              <a:spLocks noChangeArrowheads="1"/>
            </p:cNvSpPr>
            <p:nvPr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243240" y="26732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04743" y="5286287"/>
            <a:ext cx="5976718" cy="1241425"/>
          </a:xfrm>
          <a:prstGeom prst="wedgeEllipseCallout">
            <a:avLst>
              <a:gd name="adj1" fmla="val -22116"/>
              <a:gd name="adj2" fmla="val 79708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>
                <a:solidFill>
                  <a:srgbClr val="0000CC"/>
                </a:solidFill>
                <a:cs typeface="Arial" panose="020B0604020202020204" pitchFamily="34" charset="0"/>
              </a:rPr>
              <a:t>3.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Muốn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nhân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hai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đơn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nhau</a:t>
            </a:r>
            <a:endParaRPr lang="en-US" sz="25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762709" y="5575419"/>
            <a:ext cx="4432245" cy="1349375"/>
          </a:xfrm>
          <a:prstGeom prst="wedgeRoundRectCallout">
            <a:avLst>
              <a:gd name="adj1" fmla="val 58491"/>
              <a:gd name="adj2" fmla="val 51167"/>
              <a:gd name="adj3" fmla="val 16667"/>
            </a:avLst>
          </a:prstGeom>
          <a:solidFill>
            <a:srgbClr val="FFCCFF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tổng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mũ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tất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cả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biến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đơn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sz="2500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163137" y="2037218"/>
            <a:ext cx="6525682" cy="1403153"/>
          </a:xfrm>
          <a:prstGeom prst="wedgeRoundRectCallout">
            <a:avLst>
              <a:gd name="adj1" fmla="val 52157"/>
              <a:gd name="adj2" fmla="val 18917"/>
              <a:gd name="adj3" fmla="val 16667"/>
            </a:avLst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: 3x</a:t>
            </a:r>
            <a:r>
              <a:rPr lang="en-US" sz="2400" b="1" baseline="50000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yz</a:t>
            </a:r>
            <a:r>
              <a:rPr lang="en-US" sz="2400" b="1" baseline="50000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; xy</a:t>
            </a:r>
            <a:r>
              <a:rPr lang="en-US" sz="2400" b="1" baseline="50000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z…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786450-6356-4158-93E8-B9768CEFD87E}"/>
              </a:ext>
            </a:extLst>
          </p:cNvPr>
          <p:cNvSpPr/>
          <p:nvPr/>
        </p:nvSpPr>
        <p:spPr>
          <a:xfrm>
            <a:off x="479893" y="903794"/>
            <a:ext cx="10668000" cy="156966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3x</a:t>
            </a:r>
            <a:r>
              <a:rPr lang="en-US" sz="3200" baseline="5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aseline="5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xy</a:t>
            </a:r>
            <a:r>
              <a:rPr lang="en-US" sz="3200" baseline="5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C993E9-CF27-4B0F-9C3B-251626BF451C}"/>
              </a:ext>
            </a:extLst>
          </p:cNvPr>
          <p:cNvSpPr/>
          <p:nvPr/>
        </p:nvSpPr>
        <p:spPr>
          <a:xfrm>
            <a:off x="479894" y="2803385"/>
            <a:ext cx="10667999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c.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2F063B-0687-4253-8E20-9B6857428505}"/>
              </a:ext>
            </a:extLst>
          </p:cNvPr>
          <p:cNvSpPr/>
          <p:nvPr/>
        </p:nvSpPr>
        <p:spPr>
          <a:xfrm>
            <a:off x="556337" y="4019126"/>
            <a:ext cx="10704017" cy="12003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hlinkClick r:id="rId2" action="ppaction://hlinksldjump"/>
            <a:extLst>
              <a:ext uri="{FF2B5EF4-FFF2-40B4-BE49-F238E27FC236}">
                <a16:creationId xmlns:a16="http://schemas.microsoft.com/office/drawing/2014/main" id="{33D20220-8B3E-4B19-B6BE-5936D98C3594}"/>
              </a:ext>
            </a:extLst>
          </p:cNvPr>
          <p:cNvSpPr txBox="1"/>
          <p:nvPr/>
        </p:nvSpPr>
        <p:spPr>
          <a:xfrm>
            <a:off x="11015451" y="191952"/>
            <a:ext cx="673368" cy="4175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vi-VN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5" grpId="0" animBg="1"/>
      <p:bldP spid="6" grpId="0" animBg="1"/>
      <p:bldP spid="3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eelSFX">
            <a:hlinkClick r:id="" action="ppaction://noaction">
              <a:snd r:embed="rId5" name="WOFspinWheel.wav"/>
            </a:hlinkClick>
          </p:cNvPr>
          <p:cNvSpPr/>
          <p:nvPr/>
        </p:nvSpPr>
        <p:spPr>
          <a:xfrm>
            <a:off x="7163252" y="5696877"/>
            <a:ext cx="385273" cy="38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-2050140" y="-4022679"/>
            <a:ext cx="19439112" cy="19439112"/>
            <a:chOff x="609276" y="-372357"/>
            <a:chExt cx="9675946" cy="9675946"/>
          </a:xfrm>
        </p:grpSpPr>
        <p:sp>
          <p:nvSpPr>
            <p:cNvPr id="75" name="Oval 74"/>
            <p:cNvSpPr/>
            <p:nvPr/>
          </p:nvSpPr>
          <p:spPr>
            <a:xfrm>
              <a:off x="609276" y="-372357"/>
              <a:ext cx="9675946" cy="9675946"/>
            </a:xfrm>
            <a:prstGeom prst="ellipse">
              <a:avLst/>
            </a:prstGeom>
            <a:gradFill flip="none" rotWithShape="1">
              <a:gsLst>
                <a:gs pos="62000">
                  <a:srgbClr val="01BEFE"/>
                </a:gs>
                <a:gs pos="41000">
                  <a:srgbClr val="53DC96"/>
                </a:gs>
                <a:gs pos="81000">
                  <a:srgbClr val="0A93FC"/>
                </a:gs>
              </a:gsLst>
              <a:path path="circle">
                <a:fillToRect l="50000" t="50000" r="50000" b="50000"/>
              </a:path>
              <a:tileRect/>
            </a:gradFill>
            <a:ln w="114300" cap="rnd" cmpd="sng">
              <a:solidFill>
                <a:schemeClr val="tx1">
                  <a:lumMod val="9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902214" y="-79418"/>
              <a:ext cx="9090070" cy="9090068"/>
              <a:chOff x="6556579" y="3351188"/>
              <a:chExt cx="9146006" cy="914600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 rot="9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 rot="18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 rot="27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 rot="36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 rot="45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oup 72"/>
          <p:cNvGrpSpPr/>
          <p:nvPr/>
        </p:nvGrpSpPr>
        <p:grpSpPr>
          <a:xfrm>
            <a:off x="42746" y="-1438171"/>
            <a:ext cx="13975613" cy="12901261"/>
            <a:chOff x="609276" y="-372357"/>
            <a:chExt cx="9675946" cy="9675946"/>
          </a:xfrm>
        </p:grpSpPr>
        <p:sp>
          <p:nvSpPr>
            <p:cNvPr id="49" name="Oval 48"/>
            <p:cNvSpPr/>
            <p:nvPr/>
          </p:nvSpPr>
          <p:spPr>
            <a:xfrm>
              <a:off x="609276" y="-372357"/>
              <a:ext cx="9675946" cy="9675946"/>
            </a:xfrm>
            <a:prstGeom prst="ellipse">
              <a:avLst/>
            </a:prstGeom>
            <a:gradFill flip="none" rotWithShape="1">
              <a:gsLst>
                <a:gs pos="65000">
                  <a:srgbClr val="0070C0"/>
                </a:gs>
                <a:gs pos="41000">
                  <a:srgbClr val="01BEFE"/>
                </a:gs>
                <a:gs pos="81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 w="114300" cap="rnd" cmpd="sng">
              <a:solidFill>
                <a:schemeClr val="tx1">
                  <a:lumMod val="9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02214" y="-79418"/>
              <a:ext cx="9090070" cy="9090068"/>
              <a:chOff x="6556579" y="3351188"/>
              <a:chExt cx="9146006" cy="91460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 rot="9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 rot="18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27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36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4500000">
                <a:off x="6556580" y="3351188"/>
                <a:ext cx="9146004" cy="9146006"/>
                <a:chOff x="7117258" y="3945355"/>
                <a:chExt cx="8037095" cy="803709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11135806" y="3945355"/>
                  <a:ext cx="0" cy="8037095"/>
                </a:xfrm>
                <a:prstGeom prst="line">
                  <a:avLst/>
                </a:prstGeom>
                <a:ln w="19050">
                  <a:gradFill>
                    <a:gsLst>
                      <a:gs pos="30000">
                        <a:srgbClr val="002060"/>
                      </a:gs>
                      <a:gs pos="70000">
                        <a:srgbClr val="002060"/>
                      </a:gs>
                      <a:gs pos="100000">
                        <a:srgbClr val="01BEFE"/>
                      </a:gs>
                      <a:gs pos="0">
                        <a:srgbClr val="01BEFE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YellowBase"/>
          <p:cNvSpPr/>
          <p:nvPr/>
        </p:nvSpPr>
        <p:spPr>
          <a:xfrm rot="10800000">
            <a:off x="5167122" y="-442000"/>
            <a:ext cx="3259824" cy="948289"/>
          </a:xfrm>
          <a:prstGeom prst="trapezoid">
            <a:avLst>
              <a:gd name="adj" fmla="val 115052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 rot="10800000">
            <a:off x="1438546" y="-35124"/>
            <a:ext cx="2753795" cy="739763"/>
          </a:xfrm>
          <a:prstGeom prst="rect">
            <a:avLst/>
          </a:prstGeom>
          <a:gradFill>
            <a:gsLst>
              <a:gs pos="0">
                <a:srgbClr val="17375E">
                  <a:alpha val="0"/>
                </a:srgbClr>
              </a:gs>
              <a:gs pos="85000">
                <a:schemeClr val="bg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6" name="WheelGroup"/>
          <p:cNvGrpSpPr/>
          <p:nvPr/>
        </p:nvGrpSpPr>
        <p:grpSpPr>
          <a:xfrm rot="14760000">
            <a:off x="2128450" y="864937"/>
            <a:ext cx="9575674" cy="9511551"/>
            <a:chOff x="1891314" y="887269"/>
            <a:chExt cx="7181756" cy="7133663"/>
          </a:xfrm>
        </p:grpSpPr>
        <p:sp>
          <p:nvSpPr>
            <p:cNvPr id="6" name="Oval 5"/>
            <p:cNvSpPr/>
            <p:nvPr/>
          </p:nvSpPr>
          <p:spPr>
            <a:xfrm rot="20220000">
              <a:off x="2105659" y="922272"/>
              <a:ext cx="6967411" cy="6967411"/>
            </a:xfrm>
            <a:prstGeom prst="ellipse">
              <a:avLst/>
            </a:prstGeom>
            <a:solidFill>
              <a:srgbClr val="37C837"/>
            </a:solidFill>
            <a:ln w="219075" cap="rnd" cmpd="sng">
              <a:solidFill>
                <a:schemeClr val="tx2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KƯEWEEFGH</a:t>
              </a:r>
            </a:p>
          </p:txBody>
        </p:sp>
        <p:sp>
          <p:nvSpPr>
            <p:cNvPr id="7" name="Block Arc 6">
              <a:hlinkClick r:id="" action="ppaction://macro?name=AddWheelValue"/>
            </p:cNvPr>
            <p:cNvSpPr/>
            <p:nvPr/>
          </p:nvSpPr>
          <p:spPr>
            <a:xfrm rot="202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NGÂN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8" name="Block Arc 7">
              <a:hlinkClick r:id="" action="ppaction://macro?name=AddWheelValue"/>
            </p:cNvPr>
            <p:cNvSpPr/>
            <p:nvPr/>
          </p:nvSpPr>
          <p:spPr>
            <a:xfrm rot="193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Đ.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KHOA</a:t>
              </a:r>
            </a:p>
          </p:txBody>
        </p:sp>
        <p:sp>
          <p:nvSpPr>
            <p:cNvPr id="9" name="Block Arc 8">
              <a:hlinkClick r:id="" action="ppaction://macro?name=AddWheelValue"/>
            </p:cNvPr>
            <p:cNvSpPr/>
            <p:nvPr/>
          </p:nvSpPr>
          <p:spPr>
            <a:xfrm rot="103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latin typeface="Rockwell Extra Bold" panose="02060903040505020403" pitchFamily="18" charset="0"/>
                </a:rPr>
                <a:t>NHƯ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0" name="Block Arc 9">
              <a:hlinkClick r:id="" action="ppaction://macro?name=AddWheelValue"/>
            </p:cNvPr>
            <p:cNvSpPr/>
            <p:nvPr/>
          </p:nvSpPr>
          <p:spPr>
            <a:xfrm rot="67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B.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KHANG</a:t>
              </a:r>
            </a:p>
          </p:txBody>
        </p:sp>
        <p:sp>
          <p:nvSpPr>
            <p:cNvPr id="11" name="Block Arc 10">
              <a:hlinkClick r:id="" action="ppaction://macro?name=AddWheelValue"/>
            </p:cNvPr>
            <p:cNvSpPr/>
            <p:nvPr/>
          </p:nvSpPr>
          <p:spPr>
            <a:xfrm rot="58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dirty="0">
                  <a:solidFill>
                    <a:schemeClr val="bg2"/>
                  </a:solidFill>
                  <a:latin typeface="Rockwell Extra Bold" panose="02060903040505020403" pitchFamily="18" charset="0"/>
                </a:rPr>
                <a:t>K.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dirty="0">
                  <a:solidFill>
                    <a:schemeClr val="bg2"/>
                  </a:solidFill>
                  <a:latin typeface="Rockwell Extra Bold" panose="02060903040505020403" pitchFamily="18" charset="0"/>
                </a:rPr>
                <a:t>THẢO</a:t>
              </a:r>
              <a:r>
                <a:rPr lang="en-US" sz="28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 </a:t>
              </a:r>
            </a:p>
          </p:txBody>
        </p:sp>
        <p:sp>
          <p:nvSpPr>
            <p:cNvPr id="12" name="Block Arc 11">
              <a:hlinkClick r:id="" action="ppaction://macro?name=AddWheelValue"/>
            </p:cNvPr>
            <p:cNvSpPr/>
            <p:nvPr/>
          </p:nvSpPr>
          <p:spPr>
            <a:xfrm rot="166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80E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ANH</a:t>
              </a:r>
            </a:p>
          </p:txBody>
        </p:sp>
        <p:sp>
          <p:nvSpPr>
            <p:cNvPr id="13" name="Block Arc 12">
              <a:hlinkClick r:id="" action="ppaction://macro?name=AddWheelValue"/>
            </p:cNvPr>
            <p:cNvSpPr/>
            <p:nvPr/>
          </p:nvSpPr>
          <p:spPr>
            <a:xfrm rot="175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B.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NGỌC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4" name="Block Arc 13">
              <a:hlinkClick r:id="" action="ppaction://macro?name=AddWheelValue"/>
            </p:cNvPr>
            <p:cNvSpPr/>
            <p:nvPr/>
          </p:nvSpPr>
          <p:spPr>
            <a:xfrm rot="121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L.T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TẤN 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TÀI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5" name="Block Arc 14">
              <a:hlinkClick r:id="" action="ppaction://macro?name=AddWheelValue"/>
            </p:cNvPr>
            <p:cNvSpPr/>
            <p:nvPr/>
          </p:nvSpPr>
          <p:spPr>
            <a:xfrm rot="4020000">
              <a:off x="2042215" y="972858"/>
              <a:ext cx="6967409" cy="7029728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3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G.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3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BẢO</a:t>
              </a:r>
            </a:p>
          </p:txBody>
        </p:sp>
        <p:sp>
          <p:nvSpPr>
            <p:cNvPr id="16" name="Block Arc 15">
              <a:hlinkClick r:id="" action="ppaction://macro?name=AddWheelValue"/>
            </p:cNvPr>
            <p:cNvSpPr/>
            <p:nvPr/>
          </p:nvSpPr>
          <p:spPr>
            <a:xfrm rot="184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C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A.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DUY</a:t>
              </a:r>
              <a:endPara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8" name="Block Arc 17">
              <a:hlinkClick r:id="" action="ppaction://macro?name=AddWheelValue"/>
            </p:cNvPr>
            <p:cNvSpPr/>
            <p:nvPr/>
          </p:nvSpPr>
          <p:spPr>
            <a:xfrm rot="130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C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THẢO</a:t>
              </a: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19" name="Block Arc 18">
              <a:hlinkClick r:id="" action="ppaction://macro?name=AddWheelValue"/>
            </p:cNvPr>
            <p:cNvSpPr/>
            <p:nvPr/>
          </p:nvSpPr>
          <p:spPr>
            <a:xfrm rot="157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20" name="Block Arc 19">
              <a:hlinkClick r:id="" action="ppaction://macro?name=AddWheelValue"/>
            </p:cNvPr>
            <p:cNvSpPr/>
            <p:nvPr/>
          </p:nvSpPr>
          <p:spPr>
            <a:xfrm rot="1320000">
              <a:off x="1891314" y="919941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800" b="1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800" b="1" dirty="0">
                  <a:ln>
                    <a:solidFill>
                      <a:prstClr val="white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</a:p>
          </p:txBody>
        </p:sp>
        <p:sp>
          <p:nvSpPr>
            <p:cNvPr id="21" name="Block Arc 20">
              <a:hlinkClick r:id="" action="ppaction://macro?name=AddWheelValue"/>
            </p:cNvPr>
            <p:cNvSpPr/>
            <p:nvPr/>
          </p:nvSpPr>
          <p:spPr>
            <a:xfrm rot="112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X.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schemeClr val="bg1">
                      <a:lumMod val="85000"/>
                      <a:lumOff val="15000"/>
                    </a:schemeClr>
                  </a:solidFill>
                  <a:latin typeface="Rockwell Extra Bold" panose="02060903040505020403" pitchFamily="18" charset="0"/>
                </a:rPr>
                <a:t>QUYÊN</a:t>
              </a:r>
              <a:endParaRPr lang="en-US" sz="3733" dirty="0">
                <a:ln>
                  <a:solidFill>
                    <a:prstClr val="white"/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endParaRPr lang="en-US" sz="5867" dirty="0">
                <a:solidFill>
                  <a:prstClr val="white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22" name="Block Arc 21">
              <a:hlinkClick r:id="" action="ppaction://macro?name=AddWheelValue"/>
            </p:cNvPr>
            <p:cNvSpPr/>
            <p:nvPr/>
          </p:nvSpPr>
          <p:spPr>
            <a:xfrm rot="14820000">
              <a:off x="2013532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58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HIẾU</a:t>
              </a:r>
            </a:p>
          </p:txBody>
        </p:sp>
        <p:sp>
          <p:nvSpPr>
            <p:cNvPr id="23" name="Block Arc 22">
              <a:hlinkClick r:id="" action="ppaction://macro?name=AddWheelValue"/>
            </p:cNvPr>
            <p:cNvSpPr/>
            <p:nvPr/>
          </p:nvSpPr>
          <p:spPr>
            <a:xfrm rot="420000">
              <a:off x="2019666" y="960921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</a:p>
          </p:txBody>
        </p:sp>
        <p:sp>
          <p:nvSpPr>
            <p:cNvPr id="24" name="Block Arc 23">
              <a:hlinkClick r:id="" action="ppaction://macro?name=AddWheelValue"/>
            </p:cNvPr>
            <p:cNvSpPr/>
            <p:nvPr/>
          </p:nvSpPr>
          <p:spPr>
            <a:xfrm rot="49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C080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M.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KIỀU</a:t>
              </a:r>
            </a:p>
          </p:txBody>
        </p:sp>
        <p:sp>
          <p:nvSpPr>
            <p:cNvPr id="26" name="Block Arc 25">
              <a:hlinkClick r:id="" action="ppaction://macro?name=AddWheelValue"/>
            </p:cNvPr>
            <p:cNvSpPr/>
            <p:nvPr/>
          </p:nvSpPr>
          <p:spPr>
            <a:xfrm rot="7620000">
              <a:off x="2013533" y="101619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NAM 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0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SƠN</a:t>
              </a:r>
            </a:p>
          </p:txBody>
        </p:sp>
        <p:sp>
          <p:nvSpPr>
            <p:cNvPr id="27" name="Block Arc 26">
              <a:hlinkClick r:id="" action="ppaction://macro?name=AddWheelValue"/>
            </p:cNvPr>
            <p:cNvSpPr/>
            <p:nvPr/>
          </p:nvSpPr>
          <p:spPr>
            <a:xfrm rot="13920000">
              <a:off x="1964085" y="1053523"/>
              <a:ext cx="6967409" cy="6967409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Rockwell Extra Bold" panose="02060903040505020403" pitchFamily="18" charset="0"/>
                </a:rPr>
                <a:t>Đ.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Rockwell Extra Bold" panose="02060903040505020403" pitchFamily="18" charset="0"/>
                </a:rPr>
                <a:t>LONG</a:t>
              </a:r>
            </a:p>
          </p:txBody>
        </p:sp>
        <p:sp>
          <p:nvSpPr>
            <p:cNvPr id="28" name="Block Arc 27">
              <a:hlinkClick r:id="" action="ppaction://macro?name=AddWheelValue"/>
            </p:cNvPr>
            <p:cNvSpPr/>
            <p:nvPr/>
          </p:nvSpPr>
          <p:spPr>
            <a:xfrm rot="9420000">
              <a:off x="2009330" y="1016193"/>
              <a:ext cx="6967409" cy="6967410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24384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24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TRANG</a:t>
              </a:r>
            </a:p>
          </p:txBody>
        </p:sp>
        <p:sp>
          <p:nvSpPr>
            <p:cNvPr id="29" name="Block Arc 28">
              <a:hlinkClick r:id="" action="ppaction://macro?name=AddWheelValue"/>
            </p:cNvPr>
            <p:cNvSpPr/>
            <p:nvPr/>
          </p:nvSpPr>
          <p:spPr>
            <a:xfrm rot="21120000">
              <a:off x="2004517" y="887269"/>
              <a:ext cx="6967409" cy="7096964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numCol="1" rtlCol="0" anchor="ctr">
              <a:prstTxWarp prst="textFadeDown">
                <a:avLst/>
              </a:prstTxWarp>
            </a:bodyPr>
            <a:lstStyle/>
            <a:p>
              <a:pPr algn="ctr" defTabSz="1219170">
                <a:lnSpc>
                  <a:spcPts val="4267"/>
                </a:lnSpc>
              </a:pPr>
              <a:r>
                <a:rPr lang="en-US" sz="7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" panose="02060603020205020403" pitchFamily="18" charset="0"/>
                </a:rPr>
                <a:t>N.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720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" panose="02060603020205020403" pitchFamily="18" charset="0"/>
                </a:rPr>
                <a:t>HÀO</a:t>
              </a:r>
            </a:p>
            <a:p>
              <a:pPr algn="ctr" defTabSz="1219170">
                <a:lnSpc>
                  <a:spcPts val="4267"/>
                </a:lnSpc>
              </a:pPr>
              <a:endParaRPr lang="en-US" sz="7200" dirty="0">
                <a:solidFill>
                  <a:prstClr val="white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30" name="Block Arc 29">
              <a:hlinkClick r:id="" action="ppaction://macro?name=AddWheelValue">
                <a:snd r:embed="rId6" name="Bankrupt.wav"/>
              </a:hlinkClick>
            </p:cNvPr>
            <p:cNvSpPr/>
            <p:nvPr/>
          </p:nvSpPr>
          <p:spPr>
            <a:xfrm rot="3120000">
              <a:off x="2012919" y="967698"/>
              <a:ext cx="6967409" cy="7017021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121920" rIns="1219200" bIns="1219200" rtlCol="0" anchor="ctr"/>
            <a:lstStyle/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r>
                <a:rPr lang="en-US" sz="2400" dirty="0">
                  <a:solidFill>
                    <a:srgbClr val="FF0000"/>
                  </a:solidFill>
                  <a:latin typeface="Rockwell Extra Bold" panose="02060903040505020403" pitchFamily="18" charset="0"/>
                </a:rPr>
                <a:t>T. TIẾN</a:t>
              </a: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endParaRPr lang="en-US" sz="2400" dirty="0">
                <a:solidFill>
                  <a:srgbClr val="FF0000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1467"/>
                </a:lnSpc>
              </a:pPr>
              <a:r>
                <a:rPr lang="en-US" sz="2400" dirty="0">
                  <a:solidFill>
                    <a:prstClr val="white"/>
                  </a:solidFill>
                  <a:latin typeface="Rockwell Extra Bold" panose="02060903040505020403" pitchFamily="18" charset="0"/>
                </a:rPr>
                <a:t>  </a:t>
              </a:r>
            </a:p>
            <a:p>
              <a:pPr algn="ctr" defTabSz="1219170">
                <a:lnSpc>
                  <a:spcPts val="1467"/>
                </a:lnSpc>
              </a:pPr>
              <a:r>
                <a:rPr lang="en-US" sz="2133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Rockwell Extra Bold" panose="02060903040505020403" pitchFamily="18" charset="0"/>
                </a:rPr>
                <a:t>PTT</a:t>
              </a:r>
            </a:p>
          </p:txBody>
        </p:sp>
        <p:pic>
          <p:nvPicPr>
            <p:cNvPr id="3" name="B10K" descr="http://fc06.deviantart.net/fs70/f/2011/204/8/4/_10_000_wedge_side_1_by_wheelgenius-d41eo7a.png" hidden="1">
              <a:hlinkClick r:id="" action="ppaction://macro?name=AddWheelValue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10597">
              <a:off x="3156418" y="4822381"/>
              <a:ext cx="916941" cy="223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5K" hidden="1">
              <a:hlinkClick r:id="" action="ppaction://macro?name=AddWheelValue"/>
            </p:cNvPr>
            <p:cNvSpPr/>
            <p:nvPr/>
          </p:nvSpPr>
          <p:spPr>
            <a:xfrm rot="9420000">
              <a:off x="2011876" y="1011800"/>
              <a:ext cx="6967409" cy="6967410"/>
            </a:xfrm>
            <a:prstGeom prst="blockArc">
              <a:avLst>
                <a:gd name="adj1" fmla="val 15768313"/>
                <a:gd name="adj2" fmla="val 16675120"/>
                <a:gd name="adj3" fmla="val 32205"/>
              </a:avLst>
            </a:prstGeom>
            <a:solidFill>
              <a:schemeClr val="tx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1219200" tIns="243840" rIns="1219200" bIns="1219200" rtlCol="0" anchor="ctr"/>
            <a:lstStyle/>
            <a:p>
              <a:pPr algn="ctr" defTabSz="1219170">
                <a:lnSpc>
                  <a:spcPts val="4267"/>
                </a:lnSpc>
              </a:pPr>
              <a:endParaRPr lang="en-US" sz="2667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2667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$</a:t>
              </a:r>
              <a:endParaRPr lang="en-US" sz="3733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Rockwell Extra Bold" panose="02060903040505020403" pitchFamily="18" charset="0"/>
              </a:endParaRP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5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  <a:p>
              <a:pPr algn="ctr" defTabSz="1219170">
                <a:lnSpc>
                  <a:spcPts val="4267"/>
                </a:lnSpc>
              </a:pPr>
              <a:r>
                <a:rPr lang="en-US" sz="5333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Rockwell Extra Bold" panose="02060903040505020403" pitchFamily="18" charset="0"/>
                </a:rPr>
                <a:t>0</a:t>
              </a:r>
            </a:p>
          </p:txBody>
        </p:sp>
      </p:grpSp>
      <p:sp>
        <p:nvSpPr>
          <p:cNvPr id="71" name="Oval 70"/>
          <p:cNvSpPr/>
          <p:nvPr/>
        </p:nvSpPr>
        <p:spPr>
          <a:xfrm>
            <a:off x="5187436" y="3895208"/>
            <a:ext cx="3444656" cy="3444656"/>
          </a:xfrm>
          <a:prstGeom prst="ellipse">
            <a:avLst/>
          </a:prstGeom>
          <a:solidFill>
            <a:srgbClr val="37C83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8890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BlueSpinner" hidden="1"/>
          <p:cNvSpPr/>
          <p:nvPr/>
        </p:nvSpPr>
        <p:spPr>
          <a:xfrm rot="12600000">
            <a:off x="9607120" y="1573561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YellowSpinner" hidden="1"/>
          <p:cNvSpPr/>
          <p:nvPr/>
        </p:nvSpPr>
        <p:spPr>
          <a:xfrm rot="10800000">
            <a:off x="7189092" y="955860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dSpinner" hidden="1"/>
          <p:cNvSpPr/>
          <p:nvPr/>
        </p:nvSpPr>
        <p:spPr>
          <a:xfrm rot="9000000">
            <a:off x="4771064" y="1573561"/>
            <a:ext cx="182880" cy="3657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Title 1"/>
          <p:cNvSpPr>
            <a:spLocks noGrp="1"/>
          </p:cNvSpPr>
          <p:nvPr>
            <p:ph type="title" idx="4294967295"/>
          </p:nvPr>
        </p:nvSpPr>
        <p:spPr>
          <a:xfrm>
            <a:off x="0" y="-12319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WHEEL</a:t>
            </a:r>
          </a:p>
        </p:txBody>
      </p:sp>
      <p:sp>
        <p:nvSpPr>
          <p:cNvPr id="96" name="SpinButton">
            <a:hlinkClick r:id="" action="ppaction://macro?name=SpinWheel"/>
            <a:hlinkHover r:id="" action="ppaction://macro?name=AddRotation"/>
          </p:cNvPr>
          <p:cNvSpPr/>
          <p:nvPr/>
        </p:nvSpPr>
        <p:spPr>
          <a:xfrm>
            <a:off x="107228" y="195246"/>
            <a:ext cx="2022579" cy="727881"/>
          </a:xfrm>
          <a:prstGeom prst="curvedDownArrow">
            <a:avLst>
              <a:gd name="adj1" fmla="val 18314"/>
              <a:gd name="adj2" fmla="val 50000"/>
              <a:gd name="adj3" fmla="val 25000"/>
            </a:avLst>
          </a:prstGeom>
          <a:ln w="190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lnSpc>
                <a:spcPts val="4267"/>
              </a:lnSpc>
            </a:pPr>
            <a:r>
              <a:rPr lang="en-US" sz="4267" dirty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Rockwell Extra Bold" panose="02060903040505020403" pitchFamily="18" charset="0"/>
              </a:rPr>
              <a:t>XOAY</a:t>
            </a: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54F6482F-2CD7-4C30-AFFD-7FA1A0A098C8}"/>
              </a:ext>
            </a:extLst>
          </p:cNvPr>
          <p:cNvSpPr/>
          <p:nvPr/>
        </p:nvSpPr>
        <p:spPr>
          <a:xfrm rot="10800000">
            <a:off x="6560679" y="477684"/>
            <a:ext cx="418533" cy="719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DB50898-6083-458E-AF09-2BE5A45EDEA5}"/>
              </a:ext>
            </a:extLst>
          </p:cNvPr>
          <p:cNvSpPr txBox="1"/>
          <p:nvPr/>
        </p:nvSpPr>
        <p:spPr>
          <a:xfrm rot="14807239">
            <a:off x="-1191449" y="7069926"/>
            <a:ext cx="9776460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ts val="4267"/>
              </a:lnSpc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 defTabSz="1219170">
              <a:lnSpc>
                <a:spcPts val="4267"/>
              </a:lnSpc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90DB06E-70BE-4BF3-A4D7-DDD69A3A6C4E}"/>
              </a:ext>
            </a:extLst>
          </p:cNvPr>
          <p:cNvSpPr txBox="1"/>
          <p:nvPr/>
        </p:nvSpPr>
        <p:spPr>
          <a:xfrm rot="7609961">
            <a:off x="7095650" y="7614627"/>
            <a:ext cx="5146190" cy="11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ts val="4267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algn="ctr" defTabSz="1219170">
              <a:lnSpc>
                <a:spcPts val="4267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</a:p>
        </p:txBody>
      </p:sp>
      <p:pic>
        <p:nvPicPr>
          <p:cNvPr id="97" name="vong quay ky dieu">
            <a:hlinkClick r:id="" action="ppaction://media"/>
            <a:extLst>
              <a:ext uri="{FF2B5EF4-FFF2-40B4-BE49-F238E27FC236}">
                <a16:creationId xmlns:a16="http://schemas.microsoft.com/office/drawing/2014/main" id="{53573F03-47A0-4C59-9AAE-599890580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3827380">
            <a:off x="410242" y="1209916"/>
            <a:ext cx="623791" cy="620524"/>
          </a:xfrm>
          <a:prstGeom prst="rect">
            <a:avLst/>
          </a:prstGeom>
        </p:spPr>
      </p:pic>
      <p:sp>
        <p:nvSpPr>
          <p:cNvPr id="100" name="TextBox 99">
            <a:hlinkClick r:id="rId9" action="ppaction://hlinksldjump"/>
            <a:extLst>
              <a:ext uri="{FF2B5EF4-FFF2-40B4-BE49-F238E27FC236}">
                <a16:creationId xmlns:a16="http://schemas.microsoft.com/office/drawing/2014/main" id="{820B9FDD-5912-4B6E-A887-E4181AFF7687}"/>
              </a:ext>
            </a:extLst>
          </p:cNvPr>
          <p:cNvSpPr txBox="1"/>
          <p:nvPr/>
        </p:nvSpPr>
        <p:spPr>
          <a:xfrm>
            <a:off x="11170531" y="713792"/>
            <a:ext cx="664044" cy="5087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vi-VN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endSnd/>
        </p:sndAc>
      </p:transition>
    </mc:Choice>
    <mc:Fallback xmlns="">
      <p:transition>
        <p:cut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Rot by="36120000">
                                      <p:cBhvr>
                                        <p:cTn id="11" dur="4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380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Rot by="14520000">
                                      <p:cBhvr>
                                        <p:cTn id="19" dur="4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100000">
                <p:cTn id="20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MAPLE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103432" y="924024"/>
            <a:ext cx="21050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MAPLE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280192" y="1340814"/>
            <a:ext cx="1143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07" y="1556702"/>
            <a:ext cx="838200" cy="838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99" y="1237307"/>
            <a:ext cx="1295400" cy="1295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45" descr="IMAGE0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94" y="3086704"/>
            <a:ext cx="2084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6" descr="IMAGE00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81" y="3240806"/>
            <a:ext cx="1316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AutoShape 10"/>
          <p:cNvSpPr>
            <a:spLocks noChangeArrowheads="1"/>
          </p:cNvSpPr>
          <p:nvPr/>
        </p:nvSpPr>
        <p:spPr bwMode="auto">
          <a:xfrm>
            <a:off x="3912475" y="2819703"/>
            <a:ext cx="1752600" cy="2514600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/>
          </a:p>
        </p:txBody>
      </p:sp>
      <p:sp>
        <p:nvSpPr>
          <p:cNvPr id="7187" name="AutoShape 11"/>
          <p:cNvSpPr>
            <a:spLocks noChangeArrowheads="1"/>
          </p:cNvSpPr>
          <p:nvPr/>
        </p:nvSpPr>
        <p:spPr bwMode="auto">
          <a:xfrm>
            <a:off x="2005969" y="3412712"/>
            <a:ext cx="1295400" cy="1295400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z="2400">
              <a:latin typeface="Times New Roman" panose="02020603050405020304" pitchFamily="18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6248400" y="5334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76400" y="5588117"/>
            <a:ext cx="9144000" cy="107721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8F0819-1A33-4B6A-9323-A9A43E89A1B9}"/>
              </a:ext>
            </a:extLst>
          </p:cNvPr>
          <p:cNvSpPr/>
          <p:nvPr/>
        </p:nvSpPr>
        <p:spPr>
          <a:xfrm>
            <a:off x="1247987" y="161482"/>
            <a:ext cx="10206075" cy="579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Tiết</a:t>
            </a:r>
            <a:r>
              <a:rPr lang="en-US" sz="4400" dirty="0">
                <a:solidFill>
                  <a:srgbClr val="FF0000"/>
                </a:solidFill>
              </a:rPr>
              <a:t> 13</a:t>
            </a:r>
            <a:r>
              <a:rPr lang="vi-VN" sz="4400" dirty="0">
                <a:solidFill>
                  <a:srgbClr val="FF0000"/>
                </a:solidFill>
              </a:rPr>
              <a:t>. Đơn thức đồng dạng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  <p:bldP spid="7187" grpId="0" animBg="1"/>
      <p:bldP spid="7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/>
          <p:cNvSpPr>
            <a:spLocks noChangeArrowheads="1"/>
          </p:cNvSpPr>
          <p:nvPr/>
        </p:nvSpPr>
        <p:spPr bwMode="auto">
          <a:xfrm>
            <a:off x="8580610" y="6072090"/>
            <a:ext cx="1923661" cy="646986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 dirty="0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15</a:t>
            </a: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9092518" y="5089765"/>
            <a:ext cx="879475" cy="800666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7" name="Oval 20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9092517" y="5078947"/>
            <a:ext cx="868020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1" name="Oval 24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93" name="Oval 26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94" name="Oval 27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95" name="Oval 28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7" name="Oval 30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8" name="Oval 31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9" name="Oval 32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0" name="Oval 33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1" name="Oval 34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 dirty="0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88ECC187-E08F-459A-8272-BC9F2009F10A}"/>
              </a:ext>
            </a:extLst>
          </p:cNvPr>
          <p:cNvGrpSpPr>
            <a:grpSpLocks/>
          </p:cNvGrpSpPr>
          <p:nvPr/>
        </p:nvGrpSpPr>
        <p:grpSpPr bwMode="auto">
          <a:xfrm>
            <a:off x="133004" y="2892829"/>
            <a:ext cx="8113221" cy="3576235"/>
            <a:chOff x="0" y="1925"/>
            <a:chExt cx="5760" cy="2395"/>
          </a:xfrm>
        </p:grpSpPr>
        <p:pic>
          <p:nvPicPr>
            <p:cNvPr id="44" name="Picture 13" descr="Don thuc dong dang">
              <a:extLst>
                <a:ext uri="{FF2B5EF4-FFF2-40B4-BE49-F238E27FC236}">
                  <a16:creationId xmlns:a16="http://schemas.microsoft.com/office/drawing/2014/main" id="{B524BC09-302F-4A89-BCFF-E633738B2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5"/>
              <a:ext cx="5760" cy="2395"/>
            </a:xfrm>
            <a:prstGeom prst="rect">
              <a:avLst/>
            </a:prstGeom>
            <a:solidFill>
              <a:srgbClr val="CC0099"/>
            </a:solidFill>
          </p:spPr>
        </p:pic>
        <p:sp>
          <p:nvSpPr>
            <p:cNvPr id="45" name="AutoShape 14">
              <a:extLst>
                <a:ext uri="{FF2B5EF4-FFF2-40B4-BE49-F238E27FC236}">
                  <a16:creationId xmlns:a16="http://schemas.microsoft.com/office/drawing/2014/main" id="{01742623-C8F7-4A20-ACEA-7B9D19C0F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2448"/>
              <a:ext cx="576" cy="381"/>
            </a:xfrm>
            <a:prstGeom prst="wedgeRectCallout">
              <a:avLst>
                <a:gd name="adj1" fmla="val -43750"/>
                <a:gd name="adj2" fmla="val 10721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7" name="AutoShape 15">
              <a:extLst>
                <a:ext uri="{FF2B5EF4-FFF2-40B4-BE49-F238E27FC236}">
                  <a16:creationId xmlns:a16="http://schemas.microsoft.com/office/drawing/2014/main" id="{42DB44D1-5407-42CB-AF54-028369C7F8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8" y="2736"/>
              <a:ext cx="576" cy="336"/>
            </a:xfrm>
            <a:prstGeom prst="wedgeRectCallout">
              <a:avLst>
                <a:gd name="adj1" fmla="val 6250"/>
                <a:gd name="adj2" fmla="val 11488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b="1"/>
            </a:p>
          </p:txBody>
        </p:sp>
        <p:sp>
          <p:nvSpPr>
            <p:cNvPr id="48" name="AutoShape 16">
              <a:extLst>
                <a:ext uri="{FF2B5EF4-FFF2-40B4-BE49-F238E27FC236}">
                  <a16:creationId xmlns:a16="http://schemas.microsoft.com/office/drawing/2014/main" id="{44E80849-8F97-446B-92B1-641D23CA54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0" y="2981"/>
              <a:ext cx="672" cy="384"/>
            </a:xfrm>
            <a:prstGeom prst="wedgeRectCallout">
              <a:avLst>
                <a:gd name="adj1" fmla="val 39731"/>
                <a:gd name="adj2" fmla="val 7395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9" name="AutoShape 17">
              <a:extLst>
                <a:ext uri="{FF2B5EF4-FFF2-40B4-BE49-F238E27FC236}">
                  <a16:creationId xmlns:a16="http://schemas.microsoft.com/office/drawing/2014/main" id="{E1BF57CC-2B04-4378-A27E-238AE67FCA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84" y="3160"/>
              <a:ext cx="615" cy="398"/>
            </a:xfrm>
            <a:prstGeom prst="wedgeRectCallout">
              <a:avLst>
                <a:gd name="adj1" fmla="val -60083"/>
                <a:gd name="adj2" fmla="val 9321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50" name="AutoShape 18">
              <a:extLst>
                <a:ext uri="{FF2B5EF4-FFF2-40B4-BE49-F238E27FC236}">
                  <a16:creationId xmlns:a16="http://schemas.microsoft.com/office/drawing/2014/main" id="{4399F469-22BD-4E39-9386-558E2F8978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20" y="2688"/>
              <a:ext cx="672" cy="384"/>
            </a:xfrm>
            <a:prstGeom prst="wedgeRectCallout">
              <a:avLst>
                <a:gd name="adj1" fmla="val 32588"/>
                <a:gd name="adj2" fmla="val 7395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</p:grpSp>
      <p:sp>
        <p:nvSpPr>
          <p:cNvPr id="53" name="TextBox 14">
            <a:extLst>
              <a:ext uri="{FF2B5EF4-FFF2-40B4-BE49-F238E27FC236}">
                <a16:creationId xmlns:a16="http://schemas.microsoft.com/office/drawing/2014/main" id="{9B91B28C-44C9-4B6B-A109-3E17F186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00" y="1324809"/>
            <a:ext cx="10057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0066"/>
                </a:solidFill>
              </a:rPr>
              <a:t>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4B1CC2AE-459F-455D-8493-19BF37A7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01" y="733516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  <a:r>
              <a:rPr lang="en-US" sz="2800" b="1" baseline="30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yz.</a:t>
            </a:r>
            <a:endParaRPr lang="en-US" sz="2800" b="1" baseline="30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418A7FAB-DC6B-4C7A-AE69-54D99909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4" y="785464"/>
            <a:ext cx="482824" cy="461665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?1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B61114D-8CF1-4BCF-99C0-96DBB6589678}"/>
              </a:ext>
            </a:extLst>
          </p:cNvPr>
          <p:cNvSpPr/>
          <p:nvPr/>
        </p:nvSpPr>
        <p:spPr>
          <a:xfrm>
            <a:off x="1247987" y="161482"/>
            <a:ext cx="10206075" cy="579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 1</a:t>
            </a:r>
            <a:r>
              <a:rPr lang="vi-VN" sz="4400" dirty="0">
                <a:solidFill>
                  <a:srgbClr val="FF0000"/>
                </a:solidFill>
              </a:rPr>
              <a:t>. Đơn thức đồng dạng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/>
          <p:cNvSpPr>
            <a:spLocks noChangeArrowheads="1"/>
          </p:cNvSpPr>
          <p:nvPr/>
        </p:nvSpPr>
        <p:spPr bwMode="auto">
          <a:xfrm>
            <a:off x="8580610" y="6072090"/>
            <a:ext cx="1923661" cy="646986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 dirty="0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15</a:t>
            </a: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9092518" y="5089765"/>
            <a:ext cx="879475" cy="800666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7" name="Oval 20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9092517" y="5078947"/>
            <a:ext cx="868020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1" name="Oval 24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93" name="Oval 26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94" name="Oval 27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95" name="Oval 28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7" name="Oval 30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8" name="Oval 31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9" name="Oval 32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0" name="Oval 33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1" name="Oval 34"/>
          <p:cNvSpPr>
            <a:spLocks noChangeArrowheads="1"/>
          </p:cNvSpPr>
          <p:nvPr/>
        </p:nvSpPr>
        <p:spPr bwMode="auto">
          <a:xfrm>
            <a:off x="9092518" y="5078947"/>
            <a:ext cx="899847" cy="822305"/>
          </a:xfrm>
          <a:prstGeom prst="ellipse">
            <a:avLst/>
          </a:prstGeom>
          <a:solidFill>
            <a:srgbClr val="008000"/>
          </a:solidFill>
          <a:ln w="57150" algn="ctr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100" b="1" dirty="0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88ECC187-E08F-459A-8272-BC9F2009F10A}"/>
              </a:ext>
            </a:extLst>
          </p:cNvPr>
          <p:cNvGrpSpPr>
            <a:grpSpLocks/>
          </p:cNvGrpSpPr>
          <p:nvPr/>
        </p:nvGrpSpPr>
        <p:grpSpPr bwMode="auto">
          <a:xfrm>
            <a:off x="133004" y="2743200"/>
            <a:ext cx="8113221" cy="3725864"/>
            <a:chOff x="0" y="1925"/>
            <a:chExt cx="5760" cy="2395"/>
          </a:xfrm>
        </p:grpSpPr>
        <p:pic>
          <p:nvPicPr>
            <p:cNvPr id="44" name="Picture 13" descr="Don thuc dong dang">
              <a:extLst>
                <a:ext uri="{FF2B5EF4-FFF2-40B4-BE49-F238E27FC236}">
                  <a16:creationId xmlns:a16="http://schemas.microsoft.com/office/drawing/2014/main" id="{B524BC09-302F-4A89-BCFF-E633738B2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5"/>
              <a:ext cx="5760" cy="2395"/>
            </a:xfrm>
            <a:prstGeom prst="rect">
              <a:avLst/>
            </a:prstGeom>
            <a:solidFill>
              <a:srgbClr val="CC0099"/>
            </a:solidFill>
          </p:spPr>
        </p:pic>
        <p:sp>
          <p:nvSpPr>
            <p:cNvPr id="45" name="AutoShape 14">
              <a:extLst>
                <a:ext uri="{FF2B5EF4-FFF2-40B4-BE49-F238E27FC236}">
                  <a16:creationId xmlns:a16="http://schemas.microsoft.com/office/drawing/2014/main" id="{01742623-C8F7-4A20-ACEA-7B9D19C0F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2448"/>
              <a:ext cx="576" cy="381"/>
            </a:xfrm>
            <a:prstGeom prst="wedgeRectCallout">
              <a:avLst>
                <a:gd name="adj1" fmla="val -43750"/>
                <a:gd name="adj2" fmla="val 10721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7" name="AutoShape 15">
              <a:extLst>
                <a:ext uri="{FF2B5EF4-FFF2-40B4-BE49-F238E27FC236}">
                  <a16:creationId xmlns:a16="http://schemas.microsoft.com/office/drawing/2014/main" id="{42DB44D1-5407-42CB-AF54-028369C7F8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8" y="2736"/>
              <a:ext cx="576" cy="336"/>
            </a:xfrm>
            <a:prstGeom prst="wedgeRectCallout">
              <a:avLst>
                <a:gd name="adj1" fmla="val 6250"/>
                <a:gd name="adj2" fmla="val 11488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b="1"/>
            </a:p>
          </p:txBody>
        </p:sp>
        <p:sp>
          <p:nvSpPr>
            <p:cNvPr id="48" name="AutoShape 16">
              <a:extLst>
                <a:ext uri="{FF2B5EF4-FFF2-40B4-BE49-F238E27FC236}">
                  <a16:creationId xmlns:a16="http://schemas.microsoft.com/office/drawing/2014/main" id="{44E80849-8F97-446B-92B1-641D23CA54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0" y="2981"/>
              <a:ext cx="672" cy="384"/>
            </a:xfrm>
            <a:prstGeom prst="wedgeRectCallout">
              <a:avLst>
                <a:gd name="adj1" fmla="val 39731"/>
                <a:gd name="adj2" fmla="val 7395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9" name="AutoShape 17">
              <a:extLst>
                <a:ext uri="{FF2B5EF4-FFF2-40B4-BE49-F238E27FC236}">
                  <a16:creationId xmlns:a16="http://schemas.microsoft.com/office/drawing/2014/main" id="{E1BF57CC-2B04-4378-A27E-238AE67FCA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84" y="3160"/>
              <a:ext cx="615" cy="398"/>
            </a:xfrm>
            <a:prstGeom prst="wedgeRectCallout">
              <a:avLst>
                <a:gd name="adj1" fmla="val -60083"/>
                <a:gd name="adj2" fmla="val 9321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50" name="AutoShape 18">
              <a:extLst>
                <a:ext uri="{FF2B5EF4-FFF2-40B4-BE49-F238E27FC236}">
                  <a16:creationId xmlns:a16="http://schemas.microsoft.com/office/drawing/2014/main" id="{4399F469-22BD-4E39-9386-558E2F8978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20" y="2688"/>
              <a:ext cx="672" cy="384"/>
            </a:xfrm>
            <a:prstGeom prst="wedgeRectCallout">
              <a:avLst>
                <a:gd name="adj1" fmla="val 32588"/>
                <a:gd name="adj2" fmla="val 7395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</p:grpSp>
      <p:sp>
        <p:nvSpPr>
          <p:cNvPr id="53" name="TextBox 14">
            <a:extLst>
              <a:ext uri="{FF2B5EF4-FFF2-40B4-BE49-F238E27FC236}">
                <a16:creationId xmlns:a16="http://schemas.microsoft.com/office/drawing/2014/main" id="{9B91B28C-44C9-4B6B-A109-3E17F186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00" y="835201"/>
            <a:ext cx="10096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0066"/>
                </a:solidFill>
              </a:rPr>
              <a:t>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4B1CC2AE-459F-455D-8493-19BF37A7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862" y="141143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  <a:r>
              <a:rPr lang="en-US" sz="2800" b="1" baseline="30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yz.</a:t>
            </a:r>
            <a:endParaRPr lang="en-US" sz="2800" b="1" baseline="30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418A7FAB-DC6B-4C7A-AE69-54D99909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16" y="132296"/>
            <a:ext cx="482824" cy="461665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?1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5E81087D-46F7-40EA-9A03-9A71DC4A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89" y="1665723"/>
            <a:ext cx="9833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4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5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71"/>
          <p:cNvSpPr txBox="1">
            <a:spLocks noChangeArrowheads="1"/>
          </p:cNvSpPr>
          <p:nvPr/>
        </p:nvSpPr>
        <p:spPr bwMode="auto">
          <a:xfrm>
            <a:off x="3184525" y="71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>
              <a:latin typeface="VNI-Tim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570" y="57418"/>
            <a:ext cx="6340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1624672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58C8F3-9A4E-4832-B472-0BE4103660AD}"/>
                  </a:ext>
                </a:extLst>
              </p:cNvPr>
              <p:cNvSpPr/>
              <p:nvPr/>
            </p:nvSpPr>
            <p:spPr>
              <a:xfrm>
                <a:off x="949570" y="3569677"/>
                <a:ext cx="10712056" cy="277607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2x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3x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b,   5ab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-7ab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c,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58C8F3-9A4E-4832-B472-0BE410366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70" y="3569677"/>
                <a:ext cx="10712056" cy="2776071"/>
              </a:xfrm>
              <a:prstGeom prst="rect">
                <a:avLst/>
              </a:prstGeom>
              <a:blipFill>
                <a:blip r:embed="rId2"/>
                <a:stretch>
                  <a:fillRect l="-1706" t="-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88065" y="1828218"/>
          <a:ext cx="10283481" cy="465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0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cặp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đồng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25616" y="2726761"/>
            <a:ext cx="316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a, 0,9 x</a:t>
            </a:r>
            <a:r>
              <a:rPr lang="en-US" sz="2800" baseline="300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y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 0,9 xy</a:t>
            </a:r>
            <a:r>
              <a:rPr lang="en-US" sz="2800" baseline="300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25616" y="4340262"/>
            <a:ext cx="3501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c, 2ab</a:t>
            </a:r>
            <a:r>
              <a:rPr lang="en-US" sz="2800" baseline="300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; 0ab</a:t>
            </a:r>
            <a:r>
              <a:rPr lang="en-US" sz="2800" baseline="300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-8ab</a:t>
            </a:r>
            <a:r>
              <a:rPr lang="en-US" sz="2800" baseline="300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;</a:t>
            </a:r>
            <a:endParaRPr lang="en-US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1882" y="5075623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d, -3; -2; 0 </a:t>
            </a:r>
            <a:r>
              <a:rPr lang="en-US" sz="28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5;</a:t>
            </a:r>
            <a:endParaRPr lang="en-US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5616" y="5824792"/>
            <a:ext cx="437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e, 3x</a:t>
            </a:r>
            <a:r>
              <a:rPr lang="en-US" sz="2800" baseline="300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yz; -5x</a:t>
            </a:r>
            <a:r>
              <a:rPr lang="en-US" sz="2800" baseline="300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yz; 0,5x</a:t>
            </a:r>
            <a:r>
              <a:rPr lang="en-US" sz="2800" baseline="300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yz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SimSun" pitchFamily="2" charset="-122"/>
                <a:cs typeface="Times New Roman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88065" y="725431"/>
            <a:ext cx="8707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B31B9E-6084-4CC3-9C15-2673B42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99" y="3518123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; 1; -4 </a:t>
            </a:r>
            <a:r>
              <a:rPr lang="en-US" sz="2800" dirty="0" err="1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+mj-lt"/>
                <a:ea typeface="SimSun" pitchFamily="2" charset="-122"/>
                <a:cs typeface="Times New Roman" pitchFamily="18" charset="0"/>
              </a:rPr>
              <a:t> 0,8</a:t>
            </a:r>
            <a:endParaRPr lang="en-US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5B9A53-905B-4BA3-8E02-B011DCD2E02A}"/>
              </a:ext>
            </a:extLst>
          </p:cNvPr>
          <p:cNvSpPr/>
          <p:nvPr/>
        </p:nvSpPr>
        <p:spPr>
          <a:xfrm>
            <a:off x="2725616" y="34493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800" dirty="0">
                <a:solidFill>
                  <a:srgbClr val="0000CC"/>
                </a:solidFill>
                <a:ea typeface="SimSun" pitchFamily="2" charset="-122"/>
                <a:cs typeface="Times New Roman" pitchFamily="18" charset="0"/>
              </a:rPr>
              <a:t>b, 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4405761-AA47-4EEE-A3F0-34DFA2064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0806" y="3431342"/>
          <a:ext cx="265438" cy="69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4405761-AA47-4EEE-A3F0-34DFA2064B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06" y="3431342"/>
                        <a:ext cx="265438" cy="69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07A4E9C-3346-44EA-AA46-A7BDD85003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7107" y="5662531"/>
          <a:ext cx="888753" cy="86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07A4E9C-3346-44EA-AA46-A7BDD8500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107" y="5662531"/>
                        <a:ext cx="888753" cy="865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B6B10D-2B6C-45D4-B281-1791454293DD}"/>
              </a:ext>
            </a:extLst>
          </p:cNvPr>
          <p:cNvSpPr/>
          <p:nvPr/>
        </p:nvSpPr>
        <p:spPr>
          <a:xfrm>
            <a:off x="9958804" y="2667091"/>
            <a:ext cx="1079292" cy="52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B814B8-99CF-4FEA-88F1-C4F538F6E560}"/>
              </a:ext>
            </a:extLst>
          </p:cNvPr>
          <p:cNvSpPr/>
          <p:nvPr/>
        </p:nvSpPr>
        <p:spPr>
          <a:xfrm>
            <a:off x="8387507" y="3596606"/>
            <a:ext cx="1079292" cy="52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2CBC1F-A05B-4381-BD04-8D3957A76F6A}"/>
              </a:ext>
            </a:extLst>
          </p:cNvPr>
          <p:cNvSpPr/>
          <p:nvPr/>
        </p:nvSpPr>
        <p:spPr>
          <a:xfrm>
            <a:off x="9958804" y="4259366"/>
            <a:ext cx="1079292" cy="52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552B6D-F83B-4AA5-803E-A8CA73DA2E5E}"/>
              </a:ext>
            </a:extLst>
          </p:cNvPr>
          <p:cNvSpPr/>
          <p:nvPr/>
        </p:nvSpPr>
        <p:spPr>
          <a:xfrm>
            <a:off x="9997409" y="5075623"/>
            <a:ext cx="1079292" cy="52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2FA6C28-6A9F-448E-A6A5-A6510FCF475F}"/>
              </a:ext>
            </a:extLst>
          </p:cNvPr>
          <p:cNvSpPr/>
          <p:nvPr/>
        </p:nvSpPr>
        <p:spPr>
          <a:xfrm>
            <a:off x="8349629" y="5880283"/>
            <a:ext cx="1079292" cy="523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0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4137</TotalTime>
  <Words>1603</Words>
  <Application>Microsoft Office PowerPoint</Application>
  <PresentationFormat>Widescreen</PresentationFormat>
  <Paragraphs>417</Paragraphs>
  <Slides>18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Rockwell</vt:lpstr>
      <vt:lpstr>Rockwell Extra Bold</vt:lpstr>
      <vt:lpstr>Times New Roman</vt:lpstr>
      <vt:lpstr>VNI-Times</vt:lpstr>
      <vt:lpstr>Office Theme</vt:lpstr>
      <vt:lpstr>Equation</vt:lpstr>
      <vt:lpstr>PowerPoint Presentation</vt:lpstr>
      <vt:lpstr>WHEEL</vt:lpstr>
      <vt:lpstr>PowerPoint Presentation</vt:lpstr>
      <vt:lpstr>WHEEL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TRÂM TRẦN</cp:lastModifiedBy>
  <cp:revision>184</cp:revision>
  <dcterms:created xsi:type="dcterms:W3CDTF">2021-03-11T03:54:20Z</dcterms:created>
  <dcterms:modified xsi:type="dcterms:W3CDTF">2021-04-01T07:49:38Z</dcterms:modified>
</cp:coreProperties>
</file>