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39"/>
  </p:notesMasterIdLst>
  <p:sldIdLst>
    <p:sldId id="349" r:id="rId2"/>
    <p:sldId id="350" r:id="rId3"/>
    <p:sldId id="379" r:id="rId4"/>
    <p:sldId id="380" r:id="rId5"/>
    <p:sldId id="378" r:id="rId6"/>
    <p:sldId id="376" r:id="rId7"/>
    <p:sldId id="375" r:id="rId8"/>
    <p:sldId id="362" r:id="rId9"/>
    <p:sldId id="339" r:id="rId10"/>
    <p:sldId id="384" r:id="rId11"/>
    <p:sldId id="357" r:id="rId12"/>
    <p:sldId id="365" r:id="rId13"/>
    <p:sldId id="356" r:id="rId14"/>
    <p:sldId id="364" r:id="rId15"/>
    <p:sldId id="344" r:id="rId16"/>
    <p:sldId id="381" r:id="rId17"/>
    <p:sldId id="385" r:id="rId18"/>
    <p:sldId id="382" r:id="rId19"/>
    <p:sldId id="383" r:id="rId20"/>
    <p:sldId id="393" r:id="rId21"/>
    <p:sldId id="360" r:id="rId22"/>
    <p:sldId id="391" r:id="rId23"/>
    <p:sldId id="386" r:id="rId24"/>
    <p:sldId id="387" r:id="rId25"/>
    <p:sldId id="396" r:id="rId26"/>
    <p:sldId id="395" r:id="rId27"/>
    <p:sldId id="397" r:id="rId28"/>
    <p:sldId id="346" r:id="rId29"/>
    <p:sldId id="398" r:id="rId30"/>
    <p:sldId id="404" r:id="rId31"/>
    <p:sldId id="342" r:id="rId32"/>
    <p:sldId id="399" r:id="rId33"/>
    <p:sldId id="405" r:id="rId34"/>
    <p:sldId id="406" r:id="rId35"/>
    <p:sldId id="401" r:id="rId36"/>
    <p:sldId id="402" r:id="rId37"/>
    <p:sldId id="403" r:id="rId38"/>
  </p:sldIdLst>
  <p:sldSz cx="9144000" cy="6858000" type="screen4x3"/>
  <p:notesSz cx="6858000" cy="9144000"/>
  <p:custDataLst>
    <p:tags r:id="rId40"/>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66"/>
    <a:srgbClr val="FF0000"/>
    <a:srgbClr val="0066FF"/>
    <a:srgbClr val="FF0066"/>
    <a:srgbClr val="00FF00"/>
    <a:srgbClr val="59B4BB"/>
    <a:srgbClr val="7DC4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88" autoAdjust="0"/>
    <p:restoredTop sz="86415" autoAdjust="0"/>
  </p:normalViewPr>
  <p:slideViewPr>
    <p:cSldViewPr>
      <p:cViewPr>
        <p:scale>
          <a:sx n="61" d="100"/>
          <a:sy n="61" d="100"/>
        </p:scale>
        <p:origin x="-1002" y="-13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18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1"/>
          <c:showSerName val="0"/>
          <c:showPercent val="1"/>
          <c:showBubbleSize val="0"/>
          <c:showLeaderLines val="1"/>
        </c:dLbls>
        <c:firstSliceAng val="0"/>
      </c:pieChart>
    </c:plotArea>
    <c:plotVisOnly val="1"/>
    <c:dispBlanksAs val="zero"/>
    <c:showDLblsOverMax val="0"/>
  </c:chart>
  <c:externalData r:id="rId1">
    <c:autoUpdate val="0"/>
  </c:externalData>
  <c:userShapes r:id="rId2"/>
</c:chartSpace>
</file>

<file path=ppt/drawings/_rels/drawing1.xml.rels><?xml version="1.0" encoding="UTF-8" standalone="yes"?>
<Relationships xmlns="http://schemas.openxmlformats.org/package/2006/relationships"><Relationship Id="rId1" Type="http://schemas.openxmlformats.org/officeDocument/2006/relationships/image" Target="../media/image15.png"/></Relationships>
</file>

<file path=ppt/drawings/drawing1.xml><?xml version="1.0" encoding="utf-8"?>
<c:userShapes xmlns:c="http://schemas.openxmlformats.org/drawingml/2006/chart">
  <cdr:relSizeAnchor xmlns:cdr="http://schemas.openxmlformats.org/drawingml/2006/chartDrawing">
    <cdr:from>
      <cdr:x>0.05833</cdr:x>
      <cdr:y>0.14298</cdr:y>
    </cdr:from>
    <cdr:to>
      <cdr:x>0.94167</cdr:x>
      <cdr:y>0.92209</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533400" y="978921"/>
          <a:ext cx="8077200" cy="5334000"/>
        </a:xfrm>
        <a:prstGeom xmlns:a="http://schemas.openxmlformats.org/drawingml/2006/main" prst="rect">
          <a:avLst/>
        </a:prstGeom>
      </cdr:spPr>
    </cdr:pic>
  </cdr:relSizeAnchor>
  <cdr:relSizeAnchor xmlns:cdr="http://schemas.openxmlformats.org/drawingml/2006/chartDrawing">
    <cdr:from>
      <cdr:x>0.14167</cdr:x>
      <cdr:y>0.02055</cdr:y>
    </cdr:from>
    <cdr:to>
      <cdr:x>0.875</cdr:x>
      <cdr:y>0.16525</cdr:y>
    </cdr:to>
    <cdr:sp macro="" textlink="">
      <cdr:nvSpPr>
        <cdr:cNvPr id="3" name="Rectangle 2"/>
        <cdr:cNvSpPr/>
      </cdr:nvSpPr>
      <cdr:spPr>
        <a:xfrm xmlns:a="http://schemas.openxmlformats.org/drawingml/2006/main">
          <a:off x="1295400" y="140721"/>
          <a:ext cx="6705600" cy="99060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rtlCol="0" anchor="ctr"/>
        <a:lstStyle xmlns:a="http://schemas.openxmlformats.org/drawingml/2006/main">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xmlns:a="http://schemas.openxmlformats.org/drawingml/2006/main">
          <a:pPr algn="ctr"/>
          <a:r>
            <a:rPr lang="en-US" sz="3600" b="1" dirty="0" err="1" smtClean="0">
              <a:solidFill>
                <a:srgbClr val="FF0000"/>
              </a:solidFill>
              <a:latin typeface="Times New Roman" pitchFamily="18" charset="0"/>
              <a:cs typeface="Times New Roman" pitchFamily="18" charset="0"/>
            </a:rPr>
            <a:t>Một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số</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loại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ngũ</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cốc</a:t>
          </a:r>
          <a:endParaRPr lang="en-US" sz="3600" b="1" dirty="0">
            <a:solidFill>
              <a:srgbClr val="FF0000"/>
            </a:solidFill>
            <a:latin typeface="Times New Roman" pitchFamily="18" charset="0"/>
            <a:cs typeface="Times New Roman" pitchFamily="18"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FAD5B0-AAC7-40ED-8283-D1392DDA693A}" type="datetimeFigureOut">
              <a:rPr lang="en-US" smtClean="0"/>
              <a:pPr/>
              <a:t>8/3/2021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88BCC1-3674-4E34-A672-53BF945E94A5}" type="slidenum">
              <a:rPr lang="en-US" smtClean="0"/>
              <a:pPr/>
              <a:t>‹#›</a:t>
            </a:fld>
            <a:endParaRPr lang="en-US"/>
          </a:p>
        </p:txBody>
      </p:sp>
    </p:spTree>
    <p:extLst>
      <p:ext uri="{BB962C8B-B14F-4D97-AF65-F5344CB8AC3E}">
        <p14:creationId xmlns:p14="http://schemas.microsoft.com/office/powerpoint/2010/main" val="654633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0964" name="Slide Number Placeholder 3"/>
          <p:cNvSpPr>
            <a:spLocks noGrp="1"/>
          </p:cNvSpPr>
          <p:nvPr>
            <p:ph type="sldNum" sz="quarter" idx="5"/>
          </p:nvPr>
        </p:nvSpPr>
        <p:spPr/>
        <p:txBody>
          <a:bodyPr/>
          <a:lstStyle/>
          <a:p>
            <a:pPr>
              <a:defRPr/>
            </a:pPr>
            <a:fld id="{706B1AE1-929B-4BE5-B164-4C1CFD3FBF67}" type="slidenum">
              <a:rPr lang="en-US" smtClean="0"/>
              <a:pPr>
                <a:defRPr/>
              </a:pPr>
              <a:t>1</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8BCC1-3674-4E34-A672-53BF945E94A5}" type="slidenum">
              <a:rPr lang="en-US" smtClean="0"/>
              <a:pPr/>
              <a:t>2</a:t>
            </a:fld>
            <a:endParaRPr lang="en-US"/>
          </a:p>
        </p:txBody>
      </p:sp>
    </p:spTree>
    <p:extLst>
      <p:ext uri="{BB962C8B-B14F-4D97-AF65-F5344CB8AC3E}">
        <p14:creationId xmlns:p14="http://schemas.microsoft.com/office/powerpoint/2010/main" val="2659652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46661BB-54B3-4EC2-A082-878BA7AC422F}"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B213930-A9B6-498E-90BA-7D2BF8C7F28B}"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EC4B0B9-BE38-4FE3-A2DB-5FFA9E12572C}"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B65C32E-FB2F-4E92-B0F0-CD320710021F}"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95F32B6-60B3-413F-BFC0-45863A4A0662}"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0D4F2C4-3812-4E1F-ACAB-A1386A51349D}"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DAD8AE0-0787-4B19-9106-52A4BEA8D2D2}"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C883BC86-A4CF-4A13-8BDF-ECD1DA8B84D4}"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784401FD-9C6F-4E41-9E9D-05EC34E0D959}"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0065EB0-FCF6-4AF3-ABC7-995182DF3D3E}"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83723D5-A67E-49FC-9826-9AC5BA0D788D}"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EE47B44-A65A-4053-8E4C-EB4D03692624}"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Package%20-%20Lessondt1/Lesson.ex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wmf"/></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hyperlink" Target="Package%20-%20Lessondt1/Lesson.exe" TargetMode="Externa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hyperlink" Target="Package%20-%20Lessondt1/Lesson.exe" TargetMode="Externa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hyperlink" Target="Package%20-%20Lessondt1/Lesson.exe"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29"/>
          <p:cNvPicPr>
            <a:picLocks noGrp="1" noChangeAspect="1" noChangeArrowheads="1"/>
          </p:cNvPicPr>
          <p:nvPr>
            <p:ph type="title"/>
          </p:nvPr>
        </p:nvPicPr>
        <p:blipFill>
          <a:blip r:embed="rId3"/>
          <a:srcRect/>
          <a:stretch>
            <a:fillRect/>
          </a:stretch>
        </p:blipFill>
        <p:spPr>
          <a:xfrm>
            <a:off x="-381000" y="-228600"/>
            <a:ext cx="9829800" cy="7543800"/>
          </a:xfrm>
          <a:noFill/>
        </p:spPr>
      </p:pic>
      <p:sp>
        <p:nvSpPr>
          <p:cNvPr id="4099" name="Rectangle 2"/>
          <p:cNvSpPr>
            <a:spLocks noGrp="1" noChangeArrowheads="1"/>
          </p:cNvSpPr>
          <p:nvPr>
            <p:ph idx="1"/>
          </p:nvPr>
        </p:nvSpPr>
        <p:spPr>
          <a:xfrm>
            <a:off x="685800" y="1524000"/>
            <a:ext cx="8229600" cy="4525963"/>
          </a:xfrm>
        </p:spPr>
        <p:txBody>
          <a:bodyPr/>
          <a:lstStyle/>
          <a:p>
            <a:pPr eaLnBrk="1" hangingPunct="1">
              <a:buFont typeface="Wingdings" pitchFamily="2" charset="2"/>
              <a:buNone/>
            </a:pPr>
            <a:endParaRPr lang="en-US" smtClean="0">
              <a:latin typeface=".VnTime" pitchFamily="34" charset="0"/>
            </a:endParaRPr>
          </a:p>
          <a:p>
            <a:pPr eaLnBrk="1" hangingPunct="1">
              <a:buFont typeface="Wingdings" pitchFamily="2" charset="2"/>
              <a:buNone/>
            </a:pPr>
            <a:endParaRPr lang="en-US" smtClean="0">
              <a:latin typeface=".VnTime" pitchFamily="34" charset="0"/>
            </a:endParaRPr>
          </a:p>
        </p:txBody>
      </p:sp>
      <p:sp>
        <p:nvSpPr>
          <p:cNvPr id="4100" name="Text Box 4"/>
          <p:cNvSpPr txBox="1">
            <a:spLocks noChangeArrowheads="1"/>
          </p:cNvSpPr>
          <p:nvPr/>
        </p:nvSpPr>
        <p:spPr bwMode="auto">
          <a:xfrm>
            <a:off x="3505200" y="2362200"/>
            <a:ext cx="2895600" cy="457200"/>
          </a:xfrm>
          <a:prstGeom prst="rect">
            <a:avLst/>
          </a:prstGeom>
          <a:noFill/>
          <a:ln w="9525">
            <a:noFill/>
            <a:miter lim="800000"/>
            <a:headEnd/>
            <a:tailEnd/>
          </a:ln>
        </p:spPr>
        <p:txBody>
          <a:bodyPr>
            <a:spAutoFit/>
          </a:bodyPr>
          <a:lstStyle/>
          <a:p>
            <a:pPr>
              <a:spcBef>
                <a:spcPct val="50000"/>
              </a:spcBef>
            </a:pPr>
            <a:endParaRPr lang="en-US" sz="2400">
              <a:latin typeface="Times New Roman" pitchFamily="18" charset="0"/>
            </a:endParaRPr>
          </a:p>
        </p:txBody>
      </p:sp>
      <p:pic>
        <p:nvPicPr>
          <p:cNvPr id="4101" name="Picture 5" descr="blumen-pflanzen141"/>
          <p:cNvPicPr>
            <a:picLocks noChangeAspect="1" noChangeArrowheads="1" noCrop="1"/>
          </p:cNvPicPr>
          <p:nvPr/>
        </p:nvPicPr>
        <p:blipFill>
          <a:blip r:embed="rId4"/>
          <a:srcRect/>
          <a:stretch>
            <a:fillRect/>
          </a:stretch>
        </p:blipFill>
        <p:spPr bwMode="auto">
          <a:xfrm>
            <a:off x="2819400" y="4038600"/>
            <a:ext cx="2762250" cy="2133600"/>
          </a:xfrm>
          <a:prstGeom prst="rect">
            <a:avLst/>
          </a:prstGeom>
          <a:noFill/>
          <a:ln w="9525">
            <a:noFill/>
            <a:miter lim="800000"/>
            <a:headEnd/>
            <a:tailEnd/>
          </a:ln>
        </p:spPr>
      </p:pic>
      <p:sp>
        <p:nvSpPr>
          <p:cNvPr id="4102" name="Text Box 6"/>
          <p:cNvSpPr txBox="1">
            <a:spLocks noChangeArrowheads="1"/>
          </p:cNvSpPr>
          <p:nvPr/>
        </p:nvSpPr>
        <p:spPr bwMode="auto">
          <a:xfrm>
            <a:off x="3276600" y="1981200"/>
            <a:ext cx="3276600" cy="457200"/>
          </a:xfrm>
          <a:prstGeom prst="rect">
            <a:avLst/>
          </a:prstGeom>
          <a:noFill/>
          <a:ln w="9525">
            <a:noFill/>
            <a:miter lim="800000"/>
            <a:headEnd/>
            <a:tailEnd/>
          </a:ln>
        </p:spPr>
        <p:txBody>
          <a:bodyPr>
            <a:spAutoFit/>
          </a:bodyPr>
          <a:lstStyle/>
          <a:p>
            <a:pPr>
              <a:spcBef>
                <a:spcPct val="50000"/>
              </a:spcBef>
            </a:pPr>
            <a:endParaRPr lang="en-US" sz="2400">
              <a:latin typeface="Times New Roman" pitchFamily="18" charset="0"/>
            </a:endParaRPr>
          </a:p>
        </p:txBody>
      </p:sp>
      <p:sp>
        <p:nvSpPr>
          <p:cNvPr id="135175" name="WordArt 7"/>
          <p:cNvSpPr>
            <a:spLocks noChangeArrowheads="1" noChangeShapeType="1" noTextEdit="1"/>
          </p:cNvSpPr>
          <p:nvPr/>
        </p:nvSpPr>
        <p:spPr bwMode="auto">
          <a:xfrm>
            <a:off x="1676400" y="2133600"/>
            <a:ext cx="5867400" cy="2209800"/>
          </a:xfrm>
          <a:prstGeom prst="rect">
            <a:avLst/>
          </a:prstGeom>
        </p:spPr>
        <p:txBody>
          <a:bodyPr wrap="none" fromWordArt="1">
            <a:prstTxWarp prst="textPlain">
              <a:avLst>
                <a:gd name="adj" fmla="val 50000"/>
              </a:avLst>
            </a:prstTxWarp>
          </a:bodyPr>
          <a:lstStyle/>
          <a:p>
            <a:pPr algn="ctr"/>
            <a:r>
              <a:rPr lang="en-US" sz="3600" i="1" kern="10">
                <a:ln w="12700">
                  <a:solidFill>
                    <a:srgbClr val="FF9900"/>
                  </a:solidFill>
                  <a:round/>
                  <a:headEnd/>
                  <a:tailEnd/>
                </a:ln>
                <a:solidFill>
                  <a:srgbClr val="FF0000"/>
                </a:solidFill>
                <a:effectLst>
                  <a:outerShdw dist="35921" dir="2700000" sy="50000" kx="2115830" algn="bl" rotWithShape="0">
                    <a:srgbClr val="C0C0C0">
                      <a:alpha val="79999"/>
                    </a:srgbClr>
                  </a:outerShdw>
                </a:effectLst>
                <a:latin typeface="Times New Roman"/>
                <a:cs typeface="Times New Roman"/>
              </a:rPr>
              <a:t>NHIỆT LIỆT CHÀO MỪNG QUÝ THẦY CÔ </a:t>
            </a:r>
          </a:p>
          <a:p>
            <a:pPr algn="ctr"/>
            <a:r>
              <a:rPr lang="en-US" sz="3600" i="1" kern="10">
                <a:ln w="12700">
                  <a:solidFill>
                    <a:srgbClr val="FF9900"/>
                  </a:solidFill>
                  <a:round/>
                  <a:headEnd/>
                  <a:tailEnd/>
                </a:ln>
                <a:solidFill>
                  <a:srgbClr val="FF0000"/>
                </a:solidFill>
                <a:effectLst>
                  <a:outerShdw dist="35921" dir="2700000" sy="50000" kx="2115830" algn="bl" rotWithShape="0">
                    <a:srgbClr val="C0C0C0">
                      <a:alpha val="79999"/>
                    </a:srgbClr>
                  </a:outerShdw>
                </a:effectLst>
                <a:latin typeface="Times New Roman"/>
                <a:cs typeface="Times New Roman"/>
              </a:rPr>
              <a:t>VÀ CÁC EM HỌC SINH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2000" accel="50000" decel="50000" fill="hold" grpId="0" nodeType="afterEffect">
                                  <p:stCondLst>
                                    <p:cond delay="0"/>
                                  </p:stCondLst>
                                  <p:childTnLst>
                                    <p:set>
                                      <p:cBhvr>
                                        <p:cTn id="6" dur="1" fill="hold">
                                          <p:stCondLst>
                                            <p:cond delay="0"/>
                                          </p:stCondLst>
                                        </p:cTn>
                                        <p:tgtEl>
                                          <p:spTgt spid="135175"/>
                                        </p:tgtEl>
                                        <p:attrNameLst>
                                          <p:attrName>style.visibility</p:attrName>
                                        </p:attrNameLst>
                                      </p:cBhvr>
                                      <p:to>
                                        <p:strVal val="visible"/>
                                      </p:to>
                                    </p:set>
                                    <p:anim calcmode="lin" valueType="num">
                                      <p:cBhvr additive="base">
                                        <p:cTn id="7" dur="2000" fill="hold"/>
                                        <p:tgtEl>
                                          <p:spTgt spid="135175"/>
                                        </p:tgtEl>
                                        <p:attrNameLst>
                                          <p:attrName>ppt_x</p:attrName>
                                        </p:attrNameLst>
                                      </p:cBhvr>
                                      <p:tavLst>
                                        <p:tav tm="0">
                                          <p:val>
                                            <p:strVal val="1+#ppt_w/2"/>
                                          </p:val>
                                        </p:tav>
                                        <p:tav tm="100000">
                                          <p:val>
                                            <p:strVal val="#ppt_x"/>
                                          </p:val>
                                        </p:tav>
                                      </p:tavLst>
                                    </p:anim>
                                    <p:anim calcmode="lin" valueType="num">
                                      <p:cBhvr additive="base">
                                        <p:cTn id="8" dur="2000" fill="hold"/>
                                        <p:tgtEl>
                                          <p:spTgt spid="1351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stretch>
            <a:fillRect/>
          </a:stretch>
        </p:blipFill>
        <p:spPr>
          <a:xfrm>
            <a:off x="790414" y="1371600"/>
            <a:ext cx="7553486" cy="4724400"/>
          </a:xfrm>
          <a:prstGeom prst="rect">
            <a:avLst/>
          </a:prstGeom>
        </p:spPr>
      </p:pic>
      <p:sp>
        <p:nvSpPr>
          <p:cNvPr id="6" name="Rectangle 5"/>
          <p:cNvSpPr/>
          <p:nvPr/>
        </p:nvSpPr>
        <p:spPr>
          <a:xfrm>
            <a:off x="990600" y="6096000"/>
            <a:ext cx="7353300" cy="461665"/>
          </a:xfrm>
          <a:prstGeom prst="rect">
            <a:avLst/>
          </a:prstGeom>
        </p:spPr>
        <p:txBody>
          <a:bodyPr wrap="square">
            <a:spAutoFit/>
          </a:bodyPr>
          <a:lstStyle/>
          <a:p>
            <a:r>
              <a:rPr lang="en-US" sz="2400" b="1" dirty="0" err="1">
                <a:latin typeface="Times New Roman" pitchFamily="18" charset="0"/>
                <a:cs typeface="Times New Roman" pitchFamily="18" charset="0"/>
              </a:rPr>
              <a:t>Hình</a:t>
            </a:r>
            <a:r>
              <a:rPr lang="en-US" sz="2400" b="1" dirty="0">
                <a:latin typeface="Times New Roman" pitchFamily="18" charset="0"/>
                <a:cs typeface="Times New Roman" pitchFamily="18" charset="0"/>
              </a:rPr>
              <a:t> 14.1. </a:t>
            </a:r>
            <a:r>
              <a:rPr lang="en-US" sz="2400" b="1" dirty="0" err="1" smtClean="0">
                <a:latin typeface="Times New Roman" pitchFamily="18" charset="0"/>
                <a:cs typeface="Times New Roman" pitchFamily="18" charset="0"/>
              </a:rPr>
              <a:t>Một</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số</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loại</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lương</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thực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chủ</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yếu</a:t>
            </a:r>
            <a:r>
              <a:rPr lang="en-US" sz="2400" b="1" dirty="0">
                <a:latin typeface="Times New Roman" pitchFamily="18" charset="0"/>
                <a:cs typeface="Times New Roman" pitchFamily="18" charset="0"/>
              </a:rPr>
              <a:t> ở </a:t>
            </a:r>
            <a:r>
              <a:rPr lang="en-US" sz="2400" b="1" dirty="0" err="1">
                <a:latin typeface="Times New Roman" pitchFamily="18" charset="0"/>
                <a:cs typeface="Times New Roman" pitchFamily="18" charset="0"/>
              </a:rPr>
              <a:t>Việt</a:t>
            </a:r>
            <a:r>
              <a:rPr lang="en-US" sz="2400" b="1" dirty="0">
                <a:latin typeface="Times New Roman" pitchFamily="18" charset="0"/>
                <a:cs typeface="Times New Roman" pitchFamily="18" charset="0"/>
              </a:rPr>
              <a:t> Nam </a:t>
            </a:r>
          </a:p>
        </p:txBody>
      </p:sp>
      <p:pic>
        <p:nvPicPr>
          <p:cNvPr id="8" name="Picture 9" descr="Dau"/>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814" y="304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181100" y="267061"/>
            <a:ext cx="7505700" cy="954107"/>
          </a:xfrm>
          <a:prstGeom prst="rect">
            <a:avLst/>
          </a:prstGeom>
        </p:spPr>
        <p:txBody>
          <a:bodyPr wrap="square">
            <a:spAutoFit/>
          </a:bodyPr>
          <a:lstStyle/>
          <a:p>
            <a:r>
              <a:rPr lang="en-US" sz="2800" b="1" dirty="0" err="1">
                <a:latin typeface="Times New Roman" pitchFamily="18" charset="0"/>
                <a:cs typeface="Times New Roman" pitchFamily="18" charset="0"/>
              </a:rPr>
              <a:t>Quan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hình</a:t>
            </a:r>
            <a:r>
              <a:rPr lang="en-US" sz="2800" b="1" dirty="0">
                <a:latin typeface="Times New Roman" pitchFamily="18" charset="0"/>
                <a:cs typeface="Times New Roman" pitchFamily="18" charset="0"/>
              </a:rPr>
              <a:t> 14.1, </a:t>
            </a:r>
            <a:r>
              <a:rPr lang="en-US" sz="2800" b="1" dirty="0" err="1">
                <a:latin typeface="Times New Roman" pitchFamily="18" charset="0"/>
                <a:cs typeface="Times New Roman" pitchFamily="18" charset="0"/>
              </a:rPr>
              <a:t>hãy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một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loại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lương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thực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phổ</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biến</a:t>
            </a:r>
            <a:r>
              <a:rPr lang="en-US" sz="2800" b="1" dirty="0">
                <a:latin typeface="Times New Roman" pitchFamily="18" charset="0"/>
                <a:cs typeface="Times New Roman" pitchFamily="18" charset="0"/>
              </a:rPr>
              <a:t> ở </a:t>
            </a:r>
            <a:r>
              <a:rPr lang="en-US" sz="2800" b="1" dirty="0" err="1">
                <a:latin typeface="Times New Roman" pitchFamily="18" charset="0"/>
                <a:cs typeface="Times New Roman" pitchFamily="18" charset="0"/>
              </a:rPr>
              <a:t>Việt</a:t>
            </a:r>
            <a:r>
              <a:rPr lang="en-US" sz="2800" b="1" dirty="0">
                <a:latin typeface="Times New Roman" pitchFamily="18" charset="0"/>
                <a:cs typeface="Times New Roman" pitchFamily="18" charset="0"/>
              </a:rPr>
              <a:t> Nam.</a:t>
            </a:r>
          </a:p>
        </p:txBody>
      </p:sp>
      <p:sp>
        <p:nvSpPr>
          <p:cNvPr id="4" name="TextBox 3"/>
          <p:cNvSpPr txBox="1"/>
          <p:nvPr/>
        </p:nvSpPr>
        <p:spPr>
          <a:xfrm>
            <a:off x="1905000" y="3101370"/>
            <a:ext cx="1143000" cy="523220"/>
          </a:xfrm>
          <a:prstGeom prst="rect">
            <a:avLst/>
          </a:prstGeom>
          <a:solidFill>
            <a:schemeClr val="accent1">
              <a:lumMod val="20000"/>
              <a:lumOff val="80000"/>
            </a:schemeClr>
          </a:solidFill>
        </p:spPr>
        <p:txBody>
          <a:bodyPr wrap="square" rtlCol="0">
            <a:spAutoFit/>
          </a:bodyPr>
          <a:lstStyle/>
          <a:p>
            <a:pPr algn="ctr"/>
            <a:r>
              <a:rPr lang="en-US" sz="2800" b="1" dirty="0" smtClean="0">
                <a:solidFill>
                  <a:srgbClr val="FF0000"/>
                </a:solidFill>
              </a:rPr>
              <a:t>LÚA</a:t>
            </a:r>
            <a:endParaRPr lang="en-US" sz="2800" b="1" dirty="0">
              <a:solidFill>
                <a:srgbClr val="FF0000"/>
              </a:solidFill>
            </a:endParaRPr>
          </a:p>
        </p:txBody>
      </p:sp>
      <p:sp>
        <p:nvSpPr>
          <p:cNvPr id="10" name="TextBox 9"/>
          <p:cNvSpPr txBox="1"/>
          <p:nvPr/>
        </p:nvSpPr>
        <p:spPr>
          <a:xfrm>
            <a:off x="1979908" y="5551963"/>
            <a:ext cx="1524000" cy="523220"/>
          </a:xfrm>
          <a:prstGeom prst="rect">
            <a:avLst/>
          </a:prstGeom>
          <a:solidFill>
            <a:schemeClr val="accent1">
              <a:lumMod val="20000"/>
              <a:lumOff val="80000"/>
            </a:schemeClr>
          </a:solidFill>
        </p:spPr>
        <p:txBody>
          <a:bodyPr wrap="square" rtlCol="0">
            <a:spAutoFit/>
          </a:bodyPr>
          <a:lstStyle/>
          <a:p>
            <a:pPr algn="ctr"/>
            <a:r>
              <a:rPr lang="en-US" sz="2800" b="1" dirty="0" smtClean="0">
                <a:solidFill>
                  <a:srgbClr val="FF0000"/>
                </a:solidFill>
              </a:rPr>
              <a:t>KHOAI</a:t>
            </a:r>
            <a:endParaRPr lang="en-US" sz="2800" b="1" dirty="0">
              <a:solidFill>
                <a:srgbClr val="FF0000"/>
              </a:solidFill>
            </a:endParaRPr>
          </a:p>
        </p:txBody>
      </p:sp>
      <p:sp>
        <p:nvSpPr>
          <p:cNvPr id="11" name="TextBox 10"/>
          <p:cNvSpPr txBox="1"/>
          <p:nvPr/>
        </p:nvSpPr>
        <p:spPr>
          <a:xfrm>
            <a:off x="5638800" y="3101370"/>
            <a:ext cx="1143000" cy="523220"/>
          </a:xfrm>
          <a:prstGeom prst="rect">
            <a:avLst/>
          </a:prstGeom>
          <a:solidFill>
            <a:schemeClr val="accent1">
              <a:lumMod val="20000"/>
              <a:lumOff val="80000"/>
            </a:schemeClr>
          </a:solidFill>
        </p:spPr>
        <p:txBody>
          <a:bodyPr wrap="square" rtlCol="0">
            <a:spAutoFit/>
          </a:bodyPr>
          <a:lstStyle/>
          <a:p>
            <a:pPr algn="ctr"/>
            <a:r>
              <a:rPr lang="en-US" sz="2800" b="1" dirty="0" smtClean="0">
                <a:solidFill>
                  <a:srgbClr val="FF0000"/>
                </a:solidFill>
              </a:rPr>
              <a:t>NGÔ</a:t>
            </a:r>
            <a:endParaRPr lang="en-US" sz="2800" b="1" dirty="0">
              <a:solidFill>
                <a:srgbClr val="FF0000"/>
              </a:solidFill>
            </a:endParaRPr>
          </a:p>
        </p:txBody>
      </p:sp>
      <p:sp>
        <p:nvSpPr>
          <p:cNvPr id="13" name="TextBox 12"/>
          <p:cNvSpPr txBox="1"/>
          <p:nvPr/>
        </p:nvSpPr>
        <p:spPr>
          <a:xfrm>
            <a:off x="5867400" y="5551963"/>
            <a:ext cx="1143000" cy="523220"/>
          </a:xfrm>
          <a:prstGeom prst="rect">
            <a:avLst/>
          </a:prstGeom>
          <a:solidFill>
            <a:schemeClr val="accent1">
              <a:lumMod val="20000"/>
              <a:lumOff val="80000"/>
            </a:schemeClr>
          </a:solidFill>
        </p:spPr>
        <p:txBody>
          <a:bodyPr wrap="square" rtlCol="0">
            <a:spAutoFit/>
          </a:bodyPr>
          <a:lstStyle/>
          <a:p>
            <a:pPr algn="ctr"/>
            <a:r>
              <a:rPr lang="en-US" sz="2800" b="1" dirty="0" smtClean="0">
                <a:solidFill>
                  <a:srgbClr val="FF0000"/>
                </a:solidFill>
              </a:rPr>
              <a:t>SẮN</a:t>
            </a:r>
            <a:endParaRPr lang="en-US" sz="2800" b="1" dirty="0">
              <a:solidFill>
                <a:srgbClr val="FF0000"/>
              </a:solidFill>
            </a:endParaRPr>
          </a:p>
        </p:txBody>
      </p:sp>
    </p:spTree>
    <p:extLst>
      <p:ext uri="{BB962C8B-B14F-4D97-AF65-F5344CB8AC3E}">
        <p14:creationId xmlns:p14="http://schemas.microsoft.com/office/powerpoint/2010/main" val="27118651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4" grpId="0" animBg="1"/>
      <p:bldP spid="10" grpId="0" animBg="1"/>
      <p:bldP spid="11"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7092" y="1020305"/>
            <a:ext cx="4494508" cy="1384995"/>
          </a:xfrm>
          <a:prstGeom prst="rect">
            <a:avLst/>
          </a:prstGeom>
        </p:spPr>
        <p:txBody>
          <a:bodyPr wrap="square">
            <a:spAutoFit/>
          </a:bodyPr>
          <a:lstStyle/>
          <a:p>
            <a:r>
              <a:rPr lang="en-US" sz="2800" b="1" dirty="0" err="1" smtClean="0">
                <a:solidFill>
                  <a:srgbClr val="C00000"/>
                </a:solidFill>
                <a:latin typeface="Times New Roman" pitchFamily="18" charset="0"/>
                <a:cs typeface="Times New Roman" pitchFamily="18" charset="0"/>
              </a:rPr>
              <a:t>Hãy</a:t>
            </a:r>
            <a:r>
              <a:rPr lang="en-US" sz="2800" b="1" dirty="0" smtClean="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cho</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biết</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loại</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lương</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thực</a:t>
            </a:r>
            <a:r>
              <a:rPr lang="en-US" sz="2800" b="1" dirty="0">
                <a:solidFill>
                  <a:srgbClr val="C00000"/>
                </a:solidFill>
                <a:latin typeface="Times New Roman" pitchFamily="18" charset="0"/>
                <a:cs typeface="Times New Roman" pitchFamily="18" charset="0"/>
              </a:rPr>
              <a:t> </a:t>
            </a:r>
            <a:r>
              <a:rPr lang="en-US" sz="2800" b="1" dirty="0" err="1" smtClean="0">
                <a:solidFill>
                  <a:srgbClr val="C00000"/>
                </a:solidFill>
                <a:latin typeface="Times New Roman" pitchFamily="18" charset="0"/>
                <a:cs typeface="Times New Roman" pitchFamily="18" charset="0"/>
              </a:rPr>
              <a:t>nào</a:t>
            </a:r>
            <a:r>
              <a:rPr lang="en-US" sz="2800" b="1" dirty="0" smtClean="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gia</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đình</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em</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sử</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dụng</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nhiều</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nhất</a:t>
            </a:r>
            <a:r>
              <a:rPr lang="en-US" sz="2800" b="1" dirty="0">
                <a:solidFill>
                  <a:srgbClr val="C00000"/>
                </a:solidFill>
                <a:latin typeface="Times New Roman" pitchFamily="18" charset="0"/>
                <a:cs typeface="Times New Roman" pitchFamily="18" charset="0"/>
              </a:rPr>
              <a:t> ? </a:t>
            </a:r>
            <a:r>
              <a:rPr lang="en-US" sz="2800" b="1" dirty="0" err="1">
                <a:solidFill>
                  <a:srgbClr val="C00000"/>
                </a:solidFill>
                <a:latin typeface="Times New Roman" pitchFamily="18" charset="0"/>
                <a:cs typeface="Times New Roman" pitchFamily="18" charset="0"/>
              </a:rPr>
              <a:t>Tại</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sao</a:t>
            </a:r>
            <a:r>
              <a:rPr lang="en-US" sz="2800" b="1" dirty="0">
                <a:solidFill>
                  <a:srgbClr val="C00000"/>
                </a:solidFill>
                <a:latin typeface="Times New Roman" pitchFamily="18" charset="0"/>
                <a:cs typeface="Times New Roman" pitchFamily="18" charset="0"/>
              </a:rPr>
              <a:t> ?</a:t>
            </a:r>
          </a:p>
        </p:txBody>
      </p:sp>
      <p:pic>
        <p:nvPicPr>
          <p:cNvPr id="20" name="Picture 19"/>
          <p:cNvPicPr/>
          <p:nvPr/>
        </p:nvPicPr>
        <p:blipFill>
          <a:blip r:embed="rId2"/>
          <a:stretch>
            <a:fillRect/>
          </a:stretch>
        </p:blipFill>
        <p:spPr>
          <a:xfrm>
            <a:off x="5334000" y="1020305"/>
            <a:ext cx="3702158" cy="4466096"/>
          </a:xfrm>
          <a:prstGeom prst="rect">
            <a:avLst/>
          </a:prstGeom>
        </p:spPr>
      </p:pic>
      <p:sp>
        <p:nvSpPr>
          <p:cNvPr id="4" name="Rounded Rectangle 3"/>
          <p:cNvSpPr/>
          <p:nvPr/>
        </p:nvSpPr>
        <p:spPr>
          <a:xfrm>
            <a:off x="152400" y="2743200"/>
            <a:ext cx="5029200" cy="274320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sz="2800" dirty="0" err="1" smtClean="0">
                <a:solidFill>
                  <a:schemeClr val="tx1"/>
                </a:solidFill>
                <a:latin typeface="Times New Roman" pitchFamily="18" charset="0"/>
                <a:cs typeface="Times New Roman" pitchFamily="18" charset="0"/>
              </a:rPr>
              <a:t>Lương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thực</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sử</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dụng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nhiều</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nhất</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thường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là</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gạo</a:t>
            </a:r>
            <a:r>
              <a:rPr lang="en-US" sz="2800" dirty="0" smtClean="0">
                <a:solidFill>
                  <a:schemeClr val="tx1"/>
                </a:solidFill>
                <a:latin typeface="Times New Roman" pitchFamily="18" charset="0"/>
                <a:cs typeface="Times New Roman" pitchFamily="18" charset="0"/>
              </a:rPr>
              <a:t>.</a:t>
            </a:r>
          </a:p>
          <a:p>
            <a:pPr marL="285750" indent="-285750">
              <a:buFontTx/>
              <a:buChar char="-"/>
            </a:pPr>
            <a:r>
              <a:rPr lang="en-US" sz="2800" dirty="0" err="1" smtClean="0">
                <a:solidFill>
                  <a:schemeClr val="tx1"/>
                </a:solidFill>
                <a:latin typeface="Times New Roman" pitchFamily="18" charset="0"/>
                <a:cs typeface="Times New Roman" pitchFamily="18" charset="0"/>
              </a:rPr>
              <a:t>Giải</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thích</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Vì</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đây</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là</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loại</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lương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thực</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có</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hàm</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lượng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tinh</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bột</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và</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cung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cấp</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năng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lượng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nhiều</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nhất</a:t>
            </a:r>
            <a:endParaRPr lang="en-US" sz="2800" dirty="0">
              <a:solidFill>
                <a:schemeClr val="tx1"/>
              </a:solidFill>
              <a:latin typeface="Times New Roman" pitchFamily="18" charset="0"/>
              <a:cs typeface="Times New Roman" pitchFamily="18" charset="0"/>
            </a:endParaRPr>
          </a:p>
        </p:txBody>
      </p:sp>
      <p:pic>
        <p:nvPicPr>
          <p:cNvPr id="6" name="Picture 9" descr="Dau"/>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08129"/>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4" presetClass="entr" presetSubtype="16"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ox(i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2705800498"/>
              </p:ext>
            </p:extLst>
          </p:nvPr>
        </p:nvGraphicFramePr>
        <p:xfrm>
          <a:off x="0" y="11679"/>
          <a:ext cx="9144000" cy="684632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411001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28600"/>
            <a:ext cx="7620000" cy="353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581400"/>
            <a:ext cx="7191214"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1039033" y="1828800"/>
            <a:ext cx="7086600" cy="3053166"/>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Times New Roman" pitchFamily="18" charset="0"/>
                <a:cs typeface="Times New Roman" pitchFamily="18" charset="0"/>
              </a:rPr>
              <a:t>Ngũ</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cốc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là</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tên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gọi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có</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từ</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thời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Trung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Hoa</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cổ</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đại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nhằm</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chỉ</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năm</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loại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thực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vật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giàu</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dưỡng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chất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với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hạt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có</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thể</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ăn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được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bao</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gồm</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gạo</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nếp</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gạo</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tẻ</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mì</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vừng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mè</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và</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các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loại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đậu</a:t>
            </a:r>
            <a:r>
              <a:rPr lang="en-US" sz="2800" dirty="0">
                <a:solidFill>
                  <a:schemeClr val="bg1"/>
                </a:solidFill>
                <a:latin typeface="Times New Roman" pitchFamily="18" charset="0"/>
                <a:cs typeface="Times New Roman" pitchFamily="18" charset="0"/>
              </a:rPr>
              <a:t>. </a:t>
            </a:r>
            <a:endParaRPr lang="en-US" sz="2800"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p:nvPr/>
        </p:nvPicPr>
        <p:blipFill>
          <a:blip r:embed="rId2"/>
          <a:stretch>
            <a:fillRect/>
          </a:stretch>
        </p:blipFill>
        <p:spPr>
          <a:xfrm>
            <a:off x="1066800" y="1066800"/>
            <a:ext cx="7315200" cy="3429000"/>
          </a:xfrm>
          <a:prstGeom prst="rect">
            <a:avLst/>
          </a:prstGeom>
        </p:spPr>
      </p:pic>
      <p:sp>
        <p:nvSpPr>
          <p:cNvPr id="6" name="Rectangle 5"/>
          <p:cNvSpPr/>
          <p:nvPr/>
        </p:nvSpPr>
        <p:spPr>
          <a:xfrm>
            <a:off x="1219200" y="152400"/>
            <a:ext cx="7239000" cy="1015663"/>
          </a:xfrm>
          <a:prstGeom prst="rect">
            <a:avLst/>
          </a:prstGeom>
        </p:spPr>
        <p:txBody>
          <a:bodyPr wrap="square">
            <a:spAutoFit/>
          </a:bodyPr>
          <a:lstStyle/>
          <a:p>
            <a:pPr marL="0" marR="0" algn="ctr">
              <a:spcBef>
                <a:spcPts val="0"/>
              </a:spcBef>
              <a:spcAft>
                <a:spcPts val="0"/>
              </a:spcAft>
            </a:pPr>
            <a:r>
              <a:rPr lang="en-US" sz="2000" dirty="0">
                <a:solidFill>
                  <a:srgbClr val="C00000"/>
                </a:solidFill>
                <a:latin typeface="Times New Roman"/>
                <a:ea typeface="Calibri"/>
                <a:cs typeface="Times New Roman"/>
              </a:rPr>
              <a:t> </a:t>
            </a:r>
            <a:r>
              <a:rPr lang="en-US" sz="2000" b="1" dirty="0" err="1">
                <a:solidFill>
                  <a:srgbClr val="C00000"/>
                </a:solidFill>
                <a:latin typeface="Times New Roman"/>
                <a:ea typeface="Calibri"/>
                <a:cs typeface="Times New Roman"/>
              </a:rPr>
              <a:t>Hàm</a:t>
            </a:r>
            <a:r>
              <a:rPr lang="en-US" sz="2000" b="1" dirty="0">
                <a:solidFill>
                  <a:srgbClr val="C00000"/>
                </a:solidFill>
                <a:latin typeface="Times New Roman"/>
                <a:ea typeface="Calibri"/>
                <a:cs typeface="Times New Roman"/>
              </a:rPr>
              <a:t> </a:t>
            </a:r>
            <a:r>
              <a:rPr lang="en-US" sz="2000" b="1" dirty="0" err="1">
                <a:solidFill>
                  <a:srgbClr val="C00000"/>
                </a:solidFill>
                <a:latin typeface="Times New Roman"/>
                <a:ea typeface="Calibri"/>
                <a:cs typeface="Times New Roman"/>
              </a:rPr>
              <a:t>lượng</a:t>
            </a:r>
            <a:r>
              <a:rPr lang="en-US" sz="2000" b="1" dirty="0">
                <a:solidFill>
                  <a:srgbClr val="C00000"/>
                </a:solidFill>
                <a:latin typeface="Times New Roman"/>
                <a:ea typeface="Calibri"/>
                <a:cs typeface="Times New Roman"/>
              </a:rPr>
              <a:t> </a:t>
            </a:r>
            <a:r>
              <a:rPr lang="en-US" sz="2000" b="1" dirty="0" err="1">
                <a:solidFill>
                  <a:srgbClr val="C00000"/>
                </a:solidFill>
                <a:latin typeface="Times New Roman"/>
                <a:ea typeface="Calibri"/>
                <a:cs typeface="Times New Roman"/>
              </a:rPr>
              <a:t>tinh</a:t>
            </a:r>
            <a:r>
              <a:rPr lang="en-US" sz="2000" b="1" dirty="0">
                <a:solidFill>
                  <a:srgbClr val="C00000"/>
                </a:solidFill>
                <a:latin typeface="Times New Roman"/>
                <a:ea typeface="Calibri"/>
                <a:cs typeface="Times New Roman"/>
              </a:rPr>
              <a:t> </a:t>
            </a:r>
            <a:r>
              <a:rPr lang="en-US" sz="2000" b="1" dirty="0" err="1">
                <a:solidFill>
                  <a:srgbClr val="C00000"/>
                </a:solidFill>
                <a:latin typeface="Times New Roman"/>
                <a:ea typeface="Calibri"/>
                <a:cs typeface="Times New Roman"/>
              </a:rPr>
              <a:t>bột</a:t>
            </a:r>
            <a:r>
              <a:rPr lang="en-US" sz="2000" b="1" dirty="0">
                <a:solidFill>
                  <a:srgbClr val="C00000"/>
                </a:solidFill>
                <a:latin typeface="Times New Roman"/>
                <a:ea typeface="Calibri"/>
                <a:cs typeface="Times New Roman"/>
              </a:rPr>
              <a:t> </a:t>
            </a:r>
            <a:r>
              <a:rPr lang="en-US" sz="2000" b="1" dirty="0" err="1">
                <a:solidFill>
                  <a:srgbClr val="C00000"/>
                </a:solidFill>
                <a:latin typeface="Times New Roman"/>
                <a:ea typeface="Calibri"/>
                <a:cs typeface="Times New Roman"/>
              </a:rPr>
              <a:t>và</a:t>
            </a:r>
            <a:r>
              <a:rPr lang="en-US" sz="2000" b="1" dirty="0">
                <a:solidFill>
                  <a:srgbClr val="C00000"/>
                </a:solidFill>
                <a:latin typeface="Times New Roman"/>
                <a:ea typeface="Calibri"/>
                <a:cs typeface="Times New Roman"/>
              </a:rPr>
              <a:t> </a:t>
            </a:r>
            <a:r>
              <a:rPr lang="en-US" sz="2000" b="1" dirty="0" err="1">
                <a:solidFill>
                  <a:srgbClr val="C00000"/>
                </a:solidFill>
                <a:latin typeface="Times New Roman"/>
                <a:ea typeface="Calibri"/>
                <a:cs typeface="Times New Roman"/>
              </a:rPr>
              <a:t>năng</a:t>
            </a:r>
            <a:r>
              <a:rPr lang="en-US" sz="2000" b="1" dirty="0">
                <a:solidFill>
                  <a:srgbClr val="C00000"/>
                </a:solidFill>
                <a:latin typeface="Times New Roman"/>
                <a:ea typeface="Calibri"/>
                <a:cs typeface="Times New Roman"/>
              </a:rPr>
              <a:t> </a:t>
            </a:r>
            <a:r>
              <a:rPr lang="en-US" sz="2000" b="1" dirty="0" err="1">
                <a:solidFill>
                  <a:srgbClr val="C00000"/>
                </a:solidFill>
                <a:latin typeface="Times New Roman"/>
                <a:ea typeface="Calibri"/>
                <a:cs typeface="Times New Roman"/>
              </a:rPr>
              <a:t>lượng</a:t>
            </a:r>
            <a:r>
              <a:rPr lang="en-US" sz="2000" b="1" dirty="0">
                <a:solidFill>
                  <a:srgbClr val="C00000"/>
                </a:solidFill>
                <a:latin typeface="Times New Roman"/>
                <a:ea typeface="Calibri"/>
                <a:cs typeface="Times New Roman"/>
              </a:rPr>
              <a:t> </a:t>
            </a:r>
            <a:r>
              <a:rPr lang="en-US" sz="2000" b="1" dirty="0" err="1">
                <a:solidFill>
                  <a:srgbClr val="C00000"/>
                </a:solidFill>
                <a:latin typeface="Times New Roman"/>
                <a:ea typeface="Calibri"/>
                <a:cs typeface="Times New Roman"/>
              </a:rPr>
              <a:t>của</a:t>
            </a:r>
            <a:r>
              <a:rPr lang="en-US" sz="2000" b="1" dirty="0">
                <a:solidFill>
                  <a:srgbClr val="C00000"/>
                </a:solidFill>
                <a:latin typeface="Times New Roman"/>
                <a:ea typeface="Calibri"/>
                <a:cs typeface="Times New Roman"/>
              </a:rPr>
              <a:t> </a:t>
            </a:r>
            <a:r>
              <a:rPr lang="en-US" sz="2000" b="1" dirty="0" err="1">
                <a:solidFill>
                  <a:srgbClr val="C00000"/>
                </a:solidFill>
                <a:latin typeface="Times New Roman"/>
                <a:ea typeface="Calibri"/>
                <a:cs typeface="Times New Roman"/>
              </a:rPr>
              <a:t>một</a:t>
            </a:r>
            <a:r>
              <a:rPr lang="en-US" sz="2000" b="1" dirty="0">
                <a:solidFill>
                  <a:srgbClr val="C00000"/>
                </a:solidFill>
                <a:latin typeface="Times New Roman"/>
                <a:ea typeface="Calibri"/>
                <a:cs typeface="Times New Roman"/>
              </a:rPr>
              <a:t> </a:t>
            </a:r>
            <a:r>
              <a:rPr lang="en-US" sz="2000" b="1" dirty="0" err="1">
                <a:solidFill>
                  <a:srgbClr val="C00000"/>
                </a:solidFill>
                <a:latin typeface="Times New Roman"/>
                <a:ea typeface="Calibri"/>
                <a:cs typeface="Times New Roman"/>
              </a:rPr>
              <a:t>số</a:t>
            </a:r>
            <a:r>
              <a:rPr lang="en-US" sz="2000" b="1" dirty="0">
                <a:solidFill>
                  <a:srgbClr val="C00000"/>
                </a:solidFill>
                <a:latin typeface="Times New Roman"/>
                <a:ea typeface="Calibri"/>
                <a:cs typeface="Times New Roman"/>
              </a:rPr>
              <a:t> </a:t>
            </a:r>
            <a:r>
              <a:rPr lang="en-US" sz="2000" b="1" dirty="0" err="1">
                <a:solidFill>
                  <a:srgbClr val="C00000"/>
                </a:solidFill>
                <a:latin typeface="Times New Roman"/>
                <a:ea typeface="Calibri"/>
                <a:cs typeface="Times New Roman"/>
              </a:rPr>
              <a:t>loại</a:t>
            </a:r>
            <a:r>
              <a:rPr lang="en-US" sz="2000" b="1" dirty="0">
                <a:solidFill>
                  <a:srgbClr val="C00000"/>
                </a:solidFill>
                <a:latin typeface="Times New Roman"/>
                <a:ea typeface="Calibri"/>
                <a:cs typeface="Times New Roman"/>
              </a:rPr>
              <a:t> </a:t>
            </a:r>
            <a:r>
              <a:rPr lang="en-US" sz="2000" b="1" dirty="0" err="1">
                <a:solidFill>
                  <a:srgbClr val="C00000"/>
                </a:solidFill>
                <a:latin typeface="Times New Roman"/>
                <a:ea typeface="Calibri"/>
                <a:cs typeface="Times New Roman"/>
              </a:rPr>
              <a:t>lương</a:t>
            </a:r>
            <a:r>
              <a:rPr lang="en-US" sz="2000" b="1" dirty="0">
                <a:solidFill>
                  <a:srgbClr val="C00000"/>
                </a:solidFill>
                <a:latin typeface="Times New Roman"/>
                <a:ea typeface="Calibri"/>
                <a:cs typeface="Times New Roman"/>
              </a:rPr>
              <a:t> </a:t>
            </a:r>
            <a:r>
              <a:rPr lang="en-US" sz="2000" b="1" dirty="0" err="1">
                <a:solidFill>
                  <a:srgbClr val="C00000"/>
                </a:solidFill>
                <a:latin typeface="Times New Roman"/>
                <a:ea typeface="Calibri"/>
                <a:cs typeface="Times New Roman"/>
              </a:rPr>
              <a:t>thực</a:t>
            </a:r>
            <a:r>
              <a:rPr lang="en-US" sz="2000" b="1" dirty="0">
                <a:solidFill>
                  <a:srgbClr val="C00000"/>
                </a:solidFill>
                <a:latin typeface="Times New Roman"/>
                <a:ea typeface="Calibri"/>
                <a:cs typeface="Times New Roman"/>
              </a:rPr>
              <a:t> </a:t>
            </a:r>
          </a:p>
          <a:p>
            <a:pPr marL="0" marR="0" algn="ctr">
              <a:spcBef>
                <a:spcPts val="0"/>
              </a:spcBef>
              <a:spcAft>
                <a:spcPts val="0"/>
              </a:spcAft>
            </a:pPr>
            <a:r>
              <a:rPr lang="en-US" sz="2000" b="1" dirty="0">
                <a:solidFill>
                  <a:srgbClr val="C00000"/>
                </a:solidFill>
                <a:latin typeface="Times New Roman"/>
                <a:ea typeface="Calibri"/>
                <a:cs typeface="Times New Roman"/>
              </a:rPr>
              <a:t>(</a:t>
            </a:r>
            <a:r>
              <a:rPr lang="en-US" sz="2000" b="1" dirty="0" err="1">
                <a:solidFill>
                  <a:srgbClr val="C00000"/>
                </a:solidFill>
                <a:latin typeface="Times New Roman"/>
                <a:ea typeface="Calibri"/>
                <a:cs typeface="Times New Roman"/>
              </a:rPr>
              <a:t>có</a:t>
            </a:r>
            <a:r>
              <a:rPr lang="en-US" sz="2000" b="1" dirty="0">
                <a:solidFill>
                  <a:srgbClr val="C00000"/>
                </a:solidFill>
                <a:latin typeface="Times New Roman"/>
                <a:ea typeface="Calibri"/>
                <a:cs typeface="Times New Roman"/>
              </a:rPr>
              <a:t> </a:t>
            </a:r>
            <a:r>
              <a:rPr lang="en-US" sz="2000" b="1" dirty="0" err="1" smtClean="0">
                <a:solidFill>
                  <a:srgbClr val="C00000"/>
                </a:solidFill>
                <a:latin typeface="Times New Roman"/>
                <a:ea typeface="Calibri"/>
                <a:cs typeface="Times New Roman"/>
              </a:rPr>
              <a:t>trong</a:t>
            </a:r>
            <a:r>
              <a:rPr lang="en-US" sz="2000" b="1" dirty="0" smtClean="0">
                <a:solidFill>
                  <a:srgbClr val="C00000"/>
                </a:solidFill>
                <a:latin typeface="Times New Roman"/>
                <a:ea typeface="Calibri"/>
                <a:cs typeface="Times New Roman"/>
              </a:rPr>
              <a:t> 100g </a:t>
            </a:r>
            <a:r>
              <a:rPr lang="en-US" sz="2000" b="1" dirty="0" err="1">
                <a:solidFill>
                  <a:srgbClr val="C00000"/>
                </a:solidFill>
                <a:latin typeface="Times New Roman"/>
                <a:ea typeface="Calibri"/>
                <a:cs typeface="Times New Roman"/>
              </a:rPr>
              <a:t>lương</a:t>
            </a:r>
            <a:r>
              <a:rPr lang="en-US" sz="2000" b="1" dirty="0">
                <a:solidFill>
                  <a:srgbClr val="C00000"/>
                </a:solidFill>
                <a:latin typeface="Times New Roman"/>
                <a:ea typeface="Calibri"/>
                <a:cs typeface="Times New Roman"/>
              </a:rPr>
              <a:t> </a:t>
            </a:r>
            <a:r>
              <a:rPr lang="en-US" sz="2000" b="1" dirty="0" err="1">
                <a:solidFill>
                  <a:srgbClr val="C00000"/>
                </a:solidFill>
                <a:latin typeface="Times New Roman"/>
                <a:ea typeface="Calibri"/>
                <a:cs typeface="Times New Roman"/>
              </a:rPr>
              <a:t>thực</a:t>
            </a:r>
            <a:r>
              <a:rPr lang="en-US" sz="2000" b="1" dirty="0">
                <a:solidFill>
                  <a:srgbClr val="C00000"/>
                </a:solidFill>
                <a:latin typeface="Times New Roman"/>
                <a:ea typeface="Calibri"/>
                <a:cs typeface="Times New Roman"/>
              </a:rPr>
              <a:t>)</a:t>
            </a:r>
          </a:p>
          <a:p>
            <a:pPr marL="228600" marR="0" algn="just">
              <a:spcBef>
                <a:spcPts val="0"/>
              </a:spcBef>
              <a:spcAft>
                <a:spcPts val="0"/>
              </a:spcAft>
            </a:pPr>
            <a:r>
              <a:rPr lang="en-US" sz="2000" dirty="0">
                <a:solidFill>
                  <a:srgbClr val="C00000"/>
                </a:solidFill>
                <a:latin typeface="Times New Roman"/>
                <a:ea typeface="Calibri"/>
                <a:cs typeface="Times New Roman"/>
              </a:rPr>
              <a:t> </a:t>
            </a:r>
          </a:p>
        </p:txBody>
      </p:sp>
      <p:sp>
        <p:nvSpPr>
          <p:cNvPr id="9" name="Rectangle 8"/>
          <p:cNvSpPr/>
          <p:nvPr/>
        </p:nvSpPr>
        <p:spPr>
          <a:xfrm>
            <a:off x="838200" y="4830633"/>
            <a:ext cx="7768525" cy="830997"/>
          </a:xfrm>
          <a:prstGeom prst="rect">
            <a:avLst/>
          </a:prstGeom>
        </p:spPr>
        <p:txBody>
          <a:bodyPr wrap="square">
            <a:spAutoFit/>
          </a:bodyPr>
          <a:lstStyle/>
          <a:p>
            <a:r>
              <a:rPr lang="en-US" sz="2400" b="1" dirty="0" err="1" smtClean="0">
                <a:latin typeface="Times New Roman" pitchFamily="18" charset="0"/>
                <a:cs typeface="Times New Roman" pitchFamily="18" charset="0"/>
              </a:rPr>
              <a:t>Quan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sát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bảng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trên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hãy</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giải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thích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tại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sao</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người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châu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Âu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thường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ăn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bột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mì</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thay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gạo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như</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người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châu</a:t>
            </a:r>
            <a:r>
              <a:rPr lang="en-US" sz="2400" b="1" dirty="0">
                <a:latin typeface="Times New Roman" pitchFamily="18" charset="0"/>
                <a:cs typeface="Times New Roman" pitchFamily="18" charset="0"/>
              </a:rPr>
              <a:t> Á.</a:t>
            </a:r>
          </a:p>
        </p:txBody>
      </p:sp>
      <p:sp>
        <p:nvSpPr>
          <p:cNvPr id="34" name="Rectangle 33"/>
          <p:cNvSpPr/>
          <p:nvPr/>
        </p:nvSpPr>
        <p:spPr>
          <a:xfrm>
            <a:off x="838199" y="4830633"/>
            <a:ext cx="7768525" cy="1569660"/>
          </a:xfrm>
          <a:prstGeom prst="rect">
            <a:avLst/>
          </a:prstGeom>
        </p:spPr>
        <p:txBody>
          <a:bodyPr wrap="square">
            <a:spAutoFit/>
          </a:bodyPr>
          <a:lstStyle/>
          <a:p>
            <a:r>
              <a:rPr lang="en-US" sz="2400" b="1" dirty="0" err="1" smtClean="0">
                <a:latin typeface="Times New Roman" pitchFamily="18" charset="0"/>
                <a:cs typeface="Times New Roman" pitchFamily="18" charset="0"/>
              </a:rPr>
              <a:t>Vì</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bột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mì</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gạo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có</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hàm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lượng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tinh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bột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cung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cấp</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năng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lượng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gần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bằng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nhau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Ngoài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ra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có</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thể</a:t>
            </a:r>
            <a:r>
              <a:rPr lang="en-US" sz="2400" b="1" dirty="0" smtClean="0">
                <a:latin typeface="Times New Roman" pitchFamily="18" charset="0"/>
                <a:cs typeface="Times New Roman" pitchFamily="18" charset="0"/>
              </a:rPr>
              <a:t> do </a:t>
            </a:r>
            <a:r>
              <a:rPr lang="en-US" sz="2400" b="1" dirty="0" err="1" smtClean="0">
                <a:latin typeface="Times New Roman" pitchFamily="18" charset="0"/>
                <a:cs typeface="Times New Roman" pitchFamily="18" charset="0"/>
              </a:rPr>
              <a:t>điều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kiện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tự</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nhiên</a:t>
            </a:r>
            <a:r>
              <a:rPr lang="en-US" sz="2400" b="1" dirty="0" smtClean="0">
                <a:latin typeface="Times New Roman" pitchFamily="18" charset="0"/>
                <a:cs typeface="Times New Roman" pitchFamily="18" charset="0"/>
              </a:rPr>
              <a:t> ở </a:t>
            </a:r>
            <a:r>
              <a:rPr lang="en-US" sz="2400" b="1" dirty="0" err="1" smtClean="0">
                <a:latin typeface="Times New Roman" pitchFamily="18" charset="0"/>
                <a:cs typeface="Times New Roman" pitchFamily="18" charset="0"/>
              </a:rPr>
              <a:t>các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nước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châu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âu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thuận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lợi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việc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trồng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lúa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mì</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và</a:t>
            </a:r>
            <a:r>
              <a:rPr lang="en-US" sz="2400" b="1" dirty="0" smtClean="0">
                <a:latin typeface="Times New Roman" pitchFamily="18" charset="0"/>
                <a:cs typeface="Times New Roman" pitchFamily="18" charset="0"/>
              </a:rPr>
              <a:t> do </a:t>
            </a:r>
            <a:r>
              <a:rPr lang="en-US" sz="2400" b="1" dirty="0" err="1" smtClean="0">
                <a:latin typeface="Times New Roman" pitchFamily="18" charset="0"/>
                <a:cs typeface="Times New Roman" pitchFamily="18" charset="0"/>
              </a:rPr>
              <a:t>sự</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đặc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trưng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về</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văn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hóa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ẩm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thực</a:t>
            </a:r>
            <a:r>
              <a:rPr lang="en-US" sz="2400" b="1" dirty="0"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pic>
        <p:nvPicPr>
          <p:cNvPr id="7" name="Picture 9" descr="Dau"/>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483063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circle(in)">
                                      <p:cBhvr>
                                        <p:cTn id="17" dur="2000"/>
                                        <p:tgtEl>
                                          <p:spTgt spid="34"/>
                                        </p:tgtEl>
                                      </p:cBhvr>
                                    </p:animEffect>
                                  </p:childTnLst>
                                </p:cTn>
                              </p:par>
                              <p:par>
                                <p:cTn id="18" presetID="2" presetClass="exit" presetSubtype="4" fill="hold" grpId="1" nodeType="withEffect">
                                  <p:stCondLst>
                                    <p:cond delay="0"/>
                                  </p:stCondLst>
                                  <p:childTnLst>
                                    <p:anim calcmode="lin" valueType="num">
                                      <p:cBhvr additive="base">
                                        <p:cTn id="19" dur="500"/>
                                        <p:tgtEl>
                                          <p:spTgt spid="9"/>
                                        </p:tgtEl>
                                        <p:attrNameLst>
                                          <p:attrName>ppt_x</p:attrName>
                                        </p:attrNameLst>
                                      </p:cBhvr>
                                      <p:tavLst>
                                        <p:tav tm="0">
                                          <p:val>
                                            <p:strVal val="ppt_x"/>
                                          </p:val>
                                        </p:tav>
                                        <p:tav tm="100000">
                                          <p:val>
                                            <p:strVal val="ppt_x"/>
                                          </p:val>
                                        </p:tav>
                                      </p:tavLst>
                                    </p:anim>
                                    <p:anim calcmode="lin" valueType="num">
                                      <p:cBhvr additive="base">
                                        <p:cTn id="20" dur="500"/>
                                        <p:tgtEl>
                                          <p:spTgt spid="9"/>
                                        </p:tgtEl>
                                        <p:attrNameLst>
                                          <p:attrName>ppt_y</p:attrName>
                                        </p:attrNameLst>
                                      </p:cBhvr>
                                      <p:tavLst>
                                        <p:tav tm="0">
                                          <p:val>
                                            <p:strVal val="ppt_y"/>
                                          </p:val>
                                        </p:tav>
                                        <p:tav tm="100000">
                                          <p:val>
                                            <p:strVal val="1+ppt_h/2"/>
                                          </p:val>
                                        </p:tav>
                                      </p:tavLst>
                                    </p:anim>
                                    <p:set>
                                      <p:cBhvr>
                                        <p:cTn id="21" dur="1" fill="hold">
                                          <p:stCondLst>
                                            <p:cond delay="499"/>
                                          </p:stCondLst>
                                        </p:cTn>
                                        <p:tgtEl>
                                          <p:spTgt spid="9"/>
                                        </p:tgtEl>
                                        <p:attrNameLst>
                                          <p:attrName>style.visibility</p:attrName>
                                        </p:attrNameLst>
                                      </p:cBhvr>
                                      <p:to>
                                        <p:strVal val="hidden"/>
                                      </p:to>
                                    </p:set>
                                  </p:childTnLst>
                                </p:cTn>
                              </p:par>
                              <p:par>
                                <p:cTn id="22" presetID="42" presetClass="exit" presetSubtype="0" fill="hold" nodeType="withEffect">
                                  <p:stCondLst>
                                    <p:cond delay="0"/>
                                  </p:stCondLst>
                                  <p:childTnLst>
                                    <p:animEffect transition="out" filter="fade">
                                      <p:cBhvr>
                                        <p:cTn id="23" dur="1000"/>
                                        <p:tgtEl>
                                          <p:spTgt spid="7"/>
                                        </p:tgtEl>
                                      </p:cBhvr>
                                    </p:animEffect>
                                    <p:anim calcmode="lin" valueType="num">
                                      <p:cBhvr>
                                        <p:cTn id="24" dur="1000"/>
                                        <p:tgtEl>
                                          <p:spTgt spid="7"/>
                                        </p:tgtEl>
                                        <p:attrNameLst>
                                          <p:attrName>ppt_x</p:attrName>
                                        </p:attrNameLst>
                                      </p:cBhvr>
                                      <p:tavLst>
                                        <p:tav tm="0">
                                          <p:val>
                                            <p:strVal val="ppt_x"/>
                                          </p:val>
                                        </p:tav>
                                        <p:tav tm="100000">
                                          <p:val>
                                            <p:strVal val="ppt_x"/>
                                          </p:val>
                                        </p:tav>
                                      </p:tavLst>
                                    </p:anim>
                                    <p:anim calcmode="lin" valueType="num">
                                      <p:cBhvr>
                                        <p:cTn id="25" dur="1000"/>
                                        <p:tgtEl>
                                          <p:spTgt spid="7"/>
                                        </p:tgtEl>
                                        <p:attrNameLst>
                                          <p:attrName>ppt_y</p:attrName>
                                        </p:attrNameLst>
                                      </p:cBhvr>
                                      <p:tavLst>
                                        <p:tav tm="0">
                                          <p:val>
                                            <p:strVal val="ppt_y"/>
                                          </p:val>
                                        </p:tav>
                                        <p:tav tm="100000">
                                          <p:val>
                                            <p:strVal val="ppt_y+.1"/>
                                          </p:val>
                                        </p:tav>
                                      </p:tavLst>
                                    </p:anim>
                                    <p:set>
                                      <p:cBhvr>
                                        <p:cTn id="26"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2971800" y="228600"/>
            <a:ext cx="3581400" cy="1828800"/>
          </a:xfrm>
          <a:prstGeom prst="cloudCallout">
            <a:avLst>
              <a:gd name="adj1" fmla="val -80984"/>
              <a:gd name="adj2" fmla="val 89619"/>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002060"/>
                </a:solidFill>
                <a:latin typeface="Times New Roman" pitchFamily="18" charset="0"/>
                <a:cs typeface="Times New Roman" pitchFamily="18" charset="0"/>
              </a:rPr>
              <a:t>Lương</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thực</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là</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gì</a:t>
            </a:r>
            <a:r>
              <a:rPr lang="en-US" sz="3200" b="1" dirty="0" smtClean="0">
                <a:solidFill>
                  <a:srgbClr val="002060"/>
                </a:solidFill>
                <a:latin typeface="Times New Roman" pitchFamily="18" charset="0"/>
                <a:cs typeface="Times New Roman" pitchFamily="18" charset="0"/>
              </a:rPr>
              <a:t> ?</a:t>
            </a:r>
            <a:endParaRPr lang="en-US" sz="3200" b="1" dirty="0">
              <a:solidFill>
                <a:srgbClr val="002060"/>
              </a:solidFill>
              <a:latin typeface="Times New Roman" pitchFamily="18" charset="0"/>
              <a:cs typeface="Times New Roman" pitchFamily="18" charset="0"/>
            </a:endParaRPr>
          </a:p>
        </p:txBody>
      </p:sp>
      <p:sp>
        <p:nvSpPr>
          <p:cNvPr id="5" name="Rectangle 4"/>
          <p:cNvSpPr/>
          <p:nvPr/>
        </p:nvSpPr>
        <p:spPr>
          <a:xfrm>
            <a:off x="874363" y="2828836"/>
            <a:ext cx="7660037" cy="1384995"/>
          </a:xfrm>
          <a:prstGeom prst="rect">
            <a:avLst/>
          </a:prstGeom>
        </p:spPr>
        <p:txBody>
          <a:bodyPr wrap="square">
            <a:spAutoFit/>
          </a:bodyPr>
          <a:lstStyle/>
          <a:p>
            <a:r>
              <a:rPr lang="en-US" sz="2800" b="1" i="1" dirty="0" smtClean="0">
                <a:solidFill>
                  <a:srgbClr val="0000FF"/>
                </a:solidFill>
                <a:latin typeface="Times New Roman" pitchFamily="18" charset="0"/>
                <a:cs typeface="Times New Roman" pitchFamily="18" charset="0"/>
              </a:rPr>
              <a:t>-</a:t>
            </a:r>
            <a:r>
              <a:rPr lang="en-US" sz="2800" b="1" dirty="0" smtClean="0">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Lương</a:t>
            </a:r>
            <a:r>
              <a:rPr lang="en-US" sz="2800" dirty="0" smtClean="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thực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thức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ăn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chứa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hàm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lượng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lớn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bột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nguồn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cung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cấp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chính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về</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năng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lượng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chất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bột</a:t>
            </a:r>
            <a:r>
              <a:rPr lang="en-US" sz="2800" dirty="0">
                <a:solidFill>
                  <a:srgbClr val="0000FF"/>
                </a:solidFill>
                <a:latin typeface="Times New Roman" pitchFamily="18" charset="0"/>
                <a:cs typeface="Times New Roman" pitchFamily="18" charset="0"/>
              </a:rPr>
              <a:t> carbohydrate </a:t>
            </a:r>
            <a:r>
              <a:rPr lang="en-US" sz="2800" dirty="0" err="1">
                <a:solidFill>
                  <a:srgbClr val="0000FF"/>
                </a:solidFill>
                <a:latin typeface="Times New Roman" pitchFamily="18" charset="0"/>
                <a:cs typeface="Times New Roman" pitchFamily="18" charset="0"/>
              </a:rPr>
              <a:t>trong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khẩu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phần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thức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ăn</a:t>
            </a:r>
            <a:r>
              <a:rPr lang="en-US" sz="2800" dirty="0">
                <a:solidFill>
                  <a:srgbClr val="0000FF"/>
                </a:solidFill>
                <a:latin typeface="Times New Roman" pitchFamily="18" charset="0"/>
                <a:cs typeface="Times New Roman" pitchFamily="18" charset="0"/>
              </a:rPr>
              <a:t>.</a:t>
            </a:r>
          </a:p>
        </p:txBody>
      </p:sp>
      <p:sp>
        <p:nvSpPr>
          <p:cNvPr id="7" name="Rectangle 6"/>
          <p:cNvSpPr/>
          <p:nvPr/>
        </p:nvSpPr>
        <p:spPr>
          <a:xfrm>
            <a:off x="838201" y="4208448"/>
            <a:ext cx="7696200" cy="2246769"/>
          </a:xfrm>
          <a:prstGeom prst="rect">
            <a:avLst/>
          </a:prstGeom>
        </p:spPr>
        <p:txBody>
          <a:bodyPr wrap="square">
            <a:spAutoFit/>
          </a:bodyPr>
          <a:lstStyle/>
          <a:p>
            <a:r>
              <a:rPr lang="en-US" sz="2800" b="1" i="1" dirty="0" smtClean="0">
                <a:latin typeface="Times New Roman" pitchFamily="18" charset="0"/>
                <a:cs typeface="Times New Roman" pitchFamily="18" charset="0"/>
              </a:rPr>
              <a:t>-</a:t>
            </a:r>
            <a:r>
              <a:rPr lang="en-US" dirty="0" smtClean="0"/>
              <a:t> </a:t>
            </a:r>
            <a:r>
              <a:rPr lang="en-US" sz="2800" dirty="0" err="1" smtClean="0">
                <a:latin typeface="Times New Roman" pitchFamily="18" charset="0"/>
                <a:cs typeface="Times New Roman" pitchFamily="18" charset="0"/>
              </a:rPr>
              <a:t>Ngoài</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chứa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dưỡng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protein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đạm</a:t>
            </a:r>
            <a:r>
              <a:rPr lang="en-US" sz="2800" dirty="0">
                <a:latin typeface="Times New Roman" pitchFamily="18" charset="0"/>
                <a:cs typeface="Times New Roman" pitchFamily="18" charset="0"/>
              </a:rPr>
              <a:t>), lipid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béo</a:t>
            </a:r>
            <a:r>
              <a:rPr lang="en-US" sz="2800" dirty="0">
                <a:latin typeface="Times New Roman" pitchFamily="18" charset="0"/>
                <a:cs typeface="Times New Roman" pitchFamily="18" charset="0"/>
              </a:rPr>
              <a:t>), calcium, phosphorus, </a:t>
            </a:r>
            <a:r>
              <a:rPr lang="en-US" sz="2800" dirty="0" err="1">
                <a:latin typeface="Times New Roman" pitchFamily="18" charset="0"/>
                <a:cs typeface="Times New Roman" pitchFamily="18" charset="0"/>
              </a:rPr>
              <a:t>sắt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vitamin </a:t>
            </a: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B (</a:t>
            </a:r>
            <a:r>
              <a:rPr lang="en-US" sz="2800" dirty="0" err="1">
                <a:latin typeface="Times New Roman" pitchFamily="18" charset="0"/>
                <a:cs typeface="Times New Roman" pitchFamily="18" charset="0"/>
              </a:rPr>
              <a:t>như</a:t>
            </a:r>
            <a:r>
              <a:rPr lang="en-US" sz="2800" dirty="0">
                <a:latin typeface="Times New Roman" pitchFamily="18" charset="0"/>
                <a:cs typeface="Times New Roman" pitchFamily="18" charset="0"/>
              </a:rPr>
              <a:t> B</a:t>
            </a:r>
            <a:r>
              <a:rPr lang="en-US" sz="2800" baseline="-25000" dirty="0">
                <a:latin typeface="Times New Roman" pitchFamily="18" charset="0"/>
                <a:cs typeface="Times New Roman" pitchFamily="18" charset="0"/>
              </a:rPr>
              <a:t>1</a:t>
            </a:r>
            <a:r>
              <a:rPr lang="en-US" sz="2800" dirty="0">
                <a:latin typeface="Times New Roman" pitchFamily="18" charset="0"/>
                <a:cs typeface="Times New Roman" pitchFamily="18" charset="0"/>
              </a:rPr>
              <a:t>, B</a:t>
            </a:r>
            <a:r>
              <a:rPr lang="en-US" sz="2800" baseline="-25000" dirty="0">
                <a:latin typeface="Times New Roman" pitchFamily="18" charset="0"/>
                <a:cs typeface="Times New Roman" pitchFamily="18" charset="0"/>
              </a:rPr>
              <a:t>2</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khoáng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 </a:t>
            </a:r>
          </a:p>
        </p:txBody>
      </p:sp>
      <p:sp>
        <p:nvSpPr>
          <p:cNvPr id="15" name="Text Box 7"/>
          <p:cNvSpPr txBox="1">
            <a:spLocks noChangeArrowheads="1"/>
          </p:cNvSpPr>
          <p:nvPr/>
        </p:nvSpPr>
        <p:spPr bwMode="auto">
          <a:xfrm>
            <a:off x="228600" y="2668290"/>
            <a:ext cx="8382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pitchFamily="34" charset="0"/>
              </a:defRPr>
            </a:lvl1pPr>
            <a:lvl2pPr marL="742950" indent="-285750">
              <a:defRPr sz="3200" b="1">
                <a:solidFill>
                  <a:schemeClr val="tx1"/>
                </a:solidFill>
                <a:latin typeface="Arial" pitchFamily="34" charset="0"/>
              </a:defRPr>
            </a:lvl2pPr>
            <a:lvl3pPr marL="1143000" indent="-228600">
              <a:defRPr sz="3200" b="1">
                <a:solidFill>
                  <a:schemeClr val="tx1"/>
                </a:solidFill>
                <a:latin typeface="Arial" pitchFamily="34" charset="0"/>
              </a:defRPr>
            </a:lvl3pPr>
            <a:lvl4pPr marL="1600200" indent="-228600">
              <a:defRPr sz="3200" b="1">
                <a:solidFill>
                  <a:schemeClr val="tx1"/>
                </a:solidFill>
                <a:latin typeface="Arial" pitchFamily="34" charset="0"/>
              </a:defRPr>
            </a:lvl4pPr>
            <a:lvl5pPr marL="2057400" indent="-228600">
              <a:defRPr sz="3200" b="1">
                <a:solidFill>
                  <a:schemeClr val="tx1"/>
                </a:solidFill>
                <a:latin typeface="Arial" pitchFamily="34" charset="0"/>
              </a:defRPr>
            </a:lvl5pPr>
            <a:lvl6pPr marL="2514600" indent="-228600" eaLnBrk="0" fontAlgn="base" hangingPunct="0">
              <a:spcBef>
                <a:spcPct val="0"/>
              </a:spcBef>
              <a:spcAft>
                <a:spcPct val="0"/>
              </a:spcAft>
              <a:defRPr sz="3200" b="1">
                <a:solidFill>
                  <a:schemeClr val="tx1"/>
                </a:solidFill>
                <a:latin typeface="Arial" pitchFamily="34" charset="0"/>
              </a:defRPr>
            </a:lvl6pPr>
            <a:lvl7pPr marL="2971800" indent="-228600" eaLnBrk="0" fontAlgn="base" hangingPunct="0">
              <a:spcBef>
                <a:spcPct val="0"/>
              </a:spcBef>
              <a:spcAft>
                <a:spcPct val="0"/>
              </a:spcAft>
              <a:defRPr sz="3200" b="1">
                <a:solidFill>
                  <a:schemeClr val="tx1"/>
                </a:solidFill>
                <a:latin typeface="Arial" pitchFamily="34" charset="0"/>
              </a:defRPr>
            </a:lvl7pPr>
            <a:lvl8pPr marL="3429000" indent="-228600" eaLnBrk="0" fontAlgn="base" hangingPunct="0">
              <a:spcBef>
                <a:spcPct val="0"/>
              </a:spcBef>
              <a:spcAft>
                <a:spcPct val="0"/>
              </a:spcAft>
              <a:defRPr sz="3200" b="1">
                <a:solidFill>
                  <a:schemeClr val="tx1"/>
                </a:solidFill>
                <a:latin typeface="Arial" pitchFamily="34" charset="0"/>
              </a:defRPr>
            </a:lvl8pPr>
            <a:lvl9pPr marL="3886200" indent="-228600" eaLnBrk="0" fontAlgn="base" hangingPunct="0">
              <a:spcBef>
                <a:spcPct val="0"/>
              </a:spcBef>
              <a:spcAft>
                <a:spcPct val="0"/>
              </a:spcAft>
              <a:defRPr sz="3200" b="1">
                <a:solidFill>
                  <a:schemeClr val="tx1"/>
                </a:solidFill>
                <a:latin typeface="Arial" pitchFamily="34" charset="0"/>
              </a:defRPr>
            </a:lvl9pPr>
          </a:lstStyle>
          <a:p>
            <a:pPr>
              <a:spcBef>
                <a:spcPct val="50000"/>
              </a:spcBef>
            </a:pPr>
            <a:r>
              <a:rPr lang="en-US" sz="3800" dirty="0">
                <a:latin typeface=".VnTime" pitchFamily="34" charset="0"/>
                <a:sym typeface="Wingdings" pitchFamily="2" charset="2"/>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1" presetClass="entr" presetSubtype="0" fill="hold" grpId="0" nodeType="withEffect">
                                  <p:stCondLst>
                                    <p:cond delay="0"/>
                                  </p:stCondLst>
                                  <p:iterate type="lt">
                                    <p:tmAbs val="0"/>
                                  </p:iterate>
                                  <p:childTnLst>
                                    <p:set>
                                      <p:cBhvr>
                                        <p:cTn id="17" dur="1" fill="hold">
                                          <p:stCondLst>
                                            <p:cond delay="0"/>
                                          </p:stCondLst>
                                        </p:cTn>
                                        <p:tgtEl>
                                          <p:spTgt spid="15"/>
                                        </p:tgtEl>
                                        <p:attrNameLst>
                                          <p:attrName>style.visibility</p:attrName>
                                        </p:attrNameLst>
                                      </p:cBhvr>
                                      <p:to>
                                        <p:strVal val="visible"/>
                                      </p:to>
                                    </p:set>
                                  </p:childTnLst>
                                </p:cTn>
                              </p:par>
                              <p:par>
                                <p:cTn id="18" presetID="36" presetClass="emph" presetSubtype="0" repeatCount="indefinite" fill="hold" grpId="1" nodeType="withEffect">
                                  <p:stCondLst>
                                    <p:cond delay="0"/>
                                  </p:stCondLst>
                                  <p:iterate type="lt">
                                    <p:tmPct val="10000"/>
                                  </p:iterate>
                                  <p:childTnLst>
                                    <p:animScale>
                                      <p:cBhvr>
                                        <p:cTn id="19" dur="500" autoRev="1" fill="hold">
                                          <p:stCondLst>
                                            <p:cond delay="0"/>
                                          </p:stCondLst>
                                        </p:cTn>
                                        <p:tgtEl>
                                          <p:spTgt spid="15"/>
                                        </p:tgtEl>
                                      </p:cBhvr>
                                      <p:to x="80000" y="100000"/>
                                    </p:animScale>
                                    <p:anim by="(#ppt_w*0.10)" calcmode="lin" valueType="num">
                                      <p:cBhvr>
                                        <p:cTn id="20" dur="500" autoRev="1" fill="hold">
                                          <p:stCondLst>
                                            <p:cond delay="0"/>
                                          </p:stCondLst>
                                        </p:cTn>
                                        <p:tgtEl>
                                          <p:spTgt spid="15"/>
                                        </p:tgtEl>
                                        <p:attrNameLst>
                                          <p:attrName>ppt_x</p:attrName>
                                        </p:attrNameLst>
                                      </p:cBhvr>
                                    </p:anim>
                                    <p:anim by="(-#ppt_w*0.10)" calcmode="lin" valueType="num">
                                      <p:cBhvr>
                                        <p:cTn id="21" dur="500" autoRev="1" fill="hold">
                                          <p:stCondLst>
                                            <p:cond delay="0"/>
                                          </p:stCondLst>
                                        </p:cTn>
                                        <p:tgtEl>
                                          <p:spTgt spid="15"/>
                                        </p:tgtEl>
                                        <p:attrNameLst>
                                          <p:attrName>ppt_y</p:attrName>
                                        </p:attrNameLst>
                                      </p:cBhvr>
                                    </p:anim>
                                    <p:animRot by="-480000">
                                      <p:cBhvr>
                                        <p:cTn id="22" dur="500" autoRev="1" fill="hold">
                                          <p:stCondLst>
                                            <p:cond delay="0"/>
                                          </p:stCondLst>
                                        </p:cTn>
                                        <p:tgtEl>
                                          <p:spTgt spid="15"/>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p:bldP spid="15" grpId="0"/>
      <p:bldP spid="1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0" y="304800"/>
            <a:ext cx="7696200" cy="6096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5000" dirty="0" smtClean="0">
                <a:solidFill>
                  <a:schemeClr val="accent1"/>
                </a:solidFill>
                <a:latin typeface="+mj-lt"/>
                <a:ea typeface="+mj-ea"/>
                <a:cs typeface="+mj-cs"/>
              </a:rPr>
              <a:t>   </a:t>
            </a:r>
            <a:r>
              <a:rPr lang="en-US" sz="2800" b="1" dirty="0" smtClean="0">
                <a:solidFill>
                  <a:srgbClr val="FF0000"/>
                </a:solidFill>
                <a:latin typeface="Times New Roman" pitchFamily="18" charset="0"/>
                <a:ea typeface="+mj-ea"/>
                <a:cs typeface="Times New Roman" pitchFamily="18" charset="0"/>
              </a:rPr>
              <a:t>1. MỘT SỐ LƯƠNG THỰC PHỔ BIẾN</a:t>
            </a:r>
            <a:endParaRPr kumimoji="0" lang="en-US" sz="2800" b="1"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endParaRPr>
          </a:p>
        </p:txBody>
      </p:sp>
      <p:sp>
        <p:nvSpPr>
          <p:cNvPr id="6" name="Rectangle 5"/>
          <p:cNvSpPr/>
          <p:nvPr/>
        </p:nvSpPr>
        <p:spPr>
          <a:xfrm>
            <a:off x="608307" y="923311"/>
            <a:ext cx="7773692" cy="461665"/>
          </a:xfrm>
          <a:prstGeom prst="rect">
            <a:avLst/>
          </a:prstGeom>
        </p:spPr>
        <p:txBody>
          <a:bodyPr wrap="square">
            <a:spAutoFit/>
          </a:bodyPr>
          <a:lstStyle/>
          <a:p>
            <a:r>
              <a:rPr lang="en-US" sz="2400" b="1" dirty="0" err="1" smtClean="0">
                <a:latin typeface="Times New Roman" pitchFamily="18" charset="0"/>
                <a:cs typeface="Times New Roman" pitchFamily="18" charset="0"/>
              </a:rPr>
              <a:t>Bảng</a:t>
            </a:r>
            <a:r>
              <a:rPr lang="en-US" sz="2400" b="1" dirty="0" smtClean="0">
                <a:latin typeface="Times New Roman" pitchFamily="18" charset="0"/>
                <a:cs typeface="Times New Roman" pitchFamily="18" charset="0"/>
              </a:rPr>
              <a:t> </a:t>
            </a:r>
            <a:r>
              <a:rPr lang="en-US" sz="2400" b="1" dirty="0">
                <a:latin typeface="Times New Roman" pitchFamily="18" charset="0"/>
                <a:cs typeface="Times New Roman" pitchFamily="18" charset="0"/>
              </a:rPr>
              <a:t>14.1. </a:t>
            </a:r>
            <a:r>
              <a:rPr lang="en-US" sz="2400" b="1" dirty="0" err="1" smtClean="0">
                <a:latin typeface="Times New Roman" pitchFamily="18" charset="0"/>
                <a:cs typeface="Times New Roman" pitchFamily="18" charset="0"/>
              </a:rPr>
              <a:t>Một</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số</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tính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chất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ứng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dụng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của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lương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thực</a:t>
            </a:r>
            <a:r>
              <a:rPr lang="en-US" sz="2400" b="1" dirty="0" smtClean="0">
                <a:latin typeface="Times New Roman" pitchFamily="18" charset="0"/>
                <a:cs typeface="Times New Roman" pitchFamily="18" charset="0"/>
              </a:rPr>
              <a:t> </a:t>
            </a:r>
            <a:endParaRPr lang="en-US" sz="2400" b="1" dirty="0">
              <a:latin typeface="Times New Roman" pitchFamily="18" charset="0"/>
              <a:cs typeface="Times New Roman" pitchFamily="18" charset="0"/>
            </a:endParaRPr>
          </a:p>
        </p:txBody>
      </p:sp>
      <p:pic>
        <p:nvPicPr>
          <p:cNvPr id="8" name="Picture 7"/>
          <p:cNvPicPr/>
          <p:nvPr/>
        </p:nvPicPr>
        <p:blipFill>
          <a:blip r:embed="rId2"/>
          <a:stretch>
            <a:fillRect/>
          </a:stretch>
        </p:blipFill>
        <p:spPr>
          <a:xfrm>
            <a:off x="765550" y="1600200"/>
            <a:ext cx="7459205" cy="3886200"/>
          </a:xfrm>
          <a:prstGeom prst="rect">
            <a:avLst/>
          </a:prstGeom>
        </p:spPr>
      </p:pic>
      <p:sp>
        <p:nvSpPr>
          <p:cNvPr id="4" name="Rectangle 3"/>
          <p:cNvSpPr/>
          <p:nvPr/>
        </p:nvSpPr>
        <p:spPr>
          <a:xfrm>
            <a:off x="760708" y="5715000"/>
            <a:ext cx="7773692" cy="954107"/>
          </a:xfrm>
          <a:prstGeom prst="rect">
            <a:avLst/>
          </a:prstGeom>
        </p:spPr>
        <p:txBody>
          <a:bodyPr wrap="square">
            <a:spAutoFit/>
          </a:bodyPr>
          <a:lstStyle/>
          <a:p>
            <a:pPr algn="ctr"/>
            <a:r>
              <a:rPr lang="en-US" sz="2800" b="1" dirty="0" err="1">
                <a:solidFill>
                  <a:srgbClr val="0000FF"/>
                </a:solidFill>
                <a:latin typeface="Times New Roman" pitchFamily="18" charset="0"/>
                <a:cs typeface="Times New Roman" pitchFamily="18" charset="0"/>
              </a:rPr>
              <a:t>Quan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sát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thực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tế</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hoàn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thành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thông</a:t>
            </a:r>
            <a:r>
              <a:rPr lang="en-US" sz="2800" b="1" dirty="0">
                <a:solidFill>
                  <a:srgbClr val="0000FF"/>
                </a:solidFill>
                <a:latin typeface="Times New Roman" pitchFamily="18" charset="0"/>
                <a:cs typeface="Times New Roman" pitchFamily="18" charset="0"/>
              </a:rPr>
              <a:t> tin </a:t>
            </a:r>
            <a:r>
              <a:rPr lang="en-US" sz="2800" b="1" dirty="0" err="1">
                <a:solidFill>
                  <a:srgbClr val="0000FF"/>
                </a:solidFill>
                <a:latin typeface="Times New Roman" pitchFamily="18" charset="0"/>
                <a:cs typeface="Times New Roman" pitchFamily="18" charset="0"/>
              </a:rPr>
              <a:t>theo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mẫu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bảng</a:t>
            </a:r>
            <a:r>
              <a:rPr lang="en-US" sz="2800" b="1" dirty="0">
                <a:solidFill>
                  <a:srgbClr val="0000FF"/>
                </a:solidFill>
                <a:latin typeface="Times New Roman" pitchFamily="18" charset="0"/>
                <a:cs typeface="Times New Roman" pitchFamily="18" charset="0"/>
              </a:rPr>
              <a:t> 14.1.</a:t>
            </a:r>
          </a:p>
        </p:txBody>
      </p:sp>
      <p:pic>
        <p:nvPicPr>
          <p:cNvPr id="9" name="Picture 9" descr="Dau"/>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122" y="5789097"/>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63061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4"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ox(i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580566707"/>
              </p:ext>
            </p:extLst>
          </p:nvPr>
        </p:nvGraphicFramePr>
        <p:xfrm>
          <a:off x="76200" y="30995"/>
          <a:ext cx="9067800" cy="6558417"/>
        </p:xfrm>
        <a:graphic>
          <a:graphicData uri="http://schemas.openxmlformats.org/drawingml/2006/table">
            <a:tbl>
              <a:tblPr firstRow="1" firstCol="1" bandRow="1">
                <a:tableStyleId>{5C22544A-7EE6-4342-B048-85BDC9FD1C3A}</a:tableStyleId>
              </a:tblPr>
              <a:tblGrid>
                <a:gridCol w="2542375"/>
                <a:gridCol w="1694916"/>
                <a:gridCol w="1700766"/>
                <a:gridCol w="1607165"/>
                <a:gridCol w="1522578"/>
              </a:tblGrid>
              <a:tr h="960994">
                <a:tc gridSpan="5">
                  <a:txBody>
                    <a:bodyPr/>
                    <a:lstStyle/>
                    <a:p>
                      <a:pPr marL="0" marR="0" algn="ctr">
                        <a:lnSpc>
                          <a:spcPct val="115000"/>
                        </a:lnSpc>
                        <a:spcBef>
                          <a:spcPts val="0"/>
                        </a:spcBef>
                        <a:spcAft>
                          <a:spcPts val="0"/>
                        </a:spcAft>
                      </a:pPr>
                      <a:endParaRPr lang="en-US" sz="1300" dirty="0" smtClean="0">
                        <a:effectLst/>
                      </a:endParaRPr>
                    </a:p>
                    <a:p>
                      <a:pPr marL="0" marR="0" algn="ctr">
                        <a:lnSpc>
                          <a:spcPct val="115000"/>
                        </a:lnSpc>
                        <a:spcBef>
                          <a:spcPts val="0"/>
                        </a:spcBef>
                        <a:spcAft>
                          <a:spcPts val="0"/>
                        </a:spcAft>
                      </a:pPr>
                      <a:r>
                        <a:rPr lang="en-US" sz="2400" dirty="0" err="1" smtClean="0">
                          <a:solidFill>
                            <a:srgbClr val="0000FF"/>
                          </a:solidFill>
                          <a:effectLst/>
                          <a:latin typeface="Times New Roman" pitchFamily="18" charset="0"/>
                          <a:cs typeface="Times New Roman" pitchFamily="18" charset="0"/>
                        </a:rPr>
                        <a:t>Bảng</a:t>
                      </a:r>
                      <a:r>
                        <a:rPr lang="en-US" sz="2400" baseline="0" dirty="0" smtClean="0">
                          <a:solidFill>
                            <a:srgbClr val="0000FF"/>
                          </a:solidFill>
                          <a:effectLst/>
                          <a:latin typeface="Times New Roman" pitchFamily="18" charset="0"/>
                          <a:cs typeface="Times New Roman" pitchFamily="18" charset="0"/>
                        </a:rPr>
                        <a:t> 14.1 </a:t>
                      </a:r>
                      <a:r>
                        <a:rPr lang="en-US" sz="2400" baseline="0" dirty="0" err="1" smtClean="0">
                          <a:solidFill>
                            <a:srgbClr val="0000FF"/>
                          </a:solidFill>
                          <a:effectLst/>
                          <a:latin typeface="Times New Roman" pitchFamily="18" charset="0"/>
                          <a:cs typeface="Times New Roman" pitchFamily="18" charset="0"/>
                        </a:rPr>
                        <a:t>Một</a:t>
                      </a:r>
                      <a:r>
                        <a:rPr lang="en-US" sz="2400" baseline="0" dirty="0" smtClean="0">
                          <a:solidFill>
                            <a:srgbClr val="0000FF"/>
                          </a:solidFill>
                          <a:effectLst/>
                          <a:latin typeface="Times New Roman" pitchFamily="18" charset="0"/>
                          <a:cs typeface="Times New Roman" pitchFamily="18" charset="0"/>
                        </a:rPr>
                        <a:t> </a:t>
                      </a:r>
                      <a:r>
                        <a:rPr lang="en-US" sz="2400" baseline="0" dirty="0" err="1" smtClean="0">
                          <a:solidFill>
                            <a:srgbClr val="0000FF"/>
                          </a:solidFill>
                          <a:effectLst/>
                          <a:latin typeface="Times New Roman" pitchFamily="18" charset="0"/>
                          <a:cs typeface="Times New Roman" pitchFamily="18" charset="0"/>
                        </a:rPr>
                        <a:t>số</a:t>
                      </a:r>
                      <a:r>
                        <a:rPr lang="en-US" sz="2400" baseline="0" dirty="0" smtClean="0">
                          <a:solidFill>
                            <a:srgbClr val="0000FF"/>
                          </a:solidFill>
                          <a:effectLst/>
                          <a:latin typeface="Times New Roman" pitchFamily="18" charset="0"/>
                          <a:cs typeface="Times New Roman" pitchFamily="18" charset="0"/>
                        </a:rPr>
                        <a:t> </a:t>
                      </a:r>
                      <a:r>
                        <a:rPr lang="en-US" sz="2400" baseline="0" dirty="0" err="1" smtClean="0">
                          <a:solidFill>
                            <a:srgbClr val="0000FF"/>
                          </a:solidFill>
                          <a:effectLst/>
                          <a:latin typeface="Times New Roman" pitchFamily="18" charset="0"/>
                          <a:cs typeface="Times New Roman" pitchFamily="18" charset="0"/>
                        </a:rPr>
                        <a:t>tính</a:t>
                      </a:r>
                      <a:r>
                        <a:rPr lang="en-US" sz="2400" baseline="0" dirty="0" smtClean="0">
                          <a:solidFill>
                            <a:srgbClr val="0000FF"/>
                          </a:solidFill>
                          <a:effectLst/>
                          <a:latin typeface="Times New Roman" pitchFamily="18" charset="0"/>
                          <a:cs typeface="Times New Roman" pitchFamily="18" charset="0"/>
                        </a:rPr>
                        <a:t> </a:t>
                      </a:r>
                      <a:r>
                        <a:rPr lang="en-US" sz="2400" baseline="0" dirty="0" err="1" smtClean="0">
                          <a:solidFill>
                            <a:srgbClr val="0000FF"/>
                          </a:solidFill>
                          <a:effectLst/>
                          <a:latin typeface="Times New Roman" pitchFamily="18" charset="0"/>
                          <a:cs typeface="Times New Roman" pitchFamily="18" charset="0"/>
                        </a:rPr>
                        <a:t>chất</a:t>
                      </a:r>
                      <a:r>
                        <a:rPr lang="en-US" sz="2400" baseline="0" dirty="0" smtClean="0">
                          <a:solidFill>
                            <a:srgbClr val="0000FF"/>
                          </a:solidFill>
                          <a:effectLst/>
                          <a:latin typeface="Times New Roman" pitchFamily="18" charset="0"/>
                          <a:cs typeface="Times New Roman" pitchFamily="18" charset="0"/>
                        </a:rPr>
                        <a:t> </a:t>
                      </a:r>
                      <a:r>
                        <a:rPr lang="en-US" sz="2400" baseline="0" dirty="0" err="1" smtClean="0">
                          <a:solidFill>
                            <a:srgbClr val="0000FF"/>
                          </a:solidFill>
                          <a:effectLst/>
                          <a:latin typeface="Times New Roman" pitchFamily="18" charset="0"/>
                          <a:cs typeface="Times New Roman" pitchFamily="18" charset="0"/>
                        </a:rPr>
                        <a:t>và</a:t>
                      </a:r>
                      <a:r>
                        <a:rPr lang="en-US" sz="2400" baseline="0" dirty="0" smtClean="0">
                          <a:solidFill>
                            <a:srgbClr val="0000FF"/>
                          </a:solidFill>
                          <a:effectLst/>
                          <a:latin typeface="Times New Roman" pitchFamily="18" charset="0"/>
                          <a:cs typeface="Times New Roman" pitchFamily="18" charset="0"/>
                        </a:rPr>
                        <a:t> </a:t>
                      </a:r>
                      <a:r>
                        <a:rPr lang="en-US" sz="2400" baseline="0" dirty="0" err="1" smtClean="0">
                          <a:solidFill>
                            <a:srgbClr val="0000FF"/>
                          </a:solidFill>
                          <a:effectLst/>
                          <a:latin typeface="Times New Roman" pitchFamily="18" charset="0"/>
                          <a:cs typeface="Times New Roman" pitchFamily="18" charset="0"/>
                        </a:rPr>
                        <a:t>ứng</a:t>
                      </a:r>
                      <a:r>
                        <a:rPr lang="en-US" sz="2400" baseline="0" dirty="0" smtClean="0">
                          <a:solidFill>
                            <a:srgbClr val="0000FF"/>
                          </a:solidFill>
                          <a:effectLst/>
                          <a:latin typeface="Times New Roman" pitchFamily="18" charset="0"/>
                          <a:cs typeface="Times New Roman" pitchFamily="18" charset="0"/>
                        </a:rPr>
                        <a:t> </a:t>
                      </a:r>
                      <a:r>
                        <a:rPr lang="en-US" sz="2400" baseline="0" dirty="0" err="1" smtClean="0">
                          <a:solidFill>
                            <a:srgbClr val="0000FF"/>
                          </a:solidFill>
                          <a:effectLst/>
                          <a:latin typeface="Times New Roman" pitchFamily="18" charset="0"/>
                          <a:cs typeface="Times New Roman" pitchFamily="18" charset="0"/>
                        </a:rPr>
                        <a:t>dụng</a:t>
                      </a:r>
                      <a:r>
                        <a:rPr lang="en-US" sz="2400" baseline="0" dirty="0" smtClean="0">
                          <a:solidFill>
                            <a:srgbClr val="0000FF"/>
                          </a:solidFill>
                          <a:effectLst/>
                          <a:latin typeface="Times New Roman" pitchFamily="18" charset="0"/>
                          <a:cs typeface="Times New Roman" pitchFamily="18" charset="0"/>
                        </a:rPr>
                        <a:t> </a:t>
                      </a:r>
                      <a:r>
                        <a:rPr lang="en-US" sz="2400" baseline="0" dirty="0" err="1" smtClean="0">
                          <a:solidFill>
                            <a:srgbClr val="0000FF"/>
                          </a:solidFill>
                          <a:effectLst/>
                          <a:latin typeface="Times New Roman" pitchFamily="18" charset="0"/>
                          <a:cs typeface="Times New Roman" pitchFamily="18" charset="0"/>
                        </a:rPr>
                        <a:t>của</a:t>
                      </a:r>
                      <a:r>
                        <a:rPr lang="en-US" sz="2400" baseline="0" dirty="0" smtClean="0">
                          <a:solidFill>
                            <a:srgbClr val="0000FF"/>
                          </a:solidFill>
                          <a:effectLst/>
                          <a:latin typeface="Times New Roman" pitchFamily="18" charset="0"/>
                          <a:cs typeface="Times New Roman" pitchFamily="18" charset="0"/>
                        </a:rPr>
                        <a:t> </a:t>
                      </a:r>
                      <a:r>
                        <a:rPr lang="en-US" sz="2400" baseline="0" dirty="0" err="1" smtClean="0">
                          <a:solidFill>
                            <a:srgbClr val="0000FF"/>
                          </a:solidFill>
                          <a:effectLst/>
                          <a:latin typeface="Times New Roman" pitchFamily="18" charset="0"/>
                          <a:cs typeface="Times New Roman" pitchFamily="18" charset="0"/>
                        </a:rPr>
                        <a:t>lương</a:t>
                      </a:r>
                      <a:r>
                        <a:rPr lang="en-US" sz="2400" baseline="0" dirty="0" smtClean="0">
                          <a:solidFill>
                            <a:srgbClr val="0000FF"/>
                          </a:solidFill>
                          <a:effectLst/>
                          <a:latin typeface="Times New Roman" pitchFamily="18" charset="0"/>
                          <a:cs typeface="Times New Roman" pitchFamily="18" charset="0"/>
                        </a:rPr>
                        <a:t> </a:t>
                      </a:r>
                      <a:r>
                        <a:rPr lang="en-US" sz="2400" baseline="0" dirty="0" err="1" smtClean="0">
                          <a:solidFill>
                            <a:srgbClr val="0000FF"/>
                          </a:solidFill>
                          <a:effectLst/>
                          <a:latin typeface="Times New Roman" pitchFamily="18" charset="0"/>
                          <a:cs typeface="Times New Roman" pitchFamily="18" charset="0"/>
                        </a:rPr>
                        <a:t>thực</a:t>
                      </a:r>
                      <a:endParaRPr lang="en-US" sz="2400" dirty="0">
                        <a:solidFill>
                          <a:srgbClr val="0000FF"/>
                        </a:solidFill>
                        <a:effectLst/>
                        <a:latin typeface="Times New Roman" pitchFamily="18" charset="0"/>
                        <a:cs typeface="Times New Roman" pitchFamily="18" charset="0"/>
                      </a:endParaRPr>
                    </a:p>
                  </a:txBody>
                  <a:tcPr marL="68580" marR="68580" marT="0" marB="0">
                    <a:solidFill>
                      <a:schemeClr val="bg2">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933717">
                <a:tc>
                  <a:txBody>
                    <a:bodyPr/>
                    <a:lstStyle/>
                    <a:p>
                      <a:pPr marL="0" marR="0" algn="just">
                        <a:lnSpc>
                          <a:spcPct val="115000"/>
                        </a:lnSpc>
                        <a:spcBef>
                          <a:spcPts val="0"/>
                        </a:spcBef>
                        <a:spcAft>
                          <a:spcPts val="0"/>
                        </a:spcAft>
                      </a:pPr>
                      <a:r>
                        <a:rPr lang="en-US" sz="2000" dirty="0">
                          <a:effectLst/>
                        </a:rPr>
                        <a:t>              </a:t>
                      </a:r>
                      <a:r>
                        <a:rPr lang="en-US" sz="2000" dirty="0" smtClean="0">
                          <a:effectLst/>
                        </a:rPr>
                        <a:t> </a:t>
                      </a:r>
                      <a:r>
                        <a:rPr lang="en-US" sz="2000" dirty="0" err="1" smtClean="0">
                          <a:solidFill>
                            <a:schemeClr val="tx1"/>
                          </a:solidFill>
                          <a:effectLst/>
                          <a:latin typeface="Times New Roman" pitchFamily="18" charset="0"/>
                          <a:cs typeface="Times New Roman" pitchFamily="18" charset="0"/>
                        </a:rPr>
                        <a:t>Lương</a:t>
                      </a:r>
                      <a:r>
                        <a:rPr lang="en-US" sz="2000" dirty="0" smtClean="0">
                          <a:solidFill>
                            <a:schemeClr val="tx1"/>
                          </a:solidFill>
                          <a:effectLst/>
                          <a:latin typeface="Times New Roman" pitchFamily="18" charset="0"/>
                          <a:cs typeface="Times New Roman" pitchFamily="18" charset="0"/>
                        </a:rPr>
                        <a:t> </a:t>
                      </a:r>
                      <a:r>
                        <a:rPr lang="en-US" sz="2000" dirty="0" err="1">
                          <a:solidFill>
                            <a:schemeClr val="tx1"/>
                          </a:solidFill>
                          <a:effectLst/>
                          <a:latin typeface="Times New Roman" pitchFamily="18" charset="0"/>
                          <a:cs typeface="Times New Roman" pitchFamily="18" charset="0"/>
                        </a:rPr>
                        <a:t>thực</a:t>
                      </a:r>
                      <a:endParaRPr lang="en-US" sz="2000" dirty="0">
                        <a:solidFill>
                          <a:schemeClr val="tx1"/>
                        </a:solidFill>
                        <a:effectLst/>
                        <a:latin typeface="Times New Roman" pitchFamily="18" charset="0"/>
                        <a:cs typeface="Times New Roman" pitchFamily="18" charset="0"/>
                      </a:endParaRPr>
                    </a:p>
                    <a:p>
                      <a:pPr marL="0" marR="0" algn="just">
                        <a:lnSpc>
                          <a:spcPct val="115000"/>
                        </a:lnSpc>
                        <a:spcBef>
                          <a:spcPts val="0"/>
                        </a:spcBef>
                        <a:spcAft>
                          <a:spcPts val="0"/>
                        </a:spcAft>
                      </a:pPr>
                      <a:r>
                        <a:rPr lang="en-US" sz="2000" dirty="0" err="1">
                          <a:solidFill>
                            <a:schemeClr val="tx1"/>
                          </a:solidFill>
                          <a:effectLst/>
                          <a:latin typeface="Times New Roman" pitchFamily="18" charset="0"/>
                          <a:cs typeface="Times New Roman" pitchFamily="18" charset="0"/>
                        </a:rPr>
                        <a:t>Đặc</a:t>
                      </a:r>
                      <a:r>
                        <a:rPr lang="en-US" sz="2000" dirty="0">
                          <a:solidFill>
                            <a:schemeClr val="tx1"/>
                          </a:solidFill>
                          <a:effectLst/>
                          <a:latin typeface="Times New Roman" pitchFamily="18" charset="0"/>
                          <a:cs typeface="Times New Roman" pitchFamily="18" charset="0"/>
                        </a:rPr>
                        <a:t> </a:t>
                      </a:r>
                      <a:r>
                        <a:rPr lang="en-US" sz="2000" dirty="0" err="1">
                          <a:solidFill>
                            <a:schemeClr val="tx1"/>
                          </a:solidFill>
                          <a:effectLst/>
                          <a:latin typeface="Times New Roman" pitchFamily="18" charset="0"/>
                          <a:cs typeface="Times New Roman" pitchFamily="18" charset="0"/>
                        </a:rPr>
                        <a:t>điểm</a:t>
                      </a:r>
                      <a:endParaRPr lang="en-US" sz="2000" dirty="0">
                        <a:solidFill>
                          <a:schemeClr val="tx1"/>
                        </a:solidFill>
                        <a:effectLst/>
                        <a:latin typeface="Times New Roman" pitchFamily="18" charset="0"/>
                        <a:ea typeface="Calibri"/>
                        <a:cs typeface="Times New Roman" pitchFamily="18" charset="0"/>
                      </a:endParaRPr>
                    </a:p>
                  </a:txBody>
                  <a:tcPr marL="68580" marR="68580" marT="0" marB="0">
                    <a:solidFill>
                      <a:schemeClr val="accent2">
                        <a:lumMod val="40000"/>
                        <a:lumOff val="60000"/>
                      </a:schemeClr>
                    </a:solidFill>
                  </a:tcPr>
                </a:tc>
                <a:tc>
                  <a:txBody>
                    <a:bodyPr/>
                    <a:lstStyle/>
                    <a:p>
                      <a:pPr marL="0" marR="0" algn="ctr">
                        <a:lnSpc>
                          <a:spcPct val="115000"/>
                        </a:lnSpc>
                        <a:spcBef>
                          <a:spcPts val="0"/>
                        </a:spcBef>
                        <a:spcAft>
                          <a:spcPts val="0"/>
                        </a:spcAft>
                      </a:pPr>
                      <a:r>
                        <a:rPr lang="en-US" sz="2000" b="1" dirty="0" err="1" smtClean="0">
                          <a:solidFill>
                            <a:schemeClr val="tx1"/>
                          </a:solidFill>
                          <a:effectLst/>
                          <a:latin typeface="Times New Roman" pitchFamily="18" charset="0"/>
                          <a:cs typeface="Times New Roman" pitchFamily="18" charset="0"/>
                        </a:rPr>
                        <a:t>Gạo</a:t>
                      </a:r>
                      <a:endParaRPr lang="en-US" sz="2000" b="1" dirty="0">
                        <a:solidFill>
                          <a:schemeClr val="tx1"/>
                        </a:solidFill>
                        <a:effectLst/>
                        <a:latin typeface="Times New Roman" pitchFamily="18" charset="0"/>
                        <a:ea typeface="Calibri"/>
                        <a:cs typeface="Times New Roman" pitchFamily="18" charset="0"/>
                      </a:endParaRPr>
                    </a:p>
                  </a:txBody>
                  <a:tcPr marL="68580" marR="68580" marT="0" marB="0">
                    <a:solidFill>
                      <a:schemeClr val="accent2">
                        <a:lumMod val="40000"/>
                        <a:lumOff val="60000"/>
                      </a:schemeClr>
                    </a:solidFill>
                  </a:tcPr>
                </a:tc>
                <a:tc>
                  <a:txBody>
                    <a:bodyPr/>
                    <a:lstStyle/>
                    <a:p>
                      <a:pPr marL="0" marR="0" algn="ctr">
                        <a:lnSpc>
                          <a:spcPct val="115000"/>
                        </a:lnSpc>
                        <a:spcBef>
                          <a:spcPts val="0"/>
                        </a:spcBef>
                        <a:spcAft>
                          <a:spcPts val="0"/>
                        </a:spcAft>
                      </a:pPr>
                      <a:r>
                        <a:rPr lang="en-US" sz="2000" b="1" dirty="0" err="1" smtClean="0">
                          <a:solidFill>
                            <a:schemeClr val="tx1"/>
                          </a:solidFill>
                          <a:effectLst/>
                          <a:latin typeface="Times New Roman" pitchFamily="18" charset="0"/>
                          <a:cs typeface="Times New Roman" pitchFamily="18" charset="0"/>
                        </a:rPr>
                        <a:t>Ngô</a:t>
                      </a:r>
                      <a:endParaRPr lang="en-US" sz="2000" b="1" dirty="0">
                        <a:solidFill>
                          <a:schemeClr val="tx1"/>
                        </a:solidFill>
                        <a:effectLst/>
                        <a:latin typeface="Times New Roman" pitchFamily="18" charset="0"/>
                        <a:ea typeface="Calibri"/>
                        <a:cs typeface="Times New Roman" pitchFamily="18" charset="0"/>
                      </a:endParaRPr>
                    </a:p>
                  </a:txBody>
                  <a:tcPr marL="68580" marR="68580" marT="0" marB="0">
                    <a:solidFill>
                      <a:schemeClr val="accent2">
                        <a:lumMod val="40000"/>
                        <a:lumOff val="60000"/>
                      </a:schemeClr>
                    </a:solidFill>
                  </a:tcPr>
                </a:tc>
                <a:tc>
                  <a:txBody>
                    <a:bodyPr/>
                    <a:lstStyle/>
                    <a:p>
                      <a:pPr marL="0" marR="0" algn="ctr">
                        <a:lnSpc>
                          <a:spcPct val="115000"/>
                        </a:lnSpc>
                        <a:spcBef>
                          <a:spcPts val="0"/>
                        </a:spcBef>
                        <a:spcAft>
                          <a:spcPts val="0"/>
                        </a:spcAft>
                      </a:pPr>
                      <a:r>
                        <a:rPr lang="en-US" sz="2000" b="1" dirty="0" err="1" smtClean="0">
                          <a:solidFill>
                            <a:schemeClr val="tx1"/>
                          </a:solidFill>
                          <a:effectLst/>
                          <a:latin typeface="Times New Roman" pitchFamily="18" charset="0"/>
                          <a:cs typeface="Times New Roman" pitchFamily="18" charset="0"/>
                        </a:rPr>
                        <a:t>Khoai</a:t>
                      </a:r>
                      <a:r>
                        <a:rPr lang="en-US" sz="2000" b="1" dirty="0" smtClean="0">
                          <a:solidFill>
                            <a:schemeClr val="tx1"/>
                          </a:solidFill>
                          <a:effectLst/>
                          <a:latin typeface="Times New Roman" pitchFamily="18" charset="0"/>
                          <a:cs typeface="Times New Roman" pitchFamily="18" charset="0"/>
                        </a:rPr>
                        <a:t> </a:t>
                      </a:r>
                      <a:r>
                        <a:rPr lang="en-US" sz="2000" b="1" dirty="0" err="1">
                          <a:solidFill>
                            <a:schemeClr val="tx1"/>
                          </a:solidFill>
                          <a:effectLst/>
                          <a:latin typeface="Times New Roman" pitchFamily="18" charset="0"/>
                          <a:cs typeface="Times New Roman" pitchFamily="18" charset="0"/>
                        </a:rPr>
                        <a:t>lang</a:t>
                      </a:r>
                      <a:endParaRPr lang="en-US" sz="2000" b="1" dirty="0">
                        <a:solidFill>
                          <a:schemeClr val="tx1"/>
                        </a:solidFill>
                        <a:effectLst/>
                        <a:latin typeface="Times New Roman" pitchFamily="18" charset="0"/>
                        <a:ea typeface="Calibri"/>
                        <a:cs typeface="Times New Roman" pitchFamily="18" charset="0"/>
                      </a:endParaRPr>
                    </a:p>
                  </a:txBody>
                  <a:tcPr marL="68580" marR="68580" marT="0" marB="0">
                    <a:solidFill>
                      <a:schemeClr val="accent2">
                        <a:lumMod val="40000"/>
                        <a:lumOff val="60000"/>
                      </a:schemeClr>
                    </a:solidFill>
                  </a:tcPr>
                </a:tc>
                <a:tc>
                  <a:txBody>
                    <a:bodyPr/>
                    <a:lstStyle/>
                    <a:p>
                      <a:pPr marL="0" marR="0" algn="ctr">
                        <a:lnSpc>
                          <a:spcPct val="115000"/>
                        </a:lnSpc>
                        <a:spcBef>
                          <a:spcPts val="0"/>
                        </a:spcBef>
                        <a:spcAft>
                          <a:spcPts val="0"/>
                        </a:spcAft>
                      </a:pPr>
                      <a:r>
                        <a:rPr lang="en-US" sz="2000" b="1" dirty="0" err="1" smtClean="0">
                          <a:solidFill>
                            <a:schemeClr val="tx1"/>
                          </a:solidFill>
                          <a:effectLst/>
                          <a:latin typeface="Times New Roman" pitchFamily="18" charset="0"/>
                          <a:cs typeface="Times New Roman" pitchFamily="18" charset="0"/>
                        </a:rPr>
                        <a:t>Sắn</a:t>
                      </a:r>
                      <a:endParaRPr lang="en-US" sz="2000" b="1" dirty="0">
                        <a:solidFill>
                          <a:schemeClr val="tx1"/>
                        </a:solidFill>
                        <a:effectLst/>
                        <a:latin typeface="Times New Roman" pitchFamily="18" charset="0"/>
                        <a:ea typeface="Calibri"/>
                        <a:cs typeface="Times New Roman" pitchFamily="18" charset="0"/>
                      </a:endParaRPr>
                    </a:p>
                  </a:txBody>
                  <a:tcPr marL="68580" marR="68580" marT="0" marB="0">
                    <a:solidFill>
                      <a:schemeClr val="accent2">
                        <a:lumMod val="40000"/>
                        <a:lumOff val="60000"/>
                      </a:schemeClr>
                    </a:solidFill>
                  </a:tcPr>
                </a:tc>
              </a:tr>
              <a:tr h="1014306">
                <a:tc>
                  <a:txBody>
                    <a:bodyPr/>
                    <a:lstStyle/>
                    <a:p>
                      <a:pPr marL="0" marR="0" algn="ctr">
                        <a:lnSpc>
                          <a:spcPct val="115000"/>
                        </a:lnSpc>
                        <a:spcBef>
                          <a:spcPts val="0"/>
                        </a:spcBef>
                        <a:spcAft>
                          <a:spcPts val="0"/>
                        </a:spcAft>
                      </a:pPr>
                      <a:r>
                        <a:rPr lang="en-US" sz="2000" dirty="0" err="1" smtClean="0">
                          <a:solidFill>
                            <a:schemeClr val="tx1"/>
                          </a:solidFill>
                          <a:effectLst/>
                          <a:latin typeface="Times New Roman" pitchFamily="18" charset="0"/>
                          <a:cs typeface="Times New Roman" pitchFamily="18" charset="0"/>
                        </a:rPr>
                        <a:t>Trạng</a:t>
                      </a:r>
                      <a:r>
                        <a:rPr lang="en-US" sz="2000" dirty="0" smtClean="0">
                          <a:solidFill>
                            <a:schemeClr val="tx1"/>
                          </a:solidFill>
                          <a:effectLst/>
                          <a:latin typeface="Times New Roman" pitchFamily="18" charset="0"/>
                          <a:cs typeface="Times New Roman" pitchFamily="18" charset="0"/>
                        </a:rPr>
                        <a:t> </a:t>
                      </a:r>
                      <a:r>
                        <a:rPr lang="en-US" sz="2000" dirty="0" err="1">
                          <a:solidFill>
                            <a:schemeClr val="tx1"/>
                          </a:solidFill>
                          <a:effectLst/>
                          <a:latin typeface="Times New Roman" pitchFamily="18" charset="0"/>
                          <a:cs typeface="Times New Roman" pitchFamily="18" charset="0"/>
                        </a:rPr>
                        <a:t>thái</a:t>
                      </a:r>
                      <a:r>
                        <a:rPr lang="en-US" sz="2000" dirty="0">
                          <a:solidFill>
                            <a:schemeClr val="tx1"/>
                          </a:solidFill>
                          <a:effectLst/>
                          <a:latin typeface="Times New Roman" pitchFamily="18" charset="0"/>
                          <a:cs typeface="Times New Roman" pitchFamily="18" charset="0"/>
                        </a:rPr>
                        <a:t> </a:t>
                      </a:r>
                      <a:endParaRPr lang="en-US" sz="2000" dirty="0" smtClean="0">
                        <a:solidFill>
                          <a:schemeClr val="tx1"/>
                        </a:solidFill>
                        <a:effectLst/>
                        <a:latin typeface="Times New Roman" pitchFamily="18" charset="0"/>
                        <a:cs typeface="Times New Roman" pitchFamily="18" charset="0"/>
                      </a:endParaRPr>
                    </a:p>
                    <a:p>
                      <a:pPr marL="0" marR="0" algn="ctr">
                        <a:lnSpc>
                          <a:spcPct val="115000"/>
                        </a:lnSpc>
                        <a:spcBef>
                          <a:spcPts val="0"/>
                        </a:spcBef>
                        <a:spcAft>
                          <a:spcPts val="0"/>
                        </a:spcAft>
                      </a:pPr>
                      <a:r>
                        <a:rPr lang="en-US" sz="2000" dirty="0" smtClean="0">
                          <a:solidFill>
                            <a:schemeClr val="tx1"/>
                          </a:solidFill>
                          <a:effectLst/>
                          <a:latin typeface="Times New Roman" pitchFamily="18" charset="0"/>
                          <a:cs typeface="Times New Roman" pitchFamily="18" charset="0"/>
                        </a:rPr>
                        <a:t>( </a:t>
                      </a:r>
                      <a:r>
                        <a:rPr lang="en-US" sz="2000" dirty="0" err="1">
                          <a:solidFill>
                            <a:schemeClr val="tx1"/>
                          </a:solidFill>
                          <a:effectLst/>
                          <a:latin typeface="Times New Roman" pitchFamily="18" charset="0"/>
                          <a:cs typeface="Times New Roman" pitchFamily="18" charset="0"/>
                        </a:rPr>
                        <a:t>hạt</a:t>
                      </a:r>
                      <a:r>
                        <a:rPr lang="en-US" sz="2000" dirty="0">
                          <a:solidFill>
                            <a:schemeClr val="tx1"/>
                          </a:solidFill>
                          <a:effectLst/>
                          <a:latin typeface="Times New Roman" pitchFamily="18" charset="0"/>
                          <a:cs typeface="Times New Roman" pitchFamily="18" charset="0"/>
                        </a:rPr>
                        <a:t>, </a:t>
                      </a:r>
                      <a:r>
                        <a:rPr lang="en-US" sz="2000" dirty="0" err="1">
                          <a:solidFill>
                            <a:schemeClr val="tx1"/>
                          </a:solidFill>
                          <a:effectLst/>
                          <a:latin typeface="Times New Roman" pitchFamily="18" charset="0"/>
                          <a:cs typeface="Times New Roman" pitchFamily="18" charset="0"/>
                        </a:rPr>
                        <a:t>bắp</a:t>
                      </a:r>
                      <a:r>
                        <a:rPr lang="en-US" sz="2000" dirty="0">
                          <a:solidFill>
                            <a:schemeClr val="tx1"/>
                          </a:solidFill>
                          <a:effectLst/>
                          <a:latin typeface="Times New Roman" pitchFamily="18" charset="0"/>
                          <a:cs typeface="Times New Roman" pitchFamily="18" charset="0"/>
                        </a:rPr>
                        <a:t>, </a:t>
                      </a:r>
                      <a:r>
                        <a:rPr lang="en-US" sz="2000" dirty="0" err="1">
                          <a:solidFill>
                            <a:schemeClr val="tx1"/>
                          </a:solidFill>
                          <a:effectLst/>
                          <a:latin typeface="Times New Roman" pitchFamily="18" charset="0"/>
                          <a:cs typeface="Times New Roman" pitchFamily="18" charset="0"/>
                        </a:rPr>
                        <a:t>củ</a:t>
                      </a:r>
                      <a:r>
                        <a:rPr lang="en-US" sz="2000" dirty="0">
                          <a:solidFill>
                            <a:schemeClr val="tx1"/>
                          </a:solidFill>
                          <a:effectLst/>
                          <a:latin typeface="Times New Roman" pitchFamily="18" charset="0"/>
                          <a:cs typeface="Times New Roman" pitchFamily="18" charset="0"/>
                        </a:rPr>
                        <a:t>)</a:t>
                      </a:r>
                    </a:p>
                    <a:p>
                      <a:pPr marL="0" marR="0" algn="just">
                        <a:lnSpc>
                          <a:spcPct val="115000"/>
                        </a:lnSpc>
                        <a:spcBef>
                          <a:spcPts val="0"/>
                        </a:spcBef>
                        <a:spcAft>
                          <a:spcPts val="0"/>
                        </a:spcAft>
                      </a:pPr>
                      <a:r>
                        <a:rPr lang="en-US" sz="2000" dirty="0">
                          <a:solidFill>
                            <a:schemeClr val="tx1"/>
                          </a:solidFill>
                          <a:effectLst/>
                          <a:latin typeface="Times New Roman" pitchFamily="18" charset="0"/>
                          <a:cs typeface="Times New Roman" pitchFamily="18" charset="0"/>
                        </a:rPr>
                        <a:t> </a:t>
                      </a:r>
                      <a:endParaRPr lang="en-US" sz="2000" dirty="0">
                        <a:solidFill>
                          <a:schemeClr val="tx1"/>
                        </a:solidFill>
                        <a:effectLst/>
                        <a:latin typeface="Times New Roman" pitchFamily="18" charset="0"/>
                        <a:ea typeface="Calibri"/>
                        <a:cs typeface="Times New Roman" pitchFamily="18" charset="0"/>
                      </a:endParaRPr>
                    </a:p>
                  </a:txBody>
                  <a:tcPr marL="68580" marR="68580" marT="0" marB="0">
                    <a:solidFill>
                      <a:schemeClr val="bg2">
                        <a:lumMod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2000" b="1" dirty="0" smtClean="0">
                        <a:effectLst/>
                        <a:latin typeface="Times New Roman" pitchFamily="18" charset="0"/>
                        <a:cs typeface="Times New Roman" pitchFamily="18" charset="0"/>
                      </a:endParaRPr>
                    </a:p>
                  </a:txBody>
                  <a:tcPr marL="68580" marR="68580" marT="0" marB="0">
                    <a:solidFill>
                      <a:schemeClr val="bg2">
                        <a:lumMod val="90000"/>
                      </a:schemeClr>
                    </a:solidFill>
                  </a:tcPr>
                </a:tc>
                <a:tc>
                  <a:txBody>
                    <a:bodyPr/>
                    <a:lstStyle/>
                    <a:p>
                      <a:pPr marL="0" marR="0" algn="ctr">
                        <a:lnSpc>
                          <a:spcPct val="115000"/>
                        </a:lnSpc>
                        <a:spcBef>
                          <a:spcPts val="0"/>
                        </a:spcBef>
                        <a:spcAft>
                          <a:spcPts val="0"/>
                        </a:spcAft>
                      </a:pPr>
                      <a:r>
                        <a:rPr lang="en-US" sz="2000" b="1" dirty="0">
                          <a:effectLst/>
                          <a:latin typeface="Times New Roman" pitchFamily="18" charset="0"/>
                          <a:cs typeface="Times New Roman" pitchFamily="18" charset="0"/>
                        </a:rPr>
                        <a:t> </a:t>
                      </a:r>
                      <a:endParaRPr lang="en-US" sz="2000" b="1" dirty="0" smtClean="0">
                        <a:effectLst/>
                        <a:latin typeface="Times New Roman" pitchFamily="18" charset="0"/>
                        <a:cs typeface="Times New Roman" pitchFamily="18" charset="0"/>
                      </a:endParaRPr>
                    </a:p>
                  </a:txBody>
                  <a:tcPr marL="68580" marR="68580" marT="0" marB="0">
                    <a:solidFill>
                      <a:schemeClr val="bg2">
                        <a:lumMod val="90000"/>
                      </a:schemeClr>
                    </a:solidFill>
                  </a:tcPr>
                </a:tc>
                <a:tc>
                  <a:txBody>
                    <a:bodyPr/>
                    <a:lstStyle/>
                    <a:p>
                      <a:pPr marL="0" marR="0" algn="ctr">
                        <a:lnSpc>
                          <a:spcPct val="115000"/>
                        </a:lnSpc>
                        <a:spcBef>
                          <a:spcPts val="0"/>
                        </a:spcBef>
                        <a:spcAft>
                          <a:spcPts val="0"/>
                        </a:spcAft>
                      </a:pPr>
                      <a:r>
                        <a:rPr lang="en-US" sz="2000" b="1" dirty="0">
                          <a:effectLst/>
                          <a:latin typeface="Times New Roman" pitchFamily="18" charset="0"/>
                          <a:cs typeface="Times New Roman" pitchFamily="18" charset="0"/>
                        </a:rPr>
                        <a:t> </a:t>
                      </a:r>
                      <a:endParaRPr lang="en-US" sz="2000" b="1" dirty="0" smtClean="0">
                        <a:effectLst/>
                        <a:latin typeface="Times New Roman" pitchFamily="18" charset="0"/>
                        <a:cs typeface="Times New Roman" pitchFamily="18" charset="0"/>
                      </a:endParaRPr>
                    </a:p>
                  </a:txBody>
                  <a:tcPr marL="68580" marR="68580" marT="0" marB="0">
                    <a:solidFill>
                      <a:schemeClr val="bg2">
                        <a:lumMod val="90000"/>
                      </a:schemeClr>
                    </a:solidFill>
                  </a:tcPr>
                </a:tc>
                <a:tc>
                  <a:txBody>
                    <a:bodyPr/>
                    <a:lstStyle/>
                    <a:p>
                      <a:pPr marL="0" marR="0" algn="ctr">
                        <a:lnSpc>
                          <a:spcPct val="115000"/>
                        </a:lnSpc>
                        <a:spcBef>
                          <a:spcPts val="0"/>
                        </a:spcBef>
                        <a:spcAft>
                          <a:spcPts val="0"/>
                        </a:spcAft>
                      </a:pPr>
                      <a:r>
                        <a:rPr lang="en-US" sz="2000" b="1" dirty="0">
                          <a:effectLst/>
                          <a:latin typeface="Times New Roman" pitchFamily="18" charset="0"/>
                          <a:cs typeface="Times New Roman" pitchFamily="18" charset="0"/>
                        </a:rPr>
                        <a:t> </a:t>
                      </a:r>
                      <a:endParaRPr lang="en-US" sz="2000" b="1" dirty="0" smtClean="0">
                        <a:effectLst/>
                        <a:latin typeface="Times New Roman" pitchFamily="18" charset="0"/>
                        <a:cs typeface="Times New Roman" pitchFamily="18" charset="0"/>
                      </a:endParaRPr>
                    </a:p>
                  </a:txBody>
                  <a:tcPr marL="68580" marR="68580" marT="0" marB="0">
                    <a:solidFill>
                      <a:schemeClr val="bg2">
                        <a:lumMod val="90000"/>
                      </a:schemeClr>
                    </a:solidFill>
                  </a:tcPr>
                </a:tc>
              </a:tr>
              <a:tr h="860864">
                <a:tc>
                  <a:txBody>
                    <a:bodyPr/>
                    <a:lstStyle/>
                    <a:p>
                      <a:pPr marL="0" marR="0" algn="ctr">
                        <a:lnSpc>
                          <a:spcPct val="115000"/>
                        </a:lnSpc>
                        <a:spcBef>
                          <a:spcPts val="0"/>
                        </a:spcBef>
                        <a:spcAft>
                          <a:spcPts val="0"/>
                        </a:spcAft>
                      </a:pPr>
                      <a:r>
                        <a:rPr lang="en-US" sz="2000" dirty="0" err="1">
                          <a:solidFill>
                            <a:schemeClr val="tx1"/>
                          </a:solidFill>
                          <a:effectLst/>
                          <a:latin typeface="Times New Roman" pitchFamily="18" charset="0"/>
                          <a:cs typeface="Times New Roman" pitchFamily="18" charset="0"/>
                        </a:rPr>
                        <a:t>Tính</a:t>
                      </a:r>
                      <a:r>
                        <a:rPr lang="en-US" sz="2000" dirty="0">
                          <a:solidFill>
                            <a:schemeClr val="tx1"/>
                          </a:solidFill>
                          <a:effectLst/>
                          <a:latin typeface="Times New Roman" pitchFamily="18" charset="0"/>
                          <a:cs typeface="Times New Roman" pitchFamily="18" charset="0"/>
                        </a:rPr>
                        <a:t> </a:t>
                      </a:r>
                      <a:r>
                        <a:rPr lang="en-US" sz="2000" dirty="0" err="1">
                          <a:solidFill>
                            <a:schemeClr val="tx1"/>
                          </a:solidFill>
                          <a:effectLst/>
                          <a:latin typeface="Times New Roman" pitchFamily="18" charset="0"/>
                          <a:cs typeface="Times New Roman" pitchFamily="18" charset="0"/>
                        </a:rPr>
                        <a:t>chất</a:t>
                      </a:r>
                      <a:r>
                        <a:rPr lang="en-US" sz="2000" dirty="0">
                          <a:solidFill>
                            <a:schemeClr val="tx1"/>
                          </a:solidFill>
                          <a:effectLst/>
                          <a:latin typeface="Times New Roman" pitchFamily="18" charset="0"/>
                          <a:cs typeface="Times New Roman" pitchFamily="18" charset="0"/>
                        </a:rPr>
                        <a:t> </a:t>
                      </a:r>
                      <a:endParaRPr lang="en-US" sz="2000" dirty="0" smtClean="0">
                        <a:solidFill>
                          <a:schemeClr val="tx1"/>
                        </a:solidFill>
                        <a:effectLst/>
                        <a:latin typeface="Times New Roman" pitchFamily="18" charset="0"/>
                        <a:cs typeface="Times New Roman" pitchFamily="18" charset="0"/>
                      </a:endParaRPr>
                    </a:p>
                    <a:p>
                      <a:pPr marL="0" marR="0" algn="ctr">
                        <a:lnSpc>
                          <a:spcPct val="115000"/>
                        </a:lnSpc>
                        <a:spcBef>
                          <a:spcPts val="0"/>
                        </a:spcBef>
                        <a:spcAft>
                          <a:spcPts val="0"/>
                        </a:spcAft>
                      </a:pPr>
                      <a:r>
                        <a:rPr lang="en-US" sz="2000" dirty="0" smtClean="0">
                          <a:solidFill>
                            <a:schemeClr val="tx1"/>
                          </a:solidFill>
                          <a:effectLst/>
                          <a:latin typeface="Times New Roman" pitchFamily="18" charset="0"/>
                          <a:cs typeface="Times New Roman" pitchFamily="18" charset="0"/>
                        </a:rPr>
                        <a:t>( </a:t>
                      </a:r>
                      <a:r>
                        <a:rPr lang="en-US" sz="2000" dirty="0" err="1">
                          <a:solidFill>
                            <a:schemeClr val="tx1"/>
                          </a:solidFill>
                          <a:effectLst/>
                          <a:latin typeface="Times New Roman" pitchFamily="18" charset="0"/>
                          <a:cs typeface="Times New Roman" pitchFamily="18" charset="0"/>
                        </a:rPr>
                        <a:t>dẻo</a:t>
                      </a:r>
                      <a:r>
                        <a:rPr lang="en-US" sz="2000" dirty="0">
                          <a:solidFill>
                            <a:schemeClr val="tx1"/>
                          </a:solidFill>
                          <a:effectLst/>
                          <a:latin typeface="Times New Roman" pitchFamily="18" charset="0"/>
                          <a:cs typeface="Times New Roman" pitchFamily="18" charset="0"/>
                        </a:rPr>
                        <a:t>, </a:t>
                      </a:r>
                      <a:r>
                        <a:rPr lang="en-US" sz="2000" dirty="0" err="1">
                          <a:solidFill>
                            <a:schemeClr val="tx1"/>
                          </a:solidFill>
                          <a:effectLst/>
                          <a:latin typeface="Times New Roman" pitchFamily="18" charset="0"/>
                          <a:cs typeface="Times New Roman" pitchFamily="18" charset="0"/>
                        </a:rPr>
                        <a:t>bùi</a:t>
                      </a:r>
                      <a:r>
                        <a:rPr lang="en-US" sz="2000" dirty="0" smtClean="0">
                          <a:solidFill>
                            <a:schemeClr val="tx1"/>
                          </a:solidFill>
                          <a:effectLst/>
                          <a:latin typeface="Times New Roman" pitchFamily="18" charset="0"/>
                          <a:cs typeface="Times New Roman" pitchFamily="18" charset="0"/>
                        </a:rPr>
                        <a:t>)</a:t>
                      </a:r>
                      <a:endParaRPr lang="en-US" sz="2000" dirty="0">
                        <a:solidFill>
                          <a:schemeClr val="tx1"/>
                        </a:solidFill>
                        <a:effectLst/>
                        <a:latin typeface="Times New Roman" pitchFamily="18" charset="0"/>
                        <a:cs typeface="Times New Roman" pitchFamily="18" charset="0"/>
                      </a:endParaRPr>
                    </a:p>
                  </a:txBody>
                  <a:tcPr marL="68580" marR="68580" marT="0" marB="0">
                    <a:solidFill>
                      <a:schemeClr val="accent2">
                        <a:lumMod val="40000"/>
                        <a:lumOff val="60000"/>
                      </a:schemeClr>
                    </a:solidFill>
                  </a:tcPr>
                </a:tc>
                <a:tc>
                  <a:txBody>
                    <a:bodyPr/>
                    <a:lstStyle/>
                    <a:p>
                      <a:pPr marL="0" marR="0" algn="ctr">
                        <a:lnSpc>
                          <a:spcPct val="115000"/>
                        </a:lnSpc>
                        <a:spcBef>
                          <a:spcPts val="0"/>
                        </a:spcBef>
                        <a:spcAft>
                          <a:spcPts val="0"/>
                        </a:spcAft>
                      </a:pPr>
                      <a:r>
                        <a:rPr lang="en-US" sz="2000" b="1" dirty="0">
                          <a:effectLst/>
                          <a:latin typeface="Times New Roman" pitchFamily="18" charset="0"/>
                          <a:cs typeface="Times New Roman" pitchFamily="18" charset="0"/>
                        </a:rPr>
                        <a:t> </a:t>
                      </a:r>
                      <a:endParaRPr lang="en-US" sz="2000" b="1" dirty="0">
                        <a:effectLst/>
                        <a:latin typeface="Times New Roman" pitchFamily="18" charset="0"/>
                        <a:ea typeface="Calibri"/>
                        <a:cs typeface="Times New Roman" pitchFamily="18" charset="0"/>
                      </a:endParaRPr>
                    </a:p>
                  </a:txBody>
                  <a:tcPr marL="68580" marR="68580" marT="0" marB="0">
                    <a:solidFill>
                      <a:schemeClr val="accent2">
                        <a:lumMod val="40000"/>
                        <a:lumOff val="60000"/>
                      </a:schemeClr>
                    </a:solidFill>
                  </a:tcPr>
                </a:tc>
                <a:tc>
                  <a:txBody>
                    <a:bodyPr/>
                    <a:lstStyle/>
                    <a:p>
                      <a:pPr marL="0" marR="0" algn="ctr">
                        <a:lnSpc>
                          <a:spcPct val="115000"/>
                        </a:lnSpc>
                        <a:spcBef>
                          <a:spcPts val="0"/>
                        </a:spcBef>
                        <a:spcAft>
                          <a:spcPts val="0"/>
                        </a:spcAft>
                      </a:pPr>
                      <a:endParaRPr lang="en-US" sz="2000" b="1" dirty="0">
                        <a:effectLst/>
                        <a:latin typeface="Times New Roman" pitchFamily="18" charset="0"/>
                        <a:ea typeface="Calibri"/>
                        <a:cs typeface="Times New Roman" pitchFamily="18" charset="0"/>
                      </a:endParaRPr>
                    </a:p>
                  </a:txBody>
                  <a:tcPr marL="68580" marR="68580" marT="0" marB="0">
                    <a:solidFill>
                      <a:schemeClr val="accent2">
                        <a:lumMod val="40000"/>
                        <a:lumOff val="60000"/>
                      </a:schemeClr>
                    </a:solidFill>
                  </a:tcPr>
                </a:tc>
                <a:tc>
                  <a:txBody>
                    <a:bodyPr/>
                    <a:lstStyle/>
                    <a:p>
                      <a:pPr marL="0" marR="0" algn="ctr">
                        <a:lnSpc>
                          <a:spcPct val="115000"/>
                        </a:lnSpc>
                        <a:spcBef>
                          <a:spcPts val="0"/>
                        </a:spcBef>
                        <a:spcAft>
                          <a:spcPts val="0"/>
                        </a:spcAft>
                      </a:pPr>
                      <a:endParaRPr lang="en-US" sz="2000" b="1" dirty="0">
                        <a:effectLst/>
                        <a:latin typeface="Times New Roman" pitchFamily="18" charset="0"/>
                        <a:ea typeface="Calibri"/>
                        <a:cs typeface="Times New Roman" pitchFamily="18" charset="0"/>
                      </a:endParaRPr>
                    </a:p>
                  </a:txBody>
                  <a:tcPr marL="68580" marR="68580" marT="0" marB="0">
                    <a:solidFill>
                      <a:schemeClr val="accent2">
                        <a:lumMod val="40000"/>
                        <a:lumOff val="60000"/>
                      </a:schemeClr>
                    </a:solidFill>
                  </a:tcPr>
                </a:tc>
                <a:tc>
                  <a:txBody>
                    <a:bodyPr/>
                    <a:lstStyle/>
                    <a:p>
                      <a:pPr marL="0" marR="0" algn="ctr">
                        <a:lnSpc>
                          <a:spcPct val="115000"/>
                        </a:lnSpc>
                        <a:spcBef>
                          <a:spcPts val="0"/>
                        </a:spcBef>
                        <a:spcAft>
                          <a:spcPts val="0"/>
                        </a:spcAft>
                      </a:pPr>
                      <a:endParaRPr lang="en-US" sz="2000" b="1" dirty="0">
                        <a:effectLst/>
                        <a:latin typeface="Times New Roman" pitchFamily="18" charset="0"/>
                        <a:ea typeface="Calibri"/>
                        <a:cs typeface="Times New Roman" pitchFamily="18" charset="0"/>
                      </a:endParaRPr>
                    </a:p>
                  </a:txBody>
                  <a:tcPr marL="68580" marR="68580" marT="0" marB="0">
                    <a:solidFill>
                      <a:schemeClr val="accent2">
                        <a:lumMod val="40000"/>
                        <a:lumOff val="60000"/>
                      </a:schemeClr>
                    </a:solidFill>
                  </a:tcPr>
                </a:tc>
              </a:tr>
              <a:tr h="2751282">
                <a:tc>
                  <a:txBody>
                    <a:bodyPr/>
                    <a:lstStyle/>
                    <a:p>
                      <a:pPr marL="0" marR="0" algn="ctr">
                        <a:lnSpc>
                          <a:spcPct val="115000"/>
                        </a:lnSpc>
                        <a:spcBef>
                          <a:spcPts val="0"/>
                        </a:spcBef>
                        <a:spcAft>
                          <a:spcPts val="0"/>
                        </a:spcAft>
                      </a:pPr>
                      <a:endParaRPr lang="en-US" sz="2000" dirty="0" smtClean="0">
                        <a:solidFill>
                          <a:schemeClr val="tx1"/>
                        </a:solidFill>
                        <a:effectLst/>
                        <a:latin typeface="Times New Roman" pitchFamily="18" charset="0"/>
                        <a:cs typeface="Times New Roman" pitchFamily="18" charset="0"/>
                      </a:endParaRPr>
                    </a:p>
                    <a:p>
                      <a:pPr marL="0" marR="0" algn="ctr">
                        <a:lnSpc>
                          <a:spcPct val="115000"/>
                        </a:lnSpc>
                        <a:spcBef>
                          <a:spcPts val="0"/>
                        </a:spcBef>
                        <a:spcAft>
                          <a:spcPts val="0"/>
                        </a:spcAft>
                      </a:pPr>
                      <a:endParaRPr lang="en-US" sz="2000" dirty="0" smtClean="0">
                        <a:solidFill>
                          <a:schemeClr val="tx1"/>
                        </a:solidFill>
                        <a:effectLst/>
                        <a:latin typeface="Times New Roman" pitchFamily="18" charset="0"/>
                        <a:cs typeface="Times New Roman" pitchFamily="18" charset="0"/>
                      </a:endParaRPr>
                    </a:p>
                    <a:p>
                      <a:pPr marL="0" marR="0" algn="ctr">
                        <a:lnSpc>
                          <a:spcPct val="115000"/>
                        </a:lnSpc>
                        <a:spcBef>
                          <a:spcPts val="0"/>
                        </a:spcBef>
                        <a:spcAft>
                          <a:spcPts val="0"/>
                        </a:spcAft>
                      </a:pPr>
                      <a:endParaRPr lang="en-US" sz="2000" dirty="0" smtClean="0">
                        <a:solidFill>
                          <a:schemeClr val="tx1"/>
                        </a:solidFill>
                        <a:effectLst/>
                        <a:latin typeface="Times New Roman" pitchFamily="18" charset="0"/>
                        <a:cs typeface="Times New Roman" pitchFamily="18" charset="0"/>
                      </a:endParaRPr>
                    </a:p>
                    <a:p>
                      <a:pPr marL="0" marR="0" algn="ctr">
                        <a:lnSpc>
                          <a:spcPct val="115000"/>
                        </a:lnSpc>
                        <a:spcBef>
                          <a:spcPts val="0"/>
                        </a:spcBef>
                        <a:spcAft>
                          <a:spcPts val="0"/>
                        </a:spcAft>
                      </a:pPr>
                      <a:r>
                        <a:rPr lang="en-US" sz="2000" dirty="0" err="1" smtClean="0">
                          <a:solidFill>
                            <a:schemeClr val="tx1"/>
                          </a:solidFill>
                          <a:effectLst/>
                          <a:latin typeface="Times New Roman" pitchFamily="18" charset="0"/>
                          <a:cs typeface="Times New Roman" pitchFamily="18" charset="0"/>
                        </a:rPr>
                        <a:t>Ứng</a:t>
                      </a:r>
                      <a:r>
                        <a:rPr lang="en-US" sz="2000" dirty="0" smtClean="0">
                          <a:solidFill>
                            <a:schemeClr val="tx1"/>
                          </a:solidFill>
                          <a:effectLst/>
                          <a:latin typeface="Times New Roman" pitchFamily="18" charset="0"/>
                          <a:cs typeface="Times New Roman" pitchFamily="18" charset="0"/>
                        </a:rPr>
                        <a:t> </a:t>
                      </a:r>
                      <a:r>
                        <a:rPr lang="en-US" sz="2000" dirty="0" err="1">
                          <a:solidFill>
                            <a:schemeClr val="tx1"/>
                          </a:solidFill>
                          <a:effectLst/>
                          <a:latin typeface="Times New Roman" pitchFamily="18" charset="0"/>
                          <a:cs typeface="Times New Roman" pitchFamily="18" charset="0"/>
                        </a:rPr>
                        <a:t>dụng</a:t>
                      </a:r>
                      <a:endParaRPr lang="en-US" sz="2000" dirty="0">
                        <a:solidFill>
                          <a:schemeClr val="tx1"/>
                        </a:solidFill>
                        <a:effectLst/>
                        <a:latin typeface="Times New Roman" pitchFamily="18" charset="0"/>
                        <a:cs typeface="Times New Roman" pitchFamily="18" charset="0"/>
                      </a:endParaRPr>
                    </a:p>
                    <a:p>
                      <a:pPr marL="0" marR="0" algn="just">
                        <a:lnSpc>
                          <a:spcPct val="115000"/>
                        </a:lnSpc>
                        <a:spcBef>
                          <a:spcPts val="0"/>
                        </a:spcBef>
                        <a:spcAft>
                          <a:spcPts val="0"/>
                        </a:spcAft>
                      </a:pPr>
                      <a:r>
                        <a:rPr lang="en-US" sz="2000" dirty="0">
                          <a:solidFill>
                            <a:schemeClr val="tx1"/>
                          </a:solidFill>
                          <a:effectLst/>
                        </a:rPr>
                        <a:t> </a:t>
                      </a:r>
                      <a:endParaRPr lang="en-US" sz="2000" dirty="0">
                        <a:solidFill>
                          <a:schemeClr val="tx1"/>
                        </a:solidFill>
                        <a:effectLst/>
                        <a:latin typeface="Times New Roman"/>
                        <a:ea typeface="Calibri"/>
                        <a:cs typeface="Times New Roman"/>
                      </a:endParaRPr>
                    </a:p>
                  </a:txBody>
                  <a:tcPr marL="68580" marR="68580" marT="0" marB="0">
                    <a:solidFill>
                      <a:schemeClr val="bg2">
                        <a:lumMod val="90000"/>
                      </a:schemeClr>
                    </a:solidFill>
                  </a:tcPr>
                </a:tc>
                <a:tc>
                  <a:txBody>
                    <a:bodyPr/>
                    <a:lstStyle/>
                    <a:p>
                      <a:pPr marL="0" marR="0" algn="ctr">
                        <a:lnSpc>
                          <a:spcPct val="115000"/>
                        </a:lnSpc>
                        <a:spcBef>
                          <a:spcPts val="0"/>
                        </a:spcBef>
                        <a:spcAft>
                          <a:spcPts val="0"/>
                        </a:spcAft>
                      </a:pPr>
                      <a:endParaRPr lang="en-US" sz="2000" b="1" dirty="0">
                        <a:effectLst/>
                        <a:latin typeface="Times New Roman" pitchFamily="18" charset="0"/>
                        <a:ea typeface="Calibri"/>
                        <a:cs typeface="Times New Roman" pitchFamily="18" charset="0"/>
                      </a:endParaRPr>
                    </a:p>
                  </a:txBody>
                  <a:tcPr marL="68580" marR="68580" marT="0" marB="0">
                    <a:solidFill>
                      <a:schemeClr val="bg2">
                        <a:lumMod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2000" b="1" dirty="0">
                        <a:effectLst/>
                        <a:latin typeface="Times New Roman" pitchFamily="18" charset="0"/>
                        <a:ea typeface="Calibri"/>
                        <a:cs typeface="Times New Roman" pitchFamily="18" charset="0"/>
                      </a:endParaRPr>
                    </a:p>
                  </a:txBody>
                  <a:tcPr marL="68580" marR="68580" marT="0" marB="0">
                    <a:solidFill>
                      <a:schemeClr val="bg2">
                        <a:lumMod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2000" b="1" dirty="0">
                        <a:effectLst/>
                        <a:latin typeface="Times New Roman" pitchFamily="18" charset="0"/>
                        <a:ea typeface="Calibri"/>
                        <a:cs typeface="Times New Roman" pitchFamily="18" charset="0"/>
                      </a:endParaRPr>
                    </a:p>
                  </a:txBody>
                  <a:tcPr marL="68580" marR="68580" marT="0" marB="0">
                    <a:solidFill>
                      <a:schemeClr val="bg2">
                        <a:lumMod val="9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2000" b="1" dirty="0">
                        <a:effectLst/>
                        <a:latin typeface="Times New Roman" pitchFamily="18" charset="0"/>
                        <a:ea typeface="Calibri"/>
                        <a:cs typeface="Times New Roman" pitchFamily="18" charset="0"/>
                      </a:endParaRPr>
                    </a:p>
                  </a:txBody>
                  <a:tcPr marL="68580" marR="68580" marT="0" marB="0">
                    <a:solidFill>
                      <a:schemeClr val="bg2">
                        <a:lumMod val="90000"/>
                      </a:schemeClr>
                    </a:solidFill>
                  </a:tcPr>
                </a:tc>
              </a:tr>
            </a:tbl>
          </a:graphicData>
        </a:graphic>
      </p:graphicFrame>
      <p:cxnSp>
        <p:nvCxnSpPr>
          <p:cNvPr id="34" name="Straight Connector 33"/>
          <p:cNvCxnSpPr/>
          <p:nvPr/>
        </p:nvCxnSpPr>
        <p:spPr>
          <a:xfrm>
            <a:off x="0" y="1066800"/>
            <a:ext cx="2514600" cy="8382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895600" y="2286000"/>
            <a:ext cx="990600" cy="646331"/>
          </a:xfrm>
          <a:prstGeom prst="rect">
            <a:avLst/>
          </a:prstGeom>
          <a:noFill/>
        </p:spPr>
        <p:txBody>
          <a:bodyPr wrap="square" rtlCol="0">
            <a:spAutoFit/>
          </a:bodyPr>
          <a:lstStyle/>
          <a:p>
            <a:pPr algn="ctr"/>
            <a:r>
              <a:rPr lang="en-US" b="1" dirty="0" err="1">
                <a:latin typeface="Times New Roman" pitchFamily="18" charset="0"/>
                <a:ea typeface="Calibri"/>
                <a:cs typeface="Times New Roman" pitchFamily="18" charset="0"/>
              </a:rPr>
              <a:t>Hạt</a:t>
            </a:r>
            <a:endParaRPr lang="en-US" b="1" dirty="0">
              <a:latin typeface="Times New Roman" pitchFamily="18" charset="0"/>
              <a:ea typeface="Calibri"/>
              <a:cs typeface="Times New Roman" pitchFamily="18" charset="0"/>
            </a:endParaRPr>
          </a:p>
          <a:p>
            <a:endParaRPr lang="en-US" dirty="0"/>
          </a:p>
        </p:txBody>
      </p:sp>
      <p:sp>
        <p:nvSpPr>
          <p:cNvPr id="4" name="TextBox 3"/>
          <p:cNvSpPr txBox="1"/>
          <p:nvPr/>
        </p:nvSpPr>
        <p:spPr>
          <a:xfrm>
            <a:off x="2971800" y="3124200"/>
            <a:ext cx="838200" cy="646331"/>
          </a:xfrm>
          <a:prstGeom prst="rect">
            <a:avLst/>
          </a:prstGeom>
          <a:noFill/>
        </p:spPr>
        <p:txBody>
          <a:bodyPr wrap="square" rtlCol="0">
            <a:spAutoFit/>
          </a:bodyPr>
          <a:lstStyle/>
          <a:p>
            <a:r>
              <a:rPr lang="en-US" b="1" dirty="0">
                <a:latin typeface="Times New Roman" pitchFamily="18" charset="0"/>
                <a:cs typeface="Times New Roman" pitchFamily="18" charset="0"/>
              </a:rPr>
              <a:t> </a:t>
            </a:r>
            <a:r>
              <a:rPr lang="en-US" b="1" dirty="0" err="1">
                <a:latin typeface="Times New Roman" pitchFamily="18" charset="0"/>
                <a:ea typeface="Calibri"/>
                <a:cs typeface="Times New Roman" pitchFamily="18" charset="0"/>
              </a:rPr>
              <a:t>Dẻo</a:t>
            </a:r>
            <a:endParaRPr lang="en-US" b="1" dirty="0">
              <a:latin typeface="Times New Roman" pitchFamily="18" charset="0"/>
              <a:ea typeface="Calibri"/>
              <a:cs typeface="Times New Roman" pitchFamily="18" charset="0"/>
            </a:endParaRPr>
          </a:p>
          <a:p>
            <a:pPr algn="ctr"/>
            <a:endParaRPr lang="en-US" dirty="0"/>
          </a:p>
        </p:txBody>
      </p:sp>
      <p:sp>
        <p:nvSpPr>
          <p:cNvPr id="5" name="TextBox 4"/>
          <p:cNvSpPr txBox="1"/>
          <p:nvPr/>
        </p:nvSpPr>
        <p:spPr>
          <a:xfrm>
            <a:off x="2667000" y="3999854"/>
            <a:ext cx="1524000" cy="2031325"/>
          </a:xfrm>
          <a:prstGeom prst="rect">
            <a:avLst/>
          </a:prstGeom>
          <a:noFill/>
        </p:spPr>
        <p:txBody>
          <a:bodyPr wrap="square" rtlCol="0">
            <a:spAutoFit/>
          </a:bodyPr>
          <a:lstStyle/>
          <a:p>
            <a:r>
              <a:rPr lang="en-US" b="1" dirty="0" err="1">
                <a:latin typeface="Times New Roman" pitchFamily="18" charset="0"/>
                <a:cs typeface="Times New Roman" pitchFamily="18" charset="0"/>
              </a:rPr>
              <a:t>Nấu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cơm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làm</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bột</a:t>
            </a:r>
            <a:r>
              <a:rPr lang="en-US" b="1" dirty="0" smtClean="0">
                <a:latin typeface="Times New Roman" pitchFamily="18" charset="0"/>
                <a:cs typeface="Times New Roman" pitchFamily="18" charset="0"/>
              </a:rPr>
              <a:t> </a:t>
            </a:r>
            <a:r>
              <a:rPr lang="en-US" b="1" dirty="0" err="1">
                <a:latin typeface="Times New Roman" pitchFamily="18" charset="0"/>
                <a:cs typeface="Times New Roman" pitchFamily="18" charset="0"/>
              </a:rPr>
              <a:t>chế</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biến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các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loại</a:t>
            </a:r>
            <a:r>
              <a:rPr lang="en-US" b="1" dirty="0" smtClean="0">
                <a:latin typeface="Times New Roman" pitchFamily="18" charset="0"/>
                <a:cs typeface="Times New Roman" pitchFamily="18" charset="0"/>
              </a:rPr>
              <a:t> </a:t>
            </a:r>
            <a:r>
              <a:rPr lang="en-US" b="1" dirty="0" err="1">
                <a:latin typeface="Times New Roman" pitchFamily="18" charset="0"/>
                <a:cs typeface="Times New Roman" pitchFamily="18" charset="0"/>
              </a:rPr>
              <a:t>bánh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lên</a:t>
            </a:r>
            <a:r>
              <a:rPr lang="en-US" b="1" dirty="0">
                <a:latin typeface="Times New Roman" pitchFamily="18" charset="0"/>
                <a:cs typeface="Times New Roman" pitchFamily="18" charset="0"/>
              </a:rPr>
              <a:t> </a:t>
            </a:r>
            <a:r>
              <a:rPr lang="en-US" b="1" dirty="0" smtClean="0">
                <a:latin typeface="Times New Roman" pitchFamily="18" charset="0"/>
                <a:cs typeface="Times New Roman" pitchFamily="18" charset="0"/>
              </a:rPr>
              <a:t>men </a:t>
            </a:r>
            <a:r>
              <a:rPr lang="en-US" b="1" dirty="0" err="1" smtClean="0">
                <a:latin typeface="Times New Roman" pitchFamily="18" charset="0"/>
                <a:cs typeface="Times New Roman" pitchFamily="18" charset="0"/>
              </a:rPr>
              <a:t>sản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xuất</a:t>
            </a:r>
            <a:r>
              <a:rPr lang="en-US" b="1" dirty="0" smtClean="0">
                <a:latin typeface="Times New Roman" pitchFamily="18" charset="0"/>
                <a:cs typeface="Times New Roman" pitchFamily="18" charset="0"/>
              </a:rPr>
              <a:t> </a:t>
            </a:r>
            <a:r>
              <a:rPr lang="en-US" b="1" dirty="0" err="1">
                <a:latin typeface="Times New Roman" pitchFamily="18" charset="0"/>
                <a:cs typeface="Times New Roman" pitchFamily="18" charset="0"/>
              </a:rPr>
              <a:t>rượu</a:t>
            </a:r>
            <a:endParaRPr lang="en-US" b="1" dirty="0">
              <a:latin typeface="Times New Roman" pitchFamily="18" charset="0"/>
              <a:ea typeface="Calibri"/>
              <a:cs typeface="Times New Roman" pitchFamily="18" charset="0"/>
            </a:endParaRPr>
          </a:p>
          <a:p>
            <a:pPr algn="ctr"/>
            <a:endParaRPr lang="en-US" dirty="0"/>
          </a:p>
        </p:txBody>
      </p:sp>
      <p:sp>
        <p:nvSpPr>
          <p:cNvPr id="9" name="Rectangle 8"/>
          <p:cNvSpPr/>
          <p:nvPr/>
        </p:nvSpPr>
        <p:spPr>
          <a:xfrm>
            <a:off x="4571999" y="2286000"/>
            <a:ext cx="1018227" cy="410882"/>
          </a:xfrm>
          <a:prstGeom prst="rect">
            <a:avLst/>
          </a:prstGeom>
        </p:spPr>
        <p:txBody>
          <a:bodyPr wrap="none">
            <a:spAutoFit/>
          </a:bodyPr>
          <a:lstStyle/>
          <a:p>
            <a:pPr marL="0" marR="0" algn="ctr">
              <a:lnSpc>
                <a:spcPct val="115000"/>
              </a:lnSpc>
              <a:spcBef>
                <a:spcPts val="0"/>
              </a:spcBef>
              <a:spcAft>
                <a:spcPts val="0"/>
              </a:spcAft>
            </a:pPr>
            <a:r>
              <a:rPr lang="en-US" b="1" dirty="0" err="1">
                <a:latin typeface="Times New Roman" pitchFamily="18" charset="0"/>
                <a:ea typeface="Calibri"/>
                <a:cs typeface="Times New Roman" pitchFamily="18" charset="0"/>
              </a:rPr>
              <a:t>Bắp</a:t>
            </a:r>
            <a:r>
              <a:rPr lang="en-US" b="1" dirty="0">
                <a:latin typeface="Times New Roman" pitchFamily="18" charset="0"/>
                <a:ea typeface="Calibri"/>
                <a:cs typeface="Times New Roman" pitchFamily="18" charset="0"/>
              </a:rPr>
              <a:t>, </a:t>
            </a:r>
            <a:r>
              <a:rPr lang="en-US" b="1" dirty="0" err="1">
                <a:latin typeface="Times New Roman" pitchFamily="18" charset="0"/>
                <a:ea typeface="Calibri"/>
                <a:cs typeface="Times New Roman" pitchFamily="18" charset="0"/>
              </a:rPr>
              <a:t>hạt</a:t>
            </a:r>
            <a:endParaRPr lang="en-US" b="1" dirty="0">
              <a:latin typeface="Times New Roman" pitchFamily="18" charset="0"/>
              <a:ea typeface="Calibri"/>
              <a:cs typeface="Times New Roman" pitchFamily="18" charset="0"/>
            </a:endParaRPr>
          </a:p>
        </p:txBody>
      </p:sp>
      <p:sp>
        <p:nvSpPr>
          <p:cNvPr id="8" name="TextBox 7"/>
          <p:cNvSpPr txBox="1"/>
          <p:nvPr/>
        </p:nvSpPr>
        <p:spPr>
          <a:xfrm>
            <a:off x="4648200" y="3161654"/>
            <a:ext cx="942026" cy="646331"/>
          </a:xfrm>
          <a:prstGeom prst="rect">
            <a:avLst/>
          </a:prstGeom>
          <a:noFill/>
        </p:spPr>
        <p:txBody>
          <a:bodyPr wrap="square" rtlCol="0">
            <a:spAutoFit/>
          </a:bodyPr>
          <a:lstStyle/>
          <a:p>
            <a:r>
              <a:rPr lang="en-US" b="1" dirty="0" err="1">
                <a:latin typeface="Times New Roman" pitchFamily="18" charset="0"/>
                <a:cs typeface="Times New Roman" pitchFamily="18" charset="0"/>
              </a:rPr>
              <a:t>Dẻo</a:t>
            </a:r>
            <a:r>
              <a:rPr lang="en-US" b="1" dirty="0">
                <a:latin typeface="Times New Roman" pitchFamily="18" charset="0"/>
                <a:cs typeface="Times New Roman" pitchFamily="18" charset="0"/>
              </a:rPr>
              <a:t> </a:t>
            </a:r>
            <a:endParaRPr lang="en-US" b="1" dirty="0">
              <a:latin typeface="Times New Roman" pitchFamily="18" charset="0"/>
              <a:ea typeface="Calibri"/>
              <a:cs typeface="Times New Roman" pitchFamily="18" charset="0"/>
            </a:endParaRPr>
          </a:p>
          <a:p>
            <a:endParaRPr lang="en-US" dirty="0"/>
          </a:p>
        </p:txBody>
      </p:sp>
      <p:sp>
        <p:nvSpPr>
          <p:cNvPr id="10" name="TextBox 9"/>
          <p:cNvSpPr txBox="1"/>
          <p:nvPr/>
        </p:nvSpPr>
        <p:spPr>
          <a:xfrm>
            <a:off x="4343400" y="3962400"/>
            <a:ext cx="1523999" cy="2585323"/>
          </a:xfrm>
          <a:prstGeom prst="rect">
            <a:avLst/>
          </a:prstGeom>
          <a:noFill/>
        </p:spPr>
        <p:txBody>
          <a:bodyPr wrap="square" rtlCol="0">
            <a:spAutoFit/>
          </a:bodyPr>
          <a:lstStyle/>
          <a:p>
            <a:r>
              <a:rPr lang="en-US" b="1" dirty="0" err="1">
                <a:latin typeface="Times New Roman" pitchFamily="18" charset="0"/>
                <a:cs typeface="Times New Roman" pitchFamily="18" charset="0"/>
              </a:rPr>
              <a:t>Luộc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làm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bột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chế</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biến</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các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loại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bánh</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lên</a:t>
            </a:r>
            <a:r>
              <a:rPr lang="en-US" b="1" dirty="0" smtClean="0">
                <a:latin typeface="Times New Roman" pitchFamily="18" charset="0"/>
                <a:cs typeface="Times New Roman" pitchFamily="18" charset="0"/>
              </a:rPr>
              <a:t> men </a:t>
            </a:r>
            <a:r>
              <a:rPr lang="en-US" b="1" dirty="0" err="1">
                <a:latin typeface="Times New Roman" pitchFamily="18" charset="0"/>
                <a:cs typeface="Times New Roman" pitchFamily="18" charset="0"/>
              </a:rPr>
              <a:t>sản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xuất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rượu</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làm</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thức</a:t>
            </a:r>
            <a:r>
              <a:rPr lang="en-US" b="1" dirty="0" smtClean="0">
                <a:latin typeface="Times New Roman" pitchFamily="18" charset="0"/>
                <a:cs typeface="Times New Roman" pitchFamily="18" charset="0"/>
              </a:rPr>
              <a:t> </a:t>
            </a:r>
            <a:r>
              <a:rPr lang="en-US" b="1" dirty="0" err="1">
                <a:latin typeface="Times New Roman" pitchFamily="18" charset="0"/>
                <a:cs typeface="Times New Roman" pitchFamily="18" charset="0"/>
              </a:rPr>
              <a:t>ăn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cho</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gia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súc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gia</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cầm</a:t>
            </a:r>
            <a:r>
              <a:rPr lang="en-US" b="1" dirty="0" smtClean="0">
                <a:latin typeface="Times New Roman" pitchFamily="18" charset="0"/>
                <a:cs typeface="Times New Roman" pitchFamily="18" charset="0"/>
              </a:rPr>
              <a:t>…</a:t>
            </a:r>
            <a:r>
              <a:rPr lang="en-US" b="1" dirty="0">
                <a:latin typeface="Times New Roman" pitchFamily="18" charset="0"/>
                <a:cs typeface="Times New Roman" pitchFamily="18" charset="0"/>
              </a:rPr>
              <a:t> </a:t>
            </a:r>
            <a:endParaRPr lang="en-US" b="1" dirty="0">
              <a:latin typeface="Times New Roman" pitchFamily="18" charset="0"/>
              <a:ea typeface="Calibri"/>
              <a:cs typeface="Times New Roman" pitchFamily="18" charset="0"/>
            </a:endParaRPr>
          </a:p>
          <a:p>
            <a:endParaRPr lang="en-US" dirty="0"/>
          </a:p>
        </p:txBody>
      </p:sp>
      <p:sp>
        <p:nvSpPr>
          <p:cNvPr id="11" name="TextBox 10"/>
          <p:cNvSpPr txBox="1"/>
          <p:nvPr/>
        </p:nvSpPr>
        <p:spPr>
          <a:xfrm>
            <a:off x="6400800" y="2293749"/>
            <a:ext cx="609600" cy="646331"/>
          </a:xfrm>
          <a:prstGeom prst="rect">
            <a:avLst/>
          </a:prstGeom>
          <a:noFill/>
        </p:spPr>
        <p:txBody>
          <a:bodyPr wrap="square" rtlCol="0">
            <a:spAutoFit/>
          </a:bodyPr>
          <a:lstStyle/>
          <a:p>
            <a:r>
              <a:rPr lang="en-US" b="1" dirty="0" err="1">
                <a:latin typeface="Times New Roman" pitchFamily="18" charset="0"/>
                <a:ea typeface="Calibri"/>
                <a:cs typeface="Times New Roman" pitchFamily="18" charset="0"/>
              </a:rPr>
              <a:t>Củ</a:t>
            </a:r>
            <a:endParaRPr lang="en-US" b="1" dirty="0">
              <a:latin typeface="Times New Roman" pitchFamily="18" charset="0"/>
              <a:ea typeface="Calibri"/>
              <a:cs typeface="Times New Roman" pitchFamily="18" charset="0"/>
            </a:endParaRPr>
          </a:p>
          <a:p>
            <a:endParaRPr lang="en-US" dirty="0"/>
          </a:p>
        </p:txBody>
      </p:sp>
      <p:sp>
        <p:nvSpPr>
          <p:cNvPr id="12" name="TextBox 11"/>
          <p:cNvSpPr txBox="1"/>
          <p:nvPr/>
        </p:nvSpPr>
        <p:spPr>
          <a:xfrm>
            <a:off x="6398217" y="3161653"/>
            <a:ext cx="609600" cy="646331"/>
          </a:xfrm>
          <a:prstGeom prst="rect">
            <a:avLst/>
          </a:prstGeom>
          <a:noFill/>
        </p:spPr>
        <p:txBody>
          <a:bodyPr wrap="square" rtlCol="0">
            <a:spAutoFit/>
          </a:bodyPr>
          <a:lstStyle/>
          <a:p>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Bùi</a:t>
            </a:r>
            <a:endParaRPr lang="en-US" b="1" dirty="0">
              <a:latin typeface="Times New Roman" pitchFamily="18" charset="0"/>
              <a:ea typeface="Calibri"/>
              <a:cs typeface="Times New Roman" pitchFamily="18" charset="0"/>
            </a:endParaRPr>
          </a:p>
          <a:p>
            <a:endParaRPr lang="en-US" dirty="0"/>
          </a:p>
        </p:txBody>
      </p:sp>
      <p:sp>
        <p:nvSpPr>
          <p:cNvPr id="13" name="TextBox 12"/>
          <p:cNvSpPr txBox="1"/>
          <p:nvPr/>
        </p:nvSpPr>
        <p:spPr>
          <a:xfrm>
            <a:off x="6019800" y="3999854"/>
            <a:ext cx="1447800" cy="2308324"/>
          </a:xfrm>
          <a:prstGeom prst="rect">
            <a:avLst/>
          </a:prstGeom>
          <a:noFill/>
        </p:spPr>
        <p:txBody>
          <a:bodyPr wrap="square" rtlCol="0">
            <a:spAutoFit/>
          </a:bodyPr>
          <a:lstStyle/>
          <a:p>
            <a:r>
              <a:rPr lang="en-US" b="1" dirty="0" err="1">
                <a:latin typeface="Times New Roman" pitchFamily="18" charset="0"/>
                <a:cs typeface="Times New Roman" pitchFamily="18" charset="0"/>
              </a:rPr>
              <a:t>Luộc</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làm</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bột</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chế</a:t>
            </a:r>
            <a:r>
              <a:rPr lang="en-US" b="1" dirty="0" smtClean="0">
                <a:latin typeface="Times New Roman" pitchFamily="18" charset="0"/>
                <a:cs typeface="Times New Roman" pitchFamily="18" charset="0"/>
              </a:rPr>
              <a:t> </a:t>
            </a:r>
            <a:r>
              <a:rPr lang="en-US" b="1" dirty="0" err="1">
                <a:latin typeface="Times New Roman" pitchFamily="18" charset="0"/>
                <a:cs typeface="Times New Roman" pitchFamily="18" charset="0"/>
              </a:rPr>
              <a:t>biến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các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loại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bánh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làm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thức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ăn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cho</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gia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súc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gia</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cầm</a:t>
            </a:r>
            <a:r>
              <a:rPr lang="en-US" b="1" dirty="0" smtClean="0">
                <a:latin typeface="Times New Roman" pitchFamily="18" charset="0"/>
                <a:cs typeface="Times New Roman" pitchFamily="18" charset="0"/>
              </a:rPr>
              <a:t>…</a:t>
            </a:r>
            <a:r>
              <a:rPr lang="en-US" b="1" dirty="0">
                <a:latin typeface="Times New Roman" pitchFamily="18" charset="0"/>
                <a:cs typeface="Times New Roman" pitchFamily="18" charset="0"/>
              </a:rPr>
              <a:t> </a:t>
            </a:r>
            <a:endParaRPr lang="en-US" b="1" dirty="0">
              <a:latin typeface="Times New Roman" pitchFamily="18" charset="0"/>
              <a:ea typeface="Calibri"/>
              <a:cs typeface="Times New Roman" pitchFamily="18" charset="0"/>
            </a:endParaRPr>
          </a:p>
          <a:p>
            <a:endParaRPr lang="en-US" dirty="0"/>
          </a:p>
        </p:txBody>
      </p:sp>
      <p:sp>
        <p:nvSpPr>
          <p:cNvPr id="14" name="TextBox 13"/>
          <p:cNvSpPr txBox="1"/>
          <p:nvPr/>
        </p:nvSpPr>
        <p:spPr>
          <a:xfrm>
            <a:off x="7911885" y="2285999"/>
            <a:ext cx="609600" cy="646331"/>
          </a:xfrm>
          <a:prstGeom prst="rect">
            <a:avLst/>
          </a:prstGeom>
          <a:noFill/>
        </p:spPr>
        <p:txBody>
          <a:bodyPr wrap="square" rtlCol="0">
            <a:spAutoFit/>
          </a:bodyPr>
          <a:lstStyle/>
          <a:p>
            <a:r>
              <a:rPr lang="en-US" b="1" dirty="0" err="1">
                <a:latin typeface="Times New Roman" pitchFamily="18" charset="0"/>
                <a:ea typeface="Calibri"/>
                <a:cs typeface="Times New Roman" pitchFamily="18" charset="0"/>
              </a:rPr>
              <a:t>Củ</a:t>
            </a:r>
            <a:endParaRPr lang="en-US" b="1" dirty="0">
              <a:latin typeface="Times New Roman" pitchFamily="18" charset="0"/>
              <a:ea typeface="Calibri"/>
              <a:cs typeface="Times New Roman" pitchFamily="18" charset="0"/>
            </a:endParaRPr>
          </a:p>
          <a:p>
            <a:endParaRPr lang="en-US" dirty="0"/>
          </a:p>
        </p:txBody>
      </p:sp>
      <p:sp>
        <p:nvSpPr>
          <p:cNvPr id="15" name="TextBox 14"/>
          <p:cNvSpPr txBox="1"/>
          <p:nvPr/>
        </p:nvSpPr>
        <p:spPr>
          <a:xfrm>
            <a:off x="7911885" y="3161654"/>
            <a:ext cx="470115" cy="646331"/>
          </a:xfrm>
          <a:prstGeom prst="rect">
            <a:avLst/>
          </a:prstGeom>
          <a:noFill/>
        </p:spPr>
        <p:txBody>
          <a:bodyPr wrap="square" rtlCol="0">
            <a:spAutoFit/>
          </a:bodyPr>
          <a:lstStyle/>
          <a:p>
            <a:endParaRPr lang="en-US" b="1" dirty="0">
              <a:latin typeface="Times New Roman" pitchFamily="18" charset="0"/>
              <a:ea typeface="Calibri"/>
              <a:cs typeface="Times New Roman" pitchFamily="18" charset="0"/>
            </a:endParaRPr>
          </a:p>
          <a:p>
            <a:endParaRPr lang="en-US" dirty="0"/>
          </a:p>
        </p:txBody>
      </p:sp>
      <p:sp>
        <p:nvSpPr>
          <p:cNvPr id="16" name="TextBox 15"/>
          <p:cNvSpPr txBox="1"/>
          <p:nvPr/>
        </p:nvSpPr>
        <p:spPr>
          <a:xfrm>
            <a:off x="7911885" y="3161654"/>
            <a:ext cx="609600" cy="646331"/>
          </a:xfrm>
          <a:prstGeom prst="rect">
            <a:avLst/>
          </a:prstGeom>
          <a:noFill/>
        </p:spPr>
        <p:txBody>
          <a:bodyPr wrap="square" rtlCol="0">
            <a:spAutoFit/>
          </a:bodyPr>
          <a:lstStyle/>
          <a:p>
            <a:r>
              <a:rPr lang="en-US" b="1" dirty="0" err="1">
                <a:latin typeface="Times New Roman" pitchFamily="18" charset="0"/>
                <a:cs typeface="Times New Roman" pitchFamily="18" charset="0"/>
              </a:rPr>
              <a:t>Bùi</a:t>
            </a:r>
            <a:r>
              <a:rPr lang="en-US" b="1" dirty="0">
                <a:latin typeface="Times New Roman" pitchFamily="18" charset="0"/>
                <a:cs typeface="Times New Roman" pitchFamily="18" charset="0"/>
              </a:rPr>
              <a:t> </a:t>
            </a:r>
            <a:endParaRPr lang="en-US" b="1" dirty="0">
              <a:latin typeface="Times New Roman" pitchFamily="18" charset="0"/>
              <a:ea typeface="Calibri"/>
              <a:cs typeface="Times New Roman" pitchFamily="18" charset="0"/>
            </a:endParaRPr>
          </a:p>
          <a:p>
            <a:endParaRPr lang="en-US" dirty="0"/>
          </a:p>
        </p:txBody>
      </p:sp>
      <p:sp>
        <p:nvSpPr>
          <p:cNvPr id="17" name="TextBox 16"/>
          <p:cNvSpPr txBox="1"/>
          <p:nvPr/>
        </p:nvSpPr>
        <p:spPr>
          <a:xfrm>
            <a:off x="7543800" y="3999854"/>
            <a:ext cx="1600200" cy="3236271"/>
          </a:xfrm>
          <a:prstGeom prst="rect">
            <a:avLst/>
          </a:prstGeom>
          <a:noFill/>
        </p:spPr>
        <p:txBody>
          <a:bodyPr wrap="square" rtlCol="0">
            <a:spAutoFit/>
          </a:bodyPr>
          <a:lstStyle/>
          <a:p>
            <a:pPr algn="ctr" fontAlgn="auto">
              <a:lnSpc>
                <a:spcPct val="115000"/>
              </a:lnSpc>
              <a:spcBef>
                <a:spcPts val="0"/>
              </a:spcBef>
              <a:spcAft>
                <a:spcPts val="0"/>
              </a:spcAft>
              <a:defRPr/>
            </a:pPr>
            <a:r>
              <a:rPr lang="en-US" b="1" dirty="0" err="1">
                <a:latin typeface="Times New Roman" pitchFamily="18" charset="0"/>
                <a:cs typeface="Times New Roman" pitchFamily="18" charset="0"/>
              </a:rPr>
              <a:t>Luộc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làm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bột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chế</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biến</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các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loại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bánh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làm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thức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ăn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cho</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gia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súc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lên</a:t>
            </a:r>
            <a:r>
              <a:rPr lang="en-US" b="1" dirty="0">
                <a:latin typeface="Times New Roman" pitchFamily="18" charset="0"/>
                <a:cs typeface="Times New Roman" pitchFamily="18" charset="0"/>
              </a:rPr>
              <a:t> </a:t>
            </a:r>
            <a:r>
              <a:rPr lang="en-US" b="1" dirty="0" smtClean="0">
                <a:latin typeface="Times New Roman" pitchFamily="18" charset="0"/>
                <a:cs typeface="Times New Roman" pitchFamily="18" charset="0"/>
              </a:rPr>
              <a:t>men </a:t>
            </a:r>
            <a:r>
              <a:rPr lang="en-US" b="1" dirty="0" err="1" smtClean="0">
                <a:latin typeface="Times New Roman" pitchFamily="18" charset="0"/>
                <a:cs typeface="Times New Roman" pitchFamily="18" charset="0"/>
              </a:rPr>
              <a:t>sx</a:t>
            </a:r>
            <a:r>
              <a:rPr lang="en-US" b="1" dirty="0" smtClean="0">
                <a:latin typeface="Times New Roman" pitchFamily="18" charset="0"/>
                <a:cs typeface="Times New Roman" pitchFamily="18" charset="0"/>
              </a:rPr>
              <a:t> </a:t>
            </a:r>
            <a:r>
              <a:rPr lang="en-US" b="1" dirty="0" err="1">
                <a:latin typeface="Times New Roman" pitchFamily="18" charset="0"/>
                <a:cs typeface="Times New Roman" pitchFamily="18" charset="0"/>
              </a:rPr>
              <a:t>rượu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làm</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cồn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công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nghiệp</a:t>
            </a:r>
            <a:r>
              <a:rPr lang="en-US" b="1" dirty="0" smtClean="0">
                <a:latin typeface="Times New Roman" pitchFamily="18" charset="0"/>
                <a:cs typeface="Times New Roman" pitchFamily="18" charset="0"/>
              </a:rPr>
              <a:t>.</a:t>
            </a:r>
            <a:endParaRPr lang="en-US" b="1" dirty="0">
              <a:latin typeface="Times New Roman" pitchFamily="18" charset="0"/>
              <a:ea typeface="Calibri"/>
              <a:cs typeface="Times New Roman" pitchFamily="18" charset="0"/>
            </a:endParaRPr>
          </a:p>
          <a:p>
            <a:pPr marL="0" marR="0" algn="ctr">
              <a:lnSpc>
                <a:spcPct val="115000"/>
              </a:lnSpc>
              <a:spcBef>
                <a:spcPts val="0"/>
              </a:spcBef>
              <a:spcAft>
                <a:spcPts val="0"/>
              </a:spcAft>
            </a:pPr>
            <a:r>
              <a:rPr lang="en-US" b="1" dirty="0">
                <a:latin typeface="Times New Roman" pitchFamily="18" charset="0"/>
                <a:cs typeface="Times New Roman" pitchFamily="18" charset="0"/>
              </a:rPr>
              <a:t> </a:t>
            </a:r>
            <a:endParaRPr lang="en-US" b="1" dirty="0">
              <a:latin typeface="Times New Roman" pitchFamily="18" charset="0"/>
              <a:ea typeface="Calibri"/>
              <a:cs typeface="Times New Roman" pitchFamily="18" charset="0"/>
            </a:endParaRPr>
          </a:p>
          <a:p>
            <a:endParaRPr lang="en-US" dirty="0"/>
          </a:p>
        </p:txBody>
      </p:sp>
    </p:spTree>
    <p:extLst>
      <p:ext uri="{BB962C8B-B14F-4D97-AF65-F5344CB8AC3E}">
        <p14:creationId xmlns:p14="http://schemas.microsoft.com/office/powerpoint/2010/main" val="370686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down)">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down)">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circle(in)">
                                      <p:cBhvr>
                                        <p:cTn id="58" dur="20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circle(in)">
                                      <p:cBhvr>
                                        <p:cTn id="63" dur="20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circle(in)">
                                      <p:cBhvr>
                                        <p:cTn id="6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9" grpId="0"/>
      <p:bldP spid="8" grpId="0"/>
      <p:bldP spid="10" grpId="0"/>
      <p:bldP spid="11" grpId="0"/>
      <p:bldP spid="12" grpId="0"/>
      <p:bldP spid="13" grpId="0"/>
      <p:bldP spid="14"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0" y="304800"/>
            <a:ext cx="7696200" cy="6096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5000" dirty="0" smtClean="0">
                <a:solidFill>
                  <a:schemeClr val="accent1"/>
                </a:solidFill>
                <a:latin typeface="+mj-lt"/>
                <a:ea typeface="+mj-ea"/>
                <a:cs typeface="+mj-cs"/>
              </a:rPr>
              <a:t>   </a:t>
            </a:r>
            <a:r>
              <a:rPr lang="en-US" sz="2800" b="1" dirty="0" smtClean="0">
                <a:solidFill>
                  <a:srgbClr val="FF0000"/>
                </a:solidFill>
                <a:latin typeface="Times New Roman" pitchFamily="18" charset="0"/>
                <a:ea typeface="+mj-ea"/>
                <a:cs typeface="Times New Roman" pitchFamily="18" charset="0"/>
              </a:rPr>
              <a:t>1. MỘT SỐ LƯƠNG THỰC PHỔ BIẾN</a:t>
            </a:r>
            <a:endParaRPr kumimoji="0" lang="en-US" sz="2800" b="1"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endParaRPr>
          </a:p>
        </p:txBody>
      </p:sp>
      <p:sp>
        <p:nvSpPr>
          <p:cNvPr id="5" name="Rectangle 4"/>
          <p:cNvSpPr/>
          <p:nvPr/>
        </p:nvSpPr>
        <p:spPr>
          <a:xfrm>
            <a:off x="914400" y="1066799"/>
            <a:ext cx="8000999" cy="1384995"/>
          </a:xfrm>
          <a:prstGeom prst="rect">
            <a:avLst/>
          </a:prstGeom>
        </p:spPr>
        <p:txBody>
          <a:bodyPr wrap="square">
            <a:spAutoFit/>
          </a:bodyPr>
          <a:lstStyle/>
          <a:p>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Dựa</a:t>
            </a:r>
            <a:r>
              <a:rPr lang="en-US" sz="2800" dirty="0" smtClean="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tính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chất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ứng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dụng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khác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nhau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mỗi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loại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lương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thực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người</a:t>
            </a:r>
            <a:r>
              <a:rPr lang="en-US" sz="2800" dirty="0">
                <a:solidFill>
                  <a:srgbClr val="0000FF"/>
                </a:solidFill>
                <a:latin typeface="Times New Roman" pitchFamily="18" charset="0"/>
                <a:cs typeface="Times New Roman" pitchFamily="18" charset="0"/>
              </a:rPr>
              <a:t> ta </a:t>
            </a:r>
            <a:r>
              <a:rPr lang="en-US" sz="2800" dirty="0" err="1">
                <a:solidFill>
                  <a:srgbClr val="0000FF"/>
                </a:solidFill>
                <a:latin typeface="Times New Roman" pitchFamily="18" charset="0"/>
                <a:cs typeface="Times New Roman" pitchFamily="18" charset="0"/>
              </a:rPr>
              <a:t>chế</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biến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thành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nhiều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phẩm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ẩm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thực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trị</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dưỡng</a:t>
            </a:r>
            <a:r>
              <a:rPr lang="en-US" sz="2800" dirty="0">
                <a:solidFill>
                  <a:srgbClr val="0000FF"/>
                </a:solidFill>
                <a:latin typeface="Times New Roman" pitchFamily="18" charset="0"/>
                <a:cs typeface="Times New Roman" pitchFamily="18" charset="0"/>
              </a:rPr>
              <a:t>.</a:t>
            </a:r>
          </a:p>
        </p:txBody>
      </p:sp>
      <p:sp>
        <p:nvSpPr>
          <p:cNvPr id="9" name="Text Box 7"/>
          <p:cNvSpPr txBox="1">
            <a:spLocks noChangeArrowheads="1"/>
          </p:cNvSpPr>
          <p:nvPr/>
        </p:nvSpPr>
        <p:spPr bwMode="auto">
          <a:xfrm>
            <a:off x="228600" y="914400"/>
            <a:ext cx="8382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pitchFamily="34" charset="0"/>
              </a:defRPr>
            </a:lvl1pPr>
            <a:lvl2pPr marL="742950" indent="-285750">
              <a:defRPr sz="3200" b="1">
                <a:solidFill>
                  <a:schemeClr val="tx1"/>
                </a:solidFill>
                <a:latin typeface="Arial" pitchFamily="34" charset="0"/>
              </a:defRPr>
            </a:lvl2pPr>
            <a:lvl3pPr marL="1143000" indent="-228600">
              <a:defRPr sz="3200" b="1">
                <a:solidFill>
                  <a:schemeClr val="tx1"/>
                </a:solidFill>
                <a:latin typeface="Arial" pitchFamily="34" charset="0"/>
              </a:defRPr>
            </a:lvl3pPr>
            <a:lvl4pPr marL="1600200" indent="-228600">
              <a:defRPr sz="3200" b="1">
                <a:solidFill>
                  <a:schemeClr val="tx1"/>
                </a:solidFill>
                <a:latin typeface="Arial" pitchFamily="34" charset="0"/>
              </a:defRPr>
            </a:lvl4pPr>
            <a:lvl5pPr marL="2057400" indent="-228600">
              <a:defRPr sz="3200" b="1">
                <a:solidFill>
                  <a:schemeClr val="tx1"/>
                </a:solidFill>
                <a:latin typeface="Arial" pitchFamily="34" charset="0"/>
              </a:defRPr>
            </a:lvl5pPr>
            <a:lvl6pPr marL="2514600" indent="-228600" eaLnBrk="0" fontAlgn="base" hangingPunct="0">
              <a:spcBef>
                <a:spcPct val="0"/>
              </a:spcBef>
              <a:spcAft>
                <a:spcPct val="0"/>
              </a:spcAft>
              <a:defRPr sz="3200" b="1">
                <a:solidFill>
                  <a:schemeClr val="tx1"/>
                </a:solidFill>
                <a:latin typeface="Arial" pitchFamily="34" charset="0"/>
              </a:defRPr>
            </a:lvl6pPr>
            <a:lvl7pPr marL="2971800" indent="-228600" eaLnBrk="0" fontAlgn="base" hangingPunct="0">
              <a:spcBef>
                <a:spcPct val="0"/>
              </a:spcBef>
              <a:spcAft>
                <a:spcPct val="0"/>
              </a:spcAft>
              <a:defRPr sz="3200" b="1">
                <a:solidFill>
                  <a:schemeClr val="tx1"/>
                </a:solidFill>
                <a:latin typeface="Arial" pitchFamily="34" charset="0"/>
              </a:defRPr>
            </a:lvl7pPr>
            <a:lvl8pPr marL="3429000" indent="-228600" eaLnBrk="0" fontAlgn="base" hangingPunct="0">
              <a:spcBef>
                <a:spcPct val="0"/>
              </a:spcBef>
              <a:spcAft>
                <a:spcPct val="0"/>
              </a:spcAft>
              <a:defRPr sz="3200" b="1">
                <a:solidFill>
                  <a:schemeClr val="tx1"/>
                </a:solidFill>
                <a:latin typeface="Arial" pitchFamily="34" charset="0"/>
              </a:defRPr>
            </a:lvl8pPr>
            <a:lvl9pPr marL="3886200" indent="-228600" eaLnBrk="0" fontAlgn="base" hangingPunct="0">
              <a:spcBef>
                <a:spcPct val="0"/>
              </a:spcBef>
              <a:spcAft>
                <a:spcPct val="0"/>
              </a:spcAft>
              <a:defRPr sz="3200" b="1">
                <a:solidFill>
                  <a:schemeClr val="tx1"/>
                </a:solidFill>
                <a:latin typeface="Arial" pitchFamily="34" charset="0"/>
              </a:defRPr>
            </a:lvl9pPr>
          </a:lstStyle>
          <a:p>
            <a:pPr>
              <a:spcBef>
                <a:spcPct val="50000"/>
              </a:spcBef>
            </a:pPr>
            <a:r>
              <a:rPr lang="en-US" sz="3800" dirty="0">
                <a:latin typeface=".VnTime" pitchFamily="34" charset="0"/>
                <a:sym typeface="Wingdings" pitchFamily="2" charset="2"/>
              </a:rPr>
              <a:t></a:t>
            </a:r>
          </a:p>
        </p:txBody>
      </p:sp>
    </p:spTree>
    <p:extLst>
      <p:ext uri="{BB962C8B-B14F-4D97-AF65-F5344CB8AC3E}">
        <p14:creationId xmlns:p14="http://schemas.microsoft.com/office/powerpoint/2010/main" val="11304193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par>
                                <p:cTn id="7" presetID="36" presetClass="emph" presetSubtype="0" repeatCount="indefinite" fill="hold" grpId="1" nodeType="withEffect">
                                  <p:stCondLst>
                                    <p:cond delay="0"/>
                                  </p:stCondLst>
                                  <p:iterate type="lt">
                                    <p:tmPct val="10000"/>
                                  </p:iterate>
                                  <p:childTnLst>
                                    <p:animScale>
                                      <p:cBhvr>
                                        <p:cTn id="8" dur="500" autoRev="1" fill="hold">
                                          <p:stCondLst>
                                            <p:cond delay="0"/>
                                          </p:stCondLst>
                                        </p:cTn>
                                        <p:tgtEl>
                                          <p:spTgt spid="9"/>
                                        </p:tgtEl>
                                      </p:cBhvr>
                                      <p:to x="80000" y="100000"/>
                                    </p:animScale>
                                    <p:anim by="(#ppt_w*0.10)" calcmode="lin" valueType="num">
                                      <p:cBhvr>
                                        <p:cTn id="9" dur="500" autoRev="1" fill="hold">
                                          <p:stCondLst>
                                            <p:cond delay="0"/>
                                          </p:stCondLst>
                                        </p:cTn>
                                        <p:tgtEl>
                                          <p:spTgt spid="9"/>
                                        </p:tgtEl>
                                        <p:attrNameLst>
                                          <p:attrName>ppt_x</p:attrName>
                                        </p:attrNameLst>
                                      </p:cBhvr>
                                    </p:anim>
                                    <p:anim by="(-#ppt_w*0.10)" calcmode="lin" valueType="num">
                                      <p:cBhvr>
                                        <p:cTn id="10" dur="500" autoRev="1" fill="hold">
                                          <p:stCondLst>
                                            <p:cond delay="0"/>
                                          </p:stCondLst>
                                        </p:cTn>
                                        <p:tgtEl>
                                          <p:spTgt spid="9"/>
                                        </p:tgtEl>
                                        <p:attrNameLst>
                                          <p:attrName>ppt_y</p:attrName>
                                        </p:attrNameLst>
                                      </p:cBhvr>
                                    </p:anim>
                                    <p:animRot by="-480000">
                                      <p:cBhvr>
                                        <p:cTn id="11" dur="500" autoRev="1" fill="hold">
                                          <p:stCondLst>
                                            <p:cond delay="0"/>
                                          </p:stCondLst>
                                        </p:cTn>
                                        <p:tgtEl>
                                          <p:spTgt spid="9"/>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9"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0" y="304800"/>
            <a:ext cx="7696200" cy="6096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5000" dirty="0" smtClean="0">
                <a:solidFill>
                  <a:schemeClr val="accent1"/>
                </a:solidFill>
                <a:latin typeface="+mj-lt"/>
                <a:ea typeface="+mj-ea"/>
                <a:cs typeface="+mj-cs"/>
              </a:rPr>
              <a:t>   </a:t>
            </a:r>
            <a:r>
              <a:rPr lang="en-US" sz="2800" b="1" dirty="0">
                <a:solidFill>
                  <a:srgbClr val="FF0000"/>
                </a:solidFill>
                <a:latin typeface="Times New Roman" pitchFamily="18" charset="0"/>
                <a:ea typeface="+mj-ea"/>
                <a:cs typeface="Times New Roman" pitchFamily="18" charset="0"/>
              </a:rPr>
              <a:t>2</a:t>
            </a:r>
            <a:r>
              <a:rPr lang="en-US" sz="2800" b="1" dirty="0" smtClean="0">
                <a:solidFill>
                  <a:srgbClr val="FF0000"/>
                </a:solidFill>
                <a:latin typeface="Times New Roman" pitchFamily="18" charset="0"/>
                <a:ea typeface="+mj-ea"/>
                <a:cs typeface="Times New Roman" pitchFamily="18" charset="0"/>
              </a:rPr>
              <a:t>. MỘT SỐ THỰC PHẨM PHỔ BIẾN</a:t>
            </a:r>
            <a:endParaRPr kumimoji="0" lang="en-US" sz="2800" b="1"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endParaRPr>
          </a:p>
        </p:txBody>
      </p:sp>
      <p:pic>
        <p:nvPicPr>
          <p:cNvPr id="4" name="Picture 3"/>
          <p:cNvPicPr/>
          <p:nvPr/>
        </p:nvPicPr>
        <p:blipFill>
          <a:blip r:embed="rId2"/>
          <a:stretch>
            <a:fillRect/>
          </a:stretch>
        </p:blipFill>
        <p:spPr>
          <a:xfrm>
            <a:off x="457200" y="1066800"/>
            <a:ext cx="5943600" cy="4572000"/>
          </a:xfrm>
          <a:prstGeom prst="rect">
            <a:avLst/>
          </a:prstGeom>
        </p:spPr>
      </p:pic>
      <p:sp>
        <p:nvSpPr>
          <p:cNvPr id="5" name="Rectangle 4"/>
          <p:cNvSpPr/>
          <p:nvPr/>
        </p:nvSpPr>
        <p:spPr>
          <a:xfrm>
            <a:off x="838200" y="5820753"/>
            <a:ext cx="5399235" cy="523220"/>
          </a:xfrm>
          <a:prstGeom prst="rect">
            <a:avLst/>
          </a:prstGeom>
        </p:spPr>
        <p:txBody>
          <a:bodyPr wrap="none">
            <a:spAutoFit/>
          </a:bodyPr>
          <a:lstStyle/>
          <a:p>
            <a:r>
              <a:rPr lang="en-US" sz="2800" b="1" dirty="0" err="1">
                <a:latin typeface="Times New Roman" pitchFamily="18" charset="0"/>
                <a:cs typeface="Times New Roman" pitchFamily="18" charset="0"/>
              </a:rPr>
              <a:t>Hình</a:t>
            </a:r>
            <a:r>
              <a:rPr lang="en-US" sz="2800" b="1" dirty="0">
                <a:latin typeface="Times New Roman" pitchFamily="18" charset="0"/>
                <a:cs typeface="Times New Roman" pitchFamily="18" charset="0"/>
              </a:rPr>
              <a:t> 14.2. </a:t>
            </a:r>
            <a:r>
              <a:rPr lang="en-US" sz="2800" b="1" dirty="0" err="1">
                <a:latin typeface="Times New Roman" pitchFamily="18" charset="0"/>
                <a:cs typeface="Times New Roman" pitchFamily="18" charset="0"/>
              </a:rPr>
              <a:t>Một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loại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thực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phẩm</a:t>
            </a:r>
            <a:r>
              <a:rPr lang="en-US" sz="2800" b="1" dirty="0">
                <a:latin typeface="Times New Roman" pitchFamily="18" charset="0"/>
                <a:cs typeface="Times New Roman" pitchFamily="18" charset="0"/>
              </a:rPr>
              <a:t> </a:t>
            </a:r>
          </a:p>
        </p:txBody>
      </p:sp>
      <p:sp>
        <p:nvSpPr>
          <p:cNvPr id="6" name="Cloud Callout 5"/>
          <p:cNvSpPr/>
          <p:nvPr/>
        </p:nvSpPr>
        <p:spPr>
          <a:xfrm>
            <a:off x="6553200" y="1714500"/>
            <a:ext cx="2514600" cy="3238500"/>
          </a:xfrm>
          <a:prstGeom prst="cloudCallout">
            <a:avLst>
              <a:gd name="adj1" fmla="val -71303"/>
              <a:gd name="adj2" fmla="val 729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itchFamily="18" charset="0"/>
                <a:cs typeface="Times New Roman" pitchFamily="18" charset="0"/>
              </a:rPr>
              <a:t>Quan</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sát</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hình</a:t>
            </a:r>
            <a:r>
              <a:rPr lang="en-US" sz="2400" b="1" dirty="0" smtClean="0">
                <a:latin typeface="Times New Roman" pitchFamily="18" charset="0"/>
                <a:cs typeface="Times New Roman" pitchFamily="18" charset="0"/>
              </a:rPr>
              <a:t> 14.2, </a:t>
            </a:r>
            <a:r>
              <a:rPr lang="en-US" sz="2400" b="1" dirty="0" err="1" smtClean="0">
                <a:latin typeface="Times New Roman" pitchFamily="18" charset="0"/>
                <a:cs typeface="Times New Roman" pitchFamily="18" charset="0"/>
              </a:rPr>
              <a:t>Hoàn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thành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phiếu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học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tập</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số</a:t>
            </a:r>
            <a:r>
              <a:rPr lang="en-US" sz="2400" b="1" dirty="0" smtClean="0">
                <a:latin typeface="Times New Roman" pitchFamily="18" charset="0"/>
                <a:cs typeface="Times New Roman" pitchFamily="18" charset="0"/>
              </a:rPr>
              <a:t> 3.</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4395393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10" descr="POINSET2">
            <a:hlinkClick r:id="rId3"/>
          </p:cNvPr>
          <p:cNvPicPr>
            <a:picLocks noChangeAspect="1" noChangeArrowheads="1"/>
          </p:cNvPicPr>
          <p:nvPr/>
        </p:nvPicPr>
        <p:blipFill>
          <a:blip r:embed="rId4"/>
          <a:srcRect/>
          <a:stretch>
            <a:fillRect/>
          </a:stretch>
        </p:blipFill>
        <p:spPr bwMode="auto">
          <a:xfrm rot="5400000">
            <a:off x="7926387" y="-1587"/>
            <a:ext cx="1216025" cy="1219200"/>
          </a:xfrm>
          <a:prstGeom prst="rect">
            <a:avLst/>
          </a:prstGeom>
          <a:noFill/>
          <a:ln w="9525">
            <a:noFill/>
            <a:miter lim="800000"/>
            <a:headEnd/>
            <a:tailEnd/>
          </a:ln>
        </p:spPr>
      </p:pic>
      <p:pic>
        <p:nvPicPr>
          <p:cNvPr id="5125" name="Picture 10" descr="POINSET2">
            <a:hlinkClick r:id="rId3"/>
          </p:cNvPr>
          <p:cNvPicPr>
            <a:picLocks noChangeAspect="1" noChangeArrowheads="1"/>
          </p:cNvPicPr>
          <p:nvPr/>
        </p:nvPicPr>
        <p:blipFill>
          <a:blip r:embed="rId4"/>
          <a:srcRect/>
          <a:stretch>
            <a:fillRect/>
          </a:stretch>
        </p:blipFill>
        <p:spPr bwMode="auto">
          <a:xfrm rot="-5400000">
            <a:off x="85725" y="5403850"/>
            <a:ext cx="1368425" cy="1539875"/>
          </a:xfrm>
          <a:prstGeom prst="rect">
            <a:avLst/>
          </a:prstGeom>
          <a:noFill/>
          <a:ln w="9525">
            <a:noFill/>
            <a:miter lim="800000"/>
            <a:headEnd/>
            <a:tailEnd/>
          </a:ln>
        </p:spPr>
      </p:pic>
      <p:sp>
        <p:nvSpPr>
          <p:cNvPr id="13" name="Rectangle 12"/>
          <p:cNvSpPr/>
          <p:nvPr/>
        </p:nvSpPr>
        <p:spPr>
          <a:xfrm>
            <a:off x="3133443" y="5852386"/>
            <a:ext cx="2971800" cy="381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smtClean="0">
                <a:solidFill>
                  <a:srgbClr val="C00000"/>
                </a:solidFill>
                <a:latin typeface="Times New Roman" pitchFamily="18" charset="0"/>
                <a:cs typeface="Times New Roman" pitchFamily="18" charset="0"/>
              </a:rPr>
              <a:t>Lúa</a:t>
            </a:r>
            <a:endParaRPr lang="en-US" sz="4000" b="1" dirty="0">
              <a:solidFill>
                <a:srgbClr val="C00000"/>
              </a:solidFill>
              <a:latin typeface="Times New Roman" pitchFamily="18" charset="0"/>
              <a:cs typeface="Times New Roman" pitchFamily="18" charset="0"/>
            </a:endParaRPr>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413036"/>
            <a:ext cx="6400800" cy="4076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WordArt 5"/>
          <p:cNvSpPr>
            <a:spLocks noChangeArrowheads="1" noChangeShapeType="1" noTextEdit="1"/>
          </p:cNvSpPr>
          <p:nvPr/>
        </p:nvSpPr>
        <p:spPr bwMode="auto">
          <a:xfrm>
            <a:off x="1828800" y="304800"/>
            <a:ext cx="5715000" cy="62865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4400" kern="10" dirty="0" smtClean="0">
                <a:ln w="9525">
                  <a:round/>
                  <a:headEnd/>
                  <a:tailEnd/>
                </a:ln>
                <a:solidFill>
                  <a:srgbClr val="FF3300"/>
                </a:solidFill>
                <a:latin typeface="Times New Roman"/>
                <a:cs typeface="Times New Roman"/>
              </a:rPr>
              <a:t>ĐUỔI HÌNH BẮT CHỮ</a:t>
            </a:r>
            <a:endParaRPr lang="en-US" sz="4400" kern="10" dirty="0">
              <a:ln w="9525">
                <a:round/>
                <a:headEnd/>
                <a:tailEnd/>
              </a:ln>
              <a:solidFill>
                <a:srgbClr val="FF3300"/>
              </a:solidFill>
              <a:latin typeface="Times New Roman"/>
              <a:cs typeface="Times New Roman"/>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1394847"/>
            <a:ext cx="6400800" cy="4076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circle(in)">
                                      <p:cBhvr>
                                        <p:cTn id="19" dur="2000"/>
                                        <p:tgtEl>
                                          <p:spTgt spid="102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464949"/>
            <a:ext cx="8153400" cy="954107"/>
          </a:xfrm>
          <a:prstGeom prst="rect">
            <a:avLst/>
          </a:prstGeom>
        </p:spPr>
        <p:txBody>
          <a:bodyPr wrap="square">
            <a:spAutoFit/>
          </a:bodyPr>
          <a:lstStyle/>
          <a:p>
            <a:r>
              <a:rPr lang="vi-VN" sz="2800" dirty="0" smtClean="0">
                <a:latin typeface="Times New Roman" pitchFamily="18" charset="0"/>
                <a:cs typeface="Times New Roman" pitchFamily="18" charset="0"/>
              </a:rPr>
              <a:t> </a:t>
            </a:r>
            <a:r>
              <a:rPr lang="vi-VN" sz="2800" b="1" dirty="0">
                <a:latin typeface="Times New Roman" pitchFamily="18" charset="0"/>
                <a:cs typeface="Times New Roman" pitchFamily="18" charset="0"/>
              </a:rPr>
              <a:t>Kể tên một số loại thực phẩm gia đình em thường sử dụng hằng ngày.</a:t>
            </a:r>
            <a:endParaRPr lang="en-US" sz="2800" b="1"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980" y="1419056"/>
            <a:ext cx="3014420" cy="259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1161" y="1419056"/>
            <a:ext cx="2971800" cy="259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419056"/>
            <a:ext cx="2419027" cy="266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979" y="4191000"/>
            <a:ext cx="4043121" cy="254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1485" y="4190999"/>
            <a:ext cx="4413141" cy="254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9" descr="Dau"/>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22" y="484802"/>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248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ircle(in)">
                                      <p:cBhvr>
                                        <p:cTn id="15" dur="2000"/>
                                        <p:tgtEl>
                                          <p:spTgt spid="1026"/>
                                        </p:tgtEl>
                                      </p:cBhvr>
                                    </p:animEffect>
                                  </p:childTnLst>
                                </p:cTn>
                              </p:par>
                            </p:childTnLst>
                          </p:cTn>
                        </p:par>
                        <p:par>
                          <p:cTn id="16" fill="hold">
                            <p:stCondLst>
                              <p:cond delay="2000"/>
                            </p:stCondLst>
                            <p:childTnLst>
                              <p:par>
                                <p:cTn id="17" presetID="21" presetClass="entr" presetSubtype="1" fill="hold" nodeType="after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wheel(1)">
                                      <p:cBhvr>
                                        <p:cTn id="19" dur="2000"/>
                                        <p:tgtEl>
                                          <p:spTgt spid="1027"/>
                                        </p:tgtEl>
                                      </p:cBhvr>
                                    </p:animEffect>
                                  </p:childTnLst>
                                </p:cTn>
                              </p:par>
                            </p:childTnLst>
                          </p:cTn>
                        </p:par>
                        <p:par>
                          <p:cTn id="20" fill="hold">
                            <p:stCondLst>
                              <p:cond delay="4000"/>
                            </p:stCondLst>
                            <p:childTnLst>
                              <p:par>
                                <p:cTn id="21" presetID="16" presetClass="entr" presetSubtype="21" fill="hold" nodeType="after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barn(inVertical)">
                                      <p:cBhvr>
                                        <p:cTn id="23" dur="500"/>
                                        <p:tgtEl>
                                          <p:spTgt spid="1028"/>
                                        </p:tgtEl>
                                      </p:cBhvr>
                                    </p:animEffect>
                                  </p:childTnLst>
                                </p:cTn>
                              </p:par>
                            </p:childTnLst>
                          </p:cTn>
                        </p:par>
                        <p:par>
                          <p:cTn id="24" fill="hold">
                            <p:stCondLst>
                              <p:cond delay="4500"/>
                            </p:stCondLst>
                            <p:childTnLst>
                              <p:par>
                                <p:cTn id="25" presetID="22" presetClass="entr" presetSubtype="4" fill="hold" nodeType="afterEffect">
                                  <p:stCondLst>
                                    <p:cond delay="0"/>
                                  </p:stCondLst>
                                  <p:childTnLst>
                                    <p:set>
                                      <p:cBhvr>
                                        <p:cTn id="26" dur="1" fill="hold">
                                          <p:stCondLst>
                                            <p:cond delay="0"/>
                                          </p:stCondLst>
                                        </p:cTn>
                                        <p:tgtEl>
                                          <p:spTgt spid="1029"/>
                                        </p:tgtEl>
                                        <p:attrNameLst>
                                          <p:attrName>style.visibility</p:attrName>
                                        </p:attrNameLst>
                                      </p:cBhvr>
                                      <p:to>
                                        <p:strVal val="visible"/>
                                      </p:to>
                                    </p:set>
                                    <p:animEffect transition="in" filter="wipe(down)">
                                      <p:cBhvr>
                                        <p:cTn id="27" dur="500"/>
                                        <p:tgtEl>
                                          <p:spTgt spid="1029"/>
                                        </p:tgtEl>
                                      </p:cBhvr>
                                    </p:animEffect>
                                  </p:childTnLst>
                                </p:cTn>
                              </p:par>
                            </p:childTnLst>
                          </p:cTn>
                        </p:par>
                        <p:par>
                          <p:cTn id="28" fill="hold">
                            <p:stCondLst>
                              <p:cond delay="5000"/>
                            </p:stCondLst>
                            <p:childTnLst>
                              <p:par>
                                <p:cTn id="29" presetID="6" presetClass="entr" presetSubtype="16" fill="hold" nodeType="afterEffect">
                                  <p:stCondLst>
                                    <p:cond delay="0"/>
                                  </p:stCondLst>
                                  <p:childTnLst>
                                    <p:set>
                                      <p:cBhvr>
                                        <p:cTn id="30" dur="1" fill="hold">
                                          <p:stCondLst>
                                            <p:cond delay="0"/>
                                          </p:stCondLst>
                                        </p:cTn>
                                        <p:tgtEl>
                                          <p:spTgt spid="1030"/>
                                        </p:tgtEl>
                                        <p:attrNameLst>
                                          <p:attrName>style.visibility</p:attrName>
                                        </p:attrNameLst>
                                      </p:cBhvr>
                                      <p:to>
                                        <p:strVal val="visible"/>
                                      </p:to>
                                    </p:set>
                                    <p:animEffect transition="in" filter="circle(in)">
                                      <p:cBhvr>
                                        <p:cTn id="31"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730" y="2819400"/>
            <a:ext cx="2283739"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0470" y="212355"/>
            <a:ext cx="2593061"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553" y="4813515"/>
            <a:ext cx="2303918" cy="19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272310"/>
            <a:ext cx="1795221" cy="2242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9708" y="2819400"/>
            <a:ext cx="2342826" cy="1994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574" y="272310"/>
            <a:ext cx="2314896"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3531" y="212355"/>
            <a:ext cx="2143125"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32613" y="4719757"/>
            <a:ext cx="2376488" cy="2011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46393" y="2738557"/>
            <a:ext cx="20574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39000" y="2819400"/>
            <a:ext cx="1795221" cy="1994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46393" y="4800600"/>
            <a:ext cx="1638300" cy="193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0" y="4813514"/>
            <a:ext cx="2176221" cy="2004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loud Callout 14"/>
          <p:cNvSpPr/>
          <p:nvPr/>
        </p:nvSpPr>
        <p:spPr>
          <a:xfrm>
            <a:off x="3276600" y="1676400"/>
            <a:ext cx="4343400" cy="2490647"/>
          </a:xfrm>
          <a:prstGeom prst="cloudCallout">
            <a:avLst>
              <a:gd name="adj1" fmla="val -67361"/>
              <a:gd name="adj2" fmla="val 141573"/>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imes New Roman" pitchFamily="18" charset="0"/>
                <a:cs typeface="Times New Roman" pitchFamily="18" charset="0"/>
              </a:rPr>
              <a:t>Cho </a:t>
            </a:r>
            <a:r>
              <a:rPr lang="en-US" sz="2400" b="1" dirty="0" err="1" smtClean="0">
                <a:solidFill>
                  <a:schemeClr val="bg1"/>
                </a:solidFill>
                <a:latin typeface="Times New Roman" pitchFamily="18" charset="0"/>
                <a:cs typeface="Times New Roman" pitchFamily="18" charset="0"/>
              </a:rPr>
              <a:t>biết</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đâu</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là</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thực</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phẩm</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có</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nguồn</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gốc</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từ</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động</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vật</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thực</a:t>
            </a:r>
            <a:r>
              <a:rPr lang="en-US" sz="2400" b="1" dirty="0" smtClean="0">
                <a:solidFill>
                  <a:schemeClr val="bg1"/>
                </a:solidFill>
                <a:latin typeface="Times New Roman" pitchFamily="18" charset="0"/>
                <a:cs typeface="Times New Roman" pitchFamily="18" charset="0"/>
              </a:rPr>
              <a:t> </a:t>
            </a:r>
            <a:r>
              <a:rPr lang="en-US" sz="2400" b="1" dirty="0" err="1" smtClean="0">
                <a:solidFill>
                  <a:schemeClr val="bg1"/>
                </a:solidFill>
                <a:latin typeface="Times New Roman" pitchFamily="18" charset="0"/>
                <a:cs typeface="Times New Roman" pitchFamily="18" charset="0"/>
              </a:rPr>
              <a:t>vật</a:t>
            </a:r>
            <a:r>
              <a:rPr lang="en-US" sz="2400" b="1" dirty="0">
                <a:solidFill>
                  <a:schemeClr val="bg1"/>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15"/>
                                        </p:tgtEl>
                                      </p:cBhvr>
                                    </p:animEffect>
                                    <p:anim calcmode="lin" valueType="num">
                                      <p:cBhvr>
                                        <p:cTn id="12" dur="1000"/>
                                        <p:tgtEl>
                                          <p:spTgt spid="15"/>
                                        </p:tgtEl>
                                        <p:attrNameLst>
                                          <p:attrName>ppt_x</p:attrName>
                                        </p:attrNameLst>
                                      </p:cBhvr>
                                      <p:tavLst>
                                        <p:tav tm="0">
                                          <p:val>
                                            <p:strVal val="ppt_x"/>
                                          </p:val>
                                        </p:tav>
                                        <p:tav tm="100000">
                                          <p:val>
                                            <p:strVal val="ppt_x"/>
                                          </p:val>
                                        </p:tav>
                                      </p:tavLst>
                                    </p:anim>
                                    <p:anim calcmode="lin" valueType="num">
                                      <p:cBhvr>
                                        <p:cTn id="13" dur="1000"/>
                                        <p:tgtEl>
                                          <p:spTgt spid="15"/>
                                        </p:tgtEl>
                                        <p:attrNameLst>
                                          <p:attrName>ppt_y</p:attrName>
                                        </p:attrNameLst>
                                      </p:cBhvr>
                                      <p:tavLst>
                                        <p:tav tm="0">
                                          <p:val>
                                            <p:strVal val="ppt_y"/>
                                          </p:val>
                                        </p:tav>
                                        <p:tav tm="100000">
                                          <p:val>
                                            <p:strVal val="ppt_y+.1"/>
                                          </p:val>
                                        </p:tav>
                                      </p:tavLst>
                                    </p:anim>
                                    <p:set>
                                      <p:cBhvr>
                                        <p:cTn id="14"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grpSp>
        <p:nvGrpSpPr>
          <p:cNvPr id="895" name="Google Shape;895;p88"/>
          <p:cNvGrpSpPr/>
          <p:nvPr/>
        </p:nvGrpSpPr>
        <p:grpSpPr>
          <a:xfrm>
            <a:off x="1068227" y="2957834"/>
            <a:ext cx="7059567" cy="1461766"/>
            <a:chOff x="1593000" y="2322567"/>
            <a:chExt cx="2939826" cy="643356"/>
          </a:xfrm>
        </p:grpSpPr>
        <p:sp>
          <p:nvSpPr>
            <p:cNvPr id="896" name="Google Shape;896;p88"/>
            <p:cNvSpPr/>
            <p:nvPr/>
          </p:nvSpPr>
          <p:spPr>
            <a:xfrm flipH="1">
              <a:off x="2283025" y="2322575"/>
              <a:ext cx="1844400" cy="642600"/>
            </a:xfrm>
            <a:prstGeom prst="rect">
              <a:avLst/>
            </a:prstGeom>
            <a:solidFill>
              <a:srgbClr val="00B0F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Calibri"/>
                <a:buNone/>
              </a:pPr>
              <a:endParaRPr sz="2400" b="0" i="0" u="none" strike="noStrike" cap="none">
                <a:solidFill>
                  <a:srgbClr val="FFFFFF"/>
                </a:solidFill>
                <a:latin typeface="Arial"/>
                <a:ea typeface="Arial"/>
                <a:cs typeface="Arial"/>
                <a:sym typeface="Arial"/>
              </a:endParaRPr>
            </a:p>
          </p:txBody>
        </p:sp>
        <p:sp>
          <p:nvSpPr>
            <p:cNvPr id="897" name="Google Shape;897;p88"/>
            <p:cNvSpPr/>
            <p:nvPr/>
          </p:nvSpPr>
          <p:spPr>
            <a:xfrm rot="-5400000">
              <a:off x="3501574" y="1934670"/>
              <a:ext cx="643356" cy="1419149"/>
            </a:xfrm>
            <a:prstGeom prst="flowChartOffpageConnector">
              <a:avLst/>
            </a:prstGeom>
            <a:solidFill>
              <a:srgbClr val="00B0F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Calibri"/>
                <a:buNone/>
              </a:pPr>
              <a:endParaRPr sz="2400" b="0" i="0" u="none" strike="noStrike" cap="none">
                <a:solidFill>
                  <a:srgbClr val="FFFFFF"/>
                </a:solidFill>
                <a:latin typeface="Arial"/>
                <a:ea typeface="Arial"/>
                <a:cs typeface="Arial"/>
                <a:sym typeface="Arial"/>
              </a:endParaRPr>
            </a:p>
          </p:txBody>
        </p:sp>
        <p:sp>
          <p:nvSpPr>
            <p:cNvPr id="898" name="Google Shape;898;p88"/>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Clr>
                  <a:srgbClr val="000000"/>
                </a:buClr>
                <a:buSzPts val="1600"/>
                <a:buFont typeface="Roboto Medium"/>
                <a:buNone/>
              </a:pPr>
              <a:r>
                <a:rPr lang="en-GB" sz="3200" b="1" dirty="0" err="1" smtClean="0">
                  <a:solidFill>
                    <a:srgbClr val="C00000"/>
                  </a:solidFill>
                  <a:latin typeface="Times New Roman" pitchFamily="18" charset="0"/>
                  <a:ea typeface="Roboto Medium"/>
                  <a:cs typeface="Times New Roman" pitchFamily="18" charset="0"/>
                  <a:sym typeface="Roboto Medium"/>
                </a:rPr>
                <a:t>Động</a:t>
              </a:r>
              <a:r>
                <a:rPr lang="en-GB" sz="3200" b="1" dirty="0" smtClean="0">
                  <a:solidFill>
                    <a:srgbClr val="C00000"/>
                  </a:solidFill>
                  <a:latin typeface="Times New Roman" pitchFamily="18" charset="0"/>
                  <a:ea typeface="Roboto Medium"/>
                  <a:cs typeface="Times New Roman" pitchFamily="18" charset="0"/>
                  <a:sym typeface="Roboto Medium"/>
                </a:rPr>
                <a:t> </a:t>
              </a:r>
              <a:r>
                <a:rPr lang="en-GB" sz="3200" b="1" dirty="0" err="1" smtClean="0">
                  <a:solidFill>
                    <a:srgbClr val="C00000"/>
                  </a:solidFill>
                  <a:latin typeface="Times New Roman" pitchFamily="18" charset="0"/>
                  <a:ea typeface="Roboto Medium"/>
                  <a:cs typeface="Times New Roman" pitchFamily="18" charset="0"/>
                  <a:sym typeface="Roboto Medium"/>
                </a:rPr>
                <a:t>vật</a:t>
              </a:r>
              <a:r>
                <a:rPr lang="en-GB" sz="3200" b="1" dirty="0" smtClean="0">
                  <a:solidFill>
                    <a:srgbClr val="C00000"/>
                  </a:solidFill>
                  <a:latin typeface="Times New Roman" pitchFamily="18" charset="0"/>
                  <a:ea typeface="Roboto Medium"/>
                  <a:cs typeface="Times New Roman" pitchFamily="18" charset="0"/>
                  <a:sym typeface="Roboto Medium"/>
                </a:rPr>
                <a:t> </a:t>
              </a:r>
              <a:r>
                <a:rPr lang="en-GB" sz="3200" b="1" dirty="0" smtClean="0">
                  <a:solidFill>
                    <a:srgbClr val="FFFFFF"/>
                  </a:solidFill>
                  <a:latin typeface="Times New Roman" pitchFamily="18" charset="0"/>
                  <a:ea typeface="Roboto Medium"/>
                  <a:cs typeface="Times New Roman" pitchFamily="18" charset="0"/>
                  <a:sym typeface="Roboto Medium"/>
                </a:rPr>
                <a:t>: </a:t>
              </a:r>
              <a:r>
                <a:rPr lang="en-GB" sz="3200" b="1" dirty="0" err="1" smtClean="0">
                  <a:solidFill>
                    <a:srgbClr val="FFFFFF"/>
                  </a:solidFill>
                  <a:latin typeface="Times New Roman" pitchFamily="18" charset="0"/>
                  <a:ea typeface="Roboto Medium"/>
                  <a:cs typeface="Times New Roman" pitchFamily="18" charset="0"/>
                  <a:sym typeface="Roboto Medium"/>
                </a:rPr>
                <a:t>Thịt</a:t>
              </a:r>
              <a:r>
                <a:rPr lang="en-GB" sz="3200" b="1" dirty="0" smtClean="0">
                  <a:solidFill>
                    <a:srgbClr val="FFFFFF"/>
                  </a:solidFill>
                  <a:latin typeface="Times New Roman" pitchFamily="18" charset="0"/>
                  <a:ea typeface="Roboto Medium"/>
                  <a:cs typeface="Times New Roman" pitchFamily="18" charset="0"/>
                  <a:sym typeface="Roboto Medium"/>
                </a:rPr>
                <a:t>, </a:t>
              </a:r>
              <a:r>
                <a:rPr lang="en-GB" sz="3200" b="1" dirty="0" err="1" smtClean="0">
                  <a:solidFill>
                    <a:srgbClr val="FFFFFF"/>
                  </a:solidFill>
                  <a:latin typeface="Times New Roman" pitchFamily="18" charset="0"/>
                  <a:ea typeface="Roboto Medium"/>
                  <a:cs typeface="Times New Roman" pitchFamily="18" charset="0"/>
                  <a:sym typeface="Roboto Medium"/>
                </a:rPr>
                <a:t>cá</a:t>
              </a:r>
              <a:r>
                <a:rPr lang="en-GB" sz="3200" b="1" dirty="0" smtClean="0">
                  <a:solidFill>
                    <a:srgbClr val="FFFFFF"/>
                  </a:solidFill>
                  <a:latin typeface="Times New Roman" pitchFamily="18" charset="0"/>
                  <a:ea typeface="Roboto Medium"/>
                  <a:cs typeface="Times New Roman" pitchFamily="18" charset="0"/>
                  <a:sym typeface="Roboto Medium"/>
                </a:rPr>
                <a:t>…</a:t>
              </a:r>
              <a:endParaRPr sz="3200" b="1" i="0" u="none" strike="noStrike" cap="none" dirty="0">
                <a:solidFill>
                  <a:srgbClr val="FFFFFF"/>
                </a:solidFill>
                <a:latin typeface="Times New Roman" pitchFamily="18" charset="0"/>
                <a:ea typeface="Roboto"/>
                <a:cs typeface="Times New Roman" pitchFamily="18" charset="0"/>
                <a:sym typeface="Roboto"/>
              </a:endParaRPr>
            </a:p>
          </p:txBody>
        </p:sp>
        <p:sp>
          <p:nvSpPr>
            <p:cNvPr id="899" name="Google Shape;899;p88"/>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6862"/>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Calibri"/>
                <a:buNone/>
              </a:pPr>
              <a:endParaRPr sz="2400" b="0" i="0" u="none" strike="noStrike" cap="none">
                <a:solidFill>
                  <a:srgbClr val="FFFFFF"/>
                </a:solidFill>
                <a:latin typeface="Arial"/>
                <a:ea typeface="Arial"/>
                <a:cs typeface="Arial"/>
                <a:sym typeface="Arial"/>
              </a:endParaRPr>
            </a:p>
          </p:txBody>
        </p:sp>
        <p:sp>
          <p:nvSpPr>
            <p:cNvPr id="900" name="Google Shape;900;p88"/>
            <p:cNvSpPr/>
            <p:nvPr/>
          </p:nvSpPr>
          <p:spPr>
            <a:xfrm>
              <a:off x="1593000" y="2322575"/>
              <a:ext cx="690000" cy="642600"/>
            </a:xfrm>
            <a:prstGeom prst="rect">
              <a:avLst/>
            </a:prstGeom>
            <a:solidFill>
              <a:srgbClr val="00B0F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4000"/>
                <a:buFont typeface="Roboto Thin"/>
                <a:buNone/>
              </a:pPr>
              <a:r>
                <a:rPr lang="en-GB" sz="4000" b="1" i="0" u="none" strike="noStrike" cap="none" dirty="0">
                  <a:solidFill>
                    <a:srgbClr val="FF0000"/>
                  </a:solidFill>
                  <a:latin typeface="Roboto Thin"/>
                  <a:ea typeface="Roboto Thin"/>
                  <a:cs typeface="Roboto Thin"/>
                  <a:sym typeface="Roboto Thin"/>
                </a:rPr>
                <a:t>02</a:t>
              </a:r>
              <a:endParaRPr sz="4000" b="1" i="0" u="none" strike="noStrike" cap="none" dirty="0">
                <a:solidFill>
                  <a:srgbClr val="FF0000"/>
                </a:solidFill>
                <a:latin typeface="Roboto Thin"/>
                <a:ea typeface="Roboto Thin"/>
                <a:cs typeface="Roboto Thin"/>
                <a:sym typeface="Roboto Thin"/>
              </a:endParaRPr>
            </a:p>
          </p:txBody>
        </p:sp>
      </p:grpSp>
      <p:grpSp>
        <p:nvGrpSpPr>
          <p:cNvPr id="902" name="Google Shape;902;p88"/>
          <p:cNvGrpSpPr/>
          <p:nvPr/>
        </p:nvGrpSpPr>
        <p:grpSpPr>
          <a:xfrm>
            <a:off x="988845" y="1326992"/>
            <a:ext cx="7138950" cy="1492408"/>
            <a:chOff x="1593000" y="2322568"/>
            <a:chExt cx="2939827" cy="643356"/>
          </a:xfrm>
        </p:grpSpPr>
        <p:sp>
          <p:nvSpPr>
            <p:cNvPr id="903" name="Google Shape;903;p88"/>
            <p:cNvSpPr/>
            <p:nvPr/>
          </p:nvSpPr>
          <p:spPr>
            <a:xfrm flipH="1">
              <a:off x="2283025" y="2322575"/>
              <a:ext cx="1844400" cy="642600"/>
            </a:xfrm>
            <a:prstGeom prst="rect">
              <a:avLst/>
            </a:prstGeom>
            <a:solidFill>
              <a:srgbClr val="0070C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Calibri"/>
                <a:buNone/>
              </a:pPr>
              <a:endParaRPr sz="2400" b="0" i="0" u="none" strike="noStrike" cap="none">
                <a:solidFill>
                  <a:srgbClr val="FFFFFF"/>
                </a:solidFill>
                <a:latin typeface="Arial"/>
                <a:ea typeface="Arial"/>
                <a:cs typeface="Arial"/>
                <a:sym typeface="Arial"/>
              </a:endParaRPr>
            </a:p>
          </p:txBody>
        </p:sp>
        <p:sp>
          <p:nvSpPr>
            <p:cNvPr id="904" name="Google Shape;904;p88"/>
            <p:cNvSpPr/>
            <p:nvPr/>
          </p:nvSpPr>
          <p:spPr>
            <a:xfrm rot="-5400000">
              <a:off x="3501574" y="1934671"/>
              <a:ext cx="643356" cy="1419149"/>
            </a:xfrm>
            <a:prstGeom prst="flowChartOffpageConnector">
              <a:avLst/>
            </a:prstGeom>
            <a:solidFill>
              <a:srgbClr val="0070C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Calibri"/>
                <a:buNone/>
              </a:pPr>
              <a:endParaRPr sz="2400" b="0" i="0" u="none" strike="noStrike" cap="none">
                <a:solidFill>
                  <a:srgbClr val="FFFFFF"/>
                </a:solidFill>
                <a:latin typeface="Arial"/>
                <a:ea typeface="Arial"/>
                <a:cs typeface="Arial"/>
                <a:sym typeface="Arial"/>
              </a:endParaRPr>
            </a:p>
          </p:txBody>
        </p:sp>
        <p:sp>
          <p:nvSpPr>
            <p:cNvPr id="905" name="Google Shape;905;p88"/>
            <p:cNvSpPr/>
            <p:nvPr/>
          </p:nvSpPr>
          <p:spPr>
            <a:xfrm>
              <a:off x="2342625" y="2399951"/>
              <a:ext cx="2190202" cy="495900"/>
            </a:xfrm>
            <a:prstGeom prst="rect">
              <a:avLst/>
            </a:prstGeom>
            <a:no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Clr>
                  <a:srgbClr val="000000"/>
                </a:buClr>
                <a:buSzPts val="1600"/>
                <a:buFont typeface="Roboto Medium"/>
                <a:buNone/>
              </a:pPr>
              <a:r>
                <a:rPr lang="en-GB" sz="3200" b="1" dirty="0" err="1" smtClean="0">
                  <a:solidFill>
                    <a:srgbClr val="C00000"/>
                  </a:solidFill>
                  <a:latin typeface="Times New Roman" pitchFamily="18" charset="0"/>
                  <a:ea typeface="Roboto Medium"/>
                  <a:cs typeface="Times New Roman" pitchFamily="18" charset="0"/>
                  <a:sym typeface="Roboto Medium"/>
                </a:rPr>
                <a:t>Thực</a:t>
              </a:r>
              <a:r>
                <a:rPr lang="en-GB" sz="3200" b="1" dirty="0" smtClean="0">
                  <a:solidFill>
                    <a:srgbClr val="C00000"/>
                  </a:solidFill>
                  <a:latin typeface="Times New Roman" pitchFamily="18" charset="0"/>
                  <a:ea typeface="Roboto Medium"/>
                  <a:cs typeface="Times New Roman" pitchFamily="18" charset="0"/>
                  <a:sym typeface="Roboto Medium"/>
                </a:rPr>
                <a:t> </a:t>
              </a:r>
              <a:r>
                <a:rPr lang="en-GB" sz="3200" b="1" dirty="0" err="1" smtClean="0">
                  <a:solidFill>
                    <a:srgbClr val="C00000"/>
                  </a:solidFill>
                  <a:latin typeface="Times New Roman" pitchFamily="18" charset="0"/>
                  <a:ea typeface="Roboto Medium"/>
                  <a:cs typeface="Times New Roman" pitchFamily="18" charset="0"/>
                  <a:sym typeface="Roboto Medium"/>
                </a:rPr>
                <a:t>vật</a:t>
              </a:r>
              <a:r>
                <a:rPr lang="en-GB" sz="3200" b="1" dirty="0" smtClean="0">
                  <a:solidFill>
                    <a:srgbClr val="C00000"/>
                  </a:solidFill>
                  <a:latin typeface="Times New Roman" pitchFamily="18" charset="0"/>
                  <a:ea typeface="Roboto Medium"/>
                  <a:cs typeface="Times New Roman" pitchFamily="18" charset="0"/>
                  <a:sym typeface="Roboto Medium"/>
                </a:rPr>
                <a:t> : </a:t>
              </a:r>
              <a:r>
                <a:rPr lang="en-GB" sz="3200" b="1" dirty="0" err="1" smtClean="0">
                  <a:solidFill>
                    <a:srgbClr val="FFFFFF"/>
                  </a:solidFill>
                  <a:latin typeface="Times New Roman" pitchFamily="18" charset="0"/>
                  <a:ea typeface="Roboto Medium"/>
                  <a:cs typeface="Times New Roman" pitchFamily="18" charset="0"/>
                  <a:sym typeface="Roboto Medium"/>
                </a:rPr>
                <a:t>Lương</a:t>
              </a:r>
              <a:r>
                <a:rPr lang="en-GB" sz="3200" b="1" dirty="0" smtClean="0">
                  <a:solidFill>
                    <a:srgbClr val="FFFFFF"/>
                  </a:solidFill>
                  <a:latin typeface="Times New Roman" pitchFamily="18" charset="0"/>
                  <a:ea typeface="Roboto Medium"/>
                  <a:cs typeface="Times New Roman" pitchFamily="18" charset="0"/>
                  <a:sym typeface="Roboto Medium"/>
                </a:rPr>
                <a:t> </a:t>
              </a:r>
              <a:r>
                <a:rPr lang="en-GB" sz="3200" b="1" dirty="0" err="1" smtClean="0">
                  <a:solidFill>
                    <a:srgbClr val="FFFFFF"/>
                  </a:solidFill>
                  <a:latin typeface="Times New Roman" pitchFamily="18" charset="0"/>
                  <a:ea typeface="Roboto Medium"/>
                  <a:cs typeface="Times New Roman" pitchFamily="18" charset="0"/>
                  <a:sym typeface="Roboto Medium"/>
                </a:rPr>
                <a:t>thực</a:t>
              </a:r>
              <a:r>
                <a:rPr lang="en-GB" sz="3200" b="1" dirty="0" smtClean="0">
                  <a:solidFill>
                    <a:srgbClr val="FFFFFF"/>
                  </a:solidFill>
                  <a:latin typeface="Times New Roman" pitchFamily="18" charset="0"/>
                  <a:ea typeface="Roboto Medium"/>
                  <a:cs typeface="Times New Roman" pitchFamily="18" charset="0"/>
                  <a:sym typeface="Roboto Medium"/>
                </a:rPr>
                <a:t>, </a:t>
              </a:r>
              <a:r>
                <a:rPr lang="en-GB" sz="3200" b="1" dirty="0" err="1" smtClean="0">
                  <a:solidFill>
                    <a:srgbClr val="FFFFFF"/>
                  </a:solidFill>
                  <a:latin typeface="Times New Roman" pitchFamily="18" charset="0"/>
                  <a:ea typeface="Roboto Medium"/>
                  <a:cs typeface="Times New Roman" pitchFamily="18" charset="0"/>
                  <a:sym typeface="Roboto Medium"/>
                </a:rPr>
                <a:t>rau</a:t>
              </a:r>
              <a:r>
                <a:rPr lang="en-GB" sz="3200" b="1" dirty="0" smtClean="0">
                  <a:solidFill>
                    <a:srgbClr val="FFFFFF"/>
                  </a:solidFill>
                  <a:latin typeface="Times New Roman" pitchFamily="18" charset="0"/>
                  <a:ea typeface="Roboto Medium"/>
                  <a:cs typeface="Times New Roman" pitchFamily="18" charset="0"/>
                  <a:sym typeface="Roboto Medium"/>
                </a:rPr>
                <a:t> </a:t>
              </a:r>
              <a:r>
                <a:rPr lang="en-GB" sz="3200" b="1" dirty="0" err="1" smtClean="0">
                  <a:solidFill>
                    <a:srgbClr val="FFFFFF"/>
                  </a:solidFill>
                  <a:latin typeface="Times New Roman" pitchFamily="18" charset="0"/>
                  <a:ea typeface="Roboto Medium"/>
                  <a:cs typeface="Times New Roman" pitchFamily="18" charset="0"/>
                  <a:sym typeface="Roboto Medium"/>
                </a:rPr>
                <a:t>xanh</a:t>
              </a:r>
              <a:r>
                <a:rPr lang="en-GB" sz="3200" b="1" dirty="0" smtClean="0">
                  <a:solidFill>
                    <a:srgbClr val="FFFFFF"/>
                  </a:solidFill>
                  <a:latin typeface="Times New Roman" pitchFamily="18" charset="0"/>
                  <a:ea typeface="Roboto Medium"/>
                  <a:cs typeface="Times New Roman" pitchFamily="18" charset="0"/>
                  <a:sym typeface="Roboto Medium"/>
                </a:rPr>
                <a:t>, </a:t>
              </a:r>
              <a:r>
                <a:rPr lang="en-GB" sz="3200" b="1" dirty="0" err="1" smtClean="0">
                  <a:solidFill>
                    <a:srgbClr val="FFFFFF"/>
                  </a:solidFill>
                  <a:latin typeface="Times New Roman" pitchFamily="18" charset="0"/>
                  <a:ea typeface="Roboto Medium"/>
                  <a:cs typeface="Times New Roman" pitchFamily="18" charset="0"/>
                  <a:sym typeface="Roboto Medium"/>
                </a:rPr>
                <a:t>trái</a:t>
              </a:r>
              <a:r>
                <a:rPr lang="en-GB" sz="3200" b="1" dirty="0" smtClean="0">
                  <a:solidFill>
                    <a:srgbClr val="FFFFFF"/>
                  </a:solidFill>
                  <a:latin typeface="Times New Roman" pitchFamily="18" charset="0"/>
                  <a:ea typeface="Roboto Medium"/>
                  <a:cs typeface="Times New Roman" pitchFamily="18" charset="0"/>
                  <a:sym typeface="Roboto Medium"/>
                </a:rPr>
                <a:t> </a:t>
              </a:r>
              <a:r>
                <a:rPr lang="en-GB" sz="3200" b="1" dirty="0" err="1" smtClean="0">
                  <a:solidFill>
                    <a:srgbClr val="FFFFFF"/>
                  </a:solidFill>
                  <a:latin typeface="Times New Roman" pitchFamily="18" charset="0"/>
                  <a:ea typeface="Roboto Medium"/>
                  <a:cs typeface="Times New Roman" pitchFamily="18" charset="0"/>
                  <a:sym typeface="Roboto Medium"/>
                </a:rPr>
                <a:t>cây</a:t>
              </a:r>
              <a:r>
                <a:rPr lang="en-GB" sz="3200" b="1" dirty="0" smtClean="0">
                  <a:solidFill>
                    <a:srgbClr val="FFFFFF"/>
                  </a:solidFill>
                  <a:latin typeface="Times New Roman" pitchFamily="18" charset="0"/>
                  <a:ea typeface="Roboto Medium"/>
                  <a:cs typeface="Times New Roman" pitchFamily="18" charset="0"/>
                  <a:sym typeface="Roboto Medium"/>
                </a:rPr>
                <a:t>. </a:t>
              </a:r>
              <a:endParaRPr sz="3200" b="1" i="0" u="none" strike="noStrike" cap="none" dirty="0">
                <a:solidFill>
                  <a:srgbClr val="FFFFFF"/>
                </a:solidFill>
                <a:latin typeface="Times New Roman" pitchFamily="18" charset="0"/>
                <a:ea typeface="Roboto"/>
                <a:cs typeface="Times New Roman" pitchFamily="18" charset="0"/>
                <a:sym typeface="Roboto"/>
              </a:endParaRPr>
            </a:p>
          </p:txBody>
        </p:sp>
        <p:sp>
          <p:nvSpPr>
            <p:cNvPr id="906" name="Google Shape;906;p88"/>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6862"/>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Calibri"/>
                <a:buNone/>
              </a:pPr>
              <a:endParaRPr sz="2400" b="0" i="0" u="none" strike="noStrike" cap="none">
                <a:solidFill>
                  <a:srgbClr val="FFFFFF"/>
                </a:solidFill>
                <a:latin typeface="Arial"/>
                <a:ea typeface="Arial"/>
                <a:cs typeface="Arial"/>
                <a:sym typeface="Arial"/>
              </a:endParaRPr>
            </a:p>
          </p:txBody>
        </p:sp>
        <p:sp>
          <p:nvSpPr>
            <p:cNvPr id="907" name="Google Shape;907;p88"/>
            <p:cNvSpPr/>
            <p:nvPr/>
          </p:nvSpPr>
          <p:spPr>
            <a:xfrm>
              <a:off x="1593000" y="2322575"/>
              <a:ext cx="690000" cy="642600"/>
            </a:xfrm>
            <a:prstGeom prst="rect">
              <a:avLst/>
            </a:prstGeom>
            <a:solidFill>
              <a:srgbClr val="0070C0"/>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4000"/>
                <a:buFont typeface="Roboto Thin"/>
                <a:buNone/>
              </a:pPr>
              <a:r>
                <a:rPr lang="en-GB" sz="4000" b="1" i="0" u="none" strike="noStrike" cap="none" dirty="0">
                  <a:solidFill>
                    <a:srgbClr val="FF0000"/>
                  </a:solidFill>
                  <a:latin typeface="Roboto Thin"/>
                  <a:ea typeface="Roboto Thin"/>
                  <a:cs typeface="Roboto Thin"/>
                  <a:sym typeface="Roboto Thin"/>
                </a:rPr>
                <a:t>01</a:t>
              </a:r>
              <a:endParaRPr sz="4000" b="1" i="0" u="none" strike="noStrike" cap="none" dirty="0">
                <a:solidFill>
                  <a:srgbClr val="FF0000"/>
                </a:solidFill>
                <a:latin typeface="Roboto Thin"/>
                <a:ea typeface="Roboto Thin"/>
                <a:cs typeface="Roboto Thin"/>
                <a:sym typeface="Roboto Thin"/>
              </a:endParaRPr>
            </a:p>
          </p:txBody>
        </p:sp>
      </p:grpSp>
      <p:grpSp>
        <p:nvGrpSpPr>
          <p:cNvPr id="909" name="Google Shape;909;p88"/>
          <p:cNvGrpSpPr/>
          <p:nvPr/>
        </p:nvGrpSpPr>
        <p:grpSpPr>
          <a:xfrm>
            <a:off x="1068227" y="4553160"/>
            <a:ext cx="7362650" cy="1883826"/>
            <a:chOff x="1593000" y="2322568"/>
            <a:chExt cx="2939826" cy="643356"/>
          </a:xfrm>
          <a:solidFill>
            <a:schemeClr val="bg2">
              <a:lumMod val="75000"/>
            </a:schemeClr>
          </a:solidFill>
        </p:grpSpPr>
        <p:sp>
          <p:nvSpPr>
            <p:cNvPr id="910" name="Google Shape;910;p88"/>
            <p:cNvSpPr/>
            <p:nvPr/>
          </p:nvSpPr>
          <p:spPr>
            <a:xfrm flipH="1">
              <a:off x="2283025" y="2322575"/>
              <a:ext cx="1844400" cy="642600"/>
            </a:xfrm>
            <a:prstGeom prst="rect">
              <a:avLst/>
            </a:prstGeom>
            <a:grp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Calibri"/>
                <a:buNone/>
              </a:pPr>
              <a:endParaRPr sz="2400" b="0" i="0" u="none" strike="noStrike" cap="none">
                <a:solidFill>
                  <a:srgbClr val="FFFFFF"/>
                </a:solidFill>
                <a:latin typeface="Arial"/>
                <a:ea typeface="Arial"/>
                <a:cs typeface="Arial"/>
                <a:sym typeface="Arial"/>
              </a:endParaRPr>
            </a:p>
          </p:txBody>
        </p:sp>
        <p:sp>
          <p:nvSpPr>
            <p:cNvPr id="911" name="Google Shape;911;p88"/>
            <p:cNvSpPr/>
            <p:nvPr/>
          </p:nvSpPr>
          <p:spPr>
            <a:xfrm rot="-5400000">
              <a:off x="3501574" y="1934671"/>
              <a:ext cx="643356" cy="1419149"/>
            </a:xfrm>
            <a:prstGeom prst="flowChartOffpageConnector">
              <a:avLst/>
            </a:prstGeom>
            <a:grp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Calibri"/>
                <a:buNone/>
              </a:pPr>
              <a:endParaRPr sz="2400" b="0" i="0" u="none" strike="noStrike" cap="none">
                <a:solidFill>
                  <a:srgbClr val="FFFFFF"/>
                </a:solidFill>
                <a:latin typeface="Arial"/>
                <a:ea typeface="Arial"/>
                <a:cs typeface="Arial"/>
                <a:sym typeface="Arial"/>
              </a:endParaRPr>
            </a:p>
          </p:txBody>
        </p:sp>
        <p:sp>
          <p:nvSpPr>
            <p:cNvPr id="912" name="Google Shape;912;p88"/>
            <p:cNvSpPr/>
            <p:nvPr/>
          </p:nvSpPr>
          <p:spPr>
            <a:xfrm>
              <a:off x="2342625" y="2399951"/>
              <a:ext cx="1940700" cy="495900"/>
            </a:xfrm>
            <a:prstGeom prst="rect">
              <a:avLst/>
            </a:prstGeom>
            <a:grpFill/>
            <a:ln>
              <a:noFill/>
            </a:ln>
          </p:spPr>
          <p:txBody>
            <a:bodyPr spcFirstLastPara="1" wrap="square" lIns="121900" tIns="121900" rIns="121900" bIns="121900" anchor="ctr" anchorCtr="0">
              <a:noAutofit/>
            </a:bodyPr>
            <a:lstStyle/>
            <a:p>
              <a:pPr marL="0" marR="0" lvl="0" indent="0" algn="l" rtl="0">
                <a:lnSpc>
                  <a:spcPct val="115000"/>
                </a:lnSpc>
                <a:spcBef>
                  <a:spcPts val="0"/>
                </a:spcBef>
                <a:spcAft>
                  <a:spcPts val="0"/>
                </a:spcAft>
                <a:buClr>
                  <a:srgbClr val="000000"/>
                </a:buClr>
                <a:buSzPts val="1600"/>
                <a:buFont typeface="Roboto Medium"/>
                <a:buNone/>
              </a:pPr>
              <a:endParaRPr sz="1600" b="0" i="0" u="none" strike="noStrike" cap="none" dirty="0">
                <a:solidFill>
                  <a:srgbClr val="FFFFFF"/>
                </a:solidFill>
                <a:latin typeface="Roboto"/>
                <a:ea typeface="Roboto"/>
                <a:cs typeface="Roboto"/>
                <a:sym typeface="Roboto"/>
              </a:endParaRPr>
            </a:p>
          </p:txBody>
        </p:sp>
        <p:sp>
          <p:nvSpPr>
            <p:cNvPr id="913" name="Google Shape;913;p88"/>
            <p:cNvSpPr/>
            <p:nvPr/>
          </p:nvSpPr>
          <p:spPr>
            <a:xfrm>
              <a:off x="1593000" y="2322568"/>
              <a:ext cx="690000" cy="642300"/>
            </a:xfrm>
            <a:prstGeom prst="rect">
              <a:avLst/>
            </a:prstGeom>
            <a:grpFill/>
            <a:ln>
              <a:noFill/>
            </a:ln>
            <a:effectLst>
              <a:outerShdw blurRad="71438" dist="28575" dir="2700000" algn="bl" rotWithShape="0">
                <a:srgbClr val="000000">
                  <a:alpha val="16862"/>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Calibri"/>
                <a:buNone/>
              </a:pPr>
              <a:endParaRPr sz="2400" b="0" i="0" u="none" strike="noStrike" cap="none">
                <a:solidFill>
                  <a:srgbClr val="FFFFFF"/>
                </a:solidFill>
                <a:latin typeface="Arial"/>
                <a:ea typeface="Arial"/>
                <a:cs typeface="Arial"/>
                <a:sym typeface="Arial"/>
              </a:endParaRPr>
            </a:p>
          </p:txBody>
        </p:sp>
        <p:sp>
          <p:nvSpPr>
            <p:cNvPr id="914" name="Google Shape;914;p88"/>
            <p:cNvSpPr/>
            <p:nvPr/>
          </p:nvSpPr>
          <p:spPr>
            <a:xfrm>
              <a:off x="1593000" y="2322575"/>
              <a:ext cx="690000" cy="642600"/>
            </a:xfrm>
            <a:prstGeom prst="rect">
              <a:avLst/>
            </a:prstGeom>
            <a:grp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4000"/>
                <a:buFont typeface="Roboto Thin"/>
                <a:buNone/>
              </a:pPr>
              <a:r>
                <a:rPr lang="en-GB" sz="4000" b="1" i="0" u="none" strike="noStrike" cap="none" dirty="0">
                  <a:solidFill>
                    <a:srgbClr val="FF0000"/>
                  </a:solidFill>
                  <a:latin typeface="Roboto Thin"/>
                  <a:ea typeface="Roboto Thin"/>
                  <a:cs typeface="Roboto Thin"/>
                  <a:sym typeface="Roboto Thin"/>
                </a:rPr>
                <a:t>03</a:t>
              </a:r>
              <a:endParaRPr sz="4000" b="1" i="0" u="none" strike="noStrike" cap="none" dirty="0">
                <a:solidFill>
                  <a:srgbClr val="FF0000"/>
                </a:solidFill>
                <a:latin typeface="Roboto Thin"/>
                <a:ea typeface="Roboto Thin"/>
                <a:cs typeface="Roboto Thin"/>
                <a:sym typeface="Roboto Thin"/>
              </a:endParaRPr>
            </a:p>
          </p:txBody>
        </p:sp>
      </p:grpSp>
      <p:pic>
        <p:nvPicPr>
          <p:cNvPr id="923" name="Google Shape;923;p88"/>
          <p:cNvPicPr preferRelativeResize="0"/>
          <p:nvPr/>
        </p:nvPicPr>
        <p:blipFill rotWithShape="1">
          <a:blip r:embed="rId3">
            <a:alphaModFix/>
          </a:blip>
          <a:srcRect/>
          <a:stretch/>
        </p:blipFill>
        <p:spPr>
          <a:xfrm>
            <a:off x="7666644" y="428624"/>
            <a:ext cx="1202992" cy="931349"/>
          </a:xfrm>
          <a:prstGeom prst="rect">
            <a:avLst/>
          </a:prstGeom>
          <a:noFill/>
          <a:ln>
            <a:noFill/>
          </a:ln>
        </p:spPr>
      </p:pic>
      <p:pic>
        <p:nvPicPr>
          <p:cNvPr id="924" name="Google Shape;924;p88" descr="Open quotation mark"/>
          <p:cNvPicPr preferRelativeResize="0"/>
          <p:nvPr/>
        </p:nvPicPr>
        <p:blipFill rotWithShape="1">
          <a:blip r:embed="rId4">
            <a:alphaModFix/>
          </a:blip>
          <a:srcRect/>
          <a:stretch/>
        </p:blipFill>
        <p:spPr>
          <a:xfrm>
            <a:off x="8127795" y="908568"/>
            <a:ext cx="606164" cy="808218"/>
          </a:xfrm>
          <a:prstGeom prst="rect">
            <a:avLst/>
          </a:prstGeom>
          <a:noFill/>
          <a:ln>
            <a:noFill/>
          </a:ln>
        </p:spPr>
      </p:pic>
      <p:pic>
        <p:nvPicPr>
          <p:cNvPr id="925" name="Google Shape;925;p88"/>
          <p:cNvPicPr preferRelativeResize="0"/>
          <p:nvPr/>
        </p:nvPicPr>
        <p:blipFill rotWithShape="1">
          <a:blip r:embed="rId5">
            <a:alphaModFix/>
          </a:blip>
          <a:srcRect/>
          <a:stretch/>
        </p:blipFill>
        <p:spPr>
          <a:xfrm>
            <a:off x="649837" y="6122081"/>
            <a:ext cx="678014" cy="139080"/>
          </a:xfrm>
          <a:prstGeom prst="rect">
            <a:avLst/>
          </a:prstGeom>
          <a:noFill/>
          <a:ln>
            <a:noFill/>
          </a:ln>
        </p:spPr>
      </p:pic>
      <p:sp>
        <p:nvSpPr>
          <p:cNvPr id="35" name="WordArt 5"/>
          <p:cNvSpPr>
            <a:spLocks noChangeArrowheads="1" noChangeShapeType="1" noTextEdit="1"/>
          </p:cNvSpPr>
          <p:nvPr/>
        </p:nvSpPr>
        <p:spPr bwMode="auto">
          <a:xfrm>
            <a:off x="1226519" y="428624"/>
            <a:ext cx="6629400" cy="62865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4400" kern="10" dirty="0" smtClean="0">
                <a:ln w="9525">
                  <a:round/>
                  <a:headEnd/>
                  <a:tailEnd/>
                </a:ln>
                <a:solidFill>
                  <a:srgbClr val="FF3300"/>
                </a:solidFill>
                <a:latin typeface="Times New Roman"/>
                <a:cs typeface="Times New Roman"/>
              </a:rPr>
              <a:t>NGUỒN GỐC THỰC PHẨM TỰ NHIÊN</a:t>
            </a:r>
            <a:endParaRPr lang="en-US" sz="4400" kern="10" dirty="0">
              <a:ln w="9525">
                <a:round/>
                <a:headEnd/>
                <a:tailEnd/>
              </a:ln>
              <a:solidFill>
                <a:srgbClr val="FF3300"/>
              </a:solidFill>
              <a:latin typeface="Times New Roman"/>
              <a:cs typeface="Times New Roman"/>
            </a:endParaRPr>
          </a:p>
        </p:txBody>
      </p:sp>
      <p:sp>
        <p:nvSpPr>
          <p:cNvPr id="3" name="Rectangle 2"/>
          <p:cNvSpPr/>
          <p:nvPr/>
        </p:nvSpPr>
        <p:spPr>
          <a:xfrm>
            <a:off x="2937280" y="4605145"/>
            <a:ext cx="5330860" cy="1569660"/>
          </a:xfrm>
          <a:prstGeom prst="rect">
            <a:avLst/>
          </a:prstGeom>
        </p:spPr>
        <p:txBody>
          <a:bodyPr wrap="square">
            <a:spAutoFit/>
          </a:bodyPr>
          <a:lstStyle/>
          <a:p>
            <a:r>
              <a:rPr lang="en-US" sz="3200" b="1" dirty="0" err="1">
                <a:latin typeface="Times New Roman" pitchFamily="18" charset="0"/>
                <a:cs typeface="Times New Roman" pitchFamily="18" charset="0"/>
              </a:rPr>
              <a:t>C</a:t>
            </a:r>
            <a:r>
              <a:rPr lang="en-US" sz="3200" b="1" dirty="0" err="1" smtClean="0">
                <a:latin typeface="Times New Roman" pitchFamily="18" charset="0"/>
                <a:cs typeface="Times New Roman" pitchFamily="18" charset="0"/>
              </a:rPr>
              <a:t>ác</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sản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phẩm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chế</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biến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từ</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phương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pháp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lên</a:t>
            </a:r>
            <a:r>
              <a:rPr lang="en-US" sz="3200" b="1" dirty="0">
                <a:latin typeface="Times New Roman" pitchFamily="18" charset="0"/>
                <a:cs typeface="Times New Roman" pitchFamily="18" charset="0"/>
              </a:rPr>
              <a:t> men (</a:t>
            </a:r>
            <a:r>
              <a:rPr lang="en-US" sz="3200" b="1" dirty="0" err="1">
                <a:latin typeface="Times New Roman" pitchFamily="18" charset="0"/>
                <a:cs typeface="Times New Roman" pitchFamily="18" charset="0"/>
              </a:rPr>
              <a:t>rượu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bia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nước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giải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khát</a:t>
            </a:r>
            <a:r>
              <a:rPr lang="en-US" sz="3200" b="1" dirty="0">
                <a:latin typeface="Times New Roman" pitchFamily="18" charset="0"/>
                <a:cs typeface="Times New Roman" pitchFamily="18" charset="0"/>
              </a:rPr>
              <a:t>);…</a:t>
            </a:r>
          </a:p>
        </p:txBody>
      </p:sp>
    </p:spTree>
    <p:extLst>
      <p:ext uri="{BB962C8B-B14F-4D97-AF65-F5344CB8AC3E}">
        <p14:creationId xmlns:p14="http://schemas.microsoft.com/office/powerpoint/2010/main" val="425749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02"/>
                                        </p:tgtEl>
                                        <p:attrNameLst>
                                          <p:attrName>style.visibility</p:attrName>
                                        </p:attrNameLst>
                                      </p:cBhvr>
                                      <p:to>
                                        <p:strVal val="visible"/>
                                      </p:to>
                                    </p:set>
                                    <p:anim calcmode="lin" valueType="num">
                                      <p:cBhvr additive="base">
                                        <p:cTn id="7" dur="500"/>
                                        <p:tgtEl>
                                          <p:spTgt spid="90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95"/>
                                        </p:tgtEl>
                                        <p:attrNameLst>
                                          <p:attrName>style.visibility</p:attrName>
                                        </p:attrNameLst>
                                      </p:cBhvr>
                                      <p:to>
                                        <p:strVal val="visible"/>
                                      </p:to>
                                    </p:set>
                                    <p:anim calcmode="lin" valueType="num">
                                      <p:cBhvr additive="base">
                                        <p:cTn id="12" dur="750"/>
                                        <p:tgtEl>
                                          <p:spTgt spid="89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09"/>
                                        </p:tgtEl>
                                        <p:attrNameLst>
                                          <p:attrName>style.visibility</p:attrName>
                                        </p:attrNameLst>
                                      </p:cBhvr>
                                      <p:to>
                                        <p:strVal val="visible"/>
                                      </p:to>
                                    </p:set>
                                    <p:anim calcmode="lin" valueType="num">
                                      <p:cBhvr additive="base">
                                        <p:cTn id="17" dur="1000"/>
                                        <p:tgtEl>
                                          <p:spTgt spid="909"/>
                                        </p:tgtEl>
                                        <p:attrNameLst>
                                          <p:attrName>ppt_y</p:attrName>
                                        </p:attrNameLst>
                                      </p:cBhvr>
                                      <p:tavLst>
                                        <p:tav tm="0">
                                          <p:val>
                                            <p:strVal val="#ppt_y+1"/>
                                          </p:val>
                                        </p:tav>
                                        <p:tav tm="100000">
                                          <p:val>
                                            <p:strVal val="#ppt_y"/>
                                          </p:val>
                                        </p:tav>
                                      </p:tavLst>
                                    </p:anim>
                                  </p:childTnLst>
                                </p:cTn>
                              </p:par>
                              <p:par>
                                <p:cTn id="18" presetID="10" presetClass="entr" presetSubtype="0" fill="hold" nodeType="withEffect">
                                  <p:stCondLst>
                                    <p:cond delay="250"/>
                                  </p:stCondLst>
                                  <p:childTnLst>
                                    <p:set>
                                      <p:cBhvr>
                                        <p:cTn id="19" dur="1" fill="hold">
                                          <p:stCondLst>
                                            <p:cond delay="0"/>
                                          </p:stCondLst>
                                        </p:cTn>
                                        <p:tgtEl>
                                          <p:spTgt spid="925"/>
                                        </p:tgtEl>
                                        <p:attrNameLst>
                                          <p:attrName>style.visibility</p:attrName>
                                        </p:attrNameLst>
                                      </p:cBhvr>
                                      <p:to>
                                        <p:strVal val="visible"/>
                                      </p:to>
                                    </p:set>
                                    <p:animEffect transition="in" filter="fade">
                                      <p:cBhvr>
                                        <p:cTn id="20" dur="500"/>
                                        <p:tgtEl>
                                          <p:spTgt spid="925"/>
                                        </p:tgtEl>
                                      </p:cBhvr>
                                    </p:animEffect>
                                  </p:childTnLst>
                                </p:cTn>
                              </p:par>
                              <p:par>
                                <p:cTn id="21" presetID="6" presetClass="entr" presetSubtype="16" fill="hold" grpId="0" nodeType="withEffect">
                                  <p:stCondLst>
                                    <p:cond delay="25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09599" y="304800"/>
            <a:ext cx="8001000" cy="954107"/>
          </a:xfrm>
          <a:prstGeom prst="rect">
            <a:avLst/>
          </a:prstGeom>
        </p:spPr>
        <p:txBody>
          <a:bodyPr wrap="square">
            <a:spAutoFit/>
          </a:bodyPr>
          <a:lstStyle/>
          <a:p>
            <a:r>
              <a:rPr lang="vi-VN" sz="2800" b="1" dirty="0" smtClean="0">
                <a:latin typeface="Times New Roman" pitchFamily="18" charset="0"/>
                <a:cs typeface="Times New Roman" pitchFamily="18" charset="0"/>
              </a:rPr>
              <a:t>Tại </a:t>
            </a:r>
            <a:r>
              <a:rPr lang="vi-VN" sz="2800" b="1" dirty="0">
                <a:latin typeface="Times New Roman" pitchFamily="18" charset="0"/>
                <a:cs typeface="Times New Roman" pitchFamily="18" charset="0"/>
              </a:rPr>
              <a:t>sao trên bao bì và vỏ hộp các loại thực phẩm thường ghi hạn sử dụng?</a:t>
            </a:r>
            <a:endParaRPr lang="en-US" sz="2800" b="1" dirty="0">
              <a:latin typeface="Times New Roman" pitchFamily="18" charset="0"/>
              <a:cs typeface="Times New Roman" pitchFamily="18" charset="0"/>
            </a:endParaRPr>
          </a:p>
        </p:txBody>
      </p:sp>
      <p:sp>
        <p:nvSpPr>
          <p:cNvPr id="11" name="Rectangle 10"/>
          <p:cNvSpPr/>
          <p:nvPr/>
        </p:nvSpPr>
        <p:spPr>
          <a:xfrm>
            <a:off x="609598" y="4572000"/>
            <a:ext cx="8296275" cy="1815882"/>
          </a:xfrm>
          <a:prstGeom prst="rect">
            <a:avLst/>
          </a:prstGeom>
        </p:spPr>
        <p:txBody>
          <a:bodyPr wrap="square">
            <a:spAutoFit/>
          </a:bodyPr>
          <a:lstStyle/>
          <a:p>
            <a:r>
              <a:rPr lang="vi-VN" sz="2800" b="1" dirty="0" smtClean="0">
                <a:solidFill>
                  <a:srgbClr val="C00000"/>
                </a:solidFill>
                <a:latin typeface="Times New Roman" pitchFamily="18" charset="0"/>
                <a:cs typeface="Times New Roman" pitchFamily="18" charset="0"/>
              </a:rPr>
              <a:t>Thực </a:t>
            </a:r>
            <a:r>
              <a:rPr lang="vi-VN" sz="2800" b="1" dirty="0">
                <a:solidFill>
                  <a:srgbClr val="C00000"/>
                </a:solidFill>
                <a:latin typeface="Times New Roman" pitchFamily="18" charset="0"/>
                <a:cs typeface="Times New Roman" pitchFamily="18" charset="0"/>
              </a:rPr>
              <a:t>phẩm dễ bị phân huỷ bởi các vi sinh vật hoặc bị oxi hoá trong không khí dẫn đến hư hỏng. Do đó, nên sử dụng thực phẩm trong thời gian quy định để tránh bị ngộ độc do thực phẩm hư hỏng.</a:t>
            </a:r>
            <a:endParaRPr lang="en-US" sz="2800" b="1" dirty="0">
              <a:solidFill>
                <a:srgbClr val="C00000"/>
              </a:solidFill>
              <a:latin typeface="Times New Roman" pitchFamily="18" charset="0"/>
              <a:cs typeface="Times New Roman" pitchFamily="18" charset="0"/>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447800"/>
            <a:ext cx="4029076"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8" y="1447800"/>
            <a:ext cx="4000501"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 descr="Dau"/>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399" y="457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069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Left)">
                                      <p:cBhvr>
                                        <p:cTn id="10" dur="500"/>
                                        <p:tgtEl>
                                          <p:spTgt spid="9"/>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wipe(down)">
                                      <p:cBhvr>
                                        <p:cTn id="14" dur="500"/>
                                        <p:tgtEl>
                                          <p:spTgt spid="2052"/>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2051"/>
                                        </p:tgtEl>
                                        <p:attrNameLst>
                                          <p:attrName>style.visibility</p:attrName>
                                        </p:attrNameLst>
                                      </p:cBhvr>
                                      <p:to>
                                        <p:strVal val="visible"/>
                                      </p:to>
                                    </p:set>
                                    <p:animEffect transition="in" filter="wipe(down)">
                                      <p:cBhvr>
                                        <p:cTn id="18" dur="500"/>
                                        <p:tgtEl>
                                          <p:spTgt spid="2051"/>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85800" y="457200"/>
            <a:ext cx="7924800" cy="523220"/>
          </a:xfrm>
          <a:prstGeom prst="rect">
            <a:avLst/>
          </a:prstGeom>
        </p:spPr>
        <p:txBody>
          <a:bodyPr wrap="square">
            <a:spAutoFit/>
          </a:bodyPr>
          <a:lstStyle/>
          <a:p>
            <a:r>
              <a:rPr lang="vi-VN" sz="2800" b="1" dirty="0" smtClean="0">
                <a:latin typeface="Times New Roman" pitchFamily="18" charset="0"/>
                <a:cs typeface="Times New Roman" pitchFamily="18" charset="0"/>
              </a:rPr>
              <a:t>Nêu </a:t>
            </a:r>
            <a:r>
              <a:rPr lang="vi-VN" sz="2800" b="1" dirty="0">
                <a:latin typeface="Times New Roman" pitchFamily="18" charset="0"/>
                <a:cs typeface="Times New Roman" pitchFamily="18" charset="0"/>
              </a:rPr>
              <a:t>một số dấu hiệu nhận biết thực phẩm bị hỏng.</a:t>
            </a:r>
            <a:endParaRPr lang="en-US" sz="2800" b="1"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7477" y="1066230"/>
            <a:ext cx="3144865" cy="316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143000"/>
            <a:ext cx="2951943" cy="308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142999"/>
            <a:ext cx="2798735" cy="3084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04799" y="4419600"/>
            <a:ext cx="8819343" cy="523220"/>
          </a:xfrm>
          <a:prstGeom prst="rect">
            <a:avLst/>
          </a:prstGeom>
        </p:spPr>
        <p:txBody>
          <a:bodyPr wrap="square">
            <a:spAutoFit/>
          </a:bodyPr>
          <a:lstStyle/>
          <a:p>
            <a:r>
              <a:rPr lang="vi-VN" sz="2800" dirty="0" smtClean="0">
                <a:solidFill>
                  <a:srgbClr val="C00000"/>
                </a:solidFill>
                <a:latin typeface="Times New Roman" pitchFamily="18" charset="0"/>
                <a:cs typeface="Times New Roman" pitchFamily="18" charset="0"/>
              </a:rPr>
              <a:t> </a:t>
            </a:r>
            <a:endParaRPr lang="en-US" sz="2800" dirty="0">
              <a:solidFill>
                <a:srgbClr val="C0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4364831"/>
            <a:ext cx="2951942" cy="2340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4419600"/>
            <a:ext cx="279873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7477" y="4364831"/>
            <a:ext cx="3144865" cy="239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Dau"/>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449451"/>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069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circle(in)">
                                      <p:cBhvr>
                                        <p:cTn id="10" dur="2000"/>
                                        <p:tgtEl>
                                          <p:spTgt spid="13">
                                            <p:txEl>
                                              <p:pRg st="0" end="0"/>
                                            </p:txEl>
                                          </p:spTgt>
                                        </p:tgtEl>
                                      </p:cBhvr>
                                    </p:animEffect>
                                  </p:childTnLst>
                                </p:cTn>
                              </p:par>
                            </p:childTnLst>
                          </p:cTn>
                        </p:par>
                        <p:par>
                          <p:cTn id="11" fill="hold">
                            <p:stCondLst>
                              <p:cond delay="2000"/>
                            </p:stCondLst>
                            <p:childTnLst>
                              <p:par>
                                <p:cTn id="12" presetID="6" presetClass="entr" presetSubtype="16" fill="hold" nodeType="afterEffect">
                                  <p:stCondLst>
                                    <p:cond delay="0"/>
                                  </p:stCondLst>
                                  <p:childTnLst>
                                    <p:set>
                                      <p:cBhvr>
                                        <p:cTn id="13" dur="1" fill="hold">
                                          <p:stCondLst>
                                            <p:cond delay="0"/>
                                          </p:stCondLst>
                                        </p:cTn>
                                        <p:tgtEl>
                                          <p:spTgt spid="3078"/>
                                        </p:tgtEl>
                                        <p:attrNameLst>
                                          <p:attrName>style.visibility</p:attrName>
                                        </p:attrNameLst>
                                      </p:cBhvr>
                                      <p:to>
                                        <p:strVal val="visible"/>
                                      </p:to>
                                    </p:set>
                                    <p:animEffect transition="in" filter="circle(in)">
                                      <p:cBhvr>
                                        <p:cTn id="14" dur="2000"/>
                                        <p:tgtEl>
                                          <p:spTgt spid="3078"/>
                                        </p:tgtEl>
                                      </p:cBhvr>
                                    </p:animEffect>
                                  </p:childTnLst>
                                </p:cTn>
                              </p:par>
                            </p:childTnLst>
                          </p:cTn>
                        </p:par>
                        <p:par>
                          <p:cTn id="15" fill="hold">
                            <p:stCondLst>
                              <p:cond delay="4000"/>
                            </p:stCondLst>
                            <p:childTnLst>
                              <p:par>
                                <p:cTn id="16" presetID="6" presetClass="entr" presetSubtype="16" fill="hold" nodeType="after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circle(in)">
                                      <p:cBhvr>
                                        <p:cTn id="18" dur="2000"/>
                                        <p:tgtEl>
                                          <p:spTgt spid="3074"/>
                                        </p:tgtEl>
                                      </p:cBhvr>
                                    </p:animEffect>
                                  </p:childTnLst>
                                </p:cTn>
                              </p:par>
                            </p:childTnLst>
                          </p:cTn>
                        </p:par>
                        <p:par>
                          <p:cTn id="19" fill="hold">
                            <p:stCondLst>
                              <p:cond delay="6000"/>
                            </p:stCondLst>
                            <p:childTnLst>
                              <p:par>
                                <p:cTn id="20" presetID="6" presetClass="entr" presetSubtype="16" fill="hold" nodeType="afterEffect">
                                  <p:stCondLst>
                                    <p:cond delay="0"/>
                                  </p:stCondLst>
                                  <p:childTnLst>
                                    <p:set>
                                      <p:cBhvr>
                                        <p:cTn id="21" dur="1" fill="hold">
                                          <p:stCondLst>
                                            <p:cond delay="0"/>
                                          </p:stCondLst>
                                        </p:cTn>
                                        <p:tgtEl>
                                          <p:spTgt spid="3076"/>
                                        </p:tgtEl>
                                        <p:attrNameLst>
                                          <p:attrName>style.visibility</p:attrName>
                                        </p:attrNameLst>
                                      </p:cBhvr>
                                      <p:to>
                                        <p:strVal val="visible"/>
                                      </p:to>
                                    </p:set>
                                    <p:animEffect transition="in" filter="circle(in)">
                                      <p:cBhvr>
                                        <p:cTn id="22" dur="2000"/>
                                        <p:tgtEl>
                                          <p:spTgt spid="3076"/>
                                        </p:tgtEl>
                                      </p:cBhvr>
                                    </p:animEffect>
                                  </p:childTnLst>
                                </p:cTn>
                              </p:par>
                            </p:childTnLst>
                          </p:cTn>
                        </p:par>
                        <p:par>
                          <p:cTn id="23" fill="hold">
                            <p:stCondLst>
                              <p:cond delay="8000"/>
                            </p:stCondLst>
                            <p:childTnLst>
                              <p:par>
                                <p:cTn id="24" presetID="16" presetClass="entr" presetSubtype="21" fill="hold" nodeType="afterEffect">
                                  <p:stCondLst>
                                    <p:cond delay="0"/>
                                  </p:stCondLst>
                                  <p:childTnLst>
                                    <p:set>
                                      <p:cBhvr>
                                        <p:cTn id="25" dur="1" fill="hold">
                                          <p:stCondLst>
                                            <p:cond delay="0"/>
                                          </p:stCondLst>
                                        </p:cTn>
                                        <p:tgtEl>
                                          <p:spTgt spid="2051"/>
                                        </p:tgtEl>
                                        <p:attrNameLst>
                                          <p:attrName>style.visibility</p:attrName>
                                        </p:attrNameLst>
                                      </p:cBhvr>
                                      <p:to>
                                        <p:strVal val="visible"/>
                                      </p:to>
                                    </p:set>
                                    <p:animEffect transition="in" filter="barn(inVertical)">
                                      <p:cBhvr>
                                        <p:cTn id="26" dur="500"/>
                                        <p:tgtEl>
                                          <p:spTgt spid="2051"/>
                                        </p:tgtEl>
                                      </p:cBhvr>
                                    </p:animEffect>
                                  </p:childTnLst>
                                </p:cTn>
                              </p:par>
                            </p:childTnLst>
                          </p:cTn>
                        </p:par>
                        <p:par>
                          <p:cTn id="27" fill="hold">
                            <p:stCondLst>
                              <p:cond delay="8500"/>
                            </p:stCondLst>
                            <p:childTnLst>
                              <p:par>
                                <p:cTn id="28" presetID="22" presetClass="entr" presetSubtype="4" fill="hold" nodeType="afterEffect">
                                  <p:stCondLst>
                                    <p:cond delay="0"/>
                                  </p:stCondLst>
                                  <p:childTnLst>
                                    <p:set>
                                      <p:cBhvr>
                                        <p:cTn id="29" dur="1" fill="hold">
                                          <p:stCondLst>
                                            <p:cond delay="0"/>
                                          </p:stCondLst>
                                        </p:cTn>
                                        <p:tgtEl>
                                          <p:spTgt spid="2052"/>
                                        </p:tgtEl>
                                        <p:attrNameLst>
                                          <p:attrName>style.visibility</p:attrName>
                                        </p:attrNameLst>
                                      </p:cBhvr>
                                      <p:to>
                                        <p:strVal val="visible"/>
                                      </p:to>
                                    </p:set>
                                    <p:animEffect transition="in" filter="wipe(down)">
                                      <p:cBhvr>
                                        <p:cTn id="30" dur="500"/>
                                        <p:tgtEl>
                                          <p:spTgt spid="2052"/>
                                        </p:tgtEl>
                                      </p:cBhvr>
                                    </p:animEffect>
                                  </p:childTnLst>
                                </p:cTn>
                              </p:par>
                            </p:childTnLst>
                          </p:cTn>
                        </p:par>
                        <p:par>
                          <p:cTn id="31" fill="hold">
                            <p:stCondLst>
                              <p:cond delay="9000"/>
                            </p:stCondLst>
                            <p:childTnLst>
                              <p:par>
                                <p:cTn id="32" presetID="22" presetClass="entr" presetSubtype="4" fill="hold" nodeType="afterEffect">
                                  <p:stCondLst>
                                    <p:cond delay="0"/>
                                  </p:stCondLst>
                                  <p:childTnLst>
                                    <p:set>
                                      <p:cBhvr>
                                        <p:cTn id="33" dur="1" fill="hold">
                                          <p:stCondLst>
                                            <p:cond delay="0"/>
                                          </p:stCondLst>
                                        </p:cTn>
                                        <p:tgtEl>
                                          <p:spTgt spid="2050"/>
                                        </p:tgtEl>
                                        <p:attrNameLst>
                                          <p:attrName>style.visibility</p:attrName>
                                        </p:attrNameLst>
                                      </p:cBhvr>
                                      <p:to>
                                        <p:strVal val="visible"/>
                                      </p:to>
                                    </p:set>
                                    <p:animEffect transition="in" filter="wipe(down)">
                                      <p:cBhvr>
                                        <p:cTn id="34"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6781800" y="1066800"/>
            <a:ext cx="1447800" cy="1066800"/>
          </a:xfrm>
          <a:prstGeom prst="round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0"/>
              </a:spcAft>
              <a:buClr>
                <a:srgbClr val="000000"/>
              </a:buClr>
              <a:buSzPts val="4000"/>
            </a:pPr>
            <a:r>
              <a:rPr lang="en-GB" sz="4400" b="1" dirty="0" smtClean="0">
                <a:solidFill>
                  <a:schemeClr val="bg1"/>
                </a:solidFill>
                <a:latin typeface="Times New Roman" pitchFamily="18" charset="0"/>
                <a:ea typeface="Roboto Thin"/>
                <a:cs typeface="Times New Roman" pitchFamily="18" charset="0"/>
                <a:sym typeface="Roboto Thin"/>
              </a:rPr>
              <a:t>1</a:t>
            </a:r>
            <a:endParaRPr lang="en-GB" sz="4400" b="1" dirty="0">
              <a:solidFill>
                <a:schemeClr val="bg1"/>
              </a:solidFill>
              <a:latin typeface="Times New Roman" pitchFamily="18" charset="0"/>
              <a:ea typeface="Roboto Thin"/>
              <a:cs typeface="Times New Roman" pitchFamily="18" charset="0"/>
              <a:sym typeface="Roboto Thin"/>
            </a:endParaRPr>
          </a:p>
          <a:p>
            <a:pPr lvl="0" algn="ctr">
              <a:spcBef>
                <a:spcPts val="0"/>
              </a:spcBef>
              <a:spcAft>
                <a:spcPts val="0"/>
              </a:spcAft>
              <a:buClr>
                <a:srgbClr val="000000"/>
              </a:buClr>
              <a:buSzPts val="4000"/>
            </a:pPr>
            <a:endParaRPr lang="en-GB" b="1" dirty="0">
              <a:solidFill>
                <a:srgbClr val="FF0000"/>
              </a:solidFill>
              <a:latin typeface="Roboto Thin"/>
              <a:ea typeface="Roboto Thin"/>
              <a:cs typeface="Roboto Thin"/>
              <a:sym typeface="Roboto Thin"/>
            </a:endParaRPr>
          </a:p>
        </p:txBody>
      </p:sp>
      <p:sp>
        <p:nvSpPr>
          <p:cNvPr id="4" name="Rounded Rectangle 3"/>
          <p:cNvSpPr/>
          <p:nvPr/>
        </p:nvSpPr>
        <p:spPr>
          <a:xfrm>
            <a:off x="609600" y="1066800"/>
            <a:ext cx="6553200" cy="1066800"/>
          </a:xfrm>
          <a:prstGeom prst="round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bg1"/>
                </a:solidFill>
                <a:latin typeface="Times New Roman" pitchFamily="18" charset="0"/>
                <a:cs typeface="Times New Roman" pitchFamily="18" charset="0"/>
              </a:rPr>
              <a:t>Trái cây để lâu sẽ héo, mốc và chuyển màu sắc.</a:t>
            </a:r>
            <a:endParaRPr lang="en-US" sz="2800" b="1" dirty="0">
              <a:solidFill>
                <a:schemeClr val="bg1"/>
              </a:solidFill>
              <a:latin typeface="Times New Roman" pitchFamily="18" charset="0"/>
              <a:cs typeface="Times New Roman" pitchFamily="18" charset="0"/>
            </a:endParaRPr>
          </a:p>
        </p:txBody>
      </p:sp>
      <p:sp>
        <p:nvSpPr>
          <p:cNvPr id="10" name="Rounded Rectangle 9"/>
          <p:cNvSpPr/>
          <p:nvPr/>
        </p:nvSpPr>
        <p:spPr>
          <a:xfrm>
            <a:off x="6781800" y="2362200"/>
            <a:ext cx="1447800" cy="10668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bg1"/>
                </a:solidFill>
                <a:latin typeface="Times New Roman" pitchFamily="18" charset="0"/>
                <a:cs typeface="Times New Roman" pitchFamily="18" charset="0"/>
              </a:rPr>
              <a:t>2</a:t>
            </a:r>
            <a:endParaRPr lang="en-US" sz="4400" b="1" dirty="0">
              <a:solidFill>
                <a:schemeClr val="bg1"/>
              </a:solidFill>
              <a:latin typeface="Times New Roman" pitchFamily="18" charset="0"/>
              <a:cs typeface="Times New Roman" pitchFamily="18" charset="0"/>
            </a:endParaRPr>
          </a:p>
        </p:txBody>
      </p:sp>
      <p:sp>
        <p:nvSpPr>
          <p:cNvPr id="5" name="Rounded Rectangle 4"/>
          <p:cNvSpPr/>
          <p:nvPr/>
        </p:nvSpPr>
        <p:spPr>
          <a:xfrm>
            <a:off x="609600" y="2362200"/>
            <a:ext cx="6553200" cy="10668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bg1"/>
                </a:solidFill>
                <a:latin typeface="Times New Roman" pitchFamily="18" charset="0"/>
                <a:cs typeface="Times New Roman" pitchFamily="18" charset="0"/>
              </a:rPr>
              <a:t>Rau xanh để lâu sẽ héo, thối rữa.</a:t>
            </a:r>
            <a:endParaRPr lang="en-US" sz="2800" b="1" dirty="0">
              <a:solidFill>
                <a:schemeClr val="bg1"/>
              </a:solidFill>
              <a:latin typeface="Times New Roman" pitchFamily="18" charset="0"/>
              <a:cs typeface="Times New Roman" pitchFamily="18" charset="0"/>
            </a:endParaRPr>
          </a:p>
        </p:txBody>
      </p:sp>
      <p:sp>
        <p:nvSpPr>
          <p:cNvPr id="13" name="Rounded Rectangle 12"/>
          <p:cNvSpPr/>
          <p:nvPr/>
        </p:nvSpPr>
        <p:spPr>
          <a:xfrm>
            <a:off x="6781800" y="3719268"/>
            <a:ext cx="1447800" cy="1081331"/>
          </a:xfrm>
          <a:prstGeom prst="roundRect">
            <a:avLst/>
          </a:prstGeom>
          <a:solidFill>
            <a:schemeClr val="accent1">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Times New Roman" pitchFamily="18" charset="0"/>
                <a:cs typeface="Times New Roman" pitchFamily="18" charset="0"/>
              </a:rPr>
              <a:t>3</a:t>
            </a:r>
          </a:p>
        </p:txBody>
      </p:sp>
      <p:sp>
        <p:nvSpPr>
          <p:cNvPr id="14" name="Rounded Rectangle 13"/>
          <p:cNvSpPr/>
          <p:nvPr/>
        </p:nvSpPr>
        <p:spPr>
          <a:xfrm>
            <a:off x="6781800" y="5064392"/>
            <a:ext cx="1447800" cy="108068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Times New Roman" pitchFamily="18" charset="0"/>
                <a:cs typeface="Times New Roman" pitchFamily="18" charset="0"/>
              </a:rPr>
              <a:t>4</a:t>
            </a:r>
          </a:p>
        </p:txBody>
      </p:sp>
      <p:sp>
        <p:nvSpPr>
          <p:cNvPr id="6" name="Rounded Rectangle 5"/>
          <p:cNvSpPr/>
          <p:nvPr/>
        </p:nvSpPr>
        <p:spPr>
          <a:xfrm>
            <a:off x="609600" y="3733800"/>
            <a:ext cx="6553200" cy="1066800"/>
          </a:xfrm>
          <a:prstGeom prst="roundRect">
            <a:avLst/>
          </a:prstGeom>
          <a:solidFill>
            <a:schemeClr val="accent1">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bg1"/>
                </a:solidFill>
                <a:latin typeface="Times New Roman" pitchFamily="18" charset="0"/>
                <a:cs typeface="Times New Roman" pitchFamily="18" charset="0"/>
              </a:rPr>
              <a:t>Thịt cá để lâu sẽ xuất hiện nấm mốc, có mùi ươn khó chịu.</a:t>
            </a:r>
            <a:endParaRPr lang="en-US" sz="2800" b="1" dirty="0">
              <a:solidFill>
                <a:schemeClr val="bg1"/>
              </a:solidFill>
              <a:latin typeface="Times New Roman" pitchFamily="18" charset="0"/>
              <a:cs typeface="Times New Roman" pitchFamily="18" charset="0"/>
            </a:endParaRPr>
          </a:p>
        </p:txBody>
      </p:sp>
      <p:sp>
        <p:nvSpPr>
          <p:cNvPr id="7" name="Rounded Rectangle 6"/>
          <p:cNvSpPr/>
          <p:nvPr/>
        </p:nvSpPr>
        <p:spPr>
          <a:xfrm>
            <a:off x="609600" y="5064392"/>
            <a:ext cx="6553200" cy="110780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tx1"/>
                </a:solidFill>
                <a:latin typeface="Times New Roman" pitchFamily="18" charset="0"/>
                <a:cs typeface="Times New Roman" pitchFamily="18" charset="0"/>
              </a:rPr>
              <a:t>Bánh mì để lâu sẽ xuất hiện mốc xanh.</a:t>
            </a:r>
            <a:endParaRPr lang="en-US" sz="2800" b="1" dirty="0">
              <a:solidFill>
                <a:schemeClr val="tx1"/>
              </a:solidFill>
              <a:latin typeface="Times New Roman" pitchFamily="18" charset="0"/>
              <a:cs typeface="Times New Roman" pitchFamily="18" charset="0"/>
            </a:endParaRPr>
          </a:p>
        </p:txBody>
      </p:sp>
      <p:sp>
        <p:nvSpPr>
          <p:cNvPr id="15" name="Title 1"/>
          <p:cNvSpPr txBox="1">
            <a:spLocks/>
          </p:cNvSpPr>
          <p:nvPr/>
        </p:nvSpPr>
        <p:spPr bwMode="auto">
          <a:xfrm>
            <a:off x="0" y="304800"/>
            <a:ext cx="8915400" cy="6096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5000" dirty="0" smtClean="0">
                <a:solidFill>
                  <a:schemeClr val="accent1"/>
                </a:solidFill>
                <a:latin typeface="+mj-lt"/>
                <a:ea typeface="+mj-ea"/>
                <a:cs typeface="+mj-cs"/>
              </a:rPr>
              <a:t>   </a:t>
            </a:r>
            <a:r>
              <a:rPr lang="en-US" sz="2800" b="1" dirty="0" smtClean="0">
                <a:solidFill>
                  <a:srgbClr val="FF0000"/>
                </a:solidFill>
                <a:latin typeface="Times New Roman" pitchFamily="18" charset="0"/>
                <a:ea typeface="+mj-ea"/>
                <a:cs typeface="Times New Roman" pitchFamily="18" charset="0"/>
              </a:rPr>
              <a:t> </a:t>
            </a:r>
            <a:r>
              <a:rPr lang="en-US" sz="2600" b="1" dirty="0" smtClean="0">
                <a:solidFill>
                  <a:srgbClr val="FF0000"/>
                </a:solidFill>
                <a:latin typeface="Times New Roman" pitchFamily="18" charset="0"/>
                <a:ea typeface="+mj-ea"/>
                <a:cs typeface="Times New Roman" pitchFamily="18" charset="0"/>
              </a:rPr>
              <a:t>MỘT SỐ DẤU HIỆU NHẬN BIẾT THỰC PHẨM HỎNG</a:t>
            </a:r>
            <a:endParaRPr kumimoji="0" lang="en-US" sz="2600" b="1"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82895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10" grpId="0" animBg="1"/>
      <p:bldP spid="5" grpId="0" animBg="1"/>
      <p:bldP spid="13" grpId="0" animBg="1"/>
      <p:bldP spid="14" grpId="0" animBg="1"/>
      <p:bldP spid="6" grpId="0" animBg="1"/>
      <p:bldP spid="7" grpId="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2819400" y="2414320"/>
            <a:ext cx="3581400" cy="1828800"/>
          </a:xfrm>
          <a:prstGeom prst="cloudCallout">
            <a:avLst>
              <a:gd name="adj1" fmla="val -88341"/>
              <a:gd name="adj2" fmla="val -12224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002060"/>
                </a:solidFill>
                <a:latin typeface="Times New Roman" pitchFamily="18" charset="0"/>
                <a:cs typeface="Times New Roman" pitchFamily="18" charset="0"/>
              </a:rPr>
              <a:t>Thực</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phẩm</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là</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gì</a:t>
            </a:r>
            <a:r>
              <a:rPr lang="en-US" sz="3200" b="1" dirty="0" smtClean="0">
                <a:solidFill>
                  <a:srgbClr val="002060"/>
                </a:solidFill>
                <a:latin typeface="Times New Roman" pitchFamily="18" charset="0"/>
                <a:cs typeface="Times New Roman" pitchFamily="18" charset="0"/>
              </a:rPr>
              <a:t> ?</a:t>
            </a:r>
            <a:endParaRPr lang="en-US" sz="3200" b="1" dirty="0">
              <a:solidFill>
                <a:srgbClr val="002060"/>
              </a:solidFill>
              <a:latin typeface="Times New Roman" pitchFamily="18" charset="0"/>
              <a:cs typeface="Times New Roman" pitchFamily="18" charset="0"/>
            </a:endParaRPr>
          </a:p>
        </p:txBody>
      </p:sp>
      <p:sp>
        <p:nvSpPr>
          <p:cNvPr id="15" name="Text Box 7"/>
          <p:cNvSpPr txBox="1">
            <a:spLocks noChangeArrowheads="1"/>
          </p:cNvSpPr>
          <p:nvPr/>
        </p:nvSpPr>
        <p:spPr bwMode="auto">
          <a:xfrm>
            <a:off x="228600" y="922149"/>
            <a:ext cx="8382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Arial" pitchFamily="34" charset="0"/>
              </a:defRPr>
            </a:lvl1pPr>
            <a:lvl2pPr marL="742950" indent="-285750">
              <a:defRPr sz="3200" b="1">
                <a:solidFill>
                  <a:schemeClr val="tx1"/>
                </a:solidFill>
                <a:latin typeface="Arial" pitchFamily="34" charset="0"/>
              </a:defRPr>
            </a:lvl2pPr>
            <a:lvl3pPr marL="1143000" indent="-228600">
              <a:defRPr sz="3200" b="1">
                <a:solidFill>
                  <a:schemeClr val="tx1"/>
                </a:solidFill>
                <a:latin typeface="Arial" pitchFamily="34" charset="0"/>
              </a:defRPr>
            </a:lvl3pPr>
            <a:lvl4pPr marL="1600200" indent="-228600">
              <a:defRPr sz="3200" b="1">
                <a:solidFill>
                  <a:schemeClr val="tx1"/>
                </a:solidFill>
                <a:latin typeface="Arial" pitchFamily="34" charset="0"/>
              </a:defRPr>
            </a:lvl4pPr>
            <a:lvl5pPr marL="2057400" indent="-228600">
              <a:defRPr sz="3200" b="1">
                <a:solidFill>
                  <a:schemeClr val="tx1"/>
                </a:solidFill>
                <a:latin typeface="Arial" pitchFamily="34" charset="0"/>
              </a:defRPr>
            </a:lvl5pPr>
            <a:lvl6pPr marL="2514600" indent="-228600" eaLnBrk="0" fontAlgn="base" hangingPunct="0">
              <a:spcBef>
                <a:spcPct val="0"/>
              </a:spcBef>
              <a:spcAft>
                <a:spcPct val="0"/>
              </a:spcAft>
              <a:defRPr sz="3200" b="1">
                <a:solidFill>
                  <a:schemeClr val="tx1"/>
                </a:solidFill>
                <a:latin typeface="Arial" pitchFamily="34" charset="0"/>
              </a:defRPr>
            </a:lvl6pPr>
            <a:lvl7pPr marL="2971800" indent="-228600" eaLnBrk="0" fontAlgn="base" hangingPunct="0">
              <a:spcBef>
                <a:spcPct val="0"/>
              </a:spcBef>
              <a:spcAft>
                <a:spcPct val="0"/>
              </a:spcAft>
              <a:defRPr sz="3200" b="1">
                <a:solidFill>
                  <a:schemeClr val="tx1"/>
                </a:solidFill>
                <a:latin typeface="Arial" pitchFamily="34" charset="0"/>
              </a:defRPr>
            </a:lvl7pPr>
            <a:lvl8pPr marL="3429000" indent="-228600" eaLnBrk="0" fontAlgn="base" hangingPunct="0">
              <a:spcBef>
                <a:spcPct val="0"/>
              </a:spcBef>
              <a:spcAft>
                <a:spcPct val="0"/>
              </a:spcAft>
              <a:defRPr sz="3200" b="1">
                <a:solidFill>
                  <a:schemeClr val="tx1"/>
                </a:solidFill>
                <a:latin typeface="Arial" pitchFamily="34" charset="0"/>
              </a:defRPr>
            </a:lvl8pPr>
            <a:lvl9pPr marL="3886200" indent="-228600" eaLnBrk="0" fontAlgn="base" hangingPunct="0">
              <a:spcBef>
                <a:spcPct val="0"/>
              </a:spcBef>
              <a:spcAft>
                <a:spcPct val="0"/>
              </a:spcAft>
              <a:defRPr sz="3200" b="1">
                <a:solidFill>
                  <a:schemeClr val="tx1"/>
                </a:solidFill>
                <a:latin typeface="Arial" pitchFamily="34" charset="0"/>
              </a:defRPr>
            </a:lvl9pPr>
          </a:lstStyle>
          <a:p>
            <a:pPr>
              <a:spcBef>
                <a:spcPct val="50000"/>
              </a:spcBef>
            </a:pPr>
            <a:r>
              <a:rPr lang="en-US" sz="3800" dirty="0">
                <a:latin typeface=".VnTime" pitchFamily="34" charset="0"/>
                <a:sym typeface="Wingdings" pitchFamily="2" charset="2"/>
              </a:rPr>
              <a:t></a:t>
            </a:r>
          </a:p>
        </p:txBody>
      </p:sp>
      <p:sp>
        <p:nvSpPr>
          <p:cNvPr id="6" name="Title 1"/>
          <p:cNvSpPr txBox="1">
            <a:spLocks/>
          </p:cNvSpPr>
          <p:nvPr/>
        </p:nvSpPr>
        <p:spPr bwMode="auto">
          <a:xfrm>
            <a:off x="0" y="304800"/>
            <a:ext cx="7696200" cy="6096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5000" dirty="0" smtClean="0">
                <a:solidFill>
                  <a:schemeClr val="accent1"/>
                </a:solidFill>
                <a:latin typeface="+mj-lt"/>
                <a:ea typeface="+mj-ea"/>
                <a:cs typeface="+mj-cs"/>
              </a:rPr>
              <a:t>   </a:t>
            </a:r>
            <a:r>
              <a:rPr lang="en-US" sz="2800" b="1" dirty="0">
                <a:solidFill>
                  <a:srgbClr val="FF0000"/>
                </a:solidFill>
                <a:latin typeface="Times New Roman" pitchFamily="18" charset="0"/>
                <a:ea typeface="+mj-ea"/>
                <a:cs typeface="Times New Roman" pitchFamily="18" charset="0"/>
              </a:rPr>
              <a:t>2</a:t>
            </a:r>
            <a:r>
              <a:rPr lang="en-US" sz="2800" b="1" dirty="0" smtClean="0">
                <a:solidFill>
                  <a:srgbClr val="FF0000"/>
                </a:solidFill>
                <a:latin typeface="Times New Roman" pitchFamily="18" charset="0"/>
                <a:ea typeface="+mj-ea"/>
                <a:cs typeface="Times New Roman" pitchFamily="18" charset="0"/>
              </a:rPr>
              <a:t>. MỘT SỐ THỰC PHẨM PHỔ BIẾN</a:t>
            </a:r>
            <a:endParaRPr kumimoji="0" lang="en-US" sz="2800" b="1"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endParaRPr>
          </a:p>
        </p:txBody>
      </p:sp>
      <p:sp>
        <p:nvSpPr>
          <p:cNvPr id="9" name="Rectangle 8"/>
          <p:cNvSpPr/>
          <p:nvPr/>
        </p:nvSpPr>
        <p:spPr>
          <a:xfrm>
            <a:off x="838200" y="1066800"/>
            <a:ext cx="7924800" cy="1815882"/>
          </a:xfrm>
          <a:prstGeom prst="rect">
            <a:avLst/>
          </a:prstGeom>
        </p:spPr>
        <p:txBody>
          <a:bodyPr wrap="square">
            <a:spAutoFit/>
          </a:bodyPr>
          <a:lstStyle/>
          <a:p>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Thực</a:t>
            </a:r>
            <a:r>
              <a:rPr lang="en-US" sz="2800" dirty="0" smtClean="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phẩm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thức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ăn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phẩm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chứa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chất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bột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carbohydrat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chất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béo</a:t>
            </a:r>
            <a:r>
              <a:rPr lang="en-US" sz="2800" dirty="0">
                <a:solidFill>
                  <a:srgbClr val="0000FF"/>
                </a:solidFill>
                <a:latin typeface="Times New Roman" pitchFamily="18" charset="0"/>
                <a:cs typeface="Times New Roman" pitchFamily="18" charset="0"/>
              </a:rPr>
              <a:t> (lipid), </a:t>
            </a:r>
            <a:r>
              <a:rPr lang="en-US" sz="2800" dirty="0" err="1">
                <a:solidFill>
                  <a:srgbClr val="0000FF"/>
                </a:solidFill>
                <a:latin typeface="Times New Roman" pitchFamily="18" charset="0"/>
                <a:cs typeface="Times New Roman" pitchFamily="18" charset="0"/>
              </a:rPr>
              <a:t>chất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đạm</a:t>
            </a:r>
            <a:r>
              <a:rPr lang="en-US" sz="2800" dirty="0">
                <a:solidFill>
                  <a:srgbClr val="0000FF"/>
                </a:solidFill>
                <a:latin typeface="Times New Roman" pitchFamily="18" charset="0"/>
                <a:cs typeface="Times New Roman" pitchFamily="18" charset="0"/>
              </a:rPr>
              <a:t> (protein),… </a:t>
            </a:r>
            <a:r>
              <a:rPr lang="en-US" sz="2800" dirty="0" err="1">
                <a:solidFill>
                  <a:srgbClr val="0000FF"/>
                </a:solidFill>
                <a:latin typeface="Times New Roman" pitchFamily="18" charset="0"/>
                <a:cs typeface="Times New Roman" pitchFamily="18" charset="0"/>
              </a:rPr>
              <a:t>mà</a:t>
            </a:r>
            <a:r>
              <a:rPr lang="en-US" sz="2800" dirty="0">
                <a:solidFill>
                  <a:srgbClr val="0000FF"/>
                </a:solidFill>
                <a:latin typeface="Times New Roman" pitchFamily="18" charset="0"/>
                <a:cs typeface="Times New Roman" pitchFamily="18" charset="0"/>
              </a:rPr>
              <a:t> con </a:t>
            </a:r>
            <a:r>
              <a:rPr lang="en-US" sz="2800" dirty="0" err="1">
                <a:solidFill>
                  <a:srgbClr val="0000FF"/>
                </a:solidFill>
                <a:latin typeface="Times New Roman" pitchFamily="18" charset="0"/>
                <a:cs typeface="Times New Roman" pitchFamily="18" charset="0"/>
              </a:rPr>
              <a:t>người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thể</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ăn</a:t>
            </a:r>
            <a:r>
              <a:rPr lang="en-US" sz="2800" dirty="0">
                <a:solidFill>
                  <a:srgbClr val="0000FF"/>
                </a:solidFill>
                <a:latin typeface="Times New Roman" pitchFamily="18" charset="0"/>
                <a:cs typeface="Times New Roman" pitchFamily="18" charset="0"/>
              </a:rPr>
              <a:t> hay </a:t>
            </a:r>
            <a:r>
              <a:rPr lang="en-US" sz="2800" dirty="0" err="1">
                <a:solidFill>
                  <a:srgbClr val="0000FF"/>
                </a:solidFill>
                <a:latin typeface="Times New Roman" pitchFamily="18" charset="0"/>
                <a:cs typeface="Times New Roman" pitchFamily="18" charset="0"/>
              </a:rPr>
              <a:t>uống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được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nhằm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cung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cấp</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chất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dưỡng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cho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cơ</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thể</a:t>
            </a:r>
            <a:r>
              <a:rPr lang="en-US" sz="2800" dirty="0">
                <a:solidFill>
                  <a:srgbClr val="0000FF"/>
                </a:solidFill>
                <a:latin typeface="Times New Roman" pitchFamily="18" charset="0"/>
                <a:cs typeface="Times New Roman" pitchFamily="18" charset="0"/>
              </a:rPr>
              <a:t>.</a:t>
            </a:r>
          </a:p>
        </p:txBody>
      </p:sp>
      <p:sp>
        <p:nvSpPr>
          <p:cNvPr id="4" name="Rectangle 3"/>
          <p:cNvSpPr/>
          <p:nvPr/>
        </p:nvSpPr>
        <p:spPr>
          <a:xfrm>
            <a:off x="809786" y="2911971"/>
            <a:ext cx="7924800" cy="1815882"/>
          </a:xfrm>
          <a:prstGeom prst="rect">
            <a:avLst/>
          </a:prstGeom>
        </p:spPr>
        <p:txBody>
          <a:bodyPr wrap="square">
            <a:spAutoFit/>
          </a:bodyPr>
          <a:lstStyle/>
          <a:p>
            <a:r>
              <a:rPr lang="en-US" sz="2800" dirty="0" smtClean="0">
                <a:solidFill>
                  <a:srgbClr val="C00000"/>
                </a:solidFill>
                <a:latin typeface="Times New Roman" pitchFamily="18" charset="0"/>
                <a:cs typeface="Times New Roman" pitchFamily="18" charset="0"/>
              </a:rPr>
              <a:t>- </a:t>
            </a:r>
            <a:r>
              <a:rPr lang="en-US" sz="2800" dirty="0" err="1" smtClean="0">
                <a:solidFill>
                  <a:srgbClr val="C00000"/>
                </a:solidFill>
                <a:latin typeface="Times New Roman" pitchFamily="18" charset="0"/>
                <a:cs typeface="Times New Roman" pitchFamily="18" charset="0"/>
              </a:rPr>
              <a:t>Thực</a:t>
            </a:r>
            <a:r>
              <a:rPr lang="en-US" sz="2800" dirty="0" smtClean="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phẩm</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có</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thể</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bị</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biến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đổi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tính</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chất</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màu</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sắc</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mùi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vị</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giá</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trị</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dinh</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dưỡng</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khi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để</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lâu</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ngoài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không</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khí</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khi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trộn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lẫn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các</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thực</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phẩm</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với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nhau</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hoặc</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bảo</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quản</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thực</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phẩm</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không</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đúng</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cách</a:t>
            </a:r>
            <a:r>
              <a:rPr lang="en-US" sz="2800"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83048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42" presetClass="exit" presetSubtype="0" fill="hold" grpId="1" nodeType="withEffect">
                                  <p:stCondLst>
                                    <p:cond delay="0"/>
                                  </p:stCondLst>
                                  <p:childTnLst>
                                    <p:animEffect transition="out" filter="fade">
                                      <p:cBhvr>
                                        <p:cTn id="17" dur="1000"/>
                                        <p:tgtEl>
                                          <p:spTgt spid="2"/>
                                        </p:tgtEl>
                                      </p:cBhvr>
                                    </p:animEffect>
                                    <p:anim calcmode="lin" valueType="num">
                                      <p:cBhvr>
                                        <p:cTn id="18" dur="1000"/>
                                        <p:tgtEl>
                                          <p:spTgt spid="2"/>
                                        </p:tgtEl>
                                        <p:attrNameLst>
                                          <p:attrName>ppt_x</p:attrName>
                                        </p:attrNameLst>
                                      </p:cBhvr>
                                      <p:tavLst>
                                        <p:tav tm="0">
                                          <p:val>
                                            <p:strVal val="ppt_x"/>
                                          </p:val>
                                        </p:tav>
                                        <p:tav tm="100000">
                                          <p:val>
                                            <p:strVal val="ppt_x"/>
                                          </p:val>
                                        </p:tav>
                                      </p:tavLst>
                                    </p:anim>
                                    <p:anim calcmode="lin" valueType="num">
                                      <p:cBhvr>
                                        <p:cTn id="19" dur="1000"/>
                                        <p:tgtEl>
                                          <p:spTgt spid="2"/>
                                        </p:tgtEl>
                                        <p:attrNameLst>
                                          <p:attrName>ppt_y</p:attrName>
                                        </p:attrNameLst>
                                      </p:cBhvr>
                                      <p:tavLst>
                                        <p:tav tm="0">
                                          <p:val>
                                            <p:strVal val="ppt_y"/>
                                          </p:val>
                                        </p:tav>
                                        <p:tav tm="100000">
                                          <p:val>
                                            <p:strVal val="ppt_y+.1"/>
                                          </p:val>
                                        </p:tav>
                                      </p:tavLst>
                                    </p:anim>
                                    <p:set>
                                      <p:cBhvr>
                                        <p:cTn id="20" dur="1" fill="hold">
                                          <p:stCondLst>
                                            <p:cond delay="999"/>
                                          </p:stCondLst>
                                        </p:cTn>
                                        <p:tgtEl>
                                          <p:spTgt spid="2"/>
                                        </p:tgtEl>
                                        <p:attrNameLst>
                                          <p:attrName>style.visibility</p:attrName>
                                        </p:attrNameLst>
                                      </p:cBhvr>
                                      <p:to>
                                        <p:strVal val="hidden"/>
                                      </p:to>
                                    </p:set>
                                  </p:childTnLst>
                                </p:cTn>
                              </p:par>
                            </p:childTnLst>
                          </p:cTn>
                        </p:par>
                        <p:par>
                          <p:cTn id="21" fill="hold">
                            <p:stCondLst>
                              <p:cond delay="2000"/>
                            </p:stCondLst>
                            <p:childTnLst>
                              <p:par>
                                <p:cTn id="22" presetID="1" presetClass="entr" presetSubtype="0" fill="hold" grpId="0" nodeType="afterEffect">
                                  <p:stCondLst>
                                    <p:cond delay="0"/>
                                  </p:stCondLst>
                                  <p:iterate type="lt">
                                    <p:tmAbs val="0"/>
                                  </p:iterate>
                                  <p:childTnLst>
                                    <p:set>
                                      <p:cBhvr>
                                        <p:cTn id="23" dur="1" fill="hold">
                                          <p:stCondLst>
                                            <p:cond delay="0"/>
                                          </p:stCondLst>
                                        </p:cTn>
                                        <p:tgtEl>
                                          <p:spTgt spid="15"/>
                                        </p:tgtEl>
                                        <p:attrNameLst>
                                          <p:attrName>style.visibility</p:attrName>
                                        </p:attrNameLst>
                                      </p:cBhvr>
                                      <p:to>
                                        <p:strVal val="visible"/>
                                      </p:to>
                                    </p:set>
                                  </p:childTnLst>
                                </p:cTn>
                              </p:par>
                              <p:par>
                                <p:cTn id="24" presetID="36" presetClass="emph" presetSubtype="0" repeatCount="indefinite" fill="hold" grpId="1" nodeType="withEffect">
                                  <p:stCondLst>
                                    <p:cond delay="0"/>
                                  </p:stCondLst>
                                  <p:iterate type="lt">
                                    <p:tmPct val="10000"/>
                                  </p:iterate>
                                  <p:childTnLst>
                                    <p:animScale>
                                      <p:cBhvr>
                                        <p:cTn id="25" dur="500" autoRev="1" fill="hold">
                                          <p:stCondLst>
                                            <p:cond delay="0"/>
                                          </p:stCondLst>
                                        </p:cTn>
                                        <p:tgtEl>
                                          <p:spTgt spid="15"/>
                                        </p:tgtEl>
                                      </p:cBhvr>
                                      <p:to x="80000" y="100000"/>
                                    </p:animScale>
                                    <p:anim by="(#ppt_w*0.10)" calcmode="lin" valueType="num">
                                      <p:cBhvr>
                                        <p:cTn id="26" dur="500" autoRev="1" fill="hold">
                                          <p:stCondLst>
                                            <p:cond delay="0"/>
                                          </p:stCondLst>
                                        </p:cTn>
                                        <p:tgtEl>
                                          <p:spTgt spid="15"/>
                                        </p:tgtEl>
                                        <p:attrNameLst>
                                          <p:attrName>ppt_x</p:attrName>
                                        </p:attrNameLst>
                                      </p:cBhvr>
                                    </p:anim>
                                    <p:anim by="(-#ppt_w*0.10)" calcmode="lin" valueType="num">
                                      <p:cBhvr>
                                        <p:cTn id="27" dur="500" autoRev="1" fill="hold">
                                          <p:stCondLst>
                                            <p:cond delay="0"/>
                                          </p:stCondLst>
                                        </p:cTn>
                                        <p:tgtEl>
                                          <p:spTgt spid="15"/>
                                        </p:tgtEl>
                                        <p:attrNameLst>
                                          <p:attrName>ppt_y</p:attrName>
                                        </p:attrNameLst>
                                      </p:cBhvr>
                                    </p:anim>
                                    <p:animRot by="-480000">
                                      <p:cBhvr>
                                        <p:cTn id="28" dur="500" autoRev="1" fill="hold">
                                          <p:stCondLst>
                                            <p:cond delay="0"/>
                                          </p:stCondLst>
                                        </p:cTn>
                                        <p:tgtEl>
                                          <p:spTgt spid="15"/>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5" grpId="0"/>
      <p:bldP spid="15" grpId="1"/>
      <p:bldP spid="9"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Connector 3"/>
          <p:cNvSpPr/>
          <p:nvPr/>
        </p:nvSpPr>
        <p:spPr>
          <a:xfrm>
            <a:off x="517902" y="3036063"/>
            <a:ext cx="1389682" cy="1239863"/>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entagon 4"/>
          <p:cNvSpPr/>
          <p:nvPr/>
        </p:nvSpPr>
        <p:spPr>
          <a:xfrm>
            <a:off x="406831" y="3311492"/>
            <a:ext cx="1828800" cy="689007"/>
          </a:xfrm>
          <a:prstGeom prst="homePlat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2779363" y="1273139"/>
            <a:ext cx="1524000" cy="8604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1"/>
                </a:solidFill>
              </a:rPr>
              <a:t>01</a:t>
            </a:r>
            <a:endParaRPr lang="en-US" sz="3200" dirty="0">
              <a:solidFill>
                <a:schemeClr val="bg1"/>
              </a:solidFill>
            </a:endParaRPr>
          </a:p>
        </p:txBody>
      </p:sp>
      <p:sp>
        <p:nvSpPr>
          <p:cNvPr id="7" name="Right Arrow 6"/>
          <p:cNvSpPr/>
          <p:nvPr/>
        </p:nvSpPr>
        <p:spPr>
          <a:xfrm>
            <a:off x="2732868" y="2831617"/>
            <a:ext cx="1524000" cy="8243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1"/>
                </a:solidFill>
              </a:rPr>
              <a:t>02</a:t>
            </a:r>
            <a:endParaRPr lang="en-US" sz="3200" dirty="0">
              <a:solidFill>
                <a:schemeClr val="bg1"/>
              </a:solidFill>
            </a:endParaRPr>
          </a:p>
        </p:txBody>
      </p:sp>
      <p:sp>
        <p:nvSpPr>
          <p:cNvPr id="8" name="Right Arrow 7"/>
          <p:cNvSpPr/>
          <p:nvPr/>
        </p:nvSpPr>
        <p:spPr>
          <a:xfrm>
            <a:off x="2732868" y="4605204"/>
            <a:ext cx="1524000" cy="838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1"/>
                </a:solidFill>
              </a:rPr>
              <a:t>03</a:t>
            </a:r>
            <a:endParaRPr lang="en-US" sz="3200" dirty="0">
              <a:solidFill>
                <a:schemeClr val="bg1"/>
              </a:solidFill>
            </a:endParaRPr>
          </a:p>
        </p:txBody>
      </p:sp>
      <p:sp>
        <p:nvSpPr>
          <p:cNvPr id="9" name="Rectangle 8"/>
          <p:cNvSpPr/>
          <p:nvPr/>
        </p:nvSpPr>
        <p:spPr>
          <a:xfrm>
            <a:off x="685800" y="457200"/>
            <a:ext cx="7924800" cy="584775"/>
          </a:xfrm>
          <a:prstGeom prst="rect">
            <a:avLst/>
          </a:prstGeom>
        </p:spPr>
        <p:txBody>
          <a:bodyPr wrap="square">
            <a:spAutoFit/>
          </a:bodyPr>
          <a:lstStyle/>
          <a:p>
            <a:r>
              <a:rPr lang="en-US" sz="3200" b="1" dirty="0" err="1" smtClean="0">
                <a:solidFill>
                  <a:srgbClr val="C00000"/>
                </a:solidFill>
                <a:latin typeface="Times New Roman" pitchFamily="18" charset="0"/>
                <a:cs typeface="Times New Roman" pitchFamily="18" charset="0"/>
              </a:rPr>
              <a:t>Cùng</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nhau</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thảo</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luận</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và</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trả</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lời</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các</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câu</a:t>
            </a:r>
            <a:r>
              <a:rPr lang="en-US" sz="3200" b="1" dirty="0" smtClean="0">
                <a:solidFill>
                  <a:srgbClr val="C00000"/>
                </a:solidFill>
                <a:latin typeface="Times New Roman" pitchFamily="18" charset="0"/>
                <a:cs typeface="Times New Roman" pitchFamily="18" charset="0"/>
              </a:rPr>
              <a:t> </a:t>
            </a:r>
            <a:r>
              <a:rPr lang="en-US" sz="3200" b="1" dirty="0" err="1" smtClean="0">
                <a:solidFill>
                  <a:srgbClr val="C00000"/>
                </a:solidFill>
                <a:latin typeface="Times New Roman" pitchFamily="18" charset="0"/>
                <a:cs typeface="Times New Roman" pitchFamily="18" charset="0"/>
              </a:rPr>
              <a:t>hỏi</a:t>
            </a:r>
            <a:endParaRPr lang="en-US" sz="3200" b="1" dirty="0">
              <a:solidFill>
                <a:srgbClr val="C00000"/>
              </a:solidFill>
              <a:latin typeface="Times New Roman" pitchFamily="18" charset="0"/>
              <a:cs typeface="Times New Roman" pitchFamily="18" charset="0"/>
            </a:endParaRPr>
          </a:p>
        </p:txBody>
      </p:sp>
      <p:sp>
        <p:nvSpPr>
          <p:cNvPr id="10" name="Rectangle 9"/>
          <p:cNvSpPr/>
          <p:nvPr/>
        </p:nvSpPr>
        <p:spPr>
          <a:xfrm>
            <a:off x="2275022" y="2138767"/>
            <a:ext cx="6868978" cy="830997"/>
          </a:xfrm>
          <a:prstGeom prst="rect">
            <a:avLst/>
          </a:prstGeom>
        </p:spPr>
        <p:txBody>
          <a:bodyPr wrap="square">
            <a:spAutoFit/>
          </a:bodyPr>
          <a:lstStyle/>
          <a:p>
            <a:r>
              <a:rPr lang="en-US" sz="2400" b="1" dirty="0" err="1" smtClean="0">
                <a:latin typeface="Times New Roman" pitchFamily="18" charset="0"/>
                <a:cs typeface="Times New Roman" pitchFamily="18" charset="0"/>
              </a:rPr>
              <a:t>Hãy</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nêu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các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nguyên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nhân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gây</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ra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ngộ</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độc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thực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phẩm</a:t>
            </a:r>
            <a:r>
              <a:rPr lang="vi-VN" sz="2400" b="1" dirty="0"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sp>
        <p:nvSpPr>
          <p:cNvPr id="12" name="Rectangle 11"/>
          <p:cNvSpPr/>
          <p:nvPr/>
        </p:nvSpPr>
        <p:spPr>
          <a:xfrm>
            <a:off x="2235631" y="3655995"/>
            <a:ext cx="6755969" cy="830997"/>
          </a:xfrm>
          <a:prstGeom prst="rect">
            <a:avLst/>
          </a:prstGeom>
        </p:spPr>
        <p:txBody>
          <a:bodyPr wrap="square">
            <a:spAutoFit/>
          </a:bodyPr>
          <a:lstStyle/>
          <a:p>
            <a:r>
              <a:rPr lang="vi-VN" sz="2400" b="1" dirty="0">
                <a:latin typeface="Times New Roman" pitchFamily="18" charset="0"/>
                <a:cs typeface="Times New Roman" pitchFamily="18" charset="0"/>
              </a:rPr>
              <a:t>Nếu không giữ vệ sinh an toàn thực phẩm thì sẽ gây ra hậu quả gì?</a:t>
            </a:r>
            <a:endParaRPr lang="en-US" sz="2400" b="1" dirty="0">
              <a:latin typeface="Times New Roman" pitchFamily="18" charset="0"/>
              <a:cs typeface="Times New Roman" pitchFamily="18" charset="0"/>
            </a:endParaRPr>
          </a:p>
        </p:txBody>
      </p:sp>
      <p:sp>
        <p:nvSpPr>
          <p:cNvPr id="14" name="Rectangle 13"/>
          <p:cNvSpPr/>
          <p:nvPr/>
        </p:nvSpPr>
        <p:spPr>
          <a:xfrm>
            <a:off x="2235631" y="5443404"/>
            <a:ext cx="6755969" cy="830997"/>
          </a:xfrm>
          <a:prstGeom prst="rect">
            <a:avLst/>
          </a:prstGeom>
        </p:spPr>
        <p:txBody>
          <a:bodyPr wrap="square">
            <a:spAutoFit/>
          </a:bodyPr>
          <a:lstStyle/>
          <a:p>
            <a:r>
              <a:rPr lang="vi-VN" sz="2400" b="1" dirty="0">
                <a:latin typeface="Times New Roman" pitchFamily="18" charset="0"/>
                <a:cs typeface="Times New Roman" pitchFamily="18" charset="0"/>
              </a:rPr>
              <a:t>Em hãy cho biết cách bảo quản, chế biến và sử dụng một số loại thực phẩm an toàn, hiệu quả.</a:t>
            </a:r>
            <a:endParaRPr lang="en-US" sz="2400" b="1" dirty="0">
              <a:latin typeface="Times New Roman" pitchFamily="18" charset="0"/>
              <a:cs typeface="Times New Roman" pitchFamily="18" charset="0"/>
            </a:endParaRPr>
          </a:p>
        </p:txBody>
      </p:sp>
      <p:sp>
        <p:nvSpPr>
          <p:cNvPr id="2" name="TextBox 1"/>
          <p:cNvSpPr txBox="1"/>
          <p:nvPr/>
        </p:nvSpPr>
        <p:spPr>
          <a:xfrm>
            <a:off x="533400" y="3410066"/>
            <a:ext cx="1574370" cy="461665"/>
          </a:xfrm>
          <a:prstGeom prst="rect">
            <a:avLst/>
          </a:prstGeom>
          <a:noFill/>
        </p:spPr>
        <p:txBody>
          <a:bodyPr wrap="square" rtlCol="0">
            <a:spAutoFit/>
          </a:bodyPr>
          <a:lstStyle/>
          <a:p>
            <a:r>
              <a:rPr lang="en-US" sz="2400" b="1" dirty="0" smtClean="0">
                <a:solidFill>
                  <a:schemeClr val="bg1"/>
                </a:solidFill>
                <a:latin typeface="Times New Roman" pitchFamily="18" charset="0"/>
                <a:cs typeface="Times New Roman" pitchFamily="18" charset="0"/>
              </a:rPr>
              <a:t>CÂU HỎI</a:t>
            </a:r>
            <a:endParaRPr lang="en-US" sz="2400" b="1" dirty="0">
              <a:solidFill>
                <a:schemeClr val="bg1"/>
              </a:solidFill>
              <a:latin typeface="Times New Roman" pitchFamily="18" charset="0"/>
              <a:cs typeface="Times New Roman" pitchFamily="18" charset="0"/>
            </a:endParaRPr>
          </a:p>
        </p:txBody>
      </p:sp>
      <p:pic>
        <p:nvPicPr>
          <p:cNvPr id="13" name="Picture 9" descr="Dau"/>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255789"/>
            <a:ext cx="685800" cy="102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140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par>
                                <p:cTn id="16" presetID="21" presetClass="entr" presetSubtype="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circle(in)">
                                      <p:cBhvr>
                                        <p:cTn id="39" dur="2000"/>
                                        <p:tgtEl>
                                          <p:spTgt spid="8"/>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circle(in)">
                                      <p:cBhvr>
                                        <p:cTn id="4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p:bldP spid="10" grpId="0"/>
      <p:bldP spid="12"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1" y="381000"/>
            <a:ext cx="7582546" cy="461665"/>
          </a:xfrm>
          <a:prstGeom prst="rect">
            <a:avLst/>
          </a:prstGeom>
          <a:solidFill>
            <a:srgbClr val="002060"/>
          </a:solidFill>
        </p:spPr>
        <p:txBody>
          <a:bodyPr wrap="square">
            <a:spAutoFit/>
          </a:bodyPr>
          <a:lstStyle/>
          <a:p>
            <a:r>
              <a:rPr lang="en-US" sz="2400" b="1" dirty="0" smtClean="0">
                <a:solidFill>
                  <a:schemeClr val="bg1"/>
                </a:solidFill>
                <a:latin typeface="Times New Roman" pitchFamily="18" charset="0"/>
                <a:cs typeface="Times New Roman" pitchFamily="18" charset="0"/>
              </a:rPr>
              <a:t>CÁC NGUYÊN NHÂN GÂY NGỘ ĐỘC THỰC PHẨM</a:t>
            </a:r>
            <a:r>
              <a:rPr lang="vi-VN" sz="2400" b="1" dirty="0" smtClean="0">
                <a:solidFill>
                  <a:schemeClr val="bg1"/>
                </a:solidFill>
                <a:latin typeface="Times New Roman" pitchFamily="18" charset="0"/>
                <a:cs typeface="Times New Roman" pitchFamily="18" charset="0"/>
              </a:rPr>
              <a:t>.</a:t>
            </a:r>
            <a:endParaRPr lang="en-US" sz="2400" b="1" dirty="0">
              <a:solidFill>
                <a:schemeClr val="bg1"/>
              </a:solidFill>
              <a:latin typeface="Times New Roman" pitchFamily="18" charset="0"/>
              <a:cs typeface="Times New Roman" pitchFamily="18" charset="0"/>
            </a:endParaRPr>
          </a:p>
        </p:txBody>
      </p:sp>
      <p:sp>
        <p:nvSpPr>
          <p:cNvPr id="2" name="TextBox 1"/>
          <p:cNvSpPr txBox="1"/>
          <p:nvPr/>
        </p:nvSpPr>
        <p:spPr>
          <a:xfrm>
            <a:off x="7751737" y="380999"/>
            <a:ext cx="1523999" cy="461665"/>
          </a:xfrm>
          <a:prstGeom prst="rect">
            <a:avLst/>
          </a:prstGeom>
          <a:noFill/>
        </p:spPr>
        <p:txBody>
          <a:bodyPr wrap="square" rtlCol="0">
            <a:spAutoFit/>
          </a:bodyPr>
          <a:lstStyle/>
          <a:p>
            <a:r>
              <a:rPr lang="en-US" sz="2400" b="1" dirty="0" smtClean="0">
                <a:solidFill>
                  <a:srgbClr val="C00000"/>
                </a:solidFill>
                <a:latin typeface="Times New Roman" pitchFamily="18" charset="0"/>
                <a:cs typeface="Times New Roman" pitchFamily="18" charset="0"/>
              </a:rPr>
              <a:t>4 NHÓM</a:t>
            </a:r>
            <a:endParaRPr lang="en-US" sz="2400" b="1" dirty="0">
              <a:solidFill>
                <a:srgbClr val="C00000"/>
              </a:solidFill>
              <a:latin typeface="Times New Roman" pitchFamily="18" charset="0"/>
              <a:cs typeface="Times New Roman" pitchFamily="18" charset="0"/>
            </a:endParaRPr>
          </a:p>
        </p:txBody>
      </p:sp>
      <p:sp>
        <p:nvSpPr>
          <p:cNvPr id="8" name="Rounded Rectangle 7"/>
          <p:cNvSpPr/>
          <p:nvPr/>
        </p:nvSpPr>
        <p:spPr>
          <a:xfrm>
            <a:off x="598945" y="1009360"/>
            <a:ext cx="990600" cy="5986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01</a:t>
            </a:r>
            <a:endParaRPr lang="en-US" sz="2800" b="1" dirty="0"/>
          </a:p>
        </p:txBody>
      </p:sp>
      <p:sp>
        <p:nvSpPr>
          <p:cNvPr id="9" name="Rounded Rectangle 8"/>
          <p:cNvSpPr/>
          <p:nvPr/>
        </p:nvSpPr>
        <p:spPr>
          <a:xfrm>
            <a:off x="2581437" y="1040380"/>
            <a:ext cx="990600" cy="5986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02</a:t>
            </a:r>
            <a:endParaRPr lang="en-US" sz="2800" b="1" dirty="0"/>
          </a:p>
        </p:txBody>
      </p:sp>
      <p:sp>
        <p:nvSpPr>
          <p:cNvPr id="10" name="Rounded Rectangle 9"/>
          <p:cNvSpPr/>
          <p:nvPr/>
        </p:nvSpPr>
        <p:spPr>
          <a:xfrm>
            <a:off x="4876800" y="1012293"/>
            <a:ext cx="990600" cy="5986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03</a:t>
            </a:r>
            <a:endParaRPr lang="en-US" sz="2800" b="1" dirty="0"/>
          </a:p>
        </p:txBody>
      </p:sp>
      <p:sp>
        <p:nvSpPr>
          <p:cNvPr id="11" name="Rounded Rectangle 10"/>
          <p:cNvSpPr/>
          <p:nvPr/>
        </p:nvSpPr>
        <p:spPr>
          <a:xfrm>
            <a:off x="7239647" y="1012293"/>
            <a:ext cx="990600" cy="5986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04</a:t>
            </a:r>
            <a:endParaRPr lang="en-US" sz="2800" b="1" dirty="0"/>
          </a:p>
        </p:txBody>
      </p:sp>
      <p:sp>
        <p:nvSpPr>
          <p:cNvPr id="12" name="Rounded Rectangle 11"/>
          <p:cNvSpPr/>
          <p:nvPr/>
        </p:nvSpPr>
        <p:spPr>
          <a:xfrm>
            <a:off x="152401" y="1905000"/>
            <a:ext cx="1883689" cy="4572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90500" y="2209800"/>
            <a:ext cx="1714500" cy="3785652"/>
          </a:xfrm>
          <a:prstGeom prst="rect">
            <a:avLst/>
          </a:prstGeom>
        </p:spPr>
        <p:txBody>
          <a:bodyPr wrap="square">
            <a:spAutoFit/>
          </a:bodyPr>
          <a:lstStyle/>
          <a:p>
            <a:r>
              <a:rPr lang="en-US" sz="2400" dirty="0" smtClean="0">
                <a:solidFill>
                  <a:srgbClr val="FFFF00"/>
                </a:solidFill>
                <a:latin typeface="Times New Roman" pitchFamily="18" charset="0"/>
                <a:cs typeface="Times New Roman" pitchFamily="18" charset="0"/>
              </a:rPr>
              <a:t>- </a:t>
            </a:r>
            <a:r>
              <a:rPr lang="vi-VN" sz="2400" dirty="0" smtClean="0">
                <a:solidFill>
                  <a:srgbClr val="FFFF00"/>
                </a:solidFill>
                <a:latin typeface="Times New Roman" pitchFamily="18" charset="0"/>
                <a:cs typeface="Times New Roman" pitchFamily="18" charset="0"/>
              </a:rPr>
              <a:t>Do </a:t>
            </a:r>
            <a:r>
              <a:rPr lang="vi-VN" sz="2400" dirty="0">
                <a:solidFill>
                  <a:srgbClr val="FFFF00"/>
                </a:solidFill>
                <a:latin typeface="Times New Roman" pitchFamily="18" charset="0"/>
                <a:cs typeface="Times New Roman" pitchFamily="18" charset="0"/>
              </a:rPr>
              <a:t>kí sinh </a:t>
            </a:r>
            <a:r>
              <a:rPr lang="vi-VN" sz="2400" dirty="0" smtClean="0">
                <a:solidFill>
                  <a:srgbClr val="FFFF00"/>
                </a:solidFill>
                <a:latin typeface="Times New Roman" pitchFamily="18" charset="0"/>
                <a:cs typeface="Times New Roman" pitchFamily="18" charset="0"/>
              </a:rPr>
              <a:t>trùng</a:t>
            </a:r>
            <a:r>
              <a:rPr lang="en-US" sz="2400" dirty="0" smtClean="0">
                <a:solidFill>
                  <a:srgbClr val="FFFF00"/>
                </a:solidFill>
                <a:latin typeface="Times New Roman" pitchFamily="18" charset="0"/>
                <a:cs typeface="Times New Roman" pitchFamily="18" charset="0"/>
              </a:rPr>
              <a:t>.</a:t>
            </a:r>
          </a:p>
          <a:p>
            <a:r>
              <a:rPr lang="en-US" sz="2400" dirty="0" smtClean="0">
                <a:solidFill>
                  <a:srgbClr val="FFFF00"/>
                </a:solidFill>
                <a:latin typeface="Times New Roman" pitchFamily="18" charset="0"/>
                <a:cs typeface="Times New Roman" pitchFamily="18" charset="0"/>
              </a:rPr>
              <a:t>-</a:t>
            </a:r>
            <a:r>
              <a:rPr lang="vi-VN" sz="2400" dirty="0" smtClean="0">
                <a:solidFill>
                  <a:srgbClr val="FFFF00"/>
                </a:solidFill>
                <a:latin typeface="Times New Roman" pitchFamily="18" charset="0"/>
                <a:cs typeface="Times New Roman" pitchFamily="18" charset="0"/>
              </a:rPr>
              <a:t> </a:t>
            </a:r>
            <a:r>
              <a:rPr lang="en-US" sz="2400" dirty="0" smtClean="0">
                <a:solidFill>
                  <a:srgbClr val="FFFF00"/>
                </a:solidFill>
                <a:latin typeface="Times New Roman" pitchFamily="18" charset="0"/>
                <a:cs typeface="Times New Roman" pitchFamily="18" charset="0"/>
              </a:rPr>
              <a:t>D</a:t>
            </a:r>
            <a:r>
              <a:rPr lang="vi-VN" sz="2400" dirty="0" smtClean="0">
                <a:solidFill>
                  <a:srgbClr val="FFFF00"/>
                </a:solidFill>
                <a:latin typeface="Times New Roman" pitchFamily="18" charset="0"/>
                <a:cs typeface="Times New Roman" pitchFamily="18" charset="0"/>
              </a:rPr>
              <a:t>o </a:t>
            </a:r>
            <a:r>
              <a:rPr lang="vi-VN" sz="2400" dirty="0">
                <a:solidFill>
                  <a:srgbClr val="FFFF00"/>
                </a:solidFill>
                <a:latin typeface="Times New Roman" pitchFamily="18" charset="0"/>
                <a:cs typeface="Times New Roman" pitchFamily="18" charset="0"/>
              </a:rPr>
              <a:t>vi khuẩn và độc tố của vi </a:t>
            </a:r>
            <a:r>
              <a:rPr lang="vi-VN" sz="2400" dirty="0" smtClean="0">
                <a:solidFill>
                  <a:srgbClr val="FFFF00"/>
                </a:solidFill>
                <a:latin typeface="Times New Roman" pitchFamily="18" charset="0"/>
                <a:cs typeface="Times New Roman" pitchFamily="18" charset="0"/>
              </a:rPr>
              <a:t>khuẩn</a:t>
            </a:r>
            <a:r>
              <a:rPr lang="en-US" sz="2400" dirty="0" smtClean="0">
                <a:solidFill>
                  <a:srgbClr val="FFFF00"/>
                </a:solidFill>
                <a:latin typeface="Times New Roman" pitchFamily="18" charset="0"/>
                <a:cs typeface="Times New Roman" pitchFamily="18" charset="0"/>
              </a:rPr>
              <a:t>.</a:t>
            </a:r>
          </a:p>
          <a:p>
            <a:r>
              <a:rPr lang="en-US" sz="2400" dirty="0" smtClean="0">
                <a:solidFill>
                  <a:srgbClr val="FFFF00"/>
                </a:solidFill>
                <a:latin typeface="Times New Roman" pitchFamily="18" charset="0"/>
                <a:cs typeface="Times New Roman" pitchFamily="18" charset="0"/>
              </a:rPr>
              <a:t>-</a:t>
            </a:r>
            <a:r>
              <a:rPr lang="vi-VN" sz="2400" dirty="0" smtClean="0">
                <a:solidFill>
                  <a:srgbClr val="FFFF00"/>
                </a:solidFill>
                <a:latin typeface="Times New Roman" pitchFamily="18" charset="0"/>
                <a:cs typeface="Times New Roman" pitchFamily="18" charset="0"/>
              </a:rPr>
              <a:t> </a:t>
            </a:r>
            <a:r>
              <a:rPr lang="en-US" sz="2400" dirty="0" smtClean="0">
                <a:solidFill>
                  <a:srgbClr val="FFFF00"/>
                </a:solidFill>
                <a:latin typeface="Times New Roman" pitchFamily="18" charset="0"/>
                <a:cs typeface="Times New Roman" pitchFamily="18" charset="0"/>
              </a:rPr>
              <a:t>D</a:t>
            </a:r>
            <a:r>
              <a:rPr lang="vi-VN" sz="2400" dirty="0" smtClean="0">
                <a:solidFill>
                  <a:srgbClr val="FFFF00"/>
                </a:solidFill>
                <a:latin typeface="Times New Roman" pitchFamily="18" charset="0"/>
                <a:cs typeface="Times New Roman" pitchFamily="18" charset="0"/>
              </a:rPr>
              <a:t>o virus</a:t>
            </a:r>
            <a:r>
              <a:rPr lang="en-US" sz="2400" dirty="0" smtClean="0">
                <a:solidFill>
                  <a:srgbClr val="FFFF00"/>
                </a:solidFill>
                <a:latin typeface="Times New Roman" pitchFamily="18" charset="0"/>
                <a:cs typeface="Times New Roman" pitchFamily="18" charset="0"/>
              </a:rPr>
              <a:t>.</a:t>
            </a:r>
          </a:p>
          <a:p>
            <a:r>
              <a:rPr lang="en-US" sz="2400" dirty="0" smtClean="0">
                <a:solidFill>
                  <a:srgbClr val="FFFF00"/>
                </a:solidFill>
                <a:latin typeface="Times New Roman" pitchFamily="18" charset="0"/>
                <a:cs typeface="Times New Roman" pitchFamily="18" charset="0"/>
              </a:rPr>
              <a:t>-</a:t>
            </a:r>
            <a:r>
              <a:rPr lang="vi-VN" sz="2400" dirty="0" smtClean="0">
                <a:solidFill>
                  <a:srgbClr val="FFFF00"/>
                </a:solidFill>
                <a:latin typeface="Times New Roman" pitchFamily="18" charset="0"/>
                <a:cs typeface="Times New Roman" pitchFamily="18" charset="0"/>
              </a:rPr>
              <a:t> </a:t>
            </a:r>
            <a:r>
              <a:rPr lang="en-US" sz="2400" dirty="0">
                <a:solidFill>
                  <a:srgbClr val="FFFF00"/>
                </a:solidFill>
                <a:latin typeface="Times New Roman" pitchFamily="18" charset="0"/>
                <a:cs typeface="Times New Roman" pitchFamily="18" charset="0"/>
              </a:rPr>
              <a:t>D</a:t>
            </a:r>
            <a:r>
              <a:rPr lang="vi-VN" sz="2400" dirty="0" smtClean="0">
                <a:solidFill>
                  <a:srgbClr val="FFFF00"/>
                </a:solidFill>
                <a:latin typeface="Times New Roman" pitchFamily="18" charset="0"/>
                <a:cs typeface="Times New Roman" pitchFamily="18" charset="0"/>
              </a:rPr>
              <a:t>o </a:t>
            </a:r>
            <a:r>
              <a:rPr lang="vi-VN" sz="2400" dirty="0">
                <a:solidFill>
                  <a:srgbClr val="FFFF00"/>
                </a:solidFill>
                <a:latin typeface="Times New Roman" pitchFamily="18" charset="0"/>
                <a:cs typeface="Times New Roman" pitchFamily="18" charset="0"/>
              </a:rPr>
              <a:t>nấm mốc và nấm men.</a:t>
            </a:r>
            <a:endParaRPr lang="en-US" sz="2400" dirty="0">
              <a:solidFill>
                <a:srgbClr val="FFFF00"/>
              </a:solidFill>
              <a:latin typeface="Times New Roman" pitchFamily="18" charset="0"/>
              <a:cs typeface="Times New Roman" pitchFamily="18" charset="0"/>
            </a:endParaRPr>
          </a:p>
        </p:txBody>
      </p:sp>
      <p:sp>
        <p:nvSpPr>
          <p:cNvPr id="14" name="Rounded Rectangle 13"/>
          <p:cNvSpPr/>
          <p:nvPr/>
        </p:nvSpPr>
        <p:spPr>
          <a:xfrm>
            <a:off x="2209800" y="1905000"/>
            <a:ext cx="1733874" cy="4572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Times New Roman" pitchFamily="18" charset="0"/>
                <a:cs typeface="Times New Roman" pitchFamily="18" charset="0"/>
              </a:rPr>
              <a:t>Do thức ăn bị biến chất, ôi thiu</a:t>
            </a:r>
            <a:r>
              <a:rPr lang="en-US" sz="2400" dirty="0">
                <a:solidFill>
                  <a:schemeClr val="tx1"/>
                </a:solidFill>
                <a:latin typeface="Times New Roman" pitchFamily="18" charset="0"/>
                <a:cs typeface="Times New Roman" pitchFamily="18" charset="0"/>
              </a:rPr>
              <a:t> </a:t>
            </a:r>
            <a:r>
              <a:rPr lang="vi-VN" sz="2400" dirty="0">
                <a:solidFill>
                  <a:schemeClr val="tx1"/>
                </a:solidFill>
                <a:latin typeface="Times New Roman" pitchFamily="18" charset="0"/>
                <a:cs typeface="Times New Roman" pitchFamily="18" charset="0"/>
              </a:rPr>
              <a:t>sinh ra các độc tố (ví dụ: sử dụng lại dầu, mỡ nhiều lần; </a:t>
            </a:r>
            <a:endParaRPr lang="en-US" sz="2400" dirty="0">
              <a:solidFill>
                <a:schemeClr val="tx1"/>
              </a:solidFill>
              <a:latin typeface="Times New Roman" pitchFamily="18" charset="0"/>
              <a:cs typeface="Times New Roman" pitchFamily="18" charset="0"/>
            </a:endParaRPr>
          </a:p>
        </p:txBody>
      </p:sp>
      <p:sp>
        <p:nvSpPr>
          <p:cNvPr id="18" name="Rounded Rectangle 17"/>
          <p:cNvSpPr/>
          <p:nvPr/>
        </p:nvSpPr>
        <p:spPr>
          <a:xfrm>
            <a:off x="4419600" y="1905000"/>
            <a:ext cx="1905000" cy="45720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6629400" y="1905000"/>
            <a:ext cx="2362200" cy="46482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522356" y="2066463"/>
            <a:ext cx="1699487" cy="4154984"/>
          </a:xfrm>
          <a:prstGeom prst="rect">
            <a:avLst/>
          </a:prstGeom>
        </p:spPr>
        <p:txBody>
          <a:bodyPr wrap="square">
            <a:spAutoFit/>
          </a:bodyPr>
          <a:lstStyle/>
          <a:p>
            <a:r>
              <a:rPr lang="vi-VN" sz="2400" dirty="0">
                <a:latin typeface="Times New Roman" pitchFamily="18" charset="0"/>
                <a:cs typeface="Times New Roman" pitchFamily="18" charset="0"/>
              </a:rPr>
              <a:t>Do ăn phải thực phẩm có sẵn độc </a:t>
            </a:r>
            <a:r>
              <a:rPr lang="vi-VN" sz="2400" dirty="0" smtClean="0">
                <a:latin typeface="Times New Roman" pitchFamily="18" charset="0"/>
                <a:cs typeface="Times New Roman" pitchFamily="18" charset="0"/>
              </a:rPr>
              <a:t>tố</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như</a:t>
            </a:r>
            <a:r>
              <a:rPr lang="vi-VN" sz="2400" dirty="0">
                <a:latin typeface="Times New Roman" pitchFamily="18" charset="0"/>
                <a:cs typeface="Times New Roman" pitchFamily="18" charset="0"/>
              </a:rPr>
              <a:t>: cá nóc, gan cóc, mật cá trắm, một số loại nấm độc, khoai tây mọc </a:t>
            </a:r>
            <a:r>
              <a:rPr lang="vi-VN" sz="2400" dirty="0" smtClean="0">
                <a:latin typeface="Times New Roman" pitchFamily="18" charset="0"/>
                <a:cs typeface="Times New Roman" pitchFamily="18" charset="0"/>
              </a:rPr>
              <a:t>mầm</a:t>
            </a:r>
            <a:r>
              <a:rPr lang="en-US" sz="2400" dirty="0" smtClean="0">
                <a:latin typeface="Times New Roman" pitchFamily="18" charset="0"/>
                <a:cs typeface="Times New Roman" pitchFamily="18" charset="0"/>
              </a:rPr>
              <a:t>.</a:t>
            </a:r>
            <a:r>
              <a:rPr lang="vi-VN"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21" name="Rectangle 20"/>
          <p:cNvSpPr/>
          <p:nvPr/>
        </p:nvSpPr>
        <p:spPr>
          <a:xfrm>
            <a:off x="6629400" y="2066463"/>
            <a:ext cx="2362200" cy="4154984"/>
          </a:xfrm>
          <a:prstGeom prst="rect">
            <a:avLst/>
          </a:prstGeom>
        </p:spPr>
        <p:txBody>
          <a:bodyPr wrap="square">
            <a:spAutoFit/>
          </a:bodyPr>
          <a:lstStyle/>
          <a:p>
            <a:r>
              <a:rPr lang="vi-VN" sz="2400" dirty="0" smtClean="0"/>
              <a:t> </a:t>
            </a:r>
            <a:r>
              <a:rPr lang="vi-VN" sz="2400" dirty="0" smtClean="0">
                <a:latin typeface="Times New Roman" pitchFamily="18" charset="0"/>
                <a:cs typeface="Times New Roman" pitchFamily="18" charset="0"/>
              </a:rPr>
              <a:t>- Do </a:t>
            </a:r>
            <a:r>
              <a:rPr lang="vi-VN" sz="2400" dirty="0">
                <a:latin typeface="Times New Roman" pitchFamily="18" charset="0"/>
                <a:cs typeface="Times New Roman" pitchFamily="18" charset="0"/>
              </a:rPr>
              <a:t>ô nhiễm kim loại </a:t>
            </a:r>
            <a:r>
              <a:rPr lang="vi-VN" sz="2400" dirty="0" smtClean="0">
                <a:latin typeface="Times New Roman" pitchFamily="18" charset="0"/>
                <a:cs typeface="Times New Roman" pitchFamily="18" charset="0"/>
              </a:rPr>
              <a:t>nặng</a:t>
            </a:r>
            <a:r>
              <a:rPr lang="en-US" sz="2400" dirty="0" smtClean="0">
                <a:latin typeface="Times New Roman" pitchFamily="18" charset="0"/>
                <a:cs typeface="Times New Roman" pitchFamily="18" charset="0"/>
              </a:rPr>
              <a:t>.</a:t>
            </a:r>
          </a:p>
          <a:p>
            <a:r>
              <a:rPr lang="en-US" sz="2400" dirty="0" smtClean="0">
                <a:latin typeface="Times New Roman" pitchFamily="18" charset="0"/>
                <a:cs typeface="Times New Roman" pitchFamily="18" charset="0"/>
              </a:rPr>
              <a:t>- D</a:t>
            </a:r>
            <a:r>
              <a:rPr lang="vi-VN" sz="2400" dirty="0" smtClean="0">
                <a:latin typeface="Times New Roman" pitchFamily="18" charset="0"/>
                <a:cs typeface="Times New Roman" pitchFamily="18" charset="0"/>
              </a:rPr>
              <a:t>o </a:t>
            </a:r>
            <a:r>
              <a:rPr lang="vi-VN" sz="2400" dirty="0">
                <a:latin typeface="Times New Roman" pitchFamily="18" charset="0"/>
                <a:cs typeface="Times New Roman" pitchFamily="18" charset="0"/>
              </a:rPr>
              <a:t>dư lượng thuốc bảo vệ thực vật, thuốc thú </a:t>
            </a:r>
            <a:r>
              <a:rPr lang="vi-VN" sz="2400" dirty="0" smtClean="0">
                <a:latin typeface="Times New Roman" pitchFamily="18" charset="0"/>
                <a:cs typeface="Times New Roman" pitchFamily="18" charset="0"/>
              </a:rPr>
              <a:t>y</a:t>
            </a:r>
            <a:endParaRPr lang="en-US" sz="2400" dirty="0" smtClean="0">
              <a:latin typeface="Times New Roman" pitchFamily="18" charset="0"/>
              <a:cs typeface="Times New Roman" pitchFamily="18" charset="0"/>
            </a:endParaRPr>
          </a:p>
          <a:p>
            <a:r>
              <a:rPr lang="vi-VN"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D</a:t>
            </a:r>
            <a:r>
              <a:rPr lang="vi-VN" sz="2400" dirty="0" smtClean="0">
                <a:latin typeface="Times New Roman" pitchFamily="18" charset="0"/>
                <a:cs typeface="Times New Roman" pitchFamily="18" charset="0"/>
              </a:rPr>
              <a:t>o </a:t>
            </a:r>
            <a:r>
              <a:rPr lang="vi-VN" sz="2400" dirty="0">
                <a:latin typeface="Times New Roman" pitchFamily="18" charset="0"/>
                <a:cs typeface="Times New Roman" pitchFamily="18" charset="0"/>
              </a:rPr>
              <a:t>phụ gia thực </a:t>
            </a:r>
            <a:r>
              <a:rPr lang="vi-VN" sz="2400" dirty="0" smtClean="0">
                <a:latin typeface="Times New Roman" pitchFamily="18" charset="0"/>
                <a:cs typeface="Times New Roman" pitchFamily="18" charset="0"/>
              </a:rPr>
              <a:t>phẩm</a:t>
            </a:r>
            <a:r>
              <a:rPr lang="en-US" sz="2400" dirty="0" smtClean="0">
                <a:latin typeface="Times New Roman" pitchFamily="18" charset="0"/>
                <a:cs typeface="Times New Roman" pitchFamily="18" charset="0"/>
              </a:rPr>
              <a:t>.</a:t>
            </a:r>
          </a:p>
          <a:p>
            <a:r>
              <a:rPr lang="en-US" sz="2400" dirty="0" smtClean="0">
                <a:latin typeface="Times New Roman" pitchFamily="18" charset="0"/>
                <a:cs typeface="Times New Roman" pitchFamily="18" charset="0"/>
              </a:rPr>
              <a:t>-</a:t>
            </a:r>
            <a:r>
              <a:rPr lang="vi-VN"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D</a:t>
            </a:r>
            <a:r>
              <a:rPr lang="vi-VN" sz="2400" dirty="0" smtClean="0">
                <a:latin typeface="Times New Roman" pitchFamily="18" charset="0"/>
                <a:cs typeface="Times New Roman" pitchFamily="18" charset="0"/>
              </a:rPr>
              <a:t>o </a:t>
            </a:r>
            <a:r>
              <a:rPr lang="vi-VN" sz="2400" dirty="0">
                <a:latin typeface="Times New Roman" pitchFamily="18" charset="0"/>
                <a:cs typeface="Times New Roman" pitchFamily="18" charset="0"/>
              </a:rPr>
              <a:t>hoá chất bảo quản thực </a:t>
            </a:r>
            <a:r>
              <a:rPr lang="vi-VN" sz="2400" dirty="0" smtClean="0">
                <a:latin typeface="Times New Roman" pitchFamily="18" charset="0"/>
                <a:cs typeface="Times New Roman" pitchFamily="18" charset="0"/>
              </a:rPr>
              <a:t>phẩm</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r>
              <a:rPr lang="en-US" sz="2400" dirty="0" smtClean="0">
                <a:latin typeface="Times New Roman" pitchFamily="18" charset="0"/>
                <a:cs typeface="Times New Roman" pitchFamily="18" charset="0"/>
              </a:rPr>
              <a:t>-Do</a:t>
            </a:r>
            <a:r>
              <a:rPr lang="vi-VN" sz="2400" dirty="0" smtClean="0">
                <a:latin typeface="Times New Roman" pitchFamily="18" charset="0"/>
                <a:cs typeface="Times New Roman" pitchFamily="18" charset="0"/>
              </a:rPr>
              <a:t> </a:t>
            </a:r>
            <a:r>
              <a:rPr lang="vi-VN" sz="2400" dirty="0">
                <a:latin typeface="Times New Roman" pitchFamily="18" charset="0"/>
                <a:cs typeface="Times New Roman" pitchFamily="18" charset="0"/>
              </a:rPr>
              <a:t>chất phóng xạ.</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circle(in)">
                                      <p:cBhvr>
                                        <p:cTn id="44" dur="2000"/>
                                        <p:tgtEl>
                                          <p:spTgt spid="10"/>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circle(in)">
                                      <p:cBhvr>
                                        <p:cTn id="47" dur="2000"/>
                                        <p:tgtEl>
                                          <p:spTgt spid="18"/>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circle(in)">
                                      <p:cBhvr>
                                        <p:cTn id="50" dur="20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500"/>
                                        <p:tgtEl>
                                          <p:spTgt spid="11"/>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down)">
                                      <p:cBhvr>
                                        <p:cTn id="58" dur="500"/>
                                        <p:tgtEl>
                                          <p:spTgt spid="19"/>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down)">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8" grpId="0" animBg="1"/>
      <p:bldP spid="9" grpId="0" animBg="1"/>
      <p:bldP spid="10" grpId="0" animBg="1"/>
      <p:bldP spid="11" grpId="0" animBg="1"/>
      <p:bldP spid="12" grpId="0" animBg="1"/>
      <p:bldP spid="13" grpId="0"/>
      <p:bldP spid="14" grpId="0" animBg="1"/>
      <p:bldP spid="18" grpId="0" animBg="1"/>
      <p:bldP spid="19" grpId="0" animBg="1"/>
      <p:bldP spid="20"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Ô NHIỄM THỰC PHẨM</a:t>
            </a:r>
            <a:endParaRPr lang="en-US" b="1" dirty="0"/>
          </a:p>
        </p:txBody>
      </p:sp>
      <p:sp>
        <p:nvSpPr>
          <p:cNvPr id="4" name="TextBox 3"/>
          <p:cNvSpPr txBox="1"/>
          <p:nvPr/>
        </p:nvSpPr>
        <p:spPr>
          <a:xfrm>
            <a:off x="495946" y="1549918"/>
            <a:ext cx="2057400" cy="461665"/>
          </a:xfrm>
          <a:prstGeom prst="rect">
            <a:avLst/>
          </a:prstGeom>
          <a:solidFill>
            <a:schemeClr val="accent2">
              <a:lumMod val="60000"/>
              <a:lumOff val="40000"/>
            </a:schemeClr>
          </a:solidFill>
        </p:spPr>
        <p:txBody>
          <a:bodyPr wrap="square" rtlCol="0">
            <a:spAutoFit/>
          </a:bodyPr>
          <a:lstStyle/>
          <a:p>
            <a:r>
              <a:rPr lang="en-US" sz="2400" b="1" dirty="0" smtClean="0"/>
              <a:t>THỰC PHẨM</a:t>
            </a:r>
            <a:endParaRPr lang="en-US" sz="2400" b="1" dirty="0"/>
          </a:p>
        </p:txBody>
      </p:sp>
      <p:sp>
        <p:nvSpPr>
          <p:cNvPr id="5" name="TextBox 4"/>
          <p:cNvSpPr txBox="1"/>
          <p:nvPr/>
        </p:nvSpPr>
        <p:spPr>
          <a:xfrm>
            <a:off x="3597544" y="1549918"/>
            <a:ext cx="1828800" cy="461665"/>
          </a:xfrm>
          <a:prstGeom prst="rect">
            <a:avLst/>
          </a:prstGeom>
          <a:solidFill>
            <a:schemeClr val="accent5">
              <a:lumMod val="75000"/>
            </a:schemeClr>
          </a:solidFill>
        </p:spPr>
        <p:txBody>
          <a:bodyPr wrap="square" rtlCol="0">
            <a:spAutoFit/>
          </a:bodyPr>
          <a:lstStyle/>
          <a:p>
            <a:r>
              <a:rPr lang="en-US" sz="2400" b="1" dirty="0" smtClean="0"/>
              <a:t>  </a:t>
            </a:r>
            <a:r>
              <a:rPr lang="en-US" sz="2400" b="1" dirty="0" smtClean="0">
                <a:solidFill>
                  <a:schemeClr val="bg1"/>
                </a:solidFill>
              </a:rPr>
              <a:t>Ô NHIỄM</a:t>
            </a:r>
            <a:endParaRPr lang="en-US" sz="2400" b="1" dirty="0">
              <a:solidFill>
                <a:schemeClr val="bg1"/>
              </a:solidFill>
            </a:endParaRPr>
          </a:p>
        </p:txBody>
      </p:sp>
      <p:sp>
        <p:nvSpPr>
          <p:cNvPr id="6" name="TextBox 5"/>
          <p:cNvSpPr txBox="1"/>
          <p:nvPr/>
        </p:nvSpPr>
        <p:spPr>
          <a:xfrm>
            <a:off x="6642315" y="1487703"/>
            <a:ext cx="1828800" cy="461665"/>
          </a:xfrm>
          <a:prstGeom prst="rect">
            <a:avLst/>
          </a:prstGeom>
          <a:solidFill>
            <a:schemeClr val="accent4"/>
          </a:solidFill>
        </p:spPr>
        <p:txBody>
          <a:bodyPr wrap="square" rtlCol="0">
            <a:spAutoFit/>
          </a:bodyPr>
          <a:lstStyle/>
          <a:p>
            <a:r>
              <a:rPr lang="en-US" sz="2400" b="1" dirty="0" smtClean="0">
                <a:solidFill>
                  <a:schemeClr val="bg1"/>
                </a:solidFill>
              </a:rPr>
              <a:t>NGỘ ĐỘC</a:t>
            </a:r>
            <a:endParaRPr lang="en-US" sz="2400" b="1" dirty="0">
              <a:solidFill>
                <a:schemeClr val="bg1"/>
              </a:solidFill>
            </a:endParaRPr>
          </a:p>
        </p:txBody>
      </p:sp>
      <p:sp>
        <p:nvSpPr>
          <p:cNvPr id="9" name="Cloud 8"/>
          <p:cNvSpPr/>
          <p:nvPr/>
        </p:nvSpPr>
        <p:spPr>
          <a:xfrm>
            <a:off x="2675717" y="2286000"/>
            <a:ext cx="3429000" cy="1143000"/>
          </a:xfrm>
          <a:prstGeom prst="cloud">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bg1"/>
                </a:solidFill>
                <a:latin typeface="Times New Roman" pitchFamily="18" charset="0"/>
                <a:cs typeface="Times New Roman" pitchFamily="18" charset="0"/>
              </a:rPr>
              <a:t>Các</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tác</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nhân</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độc</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hại</a:t>
            </a:r>
            <a:endParaRPr lang="en-US" sz="2800" b="1" dirty="0">
              <a:solidFill>
                <a:schemeClr val="bg1"/>
              </a:solidFill>
              <a:latin typeface="Times New Roman" pitchFamily="18" charset="0"/>
              <a:cs typeface="Times New Roman" pitchFamily="18" charset="0"/>
            </a:endParaRPr>
          </a:p>
        </p:txBody>
      </p:sp>
      <p:sp>
        <p:nvSpPr>
          <p:cNvPr id="10" name="Flowchart: Process 9"/>
          <p:cNvSpPr/>
          <p:nvPr/>
        </p:nvSpPr>
        <p:spPr>
          <a:xfrm>
            <a:off x="1066800" y="3657600"/>
            <a:ext cx="7162800" cy="762000"/>
          </a:xfrm>
          <a:prstGeom prst="flowChartProcess">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Process 10"/>
          <p:cNvSpPr/>
          <p:nvPr/>
        </p:nvSpPr>
        <p:spPr>
          <a:xfrm>
            <a:off x="1066800" y="4419600"/>
            <a:ext cx="7162800" cy="1828800"/>
          </a:xfrm>
          <a:prstGeom prst="flowChartProcess">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251162" y="3820989"/>
            <a:ext cx="1813625" cy="461665"/>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SINH HỌC</a:t>
            </a:r>
            <a:endParaRPr lang="en-US" sz="2400" b="1" dirty="0">
              <a:latin typeface="Times New Roman" pitchFamily="18" charset="0"/>
              <a:cs typeface="Times New Roman" pitchFamily="18" charset="0"/>
            </a:endParaRPr>
          </a:p>
        </p:txBody>
      </p:sp>
      <p:sp>
        <p:nvSpPr>
          <p:cNvPr id="13" name="TextBox 12"/>
          <p:cNvSpPr txBox="1"/>
          <p:nvPr/>
        </p:nvSpPr>
        <p:spPr>
          <a:xfrm>
            <a:off x="3657600" y="3863280"/>
            <a:ext cx="1981200" cy="461665"/>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HÓA HỌC</a:t>
            </a:r>
            <a:endParaRPr lang="en-US" sz="2400" b="1" dirty="0">
              <a:latin typeface="Times New Roman" pitchFamily="18" charset="0"/>
              <a:cs typeface="Times New Roman" pitchFamily="18" charset="0"/>
            </a:endParaRPr>
          </a:p>
        </p:txBody>
      </p:sp>
      <p:sp>
        <p:nvSpPr>
          <p:cNvPr id="14" name="TextBox 13"/>
          <p:cNvSpPr txBox="1"/>
          <p:nvPr/>
        </p:nvSpPr>
        <p:spPr>
          <a:xfrm>
            <a:off x="6402092" y="3824863"/>
            <a:ext cx="1700939" cy="461665"/>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VẬT LÝ</a:t>
            </a:r>
            <a:endParaRPr lang="en-US" sz="2400" b="1" dirty="0">
              <a:latin typeface="Times New Roman" pitchFamily="18" charset="0"/>
              <a:cs typeface="Times New Roman" pitchFamily="18" charset="0"/>
            </a:endParaRPr>
          </a:p>
        </p:txBody>
      </p:sp>
      <p:sp>
        <p:nvSpPr>
          <p:cNvPr id="15" name="TextBox 14"/>
          <p:cNvSpPr txBox="1"/>
          <p:nvPr/>
        </p:nvSpPr>
        <p:spPr>
          <a:xfrm>
            <a:off x="1150748" y="4422183"/>
            <a:ext cx="1821051" cy="1569660"/>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Vi </a:t>
            </a:r>
            <a:r>
              <a:rPr lang="en-US" sz="2400" b="1" dirty="0" err="1" smtClean="0">
                <a:latin typeface="Times New Roman" pitchFamily="18" charset="0"/>
                <a:cs typeface="Times New Roman" pitchFamily="18" charset="0"/>
              </a:rPr>
              <a:t>rút</a:t>
            </a:r>
            <a:r>
              <a:rPr lang="en-US" sz="2400" b="1" dirty="0" smtClean="0">
                <a:latin typeface="Times New Roman" pitchFamily="18" charset="0"/>
                <a:cs typeface="Times New Roman" pitchFamily="18" charset="0"/>
              </a:rPr>
              <a:t>, vi </a:t>
            </a:r>
            <a:r>
              <a:rPr lang="en-US" sz="2400" b="1" dirty="0" err="1" smtClean="0">
                <a:latin typeface="Times New Roman" pitchFamily="18" charset="0"/>
                <a:cs typeface="Times New Roman" pitchFamily="18" charset="0"/>
              </a:rPr>
              <a:t>khuẩn</a:t>
            </a:r>
            <a:r>
              <a:rPr lang="en-US" sz="2400" b="1" dirty="0" smtClean="0">
                <a:latin typeface="Times New Roman" pitchFamily="18" charset="0"/>
                <a:cs typeface="Times New Roman" pitchFamily="18" charset="0"/>
              </a:rPr>
              <a:t>, vi </a:t>
            </a:r>
            <a:r>
              <a:rPr lang="en-US" sz="2400" b="1" dirty="0" err="1" smtClean="0">
                <a:latin typeface="Times New Roman" pitchFamily="18" charset="0"/>
                <a:cs typeface="Times New Roman" pitchFamily="18" charset="0"/>
              </a:rPr>
              <a:t>nấm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kí</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sinh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trùng</a:t>
            </a:r>
            <a:endParaRPr lang="en-US" sz="2400" b="1" dirty="0">
              <a:latin typeface="Times New Roman" pitchFamily="18" charset="0"/>
              <a:cs typeface="Times New Roman" pitchFamily="18" charset="0"/>
            </a:endParaRPr>
          </a:p>
        </p:txBody>
      </p:sp>
      <p:sp>
        <p:nvSpPr>
          <p:cNvPr id="16" name="TextBox 15"/>
          <p:cNvSpPr txBox="1"/>
          <p:nvPr/>
        </p:nvSpPr>
        <p:spPr>
          <a:xfrm>
            <a:off x="3623374" y="4623661"/>
            <a:ext cx="2091626" cy="1200329"/>
          </a:xfrm>
          <a:prstGeom prst="rect">
            <a:avLst/>
          </a:prstGeom>
          <a:noFill/>
        </p:spPr>
        <p:txBody>
          <a:bodyPr wrap="square" rtlCol="0">
            <a:spAutoFit/>
          </a:bodyPr>
          <a:lstStyle/>
          <a:p>
            <a:r>
              <a:rPr lang="en-US" sz="2400" b="1" dirty="0" err="1" smtClean="0">
                <a:latin typeface="Times New Roman" pitchFamily="18" charset="0"/>
                <a:cs typeface="Times New Roman" pitchFamily="18" charset="0"/>
              </a:rPr>
              <a:t>Phân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bón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thuốc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trừ</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sâu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phụ</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gia</a:t>
            </a:r>
            <a:endParaRPr lang="en-US" sz="2400" b="1" dirty="0">
              <a:latin typeface="Times New Roman" pitchFamily="18" charset="0"/>
              <a:cs typeface="Times New Roman" pitchFamily="18" charset="0"/>
            </a:endParaRPr>
          </a:p>
        </p:txBody>
      </p:sp>
      <p:sp>
        <p:nvSpPr>
          <p:cNvPr id="17" name="TextBox 16"/>
          <p:cNvSpPr txBox="1"/>
          <p:nvPr/>
        </p:nvSpPr>
        <p:spPr>
          <a:xfrm>
            <a:off x="6345264" y="4976180"/>
            <a:ext cx="1821051" cy="461665"/>
          </a:xfrm>
          <a:prstGeom prst="rect">
            <a:avLst/>
          </a:prstGeom>
          <a:noFill/>
        </p:spPr>
        <p:txBody>
          <a:bodyPr wrap="square" rtlCol="0">
            <a:spAutoFit/>
          </a:bodyPr>
          <a:lstStyle/>
          <a:p>
            <a:r>
              <a:rPr lang="en-US" sz="2400" b="1" dirty="0" err="1" smtClean="0">
                <a:latin typeface="Times New Roman" pitchFamily="18" charset="0"/>
                <a:cs typeface="Times New Roman" pitchFamily="18" charset="0"/>
              </a:rPr>
              <a:t>Phóng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xạ</a:t>
            </a:r>
            <a:endParaRPr lang="en-US" sz="2400" b="1" dirty="0">
              <a:latin typeface="Times New Roman" pitchFamily="18" charset="0"/>
              <a:cs typeface="Times New Roman" pitchFamily="18" charset="0"/>
            </a:endParaRPr>
          </a:p>
        </p:txBody>
      </p:sp>
      <p:sp>
        <p:nvSpPr>
          <p:cNvPr id="19" name="AutoShape 16"/>
          <p:cNvSpPr>
            <a:spLocks noChangeArrowheads="1"/>
          </p:cNvSpPr>
          <p:nvPr/>
        </p:nvSpPr>
        <p:spPr bwMode="auto">
          <a:xfrm>
            <a:off x="2553346" y="1144716"/>
            <a:ext cx="1180454" cy="685800"/>
          </a:xfrm>
          <a:prstGeom prst="curvedDownArrow">
            <a:avLst>
              <a:gd name="adj1" fmla="val 12965"/>
              <a:gd name="adj2" fmla="val 97917"/>
              <a:gd name="adj3" fmla="val 33333"/>
            </a:avLst>
          </a:prstGeom>
          <a:solidFill>
            <a:schemeClr val="accent1"/>
          </a:solidFill>
          <a:ln w="9525">
            <a:solidFill>
              <a:schemeClr val="tx1"/>
            </a:solidFill>
            <a:miter lim="800000"/>
            <a:headEnd/>
            <a:tailEnd/>
          </a:ln>
        </p:spPr>
        <p:txBody>
          <a:bodyPr wrap="none" lIns="91436" tIns="45718" rIns="91436" bIns="4571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vi-VN">
              <a:latin typeface="+mj-lt"/>
              <a:cs typeface="+mn-cs"/>
            </a:endParaRPr>
          </a:p>
        </p:txBody>
      </p:sp>
      <p:sp>
        <p:nvSpPr>
          <p:cNvPr id="20" name="AutoShape 16"/>
          <p:cNvSpPr>
            <a:spLocks noChangeArrowheads="1"/>
          </p:cNvSpPr>
          <p:nvPr/>
        </p:nvSpPr>
        <p:spPr bwMode="auto">
          <a:xfrm>
            <a:off x="5418917" y="1183918"/>
            <a:ext cx="1371600" cy="685800"/>
          </a:xfrm>
          <a:prstGeom prst="curvedDownArrow">
            <a:avLst>
              <a:gd name="adj1" fmla="val 12965"/>
              <a:gd name="adj2" fmla="val 97917"/>
              <a:gd name="adj3" fmla="val 33333"/>
            </a:avLst>
          </a:prstGeom>
          <a:solidFill>
            <a:schemeClr val="accent1"/>
          </a:solidFill>
          <a:ln w="9525">
            <a:solidFill>
              <a:schemeClr val="tx1"/>
            </a:solidFill>
            <a:miter lim="800000"/>
            <a:headEnd/>
            <a:tailEnd/>
          </a:ln>
        </p:spPr>
        <p:txBody>
          <a:bodyPr wrap="none" lIns="91436" tIns="45718" rIns="91436" bIns="4571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vi-VN">
              <a:latin typeface="+mj-lt"/>
              <a:cs typeface="+mn-cs"/>
            </a:endParaRPr>
          </a:p>
        </p:txBody>
      </p:sp>
    </p:spTree>
    <p:extLst>
      <p:ext uri="{BB962C8B-B14F-4D97-AF65-F5344CB8AC3E}">
        <p14:creationId xmlns:p14="http://schemas.microsoft.com/office/powerpoint/2010/main" val="9175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heel(1)">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heel(1)">
                                      <p:cBhvr>
                                        <p:cTn id="27" dur="20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ircle(in)">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down)">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par>
                                <p:cTn id="53" presetID="22" presetClass="entr" presetSubtype="4"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down)">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circle(in)">
                                      <p:cBhvr>
                                        <p:cTn id="60" dur="2000"/>
                                        <p:tgtEl>
                                          <p:spTgt spid="13"/>
                                        </p:tgtEl>
                                      </p:cBhvr>
                                    </p:animEffect>
                                  </p:childTnLst>
                                </p:cTn>
                              </p:par>
                              <p:par>
                                <p:cTn id="61" presetID="6" presetClass="entr" presetSubtype="16"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circle(in)">
                                      <p:cBhvr>
                                        <p:cTn id="63" dur="20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barn(inVertical)">
                                      <p:cBhvr>
                                        <p:cTn id="68" dur="500"/>
                                        <p:tgtEl>
                                          <p:spTgt spid="17"/>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ipe(down)">
                                      <p:cBhvr>
                                        <p:cTn id="7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9" grpId="0" animBg="1"/>
      <p:bldP spid="10" grpId="0" animBg="1"/>
      <p:bldP spid="11" grpId="0" animBg="1"/>
      <p:bldP spid="12" grpId="0"/>
      <p:bldP spid="13" grpId="0"/>
      <p:bldP spid="14" grpId="0"/>
      <p:bldP spid="15" grpId="0"/>
      <p:bldP spid="16" grpId="0"/>
      <p:bldP spid="17" grpId="0"/>
      <p:bldP spid="19"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10" descr="POINSET2">
            <a:hlinkClick r:id="rId2"/>
          </p:cNvPr>
          <p:cNvPicPr>
            <a:picLocks noChangeAspect="1" noChangeArrowheads="1"/>
          </p:cNvPicPr>
          <p:nvPr/>
        </p:nvPicPr>
        <p:blipFill>
          <a:blip r:embed="rId3"/>
          <a:srcRect/>
          <a:stretch>
            <a:fillRect/>
          </a:stretch>
        </p:blipFill>
        <p:spPr bwMode="auto">
          <a:xfrm rot="5400000">
            <a:off x="7907013" y="-1588"/>
            <a:ext cx="1216025" cy="1219200"/>
          </a:xfrm>
          <a:prstGeom prst="rect">
            <a:avLst/>
          </a:prstGeom>
          <a:noFill/>
          <a:ln w="9525">
            <a:noFill/>
            <a:miter lim="800000"/>
            <a:headEnd/>
            <a:tailEnd/>
          </a:ln>
        </p:spPr>
      </p:pic>
      <p:pic>
        <p:nvPicPr>
          <p:cNvPr id="5125" name="Picture 10" descr="POINSET2">
            <a:hlinkClick r:id="rId2"/>
          </p:cNvPr>
          <p:cNvPicPr>
            <a:picLocks noChangeAspect="1" noChangeArrowheads="1"/>
          </p:cNvPicPr>
          <p:nvPr/>
        </p:nvPicPr>
        <p:blipFill>
          <a:blip r:embed="rId3"/>
          <a:srcRect/>
          <a:stretch>
            <a:fillRect/>
          </a:stretch>
        </p:blipFill>
        <p:spPr bwMode="auto">
          <a:xfrm rot="-5400000">
            <a:off x="85725" y="5403850"/>
            <a:ext cx="1368425" cy="1539875"/>
          </a:xfrm>
          <a:prstGeom prst="rect">
            <a:avLst/>
          </a:prstGeom>
          <a:noFill/>
          <a:ln w="9525">
            <a:noFill/>
            <a:miter lim="800000"/>
            <a:headEnd/>
            <a:tailEnd/>
          </a:ln>
        </p:spPr>
      </p:pic>
      <p:sp>
        <p:nvSpPr>
          <p:cNvPr id="9" name="Rectangle 8"/>
          <p:cNvSpPr/>
          <p:nvPr/>
        </p:nvSpPr>
        <p:spPr>
          <a:xfrm>
            <a:off x="2997318" y="5489575"/>
            <a:ext cx="2971800" cy="381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smtClean="0">
                <a:solidFill>
                  <a:srgbClr val="C00000"/>
                </a:solidFill>
                <a:latin typeface="Times New Roman" pitchFamily="18" charset="0"/>
                <a:cs typeface="Times New Roman" pitchFamily="18" charset="0"/>
              </a:rPr>
              <a:t>Ngô</a:t>
            </a:r>
            <a:endParaRPr lang="en-US" sz="4000" b="1" dirty="0">
              <a:solidFill>
                <a:srgbClr val="C0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216026"/>
            <a:ext cx="6373362" cy="396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WordArt 5"/>
          <p:cNvSpPr>
            <a:spLocks noChangeArrowheads="1" noChangeShapeType="1" noTextEdit="1"/>
          </p:cNvSpPr>
          <p:nvPr/>
        </p:nvSpPr>
        <p:spPr bwMode="auto">
          <a:xfrm>
            <a:off x="1828800" y="304800"/>
            <a:ext cx="5715000" cy="62865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4400" kern="10" dirty="0" smtClean="0">
                <a:ln w="9525">
                  <a:round/>
                  <a:headEnd/>
                  <a:tailEnd/>
                </a:ln>
                <a:solidFill>
                  <a:srgbClr val="FF3300"/>
                </a:solidFill>
                <a:latin typeface="Times New Roman"/>
                <a:cs typeface="Times New Roman"/>
              </a:rPr>
              <a:t>ĐUỔI HÌNH BẮT CHỮ</a:t>
            </a:r>
            <a:endParaRPr lang="en-US" sz="4400" kern="10" dirty="0">
              <a:ln w="9525">
                <a:round/>
                <a:headEnd/>
                <a:tailEnd/>
              </a:ln>
              <a:solidFill>
                <a:srgbClr val="FF3300"/>
              </a:solidFill>
              <a:latin typeface="Times New Roman"/>
              <a:cs typeface="Times New Roman"/>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216025"/>
            <a:ext cx="6373361" cy="396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76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circle(in)">
                                      <p:cBhvr>
                                        <p:cTn id="12" dur="2000"/>
                                        <p:tgtEl>
                                          <p:spTgt spid="1027"/>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1700938" y="0"/>
            <a:ext cx="4876800" cy="17526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t>Khi</a:t>
            </a:r>
            <a:r>
              <a:rPr lang="en-US" sz="2800" dirty="0" smtClean="0"/>
              <a:t> </a:t>
            </a:r>
            <a:r>
              <a:rPr lang="en-US" sz="2800" dirty="0" err="1" smtClean="0"/>
              <a:t>bị</a:t>
            </a:r>
            <a:r>
              <a:rPr lang="en-US" sz="2800" dirty="0" smtClean="0"/>
              <a:t> </a:t>
            </a:r>
            <a:r>
              <a:rPr lang="en-US" sz="2800" dirty="0" err="1" smtClean="0"/>
              <a:t>ngộ</a:t>
            </a:r>
            <a:r>
              <a:rPr lang="en-US" sz="2800" dirty="0" smtClean="0"/>
              <a:t> </a:t>
            </a:r>
            <a:r>
              <a:rPr lang="en-US" sz="2800" dirty="0" err="1" smtClean="0"/>
              <a:t>độc</a:t>
            </a:r>
            <a:r>
              <a:rPr lang="en-US" sz="2800" dirty="0" smtClean="0"/>
              <a:t> </a:t>
            </a:r>
            <a:r>
              <a:rPr lang="en-US" sz="2800" dirty="0" err="1" smtClean="0"/>
              <a:t>thực</a:t>
            </a:r>
            <a:r>
              <a:rPr lang="en-US" sz="2800" dirty="0" smtClean="0"/>
              <a:t> </a:t>
            </a:r>
            <a:r>
              <a:rPr lang="en-US" sz="2800" dirty="0" err="1" smtClean="0"/>
              <a:t>phẩm</a:t>
            </a:r>
            <a:r>
              <a:rPr lang="en-US" sz="2800" dirty="0" smtClean="0"/>
              <a:t> </a:t>
            </a:r>
            <a:r>
              <a:rPr lang="en-US" sz="2800" dirty="0" err="1" smtClean="0"/>
              <a:t>sẽ</a:t>
            </a:r>
            <a:r>
              <a:rPr lang="en-US" sz="2800" dirty="0" smtClean="0"/>
              <a:t> </a:t>
            </a:r>
            <a:r>
              <a:rPr lang="en-US" sz="2800" dirty="0" err="1" smtClean="0"/>
              <a:t>có</a:t>
            </a:r>
            <a:r>
              <a:rPr lang="en-US" sz="2800" dirty="0" smtClean="0"/>
              <a:t> </a:t>
            </a:r>
            <a:r>
              <a:rPr lang="en-US" sz="2800" dirty="0" err="1" smtClean="0"/>
              <a:t>những</a:t>
            </a:r>
            <a:r>
              <a:rPr lang="en-US" sz="2800" dirty="0" smtClean="0"/>
              <a:t> </a:t>
            </a:r>
            <a:r>
              <a:rPr lang="en-US" sz="2800" dirty="0" err="1" smtClean="0"/>
              <a:t>dấu</a:t>
            </a:r>
            <a:r>
              <a:rPr lang="en-US" sz="2800" dirty="0" smtClean="0"/>
              <a:t> </a:t>
            </a:r>
            <a:r>
              <a:rPr lang="en-US" sz="2800" dirty="0" err="1" smtClean="0"/>
              <a:t>hiệu</a:t>
            </a:r>
            <a:r>
              <a:rPr lang="en-US" sz="2800" dirty="0" smtClean="0"/>
              <a:t> </a:t>
            </a:r>
            <a:r>
              <a:rPr lang="en-US" sz="2800" dirty="0" err="1" smtClean="0"/>
              <a:t>gì</a:t>
            </a:r>
            <a:r>
              <a:rPr lang="en-US" sz="2800" dirty="0" smtClean="0"/>
              <a:t> ?</a:t>
            </a:r>
            <a:endParaRPr lang="en-US" sz="2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651" y="152400"/>
            <a:ext cx="80010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54651" y="2819400"/>
            <a:ext cx="8001000" cy="1938992"/>
          </a:xfrm>
          <a:prstGeom prst="rect">
            <a:avLst/>
          </a:prstGeom>
        </p:spPr>
        <p:txBody>
          <a:bodyPr wrap="square">
            <a:spAutoFit/>
          </a:bodyPr>
          <a:lstStyle/>
          <a:p>
            <a:pPr marL="0" marR="0" algn="just">
              <a:spcBef>
                <a:spcPts val="0"/>
              </a:spcBef>
              <a:spcAft>
                <a:spcPts val="0"/>
              </a:spcAft>
            </a:pPr>
            <a:r>
              <a:rPr lang="en-US" sz="2400" b="1" dirty="0" smtClean="0">
                <a:solidFill>
                  <a:srgbClr val="C00000"/>
                </a:solidFill>
                <a:latin typeface="Times New Roman"/>
                <a:ea typeface="Calibri"/>
                <a:cs typeface="Times New Roman"/>
              </a:rPr>
              <a:t>	</a:t>
            </a:r>
            <a:r>
              <a:rPr lang="en-US" sz="2400" b="1" dirty="0" err="1" smtClean="0">
                <a:solidFill>
                  <a:srgbClr val="C00000"/>
                </a:solidFill>
                <a:latin typeface="Times New Roman"/>
                <a:ea typeface="Calibri"/>
                <a:cs typeface="Times New Roman"/>
              </a:rPr>
              <a:t>Sau</a:t>
            </a:r>
            <a:r>
              <a:rPr lang="en-US" sz="2400" b="1" dirty="0" smtClean="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khi</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ăn</a:t>
            </a:r>
            <a:r>
              <a:rPr lang="en-US" sz="2400" b="1" dirty="0">
                <a:solidFill>
                  <a:srgbClr val="C00000"/>
                </a:solidFill>
                <a:latin typeface="Times New Roman"/>
                <a:ea typeface="Calibri"/>
                <a:cs typeface="Times New Roman"/>
              </a:rPr>
              <a:t> hay </a:t>
            </a:r>
            <a:r>
              <a:rPr lang="en-US" sz="2400" b="1" dirty="0" err="1">
                <a:solidFill>
                  <a:srgbClr val="C00000"/>
                </a:solidFill>
                <a:latin typeface="Times New Roman"/>
                <a:ea typeface="Calibri"/>
                <a:cs typeface="Times New Roman"/>
              </a:rPr>
              <a:t>uống</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thực</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phẩm</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bị</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nhiễm</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độc</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sau</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vài</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phút</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vài</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giờ</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thậm</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chí</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có</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thể</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sau</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một</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ngày</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người</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bệnh</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đột</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ngột</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có</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những</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triệu</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chứng</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đau</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bụng</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buồn</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nôn</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nôn</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đi</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ngoài</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nhiều</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lần</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phân</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nước</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mất</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nước</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có</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thể</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sốt</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hoặc</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sốt</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cao</a:t>
            </a:r>
            <a:r>
              <a:rPr lang="en-US" sz="2400" b="1" dirty="0">
                <a:solidFill>
                  <a:srgbClr val="C00000"/>
                </a:solidFill>
                <a:latin typeface="Times New Roman"/>
                <a:ea typeface="Calibri"/>
                <a:cs typeface="Times New Roman"/>
              </a:rPr>
              <a:t> </a:t>
            </a:r>
            <a:r>
              <a:rPr lang="en-US" sz="2400" b="1" dirty="0" err="1">
                <a:solidFill>
                  <a:srgbClr val="C00000"/>
                </a:solidFill>
                <a:latin typeface="Times New Roman"/>
                <a:ea typeface="Calibri"/>
                <a:cs typeface="Times New Roman"/>
              </a:rPr>
              <a:t>trên</a:t>
            </a:r>
            <a:r>
              <a:rPr lang="en-US" sz="2400" b="1" dirty="0">
                <a:solidFill>
                  <a:srgbClr val="C00000"/>
                </a:solidFill>
                <a:latin typeface="Times New Roman"/>
                <a:ea typeface="Calibri"/>
                <a:cs typeface="Times New Roman"/>
              </a:rPr>
              <a:t> 38</a:t>
            </a:r>
            <a:r>
              <a:rPr lang="en-US" sz="2400" b="1" baseline="30000" dirty="0">
                <a:solidFill>
                  <a:srgbClr val="C00000"/>
                </a:solidFill>
                <a:latin typeface="Times New Roman"/>
                <a:ea typeface="Calibri"/>
                <a:cs typeface="Times New Roman"/>
              </a:rPr>
              <a:t>0</a:t>
            </a:r>
            <a:r>
              <a:rPr lang="en-US" sz="2400" b="1" dirty="0">
                <a:solidFill>
                  <a:srgbClr val="C00000"/>
                </a:solidFill>
                <a:latin typeface="Times New Roman"/>
                <a:ea typeface="Calibri"/>
                <a:cs typeface="Times New Roman"/>
              </a:rPr>
              <a:t>C.</a:t>
            </a:r>
          </a:p>
        </p:txBody>
      </p:sp>
      <p:sp>
        <p:nvSpPr>
          <p:cNvPr id="6" name="Rectangle 5"/>
          <p:cNvSpPr/>
          <p:nvPr/>
        </p:nvSpPr>
        <p:spPr>
          <a:xfrm>
            <a:off x="654650" y="4758392"/>
            <a:ext cx="8108350" cy="1938992"/>
          </a:xfrm>
          <a:prstGeom prst="rect">
            <a:avLst/>
          </a:prstGeom>
        </p:spPr>
        <p:txBody>
          <a:bodyPr wrap="square">
            <a:spAutoFit/>
          </a:bodyPr>
          <a:lstStyle/>
          <a:p>
            <a:pPr marL="0" marR="0" algn="just">
              <a:spcBef>
                <a:spcPts val="0"/>
              </a:spcBef>
              <a:spcAft>
                <a:spcPts val="0"/>
              </a:spcAft>
            </a:pPr>
            <a:r>
              <a:rPr lang="en-US" sz="2400" b="1" dirty="0" smtClean="0">
                <a:solidFill>
                  <a:srgbClr val="002060"/>
                </a:solidFill>
                <a:latin typeface="Times New Roman"/>
                <a:ea typeface="Calibri"/>
                <a:cs typeface="Times New Roman"/>
              </a:rPr>
              <a:t>	</a:t>
            </a:r>
            <a:r>
              <a:rPr lang="en-US" sz="2400" b="1" dirty="0" err="1" smtClean="0">
                <a:solidFill>
                  <a:srgbClr val="002060"/>
                </a:solidFill>
                <a:latin typeface="Times New Roman"/>
                <a:ea typeface="Calibri"/>
                <a:cs typeface="Times New Roman"/>
              </a:rPr>
              <a:t>Đối</a:t>
            </a:r>
            <a:r>
              <a:rPr lang="en-US" sz="2400" b="1" dirty="0" smtClean="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với</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bệnh</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nhân</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ngộ</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độc</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nhẹ</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sau</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khi</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nôn</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và</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đi</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ngoài</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thải</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hết</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chất</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độc</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sẽ</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bình</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phục</a:t>
            </a:r>
            <a:r>
              <a:rPr lang="en-US" sz="2400" b="1" dirty="0">
                <a:solidFill>
                  <a:srgbClr val="002060"/>
                </a:solidFill>
                <a:latin typeface="Times New Roman"/>
                <a:ea typeface="Calibri"/>
                <a:cs typeface="Times New Roman"/>
              </a:rPr>
              <a:t>.</a:t>
            </a:r>
          </a:p>
          <a:p>
            <a:pPr marL="0" marR="0" algn="just">
              <a:spcBef>
                <a:spcPts val="0"/>
              </a:spcBef>
              <a:spcAft>
                <a:spcPts val="0"/>
              </a:spcAft>
            </a:pPr>
            <a:r>
              <a:rPr lang="en-US" sz="2400" b="1" dirty="0" err="1">
                <a:solidFill>
                  <a:srgbClr val="002060"/>
                </a:solidFill>
                <a:latin typeface="Times New Roman"/>
                <a:ea typeface="Calibri"/>
                <a:cs typeface="Times New Roman"/>
              </a:rPr>
              <a:t>Với</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trường</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hợp</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có</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hiện</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tượng</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tím</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tái</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khó</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thở</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cần</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nhanh</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chóng</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đưa</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bệnh</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nhân</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đến</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cơ</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sở</a:t>
            </a:r>
            <a:r>
              <a:rPr lang="en-US" sz="2400" b="1" dirty="0">
                <a:solidFill>
                  <a:srgbClr val="002060"/>
                </a:solidFill>
                <a:latin typeface="Times New Roman"/>
                <a:ea typeface="Calibri"/>
                <a:cs typeface="Times New Roman"/>
              </a:rPr>
              <a:t> y </a:t>
            </a:r>
            <a:r>
              <a:rPr lang="en-US" sz="2400" b="1" dirty="0" err="1">
                <a:solidFill>
                  <a:srgbClr val="002060"/>
                </a:solidFill>
                <a:latin typeface="Times New Roman"/>
                <a:ea typeface="Calibri"/>
                <a:cs typeface="Times New Roman"/>
              </a:rPr>
              <a:t>tế</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gần</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nhất</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để</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rửa</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ruột</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và</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có</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những</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điều</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trị</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cần</a:t>
            </a:r>
            <a:r>
              <a:rPr lang="en-US" sz="2400" b="1" dirty="0">
                <a:solidFill>
                  <a:srgbClr val="002060"/>
                </a:solidFill>
                <a:latin typeface="Times New Roman"/>
                <a:ea typeface="Calibri"/>
                <a:cs typeface="Times New Roman"/>
              </a:rPr>
              <a:t> </a:t>
            </a:r>
            <a:r>
              <a:rPr lang="en-US" sz="2400" b="1" dirty="0" err="1">
                <a:solidFill>
                  <a:srgbClr val="002060"/>
                </a:solidFill>
                <a:latin typeface="Times New Roman"/>
                <a:ea typeface="Calibri"/>
                <a:cs typeface="Times New Roman"/>
              </a:rPr>
              <a:t>thiết</a:t>
            </a:r>
            <a:r>
              <a:rPr lang="en-US" sz="2400" b="1" dirty="0">
                <a:solidFill>
                  <a:srgbClr val="002060"/>
                </a:solidFill>
                <a:latin typeface="Times New Roman"/>
                <a:ea typeface="Calibri"/>
                <a:cs typeface="Times New Roman"/>
              </a:rPr>
              <a:t>.</a:t>
            </a:r>
          </a:p>
        </p:txBody>
      </p:sp>
    </p:spTree>
    <p:extLst>
      <p:ext uri="{BB962C8B-B14F-4D97-AF65-F5344CB8AC3E}">
        <p14:creationId xmlns:p14="http://schemas.microsoft.com/office/powerpoint/2010/main" val="133435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par>
                                <p:cTn id="13" presetID="42" presetClass="exit" presetSubtype="0" fill="hold" grpId="1" nodeType="withEffect">
                                  <p:stCondLst>
                                    <p:cond delay="0"/>
                                  </p:stCondLst>
                                  <p:childTnLst>
                                    <p:animEffect transition="out" filter="fade">
                                      <p:cBhvr>
                                        <p:cTn id="14" dur="1000"/>
                                        <p:tgtEl>
                                          <p:spTgt spid="4"/>
                                        </p:tgtEl>
                                      </p:cBhvr>
                                    </p:animEffect>
                                    <p:anim calcmode="lin" valueType="num">
                                      <p:cBhvr>
                                        <p:cTn id="15" dur="1000"/>
                                        <p:tgtEl>
                                          <p:spTgt spid="4"/>
                                        </p:tgtEl>
                                        <p:attrNameLst>
                                          <p:attrName>ppt_x</p:attrName>
                                        </p:attrNameLst>
                                      </p:cBhvr>
                                      <p:tavLst>
                                        <p:tav tm="0">
                                          <p:val>
                                            <p:strVal val="ppt_x"/>
                                          </p:val>
                                        </p:tav>
                                        <p:tav tm="100000">
                                          <p:val>
                                            <p:strVal val="ppt_x"/>
                                          </p:val>
                                        </p:tav>
                                      </p:tavLst>
                                    </p:anim>
                                    <p:anim calcmode="lin" valueType="num">
                                      <p:cBhvr>
                                        <p:cTn id="16" dur="1000"/>
                                        <p:tgtEl>
                                          <p:spTgt spid="4"/>
                                        </p:tgtEl>
                                        <p:attrNameLst>
                                          <p:attrName>ppt_y</p:attrName>
                                        </p:attrNameLst>
                                      </p:cBhvr>
                                      <p:tavLst>
                                        <p:tav tm="0">
                                          <p:val>
                                            <p:strVal val="ppt_y"/>
                                          </p:val>
                                        </p:tav>
                                        <p:tav tm="100000">
                                          <p:val>
                                            <p:strVal val="ppt_y+.1"/>
                                          </p:val>
                                        </p:tav>
                                      </p:tavLst>
                                    </p:anim>
                                    <p:set>
                                      <p:cBhvr>
                                        <p:cTn id="17" dur="1" fill="hold">
                                          <p:stCondLst>
                                            <p:cond delay="9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276600" y="3615195"/>
            <a:ext cx="5257800" cy="954107"/>
          </a:xfrm>
          <a:prstGeom prst="rect">
            <a:avLst/>
          </a:prstGeom>
        </p:spPr>
        <p:txBody>
          <a:bodyPr wrap="square">
            <a:spAutoFit/>
          </a:bodyPr>
          <a:lstStyle/>
          <a:p>
            <a:r>
              <a:rPr lang="vi-VN" dirty="0" smtClean="0"/>
              <a:t> </a:t>
            </a:r>
            <a:r>
              <a:rPr lang="en-US" sz="2800" b="1" dirty="0">
                <a:latin typeface="Times New Roman" pitchFamily="18" charset="0"/>
                <a:cs typeface="Times New Roman" pitchFamily="18" charset="0"/>
              </a:rPr>
              <a:t>T</a:t>
            </a:r>
            <a:r>
              <a:rPr lang="vi-VN" sz="2800" b="1" dirty="0" smtClean="0">
                <a:latin typeface="Times New Roman" pitchFamily="18" charset="0"/>
                <a:cs typeface="Times New Roman" pitchFamily="18" charset="0"/>
              </a:rPr>
              <a:t>ạo </a:t>
            </a:r>
            <a:r>
              <a:rPr lang="vi-VN" sz="2800" b="1" dirty="0">
                <a:latin typeface="Times New Roman" pitchFamily="18" charset="0"/>
                <a:cs typeface="Times New Roman" pitchFamily="18" charset="0"/>
              </a:rPr>
              <a:t>điều kiện cho việc buôn bán thực phẩm bẩn.</a:t>
            </a:r>
            <a:endParaRPr lang="en-US" sz="2800" b="1" dirty="0">
              <a:latin typeface="Times New Roman" pitchFamily="18" charset="0"/>
              <a:cs typeface="Times New Roman" pitchFamily="18" charset="0"/>
            </a:endParaRPr>
          </a:p>
        </p:txBody>
      </p:sp>
      <p:sp>
        <p:nvSpPr>
          <p:cNvPr id="2" name="Flowchart: Process 1"/>
          <p:cNvSpPr/>
          <p:nvPr/>
        </p:nvSpPr>
        <p:spPr>
          <a:xfrm>
            <a:off x="152400" y="1115479"/>
            <a:ext cx="1752600" cy="34290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HẬU QUẢ KHÔNG GIỮ VỆ SINH AN TOÀN THỰC PHẨM</a:t>
            </a:r>
            <a:endParaRPr lang="en-US" sz="2800" b="1" dirty="0"/>
          </a:p>
        </p:txBody>
      </p:sp>
      <p:cxnSp>
        <p:nvCxnSpPr>
          <p:cNvPr id="5" name="Straight Arrow Connector 4"/>
          <p:cNvCxnSpPr>
            <a:stCxn id="2" idx="3"/>
            <a:endCxn id="10" idx="1"/>
          </p:cNvCxnSpPr>
          <p:nvPr/>
        </p:nvCxnSpPr>
        <p:spPr>
          <a:xfrm flipV="1">
            <a:off x="1905000" y="1486019"/>
            <a:ext cx="1295400" cy="134396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2" idx="3"/>
          </p:cNvCxnSpPr>
          <p:nvPr/>
        </p:nvCxnSpPr>
        <p:spPr>
          <a:xfrm flipV="1">
            <a:off x="1905000" y="2705813"/>
            <a:ext cx="1295400" cy="12416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2" idx="3"/>
          </p:cNvCxnSpPr>
          <p:nvPr/>
        </p:nvCxnSpPr>
        <p:spPr>
          <a:xfrm>
            <a:off x="1905000" y="2829979"/>
            <a:ext cx="1295400" cy="114163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200400" y="1008965"/>
            <a:ext cx="5715000" cy="954107"/>
          </a:xfrm>
          <a:prstGeom prst="rect">
            <a:avLst/>
          </a:prstGeom>
        </p:spPr>
        <p:txBody>
          <a:bodyPr wrap="square">
            <a:spAutoFit/>
          </a:bodyPr>
          <a:lstStyle/>
          <a:p>
            <a:r>
              <a:rPr lang="vi-VN" sz="2800" b="1" dirty="0">
                <a:latin typeface="Times New Roman" pitchFamily="18" charset="0"/>
                <a:cs typeface="Times New Roman" pitchFamily="18" charset="0"/>
              </a:rPr>
              <a:t>Nguy cơ nhiễm bệnh lây lan qua đường tiêu </a:t>
            </a:r>
            <a:r>
              <a:rPr lang="vi-VN" sz="2800" b="1" dirty="0" smtClean="0">
                <a:latin typeface="Times New Roman" pitchFamily="18" charset="0"/>
                <a:cs typeface="Times New Roman" pitchFamily="18" charset="0"/>
              </a:rPr>
              <a:t>hoá</a:t>
            </a: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sp>
        <p:nvSpPr>
          <p:cNvPr id="11" name="Rectangle 10"/>
          <p:cNvSpPr/>
          <p:nvPr/>
        </p:nvSpPr>
        <p:spPr>
          <a:xfrm>
            <a:off x="3223647" y="2228759"/>
            <a:ext cx="5562600" cy="954107"/>
          </a:xfrm>
          <a:prstGeom prst="rect">
            <a:avLst/>
          </a:prstGeom>
        </p:spPr>
        <p:txBody>
          <a:bodyPr wrap="square">
            <a:spAutoFit/>
          </a:bodyPr>
          <a:lstStyle/>
          <a:p>
            <a:r>
              <a:rPr lang="en-US" sz="2800" b="1" dirty="0">
                <a:latin typeface="Times New Roman" pitchFamily="18" charset="0"/>
                <a:cs typeface="Times New Roman" pitchFamily="18" charset="0"/>
              </a:rPr>
              <a:t>G</a:t>
            </a:r>
            <a:r>
              <a:rPr lang="vi-VN" sz="2800" b="1" dirty="0" smtClean="0">
                <a:latin typeface="Times New Roman" pitchFamily="18" charset="0"/>
                <a:cs typeface="Times New Roman" pitchFamily="18" charset="0"/>
              </a:rPr>
              <a:t>ia </a:t>
            </a:r>
            <a:r>
              <a:rPr lang="vi-VN" sz="2800" b="1" dirty="0">
                <a:latin typeface="Times New Roman" pitchFamily="18" charset="0"/>
                <a:cs typeface="Times New Roman" pitchFamily="18" charset="0"/>
              </a:rPr>
              <a:t>tăng số người ngộ độc thực phẩm</a:t>
            </a:r>
            <a:endParaRPr lang="en-US" sz="28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par>
                          <p:cTn id="24" fill="hold">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par>
                          <p:cTn id="33" fill="hold">
                            <p:stCondLst>
                              <p:cond delay="500"/>
                            </p:stCondLst>
                            <p:childTnLst>
                              <p:par>
                                <p:cTn id="34" presetID="6" presetClass="entr" presetSubtype="16"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circle(in)">
                                      <p:cBhvr>
                                        <p:cTn id="3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40759"/>
            <a:ext cx="7680702" cy="830997"/>
          </a:xfrm>
          <a:prstGeom prst="rect">
            <a:avLst/>
          </a:prstGeom>
          <a:solidFill>
            <a:schemeClr val="accent4">
              <a:lumMod val="40000"/>
              <a:lumOff val="60000"/>
            </a:schemeClr>
          </a:solidFill>
        </p:spPr>
        <p:txBody>
          <a:bodyPr wrap="square">
            <a:spAutoFit/>
          </a:bodyPr>
          <a:lstStyle/>
          <a:p>
            <a:pPr algn="ctr"/>
            <a:r>
              <a:rPr lang="en-US" sz="2400" b="1" dirty="0" smtClean="0">
                <a:solidFill>
                  <a:srgbClr val="C00000"/>
                </a:solidFill>
              </a:rPr>
              <a:t>MỘT SỐ CÁCH BẢO QUẢN, CHẾ BIẾN</a:t>
            </a:r>
            <a:endParaRPr lang="en-US" sz="2400" b="1" dirty="0">
              <a:solidFill>
                <a:srgbClr val="C00000"/>
              </a:solidFill>
            </a:endParaRPr>
          </a:p>
          <a:p>
            <a:pPr algn="ctr"/>
            <a:r>
              <a:rPr lang="en-US" sz="2400" b="1" dirty="0" smtClean="0">
                <a:solidFill>
                  <a:srgbClr val="C00000"/>
                </a:solidFill>
              </a:rPr>
              <a:t>VÀ SỬ DỤNG THỰC PHẨM AN TOÀN, HIỆU QUẢ</a:t>
            </a:r>
            <a:endParaRPr lang="en-US" sz="2400" b="1" dirty="0">
              <a:solidFill>
                <a:srgbClr val="C00000"/>
              </a:solidFill>
            </a:endParaRPr>
          </a:p>
        </p:txBody>
      </p:sp>
      <p:sp>
        <p:nvSpPr>
          <p:cNvPr id="3" name="Horizontal Scroll 2"/>
          <p:cNvSpPr/>
          <p:nvPr/>
        </p:nvSpPr>
        <p:spPr>
          <a:xfrm>
            <a:off x="570854" y="1524000"/>
            <a:ext cx="8192146" cy="2133600"/>
          </a:xfrm>
          <a:prstGeom prst="horizontalScroll">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latin typeface="Times New Roman" pitchFamily="18" charset="0"/>
                <a:cs typeface="Times New Roman" pitchFamily="18" charset="0"/>
              </a:rPr>
              <a:t>Bảo quản gạo, ngô, khoai, sắn ở nơi khô ráo để tránh bị mốc; khi thực phẩm bị mốc cần phải bỏ đi, không được sử dụng vì mốc sẽ tạo ra độc tố vi nấm, có hại cho sức khoẻ. </a:t>
            </a:r>
            <a:endParaRPr lang="en-US" sz="2400" b="1" dirty="0">
              <a:latin typeface="Times New Roman" pitchFamily="18" charset="0"/>
              <a:cs typeface="Times New Roman" pitchFamily="18" charset="0"/>
            </a:endParaRPr>
          </a:p>
        </p:txBody>
      </p:sp>
      <p:sp>
        <p:nvSpPr>
          <p:cNvPr id="4" name="Horizontal Scroll 3"/>
          <p:cNvSpPr/>
          <p:nvPr/>
        </p:nvSpPr>
        <p:spPr>
          <a:xfrm>
            <a:off x="570854" y="3829350"/>
            <a:ext cx="8039746" cy="2534630"/>
          </a:xfrm>
          <a:prstGeom prst="horizontalScroll">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latin typeface="Times New Roman" pitchFamily="18" charset="0"/>
                <a:cs typeface="Times New Roman" pitchFamily="18" charset="0"/>
              </a:rPr>
              <a:t>Không nên xay xát gạo trắng quá kĩ dẫn đến làm mất chất dinh dưỡng. Khi nấu cơm cũng có thể làm mất đi vitamin B1, vì vậy không vo gạo kĩ quá, nên dùng nước sôi và đậy vung khi nấu cơm.</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354245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40759"/>
            <a:ext cx="7680702" cy="830997"/>
          </a:xfrm>
          <a:prstGeom prst="rect">
            <a:avLst/>
          </a:prstGeom>
          <a:solidFill>
            <a:schemeClr val="accent4">
              <a:lumMod val="40000"/>
              <a:lumOff val="60000"/>
            </a:schemeClr>
          </a:solidFill>
        </p:spPr>
        <p:txBody>
          <a:bodyPr wrap="square">
            <a:spAutoFit/>
          </a:bodyPr>
          <a:lstStyle/>
          <a:p>
            <a:pPr algn="ctr"/>
            <a:r>
              <a:rPr lang="en-US" sz="2400" b="1" dirty="0" smtClean="0">
                <a:solidFill>
                  <a:srgbClr val="C00000"/>
                </a:solidFill>
              </a:rPr>
              <a:t>MỘT SỐ CÁCH BẢO QUẢN, CHẾ BIẾN</a:t>
            </a:r>
            <a:endParaRPr lang="en-US" sz="2400" b="1" dirty="0">
              <a:solidFill>
                <a:srgbClr val="C00000"/>
              </a:solidFill>
            </a:endParaRPr>
          </a:p>
          <a:p>
            <a:pPr algn="ctr"/>
            <a:r>
              <a:rPr lang="en-US" sz="2400" b="1" dirty="0" smtClean="0">
                <a:solidFill>
                  <a:srgbClr val="C00000"/>
                </a:solidFill>
              </a:rPr>
              <a:t>VÀ SỬ DỤNG THỰC PHẨM AN TOÀN, HIỆU QUẢ</a:t>
            </a:r>
            <a:endParaRPr lang="en-US" sz="2400" b="1" dirty="0">
              <a:solidFill>
                <a:srgbClr val="C00000"/>
              </a:solidFill>
            </a:endParaRPr>
          </a:p>
        </p:txBody>
      </p:sp>
      <p:sp>
        <p:nvSpPr>
          <p:cNvPr id="5" name="Horizontal Scroll 4"/>
          <p:cNvSpPr/>
          <p:nvPr/>
        </p:nvSpPr>
        <p:spPr>
          <a:xfrm>
            <a:off x="533400" y="1269117"/>
            <a:ext cx="8077200" cy="2879151"/>
          </a:xfrm>
          <a:prstGeom prst="horizontalScroll">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latin typeface="Times New Roman" pitchFamily="18" charset="0"/>
                <a:cs typeface="Times New Roman" pitchFamily="18" charset="0"/>
              </a:rPr>
              <a:t>Hàm lượng chất bột trong khoai, sắn chỉ bằng 1/3 hàm lượng chất bột trong ngũ cốc. Do hàm lượng chất đạm trong khoai, sắn cũng ít nên dù ăn khoai, sắn nhiều vẫn cần phải ăn thêm nhiều chất đạm, nhất là đối với trẻ em để phòng suy dinh dưỡng.</a:t>
            </a:r>
            <a:endParaRPr lang="en-US" sz="2400" dirty="0">
              <a:solidFill>
                <a:schemeClr val="tx1"/>
              </a:solidFill>
              <a:latin typeface="Times New Roman" pitchFamily="18" charset="0"/>
              <a:cs typeface="Times New Roman" pitchFamily="18" charset="0"/>
            </a:endParaRPr>
          </a:p>
          <a:p>
            <a:endParaRPr lang="en-US" dirty="0">
              <a:solidFill>
                <a:schemeClr val="tx1"/>
              </a:solidFill>
            </a:endParaRPr>
          </a:p>
        </p:txBody>
      </p:sp>
      <p:sp>
        <p:nvSpPr>
          <p:cNvPr id="7" name="Horizontal Scroll 6"/>
          <p:cNvSpPr/>
          <p:nvPr/>
        </p:nvSpPr>
        <p:spPr>
          <a:xfrm>
            <a:off x="533400" y="4038600"/>
            <a:ext cx="8077200" cy="2819400"/>
          </a:xfrm>
          <a:prstGeom prst="horizontalScroll">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latin typeface="Times New Roman" pitchFamily="18" charset="0"/>
                <a:cs typeface="Times New Roman" pitchFamily="18" charset="0"/>
              </a:rPr>
              <a:t>Các loại thực phẩm thịt, cá nên sử dụng khi đang còn tươi, sống và cần chế biến kĩ, đảm bảo an toàn thực phẩm. Nếu trong trường hợp cần tích trữ lâu dài có thể để trong ngăn lạnh của tủ lạnh hoặc tủ đá.Tuy nhiên, thời gian bảo quản không quá 3 ngày.</a:t>
            </a:r>
            <a:endParaRPr lang="en-US" sz="2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48812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40759"/>
            <a:ext cx="7680702" cy="830997"/>
          </a:xfrm>
          <a:prstGeom prst="rect">
            <a:avLst/>
          </a:prstGeom>
          <a:solidFill>
            <a:schemeClr val="accent4">
              <a:lumMod val="40000"/>
              <a:lumOff val="60000"/>
            </a:schemeClr>
          </a:solidFill>
        </p:spPr>
        <p:txBody>
          <a:bodyPr wrap="square">
            <a:spAutoFit/>
          </a:bodyPr>
          <a:lstStyle/>
          <a:p>
            <a:pPr algn="ctr"/>
            <a:r>
              <a:rPr lang="en-US" sz="2400" b="1" dirty="0" smtClean="0">
                <a:solidFill>
                  <a:srgbClr val="C00000"/>
                </a:solidFill>
              </a:rPr>
              <a:t>MỘT SỐ CÁCH BẢO QUẢN, CHẾ BIẾN</a:t>
            </a:r>
            <a:endParaRPr lang="en-US" sz="2400" b="1" dirty="0">
              <a:solidFill>
                <a:srgbClr val="C00000"/>
              </a:solidFill>
            </a:endParaRPr>
          </a:p>
          <a:p>
            <a:pPr algn="ctr"/>
            <a:r>
              <a:rPr lang="en-US" sz="2400" b="1" dirty="0" smtClean="0">
                <a:solidFill>
                  <a:srgbClr val="C00000"/>
                </a:solidFill>
              </a:rPr>
              <a:t>VÀ SỬ DỤNG THỰC PHẨM AN TOÀN, HIỆU QUẢ</a:t>
            </a:r>
            <a:endParaRPr lang="en-US" sz="2400" b="1" dirty="0">
              <a:solidFill>
                <a:srgbClr val="C00000"/>
              </a:solidFill>
            </a:endParaRPr>
          </a:p>
        </p:txBody>
      </p:sp>
      <p:sp>
        <p:nvSpPr>
          <p:cNvPr id="6" name="Horizontal Scroll 5"/>
          <p:cNvSpPr/>
          <p:nvPr/>
        </p:nvSpPr>
        <p:spPr>
          <a:xfrm>
            <a:off x="524359" y="1524000"/>
            <a:ext cx="8077200" cy="4299069"/>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latin typeface="Times New Roman" pitchFamily="18" charset="0"/>
                <a:cs typeface="Times New Roman" pitchFamily="18" charset="0"/>
              </a:rPr>
              <a:t>Không ăn khoai tây đã mọc mầm vì chứa chất độc có thể gây chết người.</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 Sắn tươi có chứa độc tố, có thể gây chết người nên không được ăn sắn tươi khi chưa luộc chín. Khi ăn sắn tươi cần bóc bỏ hết phần vỏ hồng bên trong, ngâm nước 12-24 giờ trước khi luộc, khi luộc xong cần mở vung cho bay hết hơi để loại chất độc.</a:t>
            </a:r>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94703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1687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Sequential Access Storage 2"/>
          <p:cNvSpPr/>
          <p:nvPr/>
        </p:nvSpPr>
        <p:spPr>
          <a:xfrm>
            <a:off x="2234339" y="1219200"/>
            <a:ext cx="5334000" cy="3810000"/>
          </a:xfrm>
          <a:prstGeom prst="flowChartMagneticTap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thực</a:t>
            </a: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thực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phẩm</a:t>
            </a:r>
            <a:r>
              <a:rPr lang="en-US" sz="3200" dirty="0">
                <a:latin typeface="Times New Roman" pitchFamily="18" charset="0"/>
                <a:cs typeface="Times New Roman" pitchFamily="18" charset="0"/>
              </a:rPr>
              <a:t> an </a:t>
            </a:r>
            <a:r>
              <a:rPr lang="en-US" sz="3200" dirty="0" err="1">
                <a:latin typeface="Times New Roman" pitchFamily="18" charset="0"/>
                <a:cs typeface="Times New Roman" pitchFamily="18" charset="0"/>
              </a:rPr>
              <a:t>toàn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chú</a:t>
            </a:r>
            <a:r>
              <a:rPr lang="en-US" sz="3200" dirty="0">
                <a:latin typeface="Times New Roman" pitchFamily="18" charset="0"/>
                <a:cs typeface="Times New Roman" pitchFamily="18" charset="0"/>
              </a:rPr>
              <a:t> ý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gì</a:t>
            </a:r>
            <a:r>
              <a:rPr lang="en-US" sz="3200" dirty="0">
                <a:latin typeface="Times New Roman" pitchFamily="18" charset="0"/>
                <a:cs typeface="Times New Roman" pitchFamily="18" charset="0"/>
              </a:rPr>
              <a:t>?</a:t>
            </a:r>
          </a:p>
        </p:txBody>
      </p:sp>
      <p:sp>
        <p:nvSpPr>
          <p:cNvPr id="4" name="WordArt 5"/>
          <p:cNvSpPr>
            <a:spLocks noChangeArrowheads="1" noChangeShapeType="1" noTextEdit="1"/>
          </p:cNvSpPr>
          <p:nvPr/>
        </p:nvSpPr>
        <p:spPr bwMode="auto">
          <a:xfrm>
            <a:off x="2819400" y="228600"/>
            <a:ext cx="3810000" cy="62865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4400" kern="10" dirty="0" smtClean="0">
                <a:ln w="9525">
                  <a:round/>
                  <a:headEnd/>
                  <a:tailEnd/>
                </a:ln>
                <a:solidFill>
                  <a:srgbClr val="FF3300"/>
                </a:solidFill>
                <a:latin typeface="Times New Roman"/>
                <a:cs typeface="Times New Roman"/>
              </a:rPr>
              <a:t>LUYỆN TẬP</a:t>
            </a:r>
            <a:endParaRPr lang="en-US" sz="4400" kern="10" dirty="0">
              <a:ln w="9525">
                <a:round/>
                <a:headEnd/>
                <a:tailEnd/>
              </a:ln>
              <a:solidFill>
                <a:srgbClr val="FF3300"/>
              </a:solidFill>
              <a:latin typeface="Times New Roman"/>
              <a:cs typeface="Times New Roman"/>
            </a:endParaRPr>
          </a:p>
        </p:txBody>
      </p:sp>
    </p:spTree>
    <p:extLst>
      <p:ext uri="{BB962C8B-B14F-4D97-AF65-F5344CB8AC3E}">
        <p14:creationId xmlns:p14="http://schemas.microsoft.com/office/powerpoint/2010/main" val="316399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6"/>
          <p:cNvSpPr txBox="1">
            <a:spLocks noChangeArrowheads="1"/>
          </p:cNvSpPr>
          <p:nvPr/>
        </p:nvSpPr>
        <p:spPr bwMode="auto">
          <a:xfrm>
            <a:off x="2133600" y="3962681"/>
            <a:ext cx="4800600" cy="518272"/>
          </a:xfrm>
          <a:prstGeom prst="rect">
            <a:avLst/>
          </a:prstGeom>
          <a:noFill/>
          <a:ln w="9525">
            <a:noFill/>
            <a:miter lim="800000"/>
            <a:headEnd/>
            <a:tailEnd/>
          </a:ln>
        </p:spPr>
        <p:txBody>
          <a:bodyPr>
            <a:spAutoFit/>
          </a:bodyPr>
          <a:lstStyle/>
          <a:p>
            <a:pPr eaLnBrk="0" hangingPunct="0">
              <a:spcBef>
                <a:spcPct val="50000"/>
              </a:spcBef>
            </a:pPr>
            <a:endParaRPr lang="en-US" sz="2800">
              <a:latin typeface=".VnTime" pitchFamily="34" charset="0"/>
            </a:endParaRPr>
          </a:p>
        </p:txBody>
      </p:sp>
      <p:sp>
        <p:nvSpPr>
          <p:cNvPr id="8197" name="Line 19"/>
          <p:cNvSpPr>
            <a:spLocks noChangeShapeType="1"/>
          </p:cNvSpPr>
          <p:nvPr/>
        </p:nvSpPr>
        <p:spPr bwMode="auto">
          <a:xfrm>
            <a:off x="4648200" y="2895320"/>
            <a:ext cx="0" cy="0"/>
          </a:xfrm>
          <a:prstGeom prst="line">
            <a:avLst/>
          </a:prstGeom>
          <a:noFill/>
          <a:ln w="9525">
            <a:solidFill>
              <a:schemeClr val="tx1"/>
            </a:solidFill>
            <a:round/>
            <a:headEnd/>
            <a:tailEnd type="triangle" w="med" len="med"/>
          </a:ln>
        </p:spPr>
        <p:txBody>
          <a:bodyPr wrap="none"/>
          <a:lstStyle/>
          <a:p>
            <a:endParaRPr lang="en-US"/>
          </a:p>
        </p:txBody>
      </p:sp>
      <p:sp>
        <p:nvSpPr>
          <p:cNvPr id="6" name="Rectangle 5"/>
          <p:cNvSpPr/>
          <p:nvPr/>
        </p:nvSpPr>
        <p:spPr>
          <a:xfrm>
            <a:off x="769749" y="353265"/>
            <a:ext cx="7688451" cy="523220"/>
          </a:xfrm>
          <a:prstGeom prst="rect">
            <a:avLst/>
          </a:prstGeom>
          <a:solidFill>
            <a:schemeClr val="accent2">
              <a:lumMod val="40000"/>
              <a:lumOff val="60000"/>
            </a:schemeClr>
          </a:solidFill>
        </p:spPr>
        <p:txBody>
          <a:bodyPr wrap="square">
            <a:spAutoFit/>
          </a:bodyPr>
          <a:lstStyle/>
          <a:p>
            <a:pPr algn="ctr"/>
            <a:r>
              <a:rPr lang="en-US" sz="2800" b="1" dirty="0" smtClean="0">
                <a:solidFill>
                  <a:srgbClr val="FF0000"/>
                </a:solidFill>
                <a:latin typeface="Times New Roman" pitchFamily="18" charset="0"/>
                <a:cs typeface="Times New Roman" pitchFamily="18" charset="0"/>
              </a:rPr>
              <a:t>CÁCH SỬ DỤNG THỰC PHẨM AN TOÀN</a:t>
            </a:r>
            <a:endParaRPr lang="en-US" sz="2800" b="1" dirty="0">
              <a:solidFill>
                <a:srgbClr val="FF0000"/>
              </a:solidFill>
              <a:latin typeface="Times New Roman" pitchFamily="18" charset="0"/>
              <a:cs typeface="Times New Roman" pitchFamily="18" charset="0"/>
            </a:endParaRPr>
          </a:p>
        </p:txBody>
      </p:sp>
      <p:sp>
        <p:nvSpPr>
          <p:cNvPr id="3" name="Rectangle 2"/>
          <p:cNvSpPr/>
          <p:nvPr/>
        </p:nvSpPr>
        <p:spPr>
          <a:xfrm>
            <a:off x="228600" y="1218415"/>
            <a:ext cx="7510220" cy="523220"/>
          </a:xfrm>
          <a:prstGeom prst="rect">
            <a:avLst/>
          </a:prstGeom>
        </p:spPr>
        <p:txBody>
          <a:bodyPr wrap="square">
            <a:spAutoFit/>
          </a:bodyPr>
          <a:lstStyle/>
          <a:p>
            <a:pPr algn="ctr"/>
            <a:r>
              <a:rPr lang="en-US" sz="2800" dirty="0" smtClean="0">
                <a:latin typeface="Times New Roman" pitchFamily="18" charset="0"/>
                <a:cs typeface="Times New Roman" pitchFamily="18" charset="0"/>
              </a:rPr>
              <a:t> - </a:t>
            </a:r>
            <a:r>
              <a:rPr lang="en-US" sz="2800" dirty="0" err="1" smtClean="0">
                <a:latin typeface="Times New Roman" pitchFamily="18" charset="0"/>
                <a:cs typeface="Times New Roman" pitchFamily="18" charset="0"/>
              </a:rPr>
              <a:t>Chế</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biến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phẩm</a:t>
            </a:r>
            <a:r>
              <a:rPr lang="en-US" sz="2800" dirty="0">
                <a:latin typeface="Times New Roman" pitchFamily="18" charset="0"/>
                <a:cs typeface="Times New Roman" pitchFamily="18" charset="0"/>
              </a:rPr>
              <a:t> an </a:t>
            </a:r>
            <a:r>
              <a:rPr lang="en-US" sz="2800" dirty="0" err="1">
                <a:latin typeface="Times New Roman" pitchFamily="18" charset="0"/>
                <a:cs typeface="Times New Roman" pitchFamily="18" charset="0"/>
              </a:rPr>
              <a:t>toàn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kĩ</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lưỡng</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4" name="Rectangle 3"/>
          <p:cNvSpPr/>
          <p:nvPr/>
        </p:nvSpPr>
        <p:spPr>
          <a:xfrm>
            <a:off x="554066" y="1941213"/>
            <a:ext cx="8589934" cy="954107"/>
          </a:xfrm>
          <a:prstGeom prst="rect">
            <a:avLst/>
          </a:prstGeom>
        </p:spPr>
        <p:txBody>
          <a:bodyPr wrap="square">
            <a:spAutoFit/>
          </a:bodyPr>
          <a:lstStyle/>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Chọn</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lương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phẩm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Còn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nguồn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gốc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rõ</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mỗ</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tiêu</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chuẩn</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5" name="Rectangle 4"/>
          <p:cNvSpPr/>
          <p:nvPr/>
        </p:nvSpPr>
        <p:spPr>
          <a:xfrm>
            <a:off x="542442" y="3014748"/>
            <a:ext cx="8617058" cy="954107"/>
          </a:xfrm>
          <a:prstGeom prst="rect">
            <a:avLst/>
          </a:prstGeom>
        </p:spPr>
        <p:txBody>
          <a:bodyPr wrap="square">
            <a:spAutoFit/>
          </a:bodyPr>
          <a:lstStyle/>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Giữ</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vệ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phẩm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nấu</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nướng</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12" name="Rectangle 11"/>
          <p:cNvSpPr/>
          <p:nvPr/>
        </p:nvSpPr>
        <p:spPr>
          <a:xfrm>
            <a:off x="542442" y="4162026"/>
            <a:ext cx="7915758" cy="954107"/>
          </a:xfrm>
          <a:prstGeom prst="rect">
            <a:avLst/>
          </a:prstGeom>
        </p:spPr>
        <p:txBody>
          <a:bodyPr wrap="square">
            <a:spAutoFit/>
          </a:bodyPr>
          <a:lstStyle/>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Bảo</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quản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đun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ăn</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13" name="Rectangle 12"/>
          <p:cNvSpPr/>
          <p:nvPr/>
        </p:nvSpPr>
        <p:spPr>
          <a:xfrm>
            <a:off x="538567" y="5175213"/>
            <a:ext cx="5218095" cy="523220"/>
          </a:xfrm>
          <a:prstGeom prst="rect">
            <a:avLst/>
          </a:prstGeom>
        </p:spPr>
        <p:txBody>
          <a:bodyPr wrap="none">
            <a:spAutoFit/>
          </a:bodyPr>
          <a:lstStyle/>
          <a:p>
            <a:pPr algn="ct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Sử</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uống</a:t>
            </a:r>
            <a:endParaRPr lang="en-US" sz="2800" dirty="0">
              <a:latin typeface="Times New Roman" pitchFamily="18" charset="0"/>
              <a:cs typeface="Times New Roman" pitchFamily="18" charset="0"/>
            </a:endParaRPr>
          </a:p>
        </p:txBody>
      </p:sp>
      <p:sp>
        <p:nvSpPr>
          <p:cNvPr id="14" name="Rectangle 13"/>
          <p:cNvSpPr/>
          <p:nvPr/>
        </p:nvSpPr>
        <p:spPr>
          <a:xfrm>
            <a:off x="538566" y="5738123"/>
            <a:ext cx="8072033" cy="523220"/>
          </a:xfrm>
          <a:prstGeom prst="rect">
            <a:avLst/>
          </a:prstGeom>
        </p:spPr>
        <p:txBody>
          <a:bodyPr wrap="square">
            <a:spAutoFit/>
          </a:bodyPr>
          <a:lstStyle/>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Giữ</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vệ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vệ</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39092103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par>
                          <p:cTn id="19" fill="hold">
                            <p:stCondLst>
                              <p:cond delay="1000"/>
                            </p:stCondLst>
                            <p:childTnLst>
                              <p:par>
                                <p:cTn id="20" presetID="6" presetClass="entr" presetSubtype="16"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par>
                          <p:cTn id="23" fill="hold">
                            <p:stCondLst>
                              <p:cond delay="3000"/>
                            </p:stCondLst>
                            <p:childTnLst>
                              <p:par>
                                <p:cTn id="24" presetID="6" presetClass="entr" presetSubtype="16"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childTnLst>
                          </p:cTn>
                        </p:par>
                        <p:par>
                          <p:cTn id="27" fill="hold">
                            <p:stCondLst>
                              <p:cond delay="5000"/>
                            </p:stCondLst>
                            <p:childTnLst>
                              <p:par>
                                <p:cTn id="28" presetID="6" presetClass="entr" presetSubtype="16"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ircle(in)">
                                      <p:cBhvr>
                                        <p:cTn id="30" dur="2000"/>
                                        <p:tgtEl>
                                          <p:spTgt spid="13"/>
                                        </p:tgtEl>
                                      </p:cBhvr>
                                    </p:animEffect>
                                  </p:childTnLst>
                                </p:cTn>
                              </p:par>
                            </p:childTnLst>
                          </p:cTn>
                        </p:par>
                        <p:par>
                          <p:cTn id="31" fill="hold">
                            <p:stCondLst>
                              <p:cond delay="7000"/>
                            </p:stCondLst>
                            <p:childTnLst>
                              <p:par>
                                <p:cTn id="32" presetID="16" presetClass="entr" presetSubtype="21"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4" grpId="0"/>
      <p:bldP spid="5" grpId="0"/>
      <p:bldP spid="12" grpId="0"/>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3200400"/>
            <a:ext cx="4572000" cy="923330"/>
          </a:xfrm>
          <a:prstGeom prst="rect">
            <a:avLst/>
          </a:prstGeom>
        </p:spPr>
        <p:txBody>
          <a:bodyPr>
            <a:spAutoFit/>
          </a:bodyPr>
          <a:lstStyle/>
          <a:p>
            <a:r>
              <a:rPr lang="vi-VN" dirty="0"/>
              <a:t>Kể tên một số loại lương thực - thực phẩm được sử dụng làm nguyên liệu để chế biến nước mắm, dầu ăn.</a:t>
            </a:r>
            <a:endParaRPr lang="en-US" dirty="0"/>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2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Callout 5"/>
          <p:cNvSpPr/>
          <p:nvPr/>
        </p:nvSpPr>
        <p:spPr>
          <a:xfrm>
            <a:off x="2019300" y="1356101"/>
            <a:ext cx="5295900" cy="4114800"/>
          </a:xfrm>
          <a:prstGeom prst="cloudCallout">
            <a:avLst>
              <a:gd name="adj1" fmla="val -81609"/>
              <a:gd name="adj2" fmla="val 73113"/>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smtClean="0">
              <a:solidFill>
                <a:schemeClr val="tx1"/>
              </a:solidFill>
              <a:latin typeface="Times New Roman" pitchFamily="18" charset="0"/>
              <a:cs typeface="Times New Roman" pitchFamily="18" charset="0"/>
            </a:endParaRPr>
          </a:p>
          <a:p>
            <a:pPr algn="ctr"/>
            <a:endParaRPr lang="en-US" sz="3200" dirty="0">
              <a:solidFill>
                <a:schemeClr val="tx1"/>
              </a:solidFill>
              <a:latin typeface="Times New Roman" pitchFamily="18" charset="0"/>
              <a:cs typeface="Times New Roman" pitchFamily="18" charset="0"/>
            </a:endParaRPr>
          </a:p>
          <a:p>
            <a:pPr algn="ctr"/>
            <a:r>
              <a:rPr lang="en-US" sz="3200" dirty="0" err="1" smtClean="0">
                <a:solidFill>
                  <a:schemeClr val="tx1"/>
                </a:solidFill>
                <a:latin typeface="Times New Roman" pitchFamily="18" charset="0"/>
                <a:cs typeface="Times New Roman" pitchFamily="18" charset="0"/>
              </a:rPr>
              <a:t>Kể</a:t>
            </a:r>
            <a:r>
              <a:rPr lang="en-US" sz="3200" dirty="0" smtClean="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tên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một</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số</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loại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lương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thực</a:t>
            </a:r>
            <a:r>
              <a:rPr lang="en-US" sz="3200" dirty="0">
                <a:solidFill>
                  <a:schemeClr val="tx1"/>
                </a:solidFill>
                <a:latin typeface="Times New Roman" pitchFamily="18" charset="0"/>
                <a:cs typeface="Times New Roman" pitchFamily="18" charset="0"/>
              </a:rPr>
              <a:t> - </a:t>
            </a:r>
            <a:r>
              <a:rPr lang="en-US" sz="3200" dirty="0" err="1">
                <a:solidFill>
                  <a:schemeClr val="tx1"/>
                </a:solidFill>
                <a:latin typeface="Times New Roman" pitchFamily="18" charset="0"/>
                <a:cs typeface="Times New Roman" pitchFamily="18" charset="0"/>
              </a:rPr>
              <a:t>thực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phẩm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được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sử</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dụng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làm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nguyên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liệu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để</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chế</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biến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nước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mắm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dầu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ăn</a:t>
            </a:r>
            <a:r>
              <a:rPr lang="en-US" sz="3200" dirty="0">
                <a:solidFill>
                  <a:schemeClr val="tx1"/>
                </a:solidFill>
                <a:latin typeface="Times New Roman" pitchFamily="18" charset="0"/>
                <a:cs typeface="Times New Roman" pitchFamily="18" charset="0"/>
              </a:rPr>
              <a:t>.</a:t>
            </a:r>
          </a:p>
          <a:p>
            <a:pPr algn="ctr"/>
            <a:endParaRPr lang="en-GB" sz="3200" dirty="0">
              <a:solidFill>
                <a:schemeClr val="tx1"/>
              </a:solidFill>
            </a:endParaRPr>
          </a:p>
        </p:txBody>
      </p:sp>
      <p:sp>
        <p:nvSpPr>
          <p:cNvPr id="7" name="WordArt 5"/>
          <p:cNvSpPr>
            <a:spLocks noChangeArrowheads="1" noChangeShapeType="1" noTextEdit="1"/>
          </p:cNvSpPr>
          <p:nvPr/>
        </p:nvSpPr>
        <p:spPr bwMode="auto">
          <a:xfrm>
            <a:off x="2925305" y="457200"/>
            <a:ext cx="3657600" cy="62865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4400" kern="10" dirty="0" smtClean="0">
                <a:ln w="9525">
                  <a:round/>
                  <a:headEnd/>
                  <a:tailEnd/>
                </a:ln>
                <a:solidFill>
                  <a:srgbClr val="FF3300"/>
                </a:solidFill>
                <a:latin typeface="Times New Roman"/>
                <a:cs typeface="Times New Roman"/>
              </a:rPr>
              <a:t>VẬN DỤNG</a:t>
            </a:r>
            <a:endParaRPr lang="en-US" sz="4400" kern="10" dirty="0">
              <a:ln w="9525">
                <a:round/>
                <a:headEnd/>
                <a:tailEnd/>
              </a:ln>
              <a:solidFill>
                <a:srgbClr val="FF3300"/>
              </a:solidFill>
              <a:latin typeface="Times New Roman"/>
              <a:cs typeface="Times New Roman"/>
            </a:endParaRPr>
          </a:p>
        </p:txBody>
      </p:sp>
    </p:spTree>
    <p:extLst>
      <p:ext uri="{BB962C8B-B14F-4D97-AF65-F5344CB8AC3E}">
        <p14:creationId xmlns:p14="http://schemas.microsoft.com/office/powerpoint/2010/main" val="224355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10" descr="POINSET2">
            <a:hlinkClick r:id="rId2"/>
          </p:cNvPr>
          <p:cNvPicPr>
            <a:picLocks noChangeAspect="1" noChangeArrowheads="1"/>
          </p:cNvPicPr>
          <p:nvPr/>
        </p:nvPicPr>
        <p:blipFill>
          <a:blip r:embed="rId3"/>
          <a:srcRect/>
          <a:stretch>
            <a:fillRect/>
          </a:stretch>
        </p:blipFill>
        <p:spPr bwMode="auto">
          <a:xfrm rot="5400000">
            <a:off x="7926387" y="-1587"/>
            <a:ext cx="1216025" cy="1219200"/>
          </a:xfrm>
          <a:prstGeom prst="rect">
            <a:avLst/>
          </a:prstGeom>
          <a:noFill/>
          <a:ln w="9525">
            <a:noFill/>
            <a:miter lim="800000"/>
            <a:headEnd/>
            <a:tailEnd/>
          </a:ln>
        </p:spPr>
      </p:pic>
      <p:pic>
        <p:nvPicPr>
          <p:cNvPr id="5125" name="Picture 10" descr="POINSET2">
            <a:hlinkClick r:id="rId2"/>
          </p:cNvPr>
          <p:cNvPicPr>
            <a:picLocks noChangeAspect="1" noChangeArrowheads="1"/>
          </p:cNvPicPr>
          <p:nvPr/>
        </p:nvPicPr>
        <p:blipFill>
          <a:blip r:embed="rId3"/>
          <a:srcRect/>
          <a:stretch>
            <a:fillRect/>
          </a:stretch>
        </p:blipFill>
        <p:spPr bwMode="auto">
          <a:xfrm rot="-5400000">
            <a:off x="85725" y="5403850"/>
            <a:ext cx="1368425" cy="1539875"/>
          </a:xfrm>
          <a:prstGeom prst="rect">
            <a:avLst/>
          </a:prstGeom>
          <a:noFill/>
          <a:ln w="9525">
            <a:noFill/>
            <a:miter lim="800000"/>
            <a:headEnd/>
            <a:tailEnd/>
          </a:ln>
        </p:spPr>
      </p:pic>
      <p:sp>
        <p:nvSpPr>
          <p:cNvPr id="9" name="Rectangle 8"/>
          <p:cNvSpPr/>
          <p:nvPr/>
        </p:nvSpPr>
        <p:spPr>
          <a:xfrm>
            <a:off x="3236563" y="5603228"/>
            <a:ext cx="2971800" cy="381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smtClean="0">
                <a:solidFill>
                  <a:srgbClr val="C00000"/>
                </a:solidFill>
                <a:latin typeface="Times New Roman" pitchFamily="18" charset="0"/>
                <a:cs typeface="Times New Roman" pitchFamily="18" charset="0"/>
              </a:rPr>
              <a:t>Khoai</a:t>
            </a:r>
            <a:endParaRPr lang="en-US" sz="4000" b="1" dirty="0">
              <a:solidFill>
                <a:srgbClr val="C00000"/>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874" y="1297902"/>
            <a:ext cx="6232525" cy="4112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WordArt 5"/>
          <p:cNvSpPr>
            <a:spLocks noChangeArrowheads="1" noChangeShapeType="1" noTextEdit="1"/>
          </p:cNvSpPr>
          <p:nvPr/>
        </p:nvSpPr>
        <p:spPr bwMode="auto">
          <a:xfrm>
            <a:off x="1828800" y="304800"/>
            <a:ext cx="5715000" cy="62865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4400" kern="10" dirty="0" smtClean="0">
                <a:ln w="9525">
                  <a:round/>
                  <a:headEnd/>
                  <a:tailEnd/>
                </a:ln>
                <a:solidFill>
                  <a:srgbClr val="FF3300"/>
                </a:solidFill>
                <a:latin typeface="Times New Roman"/>
                <a:cs typeface="Times New Roman"/>
              </a:rPr>
              <a:t>ĐUỔI HÌNH BẮT CHỮ</a:t>
            </a:r>
            <a:endParaRPr lang="en-US" sz="4400" kern="10" dirty="0">
              <a:ln w="9525">
                <a:round/>
                <a:headEnd/>
                <a:tailEnd/>
              </a:ln>
              <a:solidFill>
                <a:srgbClr val="FF3300"/>
              </a:solidFill>
              <a:latin typeface="Times New Roman"/>
              <a:cs typeface="Times New Roman"/>
            </a:endParaRP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9875" y="1297902"/>
            <a:ext cx="6232524" cy="419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76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50" presetClass="entr" presetSubtype="0" decel="10000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3"/>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10" descr="POINSET2">
            <a:hlinkClick r:id="rId2"/>
          </p:cNvPr>
          <p:cNvPicPr>
            <a:picLocks noChangeAspect="1" noChangeArrowheads="1"/>
          </p:cNvPicPr>
          <p:nvPr/>
        </p:nvPicPr>
        <p:blipFill>
          <a:blip r:embed="rId3"/>
          <a:srcRect/>
          <a:stretch>
            <a:fillRect/>
          </a:stretch>
        </p:blipFill>
        <p:spPr bwMode="auto">
          <a:xfrm rot="5400000">
            <a:off x="7926387" y="-1587"/>
            <a:ext cx="1216025" cy="1219200"/>
          </a:xfrm>
          <a:prstGeom prst="rect">
            <a:avLst/>
          </a:prstGeom>
          <a:noFill/>
          <a:ln w="9525">
            <a:noFill/>
            <a:miter lim="800000"/>
            <a:headEnd/>
            <a:tailEnd/>
          </a:ln>
        </p:spPr>
      </p:pic>
      <p:pic>
        <p:nvPicPr>
          <p:cNvPr id="5125" name="Picture 10" descr="POINSET2">
            <a:hlinkClick r:id="rId2"/>
          </p:cNvPr>
          <p:cNvPicPr>
            <a:picLocks noChangeAspect="1" noChangeArrowheads="1"/>
          </p:cNvPicPr>
          <p:nvPr/>
        </p:nvPicPr>
        <p:blipFill>
          <a:blip r:embed="rId3"/>
          <a:srcRect/>
          <a:stretch>
            <a:fillRect/>
          </a:stretch>
        </p:blipFill>
        <p:spPr bwMode="auto">
          <a:xfrm rot="-5400000">
            <a:off x="85725" y="5403850"/>
            <a:ext cx="1368425" cy="1539875"/>
          </a:xfrm>
          <a:prstGeom prst="rect">
            <a:avLst/>
          </a:prstGeom>
          <a:noFill/>
          <a:ln w="9525">
            <a:noFill/>
            <a:miter lim="800000"/>
            <a:headEnd/>
            <a:tailEnd/>
          </a:ln>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874" y="1524000"/>
            <a:ext cx="6638925"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505200" y="5629705"/>
            <a:ext cx="2971800" cy="381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smtClean="0">
                <a:solidFill>
                  <a:srgbClr val="C00000"/>
                </a:solidFill>
                <a:latin typeface="Times New Roman" pitchFamily="18" charset="0"/>
                <a:cs typeface="Times New Roman" pitchFamily="18" charset="0"/>
              </a:rPr>
              <a:t>Lương</a:t>
            </a:r>
            <a:r>
              <a:rPr lang="en-US" sz="4000" b="1" dirty="0" smtClean="0">
                <a:solidFill>
                  <a:srgbClr val="C00000"/>
                </a:solidFill>
                <a:latin typeface="Times New Roman" pitchFamily="18" charset="0"/>
                <a:cs typeface="Times New Roman" pitchFamily="18" charset="0"/>
              </a:rPr>
              <a:t> </a:t>
            </a:r>
            <a:r>
              <a:rPr lang="en-US" sz="4000" b="1" dirty="0" err="1" smtClean="0">
                <a:solidFill>
                  <a:srgbClr val="C00000"/>
                </a:solidFill>
                <a:latin typeface="Times New Roman" pitchFamily="18" charset="0"/>
                <a:cs typeface="Times New Roman" pitchFamily="18" charset="0"/>
              </a:rPr>
              <a:t>thực</a:t>
            </a:r>
            <a:endParaRPr lang="en-US" sz="4000" b="1" dirty="0">
              <a:solidFill>
                <a:srgbClr val="C00000"/>
              </a:solidFill>
              <a:latin typeface="Times New Roman" pitchFamily="18" charset="0"/>
              <a:cs typeface="Times New Roman" pitchFamily="18" charset="0"/>
            </a:endParaRPr>
          </a:p>
        </p:txBody>
      </p:sp>
      <p:sp>
        <p:nvSpPr>
          <p:cNvPr id="7" name="WordArt 5"/>
          <p:cNvSpPr>
            <a:spLocks noChangeArrowheads="1" noChangeShapeType="1" noTextEdit="1"/>
          </p:cNvSpPr>
          <p:nvPr/>
        </p:nvSpPr>
        <p:spPr bwMode="auto">
          <a:xfrm>
            <a:off x="1828800" y="304800"/>
            <a:ext cx="5715000" cy="62865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4400" kern="10" dirty="0" smtClean="0">
                <a:ln w="9525">
                  <a:round/>
                  <a:headEnd/>
                  <a:tailEnd/>
                </a:ln>
                <a:solidFill>
                  <a:srgbClr val="FF3300"/>
                </a:solidFill>
                <a:latin typeface="Times New Roman"/>
                <a:cs typeface="Times New Roman"/>
              </a:rPr>
              <a:t>ĐUỔI HÌNH BẮT CHỮ</a:t>
            </a:r>
            <a:endParaRPr lang="en-US" sz="4400" kern="10" dirty="0">
              <a:ln w="9525">
                <a:round/>
                <a:headEnd/>
                <a:tailEnd/>
              </a:ln>
              <a:solidFill>
                <a:srgbClr val="FF3300"/>
              </a:solidFill>
              <a:latin typeface="Times New Roman"/>
              <a:cs typeface="Times New Roman"/>
            </a:endParaRPr>
          </a:p>
        </p:txBody>
      </p:sp>
    </p:spTree>
    <p:extLst>
      <p:ext uri="{BB962C8B-B14F-4D97-AF65-F5344CB8AC3E}">
        <p14:creationId xmlns:p14="http://schemas.microsoft.com/office/powerpoint/2010/main" val="19276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circle(in)">
                                      <p:cBhvr>
                                        <p:cTn id="7" dur="2000"/>
                                        <p:tgtEl>
                                          <p:spTgt spid="10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81400" y="6008823"/>
            <a:ext cx="2971800" cy="381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smtClean="0">
                <a:solidFill>
                  <a:srgbClr val="C00000"/>
                </a:solidFill>
                <a:latin typeface="Times New Roman" pitchFamily="18" charset="0"/>
                <a:cs typeface="Times New Roman" pitchFamily="18" charset="0"/>
              </a:rPr>
              <a:t>Thực</a:t>
            </a:r>
            <a:r>
              <a:rPr lang="en-US" sz="4000" b="1" dirty="0" smtClean="0">
                <a:solidFill>
                  <a:srgbClr val="C00000"/>
                </a:solidFill>
                <a:latin typeface="Times New Roman" pitchFamily="18" charset="0"/>
                <a:cs typeface="Times New Roman" pitchFamily="18" charset="0"/>
              </a:rPr>
              <a:t> </a:t>
            </a:r>
            <a:r>
              <a:rPr lang="en-US" sz="4000" b="1" dirty="0" err="1" smtClean="0">
                <a:solidFill>
                  <a:srgbClr val="C00000"/>
                </a:solidFill>
                <a:latin typeface="Times New Roman" pitchFamily="18" charset="0"/>
                <a:cs typeface="Times New Roman" pitchFamily="18" charset="0"/>
              </a:rPr>
              <a:t>phẩm</a:t>
            </a:r>
            <a:endParaRPr lang="en-US" sz="4000" b="1" dirty="0">
              <a:solidFill>
                <a:srgbClr val="C0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71600"/>
            <a:ext cx="6400800" cy="441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WordArt 5"/>
          <p:cNvSpPr>
            <a:spLocks noChangeArrowheads="1" noChangeShapeType="1" noTextEdit="1"/>
          </p:cNvSpPr>
          <p:nvPr/>
        </p:nvSpPr>
        <p:spPr bwMode="auto">
          <a:xfrm>
            <a:off x="1828800" y="304800"/>
            <a:ext cx="5715000" cy="62865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en-US" sz="4400" kern="10" dirty="0" smtClean="0">
                <a:ln w="9525">
                  <a:round/>
                  <a:headEnd/>
                  <a:tailEnd/>
                </a:ln>
                <a:solidFill>
                  <a:srgbClr val="FF3300"/>
                </a:solidFill>
                <a:latin typeface="Times New Roman"/>
                <a:cs typeface="Times New Roman"/>
              </a:rPr>
              <a:t>ĐUỔI HÌNH BẮT CHỮ</a:t>
            </a:r>
            <a:endParaRPr lang="en-US" sz="4400" kern="10" dirty="0">
              <a:ln w="9525">
                <a:round/>
                <a:headEnd/>
                <a:tailEnd/>
              </a:ln>
              <a:solidFill>
                <a:srgbClr val="FF3300"/>
              </a:solidFill>
              <a:latin typeface="Times New Roman"/>
              <a:cs typeface="Times New Roman"/>
            </a:endParaRPr>
          </a:p>
        </p:txBody>
      </p:sp>
    </p:spTree>
    <p:extLst>
      <p:ext uri="{BB962C8B-B14F-4D97-AF65-F5344CB8AC3E}">
        <p14:creationId xmlns:p14="http://schemas.microsoft.com/office/powerpoint/2010/main" val="277784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2"/>
          <p:cNvSpPr txBox="1">
            <a:spLocks noChangeArrowheads="1"/>
          </p:cNvSpPr>
          <p:nvPr/>
        </p:nvSpPr>
        <p:spPr bwMode="auto">
          <a:xfrm>
            <a:off x="2133600" y="480985"/>
            <a:ext cx="1542410" cy="584775"/>
          </a:xfrm>
          <a:prstGeom prst="rect">
            <a:avLst/>
          </a:prstGeom>
          <a:noFill/>
          <a:ln w="9525">
            <a:noFill/>
            <a:miter lim="800000"/>
            <a:headEnd/>
            <a:tailEnd/>
          </a:ln>
        </p:spPr>
        <p:txBody>
          <a:bodyPr wrap="none">
            <a:spAutoFit/>
          </a:bodyPr>
          <a:lstStyle/>
          <a:p>
            <a:r>
              <a:rPr lang="en-US" sz="3200" b="1" i="1" u="sng" dirty="0">
                <a:solidFill>
                  <a:schemeClr val="bg1"/>
                </a:solidFill>
                <a:latin typeface="Times New Roman" pitchFamily="18" charset="0"/>
              </a:rPr>
              <a:t>BÀI </a:t>
            </a:r>
            <a:r>
              <a:rPr lang="en-US" sz="3200" b="1" i="1" u="sng" dirty="0" smtClean="0">
                <a:solidFill>
                  <a:schemeClr val="bg1"/>
                </a:solidFill>
                <a:latin typeface="Times New Roman" pitchFamily="18" charset="0"/>
              </a:rPr>
              <a:t>14:</a:t>
            </a:r>
            <a:endParaRPr lang="en-US" sz="3200" b="1" i="1" u="sng" dirty="0">
              <a:solidFill>
                <a:schemeClr val="bg1"/>
              </a:solidFill>
              <a:latin typeface="Times New Roman" pitchFamily="18" charset="0"/>
            </a:endParaRPr>
          </a:p>
        </p:txBody>
      </p:sp>
      <p:sp>
        <p:nvSpPr>
          <p:cNvPr id="6" name="WordArt 3"/>
          <p:cNvSpPr>
            <a:spLocks noChangeArrowheads="1" noChangeShapeType="1" noTextEdit="1"/>
          </p:cNvSpPr>
          <p:nvPr/>
        </p:nvSpPr>
        <p:spPr bwMode="auto">
          <a:xfrm>
            <a:off x="838200" y="1371600"/>
            <a:ext cx="7467600" cy="1533667"/>
          </a:xfrm>
          <a:prstGeom prst="rect">
            <a:avLst/>
          </a:prstGeom>
          <a:ln>
            <a:noFill/>
          </a:ln>
        </p:spPr>
        <p:txBody>
          <a:bodyPr wrap="none" fromWordArt="1">
            <a:prstTxWarp prst="textPlain">
              <a:avLst>
                <a:gd name="adj" fmla="val 50000"/>
              </a:avLst>
            </a:prstTxWarp>
          </a:bodyPr>
          <a:lstStyle/>
          <a:p>
            <a:pPr algn="ctr"/>
            <a:r>
              <a:rPr lang="en-US" sz="3600" b="1" i="1" kern="10" dirty="0" smtClean="0">
                <a:ln w="12700">
                  <a:solidFill>
                    <a:srgbClr val="FF0000"/>
                  </a:solidFill>
                  <a:round/>
                  <a:headEnd/>
                  <a:tailEnd/>
                </a:ln>
                <a:solidFill>
                  <a:schemeClr val="bg1"/>
                </a:solidFill>
                <a:latin typeface="Times New Roman"/>
                <a:cs typeface="Times New Roman"/>
              </a:rPr>
              <a:t>MỘT SỐ LƯƠNG THỰC – THỰC PHẨM</a:t>
            </a:r>
            <a:endParaRPr lang="en-US" sz="3600" b="1" i="1" kern="10" dirty="0">
              <a:ln w="12700">
                <a:solidFill>
                  <a:srgbClr val="FF0000"/>
                </a:solidFill>
                <a:round/>
                <a:headEnd/>
                <a:tailEnd/>
              </a:ln>
              <a:solidFill>
                <a:schemeClr val="bg1"/>
              </a:solidFill>
              <a:latin typeface="Times New Roman"/>
              <a:cs typeface="Times New Roman"/>
            </a:endParaRPr>
          </a:p>
        </p:txBody>
      </p:sp>
    </p:spTree>
    <p:extLst>
      <p:ext uri="{BB962C8B-B14F-4D97-AF65-F5344CB8AC3E}">
        <p14:creationId xmlns:p14="http://schemas.microsoft.com/office/powerpoint/2010/main" val="3782821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381000" y="1981200"/>
            <a:ext cx="1066800" cy="914400"/>
            <a:chOff x="1110" y="2656"/>
            <a:chExt cx="1549" cy="1351"/>
          </a:xfrm>
        </p:grpSpPr>
        <p:sp>
          <p:nvSpPr>
            <p:cNvPr id="10258"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w="9525">
              <a:noFill/>
              <a:miter lim="800000"/>
              <a:headEnd/>
              <a:tailEnd/>
            </a:ln>
          </p:spPr>
          <p:txBody>
            <a:bodyPr wrap="none" anchor="ctr"/>
            <a:lstStyle/>
            <a:p>
              <a:endParaRPr lang="en-US"/>
            </a:p>
          </p:txBody>
        </p:sp>
        <p:sp>
          <p:nvSpPr>
            <p:cNvPr id="10259" name="AutoShape 5"/>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p:spPr>
          <p:txBody>
            <a:bodyPr wrap="none" anchor="ctr"/>
            <a:lstStyle/>
            <a:p>
              <a:endParaRPr lang="en-US"/>
            </a:p>
          </p:txBody>
        </p:sp>
        <p:sp>
          <p:nvSpPr>
            <p:cNvPr id="40966" name="AutoShape 6"/>
            <p:cNvSpPr>
              <a:spLocks noChangeArrowheads="1"/>
            </p:cNvSpPr>
            <p:nvPr/>
          </p:nvSpPr>
          <p:spPr bwMode="gray">
            <a:xfrm>
              <a:off x="1200" y="2736"/>
              <a:ext cx="1351" cy="1168"/>
            </a:xfrm>
            <a:prstGeom prst="hexagon">
              <a:avLst>
                <a:gd name="adj" fmla="val 28896"/>
                <a:gd name="vf" fmla="val 115470"/>
              </a:avLst>
            </a:prstGeom>
            <a:gradFill rotWithShape="1">
              <a:gsLst>
                <a:gs pos="0">
                  <a:schemeClr val="folHlink">
                    <a:gamma/>
                    <a:shade val="46275"/>
                    <a:invGamma/>
                  </a:schemeClr>
                </a:gs>
                <a:gs pos="100000">
                  <a:schemeClr val="folHlink"/>
                </a:gs>
              </a:gsLst>
              <a:lin ang="2700000" scaled="1"/>
            </a:gradFill>
            <a:ln w="9525">
              <a:solidFill>
                <a:schemeClr val="tx1"/>
              </a:solidFill>
              <a:miter lim="800000"/>
              <a:headEnd/>
              <a:tailEnd/>
            </a:ln>
            <a:effectLst/>
            <a:extLst/>
          </p:spPr>
          <p:txBody>
            <a:bodyPr wrap="none" anchor="ctr"/>
            <a:lstStyle/>
            <a:p>
              <a:pPr>
                <a:defRPr/>
              </a:pPr>
              <a:endParaRPr lang="en-US"/>
            </a:p>
          </p:txBody>
        </p:sp>
      </p:grpSp>
      <p:grpSp>
        <p:nvGrpSpPr>
          <p:cNvPr id="3" name="Group 7"/>
          <p:cNvGrpSpPr>
            <a:grpSpLocks/>
          </p:cNvGrpSpPr>
          <p:nvPr/>
        </p:nvGrpSpPr>
        <p:grpSpPr bwMode="auto">
          <a:xfrm>
            <a:off x="381000" y="3476625"/>
            <a:ext cx="1071563" cy="942975"/>
            <a:chOff x="3174" y="2656"/>
            <a:chExt cx="1549" cy="1351"/>
          </a:xfrm>
          <a:solidFill>
            <a:srgbClr val="000066"/>
          </a:solidFill>
        </p:grpSpPr>
        <p:sp>
          <p:nvSpPr>
            <p:cNvPr id="5138" name="AutoShape 8"/>
            <p:cNvSpPr>
              <a:spLocks noChangeArrowheads="1"/>
            </p:cNvSpPr>
            <p:nvPr/>
          </p:nvSpPr>
          <p:spPr bwMode="gray">
            <a:xfrm>
              <a:off x="3187" y="2679"/>
              <a:ext cx="1536" cy="1328"/>
            </a:xfrm>
            <a:prstGeom prst="hexagon">
              <a:avLst>
                <a:gd name="adj" fmla="val 28916"/>
                <a:gd name="vf" fmla="val 115470"/>
              </a:avLst>
            </a:prstGeom>
            <a:grpFill/>
            <a:ln w="9525">
              <a:solidFill>
                <a:srgbClr val="C0C0C0"/>
              </a:solidFill>
              <a:miter lim="800000"/>
              <a:headEnd/>
              <a:tailEnd/>
            </a:ln>
            <a:effectLst/>
            <a:extLst/>
          </p:spPr>
          <p:txBody>
            <a:bodyPr wrap="none" anchor="ctr"/>
            <a:lstStyle/>
            <a:p>
              <a:pPr>
                <a:defRPr/>
              </a:pPr>
              <a:endParaRPr lang="en-US"/>
            </a:p>
          </p:txBody>
        </p:sp>
        <p:sp>
          <p:nvSpPr>
            <p:cNvPr id="5139" name="AutoShape 9"/>
            <p:cNvSpPr>
              <a:spLocks noChangeArrowheads="1"/>
            </p:cNvSpPr>
            <p:nvPr/>
          </p:nvSpPr>
          <p:spPr bwMode="gray">
            <a:xfrm>
              <a:off x="3174" y="2656"/>
              <a:ext cx="1536" cy="1328"/>
            </a:xfrm>
            <a:prstGeom prst="hexagon">
              <a:avLst>
                <a:gd name="adj" fmla="val 28916"/>
                <a:gd name="vf" fmla="val 115470"/>
              </a:avLst>
            </a:prstGeom>
            <a:grpFill/>
            <a:ln w="9525">
              <a:solidFill>
                <a:srgbClr val="00B050"/>
              </a:solidFill>
              <a:miter lim="800000"/>
              <a:headEnd/>
              <a:tailEnd/>
            </a:ln>
            <a:effectLst/>
            <a:extLst/>
          </p:spPr>
          <p:txBody>
            <a:bodyPr wrap="none" anchor="ctr"/>
            <a:lstStyle/>
            <a:p>
              <a:pPr>
                <a:defRPr/>
              </a:pPr>
              <a:endParaRPr lang="en-US"/>
            </a:p>
          </p:txBody>
        </p:sp>
        <p:sp>
          <p:nvSpPr>
            <p:cNvPr id="40970" name="AutoShape 10"/>
            <p:cNvSpPr>
              <a:spLocks noChangeArrowheads="1"/>
            </p:cNvSpPr>
            <p:nvPr/>
          </p:nvSpPr>
          <p:spPr bwMode="gray">
            <a:xfrm>
              <a:off x="3263" y="2736"/>
              <a:ext cx="1352" cy="1169"/>
            </a:xfrm>
            <a:prstGeom prst="hexagon">
              <a:avLst>
                <a:gd name="adj" fmla="val 28896"/>
                <a:gd name="vf" fmla="val 115470"/>
              </a:avLst>
            </a:prstGeom>
            <a:grpFill/>
            <a:ln w="9525">
              <a:solidFill>
                <a:srgbClr val="00B050"/>
              </a:solidFill>
              <a:miter lim="800000"/>
              <a:headEnd/>
              <a:tailEnd/>
            </a:ln>
            <a:effectLst/>
            <a:extLst/>
          </p:spPr>
          <p:txBody>
            <a:bodyPr wrap="none" anchor="ctr"/>
            <a:lstStyle/>
            <a:p>
              <a:pPr>
                <a:defRPr/>
              </a:pPr>
              <a:endParaRPr lang="en-US"/>
            </a:p>
          </p:txBody>
        </p:sp>
      </p:grpSp>
      <p:sp>
        <p:nvSpPr>
          <p:cNvPr id="10244" name="Line 11"/>
          <p:cNvSpPr>
            <a:spLocks noChangeShapeType="1"/>
          </p:cNvSpPr>
          <p:nvPr/>
        </p:nvSpPr>
        <p:spPr bwMode="auto">
          <a:xfrm flipV="1">
            <a:off x="1295400" y="2825887"/>
            <a:ext cx="6096000" cy="20638"/>
          </a:xfrm>
          <a:prstGeom prst="line">
            <a:avLst/>
          </a:prstGeom>
          <a:noFill/>
          <a:ln w="25400">
            <a:solidFill>
              <a:srgbClr val="C0C0C0"/>
            </a:solidFill>
            <a:prstDash val="sysDot"/>
            <a:round/>
            <a:headEnd/>
            <a:tailEnd type="oval" w="med" len="med"/>
          </a:ln>
        </p:spPr>
        <p:txBody>
          <a:bodyPr wrap="none" anchor="ctr"/>
          <a:lstStyle/>
          <a:p>
            <a:endParaRPr lang="en-US"/>
          </a:p>
        </p:txBody>
      </p:sp>
      <p:sp>
        <p:nvSpPr>
          <p:cNvPr id="40972" name="Text Box 12"/>
          <p:cNvSpPr txBox="1">
            <a:spLocks noChangeArrowheads="1"/>
          </p:cNvSpPr>
          <p:nvPr/>
        </p:nvSpPr>
        <p:spPr bwMode="auto">
          <a:xfrm>
            <a:off x="1295400" y="2300531"/>
            <a:ext cx="6448425" cy="523220"/>
          </a:xfrm>
          <a:prstGeom prst="rect">
            <a:avLst/>
          </a:prstGeom>
          <a:noFill/>
          <a:ln w="9525" algn="ctr">
            <a:noFill/>
            <a:miter lim="800000"/>
            <a:headEnd/>
            <a:tailEnd/>
          </a:ln>
        </p:spPr>
        <p:txBody>
          <a:bodyPr wrap="square">
            <a:spAutoFit/>
          </a:bodyPr>
          <a:lstStyle/>
          <a:p>
            <a:pPr algn="ctr" eaLnBrk="0" hangingPunct="0"/>
            <a:r>
              <a:rPr lang="en-US" sz="2800" b="1" dirty="0">
                <a:solidFill>
                  <a:srgbClr val="C00000"/>
                </a:solidFill>
              </a:rPr>
              <a:t>MỘT SỐ LƯƠNG THỰC PHỔ BIẾN</a:t>
            </a:r>
          </a:p>
        </p:txBody>
      </p:sp>
      <p:sp>
        <p:nvSpPr>
          <p:cNvPr id="10246" name="Text Box 13"/>
          <p:cNvSpPr txBox="1">
            <a:spLocks noChangeArrowheads="1"/>
          </p:cNvSpPr>
          <p:nvPr/>
        </p:nvSpPr>
        <p:spPr bwMode="gray">
          <a:xfrm>
            <a:off x="716365" y="2170113"/>
            <a:ext cx="356188" cy="461665"/>
          </a:xfrm>
          <a:prstGeom prst="rect">
            <a:avLst/>
          </a:prstGeom>
          <a:noFill/>
          <a:ln w="9525" algn="ctr">
            <a:noFill/>
            <a:miter lim="800000"/>
            <a:headEnd/>
            <a:tailEnd/>
          </a:ln>
        </p:spPr>
        <p:txBody>
          <a:bodyPr wrap="none">
            <a:spAutoFit/>
          </a:bodyPr>
          <a:lstStyle/>
          <a:p>
            <a:pPr algn="ctr" eaLnBrk="0" hangingPunct="0"/>
            <a:r>
              <a:rPr lang="en-US" sz="2400" b="1" dirty="0">
                <a:solidFill>
                  <a:schemeClr val="bg1"/>
                </a:solidFill>
              </a:rPr>
              <a:t>1</a:t>
            </a:r>
          </a:p>
        </p:txBody>
      </p:sp>
      <p:sp>
        <p:nvSpPr>
          <p:cNvPr id="10247" name="Line 14"/>
          <p:cNvSpPr>
            <a:spLocks noChangeShapeType="1"/>
          </p:cNvSpPr>
          <p:nvPr/>
        </p:nvSpPr>
        <p:spPr bwMode="auto">
          <a:xfrm flipV="1">
            <a:off x="1295400" y="4333221"/>
            <a:ext cx="6096000" cy="30818"/>
          </a:xfrm>
          <a:prstGeom prst="line">
            <a:avLst/>
          </a:prstGeom>
          <a:noFill/>
          <a:ln w="25400">
            <a:solidFill>
              <a:srgbClr val="C0C0C0"/>
            </a:solidFill>
            <a:prstDash val="sysDot"/>
            <a:round/>
            <a:headEnd/>
            <a:tailEnd type="oval" w="med" len="med"/>
          </a:ln>
        </p:spPr>
        <p:txBody>
          <a:bodyPr wrap="none" anchor="ctr"/>
          <a:lstStyle/>
          <a:p>
            <a:endParaRPr lang="en-US"/>
          </a:p>
        </p:txBody>
      </p:sp>
      <p:sp>
        <p:nvSpPr>
          <p:cNvPr id="40975" name="Text Box 15"/>
          <p:cNvSpPr txBox="1">
            <a:spLocks noChangeArrowheads="1"/>
          </p:cNvSpPr>
          <p:nvPr/>
        </p:nvSpPr>
        <p:spPr bwMode="auto">
          <a:xfrm>
            <a:off x="1524000" y="3810000"/>
            <a:ext cx="6324600" cy="523220"/>
          </a:xfrm>
          <a:prstGeom prst="rect">
            <a:avLst/>
          </a:prstGeom>
          <a:noFill/>
          <a:ln w="9525" algn="ctr">
            <a:noFill/>
            <a:miter lim="800000"/>
            <a:headEnd/>
            <a:tailEnd/>
          </a:ln>
        </p:spPr>
        <p:txBody>
          <a:bodyPr>
            <a:spAutoFit/>
          </a:bodyPr>
          <a:lstStyle/>
          <a:p>
            <a:pPr eaLnBrk="0" hangingPunct="0"/>
            <a:r>
              <a:rPr lang="en-US" sz="2800" b="1" dirty="0">
                <a:solidFill>
                  <a:srgbClr val="C00000"/>
                </a:solidFill>
              </a:rPr>
              <a:t>MỘT SỐ THỰC PHẨM PHỔ BIẾN</a:t>
            </a:r>
          </a:p>
        </p:txBody>
      </p:sp>
      <p:sp>
        <p:nvSpPr>
          <p:cNvPr id="10249" name="Text Box 16"/>
          <p:cNvSpPr txBox="1">
            <a:spLocks noChangeArrowheads="1"/>
          </p:cNvSpPr>
          <p:nvPr/>
        </p:nvSpPr>
        <p:spPr bwMode="gray">
          <a:xfrm>
            <a:off x="745110" y="3733800"/>
            <a:ext cx="356188" cy="461665"/>
          </a:xfrm>
          <a:prstGeom prst="rect">
            <a:avLst/>
          </a:prstGeom>
          <a:noFill/>
          <a:ln w="9525" algn="ctr">
            <a:noFill/>
            <a:miter lim="800000"/>
            <a:headEnd/>
            <a:tailEnd/>
          </a:ln>
        </p:spPr>
        <p:txBody>
          <a:bodyPr wrap="none">
            <a:spAutoFit/>
          </a:bodyPr>
          <a:lstStyle/>
          <a:p>
            <a:pPr algn="ctr" eaLnBrk="0" hangingPunct="0"/>
            <a:r>
              <a:rPr lang="en-US" sz="2400" b="1" dirty="0">
                <a:solidFill>
                  <a:schemeClr val="bg1"/>
                </a:solidFill>
              </a:rPr>
              <a:t>2</a:t>
            </a:r>
          </a:p>
        </p:txBody>
      </p:sp>
      <p:sp>
        <p:nvSpPr>
          <p:cNvPr id="10253" name="Text Box 27"/>
          <p:cNvSpPr txBox="1">
            <a:spLocks noChangeArrowheads="1"/>
          </p:cNvSpPr>
          <p:nvPr/>
        </p:nvSpPr>
        <p:spPr bwMode="gray">
          <a:xfrm>
            <a:off x="685800" y="5410200"/>
            <a:ext cx="389851" cy="461665"/>
          </a:xfrm>
          <a:prstGeom prst="rect">
            <a:avLst/>
          </a:prstGeom>
          <a:noFill/>
          <a:ln w="9525" algn="ctr">
            <a:noFill/>
            <a:miter lim="800000"/>
            <a:headEnd/>
            <a:tailEnd/>
          </a:ln>
        </p:spPr>
        <p:txBody>
          <a:bodyPr wrap="none">
            <a:spAutoFit/>
          </a:bodyPr>
          <a:lstStyle/>
          <a:p>
            <a:pPr algn="ctr" eaLnBrk="0" hangingPunct="0"/>
            <a:r>
              <a:rPr lang="en-US" sz="2400" b="1" dirty="0" smtClean="0">
                <a:solidFill>
                  <a:schemeClr val="bg1"/>
                </a:solidFill>
              </a:rPr>
              <a:t>V</a:t>
            </a:r>
            <a:endParaRPr lang="en-US" sz="2400" b="1" dirty="0">
              <a:solidFill>
                <a:schemeClr val="bg1"/>
              </a:solidFill>
            </a:endParaRPr>
          </a:p>
        </p:txBody>
      </p:sp>
      <p:sp>
        <p:nvSpPr>
          <p:cNvPr id="10254" name="Text Box 2"/>
          <p:cNvSpPr txBox="1">
            <a:spLocks noChangeArrowheads="1"/>
          </p:cNvSpPr>
          <p:nvPr/>
        </p:nvSpPr>
        <p:spPr bwMode="auto">
          <a:xfrm>
            <a:off x="0" y="609600"/>
            <a:ext cx="9144000" cy="584771"/>
          </a:xfrm>
          <a:prstGeom prst="rect">
            <a:avLst/>
          </a:prstGeom>
          <a:noFill/>
          <a:ln w="9525">
            <a:noFill/>
            <a:miter lim="800000"/>
            <a:headEnd/>
            <a:tailEnd/>
          </a:ln>
        </p:spPr>
        <p:txBody>
          <a:bodyPr wrap="square" lIns="91436" tIns="45718" rIns="91436" bIns="45718">
            <a:spAutoFit/>
          </a:bodyPr>
          <a:lstStyle/>
          <a:p>
            <a:pPr algn="ctr"/>
            <a:r>
              <a:rPr lang="en-US" altLang="en-US" sz="3200" b="1" u="sng" dirty="0" err="1">
                <a:solidFill>
                  <a:srgbClr val="FF0000"/>
                </a:solidFill>
                <a:latin typeface="Times New Roman" pitchFamily="18" charset="0"/>
                <a:cs typeface="Times New Roman" pitchFamily="18" charset="0"/>
              </a:rPr>
              <a:t>Bài</a:t>
            </a:r>
            <a:r>
              <a:rPr lang="en-US" altLang="en-US" sz="3200" b="1" u="sng" dirty="0">
                <a:solidFill>
                  <a:srgbClr val="FF0000"/>
                </a:solidFill>
                <a:latin typeface="Times New Roman" pitchFamily="18" charset="0"/>
                <a:cs typeface="Times New Roman" pitchFamily="18" charset="0"/>
              </a:rPr>
              <a:t> </a:t>
            </a:r>
            <a:r>
              <a:rPr lang="en-US" altLang="en-US" sz="3200" b="1" u="sng" dirty="0" smtClean="0">
                <a:solidFill>
                  <a:srgbClr val="FF0000"/>
                </a:solidFill>
                <a:latin typeface="Times New Roman" pitchFamily="18" charset="0"/>
                <a:cs typeface="Times New Roman" pitchFamily="18" charset="0"/>
              </a:rPr>
              <a:t>14:</a:t>
            </a:r>
            <a:r>
              <a:rPr lang="en-US" altLang="en-US" sz="3200" b="1" dirty="0" smtClean="0">
                <a:solidFill>
                  <a:srgbClr val="FF0000"/>
                </a:solidFill>
                <a:latin typeface="Times New Roman" pitchFamily="18" charset="0"/>
                <a:cs typeface="Times New Roman" pitchFamily="18" charset="0"/>
              </a:rPr>
              <a:t> MỘT SỐ LƯƠNG THỰC -THỰC PHẨM </a:t>
            </a:r>
            <a:endParaRPr lang="en-US" altLang="en-US" sz="3200" b="1"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0972"/>
                                        </p:tgtEl>
                                        <p:attrNameLst>
                                          <p:attrName>style.visibility</p:attrName>
                                        </p:attrNameLst>
                                      </p:cBhvr>
                                      <p:to>
                                        <p:strVal val="visible"/>
                                      </p:to>
                                    </p:set>
                                    <p:animEffect transition="in" filter="fade">
                                      <p:cBhvr>
                                        <p:cTn id="7" dur="1000"/>
                                        <p:tgtEl>
                                          <p:spTgt spid="40972"/>
                                        </p:tgtEl>
                                      </p:cBhvr>
                                    </p:animEffect>
                                    <p:anim calcmode="lin" valueType="num">
                                      <p:cBhvr>
                                        <p:cTn id="8" dur="1000" fill="hold"/>
                                        <p:tgtEl>
                                          <p:spTgt spid="40972"/>
                                        </p:tgtEl>
                                        <p:attrNameLst>
                                          <p:attrName>ppt_x</p:attrName>
                                        </p:attrNameLst>
                                      </p:cBhvr>
                                      <p:tavLst>
                                        <p:tav tm="0">
                                          <p:val>
                                            <p:strVal val="#ppt_x"/>
                                          </p:val>
                                        </p:tav>
                                        <p:tav tm="100000">
                                          <p:val>
                                            <p:strVal val="#ppt_x"/>
                                          </p:val>
                                        </p:tav>
                                      </p:tavLst>
                                    </p:anim>
                                    <p:anim calcmode="lin" valueType="num">
                                      <p:cBhvr>
                                        <p:cTn id="9" dur="1000" fill="hold"/>
                                        <p:tgtEl>
                                          <p:spTgt spid="4097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0975"/>
                                        </p:tgtEl>
                                        <p:attrNameLst>
                                          <p:attrName>style.visibility</p:attrName>
                                        </p:attrNameLst>
                                      </p:cBhvr>
                                      <p:to>
                                        <p:strVal val="visible"/>
                                      </p:to>
                                    </p:set>
                                    <p:animEffect transition="in" filter="fade">
                                      <p:cBhvr>
                                        <p:cTn id="12" dur="1000"/>
                                        <p:tgtEl>
                                          <p:spTgt spid="40975"/>
                                        </p:tgtEl>
                                      </p:cBhvr>
                                    </p:animEffect>
                                    <p:anim calcmode="lin" valueType="num">
                                      <p:cBhvr>
                                        <p:cTn id="13" dur="1000" fill="hold"/>
                                        <p:tgtEl>
                                          <p:spTgt spid="40975"/>
                                        </p:tgtEl>
                                        <p:attrNameLst>
                                          <p:attrName>ppt_x</p:attrName>
                                        </p:attrNameLst>
                                      </p:cBhvr>
                                      <p:tavLst>
                                        <p:tav tm="0">
                                          <p:val>
                                            <p:strVal val="#ppt_x"/>
                                          </p:val>
                                        </p:tav>
                                        <p:tav tm="100000">
                                          <p:val>
                                            <p:strVal val="#ppt_x"/>
                                          </p:val>
                                        </p:tav>
                                      </p:tavLst>
                                    </p:anim>
                                    <p:anim calcmode="lin" valueType="num">
                                      <p:cBhvr>
                                        <p:cTn id="14" dur="1000" fill="hold"/>
                                        <p:tgtEl>
                                          <p:spTgt spid="409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2" grpId="0"/>
      <p:bldP spid="4097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0" y="304800"/>
            <a:ext cx="7696200" cy="6096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5000" dirty="0" smtClean="0">
                <a:solidFill>
                  <a:schemeClr val="accent1"/>
                </a:solidFill>
                <a:latin typeface="+mj-lt"/>
                <a:ea typeface="+mj-ea"/>
                <a:cs typeface="+mj-cs"/>
              </a:rPr>
              <a:t>   </a:t>
            </a:r>
            <a:r>
              <a:rPr lang="en-US" sz="2800" b="1" dirty="0" smtClean="0">
                <a:solidFill>
                  <a:srgbClr val="FF0000"/>
                </a:solidFill>
                <a:latin typeface="Times New Roman" pitchFamily="18" charset="0"/>
                <a:ea typeface="+mj-ea"/>
                <a:cs typeface="Times New Roman" pitchFamily="18" charset="0"/>
              </a:rPr>
              <a:t>1. MỘT SỐ LƯƠNG THỰC PHỔ BIẾN</a:t>
            </a:r>
            <a:endParaRPr kumimoji="0" lang="en-US" sz="2800" b="1" i="0" u="none" strike="noStrike" kern="1200" cap="none" spc="0" normalizeH="0" baseline="0" noProof="0" dirty="0" smtClean="0">
              <a:ln>
                <a:noFill/>
              </a:ln>
              <a:solidFill>
                <a:srgbClr val="FF0000"/>
              </a:solidFill>
              <a:effectLst/>
              <a:uLnTx/>
              <a:uFillTx/>
              <a:latin typeface="Times New Roman" pitchFamily="18" charset="0"/>
              <a:ea typeface="+mj-ea"/>
              <a:cs typeface="Times New Roman" pitchFamily="18" charset="0"/>
            </a:endParaRPr>
          </a:p>
        </p:txBody>
      </p:sp>
      <p:pic>
        <p:nvPicPr>
          <p:cNvPr id="5" name="Picture 4"/>
          <p:cNvPicPr/>
          <p:nvPr/>
        </p:nvPicPr>
        <p:blipFill>
          <a:blip r:embed="rId2"/>
          <a:stretch>
            <a:fillRect/>
          </a:stretch>
        </p:blipFill>
        <p:spPr>
          <a:xfrm>
            <a:off x="533400" y="1143000"/>
            <a:ext cx="5715000" cy="4267200"/>
          </a:xfrm>
          <a:prstGeom prst="rect">
            <a:avLst/>
          </a:prstGeom>
        </p:spPr>
      </p:pic>
      <p:sp>
        <p:nvSpPr>
          <p:cNvPr id="6" name="Rectangle 5"/>
          <p:cNvSpPr/>
          <p:nvPr/>
        </p:nvSpPr>
        <p:spPr>
          <a:xfrm>
            <a:off x="533400" y="5779926"/>
            <a:ext cx="7467600" cy="461665"/>
          </a:xfrm>
          <a:prstGeom prst="rect">
            <a:avLst/>
          </a:prstGeom>
        </p:spPr>
        <p:txBody>
          <a:bodyPr wrap="square">
            <a:spAutoFit/>
          </a:bodyPr>
          <a:lstStyle/>
          <a:p>
            <a:r>
              <a:rPr lang="en-US" sz="2400" b="1" dirty="0" err="1">
                <a:latin typeface="Times New Roman" pitchFamily="18" charset="0"/>
                <a:cs typeface="Times New Roman" pitchFamily="18" charset="0"/>
              </a:rPr>
              <a:t>Hình</a:t>
            </a:r>
            <a:r>
              <a:rPr lang="en-US" sz="2400" b="1" dirty="0">
                <a:latin typeface="Times New Roman" pitchFamily="18" charset="0"/>
                <a:cs typeface="Times New Roman" pitchFamily="18" charset="0"/>
              </a:rPr>
              <a:t> 14.1. </a:t>
            </a:r>
            <a:r>
              <a:rPr lang="en-US" sz="2400" b="1" dirty="0" err="1" smtClean="0">
                <a:latin typeface="Times New Roman" pitchFamily="18" charset="0"/>
                <a:cs typeface="Times New Roman" pitchFamily="18" charset="0"/>
              </a:rPr>
              <a:t>Một</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số</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loại</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lương</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thực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chủ</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yếu</a:t>
            </a:r>
            <a:r>
              <a:rPr lang="en-US" sz="2400" b="1" dirty="0">
                <a:latin typeface="Times New Roman" pitchFamily="18" charset="0"/>
                <a:cs typeface="Times New Roman" pitchFamily="18" charset="0"/>
              </a:rPr>
              <a:t> ở </a:t>
            </a:r>
            <a:r>
              <a:rPr lang="en-US" sz="2400" b="1" dirty="0" err="1">
                <a:latin typeface="Times New Roman" pitchFamily="18" charset="0"/>
                <a:cs typeface="Times New Roman" pitchFamily="18" charset="0"/>
              </a:rPr>
              <a:t>Việt</a:t>
            </a:r>
            <a:r>
              <a:rPr lang="en-US" sz="2400" b="1" dirty="0">
                <a:latin typeface="Times New Roman" pitchFamily="18" charset="0"/>
                <a:cs typeface="Times New Roman" pitchFamily="18" charset="0"/>
              </a:rPr>
              <a:t> Nam </a:t>
            </a:r>
          </a:p>
        </p:txBody>
      </p:sp>
      <p:sp>
        <p:nvSpPr>
          <p:cNvPr id="7" name="Cloud Callout 6"/>
          <p:cNvSpPr/>
          <p:nvPr/>
        </p:nvSpPr>
        <p:spPr>
          <a:xfrm>
            <a:off x="6400800" y="1714500"/>
            <a:ext cx="2667000" cy="3467100"/>
          </a:xfrm>
          <a:prstGeom prst="cloudCallout">
            <a:avLst>
              <a:gd name="adj1" fmla="val -53306"/>
              <a:gd name="adj2" fmla="val 59292"/>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itchFamily="18" charset="0"/>
                <a:cs typeface="Times New Roman" pitchFamily="18" charset="0"/>
              </a:rPr>
              <a:t>Quan</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sát</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hình</a:t>
            </a:r>
            <a:r>
              <a:rPr lang="en-US" sz="2400" b="1" dirty="0" smtClean="0">
                <a:latin typeface="Times New Roman" pitchFamily="18" charset="0"/>
                <a:cs typeface="Times New Roman" pitchFamily="18" charset="0"/>
              </a:rPr>
              <a:t> </a:t>
            </a:r>
            <a:r>
              <a:rPr lang="en-US" sz="2400" b="1" dirty="0">
                <a:latin typeface="Times New Roman" pitchFamily="18" charset="0"/>
                <a:cs typeface="Times New Roman" pitchFamily="18" charset="0"/>
              </a:rPr>
              <a:t>14.1, </a:t>
            </a:r>
            <a:r>
              <a:rPr lang="en-US" sz="2400" b="1" dirty="0" err="1" smtClean="0">
                <a:latin typeface="Times New Roman" pitchFamily="18" charset="0"/>
                <a:cs typeface="Times New Roman" pitchFamily="18" charset="0"/>
              </a:rPr>
              <a:t>Hoàn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thành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phiếu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học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tập</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số</a:t>
            </a:r>
            <a:r>
              <a:rPr lang="en-US" sz="2400" b="1" dirty="0" smtClean="0">
                <a:latin typeface="Times New Roman" pitchFamily="18" charset="0"/>
                <a:cs typeface="Times New Roman" pitchFamily="18" charset="0"/>
              </a:rPr>
              <a:t> 1.</a:t>
            </a:r>
            <a:endParaRPr lang="en-US" sz="24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2&quot; unique_id=&quot;10142&quot;&gt;&lt;object type=&quot;3&quot; unique_id=&quot;10143&quot;&gt;&lt;property id=&quot;20148&quot; value=&quot;5&quot;/&gt;&lt;property id=&quot;20300&quot; value=&quot;Slide 1&quot;/&gt;&lt;property id=&quot;20307&quot; value=&quot;256&quot;/&gt;&lt;/object&gt;&lt;object type=&quot;3&quot; unique_id=&quot;10144&quot;&gt;&lt;property id=&quot;20148&quot; value=&quot;5&quot;/&gt;&lt;property id=&quot;20300&quot; value=&quot;Slide 5&quot;/&gt;&lt;property id=&quot;20307&quot; value=&quot;257&quot;/&gt;&lt;/object&gt;&lt;object type=&quot;3&quot; unique_id=&quot;10160&quot;&gt;&lt;property id=&quot;20148&quot; value=&quot;5&quot;/&gt;&lt;property id=&quot;20300&quot; value=&quot;Slide 16&quot;/&gt;&lt;property id=&quot;20307&quot; value=&quot;277&quot;/&gt;&lt;/object&gt;&lt;object type=&quot;3&quot; unique_id=&quot;10201&quot;&gt;&lt;property id=&quot;20148&quot; value=&quot;5&quot;/&gt;&lt;property id=&quot;20300&quot; value=&quot;Slide 2&quot;/&gt;&lt;property id=&quot;20307&quot; value=&quot;278&quot;/&gt;&lt;/object&gt;&lt;object type=&quot;3&quot; unique_id=&quot;10307&quot;&gt;&lt;property id=&quot;20148&quot; value=&quot;5&quot;/&gt;&lt;property id=&quot;20300&quot; value=&quot;Slide 3&quot;/&gt;&lt;property id=&quot;20307&quot; value=&quot;279&quot;/&gt;&lt;/object&gt;&lt;object type=&quot;3&quot; unique_id=&quot;10308&quot;&gt;&lt;property id=&quot;20148&quot; value=&quot;5&quot;/&gt;&lt;property id=&quot;20300&quot; value=&quot;Slide 4&quot;/&gt;&lt;property id=&quot;20307&quot; value=&quot;280&quot;/&gt;&lt;/object&gt;&lt;object type=&quot;3&quot; unique_id=&quot;10546&quot;&gt;&lt;property id=&quot;20148&quot; value=&quot;5&quot;/&gt;&lt;property id=&quot;20300&quot; value=&quot;Slide 6&quot;/&gt;&lt;property id=&quot;20307&quot; value=&quot;282&quot;/&gt;&lt;/object&gt;&lt;object type=&quot;3&quot; unique_id=&quot;10547&quot;&gt;&lt;property id=&quot;20148&quot; value=&quot;5&quot;/&gt;&lt;property id=&quot;20300&quot; value=&quot;Slide 7&quot;/&gt;&lt;property id=&quot;20307&quot; value=&quot;284&quot;/&gt;&lt;/object&gt;&lt;object type=&quot;3&quot; unique_id=&quot;10548&quot;&gt;&lt;property id=&quot;20148&quot; value=&quot;5&quot;/&gt;&lt;property id=&quot;20300&quot; value=&quot;Slide 9&quot;/&gt;&lt;property id=&quot;20307&quot; value=&quot;285&quot;/&gt;&lt;/object&gt;&lt;object type=&quot;3&quot; unique_id=&quot;10700&quot;&gt;&lt;property id=&quot;20148&quot; value=&quot;5&quot;/&gt;&lt;property id=&quot;20300&quot; value=&quot;Slide 10&quot;/&gt;&lt;property id=&quot;20307&quot; value=&quot;286&quot;/&gt;&lt;/object&gt;&lt;object type=&quot;3&quot; unique_id=&quot;10701&quot;&gt;&lt;property id=&quot;20148&quot; value=&quot;5&quot;/&gt;&lt;property id=&quot;20300&quot; value=&quot;Slide 11&quot;/&gt;&lt;property id=&quot;20307&quot; value=&quot;287&quot;/&gt;&lt;/object&gt;&lt;object type=&quot;3&quot; unique_id=&quot;10800&quot;&gt;&lt;property id=&quot;20148&quot; value=&quot;5&quot;/&gt;&lt;property id=&quot;20300&quot; value=&quot;Slide 12&quot;/&gt;&lt;property id=&quot;20307&quot; value=&quot;288&quot;/&gt;&lt;/object&gt;&lt;object type=&quot;3&quot; unique_id=&quot;10801&quot;&gt;&lt;property id=&quot;20148&quot; value=&quot;5&quot;/&gt;&lt;property id=&quot;20300&quot; value=&quot;Slide 13&quot;/&gt;&lt;property id=&quot;20307&quot; value=&quot;289&quot;/&gt;&lt;/object&gt;&lt;object type=&quot;3&quot; unique_id=&quot;10802&quot;&gt;&lt;property id=&quot;20148&quot; value=&quot;5&quot;/&gt;&lt;property id=&quot;20300&quot; value=&quot;Slide 14&quot;/&gt;&lt;property id=&quot;20307&quot; value=&quot;290&quot;/&gt;&lt;/object&gt;&lt;object type=&quot;3&quot; unique_id=&quot;10854&quot;&gt;&lt;property id=&quot;20148&quot; value=&quot;5&quot;/&gt;&lt;property id=&quot;20300&quot; value=&quot;Slide 15&quot;/&gt;&lt;property id=&quot;20307&quot; value=&quot;291&quot;/&gt;&lt;/object&gt;&lt;object type=&quot;3&quot; unique_id=&quot;10906&quot;&gt;&lt;property id=&quot;20148&quot; value=&quot;5&quot;/&gt;&lt;property id=&quot;20300&quot; value=&quot;Slide 8&quot;/&gt;&lt;property id=&quot;20307&quot; value=&quot;292&quot;/&gt;&lt;/object&gt;&lt;/object&gt;&lt;object type=&quot;8&quot; unique_id=&quot;10180&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3449</TotalTime>
  <Words>1849</Words>
  <PresentationFormat>On-screen Show (4:3)</PresentationFormat>
  <Paragraphs>187</Paragraphs>
  <Slides>37</Slides>
  <Notes>3</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Ô NHIỄM THỰC PHẨM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2011-02-25T10:43:23Z</dcterms:created>
  <dcterms:modified xsi:type="dcterms:W3CDTF">2021-08-03T04:10:22Z</dcterms:modified>
</cp:coreProperties>
</file>